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65" r:id="rId3"/>
    <p:sldId id="358" r:id="rId5"/>
    <p:sldId id="332" r:id="rId6"/>
    <p:sldId id="378" r:id="rId7"/>
    <p:sldId id="379" r:id="rId8"/>
    <p:sldId id="371" r:id="rId9"/>
    <p:sldId id="382" r:id="rId10"/>
    <p:sldId id="380" r:id="rId11"/>
    <p:sldId id="390" r:id="rId12"/>
    <p:sldId id="384" r:id="rId13"/>
    <p:sldId id="385" r:id="rId14"/>
    <p:sldId id="386" r:id="rId15"/>
    <p:sldId id="387" r:id="rId16"/>
    <p:sldId id="38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2B7D-D2D3-4F11-9773-40ECCB3E06A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禹卫书法行书简体</a:t>
            </a:r>
            <a:endParaRPr lang="zh-CN" altLang="en-US"/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CADA0B-BAD0-4801-B6AC-DA70516EF4C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3090862" y="4435475"/>
            <a:ext cx="79119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我已经搬家了</a:t>
            </a:r>
            <a:endParaRPr lang="zh-CN" altLang="en-US" sz="4400" b="1" dirty="0">
              <a:solidFill>
                <a:srgbClr val="40404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9013" y="4435475"/>
            <a:ext cx="2303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13</a:t>
            </a: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  <a:endParaRPr lang="zh-CN" altLang="en-US" sz="4400" b="1" dirty="0">
              <a:solidFill>
                <a:schemeClr val="tx1">
                  <a:lumMod val="75000"/>
                  <a:lumOff val="2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7950"/>
            <a:ext cx="10515600" cy="1325563"/>
          </a:xfrm>
        </p:spPr>
        <p:txBody>
          <a:bodyPr>
            <a:normAutofit/>
          </a:bodyPr>
          <a:p>
            <a:r>
              <a:rPr lang="zh-CN" altLang="en-US" sz="2800"/>
              <a:t>小调查 </a:t>
            </a:r>
            <a:r>
              <a:rPr lang="en-US" altLang="zh-CN" sz="2800"/>
              <a:t>make a little survey and ask three people about their daily arrangements.</a:t>
            </a:r>
            <a:endParaRPr lang="en-US" altLang="zh-CN" sz="28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5" name="Content Placeholder 4"/>
          <p:cNvGraphicFramePr/>
          <p:nvPr>
            <p:ph sz="half" idx="1"/>
          </p:nvPr>
        </p:nvGraphicFramePr>
        <p:xfrm>
          <a:off x="114935" y="1216660"/>
          <a:ext cx="11962130" cy="4532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6970"/>
                <a:gridCol w="2473325"/>
                <a:gridCol w="2717800"/>
                <a:gridCol w="2800985"/>
                <a:gridCol w="2813050"/>
              </a:tblGrid>
              <a:tr h="1092835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名字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秦老师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  <a:tr h="88392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上午</a:t>
                      </a: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shàngwǔ </a:t>
                      </a: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8</a:t>
                      </a:r>
                      <a:r>
                        <a:rPr lang="zh-CN" altLang="en-US"/>
                        <a:t>点起床   qǐ chuáng 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10</a:t>
                      </a:r>
                      <a:r>
                        <a:rPr lang="zh-CN" altLang="en-US"/>
                        <a:t>点上课 </a:t>
                      </a:r>
                      <a:r>
                        <a:rPr lang="zh-CN" altLang="en-US" sz="1800">
                          <a:sym typeface="+mn-ea"/>
                        </a:rPr>
                        <a:t> shàng kè 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  <a:tr h="1092835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下午</a:t>
                      </a: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sym typeface="+mn-ea"/>
                        </a:rPr>
                        <a:t>xiàwǔ</a:t>
                      </a: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1</a:t>
                      </a:r>
                      <a:r>
                        <a:rPr lang="zh-CN" altLang="en-US"/>
                        <a:t>点下课 </a:t>
                      </a:r>
                      <a:r>
                        <a:rPr lang="zh-CN" altLang="en-US" sz="1800">
                          <a:sym typeface="+mn-ea"/>
                        </a:rPr>
                        <a:t> xià kè 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zh-CN" altLang="en-US"/>
                        <a:t>吃饭 </a:t>
                      </a:r>
                      <a:r>
                        <a:rPr lang="zh-CN" altLang="en-US" sz="1800">
                          <a:sym typeface="+mn-ea"/>
                        </a:rPr>
                        <a:t>chī fàn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zh-CN" altLang="en-US"/>
                        <a:t>工作 </a:t>
                      </a:r>
                      <a:r>
                        <a:rPr lang="zh-CN" altLang="en-US" sz="1800">
                          <a:sym typeface="+mn-ea"/>
                        </a:rPr>
                        <a:t>gōng zuò 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  <a:tr h="1092835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晚上</a:t>
                      </a: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sym typeface="+mn-ea"/>
                        </a:rPr>
                        <a:t>wǎn shàng </a:t>
                      </a:r>
                      <a:endParaRPr lang="zh-CN" altLang="en-US" sz="2800" b="1">
                        <a:solidFill>
                          <a:schemeClr val="tx1"/>
                        </a:solidFill>
                        <a:sym typeface="+mn-ea"/>
                      </a:endParaRPr>
                    </a:p>
                    <a:p>
                      <a:pPr algn="l">
                        <a:buNone/>
                      </a:pP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7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</a:t>
                      </a:r>
                      <a:r>
                        <a:rPr lang="zh-CN" altLang="en-US"/>
                        <a:t>练琴 </a:t>
                      </a:r>
                      <a:r>
                        <a:rPr lang="zh-CN" altLang="en-US" sz="1800">
                          <a:sym typeface="+mn-ea"/>
                        </a:rPr>
                        <a:t>liàn qín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8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00~10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</a:t>
                      </a:r>
                      <a:r>
                        <a:rPr lang="zh-CN" altLang="en-US"/>
                        <a:t>上网、看书 </a:t>
                      </a:r>
                      <a:r>
                        <a:rPr lang="zh-CN" altLang="en-US" sz="1800">
                          <a:sym typeface="+mn-ea"/>
                        </a:rPr>
                        <a:t>shàng wǎng 、kàn shū 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10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</a:t>
                      </a:r>
                      <a:r>
                        <a:rPr lang="zh-CN" altLang="en-US"/>
                        <a:t>洗澡  </a:t>
                      </a:r>
                      <a:r>
                        <a:rPr lang="zh-CN" altLang="en-US" sz="1800">
                          <a:sym typeface="+mn-ea"/>
                        </a:rPr>
                        <a:t>xǐ zǎo 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11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30 </a:t>
                      </a:r>
                      <a:r>
                        <a:rPr lang="zh-CN" altLang="en-US"/>
                        <a:t>睡觉  </a:t>
                      </a:r>
                      <a:r>
                        <a:rPr lang="zh-CN" altLang="en-US" sz="1800">
                          <a:sym typeface="+mn-ea"/>
                        </a:rPr>
                        <a:t>shuì jiào </a:t>
                      </a:r>
                      <a:endParaRPr lang="zh-CN" altLang="en-US" sz="1800"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Oval 3"/>
          <p:cNvSpPr/>
          <p:nvPr/>
        </p:nvSpPr>
        <p:spPr>
          <a:xfrm>
            <a:off x="8529320" y="504825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/>
              <a:t>复习</a:t>
            </a:r>
            <a:endParaRPr lang="zh-CN" altLang="en-US" sz="2800"/>
          </a:p>
          <a:p>
            <a:pPr algn="ctr"/>
            <a:r>
              <a:rPr lang="en-US" altLang="zh-CN" sz="2800"/>
              <a:t>Review</a:t>
            </a:r>
            <a:endParaRPr lang="en-US" altLang="zh-CN" sz="2800"/>
          </a:p>
        </p:txBody>
      </p:sp>
      <p:sp>
        <p:nvSpPr>
          <p:cNvPr id="5" name="Content Placeholder 4"/>
          <p:cNvSpPr/>
          <p:nvPr>
            <p:ph idx="1"/>
          </p:nvPr>
        </p:nvSpPr>
        <p:spPr>
          <a:xfrm>
            <a:off x="629285" y="504825"/>
            <a:ext cx="12297410" cy="6261100"/>
          </a:xfrm>
        </p:spPr>
        <p:txBody>
          <a:bodyPr>
            <a:normAutofit fontScale="90000" lnSpcReduction="20000"/>
          </a:bodyPr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我   是    留学生。   我   每天    六点半          起床，     起床      以后    先  洗澡，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wǒ shì liúxuéshēng  wǒ měitiān liùdiǎn bàn qǐchuáng  qǐchuáng yǐhòu xiān xǐzǎo ，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>
                <a:sym typeface="+mn-ea"/>
              </a:rPr>
              <a:t> 然后     吃  早饭。 我  差一 刻  八点    去  教室      上课。   我们     每天     八点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ránhòu chī zǎofàn   wǒ chà yī kè bādiǎn qù jiāoshì shàngkè  wǒmen měitiān bādiǎn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开始     上课，  十一点      半   下课。下午    我     常常           </a:t>
            </a:r>
            <a:r>
              <a:rPr lang="zh-CN" altLang="en-US">
                <a:sym typeface="+mn-ea"/>
              </a:rPr>
              <a:t>去  图书馆       看书。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sym typeface="+mn-ea"/>
              </a:rPr>
              <a:t>kāishǐ shàngkè   shí yī diǎn bàn xiàkè     xiàwǔ wǒ chángcháng  qù túshūguǎn kànshū </a:t>
            </a:r>
            <a:endParaRPr lang="zh-CN" altLang="en-US">
              <a:sym typeface="+mn-ea"/>
            </a:endParaRP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   晚上       我    学习  汉语，   有时候        也    看电视、    上网。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wǎnshàng wǒ xuéxí  hànyǔ    yǒushíhòu     yě kàndiànshì  shàngwǎng </a:t>
            </a:r>
            <a:endParaRPr lang="zh-CN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838200" y="843915"/>
            <a:ext cx="10179050" cy="56197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98220" y="501015"/>
            <a:ext cx="9732645" cy="585597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197" name="图片 1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8623935" y="160020"/>
            <a:ext cx="3376930" cy="25330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Text Box 3"/>
          <p:cNvSpPr txBox="1"/>
          <p:nvPr/>
        </p:nvSpPr>
        <p:spPr>
          <a:xfrm>
            <a:off x="658495" y="375920"/>
            <a:ext cx="10875010" cy="59391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2800"/>
              <a:t>1.   </a:t>
            </a:r>
            <a:r>
              <a:rPr lang="zh-CN" altLang="en-US" sz="2800"/>
              <a:t>山田      什么   时候   去  看    房子了？</a:t>
            </a:r>
            <a:endParaRPr lang="zh-CN" altLang="en-US" sz="2800"/>
          </a:p>
          <a:p>
            <a:r>
              <a:rPr lang="zh-CN" altLang="en-US" sz="2800"/>
              <a:t>   </a:t>
            </a:r>
            <a:r>
              <a:rPr lang="en-US" altLang="zh-CN" sz="2800"/>
              <a:t>S</a:t>
            </a:r>
            <a:r>
              <a:rPr lang="zh-CN" altLang="en-US" sz="2800"/>
              <a:t>hāntián shénme shíhòu qù kàn fángz</a:t>
            </a:r>
            <a:r>
              <a:rPr lang="en-US" altLang="zh-CN" sz="2800"/>
              <a:t>i</a:t>
            </a:r>
            <a:r>
              <a:rPr lang="zh-CN" altLang="en-US" sz="2800"/>
              <a:t> le </a:t>
            </a:r>
            <a:endParaRPr lang="zh-CN" altLang="en-US" sz="2800"/>
          </a:p>
          <a:p>
            <a:r>
              <a:rPr lang="zh-CN" altLang="en-US" sz="2800"/>
              <a:t>    </a:t>
            </a:r>
            <a:endParaRPr lang="zh-CN" altLang="en-US" sz="2800"/>
          </a:p>
          <a:p>
            <a:r>
              <a:rPr lang="en-US" altLang="zh-CN" sz="2800"/>
              <a:t>2. </a:t>
            </a:r>
            <a:r>
              <a:rPr lang="zh-CN" altLang="en-US" sz="2800"/>
              <a:t>什么     时候  又   去 看    房子 了？</a:t>
            </a:r>
            <a:endParaRPr lang="zh-CN" altLang="en-US" sz="2800"/>
          </a:p>
          <a:p>
            <a:r>
              <a:rPr lang="zh-CN" altLang="en-US" sz="2800"/>
              <a:t> </a:t>
            </a:r>
            <a:r>
              <a:rPr lang="en-US" altLang="zh-CN" sz="2800"/>
              <a:t>S</a:t>
            </a:r>
            <a:r>
              <a:rPr lang="zh-CN" altLang="en-US" sz="2800">
                <a:sym typeface="+mn-ea"/>
              </a:rPr>
              <a:t>hén</a:t>
            </a:r>
            <a:r>
              <a:rPr lang="zh-CN" altLang="en-US" sz="2800"/>
              <a:t>me shíhòu yòu qù kàn fángz</a:t>
            </a:r>
            <a:r>
              <a:rPr lang="en-US" altLang="zh-CN" sz="2800"/>
              <a:t>i</a:t>
            </a:r>
            <a:r>
              <a:rPr lang="zh-CN" altLang="en-US" sz="2800"/>
              <a:t>  le </a:t>
            </a:r>
            <a:endParaRPr lang="zh-CN" altLang="en-US" sz="2800"/>
          </a:p>
          <a:p>
            <a:r>
              <a:rPr lang="zh-CN" altLang="en-US" sz="2800"/>
              <a:t> </a:t>
            </a:r>
            <a:endParaRPr lang="zh-CN" altLang="en-US" sz="2800"/>
          </a:p>
          <a:p>
            <a:r>
              <a:rPr lang="en-US" altLang="zh-CN" sz="2800"/>
              <a:t>3. </a:t>
            </a:r>
            <a:r>
              <a:rPr lang="zh-CN" altLang="en-US" sz="2800"/>
              <a:t>他一共     看  了几次 房子？</a:t>
            </a:r>
            <a:endParaRPr lang="zh-CN" altLang="en-US" sz="2800"/>
          </a:p>
          <a:p>
            <a:r>
              <a:rPr lang="zh-CN" altLang="en-US" sz="2800"/>
              <a:t>     </a:t>
            </a:r>
            <a:r>
              <a:rPr lang="en-US" altLang="zh-CN" sz="2800"/>
              <a:t>T</a:t>
            </a:r>
            <a:r>
              <a:rPr lang="zh-CN" altLang="en-US" sz="2800"/>
              <a:t>ā yīgòng kàn le  jǐ cì  fángz</a:t>
            </a:r>
            <a:r>
              <a:rPr lang="en-US" altLang="zh-CN" sz="2800"/>
              <a:t>i</a:t>
            </a:r>
            <a:endParaRPr lang="zh-CN" altLang="en-US" sz="2800"/>
          </a:p>
          <a:p>
            <a:r>
              <a:rPr lang="zh-CN" altLang="en-US" sz="2800"/>
              <a:t> </a:t>
            </a:r>
            <a:endParaRPr lang="zh-CN" altLang="en-US" sz="2800"/>
          </a:p>
          <a:p>
            <a:r>
              <a:rPr lang="en-US" altLang="zh-CN" sz="2800"/>
              <a:t>4. </a:t>
            </a:r>
            <a:r>
              <a:rPr lang="zh-CN" altLang="en-US" sz="2800"/>
              <a:t>第一套    房子   山田      觉得    怎么样？</a:t>
            </a:r>
            <a:endParaRPr lang="zh-CN" altLang="en-US" sz="2800"/>
          </a:p>
          <a:p>
            <a:r>
              <a:rPr lang="zh-CN" altLang="en-US" sz="2800"/>
              <a:t>     </a:t>
            </a:r>
            <a:r>
              <a:rPr lang="en-US" altLang="zh-CN" sz="2800"/>
              <a:t>D</a:t>
            </a:r>
            <a:r>
              <a:rPr lang="zh-CN" altLang="en-US" sz="2800"/>
              <a:t>ì yī tào fángz</a:t>
            </a:r>
            <a:r>
              <a:rPr lang="en-US" altLang="zh-CN" sz="2800"/>
              <a:t>i</a:t>
            </a:r>
            <a:r>
              <a:rPr lang="zh-CN" altLang="en-US" sz="2800"/>
              <a:t> </a:t>
            </a:r>
            <a:r>
              <a:rPr lang="en-US" altLang="zh-CN" sz="2800"/>
              <a:t>S</a:t>
            </a:r>
            <a:r>
              <a:rPr lang="zh-CN" altLang="en-US" sz="2800"/>
              <a:t>hāntián juéd</a:t>
            </a:r>
            <a:r>
              <a:rPr lang="en-US" altLang="zh-CN" sz="2800"/>
              <a:t>e</a:t>
            </a:r>
            <a:r>
              <a:rPr lang="zh-CN" altLang="en-US" sz="2800"/>
              <a:t> zěnmeyàng </a:t>
            </a:r>
            <a:endParaRPr lang="zh-CN" altLang="en-US" sz="3600"/>
          </a:p>
          <a:p>
            <a:endParaRPr lang="zh-CN" altLang="en-US" sz="3600"/>
          </a:p>
          <a:p>
            <a:r>
              <a:rPr lang="zh-CN" altLang="en-US" sz="3600"/>
              <a:t>   </a:t>
            </a:r>
            <a:endParaRPr lang="zh-CN" altLang="en-US" sz="3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197" name="图片 1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8623935" y="160020"/>
            <a:ext cx="3376930" cy="25330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Text Box 3"/>
          <p:cNvSpPr txBox="1"/>
          <p:nvPr/>
        </p:nvSpPr>
        <p:spPr>
          <a:xfrm>
            <a:off x="658495" y="1516380"/>
            <a:ext cx="10875010" cy="33534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2800"/>
              <a:t>5. </a:t>
            </a:r>
            <a:r>
              <a:rPr lang="zh-CN" altLang="en-US" sz="2800"/>
              <a:t>为什么          山田       没  租第一套   房子？</a:t>
            </a:r>
            <a:endParaRPr lang="zh-CN" altLang="en-US" sz="2800"/>
          </a:p>
          <a:p>
            <a:r>
              <a:rPr lang="en-US" altLang="zh-CN" sz="2800">
                <a:sym typeface="+mn-ea"/>
              </a:rPr>
              <a:t>   W</a:t>
            </a:r>
            <a:r>
              <a:rPr lang="zh-CN" altLang="en-US" sz="2800">
                <a:sym typeface="+mn-ea"/>
              </a:rPr>
              <a:t>è</a:t>
            </a:r>
            <a:r>
              <a:rPr lang="zh-CN" altLang="en-US" sz="2800"/>
              <a:t>ish</a:t>
            </a:r>
            <a:r>
              <a:rPr lang="zh-CN" altLang="en-US" sz="2800">
                <a:sym typeface="+mn-ea"/>
              </a:rPr>
              <a:t>én</a:t>
            </a:r>
            <a:r>
              <a:rPr lang="zh-CN" altLang="en-US" sz="2800"/>
              <a:t>me </a:t>
            </a:r>
            <a:r>
              <a:rPr lang="en-US" altLang="zh-CN" sz="2800"/>
              <a:t>S</a:t>
            </a:r>
            <a:r>
              <a:rPr lang="zh-CN" altLang="en-US" sz="2800"/>
              <a:t>hāntián méi zū dì yī tào fáng z</a:t>
            </a:r>
            <a:r>
              <a:rPr lang="en-US" altLang="zh-CN" sz="2800"/>
              <a:t>i</a:t>
            </a:r>
            <a:r>
              <a:rPr lang="zh-CN" altLang="en-US" sz="2800"/>
              <a:t>？</a:t>
            </a:r>
            <a:endParaRPr lang="zh-CN" altLang="en-US" sz="2800"/>
          </a:p>
          <a:p>
            <a:r>
              <a:rPr lang="zh-CN" altLang="en-US" sz="2800"/>
              <a:t>  </a:t>
            </a:r>
            <a:endParaRPr lang="zh-CN" altLang="en-US" sz="2800"/>
          </a:p>
          <a:p>
            <a:r>
              <a:rPr lang="en-US" altLang="zh-CN" sz="2800"/>
              <a:t>6.  </a:t>
            </a:r>
            <a:r>
              <a:rPr lang="zh-CN" altLang="en-US" sz="2800"/>
              <a:t>第二套    房子   山田     觉得    怎么样？</a:t>
            </a:r>
            <a:endParaRPr lang="zh-CN" altLang="en-US" sz="2800"/>
          </a:p>
          <a:p>
            <a:r>
              <a:rPr lang="en-US" altLang="zh-CN" sz="2800">
                <a:sym typeface="+mn-ea"/>
              </a:rPr>
              <a:t>    D</a:t>
            </a:r>
            <a:r>
              <a:rPr lang="zh-CN" altLang="en-US" sz="2800">
                <a:sym typeface="+mn-ea"/>
              </a:rPr>
              <a:t>ì èr tào fángz</a:t>
            </a:r>
            <a:r>
              <a:rPr lang="en-US" altLang="zh-CN" sz="2800">
                <a:sym typeface="+mn-ea"/>
              </a:rPr>
              <a:t>i</a:t>
            </a:r>
            <a:r>
              <a:rPr lang="zh-CN" altLang="en-US" sz="2800">
                <a:sym typeface="+mn-ea"/>
              </a:rPr>
              <a:t> </a:t>
            </a:r>
            <a:r>
              <a:rPr lang="en-US" altLang="zh-CN" sz="2800">
                <a:sym typeface="+mn-ea"/>
              </a:rPr>
              <a:t>S</a:t>
            </a:r>
            <a:r>
              <a:rPr lang="zh-CN" altLang="en-US" sz="2800">
                <a:sym typeface="+mn-ea"/>
              </a:rPr>
              <a:t>hāntián juéd</a:t>
            </a:r>
            <a:r>
              <a:rPr lang="en-US" altLang="zh-CN" sz="2800">
                <a:sym typeface="+mn-ea"/>
              </a:rPr>
              <a:t>e</a:t>
            </a:r>
            <a:r>
              <a:rPr lang="zh-CN" altLang="en-US" sz="2800">
                <a:sym typeface="+mn-ea"/>
              </a:rPr>
              <a:t> zěnmeyàng ？</a:t>
            </a:r>
            <a:endParaRPr lang="zh-CN" altLang="en-US" sz="2800"/>
          </a:p>
          <a:p>
            <a:endParaRPr lang="zh-CN" altLang="en-US" sz="3600"/>
          </a:p>
          <a:p>
            <a:r>
              <a:rPr lang="zh-CN" altLang="en-US" sz="3600"/>
              <a:t>    </a:t>
            </a:r>
            <a:endParaRPr lang="zh-CN" altLang="en-US" sz="3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34085" y="506730"/>
            <a:ext cx="10516235" cy="543115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350" y="297815"/>
            <a:ext cx="12151995" cy="6678930"/>
          </a:xfrm>
        </p:spPr>
        <p:txBody>
          <a:bodyPr>
            <a:normAutofit fontScale="80000"/>
          </a:bodyPr>
          <a:p>
            <a:pPr marL="0" indent="0">
              <a:buNone/>
            </a:pPr>
            <a:r>
              <a:rPr lang="en-US"/>
              <a:t>1. </a:t>
            </a:r>
            <a:r>
              <a:rPr lang="zh-CN" altLang="en-US"/>
              <a:t>你的家</a:t>
            </a:r>
            <a:r>
              <a:rPr lang="en-US" altLang="zh-CN"/>
              <a:t>/</a:t>
            </a:r>
            <a:r>
              <a:rPr lang="zh-CN" altLang="en-US"/>
              <a:t>宿舍  在  哪儿？                                            </a:t>
            </a:r>
            <a:r>
              <a:rPr lang="en-US" altLang="zh-CN">
                <a:sym typeface="+mn-ea"/>
              </a:rPr>
              <a:t>2. </a:t>
            </a:r>
            <a:r>
              <a:rPr lang="zh-CN" altLang="en-US">
                <a:sym typeface="+mn-ea"/>
              </a:rPr>
              <a:t>你的家</a:t>
            </a:r>
            <a:r>
              <a:rPr lang="en-US" altLang="zh-CN">
                <a:sym typeface="+mn-ea"/>
              </a:rPr>
              <a:t>/</a:t>
            </a:r>
            <a:r>
              <a:rPr lang="zh-CN" altLang="en-US">
                <a:sym typeface="+mn-ea"/>
              </a:rPr>
              <a:t>宿舍   去   上课       方便       不方便？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sym typeface="+mn-ea"/>
              </a:rPr>
              <a:t>     nǐ de jiā /sùshè zài  nǎr                                                     </a:t>
            </a:r>
            <a:r>
              <a:rPr lang="en-US" altLang="zh-CN">
                <a:sym typeface="+mn-ea"/>
              </a:rPr>
              <a:t>N</a:t>
            </a:r>
            <a:r>
              <a:rPr lang="zh-CN" altLang="en-US">
                <a:sym typeface="+mn-ea"/>
              </a:rPr>
              <a:t>ǐ de jiā /</a:t>
            </a:r>
            <a:r>
              <a:rPr lang="zh-CN" altLang="en-US">
                <a:sym typeface="+mn-ea"/>
              </a:rPr>
              <a:t>sùshè</a:t>
            </a:r>
            <a:r>
              <a:rPr lang="zh-CN" altLang="en-US">
                <a:sym typeface="+mn-ea"/>
              </a:rPr>
              <a:t> qù shàngkè fāngbiàn b</a:t>
            </a:r>
            <a:r>
              <a:rPr lang="zh-CN" altLang="en-US">
                <a:sym typeface="+mn-ea"/>
              </a:rPr>
              <a:t>ù</a:t>
            </a:r>
            <a:r>
              <a:rPr lang="zh-CN" altLang="en-US">
                <a:sym typeface="+mn-ea"/>
              </a:rPr>
              <a:t>fāngbiàn</a:t>
            </a:r>
            <a:r>
              <a:rPr lang="zh-CN" altLang="en-US"/>
              <a:t>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>
                <a:sym typeface="+mn-ea"/>
              </a:rPr>
              <a:t>3. </a:t>
            </a:r>
            <a:r>
              <a:rPr lang="zh-CN" altLang="en-US">
                <a:sym typeface="+mn-ea"/>
              </a:rPr>
              <a:t>你的家</a:t>
            </a:r>
            <a:r>
              <a:rPr lang="en-US" altLang="zh-CN">
                <a:sym typeface="+mn-ea"/>
              </a:rPr>
              <a:t>/</a:t>
            </a:r>
            <a:r>
              <a:rPr lang="zh-CN" altLang="en-US">
                <a:sym typeface="+mn-ea"/>
              </a:rPr>
              <a:t>宿舍 买东西         方便       不   方便？             </a:t>
            </a:r>
            <a:r>
              <a:rPr lang="en-US" altLang="zh-CN">
                <a:sym typeface="+mn-ea"/>
              </a:rPr>
              <a:t>4. </a:t>
            </a:r>
            <a:r>
              <a:rPr lang="zh-CN" altLang="en-US">
                <a:sym typeface="+mn-ea"/>
              </a:rPr>
              <a:t>你的房子   房租     贵不贵</a:t>
            </a:r>
            <a:r>
              <a:rPr lang="en-US" altLang="zh-CN">
                <a:sym typeface="+mn-ea"/>
              </a:rPr>
              <a:t>?      </a:t>
            </a:r>
            <a:endParaRPr lang="zh-CN" altLang="en-US"/>
          </a:p>
          <a:p>
            <a:pPr marL="0" indent="0">
              <a:buNone/>
            </a:pPr>
            <a:r>
              <a:rPr lang="en-US" altLang="zh-CN"/>
              <a:t> </a:t>
            </a:r>
            <a:r>
              <a:rPr lang="en-US" altLang="zh-CN">
                <a:sym typeface="+mn-ea"/>
              </a:rPr>
              <a:t>  </a:t>
            </a:r>
            <a:r>
              <a:rPr lang="zh-CN" altLang="en-US">
                <a:sym typeface="+mn-ea"/>
              </a:rPr>
              <a:t> nǐ de jiā /sùshè  mǎi dōng xī fāngbiàn bù fāngbiàn </a:t>
            </a:r>
            <a:r>
              <a:rPr lang="en-US" altLang="zh-CN">
                <a:sym typeface="+mn-ea"/>
              </a:rPr>
              <a:t>          </a:t>
            </a:r>
            <a:r>
              <a:rPr lang="zh-CN" altLang="en-US">
                <a:sym typeface="+mn-ea"/>
              </a:rPr>
              <a:t>nǐ de fángzǐ fángzū guì bú guì </a:t>
            </a:r>
            <a:endParaRPr lang="zh-CN" altLang="en-US"/>
          </a:p>
          <a:p>
            <a:pPr marL="0" indent="0">
              <a:buNone/>
            </a:pPr>
            <a:r>
              <a:rPr lang="en-US" altLang="zh-CN"/>
              <a:t>                                                                                              </a:t>
            </a:r>
            <a:r>
              <a:rPr lang="zh-CN" altLang="en-US">
                <a:sym typeface="+mn-ea"/>
              </a:rPr>
              <a:t>                                                                                                       </a:t>
            </a:r>
            <a:endParaRPr lang="zh-CN" altLang="en-US"/>
          </a:p>
          <a:p>
            <a:pPr marL="0" indent="0">
              <a:buNone/>
            </a:pPr>
            <a:r>
              <a:rPr lang="en-US" altLang="zh-CN"/>
              <a:t>5. </a:t>
            </a:r>
            <a:r>
              <a:rPr lang="zh-CN" altLang="en-US"/>
              <a:t>你的    房子一个月需要多少房租？</a:t>
            </a:r>
            <a:r>
              <a:rPr lang="en-US" altLang="zh-CN"/>
              <a:t>/</a:t>
            </a:r>
            <a:r>
              <a:rPr lang="zh-CN" altLang="en-US"/>
              <a:t>你的宿舍一个月需要多少钱？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     </a:t>
            </a:r>
            <a:r>
              <a:rPr lang="en-US" altLang="zh-CN"/>
              <a:t>N</a:t>
            </a:r>
            <a:r>
              <a:rPr lang="zh-CN" altLang="en-US"/>
              <a:t>ǐ de fáng</a:t>
            </a:r>
            <a:r>
              <a:rPr lang="en-US" altLang="zh-CN"/>
              <a:t>zi</a:t>
            </a:r>
            <a:r>
              <a:rPr lang="zh-CN" altLang="en-US"/>
              <a:t> yī gè yuè xū yào duō shǎo fáng zū ？/nǐ de xiǔ shě yī gè yuè xū yào duō shǎo qián ？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6. </a:t>
            </a:r>
            <a:r>
              <a:rPr lang="zh-CN" altLang="en-US"/>
              <a:t>你 对  你 现在   的  房子</a:t>
            </a:r>
            <a:r>
              <a:rPr lang="en-US" altLang="zh-CN"/>
              <a:t>/</a:t>
            </a:r>
            <a:r>
              <a:rPr lang="zh-CN" altLang="en-US"/>
              <a:t>宿舍      </a:t>
            </a:r>
            <a:r>
              <a:rPr lang="zh-CN" altLang="en-US"/>
              <a:t>满意 吗？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     </a:t>
            </a:r>
            <a:r>
              <a:rPr lang="en-US" altLang="zh-CN"/>
              <a:t>N</a:t>
            </a:r>
            <a:r>
              <a:rPr lang="zh-CN" altLang="en-US"/>
              <a:t>ǐ duì nǐ xiànzài de fáng</a:t>
            </a:r>
            <a:r>
              <a:rPr lang="en-US" altLang="zh-CN"/>
              <a:t>zi</a:t>
            </a:r>
            <a:r>
              <a:rPr lang="zh-CN" altLang="en-US"/>
              <a:t> </a:t>
            </a:r>
            <a:r>
              <a:rPr lang="en-US" altLang="zh-CN"/>
              <a:t>/</a:t>
            </a:r>
            <a:r>
              <a:rPr lang="zh-CN" altLang="en-US">
                <a:sym typeface="+mn-ea"/>
              </a:rPr>
              <a:t>sùshè</a:t>
            </a:r>
            <a:r>
              <a:rPr lang="zh-CN" altLang="en-US"/>
              <a:t> mǎnyì ma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7. </a:t>
            </a:r>
            <a:r>
              <a:rPr lang="zh-CN" altLang="en-US"/>
              <a:t>你也想     租  房子吗？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   </a:t>
            </a:r>
            <a:r>
              <a:rPr lang="en-US" altLang="zh-CN"/>
              <a:t>N</a:t>
            </a:r>
            <a:r>
              <a:rPr lang="zh-CN" altLang="en-US"/>
              <a:t>ǐ yě xiǎng zū fáng</a:t>
            </a:r>
            <a:r>
              <a:rPr lang="en-US" altLang="zh-CN"/>
              <a:t>zi</a:t>
            </a:r>
            <a:r>
              <a:rPr lang="zh-CN" altLang="en-US"/>
              <a:t>ma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zh-CN" sz="2800"/>
              <a:t>“</a:t>
            </a:r>
            <a:r>
              <a:rPr lang="zh-CN" altLang="en-US" sz="2800"/>
              <a:t>了</a:t>
            </a:r>
            <a:r>
              <a:rPr lang="en-US" altLang="zh-CN" sz="2800"/>
              <a:t>” is a modal particle used at the end of a sentence,indicating something has happened or the situation has changed. It helpes form a sentence, and often occurs in the pattern “V+O+</a:t>
            </a:r>
            <a:r>
              <a:rPr lang="zh-CN" altLang="en-US" sz="2800"/>
              <a:t>了</a:t>
            </a:r>
            <a:r>
              <a:rPr lang="en-US" altLang="zh-CN" sz="2800"/>
              <a:t>”. It is usually accompanied by a time word or phrase in a sentence. </a:t>
            </a:r>
            <a:r>
              <a:rPr lang="zh-CN" altLang="en-US" sz="2800"/>
              <a:t>例：</a:t>
            </a:r>
            <a:endParaRPr lang="zh-CN" altLang="en-US" sz="2800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441450" y="1691005"/>
            <a:ext cx="9309735" cy="515429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z="2800"/>
              <a:t>Negative form: </a:t>
            </a:r>
            <a:r>
              <a:rPr lang="zh-CN" altLang="en-US" sz="2800">
                <a:solidFill>
                  <a:srgbClr val="FF0000"/>
                </a:solidFill>
              </a:rPr>
              <a:t>不用</a:t>
            </a:r>
            <a:r>
              <a:rPr lang="en-US" altLang="zh-CN" sz="2800">
                <a:solidFill>
                  <a:srgbClr val="FF0000"/>
                </a:solidFill>
              </a:rPr>
              <a:t>“</a:t>
            </a:r>
            <a:r>
              <a:rPr lang="zh-CN" altLang="en-US" sz="2800">
                <a:solidFill>
                  <a:srgbClr val="FF0000"/>
                </a:solidFill>
              </a:rPr>
              <a:t>了</a:t>
            </a:r>
            <a:r>
              <a:rPr lang="en-US" altLang="zh-CN" sz="2800">
                <a:solidFill>
                  <a:srgbClr val="FF0000"/>
                </a:solidFill>
              </a:rPr>
              <a:t>”</a:t>
            </a:r>
            <a:br>
              <a:rPr lang="en-US" altLang="zh-CN" sz="2800">
                <a:solidFill>
                  <a:srgbClr val="FF0000"/>
                </a:solidFill>
              </a:rPr>
            </a:br>
            <a:r>
              <a:rPr lang="en-US" altLang="zh-CN" sz="2800">
                <a:solidFill>
                  <a:schemeClr val="tx1"/>
                </a:solidFill>
              </a:rPr>
              <a:t>“</a:t>
            </a:r>
            <a:r>
              <a:rPr lang="zh-CN" altLang="en-US" sz="2800">
                <a:solidFill>
                  <a:schemeClr val="tx1"/>
                </a:solidFill>
              </a:rPr>
              <a:t>没</a:t>
            </a:r>
            <a:r>
              <a:rPr lang="en-US" altLang="zh-CN" sz="2800">
                <a:solidFill>
                  <a:schemeClr val="tx1"/>
                </a:solidFill>
              </a:rPr>
              <a:t>”or”</a:t>
            </a:r>
            <a:r>
              <a:rPr lang="zh-CN" altLang="en-US" sz="2800">
                <a:solidFill>
                  <a:schemeClr val="tx1"/>
                </a:solidFill>
              </a:rPr>
              <a:t>没有</a:t>
            </a:r>
            <a:r>
              <a:rPr lang="en-US" altLang="zh-CN" sz="2800">
                <a:solidFill>
                  <a:schemeClr val="tx1"/>
                </a:solidFill>
              </a:rPr>
              <a:t>” is added before the verb and “</a:t>
            </a:r>
            <a:r>
              <a:rPr lang="zh-CN" altLang="en-US" sz="2800">
                <a:solidFill>
                  <a:schemeClr val="tx1"/>
                </a:solidFill>
              </a:rPr>
              <a:t>了</a:t>
            </a:r>
            <a:r>
              <a:rPr lang="en-US" altLang="zh-CN" sz="2800">
                <a:solidFill>
                  <a:schemeClr val="tx1"/>
                </a:solidFill>
              </a:rPr>
              <a:t>” is removed from the end of the sentence.</a:t>
            </a:r>
            <a:endParaRPr lang="en-US" altLang="zh-CN" sz="2800">
              <a:solidFill>
                <a:schemeClr val="tx1"/>
              </a:solidFill>
            </a:endParaRPr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62660" y="1546225"/>
            <a:ext cx="9532620" cy="517461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315" y="461010"/>
            <a:ext cx="10980420" cy="1461135"/>
          </a:xfrm>
        </p:spPr>
        <p:txBody>
          <a:bodyPr>
            <a:normAutofit fontScale="90000"/>
          </a:bodyPr>
          <a:p>
            <a:r>
              <a:rPr lang="en-US" sz="2800"/>
              <a:t>Affirmative-negative question: </a:t>
            </a:r>
            <a:r>
              <a:rPr lang="en-US" sz="2800">
                <a:sym typeface="+mn-ea"/>
              </a:rPr>
              <a:t>V</a:t>
            </a:r>
            <a:r>
              <a:rPr lang="zh-CN" altLang="en-US" sz="2800">
                <a:sym typeface="+mn-ea"/>
              </a:rPr>
              <a:t>（</a:t>
            </a:r>
            <a:r>
              <a:rPr lang="en-US" sz="2800">
                <a:sym typeface="+mn-ea"/>
              </a:rPr>
              <a:t>+O</a:t>
            </a:r>
            <a:r>
              <a:rPr lang="zh-CN" altLang="en-US" sz="2800">
                <a:sym typeface="+mn-ea"/>
              </a:rPr>
              <a:t>）</a:t>
            </a:r>
            <a:r>
              <a:rPr lang="en-US" sz="2800">
                <a:sym typeface="+mn-ea"/>
              </a:rPr>
              <a:t>+</a:t>
            </a:r>
            <a:r>
              <a:rPr lang="zh-CN" altLang="en-US" sz="2800">
                <a:sym typeface="+mn-ea"/>
              </a:rPr>
              <a:t>了</a:t>
            </a:r>
            <a:r>
              <a:rPr lang="en-US" altLang="zh-CN" sz="2800">
                <a:sym typeface="+mn-ea"/>
              </a:rPr>
              <a:t>+</a:t>
            </a:r>
            <a:r>
              <a:rPr lang="zh-CN" altLang="en-US" sz="2800">
                <a:sym typeface="+mn-ea"/>
              </a:rPr>
              <a:t>吗？</a:t>
            </a:r>
            <a:br>
              <a:rPr lang="en-US" sz="2800"/>
            </a:br>
            <a:r>
              <a:rPr lang="en-US" sz="2800"/>
              <a:t>                                                         </a:t>
            </a:r>
            <a:br>
              <a:rPr lang="en-US" sz="2800"/>
            </a:br>
            <a:r>
              <a:rPr lang="en-US" sz="2800"/>
              <a:t>                                                       V</a:t>
            </a:r>
            <a:r>
              <a:rPr lang="zh-CN" altLang="en-US" sz="2800"/>
              <a:t>（</a:t>
            </a:r>
            <a:r>
              <a:rPr lang="en-US" sz="2800"/>
              <a:t>+O</a:t>
            </a:r>
            <a:r>
              <a:rPr lang="zh-CN" altLang="en-US" sz="2800"/>
              <a:t>）</a:t>
            </a:r>
            <a:r>
              <a:rPr lang="en-US" sz="2800"/>
              <a:t>+</a:t>
            </a:r>
            <a:r>
              <a:rPr lang="zh-CN" altLang="en-US" sz="2800"/>
              <a:t>了</a:t>
            </a:r>
            <a:r>
              <a:rPr lang="en-US" altLang="zh-CN" sz="2800"/>
              <a:t>+</a:t>
            </a:r>
            <a:r>
              <a:rPr lang="zh-CN" altLang="en-US" sz="2800"/>
              <a:t>没有？</a:t>
            </a:r>
            <a:br>
              <a:rPr lang="zh-CN" altLang="en-US" sz="2800"/>
            </a:br>
            <a:br>
              <a:rPr lang="zh-CN" altLang="en-US" sz="2800"/>
            </a:br>
            <a:r>
              <a:rPr lang="zh-CN" altLang="en-US" sz="2800"/>
              <a:t>                                                       </a:t>
            </a:r>
            <a:r>
              <a:rPr lang="en-US" altLang="zh-CN" sz="2800"/>
              <a:t>V   +</a:t>
            </a:r>
            <a:r>
              <a:rPr lang="zh-CN" altLang="en-US" sz="2800"/>
              <a:t>没     </a:t>
            </a:r>
            <a:r>
              <a:rPr lang="en-US" altLang="zh-CN" sz="2800"/>
              <a:t>+V</a:t>
            </a:r>
            <a:r>
              <a:rPr lang="zh-CN" altLang="en-US" sz="2800"/>
              <a:t>（</a:t>
            </a:r>
            <a:r>
              <a:rPr lang="en-US" altLang="zh-CN" sz="2800"/>
              <a:t>+O</a:t>
            </a:r>
            <a:r>
              <a:rPr lang="zh-CN" altLang="en-US" sz="2800"/>
              <a:t>）？</a:t>
            </a:r>
            <a:endParaRPr lang="zh-CN" alt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285" y="2564765"/>
            <a:ext cx="10515600" cy="4351338"/>
          </a:xfrm>
        </p:spPr>
        <p:txBody>
          <a:bodyPr/>
          <a:p>
            <a:pPr marL="0" indent="0">
              <a:buNone/>
            </a:pPr>
            <a:r>
              <a:rPr lang="en-US"/>
              <a:t>                                           </a:t>
            </a:r>
            <a:endParaRPr lang="en-US"/>
          </a:p>
        </p:txBody>
      </p:sp>
      <p:graphicFrame>
        <p:nvGraphicFramePr>
          <p:cNvPr id="4" name="Table 3"/>
          <p:cNvGraphicFramePr/>
          <p:nvPr/>
        </p:nvGraphicFramePr>
        <p:xfrm>
          <a:off x="1153160" y="2296795"/>
          <a:ext cx="10302875" cy="4382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0575"/>
                <a:gridCol w="2060575"/>
                <a:gridCol w="2060575"/>
                <a:gridCol w="2060575"/>
                <a:gridCol w="2060575"/>
              </a:tblGrid>
              <a:tr h="77025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sz="3200"/>
                        <a:t>S</a:t>
                      </a:r>
                      <a:endParaRPr 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sz="3200"/>
                        <a:t>V</a:t>
                      </a:r>
                      <a:endParaRPr 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sz="3200"/>
                        <a:t>(O)</a:t>
                      </a:r>
                      <a:endParaRPr 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了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吗</a:t>
                      </a:r>
                      <a:r>
                        <a:rPr lang="en-US" altLang="zh-CN" sz="3200"/>
                        <a:t>/</a:t>
                      </a:r>
                      <a:r>
                        <a:rPr lang="zh-CN" altLang="en-US" sz="3200"/>
                        <a:t>没有？</a:t>
                      </a:r>
                      <a:endParaRPr lang="zh-CN" altLang="en-US" sz="3200"/>
                    </a:p>
                  </a:txBody>
                  <a:tcPr/>
                </a:tc>
              </a:tr>
              <a:tr h="120396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你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吃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早饭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了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吗</a:t>
                      </a:r>
                      <a:r>
                        <a:rPr lang="en-US" altLang="zh-CN" sz="3200"/>
                        <a:t>/</a:t>
                      </a:r>
                      <a:r>
                        <a:rPr lang="zh-CN" altLang="en-US" sz="3200"/>
                        <a:t>没有？</a:t>
                      </a:r>
                      <a:endParaRPr lang="zh-CN" altLang="en-US" sz="3200"/>
                    </a:p>
                  </a:txBody>
                  <a:tcPr/>
                </a:tc>
              </a:tr>
              <a:tr h="120396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她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超市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了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吗</a:t>
                      </a:r>
                      <a:r>
                        <a:rPr lang="en-US" altLang="zh-CN" sz="3200"/>
                        <a:t>/</a:t>
                      </a:r>
                      <a:r>
                        <a:rPr lang="zh-CN" altLang="en-US" sz="3200"/>
                        <a:t>没有？</a:t>
                      </a:r>
                      <a:endParaRPr lang="zh-CN" altLang="en-US" sz="3200"/>
                    </a:p>
                  </a:txBody>
                  <a:tcPr/>
                </a:tc>
              </a:tr>
              <a:tr h="120396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他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来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了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3200"/>
                        <a:t>吗</a:t>
                      </a:r>
                      <a:r>
                        <a:rPr lang="en-US" altLang="zh-CN" sz="3200"/>
                        <a:t>/</a:t>
                      </a:r>
                      <a:r>
                        <a:rPr lang="zh-CN" altLang="en-US" sz="3200"/>
                        <a:t>没有？</a:t>
                      </a:r>
                      <a:endParaRPr lang="zh-CN" altLang="en-US" sz="320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535" y="958215"/>
            <a:ext cx="10933430" cy="5170170"/>
          </a:xfrm>
        </p:spPr>
        <p:txBody>
          <a:bodyPr>
            <a:normAutofit lnSpcReduction="20000"/>
          </a:bodyPr>
          <a:p>
            <a:pPr marL="0" indent="0">
              <a:buNone/>
            </a:pPr>
            <a:r>
              <a:rPr lang="zh-CN" altLang="en-US"/>
              <a:t>回答问题：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1. </a:t>
            </a:r>
            <a:r>
              <a:rPr lang="zh-CN" altLang="en-US"/>
              <a:t>你吃早饭了吗？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2. </a:t>
            </a:r>
            <a:r>
              <a:rPr lang="zh-CN" altLang="en-US"/>
              <a:t>周末你去公园了吗？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3. </a:t>
            </a:r>
            <a:r>
              <a:rPr lang="zh-CN" altLang="en-US"/>
              <a:t>昨天你去商店了没有？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4. </a:t>
            </a:r>
            <a:r>
              <a:rPr lang="zh-CN" altLang="en-US"/>
              <a:t>上星期你去看朋友了吗</a:t>
            </a:r>
            <a:r>
              <a:rPr lang="en-US" altLang="zh-CN"/>
              <a:t>?</a:t>
            </a: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/>
              <a:t>5. </a:t>
            </a:r>
            <a:r>
              <a:rPr lang="zh-CN" altLang="en-US"/>
              <a:t>昨天下午你做什么了</a:t>
            </a:r>
            <a:r>
              <a:rPr lang="en-US" altLang="zh-CN"/>
              <a:t>?</a:t>
            </a:r>
            <a:endParaRPr lang="en-US" altLang="zh-CN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40" y="-167005"/>
            <a:ext cx="12442190" cy="7192645"/>
          </a:xfrm>
        </p:spPr>
        <p:txBody>
          <a:bodyPr>
            <a:normAutofit fontScale="90000" lnSpcReduction="20000"/>
          </a:bodyPr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1. </a:t>
            </a:r>
            <a:r>
              <a:rPr lang="zh-CN" altLang="en-US"/>
              <a:t>我  昨天      晚上         看     电视（  ）。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   </a:t>
            </a:r>
            <a:r>
              <a:rPr lang="en-US" altLang="zh-CN"/>
              <a:t>W</a:t>
            </a:r>
            <a:r>
              <a:rPr lang="zh-CN" altLang="en-US" sz="2400"/>
              <a:t>ǒ zuótiān  wǎnshàng     kàn   diànshì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pPr marL="0" indent="0">
              <a:buNone/>
            </a:pPr>
            <a:r>
              <a:rPr lang="en-US" altLang="zh-CN"/>
              <a:t>2. </a:t>
            </a:r>
            <a:r>
              <a:rPr lang="zh-CN" altLang="en-US"/>
              <a:t>我  每天     晚上     看     电视（  ）。</a:t>
            </a:r>
            <a:endParaRPr lang="zh-CN" altLang="en-US"/>
          </a:p>
          <a:p>
            <a:pPr marL="0" indent="0">
              <a:buNone/>
            </a:pPr>
            <a:r>
              <a:rPr lang="en-US" altLang="zh-CN" sz="2400"/>
              <a:t>    W</a:t>
            </a:r>
            <a:r>
              <a:rPr lang="zh-CN" altLang="en-US" sz="2400"/>
              <a:t>ǒ měitiān wǎnshàng kàn diànshì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3. </a:t>
            </a:r>
            <a:r>
              <a:rPr lang="zh-CN" altLang="en-US"/>
              <a:t>我  今天    晚上       想     看   电视（  ）。</a:t>
            </a:r>
            <a:endParaRPr lang="zh-CN" altLang="en-US"/>
          </a:p>
          <a:p>
            <a:pPr marL="0" indent="0">
              <a:buNone/>
            </a:pPr>
            <a:r>
              <a:rPr lang="zh-CN" altLang="en-US" sz="2400"/>
              <a:t>    </a:t>
            </a:r>
            <a:r>
              <a:rPr lang="en-US" altLang="zh-CN" sz="2400"/>
              <a:t>W</a:t>
            </a:r>
            <a:r>
              <a:rPr lang="zh-CN" altLang="en-US" sz="2400"/>
              <a:t>ǒ  jīntiān wǎnshàng xiǎng  kàn diànshì</a:t>
            </a:r>
            <a:endParaRPr lang="zh-CN" altLang="en-US" sz="2400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4. </a:t>
            </a:r>
            <a:r>
              <a:rPr lang="zh-CN" altLang="en-US"/>
              <a:t>我  一般 七点   吃  早饭（  ）。</a:t>
            </a:r>
            <a:endParaRPr lang="zh-CN" altLang="en-US"/>
          </a:p>
          <a:p>
            <a:pPr marL="0" algn="l">
              <a:buNone/>
            </a:pPr>
            <a:r>
              <a:rPr lang="zh-CN" altLang="en-US"/>
              <a:t>   </a:t>
            </a:r>
            <a:r>
              <a:rPr lang="en-US" altLang="zh-CN"/>
              <a:t>W</a:t>
            </a:r>
            <a:r>
              <a:rPr lang="zh-CN" altLang="en-US" sz="2400"/>
              <a:t>ǒ  yībān  qī diǎn chī zǎofàn</a:t>
            </a:r>
            <a:endParaRPr lang="zh-CN" altLang="en-US" sz="2400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5. </a:t>
            </a:r>
            <a:r>
              <a:rPr lang="zh-CN" altLang="en-US"/>
              <a:t>明天   我  去   商店      买   东西（ ）。</a:t>
            </a:r>
            <a:endParaRPr lang="zh-CN" altLang="en-US"/>
          </a:p>
          <a:p>
            <a:pPr marL="0" algn="l">
              <a:buNone/>
            </a:pPr>
            <a:r>
              <a:rPr lang="zh-CN" altLang="en-US"/>
              <a:t> </a:t>
            </a:r>
            <a:r>
              <a:rPr lang="en-US" altLang="zh-CN"/>
              <a:t>M</a:t>
            </a:r>
            <a:r>
              <a:rPr lang="zh-CN" altLang="en-US" sz="2400"/>
              <a:t>íngtiān wǒ qù shāngdiàn mǎi dōngxī </a:t>
            </a:r>
            <a:endParaRPr lang="zh-CN" altLang="en-US" sz="2400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6. </a:t>
            </a:r>
            <a:r>
              <a:rPr lang="zh-CN" altLang="en-US"/>
              <a:t>昨天   我去   超市   买    东西（ ）。</a:t>
            </a:r>
            <a:endParaRPr lang="zh-CN" altLang="en-US"/>
          </a:p>
          <a:p>
            <a:pPr marL="0" algn="l">
              <a:buNone/>
            </a:pPr>
            <a:r>
              <a:rPr lang="en-US" altLang="zh-CN" sz="2400"/>
              <a:t>   Z</a:t>
            </a:r>
            <a:r>
              <a:rPr lang="zh-CN" altLang="en-US" sz="2400"/>
              <a:t>uótiān wǒ qù chāoshì mǎi dōngxī</a:t>
            </a:r>
            <a:endParaRPr lang="zh-CN" altLang="en-US" sz="2400"/>
          </a:p>
        </p:txBody>
      </p:sp>
      <p:sp>
        <p:nvSpPr>
          <p:cNvPr id="5" name="Cloud Callout 4"/>
          <p:cNvSpPr/>
          <p:nvPr/>
        </p:nvSpPr>
        <p:spPr>
          <a:xfrm>
            <a:off x="7510145" y="941705"/>
            <a:ext cx="4192270" cy="32131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indent="0">
              <a:buNone/>
            </a:pPr>
            <a:r>
              <a:rPr lang="zh-CN" altLang="en-US" sz="3600" b="1">
                <a:sym typeface="+mn-ea"/>
              </a:rPr>
              <a:t>用</a:t>
            </a:r>
            <a:r>
              <a:rPr lang="en-US" altLang="zh-CN" sz="3600" b="1">
                <a:sym typeface="+mn-ea"/>
              </a:rPr>
              <a:t>“</a:t>
            </a:r>
            <a:r>
              <a:rPr lang="zh-CN" altLang="en-US" sz="3600" b="1">
                <a:sym typeface="+mn-ea"/>
              </a:rPr>
              <a:t>了</a:t>
            </a:r>
            <a:r>
              <a:rPr lang="en-US" altLang="zh-CN" sz="3600" b="1">
                <a:sym typeface="+mn-ea"/>
              </a:rPr>
              <a:t>”</a:t>
            </a:r>
            <a:r>
              <a:rPr lang="zh-CN" altLang="en-US" sz="3600" b="1">
                <a:sym typeface="+mn-ea"/>
              </a:rPr>
              <a:t>还是不用</a:t>
            </a:r>
            <a:r>
              <a:rPr lang="en-US" altLang="zh-CN" sz="3600" b="1">
                <a:sym typeface="+mn-ea"/>
              </a:rPr>
              <a:t>“</a:t>
            </a:r>
            <a:r>
              <a:rPr lang="zh-CN" altLang="en-US" sz="3600" b="1">
                <a:sym typeface="+mn-ea"/>
              </a:rPr>
              <a:t>了</a:t>
            </a:r>
            <a:r>
              <a:rPr lang="en-US" altLang="zh-CN" sz="3600" b="1">
                <a:sym typeface="+mn-ea"/>
              </a:rPr>
              <a:t>”</a:t>
            </a:r>
            <a:r>
              <a:rPr lang="zh-CN" altLang="en-US" sz="3600" b="1">
                <a:sym typeface="+mn-ea"/>
              </a:rPr>
              <a:t>？</a:t>
            </a:r>
            <a:endParaRPr lang="en-US"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3355</Words>
  <Application>WPS Presentation</Application>
  <PresentationFormat>Widescreen</PresentationFormat>
  <Paragraphs>169</Paragraphs>
  <Slides>14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5" baseType="lpstr">
      <vt:lpstr>Arial</vt:lpstr>
      <vt:lpstr>SimSun</vt:lpstr>
      <vt:lpstr>Wingdings</vt:lpstr>
      <vt:lpstr>Calibri</vt:lpstr>
      <vt:lpstr>KaiTi</vt:lpstr>
      <vt:lpstr>Microsoft YaHei</vt:lpstr>
      <vt:lpstr>Arial Unicode MS</vt:lpstr>
      <vt:lpstr>Calibri Light</vt:lpstr>
      <vt:lpstr>DengXian</vt:lpstr>
      <vt:lpstr>DengXian Light</vt:lpstr>
      <vt:lpstr>Office Theme</vt:lpstr>
      <vt:lpstr>PowerPoint 演示文稿</vt:lpstr>
      <vt:lpstr>小调查 make a little survey and ask three people about their daily arrangements.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复习</dc:title>
  <dc:creator>995055838@qq.com</dc:creator>
  <cp:lastModifiedBy>99505</cp:lastModifiedBy>
  <cp:revision>334</cp:revision>
  <dcterms:created xsi:type="dcterms:W3CDTF">2018-02-23T14:24:00Z</dcterms:created>
  <dcterms:modified xsi:type="dcterms:W3CDTF">2018-10-09T11:23:15Z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1033-10.2.0.7456</vt:lpwstr>
  </property>
</Properties>
</file>