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93"/>
  </p:notesMasterIdLst>
  <p:sldIdLst>
    <p:sldId id="259" r:id="rId2"/>
    <p:sldId id="778" r:id="rId3"/>
    <p:sldId id="805" r:id="rId4"/>
    <p:sldId id="782" r:id="rId5"/>
    <p:sldId id="650" r:id="rId6"/>
    <p:sldId id="257" r:id="rId7"/>
    <p:sldId id="260" r:id="rId8"/>
    <p:sldId id="261" r:id="rId9"/>
    <p:sldId id="262" r:id="rId10"/>
    <p:sldId id="263" r:id="rId11"/>
    <p:sldId id="651" r:id="rId12"/>
    <p:sldId id="652" r:id="rId13"/>
    <p:sldId id="653" r:id="rId14"/>
    <p:sldId id="750" r:id="rId15"/>
    <p:sldId id="751" r:id="rId16"/>
    <p:sldId id="655" r:id="rId17"/>
    <p:sldId id="752" r:id="rId18"/>
    <p:sldId id="753" r:id="rId19"/>
    <p:sldId id="755" r:id="rId20"/>
    <p:sldId id="754" r:id="rId21"/>
    <p:sldId id="758" r:id="rId22"/>
    <p:sldId id="756" r:id="rId23"/>
    <p:sldId id="757" r:id="rId24"/>
    <p:sldId id="759" r:id="rId25"/>
    <p:sldId id="760" r:id="rId26"/>
    <p:sldId id="774" r:id="rId27"/>
    <p:sldId id="775" r:id="rId28"/>
    <p:sldId id="777" r:id="rId29"/>
    <p:sldId id="776" r:id="rId30"/>
    <p:sldId id="806" r:id="rId31"/>
    <p:sldId id="761" r:id="rId32"/>
    <p:sldId id="357" r:id="rId33"/>
    <p:sldId id="762" r:id="rId34"/>
    <p:sldId id="764" r:id="rId35"/>
    <p:sldId id="765" r:id="rId36"/>
    <p:sldId id="766" r:id="rId37"/>
    <p:sldId id="767" r:id="rId38"/>
    <p:sldId id="768" r:id="rId39"/>
    <p:sldId id="769" r:id="rId40"/>
    <p:sldId id="770" r:id="rId41"/>
    <p:sldId id="771" r:id="rId42"/>
    <p:sldId id="772" r:id="rId43"/>
    <p:sldId id="269" r:id="rId44"/>
    <p:sldId id="320" r:id="rId45"/>
    <p:sldId id="347" r:id="rId46"/>
    <p:sldId id="348" r:id="rId47"/>
    <p:sldId id="349" r:id="rId48"/>
    <p:sldId id="479" r:id="rId49"/>
    <p:sldId id="480" r:id="rId50"/>
    <p:sldId id="481" r:id="rId51"/>
    <p:sldId id="475" r:id="rId52"/>
    <p:sldId id="466" r:id="rId53"/>
    <p:sldId id="467" r:id="rId54"/>
    <p:sldId id="425" r:id="rId55"/>
    <p:sldId id="468" r:id="rId56"/>
    <p:sldId id="430" r:id="rId57"/>
    <p:sldId id="469" r:id="rId58"/>
    <p:sldId id="470" r:id="rId59"/>
    <p:sldId id="471" r:id="rId60"/>
    <p:sldId id="309" r:id="rId61"/>
    <p:sldId id="310" r:id="rId62"/>
    <p:sldId id="311" r:id="rId63"/>
    <p:sldId id="312" r:id="rId64"/>
    <p:sldId id="313" r:id="rId65"/>
    <p:sldId id="345" r:id="rId66"/>
    <p:sldId id="807" r:id="rId67"/>
    <p:sldId id="779" r:id="rId68"/>
    <p:sldId id="780" r:id="rId69"/>
    <p:sldId id="781" r:id="rId70"/>
    <p:sldId id="784" r:id="rId71"/>
    <p:sldId id="783" r:id="rId72"/>
    <p:sldId id="803" r:id="rId73"/>
    <p:sldId id="785" r:id="rId74"/>
    <p:sldId id="786" r:id="rId75"/>
    <p:sldId id="804" r:id="rId76"/>
    <p:sldId id="787" r:id="rId77"/>
    <p:sldId id="788" r:id="rId78"/>
    <p:sldId id="789" r:id="rId79"/>
    <p:sldId id="790" r:id="rId80"/>
    <p:sldId id="791" r:id="rId81"/>
    <p:sldId id="792" r:id="rId82"/>
    <p:sldId id="793" r:id="rId83"/>
    <p:sldId id="797" r:id="rId84"/>
    <p:sldId id="800" r:id="rId85"/>
    <p:sldId id="794" r:id="rId86"/>
    <p:sldId id="795" r:id="rId87"/>
    <p:sldId id="796" r:id="rId88"/>
    <p:sldId id="798" r:id="rId89"/>
    <p:sldId id="799" r:id="rId90"/>
    <p:sldId id="802" r:id="rId91"/>
    <p:sldId id="801" r:id="rId9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8" autoAdjust="0"/>
    <p:restoredTop sz="74627" autoAdjust="0"/>
  </p:normalViewPr>
  <p:slideViewPr>
    <p:cSldViewPr snapToGrid="0">
      <p:cViewPr varScale="1">
        <p:scale>
          <a:sx n="68" d="100"/>
          <a:sy n="68" d="100"/>
        </p:scale>
        <p:origin x="75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29601DE-7A19-4B80-B603-F76CFC46CA65}"/>
    <pc:docChg chg="modSld">
      <pc:chgData name="Helen Lee" userId="950b76d7-29a8-4037-9cf6-1d47a6b96373" providerId="ADAL" clId="{029601DE-7A19-4B80-B603-F76CFC46CA65}" dt="2025-08-31T23:27:20.679" v="39" actId="207"/>
      <pc:docMkLst>
        <pc:docMk/>
      </pc:docMkLst>
      <pc:sldChg chg="addSp modSp mod">
        <pc:chgData name="Helen Lee" userId="950b76d7-29a8-4037-9cf6-1d47a6b96373" providerId="ADAL" clId="{029601DE-7A19-4B80-B603-F76CFC46CA65}" dt="2025-08-31T23:27:20.679" v="39" actId="207"/>
        <pc:sldMkLst>
          <pc:docMk/>
          <pc:sldMk cId="1537672506" sldId="805"/>
        </pc:sldMkLst>
        <pc:spChg chg="add mod">
          <ac:chgData name="Helen Lee" userId="950b76d7-29a8-4037-9cf6-1d47a6b96373" providerId="ADAL" clId="{029601DE-7A19-4B80-B603-F76CFC46CA65}" dt="2025-08-31T23:27:20.679" v="39" actId="207"/>
          <ac:spMkLst>
            <pc:docMk/>
            <pc:sldMk cId="1537672506" sldId="805"/>
            <ac:spMk id="3" creationId="{CF3C4EF3-0312-6910-5233-5E34F3EE2E3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6F9F9C-B0AC-4BE3-81F4-8A8F71A0907B}"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65800670-59A8-47C6-BD15-19ED54B67B40}">
      <dgm:prSet/>
      <dgm:spPr/>
      <dgm:t>
        <a:bodyPr/>
        <a:lstStyle/>
        <a:p>
          <a:r>
            <a:rPr lang="en-GB"/>
            <a:t>John Creswell said regarding mixed methods</a:t>
          </a:r>
          <a:endParaRPr lang="en-US"/>
        </a:p>
      </dgm:t>
    </dgm:pt>
    <dgm:pt modelId="{D4157567-2C41-423E-936F-4D8644D3513F}" type="parTrans" cxnId="{8A7E11AD-13D1-4AEF-9D9B-AEDDF4F78E7D}">
      <dgm:prSet/>
      <dgm:spPr/>
      <dgm:t>
        <a:bodyPr/>
        <a:lstStyle/>
        <a:p>
          <a:endParaRPr lang="en-US"/>
        </a:p>
      </dgm:t>
    </dgm:pt>
    <dgm:pt modelId="{E43D4F91-8716-4EC7-8468-E3BE6CA94959}" type="sibTrans" cxnId="{8A7E11AD-13D1-4AEF-9D9B-AEDDF4F78E7D}">
      <dgm:prSet/>
      <dgm:spPr/>
      <dgm:t>
        <a:bodyPr/>
        <a:lstStyle/>
        <a:p>
          <a:endParaRPr lang="en-US"/>
        </a:p>
      </dgm:t>
    </dgm:pt>
    <dgm:pt modelId="{A14BECC0-ADE3-4633-892D-A328390F6B2F}">
      <dgm:prSet/>
      <dgm:spPr/>
      <dgm:t>
        <a:bodyPr/>
        <a:lstStyle/>
        <a:p>
          <a:r>
            <a:rPr lang="en-GB"/>
            <a:t>1 + 1 = 3</a:t>
          </a:r>
          <a:endParaRPr lang="en-US"/>
        </a:p>
      </dgm:t>
    </dgm:pt>
    <dgm:pt modelId="{423C90EF-E2BC-43D4-A15F-750586CBBD07}" type="parTrans" cxnId="{A31315E2-107D-4D5F-A04A-DE50281CA81D}">
      <dgm:prSet/>
      <dgm:spPr/>
      <dgm:t>
        <a:bodyPr/>
        <a:lstStyle/>
        <a:p>
          <a:endParaRPr lang="en-US"/>
        </a:p>
      </dgm:t>
    </dgm:pt>
    <dgm:pt modelId="{B1377AC0-4D69-453C-B90D-E297E67C504E}" type="sibTrans" cxnId="{A31315E2-107D-4D5F-A04A-DE50281CA81D}">
      <dgm:prSet/>
      <dgm:spPr/>
      <dgm:t>
        <a:bodyPr/>
        <a:lstStyle/>
        <a:p>
          <a:endParaRPr lang="en-US"/>
        </a:p>
      </dgm:t>
    </dgm:pt>
    <dgm:pt modelId="{65DB50E0-90C6-4E15-B16E-DDAAECBA3CEA}" type="pres">
      <dgm:prSet presAssocID="{BB6F9F9C-B0AC-4BE3-81F4-8A8F71A0907B}" presName="diagram" presStyleCnt="0">
        <dgm:presLayoutVars>
          <dgm:dir/>
          <dgm:resizeHandles val="exact"/>
        </dgm:presLayoutVars>
      </dgm:prSet>
      <dgm:spPr/>
    </dgm:pt>
    <dgm:pt modelId="{6A9849E6-B746-48D0-B5F2-5AC7257859B4}" type="pres">
      <dgm:prSet presAssocID="{65800670-59A8-47C6-BD15-19ED54B67B40}" presName="node" presStyleLbl="node1" presStyleIdx="0" presStyleCnt="2">
        <dgm:presLayoutVars>
          <dgm:bulletEnabled val="1"/>
        </dgm:presLayoutVars>
      </dgm:prSet>
      <dgm:spPr/>
    </dgm:pt>
    <dgm:pt modelId="{637B8BB4-ADAD-4730-92E0-35AAB0B40C74}" type="pres">
      <dgm:prSet presAssocID="{E43D4F91-8716-4EC7-8468-E3BE6CA94959}" presName="sibTrans" presStyleCnt="0"/>
      <dgm:spPr/>
    </dgm:pt>
    <dgm:pt modelId="{18C9E250-00F4-43B1-A588-E47C7147FF68}" type="pres">
      <dgm:prSet presAssocID="{A14BECC0-ADE3-4633-892D-A328390F6B2F}" presName="node" presStyleLbl="node1" presStyleIdx="1" presStyleCnt="2">
        <dgm:presLayoutVars>
          <dgm:bulletEnabled val="1"/>
        </dgm:presLayoutVars>
      </dgm:prSet>
      <dgm:spPr/>
    </dgm:pt>
  </dgm:ptLst>
  <dgm:cxnLst>
    <dgm:cxn modelId="{DE507A15-6C0E-404F-9BF1-F27D7F7B8EAB}" type="presOf" srcId="{A14BECC0-ADE3-4633-892D-A328390F6B2F}" destId="{18C9E250-00F4-43B1-A588-E47C7147FF68}" srcOrd="0" destOrd="0" presId="urn:microsoft.com/office/officeart/2005/8/layout/default"/>
    <dgm:cxn modelId="{4E51AC1E-62A2-42D1-B99A-25C2C806ECC7}" type="presOf" srcId="{65800670-59A8-47C6-BD15-19ED54B67B40}" destId="{6A9849E6-B746-48D0-B5F2-5AC7257859B4}" srcOrd="0" destOrd="0" presId="urn:microsoft.com/office/officeart/2005/8/layout/default"/>
    <dgm:cxn modelId="{CD18CC94-E57F-4670-8CA9-69294FE12D19}" type="presOf" srcId="{BB6F9F9C-B0AC-4BE3-81F4-8A8F71A0907B}" destId="{65DB50E0-90C6-4E15-B16E-DDAAECBA3CEA}" srcOrd="0" destOrd="0" presId="urn:microsoft.com/office/officeart/2005/8/layout/default"/>
    <dgm:cxn modelId="{8A7E11AD-13D1-4AEF-9D9B-AEDDF4F78E7D}" srcId="{BB6F9F9C-B0AC-4BE3-81F4-8A8F71A0907B}" destId="{65800670-59A8-47C6-BD15-19ED54B67B40}" srcOrd="0" destOrd="0" parTransId="{D4157567-2C41-423E-936F-4D8644D3513F}" sibTransId="{E43D4F91-8716-4EC7-8468-E3BE6CA94959}"/>
    <dgm:cxn modelId="{A31315E2-107D-4D5F-A04A-DE50281CA81D}" srcId="{BB6F9F9C-B0AC-4BE3-81F4-8A8F71A0907B}" destId="{A14BECC0-ADE3-4633-892D-A328390F6B2F}" srcOrd="1" destOrd="0" parTransId="{423C90EF-E2BC-43D4-A15F-750586CBBD07}" sibTransId="{B1377AC0-4D69-453C-B90D-E297E67C504E}"/>
    <dgm:cxn modelId="{28B61061-6A3F-4E24-8C01-6F31CC31672C}" type="presParOf" srcId="{65DB50E0-90C6-4E15-B16E-DDAAECBA3CEA}" destId="{6A9849E6-B746-48D0-B5F2-5AC7257859B4}" srcOrd="0" destOrd="0" presId="urn:microsoft.com/office/officeart/2005/8/layout/default"/>
    <dgm:cxn modelId="{578FBF8B-7020-4C29-8C06-576F014B4B47}" type="presParOf" srcId="{65DB50E0-90C6-4E15-B16E-DDAAECBA3CEA}" destId="{637B8BB4-ADAD-4730-92E0-35AAB0B40C74}" srcOrd="1" destOrd="0" presId="urn:microsoft.com/office/officeart/2005/8/layout/default"/>
    <dgm:cxn modelId="{FEA93B2A-D86F-4C66-8A61-63017CC49DAE}" type="presParOf" srcId="{65DB50E0-90C6-4E15-B16E-DDAAECBA3CEA}" destId="{18C9E250-00F4-43B1-A588-E47C7147FF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AB11DD-A3A2-40AD-9F04-6F04CFB9B19D}"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143A23C6-5A92-4003-BC30-04164EE8658C}">
      <dgm:prSet/>
      <dgm:spPr/>
      <dgm:t>
        <a:bodyPr/>
        <a:lstStyle/>
        <a:p>
          <a:r>
            <a:rPr lang="en-GB"/>
            <a:t>Police measuring how far the skid marks are. They come up with a quantitative assessment. And then you turn to the person standing right next to you and say, what happened? And then begin telling you a story. </a:t>
          </a:r>
          <a:endParaRPr lang="en-US"/>
        </a:p>
      </dgm:t>
    </dgm:pt>
    <dgm:pt modelId="{998D3CBB-EAEE-4BDB-847C-D012541C0309}" type="parTrans" cxnId="{173769BA-CD1F-4CBF-9839-4F53C90DCADD}">
      <dgm:prSet/>
      <dgm:spPr/>
      <dgm:t>
        <a:bodyPr/>
        <a:lstStyle/>
        <a:p>
          <a:endParaRPr lang="en-US"/>
        </a:p>
      </dgm:t>
    </dgm:pt>
    <dgm:pt modelId="{75B19CA0-0950-46DA-9754-4EAD8599CCBD}" type="sibTrans" cxnId="{173769BA-CD1F-4CBF-9839-4F53C90DCADD}">
      <dgm:prSet/>
      <dgm:spPr/>
      <dgm:t>
        <a:bodyPr/>
        <a:lstStyle/>
        <a:p>
          <a:endParaRPr lang="en-US"/>
        </a:p>
      </dgm:t>
    </dgm:pt>
    <dgm:pt modelId="{5C524A82-683A-478A-8E09-5F355D9D8A8E}">
      <dgm:prSet/>
      <dgm:spPr/>
      <dgm:t>
        <a:bodyPr/>
        <a:lstStyle/>
        <a:p>
          <a:r>
            <a:rPr lang="en-GB"/>
            <a:t>The evidence, the information being gathered, is both quantitative and qualitative?</a:t>
          </a:r>
          <a:endParaRPr lang="en-US"/>
        </a:p>
      </dgm:t>
    </dgm:pt>
    <dgm:pt modelId="{915A57E1-4977-482F-9CCC-197B66BADE9D}" type="parTrans" cxnId="{21BB7151-11FC-4B61-82A4-0862A8D68F3B}">
      <dgm:prSet/>
      <dgm:spPr/>
      <dgm:t>
        <a:bodyPr/>
        <a:lstStyle/>
        <a:p>
          <a:endParaRPr lang="en-US"/>
        </a:p>
      </dgm:t>
    </dgm:pt>
    <dgm:pt modelId="{BC342D90-5B61-4E6E-9761-CF48ED0EF904}" type="sibTrans" cxnId="{21BB7151-11FC-4B61-82A4-0862A8D68F3B}">
      <dgm:prSet/>
      <dgm:spPr/>
      <dgm:t>
        <a:bodyPr/>
        <a:lstStyle/>
        <a:p>
          <a:endParaRPr lang="en-US"/>
        </a:p>
      </dgm:t>
    </dgm:pt>
    <dgm:pt modelId="{3BFEB12F-491F-40B2-A22A-668B201EEDC4}">
      <dgm:prSet/>
      <dgm:spPr/>
      <dgm:t>
        <a:bodyPr/>
        <a:lstStyle/>
        <a:p>
          <a:r>
            <a:rPr lang="en-GB"/>
            <a:t>Now you could have looked at those skid marks and those numeric indices and drawn conclusions.</a:t>
          </a:r>
          <a:endParaRPr lang="en-US"/>
        </a:p>
      </dgm:t>
    </dgm:pt>
    <dgm:pt modelId="{F7566784-A7D9-464E-AEE3-8EBC4AFD8681}" type="parTrans" cxnId="{78EF4CF1-B7B5-4F41-9687-6ED85CB9ADDF}">
      <dgm:prSet/>
      <dgm:spPr/>
      <dgm:t>
        <a:bodyPr/>
        <a:lstStyle/>
        <a:p>
          <a:endParaRPr lang="en-US"/>
        </a:p>
      </dgm:t>
    </dgm:pt>
    <dgm:pt modelId="{54D9BEEA-7631-4BB4-8E36-E6DE9BBEDAA8}" type="sibTrans" cxnId="{78EF4CF1-B7B5-4F41-9687-6ED85CB9ADDF}">
      <dgm:prSet/>
      <dgm:spPr/>
      <dgm:t>
        <a:bodyPr/>
        <a:lstStyle/>
        <a:p>
          <a:endParaRPr lang="en-US"/>
        </a:p>
      </dgm:t>
    </dgm:pt>
    <dgm:pt modelId="{79D2CBDA-CDDC-4E32-A70E-DD4DDFB7D3B6}">
      <dgm:prSet/>
      <dgm:spPr/>
      <dgm:t>
        <a:bodyPr/>
        <a:lstStyle/>
        <a:p>
          <a:r>
            <a:rPr lang="en-GB"/>
            <a:t>But when you have the person telling you the stories, now you have more of a complete picture. That's mixed methods research.</a:t>
          </a:r>
          <a:endParaRPr lang="en-US"/>
        </a:p>
      </dgm:t>
    </dgm:pt>
    <dgm:pt modelId="{0F840B6A-E62E-4E10-AF62-963C9BEF0FC1}" type="parTrans" cxnId="{13F4A48D-47DB-437D-98D1-5F2DBACC1151}">
      <dgm:prSet/>
      <dgm:spPr/>
      <dgm:t>
        <a:bodyPr/>
        <a:lstStyle/>
        <a:p>
          <a:endParaRPr lang="en-US"/>
        </a:p>
      </dgm:t>
    </dgm:pt>
    <dgm:pt modelId="{02A4616F-7A94-4289-A938-6092C8B4C1E1}" type="sibTrans" cxnId="{13F4A48D-47DB-437D-98D1-5F2DBACC1151}">
      <dgm:prSet/>
      <dgm:spPr/>
      <dgm:t>
        <a:bodyPr/>
        <a:lstStyle/>
        <a:p>
          <a:endParaRPr lang="en-US"/>
        </a:p>
      </dgm:t>
    </dgm:pt>
    <dgm:pt modelId="{BA04A06C-AB17-4ED0-9AB3-3611E76B2726}" type="pres">
      <dgm:prSet presAssocID="{49AB11DD-A3A2-40AD-9F04-6F04CFB9B19D}" presName="vert0" presStyleCnt="0">
        <dgm:presLayoutVars>
          <dgm:dir/>
          <dgm:animOne val="branch"/>
          <dgm:animLvl val="lvl"/>
        </dgm:presLayoutVars>
      </dgm:prSet>
      <dgm:spPr/>
    </dgm:pt>
    <dgm:pt modelId="{5BEC38FB-7C2E-4AFD-8FB6-DC2308F428F4}" type="pres">
      <dgm:prSet presAssocID="{143A23C6-5A92-4003-BC30-04164EE8658C}" presName="thickLine" presStyleLbl="alignNode1" presStyleIdx="0" presStyleCnt="4"/>
      <dgm:spPr/>
    </dgm:pt>
    <dgm:pt modelId="{A07D1257-E605-48BC-9CA0-31D3E10F4436}" type="pres">
      <dgm:prSet presAssocID="{143A23C6-5A92-4003-BC30-04164EE8658C}" presName="horz1" presStyleCnt="0"/>
      <dgm:spPr/>
    </dgm:pt>
    <dgm:pt modelId="{28E0B25A-AAF6-4A68-AEEC-DFF312AEC479}" type="pres">
      <dgm:prSet presAssocID="{143A23C6-5A92-4003-BC30-04164EE8658C}" presName="tx1" presStyleLbl="revTx" presStyleIdx="0" presStyleCnt="4"/>
      <dgm:spPr/>
    </dgm:pt>
    <dgm:pt modelId="{64ABB728-9B49-40C6-AF0E-1DE3E9457A7B}" type="pres">
      <dgm:prSet presAssocID="{143A23C6-5A92-4003-BC30-04164EE8658C}" presName="vert1" presStyleCnt="0"/>
      <dgm:spPr/>
    </dgm:pt>
    <dgm:pt modelId="{B44C8647-6F10-4E47-9700-453D1124A058}" type="pres">
      <dgm:prSet presAssocID="{5C524A82-683A-478A-8E09-5F355D9D8A8E}" presName="thickLine" presStyleLbl="alignNode1" presStyleIdx="1" presStyleCnt="4"/>
      <dgm:spPr/>
    </dgm:pt>
    <dgm:pt modelId="{BFFC3FC3-A16B-4A30-85A0-BFA76161E570}" type="pres">
      <dgm:prSet presAssocID="{5C524A82-683A-478A-8E09-5F355D9D8A8E}" presName="horz1" presStyleCnt="0"/>
      <dgm:spPr/>
    </dgm:pt>
    <dgm:pt modelId="{B56DEBF9-F791-49C9-8EBE-69EAF96D271F}" type="pres">
      <dgm:prSet presAssocID="{5C524A82-683A-478A-8E09-5F355D9D8A8E}" presName="tx1" presStyleLbl="revTx" presStyleIdx="1" presStyleCnt="4"/>
      <dgm:spPr/>
    </dgm:pt>
    <dgm:pt modelId="{0C9974E6-C11B-4AB6-AC07-E826C0FB480E}" type="pres">
      <dgm:prSet presAssocID="{5C524A82-683A-478A-8E09-5F355D9D8A8E}" presName="vert1" presStyleCnt="0"/>
      <dgm:spPr/>
    </dgm:pt>
    <dgm:pt modelId="{9A9B3B08-6AA7-4FB6-BEA3-75B5BDBFACE4}" type="pres">
      <dgm:prSet presAssocID="{3BFEB12F-491F-40B2-A22A-668B201EEDC4}" presName="thickLine" presStyleLbl="alignNode1" presStyleIdx="2" presStyleCnt="4"/>
      <dgm:spPr/>
    </dgm:pt>
    <dgm:pt modelId="{9D2475E6-613E-4DE1-BFA3-0239DA269342}" type="pres">
      <dgm:prSet presAssocID="{3BFEB12F-491F-40B2-A22A-668B201EEDC4}" presName="horz1" presStyleCnt="0"/>
      <dgm:spPr/>
    </dgm:pt>
    <dgm:pt modelId="{AFE3BECD-EA8E-4A0E-8B59-C0BEAB4A6B73}" type="pres">
      <dgm:prSet presAssocID="{3BFEB12F-491F-40B2-A22A-668B201EEDC4}" presName="tx1" presStyleLbl="revTx" presStyleIdx="2" presStyleCnt="4"/>
      <dgm:spPr/>
    </dgm:pt>
    <dgm:pt modelId="{C14C8E6A-A702-47E7-A215-1ABF350D86F5}" type="pres">
      <dgm:prSet presAssocID="{3BFEB12F-491F-40B2-A22A-668B201EEDC4}" presName="vert1" presStyleCnt="0"/>
      <dgm:spPr/>
    </dgm:pt>
    <dgm:pt modelId="{8E846BEF-E9E8-48ED-8DE5-50DA4FB7C41C}" type="pres">
      <dgm:prSet presAssocID="{79D2CBDA-CDDC-4E32-A70E-DD4DDFB7D3B6}" presName="thickLine" presStyleLbl="alignNode1" presStyleIdx="3" presStyleCnt="4"/>
      <dgm:spPr/>
    </dgm:pt>
    <dgm:pt modelId="{DB154730-ED36-4DAA-B69C-F1C5E7FAD03F}" type="pres">
      <dgm:prSet presAssocID="{79D2CBDA-CDDC-4E32-A70E-DD4DDFB7D3B6}" presName="horz1" presStyleCnt="0"/>
      <dgm:spPr/>
    </dgm:pt>
    <dgm:pt modelId="{ED1C30BC-9843-4700-BFF8-34FD141A0304}" type="pres">
      <dgm:prSet presAssocID="{79D2CBDA-CDDC-4E32-A70E-DD4DDFB7D3B6}" presName="tx1" presStyleLbl="revTx" presStyleIdx="3" presStyleCnt="4"/>
      <dgm:spPr/>
    </dgm:pt>
    <dgm:pt modelId="{4BE4F9F5-130D-4298-8915-1F1BBE3D2F9C}" type="pres">
      <dgm:prSet presAssocID="{79D2CBDA-CDDC-4E32-A70E-DD4DDFB7D3B6}" presName="vert1" presStyleCnt="0"/>
      <dgm:spPr/>
    </dgm:pt>
  </dgm:ptLst>
  <dgm:cxnLst>
    <dgm:cxn modelId="{21BB7151-11FC-4B61-82A4-0862A8D68F3B}" srcId="{49AB11DD-A3A2-40AD-9F04-6F04CFB9B19D}" destId="{5C524A82-683A-478A-8E09-5F355D9D8A8E}" srcOrd="1" destOrd="0" parTransId="{915A57E1-4977-482F-9CCC-197B66BADE9D}" sibTransId="{BC342D90-5B61-4E6E-9761-CF48ED0EF904}"/>
    <dgm:cxn modelId="{CF546684-08A3-46B6-8B29-493D385C6FDD}" type="presOf" srcId="{143A23C6-5A92-4003-BC30-04164EE8658C}" destId="{28E0B25A-AAF6-4A68-AEEC-DFF312AEC479}" srcOrd="0" destOrd="0" presId="urn:microsoft.com/office/officeart/2008/layout/LinedList"/>
    <dgm:cxn modelId="{7F55888A-C2E2-4F1D-A52F-92F127AED8C9}" type="presOf" srcId="{3BFEB12F-491F-40B2-A22A-668B201EEDC4}" destId="{AFE3BECD-EA8E-4A0E-8B59-C0BEAB4A6B73}" srcOrd="0" destOrd="0" presId="urn:microsoft.com/office/officeart/2008/layout/LinedList"/>
    <dgm:cxn modelId="{13F4A48D-47DB-437D-98D1-5F2DBACC1151}" srcId="{49AB11DD-A3A2-40AD-9F04-6F04CFB9B19D}" destId="{79D2CBDA-CDDC-4E32-A70E-DD4DDFB7D3B6}" srcOrd="3" destOrd="0" parTransId="{0F840B6A-E62E-4E10-AF62-963C9BEF0FC1}" sibTransId="{02A4616F-7A94-4289-A938-6092C8B4C1E1}"/>
    <dgm:cxn modelId="{C784A194-4807-4A7D-A2DF-C8C0625C1CC1}" type="presOf" srcId="{79D2CBDA-CDDC-4E32-A70E-DD4DDFB7D3B6}" destId="{ED1C30BC-9843-4700-BFF8-34FD141A0304}" srcOrd="0" destOrd="0" presId="urn:microsoft.com/office/officeart/2008/layout/LinedList"/>
    <dgm:cxn modelId="{710DB99E-DEF3-4708-94D1-B23BAD091506}" type="presOf" srcId="{49AB11DD-A3A2-40AD-9F04-6F04CFB9B19D}" destId="{BA04A06C-AB17-4ED0-9AB3-3611E76B2726}" srcOrd="0" destOrd="0" presId="urn:microsoft.com/office/officeart/2008/layout/LinedList"/>
    <dgm:cxn modelId="{87EEE8A6-25D7-4064-AE89-80E527DC177F}" type="presOf" srcId="{5C524A82-683A-478A-8E09-5F355D9D8A8E}" destId="{B56DEBF9-F791-49C9-8EBE-69EAF96D271F}" srcOrd="0" destOrd="0" presId="urn:microsoft.com/office/officeart/2008/layout/LinedList"/>
    <dgm:cxn modelId="{173769BA-CD1F-4CBF-9839-4F53C90DCADD}" srcId="{49AB11DD-A3A2-40AD-9F04-6F04CFB9B19D}" destId="{143A23C6-5A92-4003-BC30-04164EE8658C}" srcOrd="0" destOrd="0" parTransId="{998D3CBB-EAEE-4BDB-847C-D012541C0309}" sibTransId="{75B19CA0-0950-46DA-9754-4EAD8599CCBD}"/>
    <dgm:cxn modelId="{78EF4CF1-B7B5-4F41-9687-6ED85CB9ADDF}" srcId="{49AB11DD-A3A2-40AD-9F04-6F04CFB9B19D}" destId="{3BFEB12F-491F-40B2-A22A-668B201EEDC4}" srcOrd="2" destOrd="0" parTransId="{F7566784-A7D9-464E-AEE3-8EBC4AFD8681}" sibTransId="{54D9BEEA-7631-4BB4-8E36-E6DE9BBEDAA8}"/>
    <dgm:cxn modelId="{F105FAE0-7252-4268-BFBD-8AD9AF21FDC2}" type="presParOf" srcId="{BA04A06C-AB17-4ED0-9AB3-3611E76B2726}" destId="{5BEC38FB-7C2E-4AFD-8FB6-DC2308F428F4}" srcOrd="0" destOrd="0" presId="urn:microsoft.com/office/officeart/2008/layout/LinedList"/>
    <dgm:cxn modelId="{92969EB6-DE62-424C-9DA9-9E8A72A4FA89}" type="presParOf" srcId="{BA04A06C-AB17-4ED0-9AB3-3611E76B2726}" destId="{A07D1257-E605-48BC-9CA0-31D3E10F4436}" srcOrd="1" destOrd="0" presId="urn:microsoft.com/office/officeart/2008/layout/LinedList"/>
    <dgm:cxn modelId="{67B9516D-7762-4151-84DD-7CF22A3CEF6F}" type="presParOf" srcId="{A07D1257-E605-48BC-9CA0-31D3E10F4436}" destId="{28E0B25A-AAF6-4A68-AEEC-DFF312AEC479}" srcOrd="0" destOrd="0" presId="urn:microsoft.com/office/officeart/2008/layout/LinedList"/>
    <dgm:cxn modelId="{3FB1C630-6BF9-487B-80D8-1AB1509D55F5}" type="presParOf" srcId="{A07D1257-E605-48BC-9CA0-31D3E10F4436}" destId="{64ABB728-9B49-40C6-AF0E-1DE3E9457A7B}" srcOrd="1" destOrd="0" presId="urn:microsoft.com/office/officeart/2008/layout/LinedList"/>
    <dgm:cxn modelId="{502AEF53-29B9-4355-AE20-5C71B8386346}" type="presParOf" srcId="{BA04A06C-AB17-4ED0-9AB3-3611E76B2726}" destId="{B44C8647-6F10-4E47-9700-453D1124A058}" srcOrd="2" destOrd="0" presId="urn:microsoft.com/office/officeart/2008/layout/LinedList"/>
    <dgm:cxn modelId="{92AB1D4F-3DD5-4C54-8CDB-1EE5BB915785}" type="presParOf" srcId="{BA04A06C-AB17-4ED0-9AB3-3611E76B2726}" destId="{BFFC3FC3-A16B-4A30-85A0-BFA76161E570}" srcOrd="3" destOrd="0" presId="urn:microsoft.com/office/officeart/2008/layout/LinedList"/>
    <dgm:cxn modelId="{A97002D7-51A3-4613-8DDA-6B1FD0DD2A7F}" type="presParOf" srcId="{BFFC3FC3-A16B-4A30-85A0-BFA76161E570}" destId="{B56DEBF9-F791-49C9-8EBE-69EAF96D271F}" srcOrd="0" destOrd="0" presId="urn:microsoft.com/office/officeart/2008/layout/LinedList"/>
    <dgm:cxn modelId="{F062103E-B392-4899-B6C9-0F643CB50C10}" type="presParOf" srcId="{BFFC3FC3-A16B-4A30-85A0-BFA76161E570}" destId="{0C9974E6-C11B-4AB6-AC07-E826C0FB480E}" srcOrd="1" destOrd="0" presId="urn:microsoft.com/office/officeart/2008/layout/LinedList"/>
    <dgm:cxn modelId="{C5794043-D3BA-49B5-A9A7-8FE6283BFBD9}" type="presParOf" srcId="{BA04A06C-AB17-4ED0-9AB3-3611E76B2726}" destId="{9A9B3B08-6AA7-4FB6-BEA3-75B5BDBFACE4}" srcOrd="4" destOrd="0" presId="urn:microsoft.com/office/officeart/2008/layout/LinedList"/>
    <dgm:cxn modelId="{C86595DF-878A-4FB9-8A93-B557E5134301}" type="presParOf" srcId="{BA04A06C-AB17-4ED0-9AB3-3611E76B2726}" destId="{9D2475E6-613E-4DE1-BFA3-0239DA269342}" srcOrd="5" destOrd="0" presId="urn:microsoft.com/office/officeart/2008/layout/LinedList"/>
    <dgm:cxn modelId="{01B3A348-F53D-436A-97B6-EEFC39115040}" type="presParOf" srcId="{9D2475E6-613E-4DE1-BFA3-0239DA269342}" destId="{AFE3BECD-EA8E-4A0E-8B59-C0BEAB4A6B73}" srcOrd="0" destOrd="0" presId="urn:microsoft.com/office/officeart/2008/layout/LinedList"/>
    <dgm:cxn modelId="{350F8766-DA94-4BD3-AC0C-17F1176CD2C8}" type="presParOf" srcId="{9D2475E6-613E-4DE1-BFA3-0239DA269342}" destId="{C14C8E6A-A702-47E7-A215-1ABF350D86F5}" srcOrd="1" destOrd="0" presId="urn:microsoft.com/office/officeart/2008/layout/LinedList"/>
    <dgm:cxn modelId="{535CAEA1-0077-4C80-9280-1B6650F29867}" type="presParOf" srcId="{BA04A06C-AB17-4ED0-9AB3-3611E76B2726}" destId="{8E846BEF-E9E8-48ED-8DE5-50DA4FB7C41C}" srcOrd="6" destOrd="0" presId="urn:microsoft.com/office/officeart/2008/layout/LinedList"/>
    <dgm:cxn modelId="{4C190D62-EF98-47F7-A7C5-E1ACC5F1F494}" type="presParOf" srcId="{BA04A06C-AB17-4ED0-9AB3-3611E76B2726}" destId="{DB154730-ED36-4DAA-B69C-F1C5E7FAD03F}" srcOrd="7" destOrd="0" presId="urn:microsoft.com/office/officeart/2008/layout/LinedList"/>
    <dgm:cxn modelId="{C8B10D7A-E427-417D-A666-9CEDBB015695}" type="presParOf" srcId="{DB154730-ED36-4DAA-B69C-F1C5E7FAD03F}" destId="{ED1C30BC-9843-4700-BFF8-34FD141A0304}" srcOrd="0" destOrd="0" presId="urn:microsoft.com/office/officeart/2008/layout/LinedList"/>
    <dgm:cxn modelId="{A0780CBE-2C67-41A9-8FFB-4F085DD830AD}" type="presParOf" srcId="{DB154730-ED36-4DAA-B69C-F1C5E7FAD03F}" destId="{4BE4F9F5-130D-4298-8915-1F1BBE3D2F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FC31F8-7F1E-4C9A-8F8E-ABE0864A2A5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0C9FE14-C217-46A3-80B9-BEE8EF177E04}">
      <dgm:prSet/>
      <dgm:spPr/>
      <dgm:t>
        <a:bodyPr/>
        <a:lstStyle/>
        <a:p>
          <a:r>
            <a:rPr lang="en-GB"/>
            <a:t>Definition: Combining qualitative and quantitative approaches for breadth and depth of understanding</a:t>
          </a:r>
          <a:endParaRPr lang="en-US"/>
        </a:p>
      </dgm:t>
    </dgm:pt>
    <dgm:pt modelId="{2AFF6ABE-5ED5-485F-951D-AA3F7A4849A8}" type="parTrans" cxnId="{CB6030E4-6379-41FF-9216-72EED725D1BA}">
      <dgm:prSet/>
      <dgm:spPr/>
      <dgm:t>
        <a:bodyPr/>
        <a:lstStyle/>
        <a:p>
          <a:endParaRPr lang="en-US"/>
        </a:p>
      </dgm:t>
    </dgm:pt>
    <dgm:pt modelId="{8D2918B9-CA47-418F-A79B-326C779EFE1B}" type="sibTrans" cxnId="{CB6030E4-6379-41FF-9216-72EED725D1BA}">
      <dgm:prSet/>
      <dgm:spPr/>
      <dgm:t>
        <a:bodyPr/>
        <a:lstStyle/>
        <a:p>
          <a:endParaRPr lang="en-US"/>
        </a:p>
      </dgm:t>
    </dgm:pt>
    <dgm:pt modelId="{6996D1B4-5BC6-4445-9F28-C021DAE07F36}">
      <dgm:prSet/>
      <dgm:spPr/>
      <dgm:t>
        <a:bodyPr/>
        <a:lstStyle/>
        <a:p>
          <a:r>
            <a:rPr lang="en-GB"/>
            <a:t>Core principles: Collecting both open-ended and closed-ended data, integrating data sets</a:t>
          </a:r>
          <a:endParaRPr lang="en-US"/>
        </a:p>
      </dgm:t>
    </dgm:pt>
    <dgm:pt modelId="{7AD82E05-94B2-4365-8B9C-CA306A2165AB}" type="parTrans" cxnId="{1723B936-B2C7-4EB7-90DA-96DEDF0E03A8}">
      <dgm:prSet/>
      <dgm:spPr/>
      <dgm:t>
        <a:bodyPr/>
        <a:lstStyle/>
        <a:p>
          <a:endParaRPr lang="en-US"/>
        </a:p>
      </dgm:t>
    </dgm:pt>
    <dgm:pt modelId="{0BC7D590-4CB8-4C5D-AE3B-0C0FEB22628C}" type="sibTrans" cxnId="{1723B936-B2C7-4EB7-90DA-96DEDF0E03A8}">
      <dgm:prSet/>
      <dgm:spPr/>
      <dgm:t>
        <a:bodyPr/>
        <a:lstStyle/>
        <a:p>
          <a:endParaRPr lang="en-US"/>
        </a:p>
      </dgm:t>
    </dgm:pt>
    <dgm:pt modelId="{3B3EAB83-1974-4D47-9A6C-5BDB9A4C789A}">
      <dgm:prSet/>
      <dgm:spPr/>
      <dgm:t>
        <a:bodyPr/>
        <a:lstStyle/>
        <a:p>
          <a:r>
            <a:rPr lang="en-GB" dirty="0"/>
            <a:t>Historical context: Evolution from qualitative and quantitative clash</a:t>
          </a:r>
          <a:endParaRPr lang="en-US" dirty="0"/>
        </a:p>
      </dgm:t>
    </dgm:pt>
    <dgm:pt modelId="{D24E9979-3B5F-46A2-A374-37ECD260FF19}" type="parTrans" cxnId="{D83D75E9-6870-4CE9-978F-704E6EFAFEE4}">
      <dgm:prSet/>
      <dgm:spPr/>
      <dgm:t>
        <a:bodyPr/>
        <a:lstStyle/>
        <a:p>
          <a:endParaRPr lang="en-US"/>
        </a:p>
      </dgm:t>
    </dgm:pt>
    <dgm:pt modelId="{0CB27C18-F220-49C4-9788-05810106A8C8}" type="sibTrans" cxnId="{D83D75E9-6870-4CE9-978F-704E6EFAFEE4}">
      <dgm:prSet/>
      <dgm:spPr/>
      <dgm:t>
        <a:bodyPr/>
        <a:lstStyle/>
        <a:p>
          <a:endParaRPr lang="en-US"/>
        </a:p>
      </dgm:t>
    </dgm:pt>
    <dgm:pt modelId="{A7FE95E3-FF95-4E3D-BD61-8AE202EE33F3}" type="pres">
      <dgm:prSet presAssocID="{EDFC31F8-7F1E-4C9A-8F8E-ABE0864A2A5B}" presName="linear" presStyleCnt="0">
        <dgm:presLayoutVars>
          <dgm:animLvl val="lvl"/>
          <dgm:resizeHandles val="exact"/>
        </dgm:presLayoutVars>
      </dgm:prSet>
      <dgm:spPr/>
    </dgm:pt>
    <dgm:pt modelId="{E3B2BFA8-8974-48CF-B544-FBEE3E8A4E42}" type="pres">
      <dgm:prSet presAssocID="{90C9FE14-C217-46A3-80B9-BEE8EF177E04}" presName="parentText" presStyleLbl="node1" presStyleIdx="0" presStyleCnt="3">
        <dgm:presLayoutVars>
          <dgm:chMax val="0"/>
          <dgm:bulletEnabled val="1"/>
        </dgm:presLayoutVars>
      </dgm:prSet>
      <dgm:spPr/>
    </dgm:pt>
    <dgm:pt modelId="{FFE0690A-8961-4327-977C-515007003449}" type="pres">
      <dgm:prSet presAssocID="{8D2918B9-CA47-418F-A79B-326C779EFE1B}" presName="spacer" presStyleCnt="0"/>
      <dgm:spPr/>
    </dgm:pt>
    <dgm:pt modelId="{CA68A868-BDBA-47FD-836C-81D4B69BB999}" type="pres">
      <dgm:prSet presAssocID="{6996D1B4-5BC6-4445-9F28-C021DAE07F36}" presName="parentText" presStyleLbl="node1" presStyleIdx="1" presStyleCnt="3">
        <dgm:presLayoutVars>
          <dgm:chMax val="0"/>
          <dgm:bulletEnabled val="1"/>
        </dgm:presLayoutVars>
      </dgm:prSet>
      <dgm:spPr/>
    </dgm:pt>
    <dgm:pt modelId="{FCC17EF3-9BEC-4598-893A-F028836103A0}" type="pres">
      <dgm:prSet presAssocID="{0BC7D590-4CB8-4C5D-AE3B-0C0FEB22628C}" presName="spacer" presStyleCnt="0"/>
      <dgm:spPr/>
    </dgm:pt>
    <dgm:pt modelId="{FC1B111A-5DFD-4E5E-854F-B12C2B428B34}" type="pres">
      <dgm:prSet presAssocID="{3B3EAB83-1974-4D47-9A6C-5BDB9A4C789A}" presName="parentText" presStyleLbl="node1" presStyleIdx="2" presStyleCnt="3">
        <dgm:presLayoutVars>
          <dgm:chMax val="0"/>
          <dgm:bulletEnabled val="1"/>
        </dgm:presLayoutVars>
      </dgm:prSet>
      <dgm:spPr/>
    </dgm:pt>
  </dgm:ptLst>
  <dgm:cxnLst>
    <dgm:cxn modelId="{3398B717-BCD6-4DF8-B7D9-1FBB4C86BC8D}" type="presOf" srcId="{EDFC31F8-7F1E-4C9A-8F8E-ABE0864A2A5B}" destId="{A7FE95E3-FF95-4E3D-BD61-8AE202EE33F3}" srcOrd="0" destOrd="0" presId="urn:microsoft.com/office/officeart/2005/8/layout/vList2"/>
    <dgm:cxn modelId="{1723B936-B2C7-4EB7-90DA-96DEDF0E03A8}" srcId="{EDFC31F8-7F1E-4C9A-8F8E-ABE0864A2A5B}" destId="{6996D1B4-5BC6-4445-9F28-C021DAE07F36}" srcOrd="1" destOrd="0" parTransId="{7AD82E05-94B2-4365-8B9C-CA306A2165AB}" sibTransId="{0BC7D590-4CB8-4C5D-AE3B-0C0FEB22628C}"/>
    <dgm:cxn modelId="{C774A93A-A1BD-43D6-8901-4B901919D0BF}" type="presOf" srcId="{6996D1B4-5BC6-4445-9F28-C021DAE07F36}" destId="{CA68A868-BDBA-47FD-836C-81D4B69BB999}" srcOrd="0" destOrd="0" presId="urn:microsoft.com/office/officeart/2005/8/layout/vList2"/>
    <dgm:cxn modelId="{3A12DAAC-5402-40C7-A160-1C0C0A51D294}" type="presOf" srcId="{3B3EAB83-1974-4D47-9A6C-5BDB9A4C789A}" destId="{FC1B111A-5DFD-4E5E-854F-B12C2B428B34}" srcOrd="0" destOrd="0" presId="urn:microsoft.com/office/officeart/2005/8/layout/vList2"/>
    <dgm:cxn modelId="{CF09C7DB-0C96-45DE-A339-69D33320A577}" type="presOf" srcId="{90C9FE14-C217-46A3-80B9-BEE8EF177E04}" destId="{E3B2BFA8-8974-48CF-B544-FBEE3E8A4E42}" srcOrd="0" destOrd="0" presId="urn:microsoft.com/office/officeart/2005/8/layout/vList2"/>
    <dgm:cxn modelId="{CB6030E4-6379-41FF-9216-72EED725D1BA}" srcId="{EDFC31F8-7F1E-4C9A-8F8E-ABE0864A2A5B}" destId="{90C9FE14-C217-46A3-80B9-BEE8EF177E04}" srcOrd="0" destOrd="0" parTransId="{2AFF6ABE-5ED5-485F-951D-AA3F7A4849A8}" sibTransId="{8D2918B9-CA47-418F-A79B-326C779EFE1B}"/>
    <dgm:cxn modelId="{D83D75E9-6870-4CE9-978F-704E6EFAFEE4}" srcId="{EDFC31F8-7F1E-4C9A-8F8E-ABE0864A2A5B}" destId="{3B3EAB83-1974-4D47-9A6C-5BDB9A4C789A}" srcOrd="2" destOrd="0" parTransId="{D24E9979-3B5F-46A2-A374-37ECD260FF19}" sibTransId="{0CB27C18-F220-49C4-9788-05810106A8C8}"/>
    <dgm:cxn modelId="{5016279F-7714-4833-89BB-25B2EFE2B14C}" type="presParOf" srcId="{A7FE95E3-FF95-4E3D-BD61-8AE202EE33F3}" destId="{E3B2BFA8-8974-48CF-B544-FBEE3E8A4E42}" srcOrd="0" destOrd="0" presId="urn:microsoft.com/office/officeart/2005/8/layout/vList2"/>
    <dgm:cxn modelId="{8CE4B215-2D36-47AB-BA2E-2474E90836FD}" type="presParOf" srcId="{A7FE95E3-FF95-4E3D-BD61-8AE202EE33F3}" destId="{FFE0690A-8961-4327-977C-515007003449}" srcOrd="1" destOrd="0" presId="urn:microsoft.com/office/officeart/2005/8/layout/vList2"/>
    <dgm:cxn modelId="{14199E9B-42E9-4F2B-B37F-F3ACA05B4E11}" type="presParOf" srcId="{A7FE95E3-FF95-4E3D-BD61-8AE202EE33F3}" destId="{CA68A868-BDBA-47FD-836C-81D4B69BB999}" srcOrd="2" destOrd="0" presId="urn:microsoft.com/office/officeart/2005/8/layout/vList2"/>
    <dgm:cxn modelId="{748AC297-23AB-418E-9B32-0D1B4DB9BEBA}" type="presParOf" srcId="{A7FE95E3-FF95-4E3D-BD61-8AE202EE33F3}" destId="{FCC17EF3-9BEC-4598-893A-F028836103A0}" srcOrd="3" destOrd="0" presId="urn:microsoft.com/office/officeart/2005/8/layout/vList2"/>
    <dgm:cxn modelId="{7AC28790-07F3-486B-BF2F-8B0846C9A8C6}" type="presParOf" srcId="{A7FE95E3-FF95-4E3D-BD61-8AE202EE33F3}" destId="{FC1B111A-5DFD-4E5E-854F-B12C2B428B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10700A-6FC7-4CA8-8A49-511AF7ABA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B5FDD79-5831-4D60-B6C2-1A9799AA99BD}">
      <dgm:prSet/>
      <dgm:spPr/>
      <dgm:t>
        <a:bodyPr/>
        <a:lstStyle/>
        <a:p>
          <a:r>
            <a:rPr lang="en-GB"/>
            <a:t>Research question alignment: Ensuring design fits the research problem</a:t>
          </a:r>
          <a:endParaRPr lang="en-US"/>
        </a:p>
      </dgm:t>
    </dgm:pt>
    <dgm:pt modelId="{E79B0637-62F5-4CC3-9E7A-5A56C8190987}" type="parTrans" cxnId="{7C9D04F3-8F53-4753-AF81-59583474E978}">
      <dgm:prSet/>
      <dgm:spPr/>
      <dgm:t>
        <a:bodyPr/>
        <a:lstStyle/>
        <a:p>
          <a:endParaRPr lang="en-US"/>
        </a:p>
      </dgm:t>
    </dgm:pt>
    <dgm:pt modelId="{227DEC8E-5730-4504-8D9C-71162E91CD81}" type="sibTrans" cxnId="{7C9D04F3-8F53-4753-AF81-59583474E978}">
      <dgm:prSet/>
      <dgm:spPr/>
      <dgm:t>
        <a:bodyPr/>
        <a:lstStyle/>
        <a:p>
          <a:endParaRPr lang="en-US"/>
        </a:p>
      </dgm:t>
    </dgm:pt>
    <dgm:pt modelId="{1B7FECB0-EC6A-4943-97D3-326AE28AB3A0}">
      <dgm:prSet/>
      <dgm:spPr/>
      <dgm:t>
        <a:bodyPr/>
        <a:lstStyle/>
        <a:p>
          <a:r>
            <a:rPr lang="en-GB"/>
            <a:t>Disciplinary norms and precedents: Considering popular designs in the field* next slide</a:t>
          </a:r>
          <a:endParaRPr lang="en-US"/>
        </a:p>
      </dgm:t>
    </dgm:pt>
    <dgm:pt modelId="{911B5B1C-2927-4140-B6B0-755529D0F118}" type="parTrans" cxnId="{E4F99738-8377-41D1-AAC3-0C87999F5A7F}">
      <dgm:prSet/>
      <dgm:spPr/>
      <dgm:t>
        <a:bodyPr/>
        <a:lstStyle/>
        <a:p>
          <a:endParaRPr lang="en-US"/>
        </a:p>
      </dgm:t>
    </dgm:pt>
    <dgm:pt modelId="{58048654-76C3-421A-B482-46AA9888986C}" type="sibTrans" cxnId="{E4F99738-8377-41D1-AAC3-0C87999F5A7F}">
      <dgm:prSet/>
      <dgm:spPr/>
      <dgm:t>
        <a:bodyPr/>
        <a:lstStyle/>
        <a:p>
          <a:endParaRPr lang="en-US"/>
        </a:p>
      </dgm:t>
    </dgm:pt>
    <dgm:pt modelId="{ABE55113-A57F-44EF-B13F-178D81B8F6EB}">
      <dgm:prSet/>
      <dgm:spPr/>
      <dgm:t>
        <a:bodyPr/>
        <a:lstStyle/>
        <a:p>
          <a:r>
            <a:rPr lang="en-GB"/>
            <a:t>Practical considerations: Assessing feasibility, resources, time, and expertise</a:t>
          </a:r>
          <a:endParaRPr lang="en-US"/>
        </a:p>
      </dgm:t>
    </dgm:pt>
    <dgm:pt modelId="{208D7681-A298-49A2-9A99-B6707392FBFC}" type="parTrans" cxnId="{27CAC70B-3320-4039-86E5-586EF38F5760}">
      <dgm:prSet/>
      <dgm:spPr/>
      <dgm:t>
        <a:bodyPr/>
        <a:lstStyle/>
        <a:p>
          <a:endParaRPr lang="en-US"/>
        </a:p>
      </dgm:t>
    </dgm:pt>
    <dgm:pt modelId="{0D7DB2AD-A3C3-438B-9D53-D30B8098776C}" type="sibTrans" cxnId="{27CAC70B-3320-4039-86E5-586EF38F5760}">
      <dgm:prSet/>
      <dgm:spPr/>
      <dgm:t>
        <a:bodyPr/>
        <a:lstStyle/>
        <a:p>
          <a:endParaRPr lang="en-US"/>
        </a:p>
      </dgm:t>
    </dgm:pt>
    <dgm:pt modelId="{9540A4E4-B8C2-417D-A94F-79B8241C5634}" type="pres">
      <dgm:prSet presAssocID="{B810700A-6FC7-4CA8-8A49-511AF7ABAA3C}" presName="vert0" presStyleCnt="0">
        <dgm:presLayoutVars>
          <dgm:dir/>
          <dgm:animOne val="branch"/>
          <dgm:animLvl val="lvl"/>
        </dgm:presLayoutVars>
      </dgm:prSet>
      <dgm:spPr/>
    </dgm:pt>
    <dgm:pt modelId="{2050E820-E4E8-4D68-B944-992826DAACA3}" type="pres">
      <dgm:prSet presAssocID="{9B5FDD79-5831-4D60-B6C2-1A9799AA99BD}" presName="thickLine" presStyleLbl="alignNode1" presStyleIdx="0" presStyleCnt="3"/>
      <dgm:spPr/>
    </dgm:pt>
    <dgm:pt modelId="{40F42EBA-ECB7-442F-BC82-3CB746A874B2}" type="pres">
      <dgm:prSet presAssocID="{9B5FDD79-5831-4D60-B6C2-1A9799AA99BD}" presName="horz1" presStyleCnt="0"/>
      <dgm:spPr/>
    </dgm:pt>
    <dgm:pt modelId="{C05D6641-8CF7-4777-BF4E-38F44199E13D}" type="pres">
      <dgm:prSet presAssocID="{9B5FDD79-5831-4D60-B6C2-1A9799AA99BD}" presName="tx1" presStyleLbl="revTx" presStyleIdx="0" presStyleCnt="3"/>
      <dgm:spPr/>
    </dgm:pt>
    <dgm:pt modelId="{056B0EFB-2890-405E-8042-E14EC5B43EB9}" type="pres">
      <dgm:prSet presAssocID="{9B5FDD79-5831-4D60-B6C2-1A9799AA99BD}" presName="vert1" presStyleCnt="0"/>
      <dgm:spPr/>
    </dgm:pt>
    <dgm:pt modelId="{E6A5DEC3-7486-466C-A599-8CB33D4DAD75}" type="pres">
      <dgm:prSet presAssocID="{1B7FECB0-EC6A-4943-97D3-326AE28AB3A0}" presName="thickLine" presStyleLbl="alignNode1" presStyleIdx="1" presStyleCnt="3"/>
      <dgm:spPr/>
    </dgm:pt>
    <dgm:pt modelId="{4A0DBA99-249A-439E-A62B-A6A28B30B192}" type="pres">
      <dgm:prSet presAssocID="{1B7FECB0-EC6A-4943-97D3-326AE28AB3A0}" presName="horz1" presStyleCnt="0"/>
      <dgm:spPr/>
    </dgm:pt>
    <dgm:pt modelId="{84217D0C-7CF3-467A-B916-DCDDA9A2CCC4}" type="pres">
      <dgm:prSet presAssocID="{1B7FECB0-EC6A-4943-97D3-326AE28AB3A0}" presName="tx1" presStyleLbl="revTx" presStyleIdx="1" presStyleCnt="3"/>
      <dgm:spPr/>
    </dgm:pt>
    <dgm:pt modelId="{1F5FFADD-104D-486C-B117-914625BF1F21}" type="pres">
      <dgm:prSet presAssocID="{1B7FECB0-EC6A-4943-97D3-326AE28AB3A0}" presName="vert1" presStyleCnt="0"/>
      <dgm:spPr/>
    </dgm:pt>
    <dgm:pt modelId="{EE939CDB-B830-47D1-85C4-A170C2199C5F}" type="pres">
      <dgm:prSet presAssocID="{ABE55113-A57F-44EF-B13F-178D81B8F6EB}" presName="thickLine" presStyleLbl="alignNode1" presStyleIdx="2" presStyleCnt="3"/>
      <dgm:spPr/>
    </dgm:pt>
    <dgm:pt modelId="{BF3167AA-3544-4318-A3C9-7EF1A7610750}" type="pres">
      <dgm:prSet presAssocID="{ABE55113-A57F-44EF-B13F-178D81B8F6EB}" presName="horz1" presStyleCnt="0"/>
      <dgm:spPr/>
    </dgm:pt>
    <dgm:pt modelId="{F539FC47-36F6-46EA-BC9E-57AAF138511A}" type="pres">
      <dgm:prSet presAssocID="{ABE55113-A57F-44EF-B13F-178D81B8F6EB}" presName="tx1" presStyleLbl="revTx" presStyleIdx="2" presStyleCnt="3"/>
      <dgm:spPr/>
    </dgm:pt>
    <dgm:pt modelId="{CD245C4E-68D1-494D-9A95-66123D9AF020}" type="pres">
      <dgm:prSet presAssocID="{ABE55113-A57F-44EF-B13F-178D81B8F6EB}" presName="vert1" presStyleCnt="0"/>
      <dgm:spPr/>
    </dgm:pt>
  </dgm:ptLst>
  <dgm:cxnLst>
    <dgm:cxn modelId="{27CAC70B-3320-4039-86E5-586EF38F5760}" srcId="{B810700A-6FC7-4CA8-8A49-511AF7ABAA3C}" destId="{ABE55113-A57F-44EF-B13F-178D81B8F6EB}" srcOrd="2" destOrd="0" parTransId="{208D7681-A298-49A2-9A99-B6707392FBFC}" sibTransId="{0D7DB2AD-A3C3-438B-9D53-D30B8098776C}"/>
    <dgm:cxn modelId="{7ECC1924-6967-4DF7-96FE-A9767524C5DF}" type="presOf" srcId="{1B7FECB0-EC6A-4943-97D3-326AE28AB3A0}" destId="{84217D0C-7CF3-467A-B916-DCDDA9A2CCC4}" srcOrd="0" destOrd="0" presId="urn:microsoft.com/office/officeart/2008/layout/LinedList"/>
    <dgm:cxn modelId="{D63B0C2E-EA25-455B-8D09-B9C54A90147C}" type="presOf" srcId="{9B5FDD79-5831-4D60-B6C2-1A9799AA99BD}" destId="{C05D6641-8CF7-4777-BF4E-38F44199E13D}" srcOrd="0" destOrd="0" presId="urn:microsoft.com/office/officeart/2008/layout/LinedList"/>
    <dgm:cxn modelId="{E4F99738-8377-41D1-AAC3-0C87999F5A7F}" srcId="{B810700A-6FC7-4CA8-8A49-511AF7ABAA3C}" destId="{1B7FECB0-EC6A-4943-97D3-326AE28AB3A0}" srcOrd="1" destOrd="0" parTransId="{911B5B1C-2927-4140-B6B0-755529D0F118}" sibTransId="{58048654-76C3-421A-B482-46AA9888986C}"/>
    <dgm:cxn modelId="{11B96051-C757-44B2-BD72-C1F10077607E}" type="presOf" srcId="{ABE55113-A57F-44EF-B13F-178D81B8F6EB}" destId="{F539FC47-36F6-46EA-BC9E-57AAF138511A}" srcOrd="0" destOrd="0" presId="urn:microsoft.com/office/officeart/2008/layout/LinedList"/>
    <dgm:cxn modelId="{398D92B7-F1D5-4972-828C-67B610FDC1EB}" type="presOf" srcId="{B810700A-6FC7-4CA8-8A49-511AF7ABAA3C}" destId="{9540A4E4-B8C2-417D-A94F-79B8241C5634}" srcOrd="0" destOrd="0" presId="urn:microsoft.com/office/officeart/2008/layout/LinedList"/>
    <dgm:cxn modelId="{7C9D04F3-8F53-4753-AF81-59583474E978}" srcId="{B810700A-6FC7-4CA8-8A49-511AF7ABAA3C}" destId="{9B5FDD79-5831-4D60-B6C2-1A9799AA99BD}" srcOrd="0" destOrd="0" parTransId="{E79B0637-62F5-4CC3-9E7A-5A56C8190987}" sibTransId="{227DEC8E-5730-4504-8D9C-71162E91CD81}"/>
    <dgm:cxn modelId="{EFA8727D-5357-44DB-87CC-2EA2DC21E2E1}" type="presParOf" srcId="{9540A4E4-B8C2-417D-A94F-79B8241C5634}" destId="{2050E820-E4E8-4D68-B944-992826DAACA3}" srcOrd="0" destOrd="0" presId="urn:microsoft.com/office/officeart/2008/layout/LinedList"/>
    <dgm:cxn modelId="{969132E7-8774-4F8E-815B-6C39C8B2B5A3}" type="presParOf" srcId="{9540A4E4-B8C2-417D-A94F-79B8241C5634}" destId="{40F42EBA-ECB7-442F-BC82-3CB746A874B2}" srcOrd="1" destOrd="0" presId="urn:microsoft.com/office/officeart/2008/layout/LinedList"/>
    <dgm:cxn modelId="{3B9052D0-DD70-467E-B798-546E182D2D19}" type="presParOf" srcId="{40F42EBA-ECB7-442F-BC82-3CB746A874B2}" destId="{C05D6641-8CF7-4777-BF4E-38F44199E13D}" srcOrd="0" destOrd="0" presId="urn:microsoft.com/office/officeart/2008/layout/LinedList"/>
    <dgm:cxn modelId="{F0613393-2995-4BD9-A356-1638A75DCA40}" type="presParOf" srcId="{40F42EBA-ECB7-442F-BC82-3CB746A874B2}" destId="{056B0EFB-2890-405E-8042-E14EC5B43EB9}" srcOrd="1" destOrd="0" presId="urn:microsoft.com/office/officeart/2008/layout/LinedList"/>
    <dgm:cxn modelId="{0B02C261-D860-45EF-BA37-A96724DBD914}" type="presParOf" srcId="{9540A4E4-B8C2-417D-A94F-79B8241C5634}" destId="{E6A5DEC3-7486-466C-A599-8CB33D4DAD75}" srcOrd="2" destOrd="0" presId="urn:microsoft.com/office/officeart/2008/layout/LinedList"/>
    <dgm:cxn modelId="{CB383A77-9991-4457-AECD-9C9A1E04CE8E}" type="presParOf" srcId="{9540A4E4-B8C2-417D-A94F-79B8241C5634}" destId="{4A0DBA99-249A-439E-A62B-A6A28B30B192}" srcOrd="3" destOrd="0" presId="urn:microsoft.com/office/officeart/2008/layout/LinedList"/>
    <dgm:cxn modelId="{FD49CD6A-82B3-4A0C-B3FC-D13A60556E9C}" type="presParOf" srcId="{4A0DBA99-249A-439E-A62B-A6A28B30B192}" destId="{84217D0C-7CF3-467A-B916-DCDDA9A2CCC4}" srcOrd="0" destOrd="0" presId="urn:microsoft.com/office/officeart/2008/layout/LinedList"/>
    <dgm:cxn modelId="{ED9B7EC1-1870-4E48-B284-8B18B798D379}" type="presParOf" srcId="{4A0DBA99-249A-439E-A62B-A6A28B30B192}" destId="{1F5FFADD-104D-486C-B117-914625BF1F21}" srcOrd="1" destOrd="0" presId="urn:microsoft.com/office/officeart/2008/layout/LinedList"/>
    <dgm:cxn modelId="{64129737-A897-48DB-8F4E-E3B5347D77B7}" type="presParOf" srcId="{9540A4E4-B8C2-417D-A94F-79B8241C5634}" destId="{EE939CDB-B830-47D1-85C4-A170C2199C5F}" srcOrd="4" destOrd="0" presId="urn:microsoft.com/office/officeart/2008/layout/LinedList"/>
    <dgm:cxn modelId="{38BF2D9B-CEA3-46BC-BE0E-28E861A04614}" type="presParOf" srcId="{9540A4E4-B8C2-417D-A94F-79B8241C5634}" destId="{BF3167AA-3544-4318-A3C9-7EF1A7610750}" srcOrd="5" destOrd="0" presId="urn:microsoft.com/office/officeart/2008/layout/LinedList"/>
    <dgm:cxn modelId="{6722DA2A-4D7F-44B2-8AF8-45FDEADFAE6E}" type="presParOf" srcId="{BF3167AA-3544-4318-A3C9-7EF1A7610750}" destId="{F539FC47-36F6-46EA-BC9E-57AAF138511A}" srcOrd="0" destOrd="0" presId="urn:microsoft.com/office/officeart/2008/layout/LinedList"/>
    <dgm:cxn modelId="{7F694C8A-F065-454E-A389-2B19E55C8621}" type="presParOf" srcId="{BF3167AA-3544-4318-A3C9-7EF1A7610750}" destId="{CD245C4E-68D1-494D-9A95-66123D9AF0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A8BABC-4C30-4CC9-8643-63E6FF5BF01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88988843-8667-46CE-BA60-8008A6098670}">
      <dgm:prSet/>
      <dgm:spPr/>
      <dgm:t>
        <a:bodyPr/>
        <a:lstStyle/>
        <a:p>
          <a:r>
            <a:rPr lang="en-GB"/>
            <a:t>Quantitative and qualitative data collection methods: Surveys, interviews, focus groups, etc.</a:t>
          </a:r>
          <a:endParaRPr lang="en-US"/>
        </a:p>
      </dgm:t>
    </dgm:pt>
    <dgm:pt modelId="{0F6C8F8F-D777-4F71-AD81-6EBA187200A7}" type="parTrans" cxnId="{2DFC760A-4EC4-4EF2-A205-7A3030A7B1AB}">
      <dgm:prSet/>
      <dgm:spPr/>
      <dgm:t>
        <a:bodyPr/>
        <a:lstStyle/>
        <a:p>
          <a:endParaRPr lang="en-US"/>
        </a:p>
      </dgm:t>
    </dgm:pt>
    <dgm:pt modelId="{482DD24E-EBFC-4BD4-93D2-72F542FA6662}" type="sibTrans" cxnId="{2DFC760A-4EC4-4EF2-A205-7A3030A7B1AB}">
      <dgm:prSet/>
      <dgm:spPr/>
      <dgm:t>
        <a:bodyPr/>
        <a:lstStyle/>
        <a:p>
          <a:endParaRPr lang="en-US"/>
        </a:p>
      </dgm:t>
    </dgm:pt>
    <dgm:pt modelId="{BA9BCFDA-5B4C-46AD-B9BD-93995239F940}">
      <dgm:prSet/>
      <dgm:spPr/>
      <dgm:t>
        <a:bodyPr/>
        <a:lstStyle/>
        <a:p>
          <a:r>
            <a:rPr lang="en-GB"/>
            <a:t>Integration techniques for data analysis: Merging, connecting, or embedding data</a:t>
          </a:r>
          <a:endParaRPr lang="en-US"/>
        </a:p>
      </dgm:t>
    </dgm:pt>
    <dgm:pt modelId="{A76FFBAB-3C63-43EE-8D76-19EA3CF89F58}" type="parTrans" cxnId="{CBF4DBF6-4BA5-4D17-A758-107680FC3D07}">
      <dgm:prSet/>
      <dgm:spPr/>
      <dgm:t>
        <a:bodyPr/>
        <a:lstStyle/>
        <a:p>
          <a:endParaRPr lang="en-US"/>
        </a:p>
      </dgm:t>
    </dgm:pt>
    <dgm:pt modelId="{49B66132-5046-4537-8100-056CB9687052}" type="sibTrans" cxnId="{CBF4DBF6-4BA5-4D17-A758-107680FC3D07}">
      <dgm:prSet/>
      <dgm:spPr/>
      <dgm:t>
        <a:bodyPr/>
        <a:lstStyle/>
        <a:p>
          <a:endParaRPr lang="en-US"/>
        </a:p>
      </dgm:t>
    </dgm:pt>
    <dgm:pt modelId="{D101AF79-458C-4806-8FCF-67EF38DA8EFE}">
      <dgm:prSet/>
      <dgm:spPr/>
      <dgm:t>
        <a:bodyPr/>
        <a:lstStyle/>
        <a:p>
          <a:r>
            <a:rPr lang="en-GB"/>
            <a:t>Use of software in mixed methods analysis: NVivo, SPSS, etc.</a:t>
          </a:r>
          <a:endParaRPr lang="en-US"/>
        </a:p>
      </dgm:t>
    </dgm:pt>
    <dgm:pt modelId="{A1AE622B-4362-4844-B468-479782D91587}" type="parTrans" cxnId="{CFA4C73C-78BD-47A7-B09D-B19BAE23BCD2}">
      <dgm:prSet/>
      <dgm:spPr/>
      <dgm:t>
        <a:bodyPr/>
        <a:lstStyle/>
        <a:p>
          <a:endParaRPr lang="en-US"/>
        </a:p>
      </dgm:t>
    </dgm:pt>
    <dgm:pt modelId="{4A745922-F2C5-432C-9FEF-08F1F7278AD6}" type="sibTrans" cxnId="{CFA4C73C-78BD-47A7-B09D-B19BAE23BCD2}">
      <dgm:prSet/>
      <dgm:spPr/>
      <dgm:t>
        <a:bodyPr/>
        <a:lstStyle/>
        <a:p>
          <a:endParaRPr lang="en-US"/>
        </a:p>
      </dgm:t>
    </dgm:pt>
    <dgm:pt modelId="{D7DF4029-5A50-4692-A74B-116360C0C34D}" type="pres">
      <dgm:prSet presAssocID="{73A8BABC-4C30-4CC9-8643-63E6FF5BF01E}" presName="vert0" presStyleCnt="0">
        <dgm:presLayoutVars>
          <dgm:dir/>
          <dgm:animOne val="branch"/>
          <dgm:animLvl val="lvl"/>
        </dgm:presLayoutVars>
      </dgm:prSet>
      <dgm:spPr/>
    </dgm:pt>
    <dgm:pt modelId="{CA002213-FD2A-497B-ADD1-6551712FCF64}" type="pres">
      <dgm:prSet presAssocID="{88988843-8667-46CE-BA60-8008A6098670}" presName="thickLine" presStyleLbl="alignNode1" presStyleIdx="0" presStyleCnt="3"/>
      <dgm:spPr/>
    </dgm:pt>
    <dgm:pt modelId="{B258831F-DABA-4E08-998E-B77E607706F1}" type="pres">
      <dgm:prSet presAssocID="{88988843-8667-46CE-BA60-8008A6098670}" presName="horz1" presStyleCnt="0"/>
      <dgm:spPr/>
    </dgm:pt>
    <dgm:pt modelId="{4F4A9BE2-A5ED-4D41-87A8-5A4005D02D00}" type="pres">
      <dgm:prSet presAssocID="{88988843-8667-46CE-BA60-8008A6098670}" presName="tx1" presStyleLbl="revTx" presStyleIdx="0" presStyleCnt="3"/>
      <dgm:spPr/>
    </dgm:pt>
    <dgm:pt modelId="{0704E315-0C83-4F2C-846B-50237001626F}" type="pres">
      <dgm:prSet presAssocID="{88988843-8667-46CE-BA60-8008A6098670}" presName="vert1" presStyleCnt="0"/>
      <dgm:spPr/>
    </dgm:pt>
    <dgm:pt modelId="{ADD182A0-9DAF-4171-ABB3-B029BF5C6933}" type="pres">
      <dgm:prSet presAssocID="{BA9BCFDA-5B4C-46AD-B9BD-93995239F940}" presName="thickLine" presStyleLbl="alignNode1" presStyleIdx="1" presStyleCnt="3"/>
      <dgm:spPr/>
    </dgm:pt>
    <dgm:pt modelId="{05405ECD-BD4C-44D6-BA18-CE206FADAE67}" type="pres">
      <dgm:prSet presAssocID="{BA9BCFDA-5B4C-46AD-B9BD-93995239F940}" presName="horz1" presStyleCnt="0"/>
      <dgm:spPr/>
    </dgm:pt>
    <dgm:pt modelId="{03BD4C72-2346-4885-B116-C6BB80A3E26E}" type="pres">
      <dgm:prSet presAssocID="{BA9BCFDA-5B4C-46AD-B9BD-93995239F940}" presName="tx1" presStyleLbl="revTx" presStyleIdx="1" presStyleCnt="3"/>
      <dgm:spPr/>
    </dgm:pt>
    <dgm:pt modelId="{5AA1CB07-FA2C-4AC6-9308-DF8513FBD9B3}" type="pres">
      <dgm:prSet presAssocID="{BA9BCFDA-5B4C-46AD-B9BD-93995239F940}" presName="vert1" presStyleCnt="0"/>
      <dgm:spPr/>
    </dgm:pt>
    <dgm:pt modelId="{8F3C3095-8BA7-4024-A008-3681204729B2}" type="pres">
      <dgm:prSet presAssocID="{D101AF79-458C-4806-8FCF-67EF38DA8EFE}" presName="thickLine" presStyleLbl="alignNode1" presStyleIdx="2" presStyleCnt="3"/>
      <dgm:spPr/>
    </dgm:pt>
    <dgm:pt modelId="{EF44699E-57F8-4AC2-A427-4134169DBA54}" type="pres">
      <dgm:prSet presAssocID="{D101AF79-458C-4806-8FCF-67EF38DA8EFE}" presName="horz1" presStyleCnt="0"/>
      <dgm:spPr/>
    </dgm:pt>
    <dgm:pt modelId="{06C35A1A-4BA8-4AB1-BF23-361C7BBBFCF8}" type="pres">
      <dgm:prSet presAssocID="{D101AF79-458C-4806-8FCF-67EF38DA8EFE}" presName="tx1" presStyleLbl="revTx" presStyleIdx="2" presStyleCnt="3"/>
      <dgm:spPr/>
    </dgm:pt>
    <dgm:pt modelId="{9B281E1B-5846-424B-B172-7D3D9D9C5FB9}" type="pres">
      <dgm:prSet presAssocID="{D101AF79-458C-4806-8FCF-67EF38DA8EFE}" presName="vert1" presStyleCnt="0"/>
      <dgm:spPr/>
    </dgm:pt>
  </dgm:ptLst>
  <dgm:cxnLst>
    <dgm:cxn modelId="{5475D406-09CB-473B-8E18-C9D347454B18}" type="presOf" srcId="{73A8BABC-4C30-4CC9-8643-63E6FF5BF01E}" destId="{D7DF4029-5A50-4692-A74B-116360C0C34D}" srcOrd="0" destOrd="0" presId="urn:microsoft.com/office/officeart/2008/layout/LinedList"/>
    <dgm:cxn modelId="{2DFC760A-4EC4-4EF2-A205-7A3030A7B1AB}" srcId="{73A8BABC-4C30-4CC9-8643-63E6FF5BF01E}" destId="{88988843-8667-46CE-BA60-8008A6098670}" srcOrd="0" destOrd="0" parTransId="{0F6C8F8F-D777-4F71-AD81-6EBA187200A7}" sibTransId="{482DD24E-EBFC-4BD4-93D2-72F542FA6662}"/>
    <dgm:cxn modelId="{CFA4C73C-78BD-47A7-B09D-B19BAE23BCD2}" srcId="{73A8BABC-4C30-4CC9-8643-63E6FF5BF01E}" destId="{D101AF79-458C-4806-8FCF-67EF38DA8EFE}" srcOrd="2" destOrd="0" parTransId="{A1AE622B-4362-4844-B468-479782D91587}" sibTransId="{4A745922-F2C5-432C-9FEF-08F1F7278AD6}"/>
    <dgm:cxn modelId="{0CEFA583-CDF7-431D-8517-EC7850A22BC1}" type="presOf" srcId="{BA9BCFDA-5B4C-46AD-B9BD-93995239F940}" destId="{03BD4C72-2346-4885-B116-C6BB80A3E26E}" srcOrd="0" destOrd="0" presId="urn:microsoft.com/office/officeart/2008/layout/LinedList"/>
    <dgm:cxn modelId="{76000FA0-4993-4900-93DC-3BB22984C458}" type="presOf" srcId="{88988843-8667-46CE-BA60-8008A6098670}" destId="{4F4A9BE2-A5ED-4D41-87A8-5A4005D02D00}" srcOrd="0" destOrd="0" presId="urn:microsoft.com/office/officeart/2008/layout/LinedList"/>
    <dgm:cxn modelId="{4C5E9AB6-3035-4DBF-AB31-B0663D1E8BAD}" type="presOf" srcId="{D101AF79-458C-4806-8FCF-67EF38DA8EFE}" destId="{06C35A1A-4BA8-4AB1-BF23-361C7BBBFCF8}" srcOrd="0" destOrd="0" presId="urn:microsoft.com/office/officeart/2008/layout/LinedList"/>
    <dgm:cxn modelId="{CBF4DBF6-4BA5-4D17-A758-107680FC3D07}" srcId="{73A8BABC-4C30-4CC9-8643-63E6FF5BF01E}" destId="{BA9BCFDA-5B4C-46AD-B9BD-93995239F940}" srcOrd="1" destOrd="0" parTransId="{A76FFBAB-3C63-43EE-8D76-19EA3CF89F58}" sibTransId="{49B66132-5046-4537-8100-056CB9687052}"/>
    <dgm:cxn modelId="{A7512682-60A6-46AE-8B9D-BE52A3A54B8C}" type="presParOf" srcId="{D7DF4029-5A50-4692-A74B-116360C0C34D}" destId="{CA002213-FD2A-497B-ADD1-6551712FCF64}" srcOrd="0" destOrd="0" presId="urn:microsoft.com/office/officeart/2008/layout/LinedList"/>
    <dgm:cxn modelId="{257B00FE-6BA1-4995-BE39-C48C7BE6BB06}" type="presParOf" srcId="{D7DF4029-5A50-4692-A74B-116360C0C34D}" destId="{B258831F-DABA-4E08-998E-B77E607706F1}" srcOrd="1" destOrd="0" presId="urn:microsoft.com/office/officeart/2008/layout/LinedList"/>
    <dgm:cxn modelId="{473E9FD0-3ED1-4D91-9CAB-1BE6DA53B9D3}" type="presParOf" srcId="{B258831F-DABA-4E08-998E-B77E607706F1}" destId="{4F4A9BE2-A5ED-4D41-87A8-5A4005D02D00}" srcOrd="0" destOrd="0" presId="urn:microsoft.com/office/officeart/2008/layout/LinedList"/>
    <dgm:cxn modelId="{70AB481A-5845-4A01-89B3-D66D72BBF986}" type="presParOf" srcId="{B258831F-DABA-4E08-998E-B77E607706F1}" destId="{0704E315-0C83-4F2C-846B-50237001626F}" srcOrd="1" destOrd="0" presId="urn:microsoft.com/office/officeart/2008/layout/LinedList"/>
    <dgm:cxn modelId="{29A6772C-F3E7-4675-9E70-1FC79E82D6DF}" type="presParOf" srcId="{D7DF4029-5A50-4692-A74B-116360C0C34D}" destId="{ADD182A0-9DAF-4171-ABB3-B029BF5C6933}" srcOrd="2" destOrd="0" presId="urn:microsoft.com/office/officeart/2008/layout/LinedList"/>
    <dgm:cxn modelId="{54BD9380-B5DD-44CF-9B68-01E49DD38A76}" type="presParOf" srcId="{D7DF4029-5A50-4692-A74B-116360C0C34D}" destId="{05405ECD-BD4C-44D6-BA18-CE206FADAE67}" srcOrd="3" destOrd="0" presId="urn:microsoft.com/office/officeart/2008/layout/LinedList"/>
    <dgm:cxn modelId="{52DE817E-ED04-4216-883B-DB9A90163A50}" type="presParOf" srcId="{05405ECD-BD4C-44D6-BA18-CE206FADAE67}" destId="{03BD4C72-2346-4885-B116-C6BB80A3E26E}" srcOrd="0" destOrd="0" presId="urn:microsoft.com/office/officeart/2008/layout/LinedList"/>
    <dgm:cxn modelId="{43888073-AA77-46D5-BAFE-2805771B9883}" type="presParOf" srcId="{05405ECD-BD4C-44D6-BA18-CE206FADAE67}" destId="{5AA1CB07-FA2C-4AC6-9308-DF8513FBD9B3}" srcOrd="1" destOrd="0" presId="urn:microsoft.com/office/officeart/2008/layout/LinedList"/>
    <dgm:cxn modelId="{EEA3CB18-F3F8-4A2A-8973-0A51F75DA5A8}" type="presParOf" srcId="{D7DF4029-5A50-4692-A74B-116360C0C34D}" destId="{8F3C3095-8BA7-4024-A008-3681204729B2}" srcOrd="4" destOrd="0" presId="urn:microsoft.com/office/officeart/2008/layout/LinedList"/>
    <dgm:cxn modelId="{7B6F0C7D-7677-4CBC-85E7-7A0C47968CE5}" type="presParOf" srcId="{D7DF4029-5A50-4692-A74B-116360C0C34D}" destId="{EF44699E-57F8-4AC2-A427-4134169DBA54}" srcOrd="5" destOrd="0" presId="urn:microsoft.com/office/officeart/2008/layout/LinedList"/>
    <dgm:cxn modelId="{DB790F4A-FC3A-4A93-89B2-466E835C1A9F}" type="presParOf" srcId="{EF44699E-57F8-4AC2-A427-4134169DBA54}" destId="{06C35A1A-4BA8-4AB1-BF23-361C7BBBFCF8}" srcOrd="0" destOrd="0" presId="urn:microsoft.com/office/officeart/2008/layout/LinedList"/>
    <dgm:cxn modelId="{F75C655B-2BE9-40D6-BD7A-958DEFD50CB2}" type="presParOf" srcId="{EF44699E-57F8-4AC2-A427-4134169DBA54}" destId="{9B281E1B-5846-424B-B172-7D3D9D9C5F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8155B2-F86E-4276-AE11-51A332C2DF1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5537568-5315-49FA-BF6D-42E3D057DA90}">
      <dgm:prSet/>
      <dgm:spPr/>
      <dgm:t>
        <a:bodyPr/>
        <a:lstStyle/>
        <a:p>
          <a:r>
            <a:rPr lang="en-US"/>
            <a:t>The most challenging mixed methods design</a:t>
          </a:r>
        </a:p>
      </dgm:t>
    </dgm:pt>
    <dgm:pt modelId="{960C3E8C-C063-435A-9FF9-453954EA7319}" type="parTrans" cxnId="{FAB97837-B3A4-49F7-9F5A-7FBCDD5A5055}">
      <dgm:prSet/>
      <dgm:spPr/>
      <dgm:t>
        <a:bodyPr/>
        <a:lstStyle/>
        <a:p>
          <a:endParaRPr lang="en-US"/>
        </a:p>
      </dgm:t>
    </dgm:pt>
    <dgm:pt modelId="{2DA65E53-2B2A-42BA-B920-85678474A754}" type="sibTrans" cxnId="{FAB97837-B3A4-49F7-9F5A-7FBCDD5A5055}">
      <dgm:prSet/>
      <dgm:spPr/>
      <dgm:t>
        <a:bodyPr/>
        <a:lstStyle/>
        <a:p>
          <a:endParaRPr lang="en-US"/>
        </a:p>
      </dgm:t>
    </dgm:pt>
    <dgm:pt modelId="{64C404DD-86C8-4884-8E3D-0D645FD6BF52}">
      <dgm:prSet/>
      <dgm:spPr/>
      <dgm:t>
        <a:bodyPr/>
        <a:lstStyle/>
        <a:p>
          <a:r>
            <a:rPr lang="en-US"/>
            <a:t>The researcher places equal emphasis to Q U A N and Q U A L</a:t>
          </a:r>
        </a:p>
      </dgm:t>
    </dgm:pt>
    <dgm:pt modelId="{F996B472-3121-482A-BB2B-226B301B7C69}" type="parTrans" cxnId="{57559683-E16E-4B9D-A21F-8970D473ACF6}">
      <dgm:prSet/>
      <dgm:spPr/>
      <dgm:t>
        <a:bodyPr/>
        <a:lstStyle/>
        <a:p>
          <a:endParaRPr lang="en-US"/>
        </a:p>
      </dgm:t>
    </dgm:pt>
    <dgm:pt modelId="{F335FE79-BC96-43A7-BAED-4E30850CDBAC}" type="sibTrans" cxnId="{57559683-E16E-4B9D-A21F-8970D473ACF6}">
      <dgm:prSet/>
      <dgm:spPr/>
      <dgm:t>
        <a:bodyPr/>
        <a:lstStyle/>
        <a:p>
          <a:endParaRPr lang="en-US"/>
        </a:p>
      </dgm:t>
    </dgm:pt>
    <dgm:pt modelId="{F152DB71-852D-466D-8899-C2563C05B350}">
      <dgm:prSet/>
      <dgm:spPr/>
      <dgm:t>
        <a:bodyPr/>
        <a:lstStyle/>
        <a:p>
          <a:r>
            <a:rPr lang="en-US"/>
            <a:t>The researcher looks critically for the degree of similarity between qualitative and quantitative findings</a:t>
          </a:r>
        </a:p>
      </dgm:t>
    </dgm:pt>
    <dgm:pt modelId="{F2D9A83B-5BB5-4193-BE2A-C15DBED9BAAD}" type="parTrans" cxnId="{5AE276F0-E951-40AF-9E3C-08401ED5DE6D}">
      <dgm:prSet/>
      <dgm:spPr/>
      <dgm:t>
        <a:bodyPr/>
        <a:lstStyle/>
        <a:p>
          <a:endParaRPr lang="en-US"/>
        </a:p>
      </dgm:t>
    </dgm:pt>
    <dgm:pt modelId="{E50DDF67-9470-4502-A168-4E3B9FFE2274}" type="sibTrans" cxnId="{5AE276F0-E951-40AF-9E3C-08401ED5DE6D}">
      <dgm:prSet/>
      <dgm:spPr/>
      <dgm:t>
        <a:bodyPr/>
        <a:lstStyle/>
        <a:p>
          <a:endParaRPr lang="en-US"/>
        </a:p>
      </dgm:t>
    </dgm:pt>
    <dgm:pt modelId="{C096F713-13C4-4959-B7E7-FA1625F7CC05}" type="pres">
      <dgm:prSet presAssocID="{0F8155B2-F86E-4276-AE11-51A332C2DF14}" presName="linear" presStyleCnt="0">
        <dgm:presLayoutVars>
          <dgm:animLvl val="lvl"/>
          <dgm:resizeHandles val="exact"/>
        </dgm:presLayoutVars>
      </dgm:prSet>
      <dgm:spPr/>
    </dgm:pt>
    <dgm:pt modelId="{F2D44DDB-4EB9-4326-A918-39A05D2AA91B}" type="pres">
      <dgm:prSet presAssocID="{85537568-5315-49FA-BF6D-42E3D057DA90}" presName="parentText" presStyleLbl="node1" presStyleIdx="0" presStyleCnt="1">
        <dgm:presLayoutVars>
          <dgm:chMax val="0"/>
          <dgm:bulletEnabled val="1"/>
        </dgm:presLayoutVars>
      </dgm:prSet>
      <dgm:spPr/>
    </dgm:pt>
    <dgm:pt modelId="{D66B2167-ACA3-4AED-A848-D403EC1DC0E3}" type="pres">
      <dgm:prSet presAssocID="{85537568-5315-49FA-BF6D-42E3D057DA90}" presName="childText" presStyleLbl="revTx" presStyleIdx="0" presStyleCnt="1">
        <dgm:presLayoutVars>
          <dgm:bulletEnabled val="1"/>
        </dgm:presLayoutVars>
      </dgm:prSet>
      <dgm:spPr/>
    </dgm:pt>
  </dgm:ptLst>
  <dgm:cxnLst>
    <dgm:cxn modelId="{6FD94930-EF9F-43D7-AE0F-6431211ED5CE}" type="presOf" srcId="{0F8155B2-F86E-4276-AE11-51A332C2DF14}" destId="{C096F713-13C4-4959-B7E7-FA1625F7CC05}" srcOrd="0" destOrd="0" presId="urn:microsoft.com/office/officeart/2005/8/layout/vList2"/>
    <dgm:cxn modelId="{E9FA9534-6587-40CF-B5A6-EFC45C725BBD}" type="presOf" srcId="{F152DB71-852D-466D-8899-C2563C05B350}" destId="{D66B2167-ACA3-4AED-A848-D403EC1DC0E3}" srcOrd="0" destOrd="1" presId="urn:microsoft.com/office/officeart/2005/8/layout/vList2"/>
    <dgm:cxn modelId="{FAB97837-B3A4-49F7-9F5A-7FBCDD5A5055}" srcId="{0F8155B2-F86E-4276-AE11-51A332C2DF14}" destId="{85537568-5315-49FA-BF6D-42E3D057DA90}" srcOrd="0" destOrd="0" parTransId="{960C3E8C-C063-435A-9FF9-453954EA7319}" sibTransId="{2DA65E53-2B2A-42BA-B920-85678474A754}"/>
    <dgm:cxn modelId="{5A06DC66-0098-4C93-B73B-CD48FD30CB0B}" type="presOf" srcId="{85537568-5315-49FA-BF6D-42E3D057DA90}" destId="{F2D44DDB-4EB9-4326-A918-39A05D2AA91B}" srcOrd="0" destOrd="0" presId="urn:microsoft.com/office/officeart/2005/8/layout/vList2"/>
    <dgm:cxn modelId="{57559683-E16E-4B9D-A21F-8970D473ACF6}" srcId="{85537568-5315-49FA-BF6D-42E3D057DA90}" destId="{64C404DD-86C8-4884-8E3D-0D645FD6BF52}" srcOrd="0" destOrd="0" parTransId="{F996B472-3121-482A-BB2B-226B301B7C69}" sibTransId="{F335FE79-BC96-43A7-BAED-4E30850CDBAC}"/>
    <dgm:cxn modelId="{5AE276F0-E951-40AF-9E3C-08401ED5DE6D}" srcId="{85537568-5315-49FA-BF6D-42E3D057DA90}" destId="{F152DB71-852D-466D-8899-C2563C05B350}" srcOrd="1" destOrd="0" parTransId="{F2D9A83B-5BB5-4193-BE2A-C15DBED9BAAD}" sibTransId="{E50DDF67-9470-4502-A168-4E3B9FFE2274}"/>
    <dgm:cxn modelId="{E8B378FA-EA56-4C44-9C9E-8BD0334AF926}" type="presOf" srcId="{64C404DD-86C8-4884-8E3D-0D645FD6BF52}" destId="{D66B2167-ACA3-4AED-A848-D403EC1DC0E3}" srcOrd="0" destOrd="0" presId="urn:microsoft.com/office/officeart/2005/8/layout/vList2"/>
    <dgm:cxn modelId="{17E9A576-4357-4200-B02A-2FC9F02C83A0}" type="presParOf" srcId="{C096F713-13C4-4959-B7E7-FA1625F7CC05}" destId="{F2D44DDB-4EB9-4326-A918-39A05D2AA91B}" srcOrd="0" destOrd="0" presId="urn:microsoft.com/office/officeart/2005/8/layout/vList2"/>
    <dgm:cxn modelId="{C0D14744-CE07-4842-8147-F595E822B41F}" type="presParOf" srcId="{C096F713-13C4-4959-B7E7-FA1625F7CC05}" destId="{D66B2167-ACA3-4AED-A848-D403EC1DC0E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849E6-B746-48D0-B5F2-5AC7257859B4}">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John Creswell said regarding mixed methods</a:t>
          </a:r>
          <a:endParaRPr lang="en-US" sz="5700" kern="1200"/>
        </a:p>
      </dsp:txBody>
      <dsp:txXfrm>
        <a:off x="1283" y="673807"/>
        <a:ext cx="5006206" cy="3003723"/>
      </dsp:txXfrm>
    </dsp:sp>
    <dsp:sp modelId="{18C9E250-00F4-43B1-A588-E47C7147FF68}">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1 + 1 = 3</a:t>
          </a:r>
          <a:endParaRPr lang="en-US" sz="57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C38FB-7C2E-4AFD-8FB6-DC2308F428F4}">
      <dsp:nvSpPr>
        <dsp:cNvPr id="0" name=""/>
        <dsp:cNvSpPr/>
      </dsp:nvSpPr>
      <dsp:spPr>
        <a:xfrm>
          <a:off x="0" y="0"/>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0B25A-AAF6-4A68-AEEC-DFF312AEC479}">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Police measuring how far the skid marks are. They come up with a quantitative assessment. And then you turn to the person standing right next to you and say, what happened? And then begin telling you a story. </a:t>
          </a:r>
          <a:endParaRPr lang="en-US" sz="2100" kern="1200"/>
        </a:p>
      </dsp:txBody>
      <dsp:txXfrm>
        <a:off x="0" y="0"/>
        <a:ext cx="6263640" cy="1376171"/>
      </dsp:txXfrm>
    </dsp:sp>
    <dsp:sp modelId="{B44C8647-6F10-4E47-9700-453D1124A058}">
      <dsp:nvSpPr>
        <dsp:cNvPr id="0" name=""/>
        <dsp:cNvSpPr/>
      </dsp:nvSpPr>
      <dsp:spPr>
        <a:xfrm>
          <a:off x="0" y="1376171"/>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DEBF9-F791-49C9-8EBE-69EAF96D271F}">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evidence, the information being gathered, is both quantitative and qualitative?</a:t>
          </a:r>
          <a:endParaRPr lang="en-US" sz="2100" kern="1200"/>
        </a:p>
      </dsp:txBody>
      <dsp:txXfrm>
        <a:off x="0" y="1376171"/>
        <a:ext cx="6263640" cy="1376171"/>
      </dsp:txXfrm>
    </dsp:sp>
    <dsp:sp modelId="{9A9B3B08-6AA7-4FB6-BEA3-75B5BDBFACE4}">
      <dsp:nvSpPr>
        <dsp:cNvPr id="0" name=""/>
        <dsp:cNvSpPr/>
      </dsp:nvSpPr>
      <dsp:spPr>
        <a:xfrm>
          <a:off x="0" y="2752343"/>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BECD-EA8E-4A0E-8B59-C0BEAB4A6B73}">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Now you could have looked at those skid marks and those numeric indices and drawn conclusions.</a:t>
          </a:r>
          <a:endParaRPr lang="en-US" sz="2100" kern="1200"/>
        </a:p>
      </dsp:txBody>
      <dsp:txXfrm>
        <a:off x="0" y="2752343"/>
        <a:ext cx="6263640" cy="1376171"/>
      </dsp:txXfrm>
    </dsp:sp>
    <dsp:sp modelId="{8E846BEF-E9E8-48ED-8DE5-50DA4FB7C41C}">
      <dsp:nvSpPr>
        <dsp:cNvPr id="0" name=""/>
        <dsp:cNvSpPr/>
      </dsp:nvSpPr>
      <dsp:spPr>
        <a:xfrm>
          <a:off x="0" y="4128515"/>
          <a:ext cx="626364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C30BC-9843-4700-BFF8-34FD141A0304}">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But when you have the person telling you the stories, now you have more of a complete picture. That's mixed methods research.</a:t>
          </a:r>
          <a:endParaRPr lang="en-US" sz="2100" kern="1200"/>
        </a:p>
      </dsp:txBody>
      <dsp:txXfrm>
        <a:off x="0" y="4128515"/>
        <a:ext cx="6263640" cy="1376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2BFA8-8974-48CF-B544-FBEE3E8A4E42}">
      <dsp:nvSpPr>
        <dsp:cNvPr id="0" name=""/>
        <dsp:cNvSpPr/>
      </dsp:nvSpPr>
      <dsp:spPr>
        <a:xfrm>
          <a:off x="0" y="10602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Definition: Combining qualitative and quantitative approaches for breadth and depth of understanding</a:t>
          </a:r>
          <a:endParaRPr lang="en-US" sz="3100" kern="1200"/>
        </a:p>
      </dsp:txBody>
      <dsp:txXfrm>
        <a:off x="83216" y="189244"/>
        <a:ext cx="6097208" cy="1538258"/>
      </dsp:txXfrm>
    </dsp:sp>
    <dsp:sp modelId="{CA68A868-BDBA-47FD-836C-81D4B69BB999}">
      <dsp:nvSpPr>
        <dsp:cNvPr id="0" name=""/>
        <dsp:cNvSpPr/>
      </dsp:nvSpPr>
      <dsp:spPr>
        <a:xfrm>
          <a:off x="0" y="189999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Core principles: Collecting both open-ended and closed-ended data, integrating data sets</a:t>
          </a:r>
          <a:endParaRPr lang="en-US" sz="3100" kern="1200"/>
        </a:p>
      </dsp:txBody>
      <dsp:txXfrm>
        <a:off x="83216" y="1983214"/>
        <a:ext cx="6097208" cy="1538258"/>
      </dsp:txXfrm>
    </dsp:sp>
    <dsp:sp modelId="{FC1B111A-5DFD-4E5E-854F-B12C2B428B34}">
      <dsp:nvSpPr>
        <dsp:cNvPr id="0" name=""/>
        <dsp:cNvSpPr/>
      </dsp:nvSpPr>
      <dsp:spPr>
        <a:xfrm>
          <a:off x="0" y="369396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Historical context: Evolution from qualitative and quantitative clash</a:t>
          </a:r>
          <a:endParaRPr lang="en-US" sz="3100" kern="1200" dirty="0"/>
        </a:p>
      </dsp:txBody>
      <dsp:txXfrm>
        <a:off x="83216" y="3777185"/>
        <a:ext cx="6097208"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0E820-E4E8-4D68-B944-992826DAACA3}">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D6641-8CF7-4777-BF4E-38F44199E13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Research question alignment: Ensuring design fits the research problem</a:t>
          </a:r>
          <a:endParaRPr lang="en-US" sz="3700" kern="1200"/>
        </a:p>
      </dsp:txBody>
      <dsp:txXfrm>
        <a:off x="0" y="2703"/>
        <a:ext cx="6900512" cy="1843578"/>
      </dsp:txXfrm>
    </dsp:sp>
    <dsp:sp modelId="{E6A5DEC3-7486-466C-A599-8CB33D4DAD75}">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217D0C-7CF3-467A-B916-DCDDA9A2CCC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Disciplinary norms and precedents: Considering popular designs in the field* next slide</a:t>
          </a:r>
          <a:endParaRPr lang="en-US" sz="3700" kern="1200"/>
        </a:p>
      </dsp:txBody>
      <dsp:txXfrm>
        <a:off x="0" y="1846281"/>
        <a:ext cx="6900512" cy="1843578"/>
      </dsp:txXfrm>
    </dsp:sp>
    <dsp:sp modelId="{EE939CDB-B830-47D1-85C4-A170C2199C5F}">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9FC47-36F6-46EA-BC9E-57AAF138511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Practical considerations: Assessing feasibility, resources, time, and expertise</a:t>
          </a:r>
          <a:endParaRPr lang="en-US" sz="3700" kern="120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02213-FD2A-497B-ADD1-6551712FCF64}">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4A9BE2-A5ED-4D41-87A8-5A4005D02D0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Quantitative and qualitative data collection methods: Surveys, interviews, focus groups, etc.</a:t>
          </a:r>
          <a:endParaRPr lang="en-US" sz="3700" kern="1200"/>
        </a:p>
      </dsp:txBody>
      <dsp:txXfrm>
        <a:off x="0" y="2703"/>
        <a:ext cx="6900512" cy="1843578"/>
      </dsp:txXfrm>
    </dsp:sp>
    <dsp:sp modelId="{ADD182A0-9DAF-4171-ABB3-B029BF5C693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D4C72-2346-4885-B116-C6BB80A3E26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Integration techniques for data analysis: Merging, connecting, or embedding data</a:t>
          </a:r>
          <a:endParaRPr lang="en-US" sz="3700" kern="1200"/>
        </a:p>
      </dsp:txBody>
      <dsp:txXfrm>
        <a:off x="0" y="1846281"/>
        <a:ext cx="6900512" cy="1843578"/>
      </dsp:txXfrm>
    </dsp:sp>
    <dsp:sp modelId="{8F3C3095-8BA7-4024-A008-3681204729B2}">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35A1A-4BA8-4AB1-BF23-361C7BBBFCF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Use of software in mixed methods analysis: NVivo, SPSS, etc.</a:t>
          </a:r>
          <a:endParaRPr lang="en-US" sz="37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44DDB-4EB9-4326-A918-39A05D2AA91B}">
      <dsp:nvSpPr>
        <dsp:cNvPr id="0" name=""/>
        <dsp:cNvSpPr/>
      </dsp:nvSpPr>
      <dsp:spPr>
        <a:xfrm>
          <a:off x="0" y="303439"/>
          <a:ext cx="6666833" cy="17503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most challenging mixed methods design</a:t>
          </a:r>
        </a:p>
      </dsp:txBody>
      <dsp:txXfrm>
        <a:off x="85444" y="388883"/>
        <a:ext cx="6495945" cy="1579432"/>
      </dsp:txXfrm>
    </dsp:sp>
    <dsp:sp modelId="{D66B2167-ACA3-4AED-A848-D403EC1DC0E3}">
      <dsp:nvSpPr>
        <dsp:cNvPr id="0" name=""/>
        <dsp:cNvSpPr/>
      </dsp:nvSpPr>
      <dsp:spPr>
        <a:xfrm>
          <a:off x="0" y="2053759"/>
          <a:ext cx="6666833" cy="309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55880" rIns="312928" bIns="55880" numCol="1" spcCol="1270" anchor="t" anchorCtr="0">
          <a:noAutofit/>
        </a:bodyPr>
        <a:lstStyle/>
        <a:p>
          <a:pPr marL="285750" lvl="1" indent="-285750" algn="l" defTabSz="1511300">
            <a:lnSpc>
              <a:spcPct val="90000"/>
            </a:lnSpc>
            <a:spcBef>
              <a:spcPct val="0"/>
            </a:spcBef>
            <a:spcAft>
              <a:spcPct val="20000"/>
            </a:spcAft>
            <a:buChar char="•"/>
          </a:pPr>
          <a:r>
            <a:rPr lang="en-US" sz="3400" kern="1200"/>
            <a:t>The researcher places equal emphasis to Q U A N and Q U A L</a:t>
          </a:r>
        </a:p>
        <a:p>
          <a:pPr marL="285750" lvl="1" indent="-285750" algn="l" defTabSz="1511300">
            <a:lnSpc>
              <a:spcPct val="90000"/>
            </a:lnSpc>
            <a:spcBef>
              <a:spcPct val="0"/>
            </a:spcBef>
            <a:spcAft>
              <a:spcPct val="20000"/>
            </a:spcAft>
            <a:buChar char="•"/>
          </a:pPr>
          <a:r>
            <a:rPr lang="en-US" sz="3400" kern="1200"/>
            <a:t>The researcher looks critically for the degree of similarity between qualitative and quantitative findings</a:t>
          </a:r>
        </a:p>
      </dsp:txBody>
      <dsp:txXfrm>
        <a:off x="0" y="2053759"/>
        <a:ext cx="6666833" cy="309672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BF77B-79AD-4399-9FF2-35A41EC2E021}" type="datetimeFigureOut">
              <a:rPr lang="en-GB" smtClean="0"/>
              <a:t>31/08/2025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CE381-9604-4CF6-B3BB-5B3C4E04F23B}" type="slidenum">
              <a:rPr lang="en-GB" smtClean="0"/>
              <a:t>‹#›</a:t>
            </a:fld>
            <a:endParaRPr lang="en-GB"/>
          </a:p>
        </p:txBody>
      </p:sp>
    </p:spTree>
    <p:extLst>
      <p:ext uri="{BB962C8B-B14F-4D97-AF65-F5344CB8AC3E}">
        <p14:creationId xmlns:p14="http://schemas.microsoft.com/office/powerpoint/2010/main" val="1797114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5</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37</a:t>
            </a:fld>
            <a:endParaRPr lang="en-GB"/>
          </a:p>
        </p:txBody>
      </p:sp>
    </p:spTree>
    <p:extLst>
      <p:ext uri="{BB962C8B-B14F-4D97-AF65-F5344CB8AC3E}">
        <p14:creationId xmlns:p14="http://schemas.microsoft.com/office/powerpoint/2010/main" val="260219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49</a:t>
            </a:fld>
            <a:endParaRPr lang="en-GB"/>
          </a:p>
        </p:txBody>
      </p:sp>
    </p:spTree>
    <p:extLst>
      <p:ext uri="{BB962C8B-B14F-4D97-AF65-F5344CB8AC3E}">
        <p14:creationId xmlns:p14="http://schemas.microsoft.com/office/powerpoint/2010/main" val="2570885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Calibri" panose="020F0502020204030204" pitchFamily="34" charset="0"/>
              </a:rPr>
              <a:t>Long Description:</a:t>
            </a:r>
          </a:p>
          <a:p>
            <a:r>
              <a:rPr lang="en-US" sz="1800" b="0" i="0" u="none" strike="noStrike" dirty="0">
                <a:solidFill>
                  <a:srgbClr val="000000"/>
                </a:solidFill>
                <a:effectLst/>
                <a:latin typeface="Calibri" panose="020F0502020204030204" pitchFamily="34" charset="0"/>
              </a:rPr>
              <a:t>The first step is quantitative data collection and analysis. The second step is quantitative results. The third step is to determining quantitative results to explain. The fourth step is qualitative data collection and analysis. The fifth step is qualitative results. The sixth step is to interpret how qualitative results explain quantitative.</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5366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Long Description:</a:t>
            </a:r>
          </a:p>
          <a:p>
            <a:r>
              <a:rPr lang="en-US" sz="1800" b="0" i="0" u="none" strike="noStrike" dirty="0">
                <a:solidFill>
                  <a:srgbClr val="000000"/>
                </a:solidFill>
                <a:effectLst/>
                <a:latin typeface="Calibri" panose="020F0502020204030204" pitchFamily="34" charset="0"/>
              </a:rPr>
              <a:t>The first step is qualitative data collection and analysis. The second step is qualitative results. The third step is to use results to form variables, instruments, and interventions. The fourth step is quantitative data collection and analysis. The fifth step is quantitative results. The sixth step is to interpret how quantitative results provide new results, instruments.</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37234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quantitative data collection and analysis leads to quantitative results. The qualitative data collection and analysis leads to qualitative results. These two results are then merged for comparison. Then it is either interpreted or explained (convergence or divergence).</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348949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qualitative data collection, analysis, and the results of the exploratory design is mapped to experiment group and control group. Pretest is conducted for both groups in the next step. The qualitative data collection, analysis, and the results of the convergent method along with the pretest leads to an intervention. After this, comes the post-test of both categories. The final stage is qualitative data collection, analysis, and results of the explanatory design.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57</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37168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designs to which it is mapped are: theory, research questions, quantitative data collection and analysis, quantitative results, qualitative data collection and analysis, and interpret how qualitative data explains quantitative results and calls for action.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58</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525059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first step is the Formative needs assessment (qualitative data collection). The second step is theory or conceptual framework (based on qualitative results). The third step is to instrument development (based on quantitative tests). The fourth step is the formative program assessment (qualitative data collection). The fifth step is the summative program evaluation (qualitative data collection). The sixth step is the program revision.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59</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888369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2473DF-7AEC-4592-A9CF-1B572E7D3E10}" type="datetime1">
              <a:rPr lang="en-GB" smtClean="0"/>
              <a:t>31/08/2025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655447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F6C560-5EE4-485C-9F9A-B449DD9717F2}" type="datetime1">
              <a:rPr lang="en-GB" smtClean="0"/>
              <a:t>31/08/2025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6770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CA66F9-ED20-4EFB-9797-3985E399DA22}" type="datetime1">
              <a:rPr lang="en-GB" smtClean="0"/>
              <a:t>31/08/2025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3489909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F0E9F-6D1D-4542-8DC5-F378B8883E57}" type="datetime1">
              <a:rPr lang="en-GB" smtClean="0"/>
              <a:t>31/08/2025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21623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41317B-5D77-4BB3-86BD-8EC21D776D07}" type="datetime1">
              <a:rPr lang="en-GB" smtClean="0"/>
              <a:t>31/08/2025</a:t>
            </a:fld>
            <a:endParaRPr lang="en-GB"/>
          </a:p>
        </p:txBody>
      </p:sp>
      <p:sp>
        <p:nvSpPr>
          <p:cNvPr id="8" name="Footer Placeholder 7"/>
          <p:cNvSpPr>
            <a:spLocks noGrp="1"/>
          </p:cNvSpPr>
          <p:nvPr>
            <p:ph type="ftr" sz="quarter" idx="11"/>
          </p:nvPr>
        </p:nvSpPr>
        <p:spPr/>
        <p:txBody>
          <a:bodyPr/>
          <a:lstStyle/>
          <a:p>
            <a:r>
              <a:rPr lang="en-GB"/>
              <a:t>Tashakkori, Foundations of Mixed Methods Research, Second Edition, © SAGE Publications, 2021.</a:t>
            </a:r>
          </a:p>
        </p:txBody>
      </p:sp>
      <p:sp>
        <p:nvSpPr>
          <p:cNvPr id="9" name="Slide Number Placeholder 8"/>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0997199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8DB77D-5DDD-4FA5-A3A5-CEF2B05E708D}" type="datetime1">
              <a:rPr lang="en-GB" smtClean="0"/>
              <a:t>31/08/2025</a:t>
            </a:fld>
            <a:endParaRPr lang="en-GB"/>
          </a:p>
        </p:txBody>
      </p:sp>
      <p:sp>
        <p:nvSpPr>
          <p:cNvPr id="4" name="Footer Placeholder 3"/>
          <p:cNvSpPr>
            <a:spLocks noGrp="1"/>
          </p:cNvSpPr>
          <p:nvPr>
            <p:ph type="ftr" sz="quarter" idx="11"/>
          </p:nvPr>
        </p:nvSpPr>
        <p:spPr/>
        <p:txBody>
          <a:bodyPr/>
          <a:lstStyle/>
          <a:p>
            <a:r>
              <a:rPr lang="en-GB"/>
              <a:t>Tashakkori, Foundations of Mixed Methods Research, Second Edition, © SAGE Publications, 2021.</a:t>
            </a:r>
          </a:p>
        </p:txBody>
      </p:sp>
      <p:sp>
        <p:nvSpPr>
          <p:cNvPr id="5" name="Slide Number Placeholder 4"/>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97251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521CE4-303B-4680-A99D-948DE9F8631F}" type="datetime1">
              <a:rPr lang="en-GB" smtClean="0"/>
              <a:t>31/08/2025</a:t>
            </a:fld>
            <a:endParaRPr lang="en-GB"/>
          </a:p>
        </p:txBody>
      </p:sp>
      <p:sp>
        <p:nvSpPr>
          <p:cNvPr id="3" name="Footer Placeholder 2"/>
          <p:cNvSpPr>
            <a:spLocks noGrp="1"/>
          </p:cNvSpPr>
          <p:nvPr>
            <p:ph type="ftr" sz="quarter" idx="11"/>
          </p:nvPr>
        </p:nvSpPr>
        <p:spPr/>
        <p:txBody>
          <a:bodyPr/>
          <a:lstStyle/>
          <a:p>
            <a:r>
              <a:rPr lang="en-GB"/>
              <a:t>Tashakkori, Foundations of Mixed Methods Research, Second Edition, © SAGE Publications, 2021.</a:t>
            </a:r>
          </a:p>
        </p:txBody>
      </p:sp>
      <p:sp>
        <p:nvSpPr>
          <p:cNvPr id="4" name="Slide Number Placeholder 3"/>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992634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C4F0A7-9B17-4C79-8AA3-C7A50CAF90FE}" type="datetime1">
              <a:rPr lang="en-GB" smtClean="0"/>
              <a:t>31/08/2025</a:t>
            </a:fld>
            <a:endParaRPr lang="en-GB"/>
          </a:p>
        </p:txBody>
      </p:sp>
      <p:sp>
        <p:nvSpPr>
          <p:cNvPr id="6" name="Footer Placeholder 5"/>
          <p:cNvSpPr>
            <a:spLocks noGrp="1"/>
          </p:cNvSpPr>
          <p:nvPr>
            <p:ph type="ftr" sz="quarter" idx="11"/>
          </p:nvPr>
        </p:nvSpPr>
        <p:spPr/>
        <p:txBody>
          <a:bodyPr/>
          <a:lstStyle/>
          <a:p>
            <a:r>
              <a:rPr lang="en-GB"/>
              <a:t>Tashakkori, Foundations of Mixed Methods Research, Second Edition, © SAGE Publications, 2021.</a:t>
            </a:r>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2614362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888-7A56-40B1-BA7C-02A10D55ED2B}" type="datetime1">
              <a:rPr lang="en-GB" smtClean="0"/>
              <a:t>31/08/2025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75521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ED635-DEB6-4D6E-A5A0-787E397E26F4}" type="datetime1">
              <a:rPr lang="en-GB" smtClean="0"/>
              <a:t>31/08/2025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11930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F59B65-171B-4925-A9C4-C8A9F01213DD}" type="datetime1">
              <a:rPr lang="en-GB" smtClean="0"/>
              <a:t>31/08/2025</a:t>
            </a:fld>
            <a:endParaRPr lang="en-GB"/>
          </a:p>
        </p:txBody>
      </p:sp>
      <p:sp>
        <p:nvSpPr>
          <p:cNvPr id="5" name="Footer Placeholder 4"/>
          <p:cNvSpPr>
            <a:spLocks noGrp="1"/>
          </p:cNvSpPr>
          <p:nvPr>
            <p:ph type="ftr" sz="quarter" idx="11"/>
          </p:nvPr>
        </p:nvSpPr>
        <p:spPr/>
        <p:txBody>
          <a:bodyPr/>
          <a:lstStyle/>
          <a:p>
            <a:r>
              <a:rPr lang="en-GB"/>
              <a:t>Tashakkori, Foundations of Mixed Methods Research, Second Edition, © SAGE Publications, 2021.</a:t>
            </a:r>
          </a:p>
        </p:txBody>
      </p:sp>
      <p:sp>
        <p:nvSpPr>
          <p:cNvPr id="6" name="Slide Number Placeholder 5"/>
          <p:cNvSpPr>
            <a:spLocks noGrp="1"/>
          </p:cNvSpPr>
          <p:nvPr>
            <p:ph type="sldNum" sz="quarter" idx="12"/>
          </p:nvPr>
        </p:nvSpPr>
        <p:spPr/>
        <p:txBody>
          <a:bodyPr/>
          <a:lstStyle/>
          <a:p>
            <a:fld id="{5B47F66E-92A0-4C33-A358-4F6478949C03}" type="slidenum">
              <a:rPr lang="en-GB" smtClean="0"/>
              <a:t>‹#›</a:t>
            </a:fld>
            <a:endParaRPr lang="en-GB"/>
          </a:p>
        </p:txBody>
      </p:sp>
    </p:spTree>
    <p:extLst>
      <p:ext uri="{BB962C8B-B14F-4D97-AF65-F5344CB8AC3E}">
        <p14:creationId xmlns:p14="http://schemas.microsoft.com/office/powerpoint/2010/main" val="407019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46999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Four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609600"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3430124"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6250648"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7">
            <a:extLst>
              <a:ext uri="{FF2B5EF4-FFF2-40B4-BE49-F238E27FC236}">
                <a16:creationId xmlns:a16="http://schemas.microsoft.com/office/drawing/2014/main" id="{99D20A0E-9225-48FB-91AF-C7D8DE4D66F4}"/>
              </a:ext>
            </a:extLst>
          </p:cNvPr>
          <p:cNvSpPr>
            <a:spLocks noGrp="1"/>
          </p:cNvSpPr>
          <p:nvPr>
            <p:ph sz="quarter" idx="16"/>
          </p:nvPr>
        </p:nvSpPr>
        <p:spPr>
          <a:xfrm>
            <a:off x="9071171" y="1552575"/>
            <a:ext cx="2514600"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3" name="Content Placeholder 2">
            <a:extLst>
              <a:ext uri="{FF2B5EF4-FFF2-40B4-BE49-F238E27FC236}">
                <a16:creationId xmlns:a16="http://schemas.microsoft.com/office/drawing/2014/main" id="{6A9DE025-8266-4C4D-B088-0BAA9B66705F}"/>
              </a:ext>
            </a:extLst>
          </p:cNvPr>
          <p:cNvSpPr>
            <a:spLocks noGrp="1"/>
          </p:cNvSpPr>
          <p:nvPr>
            <p:ph sz="quarter" idx="17"/>
          </p:nvPr>
        </p:nvSpPr>
        <p:spPr>
          <a:xfrm>
            <a:off x="6642101" y="1992314"/>
            <a:ext cx="2874433" cy="2662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97051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hree Columns">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16" name="Content Placeholder 7">
            <a:extLst>
              <a:ext uri="{FF2B5EF4-FFF2-40B4-BE49-F238E27FC236}">
                <a16:creationId xmlns:a16="http://schemas.microsoft.com/office/drawing/2014/main" id="{75D3A394-A5AF-478E-AC3D-2714CFF806D2}"/>
              </a:ext>
            </a:extLst>
          </p:cNvPr>
          <p:cNvSpPr>
            <a:spLocks noGrp="1"/>
          </p:cNvSpPr>
          <p:nvPr>
            <p:ph sz="quarter" idx="14"/>
          </p:nvPr>
        </p:nvSpPr>
        <p:spPr>
          <a:xfrm>
            <a:off x="609602"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a:extLst>
              <a:ext uri="{FF2B5EF4-FFF2-40B4-BE49-F238E27FC236}">
                <a16:creationId xmlns:a16="http://schemas.microsoft.com/office/drawing/2014/main" id="{82CB7AFE-9851-46A0-B2FB-0A5EE6AEFCA6}"/>
              </a:ext>
            </a:extLst>
          </p:cNvPr>
          <p:cNvSpPr>
            <a:spLocks noGrp="1"/>
          </p:cNvSpPr>
          <p:nvPr>
            <p:ph sz="quarter" idx="13"/>
          </p:nvPr>
        </p:nvSpPr>
        <p:spPr>
          <a:xfrm>
            <a:off x="4365599" y="1552575"/>
            <a:ext cx="3460803"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7">
            <a:extLst>
              <a:ext uri="{FF2B5EF4-FFF2-40B4-BE49-F238E27FC236}">
                <a16:creationId xmlns:a16="http://schemas.microsoft.com/office/drawing/2014/main" id="{5D721EFE-2C28-4C54-8BB9-3FCF3DECD16D}"/>
              </a:ext>
            </a:extLst>
          </p:cNvPr>
          <p:cNvSpPr>
            <a:spLocks noGrp="1"/>
          </p:cNvSpPr>
          <p:nvPr>
            <p:ph sz="quarter" idx="15"/>
          </p:nvPr>
        </p:nvSpPr>
        <p:spPr>
          <a:xfrm>
            <a:off x="8121597" y="1552575"/>
            <a:ext cx="3460804" cy="4438650"/>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12076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hree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3" name="Content Placeholder 2">
            <a:extLst>
              <a:ext uri="{FF2B5EF4-FFF2-40B4-BE49-F238E27FC236}">
                <a16:creationId xmlns:a16="http://schemas.microsoft.com/office/drawing/2014/main" id="{6F503D41-401A-43DB-9BC0-38F51965B892}"/>
              </a:ext>
            </a:extLst>
          </p:cNvPr>
          <p:cNvSpPr>
            <a:spLocks noGrp="1"/>
          </p:cNvSpPr>
          <p:nvPr>
            <p:ph sz="quarter" idx="15"/>
          </p:nvPr>
        </p:nvSpPr>
        <p:spPr>
          <a:xfrm>
            <a:off x="609601" y="1556328"/>
            <a:ext cx="4847167" cy="4520623"/>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5646057" y="1556327"/>
            <a:ext cx="5936343"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5646056" y="3971926"/>
            <a:ext cx="5936344"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
        <p:nvSpPr>
          <p:cNvPr id="5" name="Picture Placeholder 4">
            <a:extLst>
              <a:ext uri="{FF2B5EF4-FFF2-40B4-BE49-F238E27FC236}">
                <a16:creationId xmlns:a16="http://schemas.microsoft.com/office/drawing/2014/main" id="{80A1601E-E4B6-4077-BDAE-86AF31ABBDB9}"/>
              </a:ext>
            </a:extLst>
          </p:cNvPr>
          <p:cNvSpPr>
            <a:spLocks noGrp="1"/>
          </p:cNvSpPr>
          <p:nvPr>
            <p:ph type="pic" sz="quarter" idx="16"/>
          </p:nvPr>
        </p:nvSpPr>
        <p:spPr>
          <a:xfrm>
            <a:off x="1147234" y="3548064"/>
            <a:ext cx="3128433" cy="1323975"/>
          </a:xfrm>
        </p:spPr>
        <p:txBody>
          <a:bodyPr/>
          <a:lstStyle/>
          <a:p>
            <a:endParaRPr lang="en-US" dirty="0"/>
          </a:p>
        </p:txBody>
      </p:sp>
    </p:spTree>
    <p:extLst>
      <p:ext uri="{BB962C8B-B14F-4D97-AF65-F5344CB8AC3E}">
        <p14:creationId xmlns:p14="http://schemas.microsoft.com/office/powerpoint/2010/main" val="234557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26662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6283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41317B-5D77-4BB3-86BD-8EC21D776D07}" type="datetime1">
              <a:rPr lang="en-GB" smtClean="0"/>
              <a:t>31/08/2025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Tashakkori, Foundations of Mixed Methods Research, Second Edition, ©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47F66E-92A0-4C33-A358-4F6478949C03}" type="slidenum">
              <a:rPr lang="en-GB" smtClean="0"/>
              <a:t>‹#›</a:t>
            </a:fld>
            <a:endParaRPr lang="en-GB"/>
          </a:p>
        </p:txBody>
      </p:sp>
    </p:spTree>
    <p:extLst>
      <p:ext uri="{BB962C8B-B14F-4D97-AF65-F5344CB8AC3E}">
        <p14:creationId xmlns:p14="http://schemas.microsoft.com/office/powerpoint/2010/main" val="20825574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662" r:id="rId12"/>
    <p:sldLayoutId id="2147483664" r:id="rId13"/>
    <p:sldLayoutId id="2147483665" r:id="rId14"/>
    <p:sldLayoutId id="2147483666" r:id="rId15"/>
    <p:sldLayoutId id="2147483670" r:id="rId16"/>
    <p:sldLayoutId id="2147483671"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ytsd.uwtsd.ac.uk/urd/sits.urd/run/siw_lgn?refresh"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oleObject" Target="../embeddings/oleObject2.bin"/></Relationships>
</file>

<file path=ppt/slides/_rels/slide5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hyperlink" Target="https://sawtoothsoftware.com/resources/blog/posts/predictive-analytics"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sawtoothsoftware.com/resources/blog/posts/survey-research"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hyperlink" Target="https://sawtoothsoftware.com/resources/blog/posts/experimental-designs-in-research"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3B9140-8C20-CEC4-0BF6-69F267275B63}"/>
              </a:ext>
            </a:extLst>
          </p:cNvPr>
          <p:cNvPicPr>
            <a:picLocks noChangeAspect="1"/>
          </p:cNvPicPr>
          <p:nvPr/>
        </p:nvPicPr>
        <p:blipFill>
          <a:blip r:embed="rId3"/>
          <a:stretch>
            <a:fillRect/>
          </a:stretch>
        </p:blipFill>
        <p:spPr>
          <a:xfrm>
            <a:off x="2768127" y="-2943"/>
            <a:ext cx="9423873" cy="5506723"/>
          </a:xfrm>
          <a:prstGeom prst="rect">
            <a:avLst/>
          </a:prstGeom>
        </p:spPr>
      </p:pic>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a:bodyPr>
          <a:lstStyle/>
          <a:p>
            <a:pPr algn="l"/>
            <a:r>
              <a:rPr lang="en-GB" sz="5400" dirty="0"/>
              <a:t>Advancing to the Doctoral Research Stage</a:t>
            </a:r>
            <a:br>
              <a:rPr lang="en-GB" sz="5400" dirty="0"/>
            </a:br>
            <a:r>
              <a:rPr lang="en-GB" sz="5400" dirty="0"/>
              <a:t>MIXED METHODS</a:t>
            </a:r>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4"/>
          <a:srcRect l="11726" t="8277" r="1853" b="10947"/>
          <a:stretch>
            <a:fillRect/>
          </a:stretch>
        </p:blipFill>
        <p:spPr>
          <a:xfrm>
            <a:off x="9538967" y="4263920"/>
            <a:ext cx="2653033" cy="2479719"/>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1A109-C042-65C1-65F9-B726BD329B0E}"/>
              </a:ext>
            </a:extLst>
          </p:cNvPr>
          <p:cNvSpPr>
            <a:spLocks noGrp="1"/>
          </p:cNvSpPr>
          <p:nvPr>
            <p:ph type="title"/>
          </p:nvPr>
        </p:nvSpPr>
        <p:spPr>
          <a:xfrm>
            <a:off x="838200" y="365125"/>
            <a:ext cx="10515600" cy="802493"/>
          </a:xfrm>
        </p:spPr>
        <p:txBody>
          <a:bodyPr/>
          <a:lstStyle/>
          <a:p>
            <a:r>
              <a:rPr lang="en-US" dirty="0"/>
              <a:t>Rehearsal session </a:t>
            </a:r>
            <a:endParaRPr lang="en-GB" dirty="0"/>
          </a:p>
        </p:txBody>
      </p:sp>
      <p:graphicFrame>
        <p:nvGraphicFramePr>
          <p:cNvPr id="4" name="Content Placeholder 3">
            <a:extLst>
              <a:ext uri="{FF2B5EF4-FFF2-40B4-BE49-F238E27FC236}">
                <a16:creationId xmlns:a16="http://schemas.microsoft.com/office/drawing/2014/main" id="{B9E59C17-0810-C49F-E107-3DE7389DB602}"/>
              </a:ext>
            </a:extLst>
          </p:cNvPr>
          <p:cNvGraphicFramePr>
            <a:graphicFrameLocks noGrp="1"/>
          </p:cNvGraphicFramePr>
          <p:nvPr>
            <p:ph idx="1"/>
            <p:extLst>
              <p:ext uri="{D42A27DB-BD31-4B8C-83A1-F6EECF244321}">
                <p14:modId xmlns:p14="http://schemas.microsoft.com/office/powerpoint/2010/main" val="3354151180"/>
              </p:ext>
            </p:extLst>
          </p:nvPr>
        </p:nvGraphicFramePr>
        <p:xfrm>
          <a:off x="753794" y="1167618"/>
          <a:ext cx="11006798" cy="4459460"/>
        </p:xfrm>
        <a:graphic>
          <a:graphicData uri="http://schemas.openxmlformats.org/drawingml/2006/table">
            <a:tbl>
              <a:tblPr/>
              <a:tblGrid>
                <a:gridCol w="4301252">
                  <a:extLst>
                    <a:ext uri="{9D8B030D-6E8A-4147-A177-3AD203B41FA5}">
                      <a16:colId xmlns:a16="http://schemas.microsoft.com/office/drawing/2014/main" val="4162640576"/>
                    </a:ext>
                  </a:extLst>
                </a:gridCol>
                <a:gridCol w="2979127">
                  <a:extLst>
                    <a:ext uri="{9D8B030D-6E8A-4147-A177-3AD203B41FA5}">
                      <a16:colId xmlns:a16="http://schemas.microsoft.com/office/drawing/2014/main" val="1885281114"/>
                    </a:ext>
                  </a:extLst>
                </a:gridCol>
                <a:gridCol w="3726419">
                  <a:extLst>
                    <a:ext uri="{9D8B030D-6E8A-4147-A177-3AD203B41FA5}">
                      <a16:colId xmlns:a16="http://schemas.microsoft.com/office/drawing/2014/main" val="3299442358"/>
                    </a:ext>
                  </a:extLst>
                </a:gridCol>
              </a:tblGrid>
              <a:tr h="686197">
                <a:tc>
                  <a:txBody>
                    <a:bodyPr/>
                    <a:lstStyle/>
                    <a:p>
                      <a:pPr algn="l" rtl="0" fontAlgn="base">
                        <a:buNone/>
                      </a:pPr>
                      <a:r>
                        <a:rPr lang="en-GB" sz="2400" dirty="0">
                          <a:solidFill>
                            <a:srgbClr val="000000"/>
                          </a:solidFill>
                          <a:effectLst/>
                          <a:latin typeface="Aptos" panose="020B0004020202020204" pitchFamily="34" charset="0"/>
                        </a:rPr>
                        <a:t>Time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Student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Type of presentation</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811085965"/>
                  </a:ext>
                </a:extLst>
              </a:tr>
              <a:tr h="872871">
                <a:tc>
                  <a:txBody>
                    <a:bodyPr/>
                    <a:lstStyle/>
                    <a:p>
                      <a:pPr algn="l" rtl="0" fontAlgn="base">
                        <a:buNone/>
                      </a:pPr>
                      <a:r>
                        <a:rPr lang="en-US" sz="2400" b="1" u="sng" dirty="0">
                          <a:effectLst/>
                          <a:latin typeface="Aptos" panose="020B0004020202020204" pitchFamily="34" charset="0"/>
                        </a:rPr>
                        <a:t>Next Monday (21/7) at IQ107</a:t>
                      </a:r>
                      <a:endParaRPr lang="en-US" sz="2400" dirty="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dirty="0">
                          <a:effectLst/>
                          <a:latin typeface="Aptos" panose="020B0004020202020204" pitchFamily="34" charset="0"/>
                        </a:rPr>
                      </a:br>
                      <a:endParaRPr lang="en-GB" sz="2400" dirty="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a:effectLst/>
                          <a:latin typeface="Aptos" panose="020B0004020202020204" pitchFamily="34" charset="0"/>
                        </a:rPr>
                      </a:br>
                      <a:endParaRPr lang="en-GB" sz="2400">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3204002386"/>
                  </a:ext>
                </a:extLst>
              </a:tr>
              <a:tr h="960676">
                <a:tc>
                  <a:txBody>
                    <a:bodyPr/>
                    <a:lstStyle/>
                    <a:p>
                      <a:pPr algn="l" rtl="0" fontAlgn="base">
                        <a:buNone/>
                      </a:pPr>
                      <a:r>
                        <a:rPr lang="en-US" sz="2400">
                          <a:solidFill>
                            <a:srgbClr val="000000"/>
                          </a:solidFill>
                          <a:effectLst/>
                          <a:latin typeface="Aptos" panose="020B0004020202020204" pitchFamily="34" charset="0"/>
                        </a:rPr>
                        <a:t>After the morning break</a:t>
                      </a:r>
                    </a:p>
                    <a:p>
                      <a:pPr algn="l" rtl="0" fontAlgn="base">
                        <a:buNone/>
                      </a:pPr>
                      <a:r>
                        <a:rPr lang="en-US" sz="2400">
                          <a:solidFill>
                            <a:srgbClr val="000000"/>
                          </a:solidFill>
                          <a:effectLst/>
                          <a:latin typeface="Aptos" panose="020B0004020202020204" pitchFamily="34" charset="0"/>
                        </a:rPr>
                        <a:t>(11:00 am)</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dirty="0">
                          <a:solidFill>
                            <a:srgbClr val="000000"/>
                          </a:solidFill>
                          <a:effectLst/>
                          <a:latin typeface="Aptos" panose="020B0004020202020204" pitchFamily="34" charset="0"/>
                        </a:rPr>
                      </a:br>
                      <a:endParaRPr lang="en-GB" sz="2400" dirty="0">
                        <a:solidFill>
                          <a:srgbClr val="000000"/>
                        </a:solidFill>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br>
                        <a:rPr lang="en-GB" sz="2400">
                          <a:solidFill>
                            <a:srgbClr val="000000"/>
                          </a:solidFill>
                          <a:effectLst/>
                          <a:latin typeface="Aptos" panose="020B0004020202020204" pitchFamily="34" charset="0"/>
                        </a:rPr>
                      </a:br>
                      <a:endParaRPr lang="en-GB" sz="2400">
                        <a:solidFill>
                          <a:srgbClr val="000000"/>
                        </a:solidFill>
                        <a:effectLst/>
                        <a:latin typeface="Aptos" panose="020B0004020202020204" pitchFamily="34" charset="0"/>
                      </a:endParaRP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2464926307"/>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Xianghan Zhou</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249664513"/>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Qian Tao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3363948089"/>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Xinyi Xu</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1807755900"/>
                  </a:ext>
                </a:extLst>
              </a:tr>
              <a:tr h="484929">
                <a:tc>
                  <a:txBody>
                    <a:bodyPr/>
                    <a:lstStyle/>
                    <a:p>
                      <a:pPr algn="l" rtl="0" fontAlgn="base">
                        <a:buNone/>
                      </a:pPr>
                      <a:r>
                        <a:rPr lang="en-GB" sz="2400">
                          <a:solidFill>
                            <a:srgbClr val="000000"/>
                          </a:solidFill>
                          <a:effectLst/>
                          <a:latin typeface="Aptos" panose="020B0004020202020204" pitchFamily="34" charset="0"/>
                        </a:rPr>
                        <a:t>10 mins / 19 mins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a:solidFill>
                            <a:srgbClr val="000000"/>
                          </a:solidFill>
                          <a:effectLst/>
                          <a:latin typeface="Aptos" panose="020B0004020202020204" pitchFamily="34" charset="0"/>
                        </a:rPr>
                        <a:t>Jubin Luo</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0000"/>
                          </a:solidFill>
                          <a:effectLst/>
                          <a:latin typeface="Aptos" panose="020B0004020202020204" pitchFamily="34" charset="0"/>
                        </a:rPr>
                        <a:t>Poster / Paper </a:t>
                      </a:r>
                    </a:p>
                  </a:txBody>
                  <a:tcPr anchor="ctr">
                    <a:lnL w="4763" cap="flat" cmpd="sng" algn="ctr">
                      <a:solidFill>
                        <a:srgbClr val="ABABAB"/>
                      </a:solidFill>
                      <a:prstDash val="solid"/>
                      <a:round/>
                      <a:headEnd type="none" w="med" len="med"/>
                      <a:tailEnd type="none" w="med" len="med"/>
                    </a:lnL>
                    <a:lnR w="4763" cap="flat" cmpd="sng" algn="ctr">
                      <a:solidFill>
                        <a:srgbClr val="ABABAB"/>
                      </a:solidFill>
                      <a:prstDash val="solid"/>
                      <a:round/>
                      <a:headEnd type="none" w="med" len="med"/>
                      <a:tailEnd type="none" w="med" len="med"/>
                    </a:lnR>
                    <a:lnT w="4763" cap="flat" cmpd="sng" algn="ctr">
                      <a:solidFill>
                        <a:srgbClr val="ABABAB"/>
                      </a:solidFill>
                      <a:prstDash val="solid"/>
                      <a:round/>
                      <a:headEnd type="none" w="med" len="med"/>
                      <a:tailEnd type="none" w="med" len="med"/>
                    </a:lnT>
                    <a:lnB w="4763" cap="flat" cmpd="sng" algn="ctr">
                      <a:solidFill>
                        <a:srgbClr val="ABABAB"/>
                      </a:solidFill>
                      <a:prstDash val="solid"/>
                      <a:round/>
                      <a:headEnd type="none" w="med" len="med"/>
                      <a:tailEnd type="none" w="med" len="med"/>
                    </a:lnB>
                    <a:solidFill>
                      <a:srgbClr val="FFFFFF"/>
                    </a:solidFill>
                  </a:tcPr>
                </a:tc>
                <a:extLst>
                  <a:ext uri="{0D108BD9-81ED-4DB2-BD59-A6C34878D82A}">
                    <a16:rowId xmlns:a16="http://schemas.microsoft.com/office/drawing/2014/main" val="4048553787"/>
                  </a:ext>
                </a:extLst>
              </a:tr>
            </a:tbl>
          </a:graphicData>
        </a:graphic>
      </p:graphicFrame>
      <p:sp>
        <p:nvSpPr>
          <p:cNvPr id="6" name="TextBox 5">
            <a:extLst>
              <a:ext uri="{FF2B5EF4-FFF2-40B4-BE49-F238E27FC236}">
                <a16:creationId xmlns:a16="http://schemas.microsoft.com/office/drawing/2014/main" id="{6BE33ABB-17BC-0455-0937-CCF15E0D3A17}"/>
              </a:ext>
            </a:extLst>
          </p:cNvPr>
          <p:cNvSpPr txBox="1"/>
          <p:nvPr/>
        </p:nvSpPr>
        <p:spPr>
          <a:xfrm>
            <a:off x="692287" y="5809134"/>
            <a:ext cx="10449326" cy="923330"/>
          </a:xfrm>
          <a:prstGeom prst="rect">
            <a:avLst/>
          </a:prstGeom>
          <a:noFill/>
        </p:spPr>
        <p:txBody>
          <a:bodyPr wrap="square">
            <a:spAutoFit/>
          </a:bodyPr>
          <a:lstStyle/>
          <a:p>
            <a:pPr algn="l" rtl="0" fontAlgn="base">
              <a:buNone/>
            </a:pPr>
            <a:r>
              <a:rPr lang="en-GB" sz="1800" b="0" i="0" dirty="0">
                <a:solidFill>
                  <a:srgbClr val="000000"/>
                </a:solidFill>
                <a:effectLst/>
                <a:latin typeface="Aptos" panose="020B0004020202020204" pitchFamily="34" charset="0"/>
              </a:rPr>
              <a:t>Remarks : </a:t>
            </a:r>
          </a:p>
          <a:p>
            <a:pPr algn="l" rtl="0" fontAlgn="base">
              <a:buNone/>
            </a:pPr>
            <a:r>
              <a:rPr lang="en-GB" sz="1800" b="0" i="0" dirty="0">
                <a:solidFill>
                  <a:srgbClr val="000000"/>
                </a:solidFill>
                <a:effectLst/>
                <a:latin typeface="Aptos" panose="020B0004020202020204" pitchFamily="34" charset="0"/>
              </a:rPr>
              <a:t>Poster Presentation - 10 mins (6 mins for presentation + 4 mins for Q&amp;A)</a:t>
            </a:r>
          </a:p>
          <a:p>
            <a:pPr algn="l" rtl="0" fontAlgn="base"/>
            <a:r>
              <a:rPr lang="en-GB" sz="1800" b="0" i="0" dirty="0">
                <a:solidFill>
                  <a:srgbClr val="000000"/>
                </a:solidFill>
                <a:effectLst/>
                <a:latin typeface="Aptos" panose="020B0004020202020204" pitchFamily="34" charset="0"/>
              </a:rPr>
              <a:t>Paper Presentation - 19 mins (15 mins for presentation + 4 mins for Q&amp;A)</a:t>
            </a:r>
          </a:p>
        </p:txBody>
      </p:sp>
    </p:spTree>
    <p:extLst>
      <p:ext uri="{BB962C8B-B14F-4D97-AF65-F5344CB8AC3E}">
        <p14:creationId xmlns:p14="http://schemas.microsoft.com/office/powerpoint/2010/main" val="371807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47A4B-D85D-8BF1-979E-D8293505679D}"/>
              </a:ext>
            </a:extLst>
          </p:cNvPr>
          <p:cNvSpPr>
            <a:spLocks noGrp="1"/>
          </p:cNvSpPr>
          <p:nvPr>
            <p:ph type="title"/>
          </p:nvPr>
        </p:nvSpPr>
        <p:spPr>
          <a:xfrm>
            <a:off x="131300" y="161145"/>
            <a:ext cx="2334064" cy="781392"/>
          </a:xfrm>
        </p:spPr>
        <p:txBody>
          <a:bodyPr/>
          <a:lstStyle/>
          <a:p>
            <a:r>
              <a:rPr lang="en-US" dirty="0"/>
              <a:t>Schedule </a:t>
            </a:r>
            <a:endParaRPr lang="en-GB" dirty="0"/>
          </a:p>
        </p:txBody>
      </p:sp>
      <p:graphicFrame>
        <p:nvGraphicFramePr>
          <p:cNvPr id="4" name="Table 3">
            <a:extLst>
              <a:ext uri="{FF2B5EF4-FFF2-40B4-BE49-F238E27FC236}">
                <a16:creationId xmlns:a16="http://schemas.microsoft.com/office/drawing/2014/main" id="{192E475F-C890-9FA4-F9A1-2ED80F723B47}"/>
              </a:ext>
            </a:extLst>
          </p:cNvPr>
          <p:cNvGraphicFramePr>
            <a:graphicFrameLocks noGrp="1"/>
          </p:cNvGraphicFramePr>
          <p:nvPr>
            <p:extLst>
              <p:ext uri="{D42A27DB-BD31-4B8C-83A1-F6EECF244321}">
                <p14:modId xmlns:p14="http://schemas.microsoft.com/office/powerpoint/2010/main" val="3633434664"/>
              </p:ext>
            </p:extLst>
          </p:nvPr>
        </p:nvGraphicFramePr>
        <p:xfrm>
          <a:off x="2255521" y="174579"/>
          <a:ext cx="9936479" cy="6535712"/>
        </p:xfrm>
        <a:graphic>
          <a:graphicData uri="http://schemas.openxmlformats.org/drawingml/2006/table">
            <a:tbl>
              <a:tblPr/>
              <a:tblGrid>
                <a:gridCol w="1212509">
                  <a:extLst>
                    <a:ext uri="{9D8B030D-6E8A-4147-A177-3AD203B41FA5}">
                      <a16:colId xmlns:a16="http://schemas.microsoft.com/office/drawing/2014/main" val="1662581996"/>
                    </a:ext>
                  </a:extLst>
                </a:gridCol>
                <a:gridCol w="4625435">
                  <a:extLst>
                    <a:ext uri="{9D8B030D-6E8A-4147-A177-3AD203B41FA5}">
                      <a16:colId xmlns:a16="http://schemas.microsoft.com/office/drawing/2014/main" val="250645629"/>
                    </a:ext>
                  </a:extLst>
                </a:gridCol>
                <a:gridCol w="1971803">
                  <a:extLst>
                    <a:ext uri="{9D8B030D-6E8A-4147-A177-3AD203B41FA5}">
                      <a16:colId xmlns:a16="http://schemas.microsoft.com/office/drawing/2014/main" val="1607060826"/>
                    </a:ext>
                  </a:extLst>
                </a:gridCol>
                <a:gridCol w="2126732">
                  <a:extLst>
                    <a:ext uri="{9D8B030D-6E8A-4147-A177-3AD203B41FA5}">
                      <a16:colId xmlns:a16="http://schemas.microsoft.com/office/drawing/2014/main" val="196802792"/>
                    </a:ext>
                  </a:extLst>
                </a:gridCol>
              </a:tblGrid>
              <a:tr h="548064">
                <a:tc>
                  <a:txBody>
                    <a:bodyPr/>
                    <a:lstStyle/>
                    <a:p>
                      <a:pPr algn="l" rtl="0" fontAlgn="t">
                        <a:buNone/>
                      </a:pPr>
                      <a:r>
                        <a:rPr lang="en-GB" sz="1600" b="1" dirty="0">
                          <a:solidFill>
                            <a:srgbClr val="000000"/>
                          </a:solidFill>
                          <a:effectLst/>
                          <a:latin typeface="Aptos" panose="020B0004020202020204" pitchFamily="34" charset="0"/>
                        </a:rPr>
                        <a:t>Week</a:t>
                      </a:r>
                      <a:endParaRPr lang="en-GB" sz="1600" dirty="0">
                        <a:solidFill>
                          <a:srgbClr val="000000"/>
                        </a:solidFill>
                        <a:effectLst/>
                        <a:latin typeface="Aptos" panose="020B0004020202020204" pitchFamily="34" charset="0"/>
                      </a:endParaRPr>
                    </a:p>
                  </a:txBody>
                  <a:tcPr marL="32635" marR="32635" marT="21757" marB="21757">
                    <a:lnL w="12700" cap="flat" cmpd="sng" algn="ctr">
                      <a:solidFill>
                        <a:srgbClr val="10F717"/>
                      </a:solidFill>
                      <a:prstDash val="solid"/>
                      <a:round/>
                      <a:headEnd type="none" w="med" len="med"/>
                      <a:tailEnd type="none" w="med" len="med"/>
                    </a:lnL>
                    <a:lnR w="12700" cap="flat" cmpd="sng" algn="ctr">
                      <a:solidFill>
                        <a:srgbClr val="10F717"/>
                      </a:solidFill>
                      <a:prstDash val="solid"/>
                      <a:round/>
                      <a:headEnd type="none" w="med" len="med"/>
                      <a:tailEnd type="none" w="med" len="med"/>
                    </a:lnR>
                    <a:lnT w="12700" cap="flat" cmpd="sng" algn="ctr">
                      <a:solidFill>
                        <a:srgbClr val="10F717"/>
                      </a:solidFill>
                      <a:prstDash val="solid"/>
                      <a:round/>
                      <a:headEnd type="none" w="med" len="med"/>
                      <a:tailEnd type="none" w="med" len="med"/>
                    </a:lnT>
                    <a:lnB w="12700" cap="flat" cmpd="sng" algn="ctr">
                      <a:solidFill>
                        <a:srgbClr val="10F717"/>
                      </a:solidFill>
                      <a:prstDash val="solid"/>
                      <a:round/>
                      <a:headEnd type="none" w="med" len="med"/>
                      <a:tailEnd type="none" w="med" len="med"/>
                    </a:lnB>
                    <a:solidFill>
                      <a:srgbClr val="9BBB59"/>
                    </a:solidFill>
                  </a:tcPr>
                </a:tc>
                <a:tc>
                  <a:txBody>
                    <a:bodyPr/>
                    <a:lstStyle/>
                    <a:p>
                      <a:pPr algn="l" rtl="0" fontAlgn="t">
                        <a:buNone/>
                      </a:pPr>
                      <a:r>
                        <a:rPr lang="en-GB" sz="1600" b="1" dirty="0">
                          <a:solidFill>
                            <a:srgbClr val="000000"/>
                          </a:solidFill>
                          <a:effectLst/>
                          <a:latin typeface="Aptos" panose="020B0004020202020204" pitchFamily="34" charset="0"/>
                        </a:rPr>
                        <a:t>Monday – LCDB7012</a:t>
                      </a:r>
                      <a:endParaRPr lang="en-GB" sz="1600" dirty="0">
                        <a:solidFill>
                          <a:srgbClr val="000000"/>
                        </a:solidFill>
                        <a:effectLst/>
                        <a:latin typeface="Aptos" panose="020B0004020202020204" pitchFamily="34" charset="0"/>
                      </a:endParaRPr>
                    </a:p>
                  </a:txBody>
                  <a:tcPr marL="32635" marR="32635" marT="21757" marB="21757">
                    <a:lnL w="12700" cap="flat" cmpd="sng" algn="ctr">
                      <a:solidFill>
                        <a:srgbClr val="10F717"/>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BBB59"/>
                    </a:solidFill>
                  </a:tcPr>
                </a:tc>
                <a:tc>
                  <a:txBody>
                    <a:bodyPr/>
                    <a:lstStyle/>
                    <a:p>
                      <a:pPr algn="l" rtl="0" fontAlgn="t">
                        <a:buNone/>
                      </a:pPr>
                      <a:r>
                        <a:rPr lang="en-US" sz="1600" dirty="0">
                          <a:solidFill>
                            <a:srgbClr val="000000"/>
                          </a:solidFill>
                          <a:effectLst/>
                          <a:latin typeface="Aptos" panose="020B0004020202020204" pitchFamily="34" charset="0"/>
                        </a:rPr>
                        <a:t>Topic </a:t>
                      </a: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BBB59"/>
                    </a:solidFill>
                  </a:tcPr>
                </a:tc>
                <a:tc>
                  <a:txBody>
                    <a:bodyPr/>
                    <a:lstStyle/>
                    <a:p>
                      <a:pPr algn="l" rtl="0" fontAlgn="t">
                        <a:buNone/>
                      </a:pPr>
                      <a:r>
                        <a:rPr lang="en-GB" sz="1600" dirty="0">
                          <a:solidFill>
                            <a:srgbClr val="000000"/>
                          </a:solidFill>
                          <a:effectLst/>
                          <a:latin typeface="Aptos" panose="020B0004020202020204" pitchFamily="34" charset="0"/>
                        </a:rPr>
                        <a:t>Venue </a:t>
                      </a:r>
                      <a:br>
                        <a:rPr lang="en-GB" sz="1600" dirty="0">
                          <a:solidFill>
                            <a:srgbClr val="000000"/>
                          </a:solidFill>
                          <a:effectLst/>
                          <a:latin typeface="Aptos" panose="020B0004020202020204" pitchFamily="34" charset="0"/>
                        </a:rPr>
                      </a:b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9BBB59"/>
                    </a:solidFill>
                  </a:tcPr>
                </a:tc>
                <a:extLst>
                  <a:ext uri="{0D108BD9-81ED-4DB2-BD59-A6C34878D82A}">
                    <a16:rowId xmlns:a16="http://schemas.microsoft.com/office/drawing/2014/main" val="1345317560"/>
                  </a:ext>
                </a:extLst>
              </a:tr>
              <a:tr h="686593">
                <a:tc>
                  <a:txBody>
                    <a:bodyPr/>
                    <a:lstStyle/>
                    <a:p>
                      <a:pPr algn="l" rtl="0" fontAlgn="t">
                        <a:buNone/>
                      </a:pPr>
                      <a:br>
                        <a:rPr lang="en-GB" sz="1600" dirty="0">
                          <a:solidFill>
                            <a:srgbClr val="000000"/>
                          </a:solidFill>
                          <a:effectLst/>
                          <a:latin typeface="Aptos" panose="020B0004020202020204" pitchFamily="34" charset="0"/>
                        </a:rPr>
                      </a:b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rgbClr val="10F717"/>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r>
                        <a:rPr lang="en-US" sz="1600" dirty="0">
                          <a:solidFill>
                            <a:srgbClr val="000000"/>
                          </a:solidFill>
                          <a:effectLst/>
                          <a:latin typeface="Aptos" panose="020B0004020202020204" pitchFamily="34" charset="0"/>
                        </a:rPr>
                        <a:t>CONFERENCE</a:t>
                      </a:r>
                    </a:p>
                    <a:p>
                      <a:pPr algn="l" rtl="0" fontAlgn="t">
                        <a:buNone/>
                      </a:pPr>
                      <a:r>
                        <a:rPr lang="en-US" sz="1600" dirty="0">
                          <a:solidFill>
                            <a:srgbClr val="000000"/>
                          </a:solidFill>
                          <a:effectLst/>
                          <a:latin typeface="Aptos" panose="020B0004020202020204" pitchFamily="34" charset="0"/>
                        </a:rPr>
                        <a:t>THURSDAY 30 JULY 2025 &amp; FRIDAY 31 JULY 2025</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br>
                        <a:rPr lang="en-GB" sz="1600" dirty="0">
                          <a:solidFill>
                            <a:srgbClr val="000000"/>
                          </a:solidFill>
                          <a:effectLst/>
                          <a:latin typeface="Aptos" panose="020B0004020202020204" pitchFamily="34" charset="0"/>
                        </a:rPr>
                      </a:b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extLst>
                  <a:ext uri="{0D108BD9-81ED-4DB2-BD59-A6C34878D82A}">
                    <a16:rowId xmlns:a16="http://schemas.microsoft.com/office/drawing/2014/main" val="3931840579"/>
                  </a:ext>
                </a:extLst>
              </a:tr>
              <a:tr h="548064">
                <a:tc>
                  <a:txBody>
                    <a:bodyPr/>
                    <a:lstStyle/>
                    <a:p>
                      <a:pPr algn="l" rtl="0" fontAlgn="t">
                        <a:buNone/>
                      </a:pPr>
                      <a:r>
                        <a:rPr lang="en-GB" sz="1600" dirty="0">
                          <a:solidFill>
                            <a:srgbClr val="000000"/>
                          </a:solidFill>
                          <a:effectLst/>
                          <a:latin typeface="Aptos" panose="020B0004020202020204" pitchFamily="34" charset="0"/>
                        </a:rPr>
                        <a:t>—</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r>
                        <a:rPr lang="en-GB" sz="1600" dirty="0">
                          <a:solidFill>
                            <a:srgbClr val="000000"/>
                          </a:solidFill>
                          <a:effectLst/>
                          <a:latin typeface="Aptos" panose="020B0004020202020204" pitchFamily="34" charset="0"/>
                        </a:rPr>
                        <a:t>No class  – August break</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tc>
                  <a:txBody>
                    <a:bodyPr/>
                    <a:lstStyle/>
                    <a:p>
                      <a:pPr algn="l" rtl="0" fontAlgn="t">
                        <a:buNone/>
                      </a:pPr>
                      <a:br>
                        <a:rPr lang="en-GB" sz="1600" dirty="0">
                          <a:solidFill>
                            <a:srgbClr val="000000"/>
                          </a:solidFill>
                          <a:effectLst/>
                          <a:latin typeface="Aptos" panose="020B0004020202020204" pitchFamily="34" charset="0"/>
                        </a:rPr>
                      </a:br>
                      <a:endParaRPr lang="en-GB" sz="16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CCCCCC"/>
                    </a:solidFill>
                  </a:tcPr>
                </a:tc>
                <a:extLst>
                  <a:ext uri="{0D108BD9-81ED-4DB2-BD59-A6C34878D82A}">
                    <a16:rowId xmlns:a16="http://schemas.microsoft.com/office/drawing/2014/main" val="1496111148"/>
                  </a:ext>
                </a:extLst>
              </a:tr>
              <a:tr h="422272">
                <a:tc>
                  <a:txBody>
                    <a:bodyPr/>
                    <a:lstStyle/>
                    <a:p>
                      <a:pPr algn="l" rtl="0" fontAlgn="t">
                        <a:buNone/>
                      </a:pPr>
                      <a:r>
                        <a:rPr lang="en-GB" sz="2400" dirty="0">
                          <a:solidFill>
                            <a:srgbClr val="000000"/>
                          </a:solidFill>
                          <a:effectLst/>
                          <a:latin typeface="Aptos" panose="020B0004020202020204" pitchFamily="34" charset="0"/>
                        </a:rPr>
                        <a:t>9</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GB" sz="2400" dirty="0">
                          <a:solidFill>
                            <a:srgbClr val="000000"/>
                          </a:solidFill>
                          <a:effectLst/>
                          <a:latin typeface="Aptos" panose="020B0004020202020204" pitchFamily="34" charset="0"/>
                        </a:rPr>
                        <a:t>1 September 2025</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US" sz="2400" dirty="0">
                          <a:solidFill>
                            <a:srgbClr val="000000"/>
                          </a:solidFill>
                          <a:effectLst/>
                          <a:latin typeface="Aptos" panose="020B0004020202020204" pitchFamily="34" charset="0"/>
                        </a:rPr>
                        <a:t>Mixed method</a:t>
                      </a: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extLst>
                  <a:ext uri="{0D108BD9-81ED-4DB2-BD59-A6C34878D82A}">
                    <a16:rowId xmlns:a16="http://schemas.microsoft.com/office/drawing/2014/main" val="2803629648"/>
                  </a:ext>
                </a:extLst>
              </a:tr>
              <a:tr h="799648">
                <a:tc>
                  <a:txBody>
                    <a:bodyPr/>
                    <a:lstStyle/>
                    <a:p>
                      <a:pPr algn="l" rtl="0" fontAlgn="t">
                        <a:buNone/>
                      </a:pPr>
                      <a:r>
                        <a:rPr lang="en-GB" sz="2400" dirty="0">
                          <a:solidFill>
                            <a:srgbClr val="000000"/>
                          </a:solidFill>
                          <a:effectLst/>
                          <a:latin typeface="Aptos" panose="020B0004020202020204" pitchFamily="34" charset="0"/>
                        </a:rPr>
                        <a:t>10</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GB" sz="2400" dirty="0">
                          <a:solidFill>
                            <a:srgbClr val="000000"/>
                          </a:solidFill>
                          <a:effectLst/>
                          <a:latin typeface="Aptos" panose="020B0004020202020204" pitchFamily="34" charset="0"/>
                        </a:rPr>
                        <a:t>8 September 2025</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US" sz="2400" dirty="0">
                          <a:solidFill>
                            <a:srgbClr val="000000"/>
                          </a:solidFill>
                          <a:effectLst/>
                          <a:latin typeface="Aptos" panose="020B0004020202020204" pitchFamily="34" charset="0"/>
                        </a:rPr>
                        <a:t>Experimental design</a:t>
                      </a: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extLst>
                  <a:ext uri="{0D108BD9-81ED-4DB2-BD59-A6C34878D82A}">
                    <a16:rowId xmlns:a16="http://schemas.microsoft.com/office/drawing/2014/main" val="677140560"/>
                  </a:ext>
                </a:extLst>
              </a:tr>
              <a:tr h="799648">
                <a:tc>
                  <a:txBody>
                    <a:bodyPr/>
                    <a:lstStyle/>
                    <a:p>
                      <a:pPr algn="l" rtl="0" fontAlgn="t">
                        <a:buNone/>
                      </a:pPr>
                      <a:r>
                        <a:rPr lang="en-GB" sz="2400" dirty="0">
                          <a:solidFill>
                            <a:srgbClr val="000000"/>
                          </a:solidFill>
                          <a:effectLst/>
                          <a:latin typeface="Aptos" panose="020B0004020202020204" pitchFamily="34" charset="0"/>
                        </a:rPr>
                        <a:t>11</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GB" sz="2400" dirty="0">
                          <a:solidFill>
                            <a:srgbClr val="000000"/>
                          </a:solidFill>
                          <a:effectLst/>
                          <a:latin typeface="Aptos" panose="020B0004020202020204" pitchFamily="34" charset="0"/>
                        </a:rPr>
                        <a:t>15 September 2025</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US" sz="2400" dirty="0">
                          <a:solidFill>
                            <a:srgbClr val="000000"/>
                          </a:solidFill>
                          <a:effectLst/>
                          <a:latin typeface="Aptos" panose="020B0004020202020204" pitchFamily="34" charset="0"/>
                        </a:rPr>
                        <a:t>Preparation for Part 2</a:t>
                      </a: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extLst>
                  <a:ext uri="{0D108BD9-81ED-4DB2-BD59-A6C34878D82A}">
                    <a16:rowId xmlns:a16="http://schemas.microsoft.com/office/drawing/2014/main" val="3485200092"/>
                  </a:ext>
                </a:extLst>
              </a:tr>
              <a:tr h="799648">
                <a:tc>
                  <a:txBody>
                    <a:bodyPr/>
                    <a:lstStyle/>
                    <a:p>
                      <a:pPr algn="l" rtl="0" fontAlgn="t">
                        <a:buNone/>
                      </a:pPr>
                      <a:r>
                        <a:rPr lang="en-GB" sz="2400" dirty="0">
                          <a:solidFill>
                            <a:srgbClr val="000000"/>
                          </a:solidFill>
                          <a:effectLst/>
                          <a:latin typeface="Aptos" panose="020B0004020202020204" pitchFamily="34" charset="0"/>
                        </a:rPr>
                        <a:t>12</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GB" sz="2400" dirty="0">
                          <a:solidFill>
                            <a:srgbClr val="000000"/>
                          </a:solidFill>
                          <a:effectLst/>
                          <a:latin typeface="Aptos" panose="020B0004020202020204" pitchFamily="34" charset="0"/>
                        </a:rPr>
                        <a:t>22 September 2025</a:t>
                      </a: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US" sz="2400" dirty="0">
                          <a:solidFill>
                            <a:srgbClr val="000000"/>
                          </a:solidFill>
                          <a:effectLst/>
                          <a:latin typeface="Aptos" panose="020B0004020202020204" pitchFamily="34" charset="0"/>
                        </a:rPr>
                        <a:t>Preparation for Part 2</a:t>
                      </a: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extLst>
                  <a:ext uri="{0D108BD9-81ED-4DB2-BD59-A6C34878D82A}">
                    <a16:rowId xmlns:a16="http://schemas.microsoft.com/office/drawing/2014/main" val="1867468333"/>
                  </a:ext>
                </a:extLst>
              </a:tr>
              <a:tr h="1931775">
                <a:tc>
                  <a:txBody>
                    <a:bodyPr/>
                    <a:lstStyle/>
                    <a:p>
                      <a:endParaRPr lang="en-GB" dirty="0"/>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US" sz="2800" dirty="0">
                          <a:solidFill>
                            <a:srgbClr val="000000"/>
                          </a:solidFill>
                          <a:effectLst/>
                          <a:latin typeface="Aptos" panose="020B0004020202020204" pitchFamily="34" charset="0"/>
                        </a:rPr>
                        <a:t>07 October (Presentation A2</a:t>
                      </a:r>
                    </a:p>
                    <a:p>
                      <a:pPr algn="l" rtl="0" fontAlgn="t">
                        <a:buNone/>
                      </a:pPr>
                      <a:r>
                        <a:rPr lang="en-US" sz="2800" dirty="0">
                          <a:solidFill>
                            <a:srgbClr val="000000"/>
                          </a:solidFill>
                          <a:effectLst/>
                          <a:latin typeface="Aptos" panose="020B0004020202020204" pitchFamily="34" charset="0"/>
                        </a:rPr>
                        <a:t>Please arrive 10 mins prior to your selected timeslot) </a:t>
                      </a:r>
                    </a:p>
                    <a:p>
                      <a:endParaRPr lang="en-GB" dirty="0"/>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tc>
                  <a:txBody>
                    <a:bodyPr/>
                    <a:lstStyle/>
                    <a:p>
                      <a:pPr algn="l" rtl="0" fontAlgn="t">
                        <a:buNone/>
                      </a:pPr>
                      <a:r>
                        <a:rPr lang="en-GB" sz="2400" dirty="0">
                          <a:solidFill>
                            <a:srgbClr val="000000"/>
                          </a:solidFill>
                          <a:effectLst/>
                          <a:latin typeface="Aptos" panose="020B0004020202020204" pitchFamily="34" charset="0"/>
                        </a:rPr>
                        <a:t>Venue : Carter Room </a:t>
                      </a:r>
                    </a:p>
                    <a:p>
                      <a:pPr algn="l" rtl="0" fontAlgn="t">
                        <a:buNone/>
                      </a:pPr>
                      <a:r>
                        <a:rPr lang="en-GB" sz="2400" dirty="0">
                          <a:solidFill>
                            <a:srgbClr val="000000"/>
                          </a:solidFill>
                          <a:effectLst/>
                          <a:latin typeface="Aptos" panose="020B0004020202020204" pitchFamily="34" charset="0"/>
                        </a:rPr>
                        <a:t>Dylan Thomas Centre </a:t>
                      </a:r>
                    </a:p>
                    <a:p>
                      <a:pPr algn="l" rtl="0" fontAlgn="t">
                        <a:buNone/>
                      </a:pPr>
                      <a:endParaRPr lang="en-GB" sz="2400" dirty="0">
                        <a:solidFill>
                          <a:srgbClr val="000000"/>
                        </a:solidFill>
                        <a:effectLst/>
                        <a:latin typeface="Aptos" panose="020B0004020202020204" pitchFamily="34" charset="0"/>
                      </a:endParaRPr>
                    </a:p>
                  </a:txBody>
                  <a:tcPr marL="32635" marR="32635" marT="21757" marB="2175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F8E1D1"/>
                    </a:solidFill>
                  </a:tcPr>
                </a:tc>
                <a:extLst>
                  <a:ext uri="{0D108BD9-81ED-4DB2-BD59-A6C34878D82A}">
                    <a16:rowId xmlns:a16="http://schemas.microsoft.com/office/drawing/2014/main" val="173993498"/>
                  </a:ext>
                </a:extLst>
              </a:tr>
            </a:tbl>
          </a:graphicData>
        </a:graphic>
      </p:graphicFrame>
      <p:sp>
        <p:nvSpPr>
          <p:cNvPr id="3" name="Rectangle: Rounded Corners 2">
            <a:extLst>
              <a:ext uri="{FF2B5EF4-FFF2-40B4-BE49-F238E27FC236}">
                <a16:creationId xmlns:a16="http://schemas.microsoft.com/office/drawing/2014/main" id="{CF3C4EF3-0312-6910-5233-5E34F3EE2E34}"/>
              </a:ext>
            </a:extLst>
          </p:cNvPr>
          <p:cNvSpPr/>
          <p:nvPr/>
        </p:nvSpPr>
        <p:spPr>
          <a:xfrm>
            <a:off x="225083" y="4628271"/>
            <a:ext cx="2030438" cy="144193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solidFill>
                  <a:srgbClr val="FF0000"/>
                </a:solidFill>
              </a:rPr>
              <a:t>A1 : 3</a:t>
            </a:r>
            <a:r>
              <a:rPr lang="en-US" sz="2800" baseline="30000" dirty="0">
                <a:solidFill>
                  <a:srgbClr val="FF0000"/>
                </a:solidFill>
              </a:rPr>
              <a:t>rd</a:t>
            </a:r>
            <a:r>
              <a:rPr lang="en-US" sz="2800" dirty="0">
                <a:solidFill>
                  <a:srgbClr val="FF0000"/>
                </a:solidFill>
              </a:rPr>
              <a:t> Oct </a:t>
            </a:r>
          </a:p>
          <a:p>
            <a:pPr algn="ctr"/>
            <a:r>
              <a:rPr lang="en-US" sz="2800" dirty="0">
                <a:solidFill>
                  <a:srgbClr val="FF0000"/>
                </a:solidFill>
              </a:rPr>
              <a:t>A2 : 7</a:t>
            </a:r>
            <a:r>
              <a:rPr lang="en-US" sz="2800" baseline="30000" dirty="0">
                <a:solidFill>
                  <a:srgbClr val="FF0000"/>
                </a:solidFill>
              </a:rPr>
              <a:t>th</a:t>
            </a:r>
            <a:r>
              <a:rPr lang="en-US" sz="2800" dirty="0">
                <a:solidFill>
                  <a:srgbClr val="FF0000"/>
                </a:solidFill>
              </a:rPr>
              <a:t> Oct </a:t>
            </a:r>
            <a:endParaRPr lang="en-GB" sz="2800" dirty="0">
              <a:solidFill>
                <a:srgbClr val="FF0000"/>
              </a:solidFill>
            </a:endParaRPr>
          </a:p>
        </p:txBody>
      </p:sp>
    </p:spTree>
    <p:extLst>
      <p:ext uri="{BB962C8B-B14F-4D97-AF65-F5344CB8AC3E}">
        <p14:creationId xmlns:p14="http://schemas.microsoft.com/office/powerpoint/2010/main" val="1537672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2504B-6C45-1B24-3EA1-E51D4246BA9C}"/>
              </a:ext>
            </a:extLst>
          </p:cNvPr>
          <p:cNvSpPr>
            <a:spLocks noGrp="1"/>
          </p:cNvSpPr>
          <p:nvPr>
            <p:ph type="title"/>
          </p:nvPr>
        </p:nvSpPr>
        <p:spPr>
          <a:xfrm>
            <a:off x="838200" y="2158755"/>
            <a:ext cx="7623517" cy="1168253"/>
          </a:xfrm>
        </p:spPr>
        <p:txBody>
          <a:bodyPr>
            <a:normAutofit fontScale="90000"/>
          </a:bodyPr>
          <a:lstStyle/>
          <a:p>
            <a:r>
              <a:rPr lang="en-US" dirty="0"/>
              <a:t>PG 1 FORM Submission </a:t>
            </a:r>
            <a:br>
              <a:rPr lang="en-GB" dirty="0"/>
            </a:br>
            <a:endParaRPr lang="en-GB" dirty="0"/>
          </a:p>
        </p:txBody>
      </p:sp>
      <p:sp>
        <p:nvSpPr>
          <p:cNvPr id="5" name="TextBox 4">
            <a:extLst>
              <a:ext uri="{FF2B5EF4-FFF2-40B4-BE49-F238E27FC236}">
                <a16:creationId xmlns:a16="http://schemas.microsoft.com/office/drawing/2014/main" id="{00BB67B9-7237-4132-24AE-65B61BCB4C04}"/>
              </a:ext>
            </a:extLst>
          </p:cNvPr>
          <p:cNvSpPr txBox="1"/>
          <p:nvPr/>
        </p:nvSpPr>
        <p:spPr>
          <a:xfrm>
            <a:off x="838200" y="3429000"/>
            <a:ext cx="9972235" cy="800219"/>
          </a:xfrm>
          <a:prstGeom prst="rect">
            <a:avLst/>
          </a:prstGeom>
          <a:noFill/>
        </p:spPr>
        <p:txBody>
          <a:bodyPr wrap="square">
            <a:spAutoFit/>
          </a:bodyPr>
          <a:lstStyle/>
          <a:p>
            <a:r>
              <a:rPr lang="en-GB" sz="2800" dirty="0">
                <a:hlinkClick r:id="rId2"/>
              </a:rPr>
              <a:t>https://mytsd.uwtsd.ac.uk/urd/sits.urd/run/siw_lgn?refresh</a:t>
            </a:r>
            <a:endParaRPr lang="en-GB" sz="2800" dirty="0"/>
          </a:p>
          <a:p>
            <a:endParaRPr lang="en-GB" dirty="0"/>
          </a:p>
        </p:txBody>
      </p:sp>
    </p:spTree>
    <p:extLst>
      <p:ext uri="{BB962C8B-B14F-4D97-AF65-F5344CB8AC3E}">
        <p14:creationId xmlns:p14="http://schemas.microsoft.com/office/powerpoint/2010/main" val="1044917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Denscombe, Creswell, Maxwell, Guba and Lincoln and Cohen etc.  </a:t>
            </a:r>
          </a:p>
          <a:p>
            <a:r>
              <a:rPr lang="en-GB" sz="1700"/>
              <a:t>You must read key texts and beyond at doctoral level. that cover the method and for this you may have to go beyond your modules reading list.</a:t>
            </a:r>
          </a:p>
          <a:p>
            <a:r>
              <a:rPr lang="en-GB" sz="1700"/>
              <a:t>Again 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314435-25C5-E2D0-211C-451D7A15831A}"/>
              </a:ext>
            </a:extLst>
          </p:cNvPr>
          <p:cNvPicPr>
            <a:picLocks noChangeAspect="1"/>
          </p:cNvPicPr>
          <p:nvPr/>
        </p:nvPicPr>
        <p:blipFill rotWithShape="1">
          <a:blip r:embed="rId2">
            <a:duotone>
              <a:schemeClr val="bg2">
                <a:shade val="45000"/>
                <a:satMod val="135000"/>
              </a:schemeClr>
              <a:prstClr val="white"/>
            </a:duotone>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2EBDF588-3C06-59EA-3630-E44F63CBD2B7}"/>
              </a:ext>
            </a:extLst>
          </p:cNvPr>
          <p:cNvSpPr>
            <a:spLocks noGrp="1"/>
          </p:cNvSpPr>
          <p:nvPr>
            <p:ph type="title"/>
          </p:nvPr>
        </p:nvSpPr>
        <p:spPr/>
        <p:txBody>
          <a:bodyPr>
            <a:normAutofit/>
          </a:bodyPr>
          <a:lstStyle/>
          <a:p>
            <a:r>
              <a:rPr lang="en-GB" dirty="0"/>
              <a:t>Mixed methods</a:t>
            </a:r>
          </a:p>
        </p:txBody>
      </p:sp>
      <p:graphicFrame>
        <p:nvGraphicFramePr>
          <p:cNvPr id="5" name="Content Placeholder 2">
            <a:extLst>
              <a:ext uri="{FF2B5EF4-FFF2-40B4-BE49-F238E27FC236}">
                <a16:creationId xmlns:a16="http://schemas.microsoft.com/office/drawing/2014/main" id="{F7586396-B65C-6DE7-3A08-6D574269D23F}"/>
              </a:ext>
            </a:extLst>
          </p:cNvPr>
          <p:cNvGraphicFramePr>
            <a:graphicFrameLocks noGrp="1"/>
          </p:cNvGraphicFramePr>
          <p:nvPr>
            <p:ph idx="1"/>
            <p:extLst>
              <p:ext uri="{D42A27DB-BD31-4B8C-83A1-F6EECF244321}">
                <p14:modId xmlns:p14="http://schemas.microsoft.com/office/powerpoint/2010/main" val="20113086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98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CCA956-DD0F-6C42-AD07-2E0D7EF31410}"/>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a:solidFill>
                  <a:srgbClr val="FFFFFF"/>
                </a:solidFill>
              </a:rPr>
              <a:t>He also said </a:t>
            </a:r>
          </a:p>
        </p:txBody>
      </p:sp>
      <p:pic>
        <p:nvPicPr>
          <p:cNvPr id="6" name="Content Placeholder 5">
            <a:extLst>
              <a:ext uri="{FF2B5EF4-FFF2-40B4-BE49-F238E27FC236}">
                <a16:creationId xmlns:a16="http://schemas.microsoft.com/office/drawing/2014/main" id="{DE671778-3A74-6EB4-A2DB-C840EE45565B}"/>
              </a:ext>
            </a:extLst>
          </p:cNvPr>
          <p:cNvPicPr>
            <a:picLocks noGrp="1" noChangeAspect="1"/>
          </p:cNvPicPr>
          <p:nvPr>
            <p:ph sz="half" idx="1"/>
          </p:nvPr>
        </p:nvPicPr>
        <p:blipFill>
          <a:blip r:embed="rId2"/>
          <a:stretch>
            <a:fillRect/>
          </a:stretch>
        </p:blipFill>
        <p:spPr>
          <a:xfrm>
            <a:off x="4775217" y="2248591"/>
            <a:ext cx="3147413" cy="2360559"/>
          </a:xfrm>
          <a:prstGeom prst="rect">
            <a:avLst/>
          </a:prstGeom>
        </p:spPr>
      </p:pic>
      <p:pic>
        <p:nvPicPr>
          <p:cNvPr id="7" name="Content Placeholder 6">
            <a:extLst>
              <a:ext uri="{FF2B5EF4-FFF2-40B4-BE49-F238E27FC236}">
                <a16:creationId xmlns:a16="http://schemas.microsoft.com/office/drawing/2014/main" id="{BA533E5D-D8AD-D055-033D-7EF4BEE16C38}"/>
              </a:ext>
            </a:extLst>
          </p:cNvPr>
          <p:cNvPicPr>
            <a:picLocks noGrp="1" noChangeAspect="1"/>
          </p:cNvPicPr>
          <p:nvPr>
            <p:ph sz="half" idx="2"/>
          </p:nvPr>
        </p:nvPicPr>
        <p:blipFill>
          <a:blip r:embed="rId3"/>
          <a:stretch>
            <a:fillRect/>
          </a:stretch>
        </p:blipFill>
        <p:spPr>
          <a:xfrm>
            <a:off x="8266414" y="1208525"/>
            <a:ext cx="3141973" cy="4440951"/>
          </a:xfrm>
          <a:prstGeom prst="rect">
            <a:avLst/>
          </a:prstGeom>
        </p:spPr>
      </p:pic>
    </p:spTree>
    <p:extLst>
      <p:ext uri="{BB962C8B-B14F-4D97-AF65-F5344CB8AC3E}">
        <p14:creationId xmlns:p14="http://schemas.microsoft.com/office/powerpoint/2010/main" val="654372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EE3D0B2-9345-7E47-6A11-948A51843F20}"/>
              </a:ext>
            </a:extLst>
          </p:cNvPr>
          <p:cNvPicPr>
            <a:picLocks noGrp="1" noChangeAspect="1"/>
          </p:cNvPicPr>
          <p:nvPr>
            <p:ph idx="1"/>
          </p:nvPr>
        </p:nvPicPr>
        <p:blipFill rotWithShape="1">
          <a:blip r:embed="rId2"/>
          <a:srcRect b="15628"/>
          <a:stretch/>
        </p:blipFill>
        <p:spPr>
          <a:xfrm>
            <a:off x="20" y="10"/>
            <a:ext cx="12191980" cy="6866290"/>
          </a:xfrm>
          <a:prstGeom prst="rect">
            <a:avLst/>
          </a:prstGeom>
        </p:spPr>
      </p:pic>
    </p:spTree>
    <p:extLst>
      <p:ext uri="{BB962C8B-B14F-4D97-AF65-F5344CB8AC3E}">
        <p14:creationId xmlns:p14="http://schemas.microsoft.com/office/powerpoint/2010/main" val="2464156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4B015-1A35-4154-47FE-B51AEC32A9DF}"/>
              </a:ext>
            </a:extLst>
          </p:cNvPr>
          <p:cNvSpPr>
            <a:spLocks noGrp="1"/>
          </p:cNvSpPr>
          <p:nvPr>
            <p:ph type="title"/>
          </p:nvPr>
        </p:nvSpPr>
        <p:spPr>
          <a:xfrm>
            <a:off x="838200" y="557189"/>
            <a:ext cx="3374136" cy="5567891"/>
          </a:xfrm>
        </p:spPr>
        <p:txBody>
          <a:bodyPr>
            <a:normAutofit/>
          </a:bodyPr>
          <a:lstStyle/>
          <a:p>
            <a:r>
              <a:rPr lang="en-GB" sz="5200"/>
              <a:t>And </a:t>
            </a:r>
          </a:p>
        </p:txBody>
      </p:sp>
      <p:graphicFrame>
        <p:nvGraphicFramePr>
          <p:cNvPr id="5" name="Content Placeholder 2">
            <a:extLst>
              <a:ext uri="{FF2B5EF4-FFF2-40B4-BE49-F238E27FC236}">
                <a16:creationId xmlns:a16="http://schemas.microsoft.com/office/drawing/2014/main" id="{64A09443-3AF0-1DD9-FBC3-6ABF4972B3F8}"/>
              </a:ext>
            </a:extLst>
          </p:cNvPr>
          <p:cNvGraphicFramePr>
            <a:graphicFrameLocks noGrp="1"/>
          </p:cNvGraphicFramePr>
          <p:nvPr>
            <p:ph idx="1"/>
            <p:extLst>
              <p:ext uri="{D42A27DB-BD31-4B8C-83A1-F6EECF244321}">
                <p14:modId xmlns:p14="http://schemas.microsoft.com/office/powerpoint/2010/main" val="283888516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616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6621A-945D-4A95-55B3-48670FACB22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Definition of mixed methods research (Johnson etal.2007,p.123):</a:t>
            </a:r>
          </a:p>
        </p:txBody>
      </p:sp>
      <p:sp>
        <p:nvSpPr>
          <p:cNvPr id="3" name="Content Placeholder 2">
            <a:extLst>
              <a:ext uri="{FF2B5EF4-FFF2-40B4-BE49-F238E27FC236}">
                <a16:creationId xmlns:a16="http://schemas.microsoft.com/office/drawing/2014/main" id="{26B3B418-4962-782B-00FA-F0606273323B}"/>
              </a:ext>
            </a:extLst>
          </p:cNvPr>
          <p:cNvSpPr>
            <a:spLocks noGrp="1"/>
          </p:cNvSpPr>
          <p:nvPr>
            <p:ph idx="1"/>
          </p:nvPr>
        </p:nvSpPr>
        <p:spPr>
          <a:xfrm>
            <a:off x="6503158" y="649480"/>
            <a:ext cx="4862447" cy="5546047"/>
          </a:xfrm>
        </p:spPr>
        <p:txBody>
          <a:bodyPr anchor="ctr">
            <a:normAutofit/>
          </a:bodyPr>
          <a:lstStyle/>
          <a:p>
            <a:r>
              <a:rPr lang="en-GB" sz="2000"/>
              <a:t>Mixed methods research is the type of research in which a researcher or team of researchers combines elements of qualitative and quantitative research approaches (e.g., use of qualitative and quantitative viewpoints, data collection, analysis, inference techniques) for the broad purposes of breadth and depth of understanding and corroboration.</a:t>
            </a:r>
          </a:p>
        </p:txBody>
      </p:sp>
    </p:spTree>
    <p:extLst>
      <p:ext uri="{BB962C8B-B14F-4D97-AF65-F5344CB8AC3E}">
        <p14:creationId xmlns:p14="http://schemas.microsoft.com/office/powerpoint/2010/main" val="3104111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33F06-8F9A-A8B7-AD73-6128DE82FBDC}"/>
              </a:ext>
            </a:extLst>
          </p:cNvPr>
          <p:cNvSpPr>
            <a:spLocks noGrp="1"/>
          </p:cNvSpPr>
          <p:nvPr>
            <p:ph type="title"/>
          </p:nvPr>
        </p:nvSpPr>
        <p:spPr>
          <a:xfrm>
            <a:off x="838200" y="557189"/>
            <a:ext cx="3374136" cy="5567891"/>
          </a:xfrm>
        </p:spPr>
        <p:txBody>
          <a:bodyPr>
            <a:normAutofit/>
          </a:bodyPr>
          <a:lstStyle/>
          <a:p>
            <a:r>
              <a:rPr lang="en-GB" sz="4800"/>
              <a:t>Introduction to Mixed Methods</a:t>
            </a:r>
          </a:p>
        </p:txBody>
      </p:sp>
      <p:graphicFrame>
        <p:nvGraphicFramePr>
          <p:cNvPr id="5" name="Content Placeholder 2">
            <a:extLst>
              <a:ext uri="{FF2B5EF4-FFF2-40B4-BE49-F238E27FC236}">
                <a16:creationId xmlns:a16="http://schemas.microsoft.com/office/drawing/2014/main" id="{3CD80F6B-0577-6549-0C52-1029EF932C95}"/>
              </a:ext>
            </a:extLst>
          </p:cNvPr>
          <p:cNvGraphicFramePr>
            <a:graphicFrameLocks noGrp="1"/>
          </p:cNvGraphicFramePr>
          <p:nvPr>
            <p:ph idx="1"/>
            <p:extLst>
              <p:ext uri="{D42A27DB-BD31-4B8C-83A1-F6EECF244321}">
                <p14:modId xmlns:p14="http://schemas.microsoft.com/office/powerpoint/2010/main" val="35005771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485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CD9A6-3B43-CF71-E88E-9FE06E96670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Regarding the historical tradition</a:t>
            </a:r>
          </a:p>
        </p:txBody>
      </p:sp>
      <p:sp>
        <p:nvSpPr>
          <p:cNvPr id="3" name="Content Placeholder 2">
            <a:extLst>
              <a:ext uri="{FF2B5EF4-FFF2-40B4-BE49-F238E27FC236}">
                <a16:creationId xmlns:a16="http://schemas.microsoft.com/office/drawing/2014/main" id="{81824AEC-B218-52EE-3D72-53208EE9DEA9}"/>
              </a:ext>
            </a:extLst>
          </p:cNvPr>
          <p:cNvSpPr>
            <a:spLocks noGrp="1"/>
          </p:cNvSpPr>
          <p:nvPr>
            <p:ph idx="1"/>
          </p:nvPr>
        </p:nvSpPr>
        <p:spPr>
          <a:xfrm>
            <a:off x="6503158" y="649480"/>
            <a:ext cx="4862447" cy="5546047"/>
          </a:xfrm>
        </p:spPr>
        <p:txBody>
          <a:bodyPr anchor="ctr">
            <a:normAutofit/>
          </a:bodyPr>
          <a:lstStyle/>
          <a:p>
            <a:r>
              <a:rPr lang="en-GB" sz="2000"/>
              <a:t>The historical context of mixed methods research reflects a shift from the traditional qualitative-quantitative divide. </a:t>
            </a:r>
          </a:p>
          <a:p>
            <a:r>
              <a:rPr lang="en-GB" sz="2000"/>
              <a:t>This evolution began in the late 20th century as researchers recognized the limitations of single-method approaches. </a:t>
            </a:r>
          </a:p>
          <a:p>
            <a:r>
              <a:rPr lang="en-GB" sz="2000"/>
              <a:t>The "paradigm wars" of the 1970s-1980s gradually gave way to a more pragmatic view, acknowledging that combining methods could provide richer insights. </a:t>
            </a:r>
          </a:p>
          <a:p>
            <a:r>
              <a:rPr lang="en-GB" sz="2000"/>
              <a:t>By the 1990s, mixed methods emerged as a distinct methodology, challenging the long-standing dichotomy and offering a more holistic approach to research.</a:t>
            </a:r>
          </a:p>
        </p:txBody>
      </p:sp>
    </p:spTree>
    <p:extLst>
      <p:ext uri="{BB962C8B-B14F-4D97-AF65-F5344CB8AC3E}">
        <p14:creationId xmlns:p14="http://schemas.microsoft.com/office/powerpoint/2010/main" val="3673937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1206E3-B2D9-00F2-7A43-5BBEBB43583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Philosophical Foundations</a:t>
            </a:r>
          </a:p>
        </p:txBody>
      </p:sp>
      <p:sp>
        <p:nvSpPr>
          <p:cNvPr id="3" name="Content Placeholder 2">
            <a:extLst>
              <a:ext uri="{FF2B5EF4-FFF2-40B4-BE49-F238E27FC236}">
                <a16:creationId xmlns:a16="http://schemas.microsoft.com/office/drawing/2014/main" id="{20666752-9B60-EBFA-3ED1-08C0F0EC0B41}"/>
              </a:ext>
            </a:extLst>
          </p:cNvPr>
          <p:cNvSpPr>
            <a:spLocks noGrp="1"/>
          </p:cNvSpPr>
          <p:nvPr>
            <p:ph idx="1"/>
          </p:nvPr>
        </p:nvSpPr>
        <p:spPr>
          <a:xfrm>
            <a:off x="6503158" y="649480"/>
            <a:ext cx="4862447" cy="5546047"/>
          </a:xfrm>
        </p:spPr>
        <p:txBody>
          <a:bodyPr anchor="ctr">
            <a:normAutofit/>
          </a:bodyPr>
          <a:lstStyle/>
          <a:p>
            <a:pPr>
              <a:buFont typeface="Arial" panose="020B0604020202020204" pitchFamily="34" charset="0"/>
              <a:buChar char="•"/>
            </a:pPr>
            <a:r>
              <a:rPr lang="en-GB" sz="2000"/>
              <a:t>Pragmatism as the dominant paradigm: Focus on practical solutions to business and management problems</a:t>
            </a:r>
          </a:p>
          <a:p>
            <a:pPr>
              <a:buFont typeface="Arial" panose="020B0604020202020204" pitchFamily="34" charset="0"/>
              <a:buChar char="•"/>
            </a:pPr>
            <a:r>
              <a:rPr lang="en-GB" sz="2000"/>
              <a:t>It uses mixed methods …..</a:t>
            </a:r>
          </a:p>
        </p:txBody>
      </p:sp>
    </p:spTree>
    <p:extLst>
      <p:ext uri="{BB962C8B-B14F-4D97-AF65-F5344CB8AC3E}">
        <p14:creationId xmlns:p14="http://schemas.microsoft.com/office/powerpoint/2010/main" val="4097686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D3EACE-F431-7A0E-10E3-6F380CA3A194}"/>
              </a:ext>
            </a:extLst>
          </p:cNvPr>
          <p:cNvPicPr>
            <a:picLocks noChangeAspect="1"/>
          </p:cNvPicPr>
          <p:nvPr/>
        </p:nvPicPr>
        <p:blipFill>
          <a:blip r:embed="rId2"/>
          <a:stretch>
            <a:fillRect/>
          </a:stretch>
        </p:blipFill>
        <p:spPr>
          <a:xfrm>
            <a:off x="643467" y="2006043"/>
            <a:ext cx="5294716" cy="2845911"/>
          </a:xfrm>
          <a:prstGeom prst="rect">
            <a:avLst/>
          </a:prstGeom>
        </p:spPr>
      </p:pic>
      <p:cxnSp>
        <p:nvCxnSpPr>
          <p:cNvPr id="14" name="Straight Connector 13">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E5EF1DA-C912-900C-7884-F532DB54252B}"/>
              </a:ext>
            </a:extLst>
          </p:cNvPr>
          <p:cNvPicPr>
            <a:picLocks noChangeAspect="1"/>
          </p:cNvPicPr>
          <p:nvPr/>
        </p:nvPicPr>
        <p:blipFill>
          <a:blip r:embed="rId3"/>
          <a:stretch>
            <a:fillRect/>
          </a:stretch>
        </p:blipFill>
        <p:spPr>
          <a:xfrm>
            <a:off x="6253817" y="1939861"/>
            <a:ext cx="5294715" cy="2978277"/>
          </a:xfrm>
          <a:prstGeom prst="rect">
            <a:avLst/>
          </a:prstGeom>
        </p:spPr>
      </p:pic>
    </p:spTree>
    <p:extLst>
      <p:ext uri="{BB962C8B-B14F-4D97-AF65-F5344CB8AC3E}">
        <p14:creationId xmlns:p14="http://schemas.microsoft.com/office/powerpoint/2010/main" val="3318960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0EAB1-EF40-A553-26C7-16788C711CD4}"/>
              </a:ext>
            </a:extLst>
          </p:cNvPr>
          <p:cNvSpPr/>
          <p:nvPr/>
        </p:nvSpPr>
        <p:spPr>
          <a:xfrm>
            <a:off x="2396970" y="221941"/>
            <a:ext cx="6853561" cy="7017306"/>
          </a:xfrm>
          <a:prstGeom prst="rect">
            <a:avLst/>
          </a:prstGeom>
          <a:noFill/>
        </p:spPr>
        <p:txBody>
          <a:bodyPr wrap="square" lIns="91440" tIns="45720" rIns="91440" bIns="45720">
            <a:spAutoFit/>
          </a:bodyPr>
          <a:lstStyle/>
          <a:p>
            <a:pPr algn="ctr"/>
            <a:r>
              <a:rPr lang="en-US" sz="6600" b="0" cap="none" spc="0" dirty="0">
                <a:ln w="0"/>
                <a:solidFill>
                  <a:schemeClr val="tx1"/>
                </a:solidFill>
                <a:effectLst>
                  <a:outerShdw blurRad="38100" dist="19050" dir="2700000" algn="tl" rotWithShape="0">
                    <a:schemeClr val="dk1">
                      <a:alpha val="40000"/>
                    </a:schemeClr>
                  </a:outerShdw>
                </a:effectLst>
              </a:rPr>
              <a:t>RESEARCH </a:t>
            </a:r>
          </a:p>
          <a:p>
            <a:pPr algn="ctr"/>
            <a:r>
              <a:rPr lang="en-US" sz="6600" dirty="0">
                <a:ln w="0"/>
                <a:effectLst>
                  <a:outerShdw blurRad="38100" dist="19050" dir="2700000" algn="tl" rotWithShape="0">
                    <a:schemeClr val="dk1">
                      <a:alpha val="40000"/>
                    </a:schemeClr>
                  </a:outerShdw>
                </a:effectLst>
              </a:rPr>
              <a:t>CAN </a:t>
            </a:r>
          </a:p>
          <a:p>
            <a:pPr algn="ctr"/>
            <a:r>
              <a:rPr lang="en-US" sz="6600" b="0" cap="none" spc="0" dirty="0">
                <a:ln w="0"/>
                <a:solidFill>
                  <a:schemeClr val="tx1"/>
                </a:solidFill>
                <a:effectLst>
                  <a:outerShdw blurRad="38100" dist="19050" dir="2700000" algn="tl" rotWithShape="0">
                    <a:schemeClr val="dk1">
                      <a:alpha val="40000"/>
                    </a:schemeClr>
                  </a:outerShdw>
                </a:effectLst>
              </a:rPr>
              <a:t>ONLY</a:t>
            </a:r>
          </a:p>
          <a:p>
            <a:pPr algn="ctr"/>
            <a:r>
              <a:rPr lang="en-US" sz="6600" dirty="0">
                <a:ln w="0"/>
                <a:effectLst>
                  <a:outerShdw blurRad="38100" dist="19050" dir="2700000" algn="tl" rotWithShape="0">
                    <a:schemeClr val="dk1">
                      <a:alpha val="40000"/>
                    </a:schemeClr>
                  </a:outerShdw>
                </a:effectLst>
              </a:rPr>
              <a:t>USE</a:t>
            </a:r>
          </a:p>
          <a:p>
            <a:pPr algn="ctr"/>
            <a:r>
              <a:rPr lang="en-US" sz="6600" b="0" cap="none" spc="0" dirty="0">
                <a:ln w="0"/>
                <a:solidFill>
                  <a:schemeClr val="tx1"/>
                </a:solidFill>
                <a:effectLst>
                  <a:outerShdw blurRad="38100" dist="19050" dir="2700000" algn="tl" rotWithShape="0">
                    <a:schemeClr val="dk1">
                      <a:alpha val="40000"/>
                    </a:schemeClr>
                  </a:outerShdw>
                </a:effectLst>
              </a:rPr>
              <a:t>ONE</a:t>
            </a:r>
          </a:p>
          <a:p>
            <a:pPr algn="ctr"/>
            <a:r>
              <a:rPr lang="en-US" sz="6600" dirty="0">
                <a:ln w="0"/>
                <a:effectLst>
                  <a:outerShdw blurRad="38100" dist="19050" dir="2700000" algn="tl" rotWithShape="0">
                    <a:schemeClr val="dk1">
                      <a:alpha val="40000"/>
                    </a:schemeClr>
                  </a:outerShdw>
                </a:effectLst>
              </a:rPr>
              <a:t>PARADIGM</a:t>
            </a:r>
          </a:p>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237274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B933-6A40-1C80-971E-E51AE7BA0597}"/>
              </a:ext>
            </a:extLst>
          </p:cNvPr>
          <p:cNvSpPr>
            <a:spLocks noGrp="1"/>
          </p:cNvSpPr>
          <p:nvPr>
            <p:ph type="title"/>
          </p:nvPr>
        </p:nvSpPr>
        <p:spPr/>
        <p:txBody>
          <a:bodyPr/>
          <a:lstStyle/>
          <a:p>
            <a:r>
              <a:rPr lang="en-GB" dirty="0"/>
              <a:t>1. Why don't we say pragmatism integrates positivism and interpretivism?</a:t>
            </a:r>
          </a:p>
        </p:txBody>
      </p:sp>
      <p:sp>
        <p:nvSpPr>
          <p:cNvPr id="3" name="Content Placeholder 2">
            <a:extLst>
              <a:ext uri="{FF2B5EF4-FFF2-40B4-BE49-F238E27FC236}">
                <a16:creationId xmlns:a16="http://schemas.microsoft.com/office/drawing/2014/main" id="{3E994106-6544-A1A0-466B-C770CF54D1DE}"/>
              </a:ext>
            </a:extLst>
          </p:cNvPr>
          <p:cNvSpPr>
            <a:spLocks noGrp="1"/>
          </p:cNvSpPr>
          <p:nvPr>
            <p:ph idx="1"/>
          </p:nvPr>
        </p:nvSpPr>
        <p:spPr/>
        <p:txBody>
          <a:bodyPr>
            <a:normAutofit lnSpcReduction="10000"/>
          </a:bodyPr>
          <a:lstStyle/>
          <a:p>
            <a:pPr algn="just"/>
            <a:r>
              <a:rPr lang="en-GB" dirty="0"/>
              <a:t>While pragmatism does draw on elements from both positivism and interpretivism, it's not accurate to say it simply </a:t>
            </a:r>
            <a:r>
              <a:rPr lang="en-GB" dirty="0">
                <a:solidFill>
                  <a:srgbClr val="FF0000"/>
                </a:solidFill>
              </a:rPr>
              <a:t>integrates</a:t>
            </a:r>
            <a:r>
              <a:rPr lang="en-GB" dirty="0"/>
              <a:t> them. Pragmatism represents a distinct philosophical stance that goes beyond mere integration. As Morgan (2014) explains, pragmatism offers an alternative worldview that focuses on </a:t>
            </a:r>
            <a:r>
              <a:rPr lang="en-GB" dirty="0">
                <a:solidFill>
                  <a:srgbClr val="FF0000"/>
                </a:solidFill>
              </a:rPr>
              <a:t>the nature of experience</a:t>
            </a:r>
            <a:r>
              <a:rPr lang="en-GB" dirty="0"/>
              <a:t> rather than the nature of reality.</a:t>
            </a:r>
          </a:p>
          <a:p>
            <a:pPr algn="just"/>
            <a:r>
              <a:rPr lang="en-GB" dirty="0" err="1"/>
              <a:t>Tashakkori</a:t>
            </a:r>
            <a:r>
              <a:rPr lang="en-GB" dirty="0"/>
              <a:t> and Teddlie (2010) argue that pragmatism sidesteps the contentious issues of truth and reality, accepting that there are singular and multiple realities that are open to empirical inquiry. It orients itself toward solving practical problems in the "real world" (</a:t>
            </a:r>
            <a:r>
              <a:rPr lang="en-GB" dirty="0" err="1"/>
              <a:t>Feilzer</a:t>
            </a:r>
            <a:r>
              <a:rPr lang="en-GB" dirty="0"/>
              <a:t>, 2010).</a:t>
            </a:r>
          </a:p>
          <a:p>
            <a:endParaRPr lang="en-GB" dirty="0"/>
          </a:p>
        </p:txBody>
      </p:sp>
    </p:spTree>
    <p:extLst>
      <p:ext uri="{BB962C8B-B14F-4D97-AF65-F5344CB8AC3E}">
        <p14:creationId xmlns:p14="http://schemas.microsoft.com/office/powerpoint/2010/main" val="2135017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3B9935E-32C0-28A8-8C52-7D25240785D0}"/>
              </a:ext>
            </a:extLst>
          </p:cNvPr>
          <p:cNvPicPr>
            <a:picLocks noChangeAspect="1"/>
          </p:cNvPicPr>
          <p:nvPr/>
        </p:nvPicPr>
        <p:blipFill rotWithShape="1">
          <a:blip r:embed="rId2"/>
          <a:srcRect t="20876" r="1" b="34554"/>
          <a:stretch/>
        </p:blipFill>
        <p:spPr>
          <a:xfrm>
            <a:off x="20" y="1282"/>
            <a:ext cx="12191980" cy="6856718"/>
          </a:xfrm>
          <a:prstGeom prst="rect">
            <a:avLst/>
          </a:prstGeom>
        </p:spPr>
      </p:pic>
    </p:spTree>
    <p:extLst>
      <p:ext uri="{BB962C8B-B14F-4D97-AF65-F5344CB8AC3E}">
        <p14:creationId xmlns:p14="http://schemas.microsoft.com/office/powerpoint/2010/main" val="1750295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88718-84D3-B87A-7072-D4A69B20982A}"/>
              </a:ext>
            </a:extLst>
          </p:cNvPr>
          <p:cNvSpPr>
            <a:spLocks noGrp="1"/>
          </p:cNvSpPr>
          <p:nvPr>
            <p:ph type="title"/>
          </p:nvPr>
        </p:nvSpPr>
        <p:spPr/>
        <p:txBody>
          <a:bodyPr>
            <a:normAutofit/>
          </a:bodyPr>
          <a:lstStyle/>
          <a:p>
            <a:r>
              <a:rPr lang="en-GB" dirty="0"/>
              <a:t>2. How can we justify only one paradigm can be used in research?</a:t>
            </a:r>
          </a:p>
        </p:txBody>
      </p:sp>
      <p:sp>
        <p:nvSpPr>
          <p:cNvPr id="3" name="Content Placeholder 2">
            <a:extLst>
              <a:ext uri="{FF2B5EF4-FFF2-40B4-BE49-F238E27FC236}">
                <a16:creationId xmlns:a16="http://schemas.microsoft.com/office/drawing/2014/main" id="{FD92BA7B-8DFB-C4C5-6C30-DA218A622DF0}"/>
              </a:ext>
            </a:extLst>
          </p:cNvPr>
          <p:cNvSpPr>
            <a:spLocks noGrp="1"/>
          </p:cNvSpPr>
          <p:nvPr>
            <p:ph idx="1"/>
          </p:nvPr>
        </p:nvSpPr>
        <p:spPr/>
        <p:txBody>
          <a:bodyPr>
            <a:normAutofit/>
          </a:bodyPr>
          <a:lstStyle/>
          <a:p>
            <a:pPr algn="just"/>
            <a:r>
              <a:rPr lang="en-GB" dirty="0"/>
              <a:t>The idea that only one paradigm can be used in research stems from the concept of paradigm incommensurability, proposed by Kuhn (1962). This view suggests that different paradigms are fundamentally incompatible due to their conflicting assumptions about reality and knowledge.</a:t>
            </a:r>
          </a:p>
          <a:p>
            <a:pPr algn="just"/>
            <a:r>
              <a:rPr lang="en-GB" dirty="0"/>
              <a:t>However, this strict adherence to paradigmatic boundaries has been increasingly challenged. Greene and </a:t>
            </a:r>
            <a:r>
              <a:rPr lang="en-GB" dirty="0" err="1"/>
              <a:t>Caracelli</a:t>
            </a:r>
            <a:r>
              <a:rPr lang="en-GB" dirty="0"/>
              <a:t> (2003) argue for a dialectical perspective that explicitly recognizes the value of engaging multiple paradigms to gain a more comprehensive understanding of complex phenomena.</a:t>
            </a:r>
          </a:p>
          <a:p>
            <a:endParaRPr lang="en-GB" dirty="0"/>
          </a:p>
        </p:txBody>
      </p:sp>
    </p:spTree>
    <p:extLst>
      <p:ext uri="{BB962C8B-B14F-4D97-AF65-F5344CB8AC3E}">
        <p14:creationId xmlns:p14="http://schemas.microsoft.com/office/powerpoint/2010/main" val="2753671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09D768F-1848-F371-3D70-C9D39D8D2E6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i="0" kern="1200" dirty="0">
                <a:solidFill>
                  <a:schemeClr val="tx1"/>
                </a:solidFill>
                <a:highlight>
                  <a:srgbClr val="FFFFFF"/>
                </a:highlight>
                <a:latin typeface="+mj-lt"/>
                <a:ea typeface="+mj-ea"/>
                <a:cs typeface="+mj-cs"/>
              </a:rPr>
              <a:t>Reach great heights by building upon the achievements of others</a:t>
            </a:r>
            <a:endParaRPr lang="en-US" sz="4100" kern="1200" dirty="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86FC0E-54A6-1C89-69F7-E6D7F1DBFCF3}"/>
              </a:ext>
            </a:extLst>
          </p:cNvPr>
          <p:cNvPicPr>
            <a:picLocks noChangeAspect="1"/>
          </p:cNvPicPr>
          <p:nvPr/>
        </p:nvPicPr>
        <p:blipFill>
          <a:blip r:embed="rId2"/>
          <a:stretch>
            <a:fillRect/>
          </a:stretch>
        </p:blipFill>
        <p:spPr>
          <a:xfrm>
            <a:off x="4654296" y="763913"/>
            <a:ext cx="7214616" cy="5302742"/>
          </a:xfrm>
          <a:prstGeom prst="rect">
            <a:avLst/>
          </a:prstGeom>
        </p:spPr>
      </p:pic>
    </p:spTree>
    <p:extLst>
      <p:ext uri="{BB962C8B-B14F-4D97-AF65-F5344CB8AC3E}">
        <p14:creationId xmlns:p14="http://schemas.microsoft.com/office/powerpoint/2010/main" val="343737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94750-36E0-F4E9-7DCD-884AB780453E}"/>
              </a:ext>
            </a:extLst>
          </p:cNvPr>
          <p:cNvSpPr>
            <a:spLocks noGrp="1"/>
          </p:cNvSpPr>
          <p:nvPr>
            <p:ph type="title"/>
          </p:nvPr>
        </p:nvSpPr>
        <p:spPr>
          <a:xfrm>
            <a:off x="175847" y="586854"/>
            <a:ext cx="3725126" cy="3748885"/>
          </a:xfrm>
        </p:spPr>
        <p:txBody>
          <a:bodyPr anchor="b">
            <a:normAutofit/>
          </a:bodyPr>
          <a:lstStyle/>
          <a:p>
            <a:r>
              <a:rPr lang="en-GB" sz="3600" dirty="0">
                <a:solidFill>
                  <a:srgbClr val="FFFFFF"/>
                </a:solidFill>
              </a:rPr>
              <a:t>3. Are we saying that pragmatism uses some elements/concepts from other paradigms?</a:t>
            </a:r>
            <a:br>
              <a:rPr lang="en-GB" sz="3600" dirty="0">
                <a:solidFill>
                  <a:srgbClr val="FFFFFF"/>
                </a:solidFill>
              </a:rPr>
            </a:br>
            <a:endParaRPr lang="en-GB" sz="3600" dirty="0">
              <a:solidFill>
                <a:srgbClr val="FFFFFF"/>
              </a:solidFill>
            </a:endParaRPr>
          </a:p>
        </p:txBody>
      </p:sp>
      <p:sp>
        <p:nvSpPr>
          <p:cNvPr id="3" name="Content Placeholder 2">
            <a:extLst>
              <a:ext uri="{FF2B5EF4-FFF2-40B4-BE49-F238E27FC236}">
                <a16:creationId xmlns:a16="http://schemas.microsoft.com/office/drawing/2014/main" id="{CA3DD3D8-3DFE-6C34-6781-7D2964F78BE3}"/>
              </a:ext>
            </a:extLst>
          </p:cNvPr>
          <p:cNvSpPr>
            <a:spLocks noGrp="1"/>
          </p:cNvSpPr>
          <p:nvPr>
            <p:ph idx="1"/>
          </p:nvPr>
        </p:nvSpPr>
        <p:spPr>
          <a:xfrm>
            <a:off x="3974123" y="649480"/>
            <a:ext cx="7391483" cy="6198382"/>
          </a:xfrm>
        </p:spPr>
        <p:txBody>
          <a:bodyPr anchor="ctr">
            <a:normAutofit/>
          </a:bodyPr>
          <a:lstStyle/>
          <a:p>
            <a:r>
              <a:rPr lang="en-GB" sz="1400" dirty="0"/>
              <a:t>Biesta, G. (2010). Pragmatism and the philosophical foundations of mixed methods research. In A. </a:t>
            </a:r>
            <a:r>
              <a:rPr lang="en-GB" sz="1400" dirty="0" err="1"/>
              <a:t>Tashakkori</a:t>
            </a:r>
            <a:r>
              <a:rPr lang="en-GB" sz="1400" dirty="0"/>
              <a:t> &amp; C. Teddlie (Eds.), Sage handbook of mixed methods in social &amp; </a:t>
            </a:r>
            <a:r>
              <a:rPr lang="en-GB" sz="1400" dirty="0" err="1"/>
              <a:t>behavioral</a:t>
            </a:r>
            <a:r>
              <a:rPr lang="en-GB" sz="1400" dirty="0"/>
              <a:t> research (2nd ed., pp. 95-118). Sage.</a:t>
            </a:r>
          </a:p>
          <a:p>
            <a:r>
              <a:rPr lang="en-GB" sz="1400" dirty="0"/>
              <a:t>Creswell, J. W., &amp; Plano Clark, V. L. (2018). Designing and conducting mixed methods research (3rd ed.). Sage.</a:t>
            </a:r>
          </a:p>
          <a:p>
            <a:r>
              <a:rPr lang="en-GB" sz="1400" dirty="0" err="1"/>
              <a:t>Feilzer</a:t>
            </a:r>
            <a:r>
              <a:rPr lang="en-GB" sz="1400" dirty="0"/>
              <a:t>, M. Y. (2010). Doing mixed methods research pragmatically: Implications for the rediscovery of pragmatism as a research paradigm. Journal of Mixed Methods Research, 4(1), 6-16.</a:t>
            </a:r>
          </a:p>
          <a:p>
            <a:r>
              <a:rPr lang="en-GB" sz="1400" dirty="0"/>
              <a:t>Greene, J. C., &amp; </a:t>
            </a:r>
            <a:r>
              <a:rPr lang="en-GB" sz="1400" dirty="0" err="1"/>
              <a:t>Caracelli</a:t>
            </a:r>
            <a:r>
              <a:rPr lang="en-GB" sz="1400" dirty="0"/>
              <a:t>, V. J. (2003). Making paradigmatic sense of mixed methods practice. In A. </a:t>
            </a:r>
            <a:r>
              <a:rPr lang="en-GB" sz="1400" dirty="0" err="1"/>
              <a:t>Tashakkori</a:t>
            </a:r>
            <a:r>
              <a:rPr lang="en-GB" sz="1400" dirty="0"/>
              <a:t> &amp; C. Teddlie (Eds.), Handbook of mixed methods in social and </a:t>
            </a:r>
            <a:r>
              <a:rPr lang="en-GB" sz="1400" dirty="0" err="1"/>
              <a:t>behavioral</a:t>
            </a:r>
            <a:r>
              <a:rPr lang="en-GB" sz="1400" dirty="0"/>
              <a:t> research (pp. 91-110). Sage.</a:t>
            </a:r>
          </a:p>
          <a:p>
            <a:r>
              <a:rPr lang="en-GB" sz="1400" dirty="0"/>
              <a:t>Johnson, R. B., &amp; Onwuegbuzie, A. J. (2004). Mixed methods research: A research paradigm whose time has come. Educational Researcher, 33(7), 14-26.</a:t>
            </a:r>
          </a:p>
          <a:p>
            <a:r>
              <a:rPr lang="en-GB" sz="1400" dirty="0"/>
              <a:t>Kuhn, T. S. (1962). The structure of scientific revolutions. University of Chicago Press.</a:t>
            </a:r>
          </a:p>
          <a:p>
            <a:r>
              <a:rPr lang="en-GB" sz="1400" dirty="0"/>
              <a:t>Morgan, D. L. (2007). Paradigms lost and pragmatism regained: Methodological implications of combining qualitative and quantitative methods. Journal of Mixed Methods Research, 1(1), 48-76.</a:t>
            </a:r>
          </a:p>
          <a:p>
            <a:r>
              <a:rPr lang="en-GB" sz="1400" dirty="0"/>
              <a:t>Morgan, D. L. (2014). Pragmatism as a paradigm for social research. Qualitative Inquiry, 20(8), 1045-1053.</a:t>
            </a:r>
          </a:p>
          <a:p>
            <a:r>
              <a:rPr lang="en-GB" sz="1400" dirty="0" err="1"/>
              <a:t>Tashakkori</a:t>
            </a:r>
            <a:r>
              <a:rPr lang="en-GB" sz="1400" dirty="0"/>
              <a:t>, A., &amp; Teddlie, C. (2010). Sage handbook of mixed methods in social &amp; </a:t>
            </a:r>
            <a:r>
              <a:rPr lang="en-GB" sz="1400" dirty="0" err="1"/>
              <a:t>behavioral</a:t>
            </a:r>
            <a:r>
              <a:rPr lang="en-GB" sz="1400" dirty="0"/>
              <a:t> research (2nd ed.). Sage.</a:t>
            </a:r>
          </a:p>
          <a:p>
            <a:endParaRPr lang="en-GB" sz="1400" dirty="0"/>
          </a:p>
        </p:txBody>
      </p:sp>
    </p:spTree>
    <p:extLst>
      <p:ext uri="{BB962C8B-B14F-4D97-AF65-F5344CB8AC3E}">
        <p14:creationId xmlns:p14="http://schemas.microsoft.com/office/powerpoint/2010/main" val="3705892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13BF24-7AF3-0C52-9457-96329707AB8F}"/>
              </a:ext>
            </a:extLst>
          </p:cNvPr>
          <p:cNvSpPr>
            <a:spLocks noGrp="1"/>
          </p:cNvSpPr>
          <p:nvPr>
            <p:ph type="title"/>
          </p:nvPr>
        </p:nvSpPr>
        <p:spPr>
          <a:xfrm>
            <a:off x="826396" y="586855"/>
            <a:ext cx="4230100" cy="3387497"/>
          </a:xfrm>
        </p:spPr>
        <p:txBody>
          <a:bodyPr anchor="b">
            <a:normAutofit/>
          </a:bodyPr>
          <a:lstStyle/>
          <a:p>
            <a:r>
              <a:rPr lang="en-GB" sz="4000" dirty="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E7F9B041-676B-A714-5ADC-632CF15426DE}"/>
              </a:ext>
            </a:extLst>
          </p:cNvPr>
          <p:cNvSpPr>
            <a:spLocks noGrp="1"/>
          </p:cNvSpPr>
          <p:nvPr>
            <p:ph idx="1"/>
          </p:nvPr>
        </p:nvSpPr>
        <p:spPr>
          <a:xfrm>
            <a:off x="5852160" y="649480"/>
            <a:ext cx="5513445" cy="5814625"/>
          </a:xfrm>
        </p:spPr>
        <p:txBody>
          <a:bodyPr anchor="ctr">
            <a:normAutofit/>
          </a:bodyPr>
          <a:lstStyle/>
          <a:p>
            <a:pPr algn="just"/>
            <a:r>
              <a:rPr lang="en-GB" sz="2400" dirty="0"/>
              <a:t>Yes, pragmatism does incorporate elements from other paradigms, but it does so in a unique way. As Johnson and Onwuegbuzie (2004) explain, pragmatism offers a middle ground.</a:t>
            </a:r>
          </a:p>
          <a:p>
            <a:pPr algn="just"/>
            <a:r>
              <a:rPr lang="en-GB" sz="2400" dirty="0"/>
              <a:t>Biesta (2010) argues that pragmatism is not about choosing between extremes (such as objectivism and relativism) but about </a:t>
            </a:r>
            <a:r>
              <a:rPr lang="en-GB" sz="2400" dirty="0">
                <a:solidFill>
                  <a:srgbClr val="FF0000"/>
                </a:solidFill>
              </a:rPr>
              <a:t>asking different questions altogether. </a:t>
            </a:r>
            <a:r>
              <a:rPr lang="en-GB" sz="2400" dirty="0">
                <a:solidFill>
                  <a:schemeClr val="accent1"/>
                </a:solidFill>
              </a:rPr>
              <a:t>It focuses on the consequences and practical outcomes of ideas rather than abstract concepts.</a:t>
            </a:r>
          </a:p>
          <a:p>
            <a:pPr marL="0" indent="0">
              <a:buNone/>
            </a:pPr>
            <a:endParaRPr lang="en-GB" sz="2000" dirty="0"/>
          </a:p>
        </p:txBody>
      </p:sp>
    </p:spTree>
    <p:extLst>
      <p:ext uri="{BB962C8B-B14F-4D97-AF65-F5344CB8AC3E}">
        <p14:creationId xmlns:p14="http://schemas.microsoft.com/office/powerpoint/2010/main" val="1392240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6FD7C5-28F6-F846-C527-7741EF46A848}"/>
              </a:ext>
            </a:extLst>
          </p:cNvPr>
          <p:cNvSpPr>
            <a:spLocks noGrp="1"/>
          </p:cNvSpPr>
          <p:nvPr>
            <p:ph type="title"/>
          </p:nvPr>
        </p:nvSpPr>
        <p:spPr>
          <a:xfrm>
            <a:off x="826396" y="586855"/>
            <a:ext cx="4230100" cy="3387497"/>
          </a:xfrm>
        </p:spPr>
        <p:txBody>
          <a:bodyPr anchor="b">
            <a:normAutofit/>
          </a:bodyPr>
          <a:lstStyle/>
          <a:p>
            <a:r>
              <a:rPr lang="en-GB" sz="4000" dirty="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B9528BB5-1DC2-6B66-BFF2-71734BB9348F}"/>
              </a:ext>
            </a:extLst>
          </p:cNvPr>
          <p:cNvSpPr>
            <a:spLocks noGrp="1"/>
          </p:cNvSpPr>
          <p:nvPr>
            <p:ph idx="1"/>
          </p:nvPr>
        </p:nvSpPr>
        <p:spPr>
          <a:xfrm>
            <a:off x="5645266" y="411450"/>
            <a:ext cx="6347442" cy="5752395"/>
          </a:xfrm>
        </p:spPr>
        <p:txBody>
          <a:bodyPr anchor="ctr">
            <a:normAutofit fontScale="85000" lnSpcReduction="20000"/>
          </a:bodyPr>
          <a:lstStyle/>
          <a:p>
            <a:pPr algn="just"/>
            <a:r>
              <a:rPr lang="en-GB" sz="3200" dirty="0"/>
              <a:t>Morgan (2007) proposes that pragmatism shifts the focus from abstract concerns about the nature of reality or truth to </a:t>
            </a:r>
            <a:r>
              <a:rPr lang="en-GB" sz="3200" dirty="0">
                <a:solidFill>
                  <a:schemeClr val="accent1"/>
                </a:solidFill>
              </a:rPr>
              <a:t>inquiry as a form of action</a:t>
            </a:r>
            <a:r>
              <a:rPr lang="en-GB" sz="3200" dirty="0"/>
              <a:t>. This allows researchers to move past the "paradigm wars" and focus on methodological rather than metaphysical concerns.</a:t>
            </a:r>
          </a:p>
          <a:p>
            <a:pPr algn="just"/>
            <a:r>
              <a:rPr lang="en-GB" sz="3200" dirty="0"/>
              <a:t>In practice, this means that pragmatic researchers might use methods traditionally associated with positivism (like statistical analysis) alongside methods associated with interpretivism (like in-depth interviews). However, they do so not because they're trying to integrate these paradigms, but because these methods are useful for answering their research questions.</a:t>
            </a:r>
          </a:p>
          <a:p>
            <a:pPr marL="0" indent="0">
              <a:buNone/>
            </a:pPr>
            <a:endParaRPr lang="en-GB" sz="2000" dirty="0"/>
          </a:p>
        </p:txBody>
      </p:sp>
    </p:spTree>
    <p:extLst>
      <p:ext uri="{BB962C8B-B14F-4D97-AF65-F5344CB8AC3E}">
        <p14:creationId xmlns:p14="http://schemas.microsoft.com/office/powerpoint/2010/main" val="534642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FD68A1-2387-4A89-7452-A4FFBF300C7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 Are we saying that pragmatism uses some elements/concepts from other paradigms?</a:t>
            </a:r>
          </a:p>
        </p:txBody>
      </p:sp>
      <p:sp>
        <p:nvSpPr>
          <p:cNvPr id="3" name="Content Placeholder 2">
            <a:extLst>
              <a:ext uri="{FF2B5EF4-FFF2-40B4-BE49-F238E27FC236}">
                <a16:creationId xmlns:a16="http://schemas.microsoft.com/office/drawing/2014/main" id="{C9CB08E5-541F-342B-514B-3E3B569116F9}"/>
              </a:ext>
            </a:extLst>
          </p:cNvPr>
          <p:cNvSpPr>
            <a:spLocks noGrp="1"/>
          </p:cNvSpPr>
          <p:nvPr>
            <p:ph idx="1"/>
          </p:nvPr>
        </p:nvSpPr>
        <p:spPr>
          <a:xfrm>
            <a:off x="5795889" y="436098"/>
            <a:ext cx="6056141" cy="5759429"/>
          </a:xfrm>
        </p:spPr>
        <p:txBody>
          <a:bodyPr anchor="ctr">
            <a:normAutofit/>
          </a:bodyPr>
          <a:lstStyle/>
          <a:p>
            <a:pPr algn="just"/>
            <a:r>
              <a:rPr lang="en-GB" sz="2400" dirty="0"/>
              <a:t>Creswell and Plano Clark (2018) emphasize that pragmatism in mixed methods is not about simply using different methods, </a:t>
            </a:r>
            <a:r>
              <a:rPr lang="en-GB" sz="2400" dirty="0">
                <a:solidFill>
                  <a:srgbClr val="FF0000"/>
                </a:solidFill>
              </a:rPr>
              <a:t>but about how researchers conceptualize the entire research process - from the questions they ask to how they collect and </a:t>
            </a:r>
            <a:r>
              <a:rPr lang="en-GB" sz="2400" dirty="0" err="1">
                <a:solidFill>
                  <a:srgbClr val="FF0000"/>
                </a:solidFill>
              </a:rPr>
              <a:t>analyze</a:t>
            </a:r>
            <a:r>
              <a:rPr lang="en-GB" sz="2400" dirty="0">
                <a:solidFill>
                  <a:srgbClr val="FF0000"/>
                </a:solidFill>
              </a:rPr>
              <a:t> data, and how they interpret and use their findings.</a:t>
            </a:r>
          </a:p>
          <a:p>
            <a:pPr algn="just"/>
            <a:r>
              <a:rPr lang="en-GB" sz="2400" dirty="0"/>
              <a:t>In conclusion, while pragmatism does draw on elements from other paradigms, it represents a distinct philosophical approach that focuses on the practical consequences of research. It allows researchers to move beyond paradigmatic debates and focus on what works best to address their research questions.</a:t>
            </a:r>
          </a:p>
          <a:p>
            <a:endParaRPr lang="en-GB" sz="2000" dirty="0"/>
          </a:p>
        </p:txBody>
      </p:sp>
    </p:spTree>
    <p:extLst>
      <p:ext uri="{BB962C8B-B14F-4D97-AF65-F5344CB8AC3E}">
        <p14:creationId xmlns:p14="http://schemas.microsoft.com/office/powerpoint/2010/main" val="1762625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A581F-789A-D7DF-31B7-27DBC319B07D}"/>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The justification for using both qualitative and quantitative research within a pragmatic mixed methods approach, despite their roots in positivism and interpretivism, can be explained as follows</a:t>
            </a:r>
            <a:br>
              <a:rPr lang="en-GB" sz="2400">
                <a:solidFill>
                  <a:srgbClr val="FFFFFF"/>
                </a:solidFill>
              </a:rPr>
            </a:br>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C489F6-5F4D-7E2D-AB99-3898E5B2FC8F}"/>
              </a:ext>
            </a:extLst>
          </p:cNvPr>
          <p:cNvSpPr>
            <a:spLocks noGrp="1"/>
          </p:cNvSpPr>
          <p:nvPr>
            <p:ph idx="1"/>
          </p:nvPr>
        </p:nvSpPr>
        <p:spPr>
          <a:xfrm>
            <a:off x="4447308" y="591344"/>
            <a:ext cx="6906491" cy="5585619"/>
          </a:xfrm>
        </p:spPr>
        <p:txBody>
          <a:bodyPr anchor="ctr">
            <a:normAutofit/>
          </a:bodyPr>
          <a:lstStyle/>
          <a:p>
            <a:r>
              <a:rPr lang="en-GB" dirty="0"/>
              <a:t>In essence, pragmatism in mixed methods research justifies the use of both qualitative and quantitative approaches by focusing on their practical utility in addressing research questions, rather than on their philosophical origins. </a:t>
            </a:r>
          </a:p>
          <a:p>
            <a:r>
              <a:rPr lang="en-GB" dirty="0"/>
              <a:t>This approach allows researchers to leverage the strengths of both traditions to gain a more </a:t>
            </a:r>
            <a:r>
              <a:rPr lang="en-GB" dirty="0">
                <a:solidFill>
                  <a:srgbClr val="FF0000"/>
                </a:solidFill>
              </a:rPr>
              <a:t>comprehensive understanding of complex phenomena in business and management research.</a:t>
            </a:r>
          </a:p>
        </p:txBody>
      </p:sp>
    </p:spTree>
    <p:extLst>
      <p:ext uri="{BB962C8B-B14F-4D97-AF65-F5344CB8AC3E}">
        <p14:creationId xmlns:p14="http://schemas.microsoft.com/office/powerpoint/2010/main" val="4155374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Rectangle 2">
            <a:extLst>
              <a:ext uri="{FF2B5EF4-FFF2-40B4-BE49-F238E27FC236}">
                <a16:creationId xmlns:a16="http://schemas.microsoft.com/office/drawing/2014/main" id="{81487B2C-C8E3-B2EC-6CE0-618BC9574AEE}"/>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algn="just"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Problem-Centered Approach: Pragmatism focuses on solving real-world problems rather than adhering strictly to philosophical paradigms. It justifies using whatever methods are best suited to answer the research question, regardless of their philosophical origins. </a:t>
            </a:r>
          </a:p>
          <a:p>
            <a:pPr marL="0" marR="0" lvl="0" indent="0" algn="just" defTabSz="914400" rtl="0" eaLnBrk="0" fontAlgn="base" latinLnBrk="0" hangingPunct="0">
              <a:spcBef>
                <a:spcPct val="0"/>
              </a:spcBef>
              <a:spcAft>
                <a:spcPts val="600"/>
              </a:spcAft>
              <a:buClrTx/>
              <a:buSzTx/>
              <a:buNone/>
              <a:tabLst/>
            </a:pPr>
            <a:endParaRPr kumimoji="0" lang="en-US" altLang="en-US" sz="24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Complementarity: Pragmatism recognizes that qualitative and quantitative methods can complement each other, providing a more comprehensive understanding of complex phenomena. Statistics (positivist) can reveal patterns, while interviews (interpretivist) can explain why these patterns occur. </a:t>
            </a:r>
          </a:p>
        </p:txBody>
      </p:sp>
    </p:spTree>
    <p:extLst>
      <p:ext uri="{BB962C8B-B14F-4D97-AF65-F5344CB8AC3E}">
        <p14:creationId xmlns:p14="http://schemas.microsoft.com/office/powerpoint/2010/main" val="19013956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2">
            <a:extLst>
              <a:ext uri="{FF2B5EF4-FFF2-40B4-BE49-F238E27FC236}">
                <a16:creationId xmlns:a16="http://schemas.microsoft.com/office/drawing/2014/main" id="{D0E05BDC-51E1-3970-CB07-92B409AF2ECE}"/>
              </a:ext>
            </a:extLst>
          </p:cNvPr>
          <p:cNvSpPr>
            <a:spLocks noGrp="1" noChangeArrowheads="1"/>
          </p:cNvSpPr>
          <p:nvPr>
            <p:ph idx="1"/>
          </p:nvPr>
        </p:nvSpPr>
        <p:spPr bwMode="auto">
          <a:xfrm>
            <a:off x="4446588" y="592138"/>
            <a:ext cx="6907212" cy="55848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Epistemological Pluralism: Pragmatism embraces epistemological pluralism, accepting that knowledge can be derived from multiple sources and methods. It values both objective measurements and subjective interpretations as valid forms of knowledge. </a:t>
            </a:r>
          </a:p>
          <a:p>
            <a:pPr marL="0" marR="0" lvl="0" indent="0" algn="just" defTabSz="914400" rtl="0" eaLnBrk="0" fontAlgn="base" latinLnBrk="0" hangingPunct="0">
              <a:spcBef>
                <a:spcPct val="0"/>
              </a:spcBef>
              <a:spcAft>
                <a:spcPts val="600"/>
              </a:spcAft>
              <a:buClrTx/>
              <a:buSzTx/>
              <a:buFontTx/>
              <a:buChar char="•"/>
              <a:tabLst/>
            </a:pPr>
            <a:endParaRPr kumimoji="0" lang="en-US" altLang="en-US"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Methodological Flexibility: Pragmatism allows researchers to move beyond the "paradigm wars," selecting methods based on their practical utility rather than philosophical purity. </a:t>
            </a:r>
          </a:p>
        </p:txBody>
      </p:sp>
    </p:spTree>
    <p:extLst>
      <p:ext uri="{BB962C8B-B14F-4D97-AF65-F5344CB8AC3E}">
        <p14:creationId xmlns:p14="http://schemas.microsoft.com/office/powerpoint/2010/main" val="35001888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8FDEA-75FC-36AB-AFF5-B0CC543766E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Justification continued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Rectangle 1">
            <a:extLst>
              <a:ext uri="{FF2B5EF4-FFF2-40B4-BE49-F238E27FC236}">
                <a16:creationId xmlns:a16="http://schemas.microsoft.com/office/drawing/2014/main" id="{4CCFF080-99DA-7CB3-2256-9A7DC5CCBB0B}"/>
              </a:ext>
            </a:extLst>
          </p:cNvPr>
          <p:cNvSpPr>
            <a:spLocks noGrp="1" noChangeArrowheads="1"/>
          </p:cNvSpPr>
          <p:nvPr>
            <p:ph idx="1"/>
          </p:nvPr>
        </p:nvSpPr>
        <p:spPr bwMode="auto">
          <a:xfrm>
            <a:off x="4167272" y="70338"/>
            <a:ext cx="7186528" cy="61066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algn="just"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Integration for Enhanced Understanding: By integrating positivist and interpretivist approaches, pragmatic mixed methods research aims to provide a more holistic and nuanced understanding of research problems. </a:t>
            </a:r>
          </a:p>
          <a:p>
            <a:pPr marL="0" marR="0" lvl="0" indent="0" defTabSz="914400" rtl="0" eaLnBrk="0" fontAlgn="base" latinLnBrk="0" hangingPunct="0">
              <a:spcBef>
                <a:spcPct val="0"/>
              </a:spcBef>
              <a:spcAft>
                <a:spcPts val="600"/>
              </a:spcAft>
              <a:buClrTx/>
              <a:buSzTx/>
              <a:buFontTx/>
              <a:buChar char="•"/>
              <a:tabLst/>
            </a:pPr>
            <a:endParaRPr kumimoji="0" lang="en-US" altLang="en-US" sz="24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Emphasis on Consequences: Pragmatism judges the value of research by its practical consequences, not by its adherence to a particular philosophical stance. </a:t>
            </a:r>
          </a:p>
          <a:p>
            <a:pPr marL="0" marR="0" lvl="0" indent="0" defTabSz="914400" rtl="0" eaLnBrk="0" fontAlgn="base" latinLnBrk="0" hangingPunct="0">
              <a:spcBef>
                <a:spcPct val="0"/>
              </a:spcBef>
              <a:spcAft>
                <a:spcPts val="600"/>
              </a:spcAft>
              <a:buClrTx/>
              <a:buSzTx/>
              <a:buFontTx/>
              <a:buChar char="•"/>
              <a:tabLst/>
            </a:pPr>
            <a:endParaRPr kumimoji="0" lang="en-US" altLang="en-US" sz="2400" b="0" i="0" u="none" strike="noStrike" cap="none" normalizeH="0" baseline="0" dirty="0">
              <a:ln>
                <a:noFill/>
              </a:ln>
              <a:effectLst/>
              <a:latin typeface="Arial" panose="020B0604020202020204" pitchFamily="34" charset="0"/>
            </a:endParaRPr>
          </a:p>
          <a:p>
            <a:pPr marL="0" marR="0" lvl="0" indent="0" algn="just"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Bridging Divides: Pragmatism serves as a "bridge" between conflicting philosophies, allowing researchers to draw on the strengths of both traditions without being constrained by their limitations </a:t>
            </a:r>
          </a:p>
        </p:txBody>
      </p:sp>
    </p:spTree>
    <p:extLst>
      <p:ext uri="{BB962C8B-B14F-4D97-AF65-F5344CB8AC3E}">
        <p14:creationId xmlns:p14="http://schemas.microsoft.com/office/powerpoint/2010/main" val="40931348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C62F-6AA4-F19E-33AF-7D458A652460}"/>
              </a:ext>
            </a:extLst>
          </p:cNvPr>
          <p:cNvSpPr>
            <a:spLocks noGrp="1"/>
          </p:cNvSpPr>
          <p:nvPr>
            <p:ph type="title"/>
          </p:nvPr>
        </p:nvSpPr>
        <p:spPr/>
        <p:txBody>
          <a:bodyPr/>
          <a:lstStyle/>
          <a:p>
            <a:r>
              <a:rPr lang="en-US" dirty="0"/>
              <a:t>Task 1 </a:t>
            </a:r>
            <a:endParaRPr lang="en-GB" dirty="0"/>
          </a:p>
        </p:txBody>
      </p:sp>
      <p:sp>
        <p:nvSpPr>
          <p:cNvPr id="3" name="Content Placeholder 2">
            <a:extLst>
              <a:ext uri="{FF2B5EF4-FFF2-40B4-BE49-F238E27FC236}">
                <a16:creationId xmlns:a16="http://schemas.microsoft.com/office/drawing/2014/main" id="{9282ACE3-5B95-757A-5262-F6D6A3625154}"/>
              </a:ext>
            </a:extLst>
          </p:cNvPr>
          <p:cNvSpPr>
            <a:spLocks noGrp="1"/>
          </p:cNvSpPr>
          <p:nvPr>
            <p:ph idx="1"/>
          </p:nvPr>
        </p:nvSpPr>
        <p:spPr>
          <a:xfrm>
            <a:off x="838200" y="1825624"/>
            <a:ext cx="10515600" cy="4110941"/>
          </a:xfrm>
        </p:spPr>
        <p:txBody>
          <a:bodyPr/>
          <a:lstStyle/>
          <a:p>
            <a:r>
              <a:rPr lang="en-US" dirty="0"/>
              <a:t>Recalled your memory on summary holidays ! </a:t>
            </a:r>
          </a:p>
          <a:p>
            <a:pPr marL="0" indent="0">
              <a:buNone/>
            </a:pPr>
            <a:endParaRPr lang="en-GB" dirty="0"/>
          </a:p>
          <a:p>
            <a:pPr marL="0" indent="0">
              <a:buNone/>
            </a:pPr>
            <a:r>
              <a:rPr lang="en-GB" dirty="0"/>
              <a:t>Select a topic that fits for mixed-method approach</a:t>
            </a:r>
          </a:p>
          <a:p>
            <a:pPr marL="0" indent="0">
              <a:buNone/>
            </a:pPr>
            <a:r>
              <a:rPr lang="en-GB" dirty="0"/>
              <a:t>- Select your research philosophy to fit into this approach</a:t>
            </a:r>
          </a:p>
          <a:p>
            <a:pPr>
              <a:buFontTx/>
              <a:buChar char="-"/>
            </a:pPr>
            <a:r>
              <a:rPr lang="en-GB" dirty="0"/>
              <a:t>Rewrite the aim, objectives</a:t>
            </a:r>
          </a:p>
          <a:p>
            <a:pPr>
              <a:buFontTx/>
              <a:buChar char="-"/>
            </a:pPr>
            <a:r>
              <a:rPr lang="en-GB" dirty="0"/>
              <a:t>Add the research questions</a:t>
            </a:r>
          </a:p>
          <a:p>
            <a:pPr>
              <a:buFontTx/>
              <a:buChar char="-"/>
            </a:pPr>
            <a:endParaRPr lang="en-GB" dirty="0"/>
          </a:p>
          <a:p>
            <a:pPr>
              <a:buFontTx/>
              <a:buChar char="-"/>
            </a:pPr>
            <a:endParaRPr lang="en-US" dirty="0"/>
          </a:p>
        </p:txBody>
      </p:sp>
    </p:spTree>
    <p:extLst>
      <p:ext uri="{BB962C8B-B14F-4D97-AF65-F5344CB8AC3E}">
        <p14:creationId xmlns:p14="http://schemas.microsoft.com/office/powerpoint/2010/main" val="512944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E33FE3-A162-25BF-23F7-240AB533F71E}"/>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Overall - Mixed methods</a:t>
            </a:r>
          </a:p>
        </p:txBody>
      </p:sp>
      <p:sp>
        <p:nvSpPr>
          <p:cNvPr id="3" name="Content Placeholder 2">
            <a:extLst>
              <a:ext uri="{FF2B5EF4-FFF2-40B4-BE49-F238E27FC236}">
                <a16:creationId xmlns:a16="http://schemas.microsoft.com/office/drawing/2014/main" id="{94FA6C94-6D6D-E388-4476-0F567C729F73}"/>
              </a:ext>
            </a:extLst>
          </p:cNvPr>
          <p:cNvSpPr>
            <a:spLocks noGrp="1"/>
          </p:cNvSpPr>
          <p:nvPr>
            <p:ph idx="1"/>
          </p:nvPr>
        </p:nvSpPr>
        <p:spPr>
          <a:xfrm>
            <a:off x="5809958" y="70338"/>
            <a:ext cx="5555648" cy="6125189"/>
          </a:xfrm>
        </p:spPr>
        <p:txBody>
          <a:bodyPr anchor="ctr">
            <a:normAutofit/>
          </a:bodyPr>
          <a:lstStyle/>
          <a:p>
            <a:r>
              <a:rPr lang="en-GB" sz="2000" dirty="0"/>
              <a:t>Positivism, conversely, assumes an objective reality that can be measured and </a:t>
            </a:r>
            <a:r>
              <a:rPr lang="en-GB" sz="2000" dirty="0" err="1"/>
              <a:t>analyzed</a:t>
            </a:r>
            <a:r>
              <a:rPr lang="en-GB" sz="2000" dirty="0"/>
              <a:t> statistically. </a:t>
            </a:r>
          </a:p>
          <a:p>
            <a:r>
              <a:rPr lang="en-GB" sz="2000" dirty="0"/>
              <a:t>Constructivism posits that reality is socially constructed, emphasizing subjective meanings and interpretations. </a:t>
            </a:r>
          </a:p>
          <a:p>
            <a:r>
              <a:rPr lang="en-GB" sz="2000" dirty="0"/>
              <a:t>Mixed methods acknowledges the value of both perspectives, combining the in-depth understanding of constructivism with the generalizability of positivism. </a:t>
            </a:r>
          </a:p>
          <a:p>
            <a:r>
              <a:rPr lang="en-GB" sz="2000" dirty="0"/>
              <a:t>This integration allows researchers to capture both the nuanced complexities and broader patterns of business and management phenomena.</a:t>
            </a:r>
          </a:p>
        </p:txBody>
      </p:sp>
    </p:spTree>
    <p:extLst>
      <p:ext uri="{BB962C8B-B14F-4D97-AF65-F5344CB8AC3E}">
        <p14:creationId xmlns:p14="http://schemas.microsoft.com/office/powerpoint/2010/main" val="29953973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23A3C-8B37-F89B-2567-C58C1764662D}"/>
              </a:ext>
            </a:extLst>
          </p:cNvPr>
          <p:cNvSpPr>
            <a:spLocks noGrp="1"/>
          </p:cNvSpPr>
          <p:nvPr>
            <p:ph type="title"/>
          </p:nvPr>
        </p:nvSpPr>
        <p:spPr>
          <a:xfrm>
            <a:off x="826396" y="586855"/>
            <a:ext cx="4230100" cy="3387497"/>
          </a:xfrm>
        </p:spPr>
        <p:txBody>
          <a:bodyPr anchor="b">
            <a:normAutofit/>
          </a:bodyPr>
          <a:lstStyle/>
          <a:p>
            <a:pPr algn="r"/>
            <a:r>
              <a:rPr lang="en-US" sz="4000" kern="1200" baseline="0" dirty="0">
                <a:solidFill>
                  <a:srgbClr val="FFFFFF"/>
                </a:solidFill>
                <a:effectLst/>
                <a:latin typeface="+mn-lt"/>
                <a:ea typeface="+mn-ea"/>
                <a:cs typeface="+mn-cs"/>
              </a:rPr>
              <a:t>Mixed methods (MM)</a:t>
            </a:r>
            <a:endParaRPr lang="en-GB" sz="4000" dirty="0">
              <a:solidFill>
                <a:srgbClr val="FFFFFF"/>
              </a:solidFill>
            </a:endParaRPr>
          </a:p>
        </p:txBody>
      </p:sp>
      <p:sp>
        <p:nvSpPr>
          <p:cNvPr id="3" name="Content Placeholder 2">
            <a:extLst>
              <a:ext uri="{FF2B5EF4-FFF2-40B4-BE49-F238E27FC236}">
                <a16:creationId xmlns:a16="http://schemas.microsoft.com/office/drawing/2014/main" id="{8D91ECAA-7D64-747F-BA82-9707B3EBA7E4}"/>
              </a:ext>
            </a:extLst>
          </p:cNvPr>
          <p:cNvSpPr>
            <a:spLocks noGrp="1"/>
          </p:cNvSpPr>
          <p:nvPr>
            <p:ph idx="1"/>
          </p:nvPr>
        </p:nvSpPr>
        <p:spPr>
          <a:xfrm>
            <a:off x="6503158" y="649480"/>
            <a:ext cx="4862447" cy="5546047"/>
          </a:xfrm>
        </p:spPr>
        <p:txBody>
          <a:bodyPr anchor="ctr">
            <a:normAutofit/>
          </a:bodyPr>
          <a:lstStyle/>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This </a:t>
            </a:r>
            <a:r>
              <a:rPr lang="en-US" sz="2000" kern="1200" baseline="0">
                <a:effectLst/>
                <a:latin typeface="+mn-lt"/>
                <a:ea typeface="+mn-ea"/>
                <a:cs typeface="+mn-cs"/>
              </a:rPr>
              <a:t>tradition presented an alternative to the QUAN and QUAL dichotomy by acknowledging the usefulness of both QUAL and QUAN and advocating the use of whatever methodological tools are required to answer the research question under study. </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baseline="0">
                <a:effectLst/>
                <a:latin typeface="+mn-lt"/>
                <a:ea typeface="+mn-ea"/>
                <a:cs typeface="+mn-cs"/>
              </a:rPr>
              <a:t>A type of research design in which QUAL and QUAN approaches are used in types of question, research methods, data collection and analysis procedures, and/or inferences.</a:t>
            </a:r>
          </a:p>
          <a:p>
            <a:pPr marL="228600" marR="0" lvl="0" indent="-228600" defTabSz="914400" rtl="0" eaLnBrk="1" fontAlgn="auto" latinLnBrk="0" hangingPunct="1">
              <a:spcBef>
                <a:spcPts val="0"/>
              </a:spcBef>
              <a:spcAft>
                <a:spcPts val="0"/>
              </a:spcAft>
              <a:buClrTx/>
              <a:buSzTx/>
              <a:buFont typeface="+mj-lt"/>
              <a:buAutoNum type="arabicPeriod"/>
              <a:tabLst/>
              <a:defRPr/>
            </a:pPr>
            <a:r>
              <a:rPr lang="en-US" sz="2000" kern="1200">
                <a:effectLst/>
                <a:latin typeface="+mn-lt"/>
                <a:ea typeface="+mn-ea"/>
                <a:cs typeface="+mn-cs"/>
              </a:rPr>
              <a:t>It</a:t>
            </a:r>
            <a:r>
              <a:rPr lang="en-US" sz="2000" kern="1200" baseline="0">
                <a:effectLst/>
                <a:latin typeface="+mn-lt"/>
                <a:ea typeface="+mn-ea"/>
                <a:cs typeface="+mn-cs"/>
              </a:rPr>
              <a:t> is also </a:t>
            </a:r>
            <a:r>
              <a:rPr lang="en-US" sz="2000" kern="1200">
                <a:effectLst/>
                <a:latin typeface="+mn-lt"/>
                <a:ea typeface="+mn-ea"/>
                <a:cs typeface="+mn-cs"/>
              </a:rPr>
              <a:t>defined as “research in which the investigator collects and analyzes data, integrates the findings, and draws inferences using both qualitative and quantitative approaches or methods in a single study or program of inquiry.”</a:t>
            </a:r>
          </a:p>
          <a:p>
            <a:endParaRPr lang="en-GB" sz="2000"/>
          </a:p>
        </p:txBody>
      </p:sp>
    </p:spTree>
    <p:extLst>
      <p:ext uri="{BB962C8B-B14F-4D97-AF65-F5344CB8AC3E}">
        <p14:creationId xmlns:p14="http://schemas.microsoft.com/office/powerpoint/2010/main" val="1900167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A8CA3478-A415-E01D-F6A9-64B23C95CF07}"/>
              </a:ext>
            </a:extLst>
          </p:cNvPr>
          <p:cNvSpPr>
            <a:spLocks noGrp="1"/>
          </p:cNvSpPr>
          <p:nvPr>
            <p:ph type="title"/>
          </p:nvPr>
        </p:nvSpPr>
        <p:spPr>
          <a:xfrm>
            <a:off x="838200" y="1412488"/>
            <a:ext cx="2899189" cy="4363844"/>
          </a:xfrm>
        </p:spPr>
        <p:txBody>
          <a:bodyPr anchor="t">
            <a:normAutofit/>
          </a:bodyPr>
          <a:lstStyle/>
          <a:p>
            <a:r>
              <a:rPr lang="en-GB" sz="3100">
                <a:solidFill>
                  <a:srgbClr val="FFFFFF"/>
                </a:solidFill>
              </a:rPr>
              <a:t>According to Creswell's notation system for mixed methods research designs, the following options are available</a:t>
            </a:r>
          </a:p>
        </p:txBody>
      </p:sp>
      <p:sp>
        <p:nvSpPr>
          <p:cNvPr id="7" name="Rectangle 1">
            <a:extLst>
              <a:ext uri="{FF2B5EF4-FFF2-40B4-BE49-F238E27FC236}">
                <a16:creationId xmlns:a16="http://schemas.microsoft.com/office/drawing/2014/main" id="{052DB463-E279-EEAD-7B1B-1CA96A5F478D}"/>
              </a:ext>
            </a:extLst>
          </p:cNvPr>
          <p:cNvSpPr>
            <a:spLocks noGrp="1" noChangeArrowheads="1"/>
          </p:cNvSpPr>
          <p:nvPr>
            <p:ph sz="half" idx="1"/>
          </p:nvPr>
        </p:nvSpPr>
        <p:spPr bwMode="auto">
          <a:xfrm>
            <a:off x="4380855" y="1412489"/>
            <a:ext cx="3427283"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a:t>
            </a:r>
            <a:r>
              <a:rPr kumimoji="0" lang="en-US" altLang="en-US" sz="2000" b="0" i="0" u="none" strike="noStrike" cap="none" normalizeH="0" baseline="0" dirty="0" err="1">
                <a:ln>
                  <a:noFill/>
                </a:ln>
                <a:effectLst/>
                <a:latin typeface="Arial" panose="020B0604020202020204" pitchFamily="34" charset="0"/>
              </a:rPr>
              <a:t>quan</a:t>
            </a:r>
            <a:r>
              <a:rPr kumimoji="0" lang="en-US" altLang="en-US" sz="20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err="1">
                <a:ln>
                  <a:noFill/>
                </a:ln>
                <a:effectLst/>
                <a:latin typeface="Arial" panose="020B0604020202020204" pitchFamily="34" charset="0"/>
              </a:rPr>
              <a:t>quan</a:t>
            </a:r>
            <a:r>
              <a:rPr kumimoji="0" lang="en-US" altLang="en-US" sz="2000" b="0" i="0" u="none" strike="noStrike" cap="none" normalizeH="0" baseline="0" dirty="0">
                <a:ln>
                  <a:noFill/>
                </a:ln>
                <a:effectLst/>
                <a:latin typeface="Arial" panose="020B0604020202020204" pitchFamily="34" charset="0"/>
              </a:rPr>
              <a:t> → QUAL </a:t>
            </a:r>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2">
            <a:extLst>
              <a:ext uri="{FF2B5EF4-FFF2-40B4-BE49-F238E27FC236}">
                <a16:creationId xmlns:a16="http://schemas.microsoft.com/office/drawing/2014/main" id="{F7754765-1E06-0C34-9060-EA874C105FF9}"/>
              </a:ext>
            </a:extLst>
          </p:cNvPr>
          <p:cNvSpPr>
            <a:spLocks noGrp="1" noChangeArrowheads="1"/>
          </p:cNvSpPr>
          <p:nvPr>
            <p:ph sz="half" idx="2"/>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Uppercase letters (QUAL or QUAN) indicate a priority or increased weight given to that strand of the study.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Lowercase letters (qual or quan) indicate a secondary or supportive role for that strand.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that qualitative and quantitative strands are conducted concurrently.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a sequential approach, where one strand follows the other </a:t>
            </a:r>
          </a:p>
        </p:txBody>
      </p:sp>
    </p:spTree>
    <p:extLst>
      <p:ext uri="{BB962C8B-B14F-4D97-AF65-F5344CB8AC3E}">
        <p14:creationId xmlns:p14="http://schemas.microsoft.com/office/powerpoint/2010/main" val="5951076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Typology of Mixed Methods Designs</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Basic Designs</a:t>
            </a:r>
          </a:p>
          <a:p>
            <a:pPr>
              <a:buFont typeface="+mj-lt"/>
              <a:buAutoNum type="arabicPeriod"/>
            </a:pPr>
            <a:r>
              <a:rPr lang="en-GB" sz="2000" dirty="0"/>
              <a:t>Explanatory Sequential Design (QUAN → qual)</a:t>
            </a:r>
          </a:p>
          <a:p>
            <a:pPr>
              <a:buFont typeface="+mj-lt"/>
              <a:buAutoNum type="arabicPeriod"/>
            </a:pPr>
            <a:r>
              <a:rPr lang="en-GB" sz="2000" dirty="0"/>
              <a:t>Exploratory Sequential Design (QUAL → </a:t>
            </a:r>
            <a:r>
              <a:rPr lang="en-GB" sz="2000" dirty="0" err="1"/>
              <a:t>quan</a:t>
            </a:r>
            <a:r>
              <a:rPr lang="en-GB" sz="2000" dirty="0"/>
              <a:t>) </a:t>
            </a:r>
          </a:p>
          <a:p>
            <a:pPr>
              <a:buFont typeface="+mj-lt"/>
              <a:buAutoNum type="arabicPeriod"/>
            </a:pPr>
            <a:r>
              <a:rPr lang="en-GB" sz="2000" dirty="0"/>
              <a:t>Convergent Parallel Design (QUAN + QUAL)</a:t>
            </a:r>
          </a:p>
          <a:p>
            <a:endParaRPr lang="en-GB" sz="2000" dirty="0"/>
          </a:p>
        </p:txBody>
      </p:sp>
    </p:spTree>
    <p:extLst>
      <p:ext uri="{BB962C8B-B14F-4D97-AF65-F5344CB8AC3E}">
        <p14:creationId xmlns:p14="http://schemas.microsoft.com/office/powerpoint/2010/main" val="41109007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Explanatory Sequential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5926619" y="331235"/>
            <a:ext cx="5386797" cy="6195527"/>
          </a:xfrm>
        </p:spPr>
        <p:txBody>
          <a:bodyPr anchor="ctr">
            <a:normAutofit fontScale="92500"/>
          </a:bodyPr>
          <a:lstStyle/>
          <a:p>
            <a:pPr marL="0" indent="0" algn="just">
              <a:buNone/>
            </a:pPr>
            <a:r>
              <a:rPr lang="en-GB" dirty="0"/>
              <a:t>This design starts with quantitative data collection and analysis, followed by qualitative research to explain the quantitative results (Creswell &amp; Plano Clark, 2018). </a:t>
            </a:r>
          </a:p>
          <a:p>
            <a:pPr marL="0" indent="0" algn="just">
              <a:buNone/>
            </a:pPr>
            <a:r>
              <a:rPr lang="en-GB" dirty="0"/>
              <a:t>Business Example: Prado et al. (2020) used this design to study the impact of corporate social responsibility on employee commitment in Brazilian companies. </a:t>
            </a:r>
          </a:p>
          <a:p>
            <a:pPr marL="0" indent="0" algn="just">
              <a:buNone/>
            </a:pPr>
            <a:r>
              <a:rPr lang="en-GB" dirty="0"/>
              <a:t>They first conducted a quantitative survey to measure levels of CSR and employee commitment, then followed up with qualitative interviews to explain the relationships found in the quantitative phase.</a:t>
            </a:r>
          </a:p>
          <a:p>
            <a:endParaRPr lang="en-GB" sz="2000" dirty="0"/>
          </a:p>
        </p:txBody>
      </p:sp>
    </p:spTree>
    <p:extLst>
      <p:ext uri="{BB962C8B-B14F-4D97-AF65-F5344CB8AC3E}">
        <p14:creationId xmlns:p14="http://schemas.microsoft.com/office/powerpoint/2010/main" val="1962831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Exploratory Sequential Design (QUAL → quan)</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5870111" y="291713"/>
            <a:ext cx="6073360" cy="6502982"/>
          </a:xfrm>
        </p:spPr>
        <p:txBody>
          <a:bodyPr anchor="ctr">
            <a:normAutofit/>
          </a:bodyPr>
          <a:lstStyle/>
          <a:p>
            <a:pPr marL="0" indent="0">
              <a:buNone/>
            </a:pPr>
            <a:r>
              <a:rPr lang="en-GB" sz="3200" dirty="0"/>
              <a:t>This design begins with qualitative exploration, followed by a quantitative phase to test or generalize the initial findings (Creswell &amp; Plano Clark, 2018). </a:t>
            </a:r>
          </a:p>
          <a:p>
            <a:pPr marL="0" indent="0">
              <a:buNone/>
            </a:pPr>
            <a:r>
              <a:rPr lang="en-GB" sz="3200" dirty="0"/>
              <a:t>Business Example: Guo et al. (2017) employed this design to investigate factors influencing green purchase intentions in China. </a:t>
            </a:r>
          </a:p>
          <a:p>
            <a:pPr marL="0" indent="0">
              <a:buNone/>
            </a:pPr>
            <a:r>
              <a:rPr lang="en-GB" sz="3200" dirty="0"/>
              <a:t>They started with qualitative interviews to identify key factors, then developed and administered a quantitative survey to test these factors on a larger scale.</a:t>
            </a:r>
          </a:p>
          <a:p>
            <a:endParaRPr lang="en-GB" sz="2000" dirty="0"/>
          </a:p>
        </p:txBody>
      </p:sp>
    </p:spTree>
    <p:extLst>
      <p:ext uri="{BB962C8B-B14F-4D97-AF65-F5344CB8AC3E}">
        <p14:creationId xmlns:p14="http://schemas.microsoft.com/office/powerpoint/2010/main" val="10595938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7D0FEE-2061-6B72-6B49-B8D9E2D58D5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Convergent Parallel Design (QUAN + QUAL)</a:t>
            </a:r>
          </a:p>
        </p:txBody>
      </p:sp>
      <p:sp>
        <p:nvSpPr>
          <p:cNvPr id="3" name="Content Placeholder 2">
            <a:extLst>
              <a:ext uri="{FF2B5EF4-FFF2-40B4-BE49-F238E27FC236}">
                <a16:creationId xmlns:a16="http://schemas.microsoft.com/office/drawing/2014/main" id="{E4D9887F-6A42-B5CD-DCF9-36FCD66B7EF1}"/>
              </a:ext>
            </a:extLst>
          </p:cNvPr>
          <p:cNvSpPr>
            <a:spLocks noGrp="1"/>
          </p:cNvSpPr>
          <p:nvPr>
            <p:ph idx="1"/>
          </p:nvPr>
        </p:nvSpPr>
        <p:spPr>
          <a:xfrm>
            <a:off x="5732585" y="351692"/>
            <a:ext cx="6196817" cy="6400800"/>
          </a:xfrm>
        </p:spPr>
        <p:txBody>
          <a:bodyPr anchor="ctr">
            <a:normAutofit/>
          </a:bodyPr>
          <a:lstStyle/>
          <a:p>
            <a:pPr marL="0" indent="0" algn="just">
              <a:buNone/>
            </a:pPr>
            <a:r>
              <a:rPr lang="en-GB" dirty="0"/>
              <a:t>In this design, quantitative and qualitative data are collected concurrently, </a:t>
            </a:r>
            <a:r>
              <a:rPr lang="en-GB" dirty="0" err="1"/>
              <a:t>analyzed</a:t>
            </a:r>
            <a:r>
              <a:rPr lang="en-GB" dirty="0"/>
              <a:t> separately, and then merged for interpretation (Creswell &amp; Plano Clark, 2018). </a:t>
            </a:r>
          </a:p>
          <a:p>
            <a:pPr marL="0" indent="0" algn="just">
              <a:buNone/>
            </a:pPr>
            <a:r>
              <a:rPr lang="en-GB" dirty="0"/>
              <a:t>Business Example: Crick (2021) used this design to study coopetition in the wine industry. </a:t>
            </a:r>
          </a:p>
          <a:p>
            <a:pPr marL="0" indent="0" algn="just">
              <a:buNone/>
            </a:pPr>
            <a:r>
              <a:rPr lang="en-GB" dirty="0"/>
              <a:t>He simultaneously collected quantitative survey data and qualitative interview data from winery managers, </a:t>
            </a:r>
            <a:r>
              <a:rPr lang="en-GB" dirty="0" err="1"/>
              <a:t>analyzing</a:t>
            </a:r>
            <a:r>
              <a:rPr lang="en-GB" dirty="0"/>
              <a:t> them separately before integrating the findings to provide a comprehensive understanding of coopetition strategies.</a:t>
            </a:r>
          </a:p>
          <a:p>
            <a:endParaRPr lang="en-GB" sz="2000" dirty="0"/>
          </a:p>
        </p:txBody>
      </p:sp>
    </p:spTree>
    <p:extLst>
      <p:ext uri="{BB962C8B-B14F-4D97-AF65-F5344CB8AC3E}">
        <p14:creationId xmlns:p14="http://schemas.microsoft.com/office/powerpoint/2010/main" val="27126797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E20A7-B823-BE5C-069E-5D81B6EF6AED}"/>
              </a:ext>
            </a:extLst>
          </p:cNvPr>
          <p:cNvSpPr>
            <a:spLocks noGrp="1"/>
          </p:cNvSpPr>
          <p:nvPr>
            <p:ph type="title"/>
          </p:nvPr>
        </p:nvSpPr>
        <p:spPr>
          <a:xfrm>
            <a:off x="635000" y="640823"/>
            <a:ext cx="3418659" cy="5583148"/>
          </a:xfrm>
        </p:spPr>
        <p:txBody>
          <a:bodyPr anchor="ctr">
            <a:normAutofit/>
          </a:bodyPr>
          <a:lstStyle/>
          <a:p>
            <a:r>
              <a:rPr lang="en-GB" sz="5400"/>
              <a:t>Design Selection and Rationale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48BC13-43EA-61F8-9315-BC925D4A89BB}"/>
              </a:ext>
            </a:extLst>
          </p:cNvPr>
          <p:cNvGraphicFramePr>
            <a:graphicFrameLocks noGrp="1"/>
          </p:cNvGraphicFramePr>
          <p:nvPr>
            <p:ph idx="1"/>
            <p:extLst>
              <p:ext uri="{D42A27DB-BD31-4B8C-83A1-F6EECF244321}">
                <p14:modId xmlns:p14="http://schemas.microsoft.com/office/powerpoint/2010/main" val="38719199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8018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32F3B-B590-123B-D93A-D78C572970CB}"/>
              </a:ext>
            </a:extLst>
          </p:cNvPr>
          <p:cNvSpPr>
            <a:spLocks noGrp="1"/>
          </p:cNvSpPr>
          <p:nvPr>
            <p:ph type="title"/>
          </p:nvPr>
        </p:nvSpPr>
        <p:spPr>
          <a:xfrm>
            <a:off x="841248" y="552289"/>
            <a:ext cx="3976496" cy="3900326"/>
          </a:xfrm>
        </p:spPr>
        <p:txBody>
          <a:bodyPr vert="horz" lIns="91440" tIns="45720" rIns="91440" bIns="45720" rtlCol="0" anchor="b">
            <a:normAutofit/>
          </a:bodyPr>
          <a:lstStyle/>
          <a:p>
            <a:r>
              <a:rPr lang="en-US" sz="2500" b="0" i="0" kern="1200" dirty="0">
                <a:solidFill>
                  <a:schemeClr val="tx1"/>
                </a:solidFill>
                <a:effectLst/>
                <a:highlight>
                  <a:srgbClr val="F8F9FA"/>
                </a:highlight>
                <a:latin typeface="+mj-lt"/>
                <a:ea typeface="+mj-ea"/>
                <a:cs typeface="+mj-cs"/>
              </a:rPr>
              <a:t>"Our elders, in higher life and study, had the appearance of the giant with the commanding body; We can, through ardor, equal them, if we scrutinize their teachings with good sense." (Llano, c. 1410)</a:t>
            </a:r>
            <a:br>
              <a:rPr lang="en-US" sz="2500" b="0" i="0" kern="1200" dirty="0">
                <a:solidFill>
                  <a:schemeClr val="tx1"/>
                </a:solidFill>
                <a:effectLst/>
                <a:highlight>
                  <a:srgbClr val="F8F9FA"/>
                </a:highlight>
                <a:latin typeface="+mj-lt"/>
                <a:ea typeface="+mj-ea"/>
                <a:cs typeface="+mj-cs"/>
              </a:rPr>
            </a:br>
            <a:endParaRPr lang="en-US" sz="2500" kern="1200" dirty="0">
              <a:solidFill>
                <a:schemeClr val="tx1"/>
              </a:solidFill>
              <a:latin typeface="+mj-lt"/>
              <a:ea typeface="+mj-ea"/>
              <a:cs typeface="+mj-cs"/>
            </a:endParaRPr>
          </a:p>
        </p:txBody>
      </p:sp>
      <p:pic>
        <p:nvPicPr>
          <p:cNvPr id="2050" name="Picture 2" descr="undefined">
            <a:extLst>
              <a:ext uri="{FF2B5EF4-FFF2-40B4-BE49-F238E27FC236}">
                <a16:creationId xmlns:a16="http://schemas.microsoft.com/office/drawing/2014/main" id="{0399EAF6-D8E7-4326-09E8-F4AC934A00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72786" y="557189"/>
            <a:ext cx="4391736" cy="5576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4445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E6AFDF-0C65-D312-8A8D-CB07AA9CB71C}"/>
              </a:ext>
            </a:extLst>
          </p:cNvPr>
          <p:cNvSpPr>
            <a:spLocks noGrp="1"/>
          </p:cNvSpPr>
          <p:nvPr>
            <p:ph type="title"/>
          </p:nvPr>
        </p:nvSpPr>
        <p:spPr>
          <a:xfrm>
            <a:off x="635000" y="640823"/>
            <a:ext cx="3418659" cy="5583148"/>
          </a:xfrm>
        </p:spPr>
        <p:txBody>
          <a:bodyPr anchor="ctr">
            <a:normAutofit/>
          </a:bodyPr>
          <a:lstStyle/>
          <a:p>
            <a:r>
              <a:rPr lang="en-GB" sz="5400"/>
              <a:t>Data Collection and Analysis Strategies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74AD11A9-62CE-05D0-FBC9-42AA398ECF73}"/>
              </a:ext>
            </a:extLst>
          </p:cNvPr>
          <p:cNvGraphicFramePr>
            <a:graphicFrameLocks noGrp="1"/>
          </p:cNvGraphicFramePr>
          <p:nvPr>
            <p:ph idx="1"/>
            <p:extLst>
              <p:ext uri="{D42A27DB-BD31-4B8C-83A1-F6EECF244321}">
                <p14:modId xmlns:p14="http://schemas.microsoft.com/office/powerpoint/2010/main" val="7926190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0198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9F6B5-E647-4789-17C1-C805F15270F4}"/>
              </a:ext>
            </a:extLst>
          </p:cNvPr>
          <p:cNvSpPr>
            <a:spLocks noGrp="1"/>
          </p:cNvSpPr>
          <p:nvPr>
            <p:ph type="title"/>
          </p:nvPr>
        </p:nvSpPr>
        <p:spPr>
          <a:xfrm>
            <a:off x="686834" y="1153572"/>
            <a:ext cx="3200400" cy="4461163"/>
          </a:xfrm>
        </p:spPr>
        <p:txBody>
          <a:bodyPr>
            <a:normAutofit/>
          </a:bodyPr>
          <a:lstStyle/>
          <a:p>
            <a:r>
              <a:rPr lang="en-GB">
                <a:solidFill>
                  <a:srgbClr val="FFFFFF"/>
                </a:solidFill>
              </a:rPr>
              <a:t>Quality Criteria in Mixed Methods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80DBF3-95CF-A089-5226-23B0269C32DC}"/>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Validity in quantitative strand: Internal and external validity</a:t>
            </a:r>
          </a:p>
          <a:p>
            <a:pPr>
              <a:buFont typeface="Arial" panose="020B0604020202020204" pitchFamily="34" charset="0"/>
              <a:buChar char="•"/>
            </a:pPr>
            <a:r>
              <a:rPr lang="en-GB" dirty="0"/>
              <a:t>Trustworthiness in qualitative strand: Credibility, transferability, dependability, confirmability</a:t>
            </a:r>
          </a:p>
          <a:p>
            <a:pPr>
              <a:buFont typeface="Arial" panose="020B0604020202020204" pitchFamily="34" charset="0"/>
              <a:buChar char="•"/>
            </a:pPr>
            <a:r>
              <a:rPr lang="en-GB" dirty="0"/>
              <a:t>Mixed methods specific quality considerations: Integration legitimation</a:t>
            </a:r>
          </a:p>
          <a:p>
            <a:pPr>
              <a:buFont typeface="Arial" panose="020B0604020202020204" pitchFamily="34" charset="0"/>
              <a:buChar char="•"/>
            </a:pPr>
            <a:r>
              <a:rPr lang="en-GB" dirty="0"/>
              <a:t>Evaluation criteria: Rationale for design, appropriate use of methods, feasibility</a:t>
            </a:r>
          </a:p>
          <a:p>
            <a:endParaRPr lang="en-GB" dirty="0"/>
          </a:p>
        </p:txBody>
      </p:sp>
    </p:spTree>
    <p:extLst>
      <p:ext uri="{BB962C8B-B14F-4D97-AF65-F5344CB8AC3E}">
        <p14:creationId xmlns:p14="http://schemas.microsoft.com/office/powerpoint/2010/main" val="2741805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5DED2-91EA-C514-A23D-B51DF3385402}"/>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Challenges and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6C1925-B867-5FBF-323E-295EA0429D96}"/>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dirty="0"/>
              <a:t>Balancing qualitative and quantitative components: Ensuring equal or appropriate emphasis</a:t>
            </a:r>
          </a:p>
          <a:p>
            <a:pPr>
              <a:buFont typeface="Arial" panose="020B0604020202020204" pitchFamily="34" charset="0"/>
              <a:buChar char="•"/>
            </a:pPr>
            <a:r>
              <a:rPr lang="en-GB" dirty="0"/>
              <a:t>Addressing paradigmatic tensions: Reconciling different worldviews</a:t>
            </a:r>
          </a:p>
          <a:p>
            <a:pPr>
              <a:buFont typeface="Arial" panose="020B0604020202020204" pitchFamily="34" charset="0"/>
              <a:buChar char="•"/>
            </a:pPr>
            <a:r>
              <a:rPr lang="en-GB" dirty="0"/>
              <a:t>Ethical considerations: Informed consent, confidentiality in integrated data</a:t>
            </a:r>
          </a:p>
          <a:p>
            <a:endParaRPr lang="en-GB" dirty="0"/>
          </a:p>
        </p:txBody>
      </p:sp>
    </p:spTree>
    <p:extLst>
      <p:ext uri="{BB962C8B-B14F-4D97-AF65-F5344CB8AC3E}">
        <p14:creationId xmlns:p14="http://schemas.microsoft.com/office/powerpoint/2010/main" val="5875100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E9596F9E-9A30-2222-7A35-9EBAA9FA51E8}"/>
              </a:ext>
            </a:extLst>
          </p:cNvPr>
          <p:cNvSpPr txBox="1"/>
          <p:nvPr/>
        </p:nvSpPr>
        <p:spPr>
          <a:xfrm>
            <a:off x="660041" y="2767106"/>
            <a:ext cx="2880828" cy="3071906"/>
          </a:xfrm>
          <a:prstGeom prst="rect">
            <a:avLst/>
          </a:prstGeom>
        </p:spPr>
        <p:txBody>
          <a:bodyPr vert="horz" lIns="91440" tIns="45720" rIns="91440" bIns="45720" rtlCol="0" anchor="t">
            <a:normAutofit fontScale="62500" lnSpcReduction="20000"/>
          </a:bodyPr>
          <a:lstStyle/>
          <a:p>
            <a:pPr defTabSz="914400">
              <a:lnSpc>
                <a:spcPct val="90000"/>
              </a:lnSpc>
              <a:spcBef>
                <a:spcPct val="0"/>
              </a:spcBef>
              <a:spcAft>
                <a:spcPts val="600"/>
              </a:spcAft>
            </a:pPr>
            <a:r>
              <a:rPr lang="en-US" sz="3400" b="1" kern="1200" dirty="0">
                <a:solidFill>
                  <a:srgbClr val="FFFFFF"/>
                </a:solidFill>
                <a:latin typeface="+mj-lt"/>
                <a:ea typeface="+mj-ea"/>
                <a:cs typeface="+mj-cs"/>
              </a:rPr>
              <a:t>Table 10.1: A Checklist of Questions for Designing a Mixed Methods Procedure</a:t>
            </a:r>
          </a:p>
          <a:p>
            <a:pPr defTabSz="914400">
              <a:lnSpc>
                <a:spcPct val="90000"/>
              </a:lnSpc>
              <a:spcBef>
                <a:spcPct val="0"/>
              </a:spcBef>
              <a:spcAft>
                <a:spcPts val="600"/>
              </a:spcAft>
            </a:pPr>
            <a:r>
              <a:rPr lang="en-US" sz="3400" b="1" kern="1200" dirty="0">
                <a:solidFill>
                  <a:srgbClr val="FFFFFF"/>
                </a:solidFill>
                <a:latin typeface="+mj-lt"/>
                <a:ea typeface="+mj-ea"/>
                <a:cs typeface="+mj-cs"/>
              </a:rPr>
              <a:t>chrome-extension://</a:t>
            </a:r>
            <a:r>
              <a:rPr lang="en-US" sz="3400" b="1" kern="1200" dirty="0" err="1">
                <a:solidFill>
                  <a:srgbClr val="FFFFFF"/>
                </a:solidFill>
                <a:latin typeface="+mj-lt"/>
                <a:ea typeface="+mj-ea"/>
                <a:cs typeface="+mj-cs"/>
              </a:rPr>
              <a:t>efaidnbmnnnibpcajpcglclefindmkaj</a:t>
            </a:r>
            <a:r>
              <a:rPr lang="en-US" sz="3400" b="1" kern="1200" dirty="0">
                <a:solidFill>
                  <a:srgbClr val="FFFFFF"/>
                </a:solidFill>
                <a:latin typeface="+mj-lt"/>
                <a:ea typeface="+mj-ea"/>
                <a:cs typeface="+mj-cs"/>
              </a:rPr>
              <a:t>/http://www.ceil-conicet.gov.ar/wp-content/uploads/2015/10/Creswell-Cap-10.pdf</a:t>
            </a:r>
          </a:p>
        </p:txBody>
      </p:sp>
      <p:graphicFrame>
        <p:nvGraphicFramePr>
          <p:cNvPr id="2" name="Table 2">
            <a:extLst>
              <a:ext uri="{FF2B5EF4-FFF2-40B4-BE49-F238E27FC236}">
                <a16:creationId xmlns:a16="http://schemas.microsoft.com/office/drawing/2014/main" id="{BC167D01-C0C0-93AB-A211-11F6D8B8C413}"/>
              </a:ext>
            </a:extLst>
          </p:cNvPr>
          <p:cNvGraphicFramePr>
            <a:graphicFrameLocks noGrp="1"/>
          </p:cNvGraphicFramePr>
          <p:nvPr>
            <p:extLst>
              <p:ext uri="{D42A27DB-BD31-4B8C-83A1-F6EECF244321}">
                <p14:modId xmlns:p14="http://schemas.microsoft.com/office/powerpoint/2010/main" val="3737309429"/>
              </p:ext>
            </p:extLst>
          </p:nvPr>
        </p:nvGraphicFramePr>
        <p:xfrm>
          <a:off x="4502428" y="884776"/>
          <a:ext cx="7225749" cy="5088456"/>
        </p:xfrm>
        <a:graphic>
          <a:graphicData uri="http://schemas.openxmlformats.org/drawingml/2006/table">
            <a:tbl>
              <a:tblPr firstRow="1" bandRow="1">
                <a:solidFill>
                  <a:schemeClr val="bg1">
                    <a:lumMod val="95000"/>
                  </a:schemeClr>
                </a:solidFill>
                <a:tableStyleId>{BC89EF96-8CEA-46FF-86C4-4CE0E7609802}</a:tableStyleId>
              </a:tblPr>
              <a:tblGrid>
                <a:gridCol w="941209">
                  <a:extLst>
                    <a:ext uri="{9D8B030D-6E8A-4147-A177-3AD203B41FA5}">
                      <a16:colId xmlns:a16="http://schemas.microsoft.com/office/drawing/2014/main" val="20000"/>
                    </a:ext>
                  </a:extLst>
                </a:gridCol>
                <a:gridCol w="6284540">
                  <a:extLst>
                    <a:ext uri="{9D8B030D-6E8A-4147-A177-3AD203B41FA5}">
                      <a16:colId xmlns:a16="http://schemas.microsoft.com/office/drawing/2014/main" val="20001"/>
                    </a:ext>
                  </a:extLst>
                </a:gridCol>
              </a:tblGrid>
              <a:tr h="450626">
                <a:tc>
                  <a:txBody>
                    <a:bodyPr/>
                    <a:lstStyle/>
                    <a:p>
                      <a:r>
                        <a:rPr lang="en-US" sz="1700" b="0" cap="none" spc="0">
                          <a:solidFill>
                            <a:schemeClr val="bg1"/>
                          </a:solidFill>
                        </a:rPr>
                        <a:t>_____</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1700" b="0" cap="none" spc="0">
                          <a:solidFill>
                            <a:schemeClr val="bg1"/>
                          </a:solidFill>
                        </a:rPr>
                        <a:t>Question</a:t>
                      </a:r>
                    </a:p>
                  </a:txBody>
                  <a:tcPr marL="98678" marR="98678" marT="98678" marB="49336"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0000"/>
                  </a:ext>
                </a:extLst>
              </a:tr>
              <a:tr h="384841">
                <a:tc>
                  <a:txBody>
                    <a:bodyPr/>
                    <a:lstStyle/>
                    <a:p>
                      <a:r>
                        <a:rPr lang="en-US" sz="1300" cap="none" spc="0">
                          <a:solidFill>
                            <a:schemeClr val="tx1"/>
                          </a:solidFill>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have you defined mixed methods research?</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1"/>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do you justify using mixed methods methodology for your problem and question?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2"/>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collected both quantitative and qualitative data?</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3"/>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explain your intent for collecting both forms of data? (integration statement)</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4"/>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and why have you identified a mixed methods design or set of procedures to integrate your data? (mixed methods design)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5"/>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provided a diagram of your design procedures?</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6"/>
                  </a:ext>
                </a:extLst>
              </a:tr>
              <a:tr h="582196">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Have you identified how you will analyze your data for integration? (use of a joint display)</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7"/>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will you draw conclusions (or metainferences) from analyzing the integration?</a:t>
                      </a:r>
                      <a:endParaRPr lang="en-US" sz="1300" cap="none" spc="0">
                        <a:solidFill>
                          <a:schemeClr val="tx1"/>
                        </a:solidFill>
                        <a:latin typeface="+mj-lt"/>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8"/>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1300" cap="none" spc="0">
                          <a:solidFill>
                            <a:schemeClr val="tx1"/>
                          </a:solidFill>
                        </a:rPr>
                        <a:t>How you discussed validity and ethics related to your research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009"/>
                  </a:ext>
                </a:extLst>
              </a:tr>
              <a:tr h="384841">
                <a:tc>
                  <a:txBody>
                    <a:bodyPr/>
                    <a:lstStyle/>
                    <a:p>
                      <a:r>
                        <a:rPr kumimoji="0" lang="en-US" sz="1300" b="0" u="none" strike="noStrike" kern="1200" cap="none" spc="0" normalizeH="0" baseline="0" noProof="0">
                          <a:ln>
                            <a:noFill/>
                          </a:ln>
                          <a:solidFill>
                            <a:schemeClr val="tx1"/>
                          </a:solidFill>
                          <a:effectLst/>
                          <a:uLnTx/>
                          <a:uFillTx/>
                        </a:rPr>
                        <a:t>_____</a:t>
                      </a:r>
                      <a:endParaRPr lang="en-US" sz="1300" cap="none" spc="0">
                        <a:solidFill>
                          <a:schemeClr val="tx1"/>
                        </a:solidFill>
                      </a:endParaRP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1300" cap="none" spc="0">
                          <a:solidFill>
                            <a:schemeClr val="tx1"/>
                          </a:solidFill>
                        </a:rPr>
                        <a:t>How will you write your mixed methods study to reflect your use of design?</a:t>
                      </a:r>
                    </a:p>
                  </a:txBody>
                  <a:tcPr marL="98678" marR="98678" marT="98678" marB="49336">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0A5F832-FA3D-01A4-9BBC-2CD4E29DB571}"/>
              </a:ext>
            </a:extLst>
          </p:cNvPr>
          <p:cNvSpPr>
            <a:spLocks noGrp="1"/>
          </p:cNvSpPr>
          <p:nvPr>
            <p:ph type="title"/>
          </p:nvPr>
        </p:nvSpPr>
        <p:spPr>
          <a:xfrm>
            <a:off x="841248" y="548640"/>
            <a:ext cx="3600860" cy="5431536"/>
          </a:xfrm>
        </p:spPr>
        <p:txBody>
          <a:bodyPr>
            <a:normAutofit/>
          </a:bodyPr>
          <a:lstStyle/>
          <a:p>
            <a:pPr eaLnBrk="1" hangingPunct="1"/>
            <a:r>
              <a:rPr lang="en-US" altLang="en-US" sz="5000"/>
              <a:t>Components of Mixed Methods Procedures</a:t>
            </a:r>
          </a:p>
        </p:txBody>
      </p:sp>
      <p:sp>
        <p:nvSpPr>
          <p:cNvPr id="133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B399BF23-B804-829A-94E8-7EF07CF03964}"/>
              </a:ext>
            </a:extLst>
          </p:cNvPr>
          <p:cNvSpPr>
            <a:spLocks noGrp="1"/>
          </p:cNvSpPr>
          <p:nvPr>
            <p:ph idx="1"/>
          </p:nvPr>
        </p:nvSpPr>
        <p:spPr>
          <a:xfrm>
            <a:off x="5126418" y="552091"/>
            <a:ext cx="6224335" cy="5431536"/>
          </a:xfrm>
        </p:spPr>
        <p:txBody>
          <a:bodyPr anchor="ctr">
            <a:normAutofit/>
          </a:bodyPr>
          <a:lstStyle/>
          <a:p>
            <a:pPr eaLnBrk="1" hangingPunct="1"/>
            <a:r>
              <a:rPr lang="en-US" altLang="en-US" sz="2200"/>
              <a:t>Set of procedures can be used for planning</a:t>
            </a:r>
          </a:p>
          <a:p>
            <a:pPr eaLnBrk="1" hangingPunct="1"/>
            <a:r>
              <a:rPr lang="en-US" altLang="en-US" sz="2200"/>
              <a:t>Journals emphasizing mixed methods</a:t>
            </a:r>
          </a:p>
          <a:p>
            <a:pPr lvl="1" eaLnBrk="1" hangingPunct="1">
              <a:buFont typeface="Arial" panose="020B0604020202020204" pitchFamily="34" charset="0"/>
              <a:buChar char="–"/>
            </a:pPr>
            <a:r>
              <a:rPr lang="en-US" altLang="en-US" sz="2200" i="1"/>
              <a:t>Journal of Mixed Methods Research </a:t>
            </a:r>
          </a:p>
          <a:p>
            <a:pPr lvl="1" eaLnBrk="1" hangingPunct="1">
              <a:buFont typeface="Arial" panose="020B0604020202020204" pitchFamily="34" charset="0"/>
              <a:buChar char="–"/>
            </a:pPr>
            <a:r>
              <a:rPr lang="en-US" altLang="en-US" sz="2200" i="1"/>
              <a:t>International Journal of Multiple Research Approaches</a:t>
            </a:r>
          </a:p>
          <a:p>
            <a:pPr lvl="1" eaLnBrk="1" hangingPunct="1">
              <a:buFont typeface="Arial" panose="020B0604020202020204" pitchFamily="34" charset="0"/>
              <a:buChar char="–"/>
            </a:pPr>
            <a:r>
              <a:rPr lang="en-US" altLang="en-US" sz="2200" i="1"/>
              <a:t>Quality and Quantity</a:t>
            </a:r>
          </a:p>
          <a:p>
            <a:pPr lvl="1" eaLnBrk="1" hangingPunct="1">
              <a:buFont typeface="Arial" panose="020B0604020202020204" pitchFamily="34" charset="0"/>
              <a:buChar char="–"/>
            </a:pPr>
            <a:r>
              <a:rPr lang="en-US" altLang="en-US" sz="2200" i="1"/>
              <a:t>Field Methods</a:t>
            </a:r>
          </a:p>
          <a:p>
            <a:pPr eaLnBrk="1" hangingPunct="1"/>
            <a:r>
              <a:rPr lang="en-US" altLang="en-US" sz="2200"/>
              <a:t>Applications across disciplines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D5D983-910A-852E-3E05-618672454AA4}"/>
              </a:ext>
            </a:extLst>
          </p:cNvPr>
          <p:cNvPicPr>
            <a:picLocks noChangeAspect="1"/>
          </p:cNvPicPr>
          <p:nvPr/>
        </p:nvPicPr>
        <p:blipFill rotWithShape="1">
          <a:blip r:embed="rId2"/>
          <a:srcRect l="630" r="6575" b="-3"/>
          <a:stretch/>
        </p:blipFill>
        <p:spPr>
          <a:xfrm>
            <a:off x="192528" y="171716"/>
            <a:ext cx="3793268" cy="6514565"/>
          </a:xfrm>
          <a:prstGeom prst="rect">
            <a:avLst/>
          </a:prstGeom>
        </p:spPr>
      </p:pic>
      <p:pic>
        <p:nvPicPr>
          <p:cNvPr id="4" name="Picture 3">
            <a:extLst>
              <a:ext uri="{FF2B5EF4-FFF2-40B4-BE49-F238E27FC236}">
                <a16:creationId xmlns:a16="http://schemas.microsoft.com/office/drawing/2014/main" id="{EC082912-CDB1-B503-8204-B6321063297B}"/>
              </a:ext>
            </a:extLst>
          </p:cNvPr>
          <p:cNvPicPr>
            <a:picLocks noChangeAspect="1"/>
          </p:cNvPicPr>
          <p:nvPr/>
        </p:nvPicPr>
        <p:blipFill rotWithShape="1">
          <a:blip r:embed="rId3"/>
          <a:srcRect r="13933" b="1"/>
          <a:stretch/>
        </p:blipFill>
        <p:spPr>
          <a:xfrm>
            <a:off x="4184538" y="171716"/>
            <a:ext cx="3822924" cy="6514565"/>
          </a:xfrm>
          <a:prstGeom prst="rect">
            <a:avLst/>
          </a:prstGeom>
        </p:spPr>
      </p:pic>
      <p:pic>
        <p:nvPicPr>
          <p:cNvPr id="6" name="Picture 5">
            <a:extLst>
              <a:ext uri="{FF2B5EF4-FFF2-40B4-BE49-F238E27FC236}">
                <a16:creationId xmlns:a16="http://schemas.microsoft.com/office/drawing/2014/main" id="{0CBCEEB7-FA70-E6A9-4D08-7A54DD85E871}"/>
              </a:ext>
            </a:extLst>
          </p:cNvPr>
          <p:cNvPicPr>
            <a:picLocks noChangeAspect="1"/>
          </p:cNvPicPr>
          <p:nvPr/>
        </p:nvPicPr>
        <p:blipFill rotWithShape="1">
          <a:blip r:embed="rId4"/>
          <a:srcRect l="10308" r="6561"/>
          <a:stretch/>
        </p:blipFill>
        <p:spPr>
          <a:xfrm>
            <a:off x="8188032" y="171716"/>
            <a:ext cx="3799007" cy="6514565"/>
          </a:xfrm>
          <a:prstGeom prst="rect">
            <a:avLst/>
          </a:prstGeom>
        </p:spPr>
      </p:pic>
    </p:spTree>
    <p:extLst>
      <p:ext uri="{BB962C8B-B14F-4D97-AF65-F5344CB8AC3E}">
        <p14:creationId xmlns:p14="http://schemas.microsoft.com/office/powerpoint/2010/main" val="14170728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ECEC2-BDD2-8F90-CC97-DE39CE529C5E}"/>
              </a:ext>
            </a:extLst>
          </p:cNvPr>
          <p:cNvPicPr>
            <a:picLocks noChangeAspect="1"/>
          </p:cNvPicPr>
          <p:nvPr/>
        </p:nvPicPr>
        <p:blipFill>
          <a:blip r:embed="rId2"/>
          <a:stretch>
            <a:fillRect/>
          </a:stretch>
        </p:blipFill>
        <p:spPr>
          <a:xfrm>
            <a:off x="3672678" y="0"/>
            <a:ext cx="4846643" cy="6858000"/>
          </a:xfrm>
          <a:prstGeom prst="rect">
            <a:avLst/>
          </a:prstGeom>
        </p:spPr>
      </p:pic>
    </p:spTree>
    <p:extLst>
      <p:ext uri="{BB962C8B-B14F-4D97-AF65-F5344CB8AC3E}">
        <p14:creationId xmlns:p14="http://schemas.microsoft.com/office/powerpoint/2010/main" val="8745702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7B62F24-4144-DD6B-CA0B-C77F40B3B52E}"/>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100" kern="1200">
                <a:solidFill>
                  <a:srgbClr val="FFFFFF"/>
                </a:solidFill>
                <a:latin typeface="+mj-lt"/>
                <a:ea typeface="+mj-ea"/>
                <a:cs typeface="+mj-cs"/>
              </a:rPr>
              <a:t>https://ijmra.org/</a:t>
            </a:r>
          </a:p>
        </p:txBody>
      </p:sp>
      <p:sp>
        <p:nvSpPr>
          <p:cNvPr id="11"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27635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02DFF-CF5B-A2C7-5E16-1C15F84ACF0C}"/>
              </a:ext>
            </a:extLst>
          </p:cNvPr>
          <p:cNvSpPr>
            <a:spLocks noGrp="1"/>
          </p:cNvSpPr>
          <p:nvPr>
            <p:ph type="title"/>
          </p:nvPr>
        </p:nvSpPr>
        <p:spPr>
          <a:xfrm>
            <a:off x="841248" y="548640"/>
            <a:ext cx="3600860" cy="5431536"/>
          </a:xfrm>
        </p:spPr>
        <p:txBody>
          <a:bodyPr>
            <a:normAutofit/>
          </a:bodyPr>
          <a:lstStyle/>
          <a:p>
            <a:r>
              <a:rPr lang="en-GB" sz="5400"/>
              <a:t>Do you remember what these are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F7333-DBA6-4B14-2E05-4FF7CCAE82DF}"/>
              </a:ext>
            </a:extLst>
          </p:cNvPr>
          <p:cNvSpPr>
            <a:spLocks noGrp="1"/>
          </p:cNvSpPr>
          <p:nvPr>
            <p:ph idx="1"/>
          </p:nvPr>
        </p:nvSpPr>
        <p:spPr>
          <a:xfrm>
            <a:off x="5126418" y="552091"/>
            <a:ext cx="6224335" cy="5431536"/>
          </a:xfrm>
        </p:spPr>
        <p:txBody>
          <a:bodyPr anchor="ctr">
            <a:normAutofit/>
          </a:bodyPr>
          <a:lstStyle/>
          <a:p>
            <a:r>
              <a:rPr lang="en-GB" sz="4000" b="1" dirty="0"/>
              <a:t>Descriptive research</a:t>
            </a:r>
          </a:p>
          <a:p>
            <a:r>
              <a:rPr lang="en-GB" sz="4000" b="1" dirty="0"/>
              <a:t>Explanatory research</a:t>
            </a:r>
          </a:p>
          <a:p>
            <a:r>
              <a:rPr lang="en-GB" sz="4000" b="1" dirty="0"/>
              <a:t>Exploratory research</a:t>
            </a:r>
            <a:endParaRPr lang="en-GB" sz="4000" dirty="0"/>
          </a:p>
          <a:p>
            <a:r>
              <a:rPr lang="en-GB" sz="4000" b="1" dirty="0"/>
              <a:t>Convergent research </a:t>
            </a:r>
          </a:p>
        </p:txBody>
      </p:sp>
    </p:spTree>
    <p:extLst>
      <p:ext uri="{BB962C8B-B14F-4D97-AF65-F5344CB8AC3E}">
        <p14:creationId xmlns:p14="http://schemas.microsoft.com/office/powerpoint/2010/main" val="6746221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A6446-A0D1-5ECA-2095-16603BF36A8D}"/>
              </a:ext>
            </a:extLst>
          </p:cNvPr>
          <p:cNvSpPr>
            <a:spLocks noGrp="1"/>
          </p:cNvSpPr>
          <p:nvPr>
            <p:ph type="title"/>
          </p:nvPr>
        </p:nvSpPr>
        <p:spPr>
          <a:xfrm>
            <a:off x="841248" y="548640"/>
            <a:ext cx="3600860" cy="5431536"/>
          </a:xfrm>
        </p:spPr>
        <p:txBody>
          <a:bodyPr>
            <a:normAutofit/>
          </a:bodyPr>
          <a:lstStyle/>
          <a:p>
            <a:r>
              <a:rPr lang="en-GB" sz="5400" dirty="0"/>
              <a:t>Answers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C3EA8F-0764-7418-58BC-89F629DA4103}"/>
              </a:ext>
            </a:extLst>
          </p:cNvPr>
          <p:cNvSpPr>
            <a:spLocks noGrp="1"/>
          </p:cNvSpPr>
          <p:nvPr>
            <p:ph idx="1"/>
          </p:nvPr>
        </p:nvSpPr>
        <p:spPr>
          <a:xfrm>
            <a:off x="5027713" y="713232"/>
            <a:ext cx="6827131" cy="5431536"/>
          </a:xfrm>
        </p:spPr>
        <p:txBody>
          <a:bodyPr anchor="ctr">
            <a:noAutofit/>
          </a:bodyPr>
          <a:lstStyle/>
          <a:p>
            <a:pPr algn="just"/>
            <a:r>
              <a:rPr lang="en-GB" sz="2400" dirty="0"/>
              <a:t>Descriptive research - Research focused on accurately describing the characteristics or behaviours of a particular individual, group, or situation. Seeks to document the status quo.</a:t>
            </a:r>
          </a:p>
          <a:p>
            <a:pPr algn="just"/>
            <a:r>
              <a:rPr lang="en-GB" sz="2400" dirty="0"/>
              <a:t>Explanatory research - Research that is focused on explaining the causes or reasons behind a phenomenon. Seeks to establish causal relationships and explain why certain outcomes occur.</a:t>
            </a:r>
          </a:p>
          <a:p>
            <a:pPr algn="just"/>
            <a:r>
              <a:rPr lang="en-GB" sz="2400" dirty="0"/>
              <a:t>Exploratory research - Research focused on discovering insights and gaining understanding of an issue, situation, or problem. Seeks to gather preliminary data and hypothesis generation.</a:t>
            </a:r>
          </a:p>
          <a:p>
            <a:pPr algn="just"/>
            <a:r>
              <a:rPr lang="en-GB" sz="2400" dirty="0"/>
              <a:t>Convergent research - Research that integrates multiple methods and data sources to develop a comprehensive understanding of a problem. Requires merging quantitative and qualitative data.</a:t>
            </a:r>
          </a:p>
        </p:txBody>
      </p:sp>
    </p:spTree>
    <p:extLst>
      <p:ext uri="{BB962C8B-B14F-4D97-AF65-F5344CB8AC3E}">
        <p14:creationId xmlns:p14="http://schemas.microsoft.com/office/powerpoint/2010/main" val="33803752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4989F-470E-9268-1841-5699CB80A119}"/>
              </a:ext>
            </a:extLst>
          </p:cNvPr>
          <p:cNvSpPr>
            <a:spLocks noGrp="1"/>
          </p:cNvSpPr>
          <p:nvPr>
            <p:ph type="title"/>
          </p:nvPr>
        </p:nvSpPr>
        <p:spPr>
          <a:xfrm>
            <a:off x="841248" y="548640"/>
            <a:ext cx="3600860" cy="5431536"/>
          </a:xfrm>
        </p:spPr>
        <p:txBody>
          <a:bodyPr>
            <a:normAutofit/>
          </a:bodyPr>
          <a:lstStyle/>
          <a:p>
            <a:r>
              <a:rPr lang="en-GB" sz="5400"/>
              <a:t>Key differences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3BA9FC-BC17-F16A-B1E3-825DDA7C8B50}"/>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200" b="0" i="0">
                <a:effectLst/>
                <a:latin typeface="-apple-system"/>
              </a:rPr>
              <a:t>Explanatory research aims to establish causes and effects. Exploratory research aims to discover and gain initial insight.</a:t>
            </a:r>
          </a:p>
          <a:p>
            <a:pPr>
              <a:buFont typeface="Arial" panose="020B0604020202020204" pitchFamily="34" charset="0"/>
              <a:buChar char="•"/>
            </a:pPr>
            <a:r>
              <a:rPr lang="en-GB" sz="2200" b="0" i="0">
                <a:effectLst/>
                <a:latin typeface="-apple-system"/>
              </a:rPr>
              <a:t>Convergent research brings together multiple data sources. Descriptive research focuses on one dataset, individual or case.</a:t>
            </a:r>
          </a:p>
          <a:p>
            <a:pPr>
              <a:buFont typeface="Arial" panose="020B0604020202020204" pitchFamily="34" charset="0"/>
              <a:buChar char="•"/>
            </a:pPr>
            <a:r>
              <a:rPr lang="en-GB" sz="2200" b="0" i="0">
                <a:effectLst/>
                <a:latin typeface="-apple-system"/>
              </a:rPr>
              <a:t>Explanatory and descriptive research may test hypotheses. Exploratory research is more open-ended and hypothesis generating.</a:t>
            </a:r>
          </a:p>
          <a:p>
            <a:pPr>
              <a:buFont typeface="Arial" panose="020B0604020202020204" pitchFamily="34" charset="0"/>
              <a:buChar char="•"/>
            </a:pPr>
            <a:r>
              <a:rPr lang="en-GB" sz="2200" b="0" i="0">
                <a:effectLst/>
                <a:latin typeface="-apple-system"/>
              </a:rPr>
              <a:t>Convergent research integrates data to get a comprehensive understanding. The other types focus on one main method or data source.</a:t>
            </a:r>
          </a:p>
          <a:p>
            <a:endParaRPr lang="en-GB" sz="2200"/>
          </a:p>
        </p:txBody>
      </p:sp>
    </p:spTree>
    <p:extLst>
      <p:ext uri="{BB962C8B-B14F-4D97-AF65-F5344CB8AC3E}">
        <p14:creationId xmlns:p14="http://schemas.microsoft.com/office/powerpoint/2010/main" val="27482735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95E93-903A-3E1C-4478-718188CB41E1}"/>
              </a:ext>
            </a:extLst>
          </p:cNvPr>
          <p:cNvSpPr>
            <a:spLocks noGrp="1"/>
          </p:cNvSpPr>
          <p:nvPr>
            <p:ph type="title"/>
          </p:nvPr>
        </p:nvSpPr>
        <p:spPr/>
        <p:txBody>
          <a:bodyPr/>
          <a:lstStyle/>
          <a:p>
            <a:r>
              <a:rPr lang="en-US" dirty="0"/>
              <a:t>Types of Mixed Methods Research Designs</a:t>
            </a:r>
            <a:endParaRPr lang="en-GB" dirty="0"/>
          </a:p>
        </p:txBody>
      </p:sp>
      <p:sp>
        <p:nvSpPr>
          <p:cNvPr id="3" name="Content Placeholder 2">
            <a:extLst>
              <a:ext uri="{FF2B5EF4-FFF2-40B4-BE49-F238E27FC236}">
                <a16:creationId xmlns:a16="http://schemas.microsoft.com/office/drawing/2014/main" id="{5AD845B3-0030-BB7B-3134-48823945E90C}"/>
              </a:ext>
            </a:extLst>
          </p:cNvPr>
          <p:cNvSpPr>
            <a:spLocks noGrp="1"/>
          </p:cNvSpPr>
          <p:nvPr>
            <p:ph idx="1"/>
          </p:nvPr>
        </p:nvSpPr>
        <p:spPr/>
        <p:txBody>
          <a:bodyPr/>
          <a:lstStyle/>
          <a:p>
            <a:pPr marL="432" indent="0">
              <a:buNone/>
            </a:pPr>
            <a:r>
              <a:rPr lang="en-US" b="1" dirty="0"/>
              <a:t>The nomenclature of designs has three distinctions</a:t>
            </a:r>
          </a:p>
          <a:p>
            <a:r>
              <a:rPr lang="en-US" dirty="0"/>
              <a:t>The orientation of the research: qualitative (QUAL) or quantitative (QUAN)</a:t>
            </a:r>
          </a:p>
          <a:p>
            <a:r>
              <a:rPr lang="en-US" dirty="0"/>
              <a:t>The dominant aspect of the research:</a:t>
            </a:r>
          </a:p>
          <a:p>
            <a:pPr lvl="1"/>
            <a:r>
              <a:rPr lang="en-US" dirty="0"/>
              <a:t>More dominant indicated by uppercase (e.g., QUAL) </a:t>
            </a:r>
          </a:p>
          <a:p>
            <a:pPr lvl="1"/>
            <a:r>
              <a:rPr lang="en-US" dirty="0"/>
              <a:t>Less dominant indicated by lower case (e.g., qual)</a:t>
            </a:r>
          </a:p>
          <a:p>
            <a:r>
              <a:rPr lang="en-US" dirty="0"/>
              <a:t>The sequence of the research:</a:t>
            </a:r>
          </a:p>
          <a:p>
            <a:pPr lvl="1"/>
            <a:r>
              <a:rPr lang="en-US" dirty="0"/>
              <a:t>Conducted simultaneously designated with a plus </a:t>
            </a:r>
          </a:p>
          <a:p>
            <a:pPr lvl="1"/>
            <a:r>
              <a:rPr lang="en-US" dirty="0"/>
              <a:t>Sequentially designated with an arrow </a:t>
            </a:r>
          </a:p>
          <a:p>
            <a:pPr lvl="1"/>
            <a:endParaRPr lang="en-US" dirty="0"/>
          </a:p>
          <a:p>
            <a:pPr lvl="1"/>
            <a:endParaRPr lang="en-US" dirty="0"/>
          </a:p>
          <a:p>
            <a:pPr lvl="1"/>
            <a:endParaRPr lang="en-US" dirty="0"/>
          </a:p>
          <a:p>
            <a:endParaRPr lang="en-US" dirty="0"/>
          </a:p>
          <a:p>
            <a:endParaRPr lang="en-US" dirty="0"/>
          </a:p>
          <a:p>
            <a:endParaRPr lang="en-GB" dirty="0"/>
          </a:p>
        </p:txBody>
      </p:sp>
      <p:graphicFrame>
        <p:nvGraphicFramePr>
          <p:cNvPr id="4" name="Object 3" descr="left parenthesis plus right parenthesis ">
            <a:extLst>
              <a:ext uri="{FF2B5EF4-FFF2-40B4-BE49-F238E27FC236}">
                <a16:creationId xmlns:a16="http://schemas.microsoft.com/office/drawing/2014/main" id="{D6746EDD-5542-44B4-79FC-2607A5113E8B}"/>
              </a:ext>
            </a:extLst>
          </p:cNvPr>
          <p:cNvGraphicFramePr>
            <a:graphicFrameLocks noChangeAspect="1"/>
          </p:cNvGraphicFramePr>
          <p:nvPr>
            <p:extLst>
              <p:ext uri="{D42A27DB-BD31-4B8C-83A1-F6EECF244321}">
                <p14:modId xmlns:p14="http://schemas.microsoft.com/office/powerpoint/2010/main" val="2800271273"/>
              </p:ext>
            </p:extLst>
          </p:nvPr>
        </p:nvGraphicFramePr>
        <p:xfrm>
          <a:off x="8217853" y="4998880"/>
          <a:ext cx="393700" cy="342900"/>
        </p:xfrm>
        <a:graphic>
          <a:graphicData uri="http://schemas.openxmlformats.org/presentationml/2006/ole">
            <mc:AlternateContent xmlns:mc="http://schemas.openxmlformats.org/markup-compatibility/2006">
              <mc:Choice xmlns:v="urn:schemas-microsoft-com:vml" Requires="v">
                <p:oleObj name="Equation" r:id="rId2" imgW="393480" imgH="342720" progId="Equation.DSMT4">
                  <p:embed/>
                </p:oleObj>
              </mc:Choice>
              <mc:Fallback>
                <p:oleObj name="Equation" r:id="rId2" imgW="393480" imgH="342720" progId="Equation.DSMT4">
                  <p:embed/>
                  <p:pic>
                    <p:nvPicPr>
                      <p:cNvPr id="4" name="Object 3" descr="left parenthesis plus right parenthesis ">
                        <a:extLst>
                          <a:ext uri="{FF2B5EF4-FFF2-40B4-BE49-F238E27FC236}">
                            <a16:creationId xmlns:a16="http://schemas.microsoft.com/office/drawing/2014/main" id="{D6746EDD-5542-44B4-79FC-2607A5113E8B}"/>
                          </a:ext>
                        </a:extLst>
                      </p:cNvPr>
                      <p:cNvPicPr/>
                      <p:nvPr/>
                    </p:nvPicPr>
                    <p:blipFill>
                      <a:blip r:embed="rId3"/>
                      <a:stretch>
                        <a:fillRect/>
                      </a:stretch>
                    </p:blipFill>
                    <p:spPr>
                      <a:xfrm>
                        <a:off x="8217853" y="4998880"/>
                        <a:ext cx="393700" cy="342900"/>
                      </a:xfrm>
                      <a:prstGeom prst="rect">
                        <a:avLst/>
                      </a:prstGeom>
                    </p:spPr>
                  </p:pic>
                </p:oleObj>
              </mc:Fallback>
            </mc:AlternateContent>
          </a:graphicData>
        </a:graphic>
      </p:graphicFrame>
      <p:graphicFrame>
        <p:nvGraphicFramePr>
          <p:cNvPr id="5" name="Object 4" descr="left parenthesis rightward arrow right parenthesis ">
            <a:extLst>
              <a:ext uri="{FF2B5EF4-FFF2-40B4-BE49-F238E27FC236}">
                <a16:creationId xmlns:a16="http://schemas.microsoft.com/office/drawing/2014/main" id="{EF0E6858-4B60-8C5D-3F10-BF4ABE58F04A}"/>
              </a:ext>
            </a:extLst>
          </p:cNvPr>
          <p:cNvGraphicFramePr>
            <a:graphicFrameLocks noChangeAspect="1"/>
          </p:cNvGraphicFramePr>
          <p:nvPr>
            <p:extLst>
              <p:ext uri="{D42A27DB-BD31-4B8C-83A1-F6EECF244321}">
                <p14:modId xmlns:p14="http://schemas.microsoft.com/office/powerpoint/2010/main" val="326391895"/>
              </p:ext>
            </p:extLst>
          </p:nvPr>
        </p:nvGraphicFramePr>
        <p:xfrm>
          <a:off x="8148003" y="5476717"/>
          <a:ext cx="533400" cy="342900"/>
        </p:xfrm>
        <a:graphic>
          <a:graphicData uri="http://schemas.openxmlformats.org/presentationml/2006/ole">
            <mc:AlternateContent xmlns:mc="http://schemas.openxmlformats.org/markup-compatibility/2006">
              <mc:Choice xmlns:v="urn:schemas-microsoft-com:vml" Requires="v">
                <p:oleObj name="Equation" r:id="rId4" imgW="533160" imgH="342720" progId="Equation.DSMT4">
                  <p:embed/>
                </p:oleObj>
              </mc:Choice>
              <mc:Fallback>
                <p:oleObj name="Equation" r:id="rId4" imgW="533160" imgH="342720" progId="Equation.DSMT4">
                  <p:embed/>
                  <p:pic>
                    <p:nvPicPr>
                      <p:cNvPr id="5" name="Object 4" descr="left parenthesis rightward arrow right parenthesis ">
                        <a:extLst>
                          <a:ext uri="{FF2B5EF4-FFF2-40B4-BE49-F238E27FC236}">
                            <a16:creationId xmlns:a16="http://schemas.microsoft.com/office/drawing/2014/main" id="{EF0E6858-4B60-8C5D-3F10-BF4ABE58F04A}"/>
                          </a:ext>
                        </a:extLst>
                      </p:cNvPr>
                      <p:cNvPicPr/>
                      <p:nvPr/>
                    </p:nvPicPr>
                    <p:blipFill>
                      <a:blip r:embed="rId5"/>
                      <a:stretch>
                        <a:fillRect/>
                      </a:stretch>
                    </p:blipFill>
                    <p:spPr>
                      <a:xfrm>
                        <a:off x="8148003" y="5476717"/>
                        <a:ext cx="533400" cy="342900"/>
                      </a:xfrm>
                      <a:prstGeom prst="rect">
                        <a:avLst/>
                      </a:prstGeom>
                    </p:spPr>
                  </p:pic>
                </p:oleObj>
              </mc:Fallback>
            </mc:AlternateContent>
          </a:graphicData>
        </a:graphic>
      </p:graphicFrame>
    </p:spTree>
    <p:extLst>
      <p:ext uri="{BB962C8B-B14F-4D97-AF65-F5344CB8AC3E}">
        <p14:creationId xmlns:p14="http://schemas.microsoft.com/office/powerpoint/2010/main" val="9789605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4100"/>
              <a:t>The Explanatory Sequential Design </a:t>
            </a:r>
            <a:r>
              <a:rPr kumimoji="0" lang="en-US" sz="4100" b="1" i="0" u="none" strike="noStrike" kern="1200" cap="none" spc="0" normalizeH="0" baseline="0" noProof="0">
                <a:ln>
                  <a:noFill/>
                </a:ln>
                <a:effectLst/>
                <a:uLnTx/>
                <a:uFillTx/>
                <a:latin typeface="+mn-lt"/>
                <a:ea typeface="+mn-ea"/>
                <a:cs typeface="+mn-cs"/>
              </a:rPr>
              <a:t>(QUAN</a:t>
            </a:r>
            <a:r>
              <a:rPr kumimoji="0" lang="en-GB" sz="4100" b="1" i="0" u="none" strike="noStrike" kern="1200" cap="none" spc="0" normalizeH="0" baseline="0" noProof="0">
                <a:ln>
                  <a:noFill/>
                </a:ln>
                <a:effectLst/>
                <a:uLnTx/>
                <a:uFillTx/>
                <a:latin typeface="+mn-lt"/>
                <a:ea typeface="+mn-ea"/>
                <a:cs typeface="+mn-cs"/>
              </a:rPr>
              <a:t>→</a:t>
            </a:r>
            <a:r>
              <a:rPr kumimoji="0" lang="en-US" sz="4100" b="1" i="0" u="none" strike="noStrike" kern="1200" cap="none" spc="0" normalizeH="0" baseline="0" noProof="0">
                <a:ln>
                  <a:noFill/>
                </a:ln>
                <a:effectLst/>
                <a:uLnTx/>
                <a:uFillTx/>
                <a:latin typeface="+mn-lt"/>
                <a:ea typeface="+mn-ea"/>
                <a:cs typeface="+mn-cs"/>
              </a:rPr>
              <a:t>qual) </a:t>
            </a:r>
            <a:endParaRPr lang="en-US" sz="4100" b="1">
              <a:latin typeface="+mn-lt"/>
            </a:endParaRPr>
          </a:p>
        </p:txBody>
      </p:sp>
      <p:sp>
        <p:nvSpPr>
          <p:cNvPr id="25" name="Arc 2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8" name="Picture Placeholder 17" descr="Five steps of the explanatory sequential design presented in a chart.&#10;For long description in Notes pane, press F6.">
            <a:extLst>
              <a:ext uri="{FF2B5EF4-FFF2-40B4-BE49-F238E27FC236}">
                <a16:creationId xmlns:a16="http://schemas.microsoft.com/office/drawing/2014/main" id="{6F98A397-4ACB-4C93-B79B-053DA729376F}"/>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4" name="Content Placeholder 13">
            <a:extLst>
              <a:ext uri="{FF2B5EF4-FFF2-40B4-BE49-F238E27FC236}">
                <a16:creationId xmlns:a16="http://schemas.microsoft.com/office/drawing/2014/main" id="{FDF43ED3-C949-4F84-8A53-1D48DCFA404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1500"/>
              <a:t>Collects quantitative data first in the sequence</a:t>
            </a:r>
          </a:p>
          <a:p>
            <a:pPr marL="432" indent="0">
              <a:buNone/>
            </a:pPr>
            <a:r>
              <a:rPr lang="en-US" sz="1500"/>
              <a:t>More heavily weights quantitative data (QUAN)</a:t>
            </a:r>
          </a:p>
          <a:p>
            <a:pPr marL="432" indent="0">
              <a:buNone/>
            </a:pPr>
            <a:r>
              <a:rPr lang="en-US" sz="1500"/>
              <a:t>Quantitative findings determine type of data collected in second phase</a:t>
            </a:r>
          </a:p>
          <a:p>
            <a:pPr marL="432" indent="0">
              <a:buNone/>
            </a:pPr>
            <a:r>
              <a:rPr lang="en-US" sz="1500"/>
              <a:t>Use the qualitative analysis to explain or elaborate the quantitative results</a:t>
            </a:r>
          </a:p>
          <a:p>
            <a:pPr marL="432" indent="0">
              <a:buNone/>
            </a:pPr>
            <a:r>
              <a:rPr lang="en-US" sz="1500"/>
              <a:t>e.g., survey followed by focus groups to explain findings</a:t>
            </a:r>
          </a:p>
          <a:p>
            <a:pPr marL="432" indent="0">
              <a:buNone/>
            </a:pPr>
            <a:endParaRPr lang="en-US" sz="1500"/>
          </a:p>
        </p:txBody>
      </p:sp>
    </p:spTree>
    <p:extLst>
      <p:ext uri="{BB962C8B-B14F-4D97-AF65-F5344CB8AC3E}">
        <p14:creationId xmlns:p14="http://schemas.microsoft.com/office/powerpoint/2010/main" val="39175751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3700"/>
              <a:t>The Exploratory Sequential      </a:t>
            </a:r>
            <a:r>
              <a:rPr lang="en-US" sz="3700" err="1"/>
              <a:t>lefDesign</a:t>
            </a:r>
            <a:r>
              <a:rPr lang="en-US" sz="3700"/>
              <a:t> </a:t>
            </a:r>
            <a:r>
              <a:rPr lang="en-US" sz="3700" b="1">
                <a:latin typeface="+mn-lt"/>
              </a:rPr>
              <a:t>(QUAL</a:t>
            </a:r>
            <a:r>
              <a:rPr lang="en-GB" sz="3700" b="1" i="0">
                <a:effectLst/>
                <a:latin typeface="+mn-lt"/>
              </a:rPr>
              <a:t>→</a:t>
            </a:r>
            <a:r>
              <a:rPr lang="en-US" sz="3700" b="1" err="1">
                <a:latin typeface="+mn-lt"/>
              </a:rPr>
              <a:t>quan</a:t>
            </a:r>
            <a:r>
              <a:rPr lang="en-US" sz="3700" b="1">
                <a:latin typeface="+mn-lt"/>
              </a:rPr>
              <a:t>)</a:t>
            </a:r>
          </a:p>
        </p:txBody>
      </p:sp>
      <p:sp>
        <p:nvSpPr>
          <p:cNvPr id="22" name="Arc 2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5" name="Picture Placeholder 14" descr="Five steps of the exploratory sequential design presented in a chart.&#10;For long description in Notes pane, press F6.">
            <a:extLst>
              <a:ext uri="{FF2B5EF4-FFF2-40B4-BE49-F238E27FC236}">
                <a16:creationId xmlns:a16="http://schemas.microsoft.com/office/drawing/2014/main" id="{A51A1E5A-2A11-4AFB-85BD-F7EBE00E09CE}"/>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2" name="Content Placeholder 11">
            <a:extLst>
              <a:ext uri="{FF2B5EF4-FFF2-40B4-BE49-F238E27FC236}">
                <a16:creationId xmlns:a16="http://schemas.microsoft.com/office/drawing/2014/main" id="{F77A6093-F627-4392-8D9A-8ADCC78C67B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2200"/>
              <a:t>Collects qualitative data first in the sequence</a:t>
            </a:r>
          </a:p>
          <a:p>
            <a:pPr marL="432" indent="0">
              <a:buNone/>
            </a:pPr>
            <a:r>
              <a:rPr lang="en-US" sz="2200"/>
              <a:t>More heavily weights qualitative data (QUAL)</a:t>
            </a:r>
          </a:p>
          <a:p>
            <a:pPr marL="432" indent="0">
              <a:buNone/>
            </a:pPr>
            <a:r>
              <a:rPr lang="en-US" sz="2200"/>
              <a:t>Begins with a qualitative exploratory study (e.g., collecting observations, open-ended interviews)</a:t>
            </a:r>
          </a:p>
          <a:p>
            <a:pPr marL="432" indent="0">
              <a:buNone/>
            </a:pPr>
            <a:r>
              <a:rPr lang="en-US" sz="2200"/>
              <a:t>Identify concepts and hypotheses to explore and test quantitatively (e.g., surveys, census, Likert-scale)</a:t>
            </a:r>
          </a:p>
        </p:txBody>
      </p:sp>
    </p:spTree>
    <p:extLst>
      <p:ext uri="{BB962C8B-B14F-4D97-AF65-F5344CB8AC3E}">
        <p14:creationId xmlns:p14="http://schemas.microsoft.com/office/powerpoint/2010/main" val="26073050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vert="horz" lIns="0" tIns="0" rIns="0" bIns="0" rtlCol="0" anchorCtr="0">
            <a:normAutofit/>
          </a:bodyPr>
          <a:lstStyle/>
          <a:p>
            <a:r>
              <a:rPr lang="en-US">
                <a:solidFill>
                  <a:srgbClr val="FFFFFF"/>
                </a:solidFill>
              </a:rPr>
              <a:t>The Exploratory Sequential Design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0" tIns="0" rIns="0" bIns="0" rtlCol="0" anchor="ctr" anchorCtr="0">
            <a:normAutofit/>
          </a:bodyPr>
          <a:lstStyle/>
          <a:p>
            <a:r>
              <a:rPr lang="en-US"/>
              <a:t>Begin inductively with qualitative data from a purposive sample.</a:t>
            </a:r>
          </a:p>
          <a:p>
            <a:r>
              <a:rPr lang="en-US"/>
              <a:t>Identify unanswered questions.</a:t>
            </a:r>
          </a:p>
          <a:p>
            <a:r>
              <a:rPr lang="en-US"/>
              <a:t>Build on the qualitative findings with quantitative data collection of a large, random sample.</a:t>
            </a:r>
          </a:p>
          <a:p>
            <a:r>
              <a:rPr lang="en-US"/>
              <a:t>Ideally, results will be generalizable to a larger population</a:t>
            </a:r>
          </a:p>
        </p:txBody>
      </p:sp>
    </p:spTree>
    <p:extLst>
      <p:ext uri="{BB962C8B-B14F-4D97-AF65-F5344CB8AC3E}">
        <p14:creationId xmlns:p14="http://schemas.microsoft.com/office/powerpoint/2010/main" val="3629498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3400" dirty="0"/>
              <a:t>The Convergent Parallel Design </a:t>
            </a:r>
            <a:r>
              <a:rPr lang="en-US" sz="3400" b="1">
                <a:latin typeface="+mn-lt"/>
              </a:rPr>
              <a:t>(QUAN+QUAL) </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50A3B15D-2076-49CC-8493-FDB2BCCF712D}"/>
              </a:ext>
            </a:extLst>
          </p:cNvPr>
          <p:cNvSpPr>
            <a:spLocks noGrp="1"/>
          </p:cNvSpPr>
          <p:nvPr>
            <p:ph idx="1"/>
          </p:nvPr>
        </p:nvSpPr>
        <p:spPr>
          <a:xfrm>
            <a:off x="4654295" y="502920"/>
            <a:ext cx="6894576" cy="2926080"/>
          </a:xfrm>
        </p:spPr>
        <p:txBody>
          <a:bodyPr vert="horz" lIns="0" tIns="0" rIns="0" bIns="0" rtlCol="0" anchor="ctr" anchorCtr="0">
            <a:normAutofit fontScale="32500" lnSpcReduction="20000"/>
          </a:bodyPr>
          <a:lstStyle/>
          <a:p>
            <a:pPr marL="432" indent="0">
              <a:buNone/>
            </a:pPr>
            <a:endParaRPr lang="en-US" sz="600" dirty="0"/>
          </a:p>
          <a:p>
            <a:pPr marL="432" indent="0">
              <a:buNone/>
            </a:pPr>
            <a:r>
              <a:rPr lang="en-US" sz="7400" dirty="0"/>
              <a:t>Collect quantitative and qualitative data concurrently.</a:t>
            </a:r>
          </a:p>
          <a:p>
            <a:pPr marL="432" indent="0">
              <a:buNone/>
            </a:pPr>
            <a:r>
              <a:rPr lang="en-US" sz="7400" dirty="0"/>
              <a:t>Equal attention and emphasis to quantitative (QUAN) and qualitative (QUAL)</a:t>
            </a:r>
          </a:p>
          <a:p>
            <a:pPr marL="432" indent="0">
              <a:buNone/>
            </a:pPr>
            <a:r>
              <a:rPr lang="en-US" sz="7400" dirty="0"/>
              <a:t>The strengths of qualitative data (e.g., context) offset weakness of quantitative data (e.g., ecological validity)</a:t>
            </a:r>
          </a:p>
          <a:p>
            <a:pPr marL="432" indent="0">
              <a:buNone/>
            </a:pPr>
            <a:r>
              <a:rPr lang="en-US" sz="7400" dirty="0"/>
              <a:t>The strengths of quantitative data (e.g., </a:t>
            </a:r>
            <a:r>
              <a:rPr lang="en-US" sz="7400" dirty="0" err="1"/>
              <a:t>generalisability</a:t>
            </a:r>
            <a:r>
              <a:rPr lang="en-US" sz="7400" dirty="0"/>
              <a:t>) offset weaknesses of qualitative data (e.g., context dependence)</a:t>
            </a:r>
          </a:p>
        </p:txBody>
      </p:sp>
      <p:pic>
        <p:nvPicPr>
          <p:cNvPr id="14" name="Picture Placeholder 13" descr="The convergent pattern of quantitative and qualitative designs presented in the chart.&#10;Long description is available in notes, Press F6.">
            <a:extLst>
              <a:ext uri="{FF2B5EF4-FFF2-40B4-BE49-F238E27FC236}">
                <a16:creationId xmlns:a16="http://schemas.microsoft.com/office/drawing/2014/main" id="{48588E33-590E-440B-A5EE-F4F3EBDDD991}"/>
              </a:ext>
            </a:extLst>
          </p:cNvPr>
          <p:cNvPicPr>
            <a:picLocks noGrp="1" noChangeAspect="1"/>
          </p:cNvPicPr>
          <p:nvPr>
            <p:ph type="pic" sz="quarter" idx="4294967295"/>
          </p:nvPr>
        </p:nvPicPr>
        <p:blipFill rotWithShape="1">
          <a:blip r:embed="rId3"/>
          <a:stretch>
            <a:fillRect/>
          </a:stretch>
        </p:blipFill>
        <p:spPr>
          <a:xfrm>
            <a:off x="701275" y="3644022"/>
            <a:ext cx="10917936" cy="2756778"/>
          </a:xfrm>
          <a:prstGeom prst="rect">
            <a:avLst/>
          </a:prstGeom>
        </p:spPr>
      </p:pic>
    </p:spTree>
    <p:extLst>
      <p:ext uri="{BB962C8B-B14F-4D97-AF65-F5344CB8AC3E}">
        <p14:creationId xmlns:p14="http://schemas.microsoft.com/office/powerpoint/2010/main" val="30321643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639193"/>
            <a:ext cx="3571810" cy="3573516"/>
          </a:xfrm>
        </p:spPr>
        <p:txBody>
          <a:bodyPr vert="horz" lIns="91440" tIns="45720" rIns="91440" bIns="45720" rtlCol="0" anchor="b" anchorCtr="0">
            <a:normAutofit/>
          </a:bodyPr>
          <a:lstStyle/>
          <a:p>
            <a:r>
              <a:rPr lang="en-US" sz="5600" kern="1200">
                <a:solidFill>
                  <a:schemeClr val="tx1"/>
                </a:solidFill>
                <a:latin typeface="+mj-lt"/>
                <a:ea typeface="+mj-ea"/>
                <a:cs typeface="+mj-cs"/>
              </a:rPr>
              <a:t>The Convergent Parallel Design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C54F0158-DEE9-08E3-7547-AF428788C972}"/>
              </a:ext>
            </a:extLst>
          </p:cNvPr>
          <p:cNvGraphicFramePr>
            <a:graphicFrameLocks noGrp="1"/>
          </p:cNvGraphicFramePr>
          <p:nvPr>
            <p:ph idx="1"/>
            <p:extLst>
              <p:ext uri="{D42A27DB-BD31-4B8C-83A1-F6EECF244321}">
                <p14:modId xmlns:p14="http://schemas.microsoft.com/office/powerpoint/2010/main" val="25571913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8196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0" tIns="0" rIns="0" bIns="0" rtlCol="0" anchor="b" anchorCtr="0">
            <a:normAutofit/>
          </a:bodyPr>
          <a:lstStyle/>
          <a:p>
            <a:r>
              <a:rPr lang="en-US" sz="3000"/>
              <a:t>Advanced Mixed Methods Research Designs: The Experimental Design</a:t>
            </a:r>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2AB6DC8E-356A-47EF-A247-DE4F35858787}"/>
              </a:ext>
            </a:extLst>
          </p:cNvPr>
          <p:cNvSpPr>
            <a:spLocks noGrp="1"/>
          </p:cNvSpPr>
          <p:nvPr>
            <p:ph idx="1"/>
          </p:nvPr>
        </p:nvSpPr>
        <p:spPr>
          <a:xfrm>
            <a:off x="349581" y="4638688"/>
            <a:ext cx="10932707" cy="2096402"/>
          </a:xfrm>
        </p:spPr>
        <p:txBody>
          <a:bodyPr vert="horz" lIns="0" tIns="0" rIns="0" bIns="0" rtlCol="0" anchor="t" anchorCtr="0">
            <a:normAutofit lnSpcReduction="10000"/>
          </a:bodyPr>
          <a:lstStyle/>
          <a:p>
            <a:pPr marL="432" indent="0">
              <a:buNone/>
            </a:pPr>
            <a:endParaRPr lang="en-US" sz="1000" dirty="0"/>
          </a:p>
          <a:p>
            <a:pPr marL="432" indent="0">
              <a:buNone/>
            </a:pPr>
            <a:r>
              <a:rPr lang="en-US" sz="2000" dirty="0"/>
              <a:t>The quantitative element is an experimental design</a:t>
            </a:r>
          </a:p>
          <a:p>
            <a:pPr marL="432" indent="0">
              <a:buNone/>
            </a:pPr>
            <a:r>
              <a:rPr lang="en-US" sz="2000" dirty="0"/>
              <a:t>The quantitative data (experiment) are more heavily weighted.</a:t>
            </a:r>
          </a:p>
          <a:p>
            <a:pPr marL="432" indent="0">
              <a:buNone/>
            </a:pPr>
            <a:r>
              <a:rPr lang="en-US" sz="2000" dirty="0"/>
              <a:t>The qualitative data supports and supplements the quantitative</a:t>
            </a:r>
          </a:p>
          <a:p>
            <a:pPr marL="432" indent="0">
              <a:buNone/>
            </a:pPr>
            <a:r>
              <a:rPr lang="en-US" sz="2000" dirty="0"/>
              <a:t>Collect qualitative data before, during or after the experiment</a:t>
            </a:r>
          </a:p>
          <a:p>
            <a:pPr marL="432" indent="0">
              <a:buNone/>
            </a:pPr>
            <a:r>
              <a:rPr lang="en-US" sz="2000" dirty="0"/>
              <a:t>Can be based on explanatory, exploratory, or convergent design</a:t>
            </a:r>
          </a:p>
        </p:txBody>
      </p:sp>
      <p:pic>
        <p:nvPicPr>
          <p:cNvPr id="16" name="Picture Placeholder 15" descr="The model of the experimental study presented in a chart.&#10;Long description is available in notes, Press F6.">
            <a:extLst>
              <a:ext uri="{FF2B5EF4-FFF2-40B4-BE49-F238E27FC236}">
                <a16:creationId xmlns:a16="http://schemas.microsoft.com/office/drawing/2014/main" id="{72581EAB-3B95-4472-B599-6560BC95871C}"/>
              </a:ext>
            </a:extLst>
          </p:cNvPr>
          <p:cNvPicPr>
            <a:picLocks noGrp="1" noChangeAspect="1"/>
          </p:cNvPicPr>
          <p:nvPr>
            <p:ph type="pic" sz="quarter" idx="4294967295"/>
          </p:nvPr>
        </p:nvPicPr>
        <p:blipFill rotWithShape="1">
          <a:blip r:embed="rId3"/>
          <a:stretch>
            <a:fillRect/>
          </a:stretch>
        </p:blipFill>
        <p:spPr>
          <a:xfrm>
            <a:off x="299663" y="2425280"/>
            <a:ext cx="9064731" cy="2243520"/>
          </a:xfrm>
          <a:prstGeom prst="rect">
            <a:avLst/>
          </a:prstGeom>
        </p:spPr>
      </p:pic>
    </p:spTree>
    <p:extLst>
      <p:ext uri="{BB962C8B-B14F-4D97-AF65-F5344CB8AC3E}">
        <p14:creationId xmlns:p14="http://schemas.microsoft.com/office/powerpoint/2010/main" val="25545138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Social Justice / Critical Theory Design</a:t>
            </a:r>
          </a:p>
        </p:txBody>
      </p:sp>
      <p:sp>
        <p:nvSpPr>
          <p:cNvPr id="2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7B6B9EE-0791-44C5-B13F-F5B533A664C1}"/>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700"/>
              <a:t>Purpose is to address injustices fated by some group in society</a:t>
            </a:r>
          </a:p>
          <a:p>
            <a:pPr marL="432" indent="0">
              <a:buNone/>
            </a:pPr>
            <a:r>
              <a:rPr lang="en-US" sz="1700"/>
              <a:t>Goal of the researcher is to bring positive change for underrepresented group</a:t>
            </a:r>
          </a:p>
          <a:p>
            <a:pPr marL="432" indent="0">
              <a:buNone/>
            </a:pPr>
            <a:r>
              <a:rPr lang="en-US" sz="1700"/>
              <a:t>Uses an overall orientating lens (e.g., feminist) as a transformative framework</a:t>
            </a:r>
          </a:p>
          <a:p>
            <a:pPr marL="432" indent="0">
              <a:buNone/>
            </a:pPr>
            <a:r>
              <a:rPr lang="en-US" sz="1700"/>
              <a:t>Can be based on any of the three basic designs.</a:t>
            </a:r>
          </a:p>
        </p:txBody>
      </p:sp>
      <p:pic>
        <p:nvPicPr>
          <p:cNvPr id="14" name="Picture Placeholder 13" descr="The term Promote Social Justice mapped to seven individual research designs.&#10;Long description is available in notes, Press F6.">
            <a:extLst>
              <a:ext uri="{FF2B5EF4-FFF2-40B4-BE49-F238E27FC236}">
                <a16:creationId xmlns:a16="http://schemas.microsoft.com/office/drawing/2014/main" id="{8586F3E2-9E19-4AD6-BF2C-9F161B48B48E}"/>
              </a:ext>
            </a:extLst>
          </p:cNvPr>
          <p:cNvPicPr>
            <a:picLocks noGrp="1" noChangeAspect="1"/>
          </p:cNvPicPr>
          <p:nvPr>
            <p:ph type="pic" sz="quarter" idx="4294967295"/>
          </p:nvPr>
        </p:nvPicPr>
        <p:blipFill rotWithShape="1">
          <a:blip r:embed="rId3"/>
          <a:stretch>
            <a:fillRect/>
          </a:stretch>
        </p:blipFill>
        <p:spPr>
          <a:xfrm>
            <a:off x="630936" y="2960460"/>
            <a:ext cx="10917936" cy="2620304"/>
          </a:xfrm>
          <a:prstGeom prst="rect">
            <a:avLst/>
          </a:prstGeom>
        </p:spPr>
      </p:pic>
    </p:spTree>
    <p:extLst>
      <p:ext uri="{BB962C8B-B14F-4D97-AF65-F5344CB8AC3E}">
        <p14:creationId xmlns:p14="http://schemas.microsoft.com/office/powerpoint/2010/main" val="38674292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The Multistage Evaluation Design</a:t>
            </a:r>
          </a:p>
        </p:txBody>
      </p:sp>
      <p:sp>
        <p:nvSpPr>
          <p:cNvPr id="2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9395E564-BD07-4097-9BA0-9179FAB002E7}"/>
              </a:ext>
            </a:extLst>
          </p:cNvPr>
          <p:cNvSpPr>
            <a:spLocks noGrp="1"/>
          </p:cNvSpPr>
          <p:nvPr>
            <p:ph idx="1"/>
          </p:nvPr>
        </p:nvSpPr>
        <p:spPr>
          <a:xfrm>
            <a:off x="4576923" y="235633"/>
            <a:ext cx="6894576" cy="2387991"/>
          </a:xfrm>
        </p:spPr>
        <p:txBody>
          <a:bodyPr vert="horz" lIns="0" tIns="0" rIns="0" bIns="0" rtlCol="0" anchor="ctr" anchorCtr="0">
            <a:normAutofit/>
          </a:bodyPr>
          <a:lstStyle/>
          <a:p>
            <a:pPr marL="432" indent="0">
              <a:buNone/>
            </a:pPr>
            <a:r>
              <a:rPr lang="en-US" sz="1800" dirty="0"/>
              <a:t>Multistage evaluation is the systematic process of collecting and analyzing data about the quality, effectiveness, merit or value of programs, products, or practices.</a:t>
            </a:r>
          </a:p>
          <a:p>
            <a:pPr marL="432" indent="0">
              <a:buNone/>
            </a:pPr>
            <a:r>
              <a:rPr lang="en-US" sz="1800" dirty="0"/>
              <a:t>The researcher wants to evaluate impact using qualitative and quantitative data.</a:t>
            </a:r>
          </a:p>
          <a:p>
            <a:pPr marL="432" indent="0">
              <a:buNone/>
            </a:pPr>
            <a:r>
              <a:rPr lang="en-US" sz="1800" dirty="0"/>
              <a:t>Potential stages: assessing needs, planning, developing an instrument, implementing a program, assessing impact</a:t>
            </a:r>
          </a:p>
          <a:p>
            <a:pPr marL="432" indent="0">
              <a:buNone/>
            </a:pPr>
            <a:r>
              <a:rPr lang="en-US" sz="1800" dirty="0"/>
              <a:t>Can be based on any of the three basic designs.</a:t>
            </a:r>
          </a:p>
        </p:txBody>
      </p:sp>
      <p:pic>
        <p:nvPicPr>
          <p:cNvPr id="15" name="Picture Placeholder 14" descr="The six stages of the single program objective presented in a chart.&#10;Long description is available in notes, Press F6.&#10;">
            <a:extLst>
              <a:ext uri="{FF2B5EF4-FFF2-40B4-BE49-F238E27FC236}">
                <a16:creationId xmlns:a16="http://schemas.microsoft.com/office/drawing/2014/main" id="{3C805D57-8420-4B13-86D0-329A429F9D71}"/>
              </a:ext>
            </a:extLst>
          </p:cNvPr>
          <p:cNvPicPr>
            <a:picLocks noGrp="1" noChangeAspect="1"/>
          </p:cNvPicPr>
          <p:nvPr>
            <p:ph type="pic" sz="quarter" idx="4294967295"/>
          </p:nvPr>
        </p:nvPicPr>
        <p:blipFill rotWithShape="1">
          <a:blip r:embed="rId3"/>
          <a:stretch>
            <a:fillRect/>
          </a:stretch>
        </p:blipFill>
        <p:spPr>
          <a:xfrm>
            <a:off x="630936" y="3001403"/>
            <a:ext cx="10917936" cy="2538418"/>
          </a:xfrm>
          <a:prstGeom prst="rect">
            <a:avLst/>
          </a:prstGeom>
        </p:spPr>
      </p:pic>
    </p:spTree>
    <p:extLst>
      <p:ext uri="{BB962C8B-B14F-4D97-AF65-F5344CB8AC3E}">
        <p14:creationId xmlns:p14="http://schemas.microsoft.com/office/powerpoint/2010/main" val="20849703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6BD246D-0D90-7360-CAB5-0B4460FF56A5}"/>
              </a:ext>
            </a:extLst>
          </p:cNvPr>
          <p:cNvSpPr>
            <a:spLocks noGrp="1"/>
          </p:cNvSpPr>
          <p:nvPr>
            <p:ph type="title"/>
          </p:nvPr>
        </p:nvSpPr>
        <p:spPr/>
        <p:txBody>
          <a:bodyPr>
            <a:normAutofit/>
          </a:bodyPr>
          <a:lstStyle/>
          <a:p>
            <a:r>
              <a:rPr lang="en-US" altLang="en-US" sz="4400" b="1" dirty="0"/>
              <a:t>Figure Three Core Designs (Mills and Gay, 2019)</a:t>
            </a:r>
          </a:p>
        </p:txBody>
      </p:sp>
      <p:sp>
        <p:nvSpPr>
          <p:cNvPr id="27653" name="TextBox 1">
            <a:extLst>
              <a:ext uri="{FF2B5EF4-FFF2-40B4-BE49-F238E27FC236}">
                <a16:creationId xmlns:a16="http://schemas.microsoft.com/office/drawing/2014/main" id="{B4AAF491-F9AE-C3E2-3BEB-DF8F19CAF097}"/>
              </a:ext>
            </a:extLst>
          </p:cNvPr>
          <p:cNvSpPr txBox="1">
            <a:spLocks noChangeArrowheads="1"/>
          </p:cNvSpPr>
          <p:nvPr/>
        </p:nvSpPr>
        <p:spPr bwMode="auto">
          <a:xfrm>
            <a:off x="2743200" y="1905001"/>
            <a:ext cx="6705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200" b="1" dirty="0"/>
          </a:p>
        </p:txBody>
      </p:sp>
      <p:pic>
        <p:nvPicPr>
          <p:cNvPr id="27654" name="Picture 3" descr="An illustration of three types of core designs.&#10;">
            <a:extLst>
              <a:ext uri="{FF2B5EF4-FFF2-40B4-BE49-F238E27FC236}">
                <a16:creationId xmlns:a16="http://schemas.microsoft.com/office/drawing/2014/main" id="{83E9FC73-06A9-5E78-5637-559131D11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6910" y="1613369"/>
            <a:ext cx="7458679" cy="456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D10513A-6382-1138-C419-253DE8CABFF7}"/>
              </a:ext>
            </a:extLst>
          </p:cNvPr>
          <p:cNvSpPr>
            <a:spLocks noGrp="1"/>
          </p:cNvSpPr>
          <p:nvPr>
            <p:ph type="title"/>
          </p:nvPr>
        </p:nvSpPr>
        <p:spPr/>
        <p:txBody>
          <a:bodyPr>
            <a:normAutofit/>
          </a:bodyPr>
          <a:lstStyle/>
          <a:p>
            <a:pPr eaLnBrk="1" hangingPunct="1"/>
            <a:r>
              <a:rPr lang="en-US" altLang="en-US" sz="4400" b="1" dirty="0"/>
              <a:t>A Mixed Method Intervention Design Diagram</a:t>
            </a:r>
            <a:endParaRPr lang="en-US" altLang="en-US" dirty="0"/>
          </a:p>
        </p:txBody>
      </p:sp>
      <p:pic>
        <p:nvPicPr>
          <p:cNvPr id="41990" name="Picture 3" descr="An illustration of mixed method intervention design.">
            <a:extLst>
              <a:ext uri="{FF2B5EF4-FFF2-40B4-BE49-F238E27FC236}">
                <a16:creationId xmlns:a16="http://schemas.microsoft.com/office/drawing/2014/main" id="{14D7D54D-7EAC-5A7B-B1A9-1166BA38E5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414" y="1690688"/>
            <a:ext cx="7752420" cy="4587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995F206-50A1-C2EF-845C-28C23F4DB069}"/>
              </a:ext>
            </a:extLst>
          </p:cNvPr>
          <p:cNvSpPr>
            <a:spLocks noGrp="1"/>
          </p:cNvSpPr>
          <p:nvPr>
            <p:ph type="title"/>
          </p:nvPr>
        </p:nvSpPr>
        <p:spPr>
          <a:xfrm>
            <a:off x="838200" y="365125"/>
            <a:ext cx="10515600" cy="528173"/>
          </a:xfrm>
        </p:spPr>
        <p:txBody>
          <a:bodyPr>
            <a:normAutofit fontScale="90000"/>
          </a:bodyPr>
          <a:lstStyle/>
          <a:p>
            <a:pPr eaLnBrk="1" hangingPunct="1"/>
            <a:r>
              <a:rPr lang="en-US" altLang="en-US" sz="4400" b="1" dirty="0"/>
              <a:t>A Multiple Case Study Design Diagram</a:t>
            </a:r>
            <a:endParaRPr lang="en-US" altLang="en-US" dirty="0"/>
          </a:p>
        </p:txBody>
      </p:sp>
      <p:pic>
        <p:nvPicPr>
          <p:cNvPr id="43014" name="Picture 3" descr="An illustration of case study mixed methods design. ">
            <a:extLst>
              <a:ext uri="{FF2B5EF4-FFF2-40B4-BE49-F238E27FC236}">
                <a16:creationId xmlns:a16="http://schemas.microsoft.com/office/drawing/2014/main" id="{D23927BB-235E-A761-857B-8CE8FCD9D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692" y="897970"/>
            <a:ext cx="5597274" cy="5594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6815481-BDC1-A62A-43FB-1861BC00074F}"/>
              </a:ext>
            </a:extLst>
          </p:cNvPr>
          <p:cNvSpPr>
            <a:spLocks noGrp="1"/>
          </p:cNvSpPr>
          <p:nvPr>
            <p:ph type="title"/>
          </p:nvPr>
        </p:nvSpPr>
        <p:spPr/>
        <p:txBody>
          <a:bodyPr>
            <a:normAutofit/>
          </a:bodyPr>
          <a:lstStyle/>
          <a:p>
            <a:pPr eaLnBrk="1" hangingPunct="1"/>
            <a:r>
              <a:rPr lang="en-US" altLang="en-US" sz="4400" b="1" dirty="0"/>
              <a:t>A Mixed Methods Participatory Action Research Design Diagram</a:t>
            </a:r>
            <a:endParaRPr lang="en-US" altLang="en-US" dirty="0"/>
          </a:p>
        </p:txBody>
      </p:sp>
      <p:pic>
        <p:nvPicPr>
          <p:cNvPr id="44038" name="Picture 3" descr="An illustration of the mixed methods participatory action research design.">
            <a:extLst>
              <a:ext uri="{FF2B5EF4-FFF2-40B4-BE49-F238E27FC236}">
                <a16:creationId xmlns:a16="http://schemas.microsoft.com/office/drawing/2014/main" id="{88D3F806-2CD8-02C7-E2FB-D5DC0F7EC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503" y="1813867"/>
            <a:ext cx="6290442" cy="473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5AA26D9-D85F-0903-413E-1F1D5A50A2DC}"/>
              </a:ext>
            </a:extLst>
          </p:cNvPr>
          <p:cNvSpPr>
            <a:spLocks noGrp="1"/>
          </p:cNvSpPr>
          <p:nvPr>
            <p:ph type="title"/>
          </p:nvPr>
        </p:nvSpPr>
        <p:spPr/>
        <p:txBody>
          <a:bodyPr>
            <a:normAutofit/>
          </a:bodyPr>
          <a:lstStyle/>
          <a:p>
            <a:pPr eaLnBrk="1" hangingPunct="1"/>
            <a:r>
              <a:rPr lang="en-US" altLang="en-US" sz="4400" b="1" dirty="0"/>
              <a:t>A Mixed Methods Evaluation Design Diagram</a:t>
            </a:r>
            <a:endParaRPr lang="en-US" altLang="en-US" dirty="0"/>
          </a:p>
        </p:txBody>
      </p:sp>
      <p:pic>
        <p:nvPicPr>
          <p:cNvPr id="45062" name="Picture 3" descr="An illustration of the mixed methods evaluation design.">
            <a:extLst>
              <a:ext uri="{FF2B5EF4-FFF2-40B4-BE49-F238E27FC236}">
                <a16:creationId xmlns:a16="http://schemas.microsoft.com/office/drawing/2014/main" id="{860D511C-6C6A-F037-6442-5FD0CB68B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333625"/>
            <a:ext cx="49180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DAB1741-075D-7AE1-5359-CD4565928A14}"/>
              </a:ext>
            </a:extLst>
          </p:cNvPr>
          <p:cNvSpPr>
            <a:spLocks noGrp="1"/>
          </p:cNvSpPr>
          <p:nvPr>
            <p:ph type="title"/>
          </p:nvPr>
        </p:nvSpPr>
        <p:spPr/>
        <p:txBody>
          <a:bodyPr/>
          <a:lstStyle/>
          <a:p>
            <a:pPr eaLnBrk="1" hangingPunct="1"/>
            <a:r>
              <a:rPr lang="en-US" altLang="en-US" dirty="0"/>
              <a:t>Other Reasons for Choosing a Design</a:t>
            </a:r>
          </a:p>
        </p:txBody>
      </p:sp>
      <p:sp>
        <p:nvSpPr>
          <p:cNvPr id="60419" name="Content Placeholder 2">
            <a:extLst>
              <a:ext uri="{FF2B5EF4-FFF2-40B4-BE49-F238E27FC236}">
                <a16:creationId xmlns:a16="http://schemas.microsoft.com/office/drawing/2014/main" id="{3A9CA901-CF69-24C9-DDF7-03CA378B105F}"/>
              </a:ext>
            </a:extLst>
          </p:cNvPr>
          <p:cNvSpPr>
            <a:spLocks noGrp="1"/>
          </p:cNvSpPr>
          <p:nvPr>
            <p:ph idx="1"/>
          </p:nvPr>
        </p:nvSpPr>
        <p:spPr/>
        <p:txBody>
          <a:bodyPr/>
          <a:lstStyle/>
          <a:p>
            <a:pPr eaLnBrk="1" hangingPunct="1"/>
            <a:r>
              <a:rPr lang="en-US" altLang="en-US" sz="3200" dirty="0"/>
              <a:t>Choice based on</a:t>
            </a:r>
          </a:p>
          <a:p>
            <a:pPr lvl="1" eaLnBrk="1" hangingPunct="1">
              <a:buFont typeface="Arial" panose="020B0604020202020204" pitchFamily="34" charset="0"/>
              <a:buChar char="–"/>
            </a:pPr>
            <a:r>
              <a:rPr lang="en-US" altLang="en-US" sz="3200" dirty="0"/>
              <a:t>Popular designs in a field or discipline</a:t>
            </a:r>
          </a:p>
          <a:p>
            <a:pPr lvl="1" eaLnBrk="1" hangingPunct="1">
              <a:buFont typeface="Arial" panose="020B0604020202020204" pitchFamily="34" charset="0"/>
              <a:buChar char="–"/>
            </a:pPr>
            <a:r>
              <a:rPr lang="en-US" altLang="en-US" sz="3200" dirty="0">
                <a:solidFill>
                  <a:schemeClr val="accent4">
                    <a:lumMod val="75000"/>
                  </a:schemeClr>
                </a:solidFill>
              </a:rPr>
              <a:t>Single researcher or team</a:t>
            </a:r>
          </a:p>
          <a:p>
            <a:pPr lvl="1" eaLnBrk="1" hangingPunct="1">
              <a:buFont typeface="Arial" panose="020B0604020202020204" pitchFamily="34" charset="0"/>
              <a:buChar char="–"/>
            </a:pPr>
            <a:r>
              <a:rPr lang="en-US" altLang="en-US" sz="3200" dirty="0">
                <a:solidFill>
                  <a:schemeClr val="accent4">
                    <a:lumMod val="75000"/>
                  </a:schemeClr>
                </a:solidFill>
              </a:rPr>
              <a:t>Choice by advisors or mentors</a:t>
            </a:r>
          </a:p>
          <a:p>
            <a:pPr lvl="1" eaLnBrk="1" hangingPunct="1">
              <a:buFont typeface="Arial" panose="020B0604020202020204" pitchFamily="34" charset="0"/>
              <a:buChar char="–"/>
            </a:pPr>
            <a:r>
              <a:rPr lang="en-US" altLang="en-US" sz="3200" dirty="0">
                <a:solidFill>
                  <a:schemeClr val="accent4">
                    <a:lumMod val="75000"/>
                  </a:schemeClr>
                </a:solidFill>
              </a:rPr>
              <a:t>Timing in mixed methods data collection – convergent or sequential</a:t>
            </a:r>
          </a:p>
          <a:p>
            <a:pPr lvl="1" eaLnBrk="1" hangingPunct="1">
              <a:buFont typeface="Arial" panose="020B0604020202020204" pitchFamily="34" charset="0"/>
              <a:buChar char="–"/>
            </a:pPr>
            <a:r>
              <a:rPr lang="en-US" altLang="en-US" sz="3200" dirty="0">
                <a:solidFill>
                  <a:schemeClr val="accent4">
                    <a:lumMod val="75000"/>
                  </a:schemeClr>
                </a:solidFill>
              </a:rPr>
              <a:t>Emphasis placed on each database – equal or unequal</a:t>
            </a:r>
          </a:p>
          <a:p>
            <a:pPr marL="0" indent="0">
              <a:buNone/>
            </a:pPr>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10839095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86DE9-3059-E034-3E36-70C98388A6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4983A-D4E6-6071-FED2-8496F4C9FCE6}"/>
              </a:ext>
            </a:extLst>
          </p:cNvPr>
          <p:cNvSpPr>
            <a:spLocks noGrp="1"/>
          </p:cNvSpPr>
          <p:nvPr>
            <p:ph type="title"/>
          </p:nvPr>
        </p:nvSpPr>
        <p:spPr/>
        <p:txBody>
          <a:bodyPr/>
          <a:lstStyle/>
          <a:p>
            <a:r>
              <a:rPr lang="en-US" dirty="0"/>
              <a:t>Task 2 </a:t>
            </a:r>
            <a:endParaRPr lang="en-GB" dirty="0"/>
          </a:p>
        </p:txBody>
      </p:sp>
      <p:sp>
        <p:nvSpPr>
          <p:cNvPr id="3" name="Content Placeholder 2">
            <a:extLst>
              <a:ext uri="{FF2B5EF4-FFF2-40B4-BE49-F238E27FC236}">
                <a16:creationId xmlns:a16="http://schemas.microsoft.com/office/drawing/2014/main" id="{A11F48BF-5863-6F67-BA79-15CA4FAD5F82}"/>
              </a:ext>
            </a:extLst>
          </p:cNvPr>
          <p:cNvSpPr>
            <a:spLocks noGrp="1"/>
          </p:cNvSpPr>
          <p:nvPr>
            <p:ph idx="1"/>
          </p:nvPr>
        </p:nvSpPr>
        <p:spPr>
          <a:xfrm>
            <a:off x="838200" y="1825625"/>
            <a:ext cx="10515600" cy="3611538"/>
          </a:xfrm>
        </p:spPr>
        <p:txBody>
          <a:bodyPr/>
          <a:lstStyle/>
          <a:p>
            <a:r>
              <a:rPr lang="en-US" dirty="0"/>
              <a:t>Select a reading on Moodle</a:t>
            </a:r>
          </a:p>
          <a:p>
            <a:pPr marL="0" indent="0">
              <a:buNone/>
            </a:pPr>
            <a:endParaRPr lang="en-GB" dirty="0"/>
          </a:p>
          <a:p>
            <a:pPr marL="0" indent="0">
              <a:buNone/>
            </a:pPr>
            <a:r>
              <a:rPr lang="en-GB" dirty="0"/>
              <a:t>And turn the methodology to mixed method approach </a:t>
            </a:r>
          </a:p>
          <a:p>
            <a:pPr>
              <a:buFontTx/>
              <a:buChar char="-"/>
            </a:pPr>
            <a:r>
              <a:rPr lang="en-GB" dirty="0"/>
              <a:t>Rewrite the aim, objectives</a:t>
            </a:r>
          </a:p>
          <a:p>
            <a:pPr>
              <a:buFontTx/>
              <a:buChar char="-"/>
            </a:pPr>
            <a:r>
              <a:rPr lang="en-GB" dirty="0"/>
              <a:t>Add the research questions</a:t>
            </a:r>
          </a:p>
          <a:p>
            <a:pPr>
              <a:buFontTx/>
              <a:buChar char="-"/>
            </a:pPr>
            <a:endParaRPr lang="en-GB" dirty="0"/>
          </a:p>
          <a:p>
            <a:pPr>
              <a:buFontTx/>
              <a:buChar char="-"/>
            </a:pPr>
            <a:endParaRPr lang="en-US" dirty="0"/>
          </a:p>
        </p:txBody>
      </p:sp>
    </p:spTree>
    <p:extLst>
      <p:ext uri="{BB962C8B-B14F-4D97-AF65-F5344CB8AC3E}">
        <p14:creationId xmlns:p14="http://schemas.microsoft.com/office/powerpoint/2010/main" val="24409853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7859-A737-85E3-EC87-C6C10F2B8977}"/>
              </a:ext>
            </a:extLst>
          </p:cNvPr>
          <p:cNvSpPr>
            <a:spLocks noGrp="1"/>
          </p:cNvSpPr>
          <p:nvPr>
            <p:ph type="title"/>
          </p:nvPr>
        </p:nvSpPr>
        <p:spPr>
          <a:xfrm>
            <a:off x="838200" y="2207993"/>
            <a:ext cx="10515600" cy="1325563"/>
          </a:xfrm>
        </p:spPr>
        <p:txBody>
          <a:bodyPr/>
          <a:lstStyle/>
          <a:p>
            <a:r>
              <a:rPr lang="en-US" dirty="0"/>
              <a:t>Q&amp;A ! </a:t>
            </a:r>
            <a:endParaRPr lang="en-GB" dirty="0"/>
          </a:p>
        </p:txBody>
      </p:sp>
    </p:spTree>
    <p:extLst>
      <p:ext uri="{BB962C8B-B14F-4D97-AF65-F5344CB8AC3E}">
        <p14:creationId xmlns:p14="http://schemas.microsoft.com/office/powerpoint/2010/main" val="27190521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A40EB4-960E-FB0A-984E-1E15AEF8C93C}"/>
              </a:ext>
            </a:extLst>
          </p:cNvPr>
          <p:cNvSpPr>
            <a:spLocks noGrp="1"/>
          </p:cNvSpPr>
          <p:nvPr>
            <p:ph idx="1"/>
          </p:nvPr>
        </p:nvSpPr>
        <p:spPr/>
        <p:txBody>
          <a:bodyPr/>
          <a:lstStyle/>
          <a:p>
            <a:endParaRPr lang="en-US" dirty="0"/>
          </a:p>
          <a:p>
            <a:endParaRPr lang="en-GB" dirty="0"/>
          </a:p>
          <a:p>
            <a:pPr marL="0" indent="0">
              <a:buNone/>
            </a:pPr>
            <a:r>
              <a:rPr lang="en-GB" sz="4000" dirty="0"/>
              <a:t>See you on 1</a:t>
            </a:r>
            <a:r>
              <a:rPr lang="en-GB" sz="4000" baseline="30000" dirty="0"/>
              <a:t>st</a:t>
            </a:r>
            <a:r>
              <a:rPr lang="en-GB" sz="4000" dirty="0"/>
              <a:t> Sep 2025 !!!!! </a:t>
            </a:r>
          </a:p>
        </p:txBody>
      </p:sp>
    </p:spTree>
    <p:extLst>
      <p:ext uri="{BB962C8B-B14F-4D97-AF65-F5344CB8AC3E}">
        <p14:creationId xmlns:p14="http://schemas.microsoft.com/office/powerpoint/2010/main" val="13167469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D3720C01-2F96-F7A9-8DAC-4AD4C6E355B5}"/>
              </a:ext>
            </a:extLst>
          </p:cNvPr>
          <p:cNvGraphicFramePr>
            <a:graphicFrameLocks noGrp="1"/>
          </p:cNvGraphicFramePr>
          <p:nvPr>
            <p:extLst>
              <p:ext uri="{D42A27DB-BD31-4B8C-83A1-F6EECF244321}">
                <p14:modId xmlns:p14="http://schemas.microsoft.com/office/powerpoint/2010/main" val="2769690197"/>
              </p:ext>
            </p:extLst>
          </p:nvPr>
        </p:nvGraphicFramePr>
        <p:xfrm>
          <a:off x="865162" y="316523"/>
          <a:ext cx="7828672" cy="6212627"/>
        </p:xfrm>
        <a:graphic>
          <a:graphicData uri="http://schemas.openxmlformats.org/drawingml/2006/table">
            <a:tbl>
              <a:tblPr/>
              <a:tblGrid>
                <a:gridCol w="2398194">
                  <a:extLst>
                    <a:ext uri="{9D8B030D-6E8A-4147-A177-3AD203B41FA5}">
                      <a16:colId xmlns:a16="http://schemas.microsoft.com/office/drawing/2014/main" val="3053310005"/>
                    </a:ext>
                  </a:extLst>
                </a:gridCol>
                <a:gridCol w="5430478">
                  <a:extLst>
                    <a:ext uri="{9D8B030D-6E8A-4147-A177-3AD203B41FA5}">
                      <a16:colId xmlns:a16="http://schemas.microsoft.com/office/drawing/2014/main" val="2381973882"/>
                    </a:ext>
                  </a:extLst>
                </a:gridCol>
              </a:tblGrid>
              <a:tr h="360467">
                <a:tc>
                  <a:txBody>
                    <a:bodyPr/>
                    <a:lstStyle/>
                    <a:p>
                      <a:pPr algn="l" rtl="0" fontAlgn="base">
                        <a:buNone/>
                      </a:pPr>
                      <a:r>
                        <a:rPr lang="en-GB" sz="1800" b="1" dirty="0">
                          <a:solidFill>
                            <a:srgbClr val="002451"/>
                          </a:solidFill>
                          <a:effectLst/>
                          <a:latin typeface="Calibri" panose="020F0502020204030204" pitchFamily="34" charset="0"/>
                        </a:rPr>
                        <a:t>Week</a:t>
                      </a:r>
                      <a:endParaRPr lang="en-GB" sz="1800" dirty="0">
                        <a:solidFill>
                          <a:srgbClr val="002451"/>
                        </a:solidFill>
                        <a:effectLst/>
                        <a:latin typeface="Calibri" panose="020F0502020204030204" pitchFamily="34" charset="0"/>
                      </a:endParaRPr>
                    </a:p>
                  </a:txBody>
                  <a:tcPr marL="68580" marR="68580" marT="0" marB="0">
                    <a:lnL w="12700" cap="flat" cmpd="sng" algn="ctr">
                      <a:solidFill>
                        <a:srgbClr val="A059CB"/>
                      </a:solidFill>
                      <a:prstDash val="solid"/>
                      <a:round/>
                      <a:headEnd type="none" w="med" len="med"/>
                      <a:tailEnd type="none" w="med" len="med"/>
                    </a:lnL>
                    <a:lnR w="12700" cap="flat" cmpd="sng" algn="ctr">
                      <a:solidFill>
                        <a:srgbClr val="A059CB"/>
                      </a:solidFill>
                      <a:prstDash val="solid"/>
                      <a:round/>
                      <a:headEnd type="none" w="med" len="med"/>
                      <a:tailEnd type="none" w="med" len="med"/>
                    </a:lnR>
                    <a:lnT w="12700" cap="flat" cmpd="sng" algn="ctr">
                      <a:solidFill>
                        <a:srgbClr val="A059CB"/>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BBB59"/>
                    </a:solidFill>
                  </a:tcPr>
                </a:tc>
                <a:tc>
                  <a:txBody>
                    <a:bodyPr/>
                    <a:lstStyle/>
                    <a:p>
                      <a:pPr algn="l" rtl="0" fontAlgn="base">
                        <a:buNone/>
                      </a:pPr>
                      <a:r>
                        <a:rPr lang="en-GB" sz="1800" b="1">
                          <a:solidFill>
                            <a:srgbClr val="002451"/>
                          </a:solidFill>
                          <a:effectLst/>
                          <a:latin typeface="Calibri" panose="020F0502020204030204" pitchFamily="34" charset="0"/>
                        </a:rPr>
                        <a:t>Monday – LCDB7012</a:t>
                      </a:r>
                      <a:endParaRPr lang="en-GB" sz="1800">
                        <a:solidFill>
                          <a:srgbClr val="002451"/>
                        </a:solidFill>
                        <a:effectLst/>
                        <a:latin typeface="Calibri" panose="020F0502020204030204" pitchFamily="34" charset="0"/>
                      </a:endParaRPr>
                    </a:p>
                  </a:txBody>
                  <a:tcPr marL="68580" marR="68580" marT="0" marB="0">
                    <a:lnL w="12700" cap="flat" cmpd="sng" algn="ctr">
                      <a:solidFill>
                        <a:srgbClr val="A059CB"/>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BBB59"/>
                    </a:solidFill>
                  </a:tcPr>
                </a:tc>
                <a:extLst>
                  <a:ext uri="{0D108BD9-81ED-4DB2-BD59-A6C34878D82A}">
                    <a16:rowId xmlns:a16="http://schemas.microsoft.com/office/drawing/2014/main" val="390407559"/>
                  </a:ext>
                </a:extLst>
              </a:tr>
              <a:tr h="327552">
                <a:tc>
                  <a:txBody>
                    <a:bodyPr/>
                    <a:lstStyle/>
                    <a:p>
                      <a:pPr algn="l" rtl="0" fontAlgn="base">
                        <a:buNone/>
                      </a:pPr>
                      <a:r>
                        <a:rPr lang="en-GB" sz="2400" dirty="0">
                          <a:solidFill>
                            <a:srgbClr val="002451"/>
                          </a:solidFill>
                          <a:effectLst/>
                          <a:latin typeface="Calibri" panose="020F0502020204030204" pitchFamily="34" charset="0"/>
                        </a:rPr>
                        <a:t>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a:solidFill>
                            <a:srgbClr val="002451"/>
                          </a:solidFill>
                          <a:effectLst/>
                          <a:latin typeface="Calibri" panose="020F0502020204030204" pitchFamily="34" charset="0"/>
                        </a:rPr>
                        <a:t>2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936912867"/>
                  </a:ext>
                </a:extLst>
              </a:tr>
              <a:tr h="327552">
                <a:tc>
                  <a:txBody>
                    <a:bodyPr/>
                    <a:lstStyle/>
                    <a:p>
                      <a:pPr algn="l" rtl="0" fontAlgn="base">
                        <a:buNone/>
                      </a:pPr>
                      <a:r>
                        <a:rPr lang="en-GB" sz="2400" dirty="0">
                          <a:solidFill>
                            <a:srgbClr val="002451"/>
                          </a:solidFill>
                          <a:effectLst/>
                          <a:latin typeface="Calibri" panose="020F0502020204030204" pitchFamily="34" charset="0"/>
                        </a:rPr>
                        <a:t>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9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133941681"/>
                  </a:ext>
                </a:extLst>
              </a:tr>
              <a:tr h="327552">
                <a:tc>
                  <a:txBody>
                    <a:bodyPr/>
                    <a:lstStyle/>
                    <a:p>
                      <a:pPr algn="l" rtl="0" fontAlgn="base">
                        <a:buNone/>
                      </a:pPr>
                      <a:r>
                        <a:rPr lang="en-GB" sz="2400" dirty="0">
                          <a:solidFill>
                            <a:srgbClr val="002451"/>
                          </a:solidFill>
                          <a:effectLst/>
                          <a:latin typeface="Calibri" panose="020F0502020204030204" pitchFamily="34" charset="0"/>
                        </a:rPr>
                        <a:t>3</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16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93076883"/>
                  </a:ext>
                </a:extLst>
              </a:tr>
              <a:tr h="327552">
                <a:tc>
                  <a:txBody>
                    <a:bodyPr/>
                    <a:lstStyle/>
                    <a:p>
                      <a:pPr algn="l" rtl="0" fontAlgn="base">
                        <a:buNone/>
                      </a:pPr>
                      <a:r>
                        <a:rPr lang="en-GB" sz="2400">
                          <a:solidFill>
                            <a:srgbClr val="002451"/>
                          </a:solidFill>
                          <a:effectLst/>
                          <a:latin typeface="Calibri" panose="020F0502020204030204" pitchFamily="34" charset="0"/>
                        </a:rPr>
                        <a:t>4</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23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206370802"/>
                  </a:ext>
                </a:extLst>
              </a:tr>
              <a:tr h="327552">
                <a:tc>
                  <a:txBody>
                    <a:bodyPr/>
                    <a:lstStyle/>
                    <a:p>
                      <a:pPr algn="l" rtl="0" fontAlgn="base">
                        <a:buNone/>
                      </a:pPr>
                      <a:r>
                        <a:rPr lang="en-GB" sz="2400" dirty="0">
                          <a:solidFill>
                            <a:srgbClr val="002451"/>
                          </a:solidFill>
                          <a:effectLst/>
                          <a:latin typeface="Calibri" panose="020F0502020204030204" pitchFamily="34" charset="0"/>
                        </a:rPr>
                        <a:t>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30 June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2848262663"/>
                  </a:ext>
                </a:extLst>
              </a:tr>
              <a:tr h="327552">
                <a:tc>
                  <a:txBody>
                    <a:bodyPr/>
                    <a:lstStyle/>
                    <a:p>
                      <a:pPr algn="l" rtl="0" fontAlgn="base">
                        <a:buNone/>
                      </a:pPr>
                      <a:r>
                        <a:rPr lang="en-GB" sz="2400" dirty="0">
                          <a:solidFill>
                            <a:srgbClr val="002451"/>
                          </a:solidFill>
                          <a:effectLst/>
                          <a:latin typeface="Calibri" panose="020F0502020204030204" pitchFamily="34" charset="0"/>
                        </a:rPr>
                        <a:t>6</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7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189491816"/>
                  </a:ext>
                </a:extLst>
              </a:tr>
              <a:tr h="327552">
                <a:tc>
                  <a:txBody>
                    <a:bodyPr/>
                    <a:lstStyle/>
                    <a:p>
                      <a:pPr algn="l" rtl="0" fontAlgn="base">
                        <a:buNone/>
                      </a:pPr>
                      <a:r>
                        <a:rPr lang="en-GB" sz="2400" dirty="0">
                          <a:solidFill>
                            <a:srgbClr val="002451"/>
                          </a:solidFill>
                          <a:effectLst/>
                          <a:latin typeface="Calibri" panose="020F0502020204030204" pitchFamily="34" charset="0"/>
                        </a:rPr>
                        <a:t>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GB" sz="2400" dirty="0">
                          <a:solidFill>
                            <a:srgbClr val="002451"/>
                          </a:solidFill>
                          <a:effectLst/>
                          <a:latin typeface="Calibri" panose="020F0502020204030204" pitchFamily="34" charset="0"/>
                        </a:rPr>
                        <a:t>14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423405107"/>
                  </a:ext>
                </a:extLst>
              </a:tr>
              <a:tr h="350295">
                <a:tc>
                  <a:txBody>
                    <a:bodyPr/>
                    <a:lstStyle/>
                    <a:p>
                      <a:pPr algn="l" rtl="0" fontAlgn="base">
                        <a:buNone/>
                      </a:pPr>
                      <a:r>
                        <a:rPr lang="en-GB" sz="2400" b="1" dirty="0">
                          <a:solidFill>
                            <a:srgbClr val="C82613"/>
                          </a:solidFill>
                          <a:effectLst/>
                          <a:latin typeface="Calibri" panose="020F0502020204030204" pitchFamily="34" charset="0"/>
                        </a:rPr>
                        <a:t>8</a:t>
                      </a:r>
                      <a:endParaRPr lang="en-GB" sz="2400" dirty="0">
                        <a:solidFill>
                          <a:srgbClr val="C82613"/>
                        </a:solidFill>
                        <a:effectLst/>
                        <a:latin typeface="Calibri" panose="020F050202020403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l" rtl="0" fontAlgn="base">
                        <a:buNone/>
                      </a:pPr>
                      <a:r>
                        <a:rPr lang="en-US" sz="2400" b="1" dirty="0">
                          <a:solidFill>
                            <a:srgbClr val="C82613"/>
                          </a:solidFill>
                          <a:effectLst/>
                          <a:latin typeface="Calibri" panose="020F0502020204030204" pitchFamily="34" charset="0"/>
                        </a:rPr>
                        <a:t>21 July 2025</a:t>
                      </a:r>
                      <a:endParaRPr lang="en-US" sz="2400" dirty="0">
                        <a:solidFill>
                          <a:srgbClr val="C82613"/>
                        </a:solidFill>
                        <a:effectLst/>
                        <a:latin typeface="Calibri" panose="020F050202020403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909235851"/>
                  </a:ext>
                </a:extLst>
              </a:tr>
              <a:tr h="655103">
                <a:tc>
                  <a:txBody>
                    <a:bodyPr/>
                    <a:lstStyle/>
                    <a:p>
                      <a:pPr algn="l" rtl="0" fontAlgn="base">
                        <a:buNone/>
                      </a:pPr>
                      <a:br>
                        <a:rPr lang="en-GB" sz="2400" dirty="0">
                          <a:solidFill>
                            <a:srgbClr val="000000"/>
                          </a:solidFill>
                          <a:effectLst/>
                          <a:latin typeface="Aptos" panose="020B0004020202020204" pitchFamily="34" charset="0"/>
                        </a:rPr>
                      </a:br>
                      <a:endParaRPr lang="en-GB" sz="2400" dirty="0">
                        <a:solidFill>
                          <a:srgbClr val="000000"/>
                        </a:solidFill>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US" sz="2400" dirty="0">
                          <a:solidFill>
                            <a:srgbClr val="002451"/>
                          </a:solidFill>
                          <a:effectLst/>
                          <a:latin typeface="Calibri" panose="020F0502020204030204" pitchFamily="34" charset="0"/>
                        </a:rPr>
                        <a:t>CONFERENCE</a:t>
                      </a:r>
                    </a:p>
                    <a:p>
                      <a:pPr algn="l" rtl="0" fontAlgn="base">
                        <a:buNone/>
                      </a:pPr>
                      <a:r>
                        <a:rPr lang="en-US" sz="2400" dirty="0">
                          <a:solidFill>
                            <a:srgbClr val="002451"/>
                          </a:solidFill>
                          <a:effectLst/>
                          <a:latin typeface="Calibri" panose="020F0502020204030204" pitchFamily="34" charset="0"/>
                        </a:rPr>
                        <a:t>THURSDAY 30 JULY 2025 &amp; FRIDAY 31 JULY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47489089"/>
                  </a:ext>
                </a:extLst>
              </a:tr>
              <a:tr h="327552">
                <a:tc>
                  <a:txBody>
                    <a:bodyPr/>
                    <a:lstStyle/>
                    <a:p>
                      <a:pPr algn="l" rtl="0" fontAlgn="base">
                        <a:buNone/>
                      </a:pPr>
                      <a:r>
                        <a:rPr lang="en-GB" sz="2400" dirty="0">
                          <a:solidFill>
                            <a:srgbClr val="002451"/>
                          </a:solidFill>
                          <a:effectLst/>
                          <a:latin typeface="Calibri" panose="020F0502020204030204" pitchFamily="34" charset="0"/>
                        </a:rPr>
                        <a:t>—</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No class  – August break</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583942075"/>
                  </a:ext>
                </a:extLst>
              </a:tr>
              <a:tr h="327552">
                <a:tc>
                  <a:txBody>
                    <a:bodyPr/>
                    <a:lstStyle/>
                    <a:p>
                      <a:pPr algn="l" rtl="0" fontAlgn="base">
                        <a:buNone/>
                      </a:pPr>
                      <a:r>
                        <a:rPr lang="en-GB" sz="2400" dirty="0">
                          <a:solidFill>
                            <a:srgbClr val="002451"/>
                          </a:solidFill>
                          <a:effectLst/>
                          <a:latin typeface="Calibri" panose="020F0502020204030204" pitchFamily="34" charset="0"/>
                        </a:rPr>
                        <a:t>9</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1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362717038"/>
                  </a:ext>
                </a:extLst>
              </a:tr>
              <a:tr h="327552">
                <a:tc>
                  <a:txBody>
                    <a:bodyPr/>
                    <a:lstStyle/>
                    <a:p>
                      <a:pPr algn="l" rtl="0" fontAlgn="base">
                        <a:buNone/>
                      </a:pPr>
                      <a:r>
                        <a:rPr lang="en-GB" sz="2400">
                          <a:solidFill>
                            <a:srgbClr val="002451"/>
                          </a:solidFill>
                          <a:effectLst/>
                          <a:latin typeface="Calibri" panose="020F0502020204030204" pitchFamily="34" charset="0"/>
                        </a:rPr>
                        <a:t>10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8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718561947"/>
                  </a:ext>
                </a:extLst>
              </a:tr>
              <a:tr h="327552">
                <a:tc>
                  <a:txBody>
                    <a:bodyPr/>
                    <a:lstStyle/>
                    <a:p>
                      <a:pPr algn="l" rtl="0" fontAlgn="base">
                        <a:buNone/>
                      </a:pPr>
                      <a:r>
                        <a:rPr lang="en-GB" sz="2400">
                          <a:solidFill>
                            <a:srgbClr val="002451"/>
                          </a:solidFill>
                          <a:effectLst/>
                          <a:latin typeface="Calibri" panose="020F0502020204030204" pitchFamily="34" charset="0"/>
                        </a:rPr>
                        <a:t>11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15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85387047"/>
                  </a:ext>
                </a:extLst>
              </a:tr>
              <a:tr h="327552">
                <a:tc>
                  <a:txBody>
                    <a:bodyPr/>
                    <a:lstStyle/>
                    <a:p>
                      <a:pPr algn="l" rtl="0" fontAlgn="base">
                        <a:buNone/>
                      </a:pPr>
                      <a:r>
                        <a:rPr lang="en-GB" sz="2400">
                          <a:solidFill>
                            <a:srgbClr val="002451"/>
                          </a:solidFill>
                          <a:effectLst/>
                          <a:latin typeface="Calibri" panose="020F0502020204030204" pitchFamily="34" charset="0"/>
                        </a:rPr>
                        <a:t>12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rtl="0" fontAlgn="base">
                        <a:buNone/>
                      </a:pPr>
                      <a:r>
                        <a:rPr lang="en-GB" sz="2400" dirty="0">
                          <a:solidFill>
                            <a:srgbClr val="002451"/>
                          </a:solidFill>
                          <a:effectLst/>
                          <a:latin typeface="Calibri" panose="020F0502020204030204" pitchFamily="34" charset="0"/>
                        </a:rPr>
                        <a:t>22 September 2025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75582620"/>
                  </a:ext>
                </a:extLst>
              </a:tr>
            </a:tbl>
          </a:graphicData>
        </a:graphic>
      </p:graphicFrame>
    </p:spTree>
    <p:extLst>
      <p:ext uri="{BB962C8B-B14F-4D97-AF65-F5344CB8AC3E}">
        <p14:creationId xmlns:p14="http://schemas.microsoft.com/office/powerpoint/2010/main" val="174941879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02B7-1104-7025-78C7-C4297E9EDC23}"/>
              </a:ext>
            </a:extLst>
          </p:cNvPr>
          <p:cNvSpPr>
            <a:spLocks noGrp="1"/>
          </p:cNvSpPr>
          <p:nvPr>
            <p:ph type="title"/>
          </p:nvPr>
        </p:nvSpPr>
        <p:spPr>
          <a:xfrm>
            <a:off x="609600" y="215372"/>
            <a:ext cx="10972800" cy="1097279"/>
          </a:xfrm>
        </p:spPr>
        <p:txBody>
          <a:bodyPr anchor="b">
            <a:normAutofit/>
          </a:bodyPr>
          <a:lstStyle/>
          <a:p>
            <a:r>
              <a:rPr lang="en-US" dirty="0"/>
              <a:t>Experimental Design</a:t>
            </a:r>
            <a:endParaRPr lang="en-GB" dirty="0"/>
          </a:p>
        </p:txBody>
      </p:sp>
      <p:pic>
        <p:nvPicPr>
          <p:cNvPr id="7" name="Picture 6">
            <a:extLst>
              <a:ext uri="{FF2B5EF4-FFF2-40B4-BE49-F238E27FC236}">
                <a16:creationId xmlns:a16="http://schemas.microsoft.com/office/drawing/2014/main" id="{97F35219-1ABF-1D0A-9938-D51F434A22A4}"/>
              </a:ext>
            </a:extLst>
          </p:cNvPr>
          <p:cNvPicPr>
            <a:picLocks noChangeAspect="1"/>
          </p:cNvPicPr>
          <p:nvPr/>
        </p:nvPicPr>
        <p:blipFill>
          <a:blip r:embed="rId2"/>
          <a:srcRect t="16965" r="2" b="19392"/>
          <a:stretch>
            <a:fillRect/>
          </a:stretch>
        </p:blipFill>
        <p:spPr>
          <a:xfrm>
            <a:off x="609601" y="1554921"/>
            <a:ext cx="10977033" cy="4663335"/>
          </a:xfrm>
          <a:prstGeom prst="rect">
            <a:avLst/>
          </a:prstGeom>
          <a:noFill/>
        </p:spPr>
      </p:pic>
    </p:spTree>
    <p:extLst>
      <p:ext uri="{BB962C8B-B14F-4D97-AF65-F5344CB8AC3E}">
        <p14:creationId xmlns:p14="http://schemas.microsoft.com/office/powerpoint/2010/main" val="366668170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78A4-1095-091B-507E-1BF48A4328C6}"/>
              </a:ext>
            </a:extLst>
          </p:cNvPr>
          <p:cNvSpPr>
            <a:spLocks noGrp="1"/>
          </p:cNvSpPr>
          <p:nvPr>
            <p:ph type="title"/>
          </p:nvPr>
        </p:nvSpPr>
        <p:spPr/>
        <p:txBody>
          <a:bodyPr/>
          <a:lstStyle/>
          <a:p>
            <a:r>
              <a:rPr lang="en-US" dirty="0"/>
              <a:t>Experimental Design in business research</a:t>
            </a:r>
            <a:endParaRPr lang="en-GB" dirty="0"/>
          </a:p>
        </p:txBody>
      </p:sp>
      <p:sp>
        <p:nvSpPr>
          <p:cNvPr id="3" name="Content Placeholder 2">
            <a:extLst>
              <a:ext uri="{FF2B5EF4-FFF2-40B4-BE49-F238E27FC236}">
                <a16:creationId xmlns:a16="http://schemas.microsoft.com/office/drawing/2014/main" id="{6A63D169-AEE9-A470-F064-4B3E775119C3}"/>
              </a:ext>
            </a:extLst>
          </p:cNvPr>
          <p:cNvSpPr>
            <a:spLocks noGrp="1"/>
          </p:cNvSpPr>
          <p:nvPr>
            <p:ph idx="1"/>
          </p:nvPr>
        </p:nvSpPr>
        <p:spPr/>
        <p:txBody>
          <a:bodyPr>
            <a:normAutofit/>
          </a:bodyPr>
          <a:lstStyle/>
          <a:p>
            <a:pPr algn="just"/>
            <a:r>
              <a:rPr lang="en-US" sz="3200" dirty="0"/>
              <a:t>Experimental design refers to the framework used to test hypotheses by manipulating one or more variables and observing the effects. Experimental designs are essential for validating theories and establishing causality. For example, choice modeling, a popular technique in marketing analytics and </a:t>
            </a:r>
            <a:r>
              <a:rPr lang="en-US" sz="3200" dirty="0">
                <a:hlinkClick r:id="rId2"/>
              </a:rPr>
              <a:t>predictive analytics</a:t>
            </a:r>
            <a:r>
              <a:rPr lang="en-US" sz="3200" dirty="0"/>
              <a:t>, relies heavily on well-designed experiments varying large numbers of factors to predict consumer preferences and choices.</a:t>
            </a:r>
            <a:endParaRPr lang="en-GB" sz="3200" dirty="0"/>
          </a:p>
        </p:txBody>
      </p:sp>
    </p:spTree>
    <p:extLst>
      <p:ext uri="{BB962C8B-B14F-4D97-AF65-F5344CB8AC3E}">
        <p14:creationId xmlns:p14="http://schemas.microsoft.com/office/powerpoint/2010/main" val="2248451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9A92-517D-E48E-5379-24D74342FE00}"/>
              </a:ext>
            </a:extLst>
          </p:cNvPr>
          <p:cNvSpPr>
            <a:spLocks noGrp="1"/>
          </p:cNvSpPr>
          <p:nvPr>
            <p:ph type="title"/>
          </p:nvPr>
        </p:nvSpPr>
        <p:spPr/>
        <p:txBody>
          <a:bodyPr/>
          <a:lstStyle/>
          <a:p>
            <a:r>
              <a:rPr lang="en-US" dirty="0"/>
              <a:t>Experimental Design in business research</a:t>
            </a:r>
            <a:endParaRPr lang="en-GB" dirty="0"/>
          </a:p>
        </p:txBody>
      </p:sp>
      <p:pic>
        <p:nvPicPr>
          <p:cNvPr id="1026" name="Picture 2" descr="The Role of Experimental Groups in Research - Mind the Graph Blog">
            <a:extLst>
              <a:ext uri="{FF2B5EF4-FFF2-40B4-BE49-F238E27FC236}">
                <a16:creationId xmlns:a16="http://schemas.microsoft.com/office/drawing/2014/main" id="{0E905B46-F22A-4970-FFE2-7ABB5DB31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5347" y="1461048"/>
            <a:ext cx="8497293" cy="4630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4896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0E88-9449-FBC4-DED7-5EFEE63ABCC9}"/>
              </a:ext>
            </a:extLst>
          </p:cNvPr>
          <p:cNvSpPr>
            <a:spLocks noGrp="1"/>
          </p:cNvSpPr>
          <p:nvPr>
            <p:ph type="title"/>
          </p:nvPr>
        </p:nvSpPr>
        <p:spPr>
          <a:xfrm>
            <a:off x="838200" y="365125"/>
            <a:ext cx="10515600" cy="936137"/>
          </a:xfrm>
        </p:spPr>
        <p:txBody>
          <a:bodyPr/>
          <a:lstStyle/>
          <a:p>
            <a:r>
              <a:rPr lang="en-US" dirty="0"/>
              <a:t>Experimental design in different domains</a:t>
            </a:r>
            <a:endParaRPr lang="en-GB" dirty="0"/>
          </a:p>
        </p:txBody>
      </p:sp>
      <p:sp>
        <p:nvSpPr>
          <p:cNvPr id="3" name="Content Placeholder 2">
            <a:extLst>
              <a:ext uri="{FF2B5EF4-FFF2-40B4-BE49-F238E27FC236}">
                <a16:creationId xmlns:a16="http://schemas.microsoft.com/office/drawing/2014/main" id="{D11D4670-49BE-D7B6-C783-844A7FC1351A}"/>
              </a:ext>
            </a:extLst>
          </p:cNvPr>
          <p:cNvSpPr>
            <a:spLocks noGrp="1"/>
          </p:cNvSpPr>
          <p:nvPr>
            <p:ph idx="1"/>
          </p:nvPr>
        </p:nvSpPr>
        <p:spPr>
          <a:xfrm>
            <a:off x="838200" y="1427871"/>
            <a:ext cx="10515600" cy="4749092"/>
          </a:xfrm>
        </p:spPr>
        <p:txBody>
          <a:bodyPr/>
          <a:lstStyle/>
          <a:p>
            <a:r>
              <a:rPr lang="en-US" dirty="0"/>
              <a:t>Experimental design experiments are crucial across various fields:</a:t>
            </a:r>
          </a:p>
          <a:p>
            <a:r>
              <a:rPr lang="en-US" b="1" dirty="0"/>
              <a:t>Scientific Research:</a:t>
            </a:r>
            <a:r>
              <a:rPr lang="en-US" dirty="0"/>
              <a:t> Understanding natural phenomena through controlled experiments.</a:t>
            </a:r>
          </a:p>
          <a:p>
            <a:r>
              <a:rPr lang="en-US" b="1" dirty="0"/>
              <a:t>Academic Research:</a:t>
            </a:r>
            <a:r>
              <a:rPr lang="en-US" dirty="0"/>
              <a:t> Testing educational methods or psychological theories.</a:t>
            </a:r>
          </a:p>
          <a:p>
            <a:r>
              <a:rPr lang="en-US" b="1" dirty="0"/>
              <a:t>Marketing Research:</a:t>
            </a:r>
            <a:r>
              <a:rPr lang="en-US" dirty="0"/>
              <a:t> Evaluating the effectiveness of marketing activities.</a:t>
            </a:r>
          </a:p>
          <a:p>
            <a:r>
              <a:rPr lang="en-US" b="1" dirty="0"/>
              <a:t>Survey Research:</a:t>
            </a:r>
            <a:r>
              <a:rPr lang="en-US" dirty="0"/>
              <a:t> Understanding public opinion and behavior through structured surveys.</a:t>
            </a:r>
          </a:p>
          <a:p>
            <a:endParaRPr lang="en-GB" dirty="0"/>
          </a:p>
        </p:txBody>
      </p:sp>
    </p:spTree>
    <p:extLst>
      <p:ext uri="{BB962C8B-B14F-4D97-AF65-F5344CB8AC3E}">
        <p14:creationId xmlns:p14="http://schemas.microsoft.com/office/powerpoint/2010/main" val="652567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355B-5043-6AA1-EA9A-7FF9919521C0}"/>
              </a:ext>
            </a:extLst>
          </p:cNvPr>
          <p:cNvSpPr>
            <a:spLocks noGrp="1"/>
          </p:cNvSpPr>
          <p:nvPr>
            <p:ph type="title"/>
          </p:nvPr>
        </p:nvSpPr>
        <p:spPr/>
        <p:txBody>
          <a:bodyPr/>
          <a:lstStyle/>
          <a:p>
            <a:r>
              <a:rPr lang="en-US" dirty="0"/>
              <a:t>Objectives of experimental design </a:t>
            </a:r>
            <a:endParaRPr lang="en-GB" dirty="0"/>
          </a:p>
        </p:txBody>
      </p:sp>
      <p:sp>
        <p:nvSpPr>
          <p:cNvPr id="3" name="Content Placeholder 2">
            <a:extLst>
              <a:ext uri="{FF2B5EF4-FFF2-40B4-BE49-F238E27FC236}">
                <a16:creationId xmlns:a16="http://schemas.microsoft.com/office/drawing/2014/main" id="{F96AAAD9-A33F-3E29-AA5E-E3139B49C6EA}"/>
              </a:ext>
            </a:extLst>
          </p:cNvPr>
          <p:cNvSpPr>
            <a:spLocks noGrp="1"/>
          </p:cNvSpPr>
          <p:nvPr>
            <p:ph idx="1"/>
          </p:nvPr>
        </p:nvSpPr>
        <p:spPr>
          <a:xfrm>
            <a:off x="838200" y="1385668"/>
            <a:ext cx="10515600" cy="4791295"/>
          </a:xfrm>
        </p:spPr>
        <p:txBody>
          <a:bodyPr>
            <a:normAutofit fontScale="92500"/>
          </a:bodyPr>
          <a:lstStyle/>
          <a:p>
            <a:r>
              <a:rPr lang="en-US" dirty="0"/>
              <a:t>The primary purpose of experimental design experiments is to test hypotheses in a controlled environment to establish cause-and-effect relationships. Objectives include:</a:t>
            </a:r>
          </a:p>
          <a:p>
            <a:r>
              <a:rPr lang="en-US" dirty="0"/>
              <a:t>Identifying the effects of independent variables on dependent variables.</a:t>
            </a:r>
          </a:p>
          <a:p>
            <a:r>
              <a:rPr lang="en-US" dirty="0"/>
              <a:t>Isolating and controlling extraneous variables to avoid confounding results.</a:t>
            </a:r>
          </a:p>
          <a:p>
            <a:r>
              <a:rPr lang="en-US" dirty="0"/>
              <a:t>Ensuring the reliability and validity of findings.</a:t>
            </a:r>
          </a:p>
          <a:p>
            <a:r>
              <a:rPr lang="en-US" dirty="0"/>
              <a:t>Responses to experimentally designed stimuli play a pivotal role in hypothesis testing. By systematically manipulating variables, researchers can observe changes in outcomes, thus confirming or refuting their hypotheses. This rigorous approach helps in developing theories and guiding decision-making processes.</a:t>
            </a:r>
          </a:p>
          <a:p>
            <a:endParaRPr lang="en-GB" dirty="0"/>
          </a:p>
        </p:txBody>
      </p:sp>
    </p:spTree>
    <p:extLst>
      <p:ext uri="{BB962C8B-B14F-4D97-AF65-F5344CB8AC3E}">
        <p14:creationId xmlns:p14="http://schemas.microsoft.com/office/powerpoint/2010/main" val="21834230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F2B8-A438-BF92-258D-CCCACBDC0AEB}"/>
              </a:ext>
            </a:extLst>
          </p:cNvPr>
          <p:cNvSpPr>
            <a:spLocks noGrp="1"/>
          </p:cNvSpPr>
          <p:nvPr>
            <p:ph type="title"/>
          </p:nvPr>
        </p:nvSpPr>
        <p:spPr/>
        <p:txBody>
          <a:bodyPr/>
          <a:lstStyle/>
          <a:p>
            <a:r>
              <a:rPr lang="en-US" dirty="0"/>
              <a:t>Principles of Experimental Design </a:t>
            </a:r>
            <a:endParaRPr lang="en-GB" dirty="0"/>
          </a:p>
        </p:txBody>
      </p:sp>
      <p:pic>
        <p:nvPicPr>
          <p:cNvPr id="2050" name="Picture 2" descr="An Intuitive Study of Experimental Design - Statistical Aid">
            <a:extLst>
              <a:ext uri="{FF2B5EF4-FFF2-40B4-BE49-F238E27FC236}">
                <a16:creationId xmlns:a16="http://schemas.microsoft.com/office/drawing/2014/main" id="{6037C2C3-84A2-738E-95AD-471901D381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6828" y="1619783"/>
            <a:ext cx="8315202" cy="4853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26351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33356-C58D-1993-F130-5715153410EB}"/>
              </a:ext>
            </a:extLst>
          </p:cNvPr>
          <p:cNvSpPr>
            <a:spLocks noGrp="1"/>
          </p:cNvSpPr>
          <p:nvPr>
            <p:ph type="title"/>
          </p:nvPr>
        </p:nvSpPr>
        <p:spPr>
          <a:xfrm>
            <a:off x="838200" y="365126"/>
            <a:ext cx="10515600" cy="788426"/>
          </a:xfrm>
        </p:spPr>
        <p:txBody>
          <a:bodyPr>
            <a:normAutofit fontScale="90000"/>
          </a:bodyPr>
          <a:lstStyle/>
          <a:p>
            <a:r>
              <a:rPr lang="en-US" dirty="0"/>
              <a:t>Variables in Designed Experiments</a:t>
            </a:r>
            <a:br>
              <a:rPr lang="en-US" dirty="0"/>
            </a:br>
            <a:endParaRPr lang="en-GB" dirty="0"/>
          </a:p>
        </p:txBody>
      </p:sp>
      <p:sp>
        <p:nvSpPr>
          <p:cNvPr id="3" name="Content Placeholder 2">
            <a:extLst>
              <a:ext uri="{FF2B5EF4-FFF2-40B4-BE49-F238E27FC236}">
                <a16:creationId xmlns:a16="http://schemas.microsoft.com/office/drawing/2014/main" id="{27A4E74A-84A3-10A3-DC16-0B0169E7AFF1}"/>
              </a:ext>
            </a:extLst>
          </p:cNvPr>
          <p:cNvSpPr>
            <a:spLocks noGrp="1"/>
          </p:cNvSpPr>
          <p:nvPr>
            <p:ph idx="1"/>
          </p:nvPr>
        </p:nvSpPr>
        <p:spPr>
          <a:xfrm>
            <a:off x="577948" y="1030800"/>
            <a:ext cx="10922390" cy="5370000"/>
          </a:xfrm>
        </p:spPr>
        <p:txBody>
          <a:bodyPr>
            <a:normAutofit fontScale="92500" lnSpcReduction="10000"/>
          </a:bodyPr>
          <a:lstStyle/>
          <a:p>
            <a:r>
              <a:rPr lang="en-US" b="1" dirty="0"/>
              <a:t>Independent and Dependent Variables:</a:t>
            </a:r>
            <a:endParaRPr lang="en-US" dirty="0"/>
          </a:p>
          <a:p>
            <a:r>
              <a:rPr lang="en-US" b="1" dirty="0"/>
              <a:t>Independent Variables (IVs):</a:t>
            </a:r>
            <a:r>
              <a:rPr lang="en-US" dirty="0"/>
              <a:t> These are the variables that researchers manipulate to observe their effects. For instance, in a marketing experiment, the IV could be (for example) the type of advertisement used (e.g., slogan A vs. slogan B), the price shown ($1,500, $2,000 or $3,000) or the product’s position on the shelf (top, middle bottom).</a:t>
            </a:r>
          </a:p>
          <a:p>
            <a:r>
              <a:rPr lang="en-US" b="1" dirty="0"/>
              <a:t>Dependent Variables (DVs):</a:t>
            </a:r>
            <a:r>
              <a:rPr lang="en-US" dirty="0"/>
              <a:t> These are the outcomes measured to assess the impact of the IV. Continuing with the marketing example, the DV might be the number of sales or purchase intention levels.</a:t>
            </a:r>
          </a:p>
          <a:p>
            <a:r>
              <a:rPr lang="en-US" b="1" dirty="0"/>
              <a:t>Extraneous and Confounding Variables:</a:t>
            </a:r>
            <a:r>
              <a:rPr lang="en-US" dirty="0"/>
              <a:t> Extraneous variables are any variables other than the IV that might affect the DV. Confounding variables are extraneous variables that systematically vary with any, or any combination of the IVs, invalidating conclusions. Proper experimental design involves identifying and controlling these variables to ensure valid results.</a:t>
            </a:r>
          </a:p>
          <a:p>
            <a:endParaRPr lang="en-GB" dirty="0"/>
          </a:p>
        </p:txBody>
      </p:sp>
    </p:spTree>
    <p:extLst>
      <p:ext uri="{BB962C8B-B14F-4D97-AF65-F5344CB8AC3E}">
        <p14:creationId xmlns:p14="http://schemas.microsoft.com/office/powerpoint/2010/main" val="199972827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21C45-992C-88A0-23B7-032844947647}"/>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BFB9E2A2-34A1-30E4-DD77-E591B64A1C87}"/>
              </a:ext>
            </a:extLst>
          </p:cNvPr>
          <p:cNvSpPr>
            <a:spLocks noGrp="1"/>
          </p:cNvSpPr>
          <p:nvPr>
            <p:ph idx="1"/>
          </p:nvPr>
        </p:nvSpPr>
        <p:spPr/>
        <p:txBody>
          <a:bodyPr/>
          <a:lstStyle/>
          <a:p>
            <a:pPr marL="0" indent="0">
              <a:buNone/>
            </a:pPr>
            <a:r>
              <a:rPr lang="en-US" b="1" dirty="0"/>
              <a:t>Control Group vs. Experimental Group:</a:t>
            </a:r>
            <a:r>
              <a:rPr lang="en-US" dirty="0"/>
              <a:t> In true experimental design experiments, participants are randomly assigned to either the control group (no treatment) or the experimental group (treatment). This randomization helps ensure that any observed effects are due to the treatment and not other factors.</a:t>
            </a:r>
          </a:p>
          <a:p>
            <a:pPr marL="0" indent="0" algn="just">
              <a:buNone/>
            </a:pPr>
            <a:r>
              <a:rPr lang="en-GB" b="1" dirty="0"/>
              <a:t>Variable Manipulation : </a:t>
            </a:r>
            <a:r>
              <a:rPr lang="en-US" dirty="0"/>
              <a:t>True experiments involve deliberate manipulation of the IV to observe its effect on the DV. For instance, a drug trial might involve varying doses of a medication to determine its impact on symptom relief.</a:t>
            </a:r>
            <a:endParaRPr lang="en-GB" dirty="0"/>
          </a:p>
        </p:txBody>
      </p:sp>
    </p:spTree>
    <p:extLst>
      <p:ext uri="{BB962C8B-B14F-4D97-AF65-F5344CB8AC3E}">
        <p14:creationId xmlns:p14="http://schemas.microsoft.com/office/powerpoint/2010/main" val="391492251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DD321-5D30-972E-7A80-86CAEDB1E25B}"/>
              </a:ext>
            </a:extLst>
          </p:cNvPr>
          <p:cNvSpPr>
            <a:spLocks noGrp="1"/>
          </p:cNvSpPr>
          <p:nvPr>
            <p:ph type="title"/>
          </p:nvPr>
        </p:nvSpPr>
        <p:spPr/>
        <p:txBody>
          <a:bodyPr/>
          <a:lstStyle/>
          <a:p>
            <a:r>
              <a:rPr lang="en-GB" dirty="0"/>
              <a:t>True Experimental Research Design</a:t>
            </a:r>
            <a:br>
              <a:rPr lang="en-GB" dirty="0"/>
            </a:br>
            <a:endParaRPr lang="en-GB" dirty="0"/>
          </a:p>
        </p:txBody>
      </p:sp>
      <p:sp>
        <p:nvSpPr>
          <p:cNvPr id="3" name="Content Placeholder 2">
            <a:extLst>
              <a:ext uri="{FF2B5EF4-FFF2-40B4-BE49-F238E27FC236}">
                <a16:creationId xmlns:a16="http://schemas.microsoft.com/office/drawing/2014/main" id="{FB442056-CC00-94A6-9E96-47DB51840F55}"/>
              </a:ext>
            </a:extLst>
          </p:cNvPr>
          <p:cNvSpPr>
            <a:spLocks noGrp="1"/>
          </p:cNvSpPr>
          <p:nvPr>
            <p:ph idx="1"/>
          </p:nvPr>
        </p:nvSpPr>
        <p:spPr/>
        <p:txBody>
          <a:bodyPr/>
          <a:lstStyle/>
          <a:p>
            <a:pPr marL="0" indent="0">
              <a:buNone/>
            </a:pPr>
            <a:r>
              <a:rPr lang="en-US" b="1" dirty="0"/>
              <a:t>Random Distribution of Variables:</a:t>
            </a:r>
            <a:r>
              <a:rPr lang="en-US" dirty="0"/>
              <a:t> Randomly assigning a large enough pool of participants to groups helps control for extraneous variables. </a:t>
            </a:r>
          </a:p>
          <a:p>
            <a:pPr marL="0" indent="0">
              <a:buNone/>
            </a:pPr>
            <a:r>
              <a:rPr lang="en-US" dirty="0"/>
              <a:t>For example, in a marketing study testing a new campaign, randomizing participants ensures that differences in responses are attributable to the campaign itself, not to pre-existing differences among participants.</a:t>
            </a:r>
            <a:endParaRPr lang="en-GB" dirty="0"/>
          </a:p>
        </p:txBody>
      </p:sp>
    </p:spTree>
    <p:extLst>
      <p:ext uri="{BB962C8B-B14F-4D97-AF65-F5344CB8AC3E}">
        <p14:creationId xmlns:p14="http://schemas.microsoft.com/office/powerpoint/2010/main" val="2766477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390E-E9AD-A2C2-C150-D9A577BF176A}"/>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950C5362-8A41-F4BC-344E-545A229BAE38}"/>
              </a:ext>
            </a:extLst>
          </p:cNvPr>
          <p:cNvSpPr>
            <a:spLocks noGrp="1"/>
          </p:cNvSpPr>
          <p:nvPr>
            <p:ph idx="1"/>
          </p:nvPr>
        </p:nvSpPr>
        <p:spPr/>
        <p:txBody>
          <a:bodyPr/>
          <a:lstStyle/>
          <a:p>
            <a:r>
              <a:rPr lang="en-US" b="1" dirty="0"/>
              <a:t>No Control Over Group Assignment:</a:t>
            </a:r>
            <a:r>
              <a:rPr lang="en-US" dirty="0"/>
              <a:t> Quasi-experimental designs resemble true experiments but lack random assignment. They are often used when randomization is impractical or unethical. For instance, studying the impact of educational reforms across different schools where random assignment isn't feasible.</a:t>
            </a:r>
            <a:endParaRPr lang="en-GB" dirty="0"/>
          </a:p>
        </p:txBody>
      </p:sp>
    </p:spTree>
    <p:extLst>
      <p:ext uri="{BB962C8B-B14F-4D97-AF65-F5344CB8AC3E}">
        <p14:creationId xmlns:p14="http://schemas.microsoft.com/office/powerpoint/2010/main" val="2619788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D5B2-820B-AEBF-7C86-635B777C5F15}"/>
              </a:ext>
            </a:extLst>
          </p:cNvPr>
          <p:cNvSpPr>
            <a:spLocks noGrp="1"/>
          </p:cNvSpPr>
          <p:nvPr>
            <p:ph type="title"/>
          </p:nvPr>
        </p:nvSpPr>
        <p:spPr/>
        <p:txBody>
          <a:bodyPr/>
          <a:lstStyle/>
          <a:p>
            <a:r>
              <a:rPr lang="en-GB" dirty="0"/>
              <a:t>Quasi-experimental Research Design</a:t>
            </a:r>
          </a:p>
        </p:txBody>
      </p:sp>
      <p:sp>
        <p:nvSpPr>
          <p:cNvPr id="3" name="Content Placeholder 2">
            <a:extLst>
              <a:ext uri="{FF2B5EF4-FFF2-40B4-BE49-F238E27FC236}">
                <a16:creationId xmlns:a16="http://schemas.microsoft.com/office/drawing/2014/main" id="{3F5BD86A-C5DD-ED20-F6D5-200EEE2AAA43}"/>
              </a:ext>
            </a:extLst>
          </p:cNvPr>
          <p:cNvSpPr>
            <a:spLocks noGrp="1"/>
          </p:cNvSpPr>
          <p:nvPr>
            <p:ph idx="1"/>
          </p:nvPr>
        </p:nvSpPr>
        <p:spPr/>
        <p:txBody>
          <a:bodyPr/>
          <a:lstStyle/>
          <a:p>
            <a:pPr algn="just"/>
            <a:r>
              <a:rPr lang="en-US" b="1" dirty="0"/>
              <a:t>Naturally Occurring Experiments:</a:t>
            </a:r>
            <a:r>
              <a:rPr lang="en-US" dirty="0"/>
              <a:t> One type of quasi-experiment takes the world as it is to make comparisons. For example, consider modeling the success of native societies on Pacific islands as a function of a large number of naturally-occurring factors (e.g., temperature, size of the island, types of terrain, wind patterns relative to mainland Asia, etc.). </a:t>
            </a:r>
          </a:p>
          <a:p>
            <a:pPr algn="just"/>
            <a:endParaRPr lang="en-US" dirty="0"/>
          </a:p>
          <a:p>
            <a:pPr algn="just"/>
            <a:r>
              <a:rPr lang="en-US" dirty="0"/>
              <a:t>Research like this doesn’t manipulate the physical conditions of the islands or the assignment of individuals or societies to islands – it just takes them as they are.</a:t>
            </a:r>
            <a:endParaRPr lang="en-GB" dirty="0"/>
          </a:p>
        </p:txBody>
      </p:sp>
    </p:spTree>
    <p:extLst>
      <p:ext uri="{BB962C8B-B14F-4D97-AF65-F5344CB8AC3E}">
        <p14:creationId xmlns:p14="http://schemas.microsoft.com/office/powerpoint/2010/main" val="225977384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D771-1760-8981-9044-0468D5FEA211}"/>
              </a:ext>
            </a:extLst>
          </p:cNvPr>
          <p:cNvSpPr>
            <a:spLocks noGrp="1"/>
          </p:cNvSpPr>
          <p:nvPr>
            <p:ph type="title"/>
          </p:nvPr>
        </p:nvSpPr>
        <p:spPr>
          <a:xfrm>
            <a:off x="838200" y="365126"/>
            <a:ext cx="10515600" cy="767324"/>
          </a:xfrm>
        </p:spPr>
        <p:txBody>
          <a:bodyPr/>
          <a:lstStyle/>
          <a:p>
            <a:r>
              <a:rPr lang="en-GB" dirty="0"/>
              <a:t>Experimental Design Steps</a:t>
            </a:r>
          </a:p>
        </p:txBody>
      </p:sp>
      <p:sp>
        <p:nvSpPr>
          <p:cNvPr id="3" name="Content Placeholder 2">
            <a:extLst>
              <a:ext uri="{FF2B5EF4-FFF2-40B4-BE49-F238E27FC236}">
                <a16:creationId xmlns:a16="http://schemas.microsoft.com/office/drawing/2014/main" id="{9D2221AB-33AA-D3CD-4867-BF69E747B489}"/>
              </a:ext>
            </a:extLst>
          </p:cNvPr>
          <p:cNvSpPr>
            <a:spLocks noGrp="1"/>
          </p:cNvSpPr>
          <p:nvPr>
            <p:ph idx="1"/>
          </p:nvPr>
        </p:nvSpPr>
        <p:spPr>
          <a:xfrm>
            <a:off x="838200" y="1230923"/>
            <a:ext cx="10515600" cy="4847566"/>
          </a:xfrm>
        </p:spPr>
        <p:txBody>
          <a:bodyPr/>
          <a:lstStyle/>
          <a:p>
            <a:r>
              <a:rPr lang="en-GB" dirty="0"/>
              <a:t>Step 1: Defining Variables</a:t>
            </a:r>
          </a:p>
          <a:p>
            <a:r>
              <a:rPr lang="en-US" b="1" dirty="0"/>
              <a:t>Identifying Research Questions and Hypotheses:</a:t>
            </a:r>
            <a:r>
              <a:rPr lang="en-US" dirty="0"/>
              <a:t> Start by defining clear research questions and formulating testable hypotheses.</a:t>
            </a:r>
          </a:p>
          <a:p>
            <a:r>
              <a:rPr lang="en-US" b="1" dirty="0"/>
              <a:t>Listing Independent and Dependent Variables:</a:t>
            </a:r>
            <a:r>
              <a:rPr lang="en-US" dirty="0"/>
              <a:t> Identify the IVs and DVs for your study. For instance, if you're studying the effect of study habits on exam performance, the IV could be the type of study habit, and the DV would be the exam scores.</a:t>
            </a:r>
          </a:p>
          <a:p>
            <a:r>
              <a:rPr lang="en-US" b="1" dirty="0"/>
              <a:t>Controlling Extraneous Variables:</a:t>
            </a:r>
            <a:r>
              <a:rPr lang="en-US" dirty="0"/>
              <a:t> Identify potential extraneous variables and plan how to control them. In the study habits example, you might control for factors like sleep quality and prior knowledge.</a:t>
            </a:r>
          </a:p>
          <a:p>
            <a:endParaRPr lang="en-GB" dirty="0"/>
          </a:p>
        </p:txBody>
      </p:sp>
    </p:spTree>
    <p:extLst>
      <p:ext uri="{BB962C8B-B14F-4D97-AF65-F5344CB8AC3E}">
        <p14:creationId xmlns:p14="http://schemas.microsoft.com/office/powerpoint/2010/main" val="238178282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A4A48-8A57-2496-3E22-4711874937D0}"/>
              </a:ext>
            </a:extLst>
          </p:cNvPr>
          <p:cNvSpPr>
            <a:spLocks noGrp="1"/>
          </p:cNvSpPr>
          <p:nvPr>
            <p:ph type="title"/>
          </p:nvPr>
        </p:nvSpPr>
        <p:spPr/>
        <p:txBody>
          <a:bodyPr/>
          <a:lstStyle/>
          <a:p>
            <a:r>
              <a:rPr lang="en-GB" dirty="0"/>
              <a:t>Experimental Design Steps</a:t>
            </a:r>
          </a:p>
        </p:txBody>
      </p:sp>
      <p:sp>
        <p:nvSpPr>
          <p:cNvPr id="3" name="Content Placeholder 2">
            <a:extLst>
              <a:ext uri="{FF2B5EF4-FFF2-40B4-BE49-F238E27FC236}">
                <a16:creationId xmlns:a16="http://schemas.microsoft.com/office/drawing/2014/main" id="{50319675-E9F8-C4C1-282C-FABC7EC5DC4F}"/>
              </a:ext>
            </a:extLst>
          </p:cNvPr>
          <p:cNvSpPr>
            <a:spLocks noGrp="1"/>
          </p:cNvSpPr>
          <p:nvPr>
            <p:ph idx="1"/>
          </p:nvPr>
        </p:nvSpPr>
        <p:spPr/>
        <p:txBody>
          <a:bodyPr/>
          <a:lstStyle/>
          <a:p>
            <a:r>
              <a:rPr lang="en-GB" dirty="0"/>
              <a:t>Step 2: Writing Hypotheses</a:t>
            </a:r>
          </a:p>
          <a:p>
            <a:r>
              <a:rPr lang="en-US" b="1" dirty="0"/>
              <a:t>Null and Alternate Hypotheses:</a:t>
            </a:r>
            <a:r>
              <a:rPr lang="en-US" dirty="0"/>
              <a:t> Formulate a null hypothesis (H0) stating no effect or relationship and an alternate hypothesis (H1) indicating the expected effect.</a:t>
            </a:r>
          </a:p>
          <a:p>
            <a:r>
              <a:rPr lang="en-US" b="1" dirty="0"/>
              <a:t>Formulating Hypotheses Based on Research Questions:</a:t>
            </a:r>
            <a:r>
              <a:rPr lang="en-US" dirty="0"/>
              <a:t> Ensure your hypotheses are specific and measurable. For example, H0: "There is no difference in exam scores between students using traditional study methods and those using interactive methods," and H1: "Students using interactive study methods score higher on exams than those using traditional methods."</a:t>
            </a:r>
          </a:p>
          <a:p>
            <a:endParaRPr lang="en-GB" dirty="0"/>
          </a:p>
        </p:txBody>
      </p:sp>
    </p:spTree>
    <p:extLst>
      <p:ext uri="{BB962C8B-B14F-4D97-AF65-F5344CB8AC3E}">
        <p14:creationId xmlns:p14="http://schemas.microsoft.com/office/powerpoint/2010/main" val="39059356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D1452-1E9F-0F6B-CBEF-067E2D99F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A7E9F2-42CD-C855-F2A0-C18C902CCE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5156E9-BE5F-FF86-1EBE-E106A7583889}"/>
              </a:ext>
            </a:extLst>
          </p:cNvPr>
          <p:cNvSpPr>
            <a:spLocks noGrp="1"/>
          </p:cNvSpPr>
          <p:nvPr>
            <p:ph idx="1"/>
          </p:nvPr>
        </p:nvSpPr>
        <p:spPr/>
        <p:txBody>
          <a:bodyPr/>
          <a:lstStyle/>
          <a:p>
            <a:r>
              <a:rPr lang="en-US" dirty="0"/>
              <a:t>Step 3: Designing Experimental Treatments</a:t>
            </a:r>
          </a:p>
          <a:p>
            <a:r>
              <a:rPr lang="en-US" b="1" dirty="0"/>
              <a:t>Manipulating Independent Variables Systematically:</a:t>
            </a:r>
            <a:r>
              <a:rPr lang="en-US" dirty="0"/>
              <a:t> Plan how to vary the IV. For instance, in a diet study, you might have different groups follow different meal plans. In complex multi-attribute experiments like conjoint experiments, the experimental design needs to control the correlations among all of the IV factors (the attributes).</a:t>
            </a:r>
          </a:p>
          <a:p>
            <a:r>
              <a:rPr lang="en-US" b="1" dirty="0"/>
              <a:t>Determining the Scope and Granularity of Treatments:</a:t>
            </a:r>
            <a:r>
              <a:rPr lang="en-US" dirty="0"/>
              <a:t> Decide on the levels of treatment. For example, low, medium, and high intensity of an exercise regimen.</a:t>
            </a:r>
          </a:p>
          <a:p>
            <a:endParaRPr lang="en-GB" dirty="0"/>
          </a:p>
        </p:txBody>
      </p:sp>
    </p:spTree>
    <p:extLst>
      <p:ext uri="{BB962C8B-B14F-4D97-AF65-F5344CB8AC3E}">
        <p14:creationId xmlns:p14="http://schemas.microsoft.com/office/powerpoint/2010/main" val="9220103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FE974-0EFC-B05F-8429-E82AA11EB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73A45B-B519-A8E3-EBFA-E24D0CF6EF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994F26-A001-CADC-E3EA-140056381757}"/>
              </a:ext>
            </a:extLst>
          </p:cNvPr>
          <p:cNvSpPr>
            <a:spLocks noGrp="1"/>
          </p:cNvSpPr>
          <p:nvPr>
            <p:ph idx="1"/>
          </p:nvPr>
        </p:nvSpPr>
        <p:spPr/>
        <p:txBody>
          <a:bodyPr/>
          <a:lstStyle/>
          <a:p>
            <a:r>
              <a:rPr lang="en-US" dirty="0"/>
              <a:t>Step 4: Assigning Subjects to Treatment Groups</a:t>
            </a:r>
          </a:p>
          <a:p>
            <a:r>
              <a:rPr lang="en-US" b="1" dirty="0"/>
              <a:t>Randomization Methods:</a:t>
            </a:r>
            <a:r>
              <a:rPr lang="en-US" dirty="0"/>
              <a:t> Use random assignment methods such as completely randomized designs or randomized block designs to assign subjects to groups.</a:t>
            </a:r>
          </a:p>
          <a:p>
            <a:r>
              <a:rPr lang="en-US" b="1" dirty="0"/>
              <a:t>Between-Subjects vs. Within-Subjects Designs:</a:t>
            </a:r>
            <a:r>
              <a:rPr lang="en-US" dirty="0"/>
              <a:t> Decide whether to use a between-subjects design (different participants in each group) or a within-subjects design (same participants receive all treatments). For example, testing two types of learning methods in separate groups (between-subjects) vs. having the same group use both methods at different times (within-subjects).</a:t>
            </a:r>
          </a:p>
          <a:p>
            <a:endParaRPr lang="en-GB" dirty="0"/>
          </a:p>
        </p:txBody>
      </p:sp>
    </p:spTree>
    <p:extLst>
      <p:ext uri="{BB962C8B-B14F-4D97-AF65-F5344CB8AC3E}">
        <p14:creationId xmlns:p14="http://schemas.microsoft.com/office/powerpoint/2010/main" val="302780072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AE38-9537-1091-9F9B-87DF5022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C25013-4FF1-98E6-AD20-75086550BF5B}"/>
              </a:ext>
            </a:extLst>
          </p:cNvPr>
          <p:cNvSpPr>
            <a:spLocks noGrp="1"/>
          </p:cNvSpPr>
          <p:nvPr>
            <p:ph idx="1"/>
          </p:nvPr>
        </p:nvSpPr>
        <p:spPr/>
        <p:txBody>
          <a:bodyPr/>
          <a:lstStyle/>
          <a:p>
            <a:r>
              <a:rPr lang="en-US" dirty="0"/>
              <a:t>Step 5: Measuring Dependent Variables</a:t>
            </a:r>
          </a:p>
          <a:p>
            <a:r>
              <a:rPr lang="en-US" b="1" dirty="0"/>
              <a:t>Collection Methods for Dependent Variable Outcomes:</a:t>
            </a:r>
            <a:r>
              <a:rPr lang="en-US" dirty="0"/>
              <a:t> Choose appropriate methods to measure DVs, such as </a:t>
            </a:r>
            <a:r>
              <a:rPr lang="en-US" dirty="0">
                <a:hlinkClick r:id="rId2"/>
              </a:rPr>
              <a:t>surveys</a:t>
            </a:r>
            <a:r>
              <a:rPr lang="en-US" dirty="0"/>
              <a:t>, tests, or physiological measurements.</a:t>
            </a:r>
          </a:p>
          <a:p>
            <a:r>
              <a:rPr lang="en-US" b="1" dirty="0"/>
              <a:t>Considerations for Valid Measurements:</a:t>
            </a:r>
            <a:r>
              <a:rPr lang="en-US" dirty="0"/>
              <a:t> Ensure your measurement tools are valid (accurately measure what they're supposed to). For example, using a standardized test to measure academic performance.</a:t>
            </a:r>
          </a:p>
          <a:p>
            <a:endParaRPr lang="en-GB" dirty="0"/>
          </a:p>
        </p:txBody>
      </p:sp>
    </p:spTree>
    <p:extLst>
      <p:ext uri="{BB962C8B-B14F-4D97-AF65-F5344CB8AC3E}">
        <p14:creationId xmlns:p14="http://schemas.microsoft.com/office/powerpoint/2010/main" val="384881206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2D97-604A-36C6-C55E-F6341FEB7571}"/>
              </a:ext>
            </a:extLst>
          </p:cNvPr>
          <p:cNvSpPr>
            <a:spLocks noGrp="1"/>
          </p:cNvSpPr>
          <p:nvPr>
            <p:ph type="title"/>
          </p:nvPr>
        </p:nvSpPr>
        <p:spPr/>
        <p:txBody>
          <a:bodyPr/>
          <a:lstStyle/>
          <a:p>
            <a:r>
              <a:rPr lang="en-GB" dirty="0"/>
              <a:t>Advantages of Designed Experiments</a:t>
            </a:r>
          </a:p>
        </p:txBody>
      </p:sp>
      <p:sp>
        <p:nvSpPr>
          <p:cNvPr id="3" name="Content Placeholder 2">
            <a:extLst>
              <a:ext uri="{FF2B5EF4-FFF2-40B4-BE49-F238E27FC236}">
                <a16:creationId xmlns:a16="http://schemas.microsoft.com/office/drawing/2014/main" id="{2F360714-A395-4F8B-37A4-FC624F8198CE}"/>
              </a:ext>
            </a:extLst>
          </p:cNvPr>
          <p:cNvSpPr>
            <a:spLocks noGrp="1"/>
          </p:cNvSpPr>
          <p:nvPr>
            <p:ph idx="1"/>
          </p:nvPr>
        </p:nvSpPr>
        <p:spPr>
          <a:xfrm>
            <a:off x="838200" y="1825625"/>
            <a:ext cx="10515600" cy="3326820"/>
          </a:xfrm>
        </p:spPr>
        <p:txBody>
          <a:bodyPr/>
          <a:lstStyle/>
          <a:p>
            <a:r>
              <a:rPr lang="en-US" dirty="0"/>
              <a:t>Control Over Variables</a:t>
            </a:r>
          </a:p>
          <a:p>
            <a:r>
              <a:rPr lang="en-US" dirty="0"/>
              <a:t>Experimental designs allow researchers to manipulate and control variables precisely. This control allows researchers to isolate and quantify the effects of the independent variable(s) on the dependent variable, providing clear insights into cause-and-effect relationships. For example, in a clinical trial, researchers can control the dosage and timing of a drug administration to study its effects accurately.</a:t>
            </a:r>
          </a:p>
          <a:p>
            <a:endParaRPr lang="en-GB" dirty="0"/>
          </a:p>
        </p:txBody>
      </p:sp>
      <p:sp>
        <p:nvSpPr>
          <p:cNvPr id="5" name="TextBox 4">
            <a:extLst>
              <a:ext uri="{FF2B5EF4-FFF2-40B4-BE49-F238E27FC236}">
                <a16:creationId xmlns:a16="http://schemas.microsoft.com/office/drawing/2014/main" id="{3A1D11B7-C4DC-57D0-134F-11C9C5839914}"/>
              </a:ext>
            </a:extLst>
          </p:cNvPr>
          <p:cNvSpPr txBox="1"/>
          <p:nvPr/>
        </p:nvSpPr>
        <p:spPr>
          <a:xfrm>
            <a:off x="1011804" y="5703923"/>
            <a:ext cx="7519946" cy="369332"/>
          </a:xfrm>
          <a:prstGeom prst="rect">
            <a:avLst/>
          </a:prstGeom>
          <a:noFill/>
        </p:spPr>
        <p:txBody>
          <a:bodyPr wrap="square">
            <a:spAutoFit/>
          </a:bodyPr>
          <a:lstStyle/>
          <a:p>
            <a:r>
              <a:rPr lang="en-US" dirty="0">
                <a:hlinkClick r:id="rId2"/>
              </a:rPr>
              <a:t>Use of Experimental Designs in Research: Definition, Steps, Types, and More</a:t>
            </a:r>
            <a:endParaRPr lang="en-GB" dirty="0"/>
          </a:p>
        </p:txBody>
      </p:sp>
    </p:spTree>
    <p:extLst>
      <p:ext uri="{BB962C8B-B14F-4D97-AF65-F5344CB8AC3E}">
        <p14:creationId xmlns:p14="http://schemas.microsoft.com/office/powerpoint/2010/main" val="14831827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7CC3-6340-51E3-02F3-B6D0F1C658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9E8D91-66D7-D219-F311-B9C180BD1430}"/>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2AD6F13E-5AED-273F-AE91-E31832D770DE}"/>
              </a:ext>
            </a:extLst>
          </p:cNvPr>
          <p:cNvSpPr>
            <a:spLocks noGrp="1"/>
          </p:cNvSpPr>
          <p:nvPr>
            <p:ph idx="1"/>
          </p:nvPr>
        </p:nvSpPr>
        <p:spPr/>
        <p:txBody>
          <a:bodyPr/>
          <a:lstStyle/>
          <a:p>
            <a:r>
              <a:rPr lang="en-US" dirty="0"/>
              <a:t>Valid and Reliable Results</a:t>
            </a:r>
          </a:p>
          <a:p>
            <a:r>
              <a:rPr lang="en-US" dirty="0"/>
              <a:t>By controlling extraneous variables and using randomization, experimental designs can produce valid and reliable results. These results are often replicable, adding to the credibility of the findings. For instance, a well-designed experiment testing a new teaching method can produce reliable data on its effectiveness, which can then be replicated in different educational settings.</a:t>
            </a:r>
          </a:p>
          <a:p>
            <a:endParaRPr lang="en-GB" dirty="0"/>
          </a:p>
        </p:txBody>
      </p:sp>
    </p:spTree>
    <p:extLst>
      <p:ext uri="{BB962C8B-B14F-4D97-AF65-F5344CB8AC3E}">
        <p14:creationId xmlns:p14="http://schemas.microsoft.com/office/powerpoint/2010/main" val="109410081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A462D-DF24-0FD2-3ECE-BB3148375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D5A0D-5CD4-89D9-C844-E8523730FBEA}"/>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4328F1B0-80D5-09CE-8DED-90F13919F74B}"/>
              </a:ext>
            </a:extLst>
          </p:cNvPr>
          <p:cNvSpPr>
            <a:spLocks noGrp="1"/>
          </p:cNvSpPr>
          <p:nvPr>
            <p:ph idx="1"/>
          </p:nvPr>
        </p:nvSpPr>
        <p:spPr/>
        <p:txBody>
          <a:bodyPr/>
          <a:lstStyle/>
          <a:p>
            <a:r>
              <a:rPr lang="en-US" dirty="0"/>
              <a:t>Repurposing of Data for Further Research</a:t>
            </a:r>
          </a:p>
          <a:p>
            <a:r>
              <a:rPr lang="en-US" dirty="0"/>
              <a:t>Data collected from designed experiments can be valuable for future research. The detailed and structured nature of these experiments means that the data can often be repurposed for meta-analyses, secondary studies, or to inform subsequent research projects. For example, data from a market research experiment can be used to refine marketing strategies or to develop new hypotheses for future studies.</a:t>
            </a:r>
          </a:p>
          <a:p>
            <a:endParaRPr lang="en-GB" dirty="0"/>
          </a:p>
        </p:txBody>
      </p:sp>
    </p:spTree>
    <p:extLst>
      <p:ext uri="{BB962C8B-B14F-4D97-AF65-F5344CB8AC3E}">
        <p14:creationId xmlns:p14="http://schemas.microsoft.com/office/powerpoint/2010/main" val="85824268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A43BF-2633-37E6-ED7D-761F3A514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729F93-B90E-4BAA-DE29-9AF236FBFBF5}"/>
              </a:ext>
            </a:extLst>
          </p:cNvPr>
          <p:cNvSpPr>
            <a:spLocks noGrp="1"/>
          </p:cNvSpPr>
          <p:nvPr>
            <p:ph type="title"/>
          </p:nvPr>
        </p:nvSpPr>
        <p:spPr>
          <a:xfrm>
            <a:off x="838200" y="365125"/>
            <a:ext cx="10515600" cy="660593"/>
          </a:xfrm>
        </p:spPr>
        <p:txBody>
          <a:bodyPr>
            <a:normAutofit fontScale="90000"/>
          </a:bodyPr>
          <a:lstStyle/>
          <a:p>
            <a:r>
              <a:rPr lang="en-GB" dirty="0"/>
              <a:t>Examples of Experimental Designs</a:t>
            </a:r>
          </a:p>
        </p:txBody>
      </p:sp>
      <p:sp>
        <p:nvSpPr>
          <p:cNvPr id="3" name="Content Placeholder 2">
            <a:extLst>
              <a:ext uri="{FF2B5EF4-FFF2-40B4-BE49-F238E27FC236}">
                <a16:creationId xmlns:a16="http://schemas.microsoft.com/office/drawing/2014/main" id="{B58B5540-3D86-45A7-317D-E03A6CCCE314}"/>
              </a:ext>
            </a:extLst>
          </p:cNvPr>
          <p:cNvSpPr>
            <a:spLocks noGrp="1"/>
          </p:cNvSpPr>
          <p:nvPr>
            <p:ph idx="1"/>
          </p:nvPr>
        </p:nvSpPr>
        <p:spPr>
          <a:xfrm>
            <a:off x="838200" y="1359673"/>
            <a:ext cx="10515600" cy="4817290"/>
          </a:xfrm>
        </p:spPr>
        <p:txBody>
          <a:bodyPr>
            <a:normAutofit fontScale="85000" lnSpcReduction="20000"/>
          </a:bodyPr>
          <a:lstStyle/>
          <a:p>
            <a:r>
              <a:rPr lang="en-US" b="1" dirty="0"/>
              <a:t>Case Studies in Various Fields:</a:t>
            </a:r>
            <a:r>
              <a:rPr lang="en-US" dirty="0"/>
              <a:t> Experimental design experiments are used across a range of fields, providing valuable insights and driving innovation.</a:t>
            </a:r>
          </a:p>
          <a:p>
            <a:r>
              <a:rPr lang="en-US" b="1" dirty="0"/>
              <a:t>Psychology:</a:t>
            </a:r>
            <a:r>
              <a:rPr lang="en-US" dirty="0"/>
              <a:t> A study examining the effects of cognitive-behavioral therapy (CBT) on anxiety levels. Participants are randomly assigned to receive either CBT or no treatment, and anxiety levels are measured before and after the intervention. This design helps in isolating the effect of CBT on anxiety reduction.</a:t>
            </a:r>
          </a:p>
          <a:p>
            <a:r>
              <a:rPr lang="en-US" b="1" dirty="0"/>
              <a:t>Ecology:</a:t>
            </a:r>
            <a:r>
              <a:rPr lang="en-US" dirty="0"/>
              <a:t> An experiment testing the impact of different fertilizers on plant growth. Plants are randomly assigned to different fertilizer treatments, and growth is measured over time. This helps in identifying the most effective fertilizer for enhancing plant growth.</a:t>
            </a:r>
          </a:p>
          <a:p>
            <a:r>
              <a:rPr lang="en-US" b="1" dirty="0"/>
              <a:t>Healthcare:</a:t>
            </a:r>
            <a:r>
              <a:rPr lang="en-US" dirty="0"/>
              <a:t> A clinical trial evaluating a new medication for hypertension. Participants are randomly assigned to receive either the new medication or a placebo, and blood pressure levels are monitored. This helps in determining the medication’s efficacy.</a:t>
            </a:r>
          </a:p>
          <a:p>
            <a:r>
              <a:rPr lang="en-US" b="1" dirty="0"/>
              <a:t>Real-World Experimental Design Experiments:</a:t>
            </a:r>
            <a:endParaRPr lang="en-US" dirty="0"/>
          </a:p>
          <a:p>
            <a:endParaRPr lang="en-GB" dirty="0"/>
          </a:p>
        </p:txBody>
      </p:sp>
    </p:spTree>
    <p:extLst>
      <p:ext uri="{BB962C8B-B14F-4D97-AF65-F5344CB8AC3E}">
        <p14:creationId xmlns:p14="http://schemas.microsoft.com/office/powerpoint/2010/main" val="402242930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0DE04-6DC6-7C57-B461-39E43E3CC6A9}"/>
              </a:ext>
            </a:extLst>
          </p:cNvPr>
          <p:cNvSpPr>
            <a:spLocks noGrp="1"/>
          </p:cNvSpPr>
          <p:nvPr>
            <p:ph type="title"/>
          </p:nvPr>
        </p:nvSpPr>
        <p:spPr/>
        <p:txBody>
          <a:bodyPr/>
          <a:lstStyle/>
          <a:p>
            <a:r>
              <a:rPr lang="en-GB" dirty="0"/>
              <a:t>Examples of Experimental Designs</a:t>
            </a:r>
          </a:p>
        </p:txBody>
      </p:sp>
      <p:sp>
        <p:nvSpPr>
          <p:cNvPr id="3" name="Content Placeholder 2">
            <a:extLst>
              <a:ext uri="{FF2B5EF4-FFF2-40B4-BE49-F238E27FC236}">
                <a16:creationId xmlns:a16="http://schemas.microsoft.com/office/drawing/2014/main" id="{1453A1E9-D8A6-18B3-CDE9-58E499D89D6D}"/>
              </a:ext>
            </a:extLst>
          </p:cNvPr>
          <p:cNvSpPr>
            <a:spLocks noGrp="1"/>
          </p:cNvSpPr>
          <p:nvPr>
            <p:ph idx="1"/>
          </p:nvPr>
        </p:nvSpPr>
        <p:spPr/>
        <p:txBody>
          <a:bodyPr>
            <a:normAutofit lnSpcReduction="10000"/>
          </a:bodyPr>
          <a:lstStyle/>
          <a:p>
            <a:r>
              <a:rPr lang="en-US" b="1" dirty="0"/>
              <a:t>Marketing:</a:t>
            </a:r>
            <a:r>
              <a:rPr lang="en-US" dirty="0"/>
              <a:t> A company tests two different email marketing strategies to see which one generates more customer engagement. Customers are randomly assigned to receive either strategy A or B, and engagement metrics (e.g., open rates, click-through rates) are analyzed. This helps in identifying the more effective marketing approach.</a:t>
            </a:r>
          </a:p>
          <a:p>
            <a:r>
              <a:rPr lang="en-US" b="1" dirty="0"/>
              <a:t>Education:</a:t>
            </a:r>
            <a:r>
              <a:rPr lang="en-US" dirty="0"/>
              <a:t> A school tests the effectiveness of an interactive learning app versus traditional teaching methods. Students are randomly assigned to use either the app or traditional methods, and their academic performance is assessed through standardized tests. This experiment helps in understanding the impact of technology on learning outcomes.</a:t>
            </a:r>
          </a:p>
          <a:p>
            <a:endParaRPr lang="en-GB" dirty="0"/>
          </a:p>
        </p:txBody>
      </p:sp>
    </p:spTree>
    <p:extLst>
      <p:ext uri="{BB962C8B-B14F-4D97-AF65-F5344CB8AC3E}">
        <p14:creationId xmlns:p14="http://schemas.microsoft.com/office/powerpoint/2010/main" val="309186986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291B-1D6E-DD30-6B4E-2DE8BBEB32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BC0FC9-6AA9-BA54-7880-CCB625E7BB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5791014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5988</Words>
  <Application>Microsoft Office PowerPoint</Application>
  <PresentationFormat>Widescreen</PresentationFormat>
  <Paragraphs>455</Paragraphs>
  <Slides>91</Slides>
  <Notes>10</Notes>
  <HiddenSlides>3</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91</vt:i4>
      </vt:variant>
    </vt:vector>
  </HeadingPairs>
  <TitlesOfParts>
    <vt:vector size="99" baseType="lpstr">
      <vt:lpstr>-apple-system</vt:lpstr>
      <vt:lpstr>Aptos</vt:lpstr>
      <vt:lpstr>Arial</vt:lpstr>
      <vt:lpstr>Calibri</vt:lpstr>
      <vt:lpstr>Calibri Light</vt:lpstr>
      <vt:lpstr>Times New Roman</vt:lpstr>
      <vt:lpstr>Office 2013 - 2022 Theme</vt:lpstr>
      <vt:lpstr>Equation</vt:lpstr>
      <vt:lpstr>Advancing to the Doctoral Research Stage MIXED METHODS</vt:lpstr>
      <vt:lpstr>Rehearsal session </vt:lpstr>
      <vt:lpstr>Schedule </vt:lpstr>
      <vt:lpstr>PG 1 FORM Submission  </vt:lpstr>
      <vt:lpstr>Please note</vt:lpstr>
      <vt:lpstr>Mixed methods</vt:lpstr>
      <vt:lpstr>He also said </vt:lpstr>
      <vt:lpstr>PowerPoint Presentation</vt:lpstr>
      <vt:lpstr>And </vt:lpstr>
      <vt:lpstr>Definition of mixed methods research (Johnson etal.2007,p.123):</vt:lpstr>
      <vt:lpstr>Introduction to Mixed Methods</vt:lpstr>
      <vt:lpstr>Regarding the historical tradition</vt:lpstr>
      <vt:lpstr>Philosophical Foundations</vt:lpstr>
      <vt:lpstr>PowerPoint Presentation</vt:lpstr>
      <vt:lpstr>PowerPoint Presentation</vt:lpstr>
      <vt:lpstr>PowerPoint Presentation</vt:lpstr>
      <vt:lpstr>PowerPoint Presentation</vt:lpstr>
      <vt:lpstr>1. Why don't we say pragmatism integrates positivism and interpretivism?</vt:lpstr>
      <vt:lpstr>PowerPoint Presentation</vt:lpstr>
      <vt:lpstr>2. How can we justify only one paradigm can be used in research?</vt:lpstr>
      <vt:lpstr>Reach great heights by building upon the achievements of others</vt:lpstr>
      <vt:lpstr>3. Are we saying that pragmatism uses some elements/concepts from other paradigms? </vt:lpstr>
      <vt:lpstr>3. Are we saying that pragmatism uses some elements/concepts from other paradigms?</vt:lpstr>
      <vt:lpstr>3. Are we saying that pragmatism uses some elements/concepts from other paradigms?</vt:lpstr>
      <vt:lpstr>3. Are we saying that pragmatism uses some elements/concepts from other paradigms?</vt:lpstr>
      <vt:lpstr>The justification for using both qualitative and quantitative research within a pragmatic mixed methods approach, despite their roots in positivism and interpretivism, can be explained as follows </vt:lpstr>
      <vt:lpstr>Justification continued</vt:lpstr>
      <vt:lpstr>Justification continued</vt:lpstr>
      <vt:lpstr>Justification continued</vt:lpstr>
      <vt:lpstr>Task 1 </vt:lpstr>
      <vt:lpstr>Overall - Mixed methods</vt:lpstr>
      <vt:lpstr>Mixed methods (MM)</vt:lpstr>
      <vt:lpstr>According to Creswell's notation system for mixed methods research designs, the following options are available</vt:lpstr>
      <vt:lpstr>Typology of Mixed Methods Designs </vt:lpstr>
      <vt:lpstr>Explanatory Sequential Design (QUAN → qual)</vt:lpstr>
      <vt:lpstr>Exploratory Sequential Design (QUAL → quan)</vt:lpstr>
      <vt:lpstr>Convergent Parallel Design (QUAN + QUAL)</vt:lpstr>
      <vt:lpstr>Design Selection and Rationale</vt:lpstr>
      <vt:lpstr>"Our elders, in higher life and study, had the appearance of the giant with the commanding body; We can, through ardor, equal them, if we scrutinize their teachings with good sense." (Llano, c. 1410) </vt:lpstr>
      <vt:lpstr>Data Collection and Analysis Strategies</vt:lpstr>
      <vt:lpstr>Quality Criteria in Mixed Methods Research</vt:lpstr>
      <vt:lpstr>Challenges and Considerations</vt:lpstr>
      <vt:lpstr>PowerPoint Presentation</vt:lpstr>
      <vt:lpstr>Components of Mixed Methods Procedures</vt:lpstr>
      <vt:lpstr>PowerPoint Presentation</vt:lpstr>
      <vt:lpstr>PowerPoint Presentation</vt:lpstr>
      <vt:lpstr>https://ijmra.org/</vt:lpstr>
      <vt:lpstr>Do you remember what these are ?</vt:lpstr>
      <vt:lpstr>Answers </vt:lpstr>
      <vt:lpstr>Key differences</vt:lpstr>
      <vt:lpstr>Types of Mixed Methods Research Designs</vt:lpstr>
      <vt:lpstr>The Explanatory Sequential Design (QUAN→qual) </vt:lpstr>
      <vt:lpstr>The Exploratory Sequential      lefDesign (QUAL→quan)</vt:lpstr>
      <vt:lpstr>The Exploratory Sequential Design</vt:lpstr>
      <vt:lpstr>The Convergent Parallel Design (QUAN+QUAL) </vt:lpstr>
      <vt:lpstr>The Convergent Parallel Design </vt:lpstr>
      <vt:lpstr>Advanced Mixed Methods Research Designs: The Experimental Design</vt:lpstr>
      <vt:lpstr>Advanced Mixed Methods Research Designs: Social Justice / Critical Theory Design</vt:lpstr>
      <vt:lpstr>Advanced Mixed Methods Research Designs: The Multistage Evaluation Design</vt:lpstr>
      <vt:lpstr>Figure Three Core Designs (Mills and Gay, 2019)</vt:lpstr>
      <vt:lpstr>A Mixed Method Intervention Design Diagram</vt:lpstr>
      <vt:lpstr>A Multiple Case Study Design Diagram</vt:lpstr>
      <vt:lpstr>A Mixed Methods Participatory Action Research Design Diagram</vt:lpstr>
      <vt:lpstr>A Mixed Methods Evaluation Design Diagram</vt:lpstr>
      <vt:lpstr>Other Reasons for Choosing a Design</vt:lpstr>
      <vt:lpstr>Task 2 </vt:lpstr>
      <vt:lpstr>Q&amp;A ! </vt:lpstr>
      <vt:lpstr>PowerPoint Presentation</vt:lpstr>
      <vt:lpstr>PowerPoint Presentation</vt:lpstr>
      <vt:lpstr>Experimental Design</vt:lpstr>
      <vt:lpstr>Experimental Design in business research</vt:lpstr>
      <vt:lpstr>Experimental Design in business research</vt:lpstr>
      <vt:lpstr>Experimental design in different domains</vt:lpstr>
      <vt:lpstr>Objectives of experimental design </vt:lpstr>
      <vt:lpstr>Principles of Experimental Design </vt:lpstr>
      <vt:lpstr>Variables in Designed Experiments </vt:lpstr>
      <vt:lpstr>True Experimental Research Design </vt:lpstr>
      <vt:lpstr>True Experimental Research Design </vt:lpstr>
      <vt:lpstr>Quasi-experimental Research Design</vt:lpstr>
      <vt:lpstr>Quasi-experimental Research Design</vt:lpstr>
      <vt:lpstr>Experimental Design Steps</vt:lpstr>
      <vt:lpstr>Experimental Design Steps</vt:lpstr>
      <vt:lpstr>PowerPoint Presentation</vt:lpstr>
      <vt:lpstr>PowerPoint Presentation</vt:lpstr>
      <vt:lpstr>PowerPoint Presentation</vt:lpstr>
      <vt:lpstr>Advantages of Designed Experiments</vt:lpstr>
      <vt:lpstr>Examples of Experimental Designs</vt:lpstr>
      <vt:lpstr>Examples of Experimental Designs</vt:lpstr>
      <vt:lpstr>Examples of Experimental Designs</vt:lpstr>
      <vt:lpstr>Examples of Experimental Designs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ADRS MIXED METHODS</dc:title>
  <dc:creator>Caroline Jawad</dc:creator>
  <cp:lastModifiedBy>Helen Lee</cp:lastModifiedBy>
  <cp:revision>7</cp:revision>
  <dcterms:created xsi:type="dcterms:W3CDTF">2023-10-17T09:32:14Z</dcterms:created>
  <dcterms:modified xsi:type="dcterms:W3CDTF">2025-08-31T23:27:22Z</dcterms:modified>
</cp:coreProperties>
</file>