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55" r:id="rId3"/>
    <p:sldId id="456" r:id="rId4"/>
    <p:sldId id="442" r:id="rId5"/>
    <p:sldId id="458" r:id="rId6"/>
    <p:sldId id="457" r:id="rId7"/>
    <p:sldId id="460" r:id="rId8"/>
    <p:sldId id="452" r:id="rId9"/>
    <p:sldId id="459" r:id="rId10"/>
    <p:sldId id="454" r:id="rId11"/>
    <p:sldId id="45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a:solidFill>
                  <a:schemeClr val="bg1"/>
                </a:solidFill>
              </a:rPr>
              <a:t>BMHP5023 Introduction to Physiology</a:t>
            </a:r>
          </a:p>
          <a:p>
            <a:pPr algn="l" eaLnBrk="1" hangingPunct="1"/>
            <a:r>
              <a:rPr lang="en-GB" altLang="en-US" sz="2800" b="1">
                <a:solidFill>
                  <a:schemeClr val="bg1"/>
                </a:solidFill>
              </a:rPr>
              <a:t>Component 2 – Presentation </a:t>
            </a:r>
          </a:p>
          <a:p>
            <a:pPr algn="l" eaLnBrk="1" hangingPunct="1"/>
            <a:r>
              <a:rPr lang="en-GB" altLang="en-US" sz="2800" b="1">
                <a:solidFill>
                  <a:schemeClr val="bg1"/>
                </a:solidFill>
              </a:rPr>
              <a:t>Care Plan</a:t>
            </a:r>
          </a:p>
          <a:p>
            <a:pPr algn="l" eaLnBrk="1" hangingPunct="1"/>
            <a:endParaRPr lang="en-GB" altLang="en-US" sz="2800" b="1">
              <a:solidFill>
                <a:schemeClr val="bg1"/>
              </a:solidFill>
            </a:endParaRPr>
          </a:p>
          <a:p>
            <a:pPr algn="l" eaLnBrk="1" hangingPunct="1"/>
            <a:r>
              <a:rPr lang="en-GB" altLang="en-US" sz="2800" b="1">
                <a:solidFill>
                  <a:schemeClr val="bg1"/>
                </a:solidFill>
              </a:rPr>
              <a:t>Student ID: 2417908</a:t>
            </a:r>
          </a:p>
          <a:p>
            <a:pPr algn="l" eaLnBrk="1" hangingPunct="1"/>
            <a:r>
              <a:rPr lang="en-GB" altLang="en-US" sz="2800" b="1">
                <a:solidFill>
                  <a:schemeClr val="bg1"/>
                </a:solidFill>
              </a:rPr>
              <a:t>Student name: </a:t>
            </a:r>
            <a:r>
              <a:rPr lang="en-GB" altLang="en-US" sz="2800" b="1" err="1">
                <a:solidFill>
                  <a:schemeClr val="bg1"/>
                </a:solidFill>
              </a:rPr>
              <a:t>Mihaela</a:t>
            </a:r>
            <a:r>
              <a:rPr lang="en-GB" altLang="en-US" sz="2800" b="1">
                <a:solidFill>
                  <a:schemeClr val="bg1"/>
                </a:solidFill>
              </a:rPr>
              <a:t> </a:t>
            </a:r>
            <a:r>
              <a:rPr lang="en-GB" altLang="en-US" sz="2800" b="1" err="1">
                <a:solidFill>
                  <a:schemeClr val="bg1"/>
                </a:solidFill>
              </a:rPr>
              <a:t>Cioian</a:t>
            </a:r>
            <a:endParaRPr lang="en-GB" altLang="en-US" sz="2800" b="1">
              <a:solidFill>
                <a:schemeClr val="bg1"/>
              </a:solidFill>
            </a:endParaRPr>
          </a:p>
          <a:p>
            <a:pPr algn="l" eaLnBrk="1" hangingPunct="1"/>
            <a:r>
              <a:rPr lang="en-GB" altLang="en-US" sz="2800" b="1">
                <a:solidFill>
                  <a:schemeClr val="bg1"/>
                </a:solidFill>
              </a:rPr>
              <a:t>Lecturer Name: </a:t>
            </a:r>
            <a:r>
              <a:rPr lang="en-GB" altLang="en-US" sz="2800" b="1" err="1">
                <a:solidFill>
                  <a:schemeClr val="bg1"/>
                </a:solidFill>
              </a:rPr>
              <a:t>Olusegun</a:t>
            </a:r>
            <a:r>
              <a:rPr lang="en-GB" altLang="en-US" sz="2800" b="1">
                <a:solidFill>
                  <a:schemeClr val="bg1"/>
                </a:solidFill>
              </a:rPr>
              <a:t> </a:t>
            </a:r>
            <a:r>
              <a:rPr lang="en-GB" altLang="en-US" sz="2800" b="1" err="1">
                <a:solidFill>
                  <a:schemeClr val="bg1"/>
                </a:solidFill>
              </a:rPr>
              <a:t>Awolaran</a:t>
            </a:r>
            <a:endParaRPr lang="en-GB" altLang="en-US" sz="2800" b="1">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pic>
        <p:nvPicPr>
          <p:cNvPr id="5" name="Audio 4">
            <a:hlinkClick r:id="" action="ppaction://media"/>
            <a:extLst>
              <a:ext uri="{FF2B5EF4-FFF2-40B4-BE49-F238E27FC236}">
                <a16:creationId xmlns:a16="http://schemas.microsoft.com/office/drawing/2014/main" id="{4194930D-E76C-3A32-F5CB-1E045A2401A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504"/>
    </mc:Choice>
    <mc:Fallback>
      <p:transition spd="slow" advTm="2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style>
          <a:lnRef idx="2">
            <a:schemeClr val="dk1"/>
          </a:lnRef>
          <a:fillRef idx="1">
            <a:schemeClr val="lt1"/>
          </a:fillRef>
          <a:effectRef idx="0">
            <a:schemeClr val="dk1"/>
          </a:effectRef>
          <a:fontRef idx="minor">
            <a:schemeClr val="dk1"/>
          </a:fontRef>
        </p:style>
        <p:txBody>
          <a:bodyPr/>
          <a:lstStyle/>
          <a:p>
            <a:endParaRPr lang="en-GB" sz="1600">
              <a:solidFill>
                <a:srgbClr val="0070C0"/>
              </a:solidFill>
            </a:endParaRPr>
          </a:p>
          <a:p>
            <a:r>
              <a:rPr lang="en-GB" sz="1400">
                <a:solidFill>
                  <a:schemeClr val="tx1"/>
                </a:solidFill>
              </a:rPr>
              <a:t>Hello my name is </a:t>
            </a:r>
            <a:r>
              <a:rPr lang="en-GB" sz="1400" err="1">
                <a:solidFill>
                  <a:schemeClr val="tx1"/>
                </a:solidFill>
              </a:rPr>
              <a:t>Mihaela</a:t>
            </a:r>
            <a:r>
              <a:rPr lang="en-GB" sz="1400">
                <a:solidFill>
                  <a:schemeClr val="tx1"/>
                </a:solidFill>
              </a:rPr>
              <a:t> </a:t>
            </a:r>
            <a:r>
              <a:rPr lang="en-GB" sz="1400" err="1">
                <a:solidFill>
                  <a:schemeClr val="tx1"/>
                </a:solidFill>
              </a:rPr>
              <a:t>Cioian</a:t>
            </a:r>
            <a:r>
              <a:rPr lang="en-GB" sz="1400">
                <a:solidFill>
                  <a:schemeClr val="tx1"/>
                </a:solidFill>
              </a:rPr>
              <a:t>. Today I will be discussing a clinical case of a patient diagnosed with Chronic Obstructive Pulmonary Disease.</a:t>
            </a:r>
          </a:p>
          <a:p>
            <a:endParaRPr lang="en-GB" sz="1400" i="0">
              <a:effectLst/>
              <a:latin typeface="UICTFontTextStyleEmphasizedBody"/>
            </a:endParaRPr>
          </a:p>
          <a:p>
            <a:r>
              <a:rPr lang="en-GB" sz="1400" i="0">
                <a:effectLst/>
                <a:latin typeface="UICTFontTextStyleEmphasizedBody"/>
              </a:rPr>
              <a:t>The fictional patient is named David Dan, a 52-year-old man who used to smoke and lives in a city. He goes to the doctor because he has trouble breathing, a constant cough, and feels tired even when doing small activities. After medical tests and check-ups, he is diagnosed with a chronic respiratory disease called COPD (chronic obstructive pulmonary disease).</a:t>
            </a:r>
            <a:br>
              <a:rPr lang="en-GB" sz="1400">
                <a:effectLst/>
                <a:latin typeface=".AppleSystemUIFont"/>
              </a:rPr>
            </a:br>
            <a:endParaRPr lang="en-GB" sz="1400">
              <a:effectLst/>
              <a:latin typeface=".AppleSystemUIFont"/>
            </a:endParaRPr>
          </a:p>
          <a:p>
            <a:r>
              <a:rPr lang="en-GB" sz="1400" i="0">
                <a:effectLst/>
                <a:latin typeface="UICTFontTextStyleEmphasizedBody"/>
              </a:rPr>
              <a:t>This condition affects the lungs and makes it hard to breathe because the airways are narrowed. It is often caused by long-term exposure to harmful substances, especially smoking. In David’s case, his symptoms appeared slowly and he didn’t pay much attention to them at first, which made his condition worse over time.</a:t>
            </a:r>
            <a:endParaRPr lang="en-GB" sz="1400">
              <a:effectLst/>
              <a:latin typeface=".AppleSystemUIFont"/>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10" name="Audio 9">
            <a:hlinkClick r:id="" action="ppaction://media"/>
            <a:extLst>
              <a:ext uri="{FF2B5EF4-FFF2-40B4-BE49-F238E27FC236}">
                <a16:creationId xmlns:a16="http://schemas.microsoft.com/office/drawing/2014/main" id="{871897D7-1B00-4BBD-1621-A114C2A9256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72600"/>
    </mc:Choice>
    <mc:Fallback>
      <p:transition spd="slow" advTm="72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668867" y="1699809"/>
            <a:ext cx="8229600" cy="3917032"/>
          </a:xfrm>
        </p:spPr>
        <p:txBody>
          <a:bodyPr/>
          <a:lstStyle/>
          <a:p>
            <a:endParaRPr lang="en-GB" sz="1200">
              <a:solidFill>
                <a:srgbClr val="0070C0"/>
              </a:solidFill>
            </a:endParaRPr>
          </a:p>
          <a:p>
            <a:endParaRPr lang="en-GB" sz="1200">
              <a:solidFill>
                <a:srgbClr val="0070C0"/>
              </a:solidFill>
            </a:endParaRPr>
          </a:p>
          <a:p>
            <a:r>
              <a:rPr lang="en-GB" sz="1400" i="0">
                <a:effectLst/>
                <a:latin typeface="UICTFontTextStyleEmphasizedBody"/>
              </a:rPr>
              <a:t>David Dan is a 52-year-old man who lives in the city. He works as a taxi driver, so he is often exposed to pollution from traffic. He is married and lives with his wife. He used to smoke for about 25 years, but he quit 3 years ago.</a:t>
            </a:r>
          </a:p>
          <a:p>
            <a:endParaRPr lang="en-GB" sz="1400" i="0">
              <a:effectLst/>
              <a:latin typeface="UICTFontTextStyleEmphasizedBody"/>
            </a:endParaRPr>
          </a:p>
          <a:p>
            <a:r>
              <a:rPr lang="en-GB" sz="1400" i="0">
                <a:effectLst/>
                <a:latin typeface="UICTFontTextStyleEmphasizedBody"/>
              </a:rPr>
              <a:t>He is 175 cm tall and weighs 88 kg, so he is a bit overweight. His BMI is around 28.7. His blood pressure is about 135/85 mmHg, which is slightly high. His heart rate at rest is around 82 beats per minute. When doctors checked his oxygen level, it was 93%, which is lower than normal and shows that his lungs are not working properly.</a:t>
            </a:r>
            <a:endParaRPr lang="en-GB" sz="1400">
              <a:effectLst/>
              <a:latin typeface=".AppleSystemUIFont"/>
            </a:endParaRPr>
          </a:p>
          <a:p>
            <a:endParaRPr lang="en-GB" sz="120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8" name="Audio 7">
            <a:hlinkClick r:id="" action="ppaction://media"/>
            <a:extLst>
              <a:ext uri="{FF2B5EF4-FFF2-40B4-BE49-F238E27FC236}">
                <a16:creationId xmlns:a16="http://schemas.microsoft.com/office/drawing/2014/main" id="{4CA88331-2D75-B967-D05A-396A9ECCB2A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74353"/>
    </mc:Choice>
    <mc:Fallback>
      <p:transition spd="slow" advTm="74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p:txBody>
          <a:bodyPr/>
          <a:lstStyle/>
          <a:p>
            <a:endParaRPr lang="en-GB">
              <a:solidFill>
                <a:srgbClr val="0070C0"/>
              </a:solidFill>
            </a:endParaRPr>
          </a:p>
          <a:p>
            <a:r>
              <a:rPr lang="en-GB" sz="1400" i="0">
                <a:effectLst/>
                <a:latin typeface="UICTFontTextStyleEmphasizedBody"/>
              </a:rPr>
              <a:t>COPD affects the lungs and the airways. Normally, when we breathe, the air goes through the trachea, then into the bronchi, smaller bronchioles, and finally reaches the alveoli. The alveoli are small air sacs where oxygen enters the blood and carbon dioxide is removed.</a:t>
            </a:r>
            <a:br>
              <a:rPr lang="en-GB" sz="1400">
                <a:effectLst/>
                <a:latin typeface=".AppleSystemUIFont"/>
              </a:rPr>
            </a:br>
            <a:endParaRPr lang="en-GB" sz="1400">
              <a:effectLst/>
              <a:latin typeface=".AppleSystemUIFont"/>
            </a:endParaRPr>
          </a:p>
          <a:p>
            <a:r>
              <a:rPr lang="en-GB" sz="1400" i="0">
                <a:effectLst/>
                <a:latin typeface="UICTFontTextStyleEmphasizedBody"/>
              </a:rPr>
              <a:t>In COPD, the airways become inflamed and narrower, so it is harder for air to pass through. Also, the alveoli can get damaged and lose their elasticity, so the lungs don’t work as well as they should. Because of this, air can get trapped inside the lungs.</a:t>
            </a:r>
            <a:br>
              <a:rPr lang="en-GB" sz="1400">
                <a:effectLst/>
                <a:latin typeface=".AppleSystemUIFont"/>
              </a:rPr>
            </a:br>
            <a:endParaRPr lang="en-GB" sz="1400">
              <a:effectLst/>
              <a:latin typeface=".AppleSystemUIFont"/>
            </a:endParaRPr>
          </a:p>
          <a:p>
            <a:r>
              <a:rPr lang="en-GB" sz="1400" i="0">
                <a:effectLst/>
                <a:latin typeface="UICTFontTextStyleEmphasizedBody"/>
              </a:rPr>
              <a:t>As a result, less oxygen gets into the blood and carbon dioxide is not removed properly. This causes symptoms like difficulty breathing, coughing, and feeling tired. Over time, breathing becomes harder, especially when doing physical activities.</a:t>
            </a:r>
            <a:endParaRPr lang="en-GB" sz="1400">
              <a:effectLst/>
              <a:latin typeface=".AppleSystemUIFont"/>
            </a:endParaRPr>
          </a:p>
        </p:txBody>
      </p:sp>
      <p:pic>
        <p:nvPicPr>
          <p:cNvPr id="6" name="Audio 5">
            <a:hlinkClick r:id="" action="ppaction://media"/>
            <a:extLst>
              <a:ext uri="{FF2B5EF4-FFF2-40B4-BE49-F238E27FC236}">
                <a16:creationId xmlns:a16="http://schemas.microsoft.com/office/drawing/2014/main" id="{FCCE7275-5FF1-D137-A6FE-7D069DBCBCC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76517"/>
    </mc:Choice>
    <mc:Fallback>
      <p:transition spd="slow" advTm="76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a:lstStyle/>
          <a:p>
            <a:endParaRPr lang="en-GB" sz="1200">
              <a:solidFill>
                <a:srgbClr val="0070C0"/>
              </a:solidFill>
            </a:endParaRPr>
          </a:p>
          <a:p>
            <a:r>
              <a:rPr lang="en-GB" sz="1400" i="0">
                <a:effectLst/>
                <a:latin typeface="UICTFontTextStyleEmphasizedBody"/>
              </a:rPr>
              <a:t>David Dan has a lifestyle that has affected his breathing problems. He smoked for many years, but he stopped 3 years ago. Even so, he is still exposed to pollution because he works as a taxi driver and spends a lot of time in traffic.</a:t>
            </a:r>
            <a:br>
              <a:rPr lang="en-GB" sz="1400">
                <a:effectLst/>
                <a:latin typeface=".AppleSystemUIFont"/>
              </a:rPr>
            </a:br>
            <a:endParaRPr lang="en-GB" sz="1400">
              <a:effectLst/>
              <a:latin typeface=".AppleSystemUIFont"/>
            </a:endParaRPr>
          </a:p>
          <a:p>
            <a:r>
              <a:rPr lang="en-GB" sz="1400" i="0">
                <a:effectLst/>
                <a:latin typeface="UICTFontTextStyleEmphasizedBody"/>
              </a:rPr>
              <a:t>He is not very active physically. Most of the day he sits while working and he almost never does exercise. Because of this, he gets tired easily. His eating habits are not very healthy either, as he often eats fast food because of his job and lack of time.</a:t>
            </a:r>
            <a:br>
              <a:rPr lang="en-GB" sz="1400">
                <a:effectLst/>
                <a:latin typeface=".AppleSystemUIFont"/>
              </a:rPr>
            </a:br>
            <a:endParaRPr lang="en-GB" sz="1400">
              <a:effectLst/>
              <a:latin typeface=".AppleSystemUIFont"/>
            </a:endParaRPr>
          </a:p>
          <a:p>
            <a:r>
              <a:rPr lang="en-GB" sz="1400" i="0">
                <a:effectLst/>
                <a:latin typeface="UICTFontTextStyleEmphasizedBody"/>
              </a:rPr>
              <a:t>When it comes to his health behaviour, David does not go to the doctor regularly, only when his symptoms get worse. He knows smoking affected his health, but he didn’t react early when the symptoms started. Now he needs to make better lifestyle choices like being more active, eating healthier, and following medical advice.</a:t>
            </a:r>
            <a:endParaRPr lang="en-GB" sz="1400">
              <a:effectLst/>
              <a:latin typeface=".AppleSystemUIFont"/>
            </a:endParaRPr>
          </a:p>
          <a:p>
            <a:endParaRPr lang="en-GB" sz="1200">
              <a:solidFill>
                <a:srgbClr val="0070C0"/>
              </a:solidFill>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8" name="Audio 7">
            <a:hlinkClick r:id="" action="ppaction://media"/>
            <a:extLst>
              <a:ext uri="{FF2B5EF4-FFF2-40B4-BE49-F238E27FC236}">
                <a16:creationId xmlns:a16="http://schemas.microsoft.com/office/drawing/2014/main" id="{D1B2E3EA-2423-0F58-0230-A885B92B4DD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82218"/>
    </mc:Choice>
    <mc:Fallback>
      <p:transition spd="slow" advTm="822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endParaRPr lang="en-GB" sz="1200">
              <a:solidFill>
                <a:srgbClr val="0070C0"/>
              </a:solidFill>
            </a:endParaRPr>
          </a:p>
          <a:p>
            <a:endParaRPr lang="en-GB" sz="1200">
              <a:solidFill>
                <a:srgbClr val="0070C0"/>
              </a:solidFill>
            </a:endParaRPr>
          </a:p>
          <a:p>
            <a:r>
              <a:rPr lang="en-GB" sz="1400" i="0">
                <a:effectLst/>
                <a:latin typeface="UICTFontTextStyleEmphasizedBody"/>
              </a:rPr>
              <a:t>David Dan has a daily routine that is quite the same every day and not very active because of his job. He wakes up early and goes to work as a taxi driver. He spends many hours driving in the city, sitting most of the time and not moving much. During the day, he only takes short breaks to eat something quickly or rest a little.</a:t>
            </a:r>
            <a:br>
              <a:rPr lang="en-GB" sz="1400">
                <a:effectLst/>
                <a:latin typeface=".AppleSystemUIFont"/>
              </a:rPr>
            </a:br>
            <a:endParaRPr lang="en-GB" sz="1400">
              <a:effectLst/>
              <a:latin typeface=".AppleSystemUIFont"/>
            </a:endParaRPr>
          </a:p>
          <a:p>
            <a:r>
              <a:rPr lang="en-GB" sz="1400" i="0">
                <a:effectLst/>
                <a:latin typeface="UICTFontTextStyleEmphasizedBody"/>
              </a:rPr>
              <a:t>Because he is busy, he does not have regular meals. He usually eats fast food or snacks while working instead of eating healthy, balanced food. After work, he goes home feeling very tired and usually just rests or watches TV instead of doing any physical activity.</a:t>
            </a:r>
            <a:br>
              <a:rPr lang="en-GB" sz="1400">
                <a:effectLst/>
                <a:latin typeface=".AppleSystemUIFont"/>
              </a:rPr>
            </a:br>
            <a:endParaRPr lang="en-GB" sz="1400">
              <a:effectLst/>
              <a:latin typeface=".AppleSystemUIFont"/>
            </a:endParaRPr>
          </a:p>
          <a:p>
            <a:r>
              <a:rPr lang="en-GB" sz="1400" i="0">
                <a:effectLst/>
                <a:latin typeface="UICTFontTextStyleEmphasizedBody"/>
              </a:rPr>
              <a:t>In the evening, he spends time with his family, but he does not do exercise. He goes to bed late and sometimes his sleep is not good because of his breathing problems. Overall, his daily routine is mostly inactive, which makes his condition worse.</a:t>
            </a:r>
            <a:endParaRPr lang="en-GB" sz="1400">
              <a:effectLst/>
              <a:latin typeface=".AppleSystemUIFont"/>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8" name="Audio 7">
            <a:hlinkClick r:id="" action="ppaction://media"/>
            <a:extLst>
              <a:ext uri="{FF2B5EF4-FFF2-40B4-BE49-F238E27FC236}">
                <a16:creationId xmlns:a16="http://schemas.microsoft.com/office/drawing/2014/main" id="{9C247ED8-C481-F50C-C6E4-8835B57936C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86758"/>
    </mc:Choice>
    <mc:Fallback>
      <p:transition spd="slow" advTm="867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lstStyle/>
          <a:p>
            <a:endParaRPr lang="en-GB" sz="1200">
              <a:solidFill>
                <a:srgbClr val="0070C0"/>
              </a:solidFill>
            </a:endParaRPr>
          </a:p>
          <a:p>
            <a:r>
              <a:rPr lang="en-GB" sz="1400" i="0">
                <a:effectLst/>
                <a:latin typeface="UICTFontTextStyleEmphasizedBody"/>
              </a:rPr>
              <a:t>When caring for David Dan, it is important that doctors and nurses communicate with him in a clear and simple way so he can understand his lung condition and how COPD affects his breathing. They should listen carefully to what he says about his symptoms and make sure he feels comfortable talking about his problems.</a:t>
            </a:r>
            <a:br>
              <a:rPr lang="en-GB" sz="1400">
                <a:effectLst/>
                <a:latin typeface=".AppleSystemUIFont"/>
              </a:rPr>
            </a:br>
            <a:endParaRPr lang="en-GB" sz="1400">
              <a:effectLst/>
              <a:latin typeface=".AppleSystemUIFont"/>
            </a:endParaRPr>
          </a:p>
          <a:p>
            <a:r>
              <a:rPr lang="en-GB" sz="1400" i="0">
                <a:effectLst/>
                <a:latin typeface="UICTFontTextStyleEmphasizedBody"/>
              </a:rPr>
              <a:t>They should not judge him for his past smoking or lifestyle, but instead encourage him and support him to make healthier choices. It is also important to keep talking with him regularly so he understands his treatment and stays motivated.</a:t>
            </a:r>
            <a:br>
              <a:rPr lang="en-GB" sz="1400">
                <a:effectLst/>
                <a:latin typeface=".AppleSystemUIFont"/>
              </a:rPr>
            </a:br>
            <a:endParaRPr lang="en-GB" sz="1400">
              <a:effectLst/>
              <a:latin typeface=".AppleSystemUIFont"/>
            </a:endParaRPr>
          </a:p>
          <a:p>
            <a:r>
              <a:rPr lang="en-GB" sz="1400" i="0">
                <a:effectLst/>
                <a:latin typeface="UICTFontTextStyleEmphasizedBody"/>
              </a:rPr>
              <a:t>From an ethical point of view, David has the right to make his own decisions about his care. He must be given full information before any treatment so he can agree or refuse it. His personal medical information must stay private. He should be treated with respect and fairness at all times, and the care should focus on his needs and well-being.</a:t>
            </a:r>
            <a:endParaRPr lang="en-GB" sz="1400">
              <a:effectLst/>
              <a:latin typeface=".AppleSystemUIFont"/>
            </a:endParaRPr>
          </a:p>
          <a:p>
            <a:endParaRPr lang="en-GB" sz="120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8" name="Audio 7">
            <a:hlinkClick r:id="" action="ppaction://media"/>
            <a:extLst>
              <a:ext uri="{FF2B5EF4-FFF2-40B4-BE49-F238E27FC236}">
                <a16:creationId xmlns:a16="http://schemas.microsoft.com/office/drawing/2014/main" id="{AF14396F-F511-1952-3101-4321196E56C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84605"/>
    </mc:Choice>
    <mc:Fallback>
      <p:transition spd="slow" advTm="84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lstStyle/>
          <a:p>
            <a:endParaRPr lang="en-GB" sz="1200">
              <a:solidFill>
                <a:srgbClr val="0070C0"/>
              </a:solidFill>
            </a:endParaRPr>
          </a:p>
          <a:p>
            <a:r>
              <a:rPr lang="en-GB" sz="1400" i="0">
                <a:effectLst/>
                <a:latin typeface="UICTFontTextStyleEmphasizedBody"/>
              </a:rPr>
              <a:t>David Dan has a few main risk factors that affect his health because of his past lifestyle, current habits, and COPD condition. The biggest risk is that he smoked for many years, which caused serious damage to his lungs and is the main reason for his breathing problems.</a:t>
            </a:r>
            <a:br>
              <a:rPr lang="en-GB" sz="1400">
                <a:effectLst/>
                <a:latin typeface=".AppleSystemUIFont"/>
              </a:rPr>
            </a:br>
            <a:endParaRPr lang="en-GB" sz="1400">
              <a:effectLst/>
              <a:latin typeface=".AppleSystemUIFont"/>
            </a:endParaRPr>
          </a:p>
          <a:p>
            <a:r>
              <a:rPr lang="en-GB" sz="1400" i="0">
                <a:effectLst/>
                <a:latin typeface="UICTFontTextStyleEmphasizedBody"/>
              </a:rPr>
              <a:t>Another risk factor is his job as a taxi driver. He spends many hours in traffic and is often exposed to air pollution, which can make his breathing worse. He also has a mostly inactive lifestyle, because he does not do much exercise, and this lowers his fitness level and makes it harder for him to breathe.</a:t>
            </a:r>
            <a:br>
              <a:rPr lang="en-GB" sz="1400">
                <a:effectLst/>
                <a:latin typeface=".AppleSystemUIFont"/>
              </a:rPr>
            </a:br>
            <a:endParaRPr lang="en-GB" sz="1400">
              <a:effectLst/>
              <a:latin typeface=".AppleSystemUIFont"/>
            </a:endParaRPr>
          </a:p>
          <a:p>
            <a:r>
              <a:rPr lang="en-GB" sz="1400" i="0">
                <a:effectLst/>
                <a:latin typeface="UICTFontTextStyleEmphasizedBody"/>
              </a:rPr>
              <a:t>His diet is not very healthy either, since he often eats fast food. This can lead to weight gain, and being slightly overweight makes breathing more difficult. Finally, his COPD condition itself is a major risk factor because it can get worse over time, especially if he does not follow medical advice or change his lifestyle.</a:t>
            </a:r>
            <a:endParaRPr lang="en-GB" sz="1400">
              <a:effectLst/>
              <a:latin typeface=".AppleSystemUIFont"/>
            </a:endParaRPr>
          </a:p>
        </p:txBody>
      </p:sp>
      <p:pic>
        <p:nvPicPr>
          <p:cNvPr id="6" name="Audio 5">
            <a:hlinkClick r:id="" action="ppaction://media"/>
            <a:extLst>
              <a:ext uri="{FF2B5EF4-FFF2-40B4-BE49-F238E27FC236}">
                <a16:creationId xmlns:a16="http://schemas.microsoft.com/office/drawing/2014/main" id="{D8117B22-F4C4-42FE-5612-98E9033608E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117570" y="4488533"/>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91149"/>
    </mc:Choice>
    <mc:Fallback>
      <p:transition spd="slow" advTm="91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p:txBody>
          <a:bodyPr/>
          <a:lstStyle/>
          <a:p>
            <a:endParaRPr lang="en-GB" sz="1400" i="0">
              <a:effectLst/>
              <a:latin typeface="UICTFontTextStyleEmphasizedBody"/>
            </a:endParaRPr>
          </a:p>
          <a:p>
            <a:r>
              <a:rPr lang="en-GB" sz="1400" i="0">
                <a:effectLst/>
                <a:latin typeface="UICTFontTextStyleEmphasizedBody"/>
              </a:rPr>
              <a:t>For David Dan, there are some important recommendations that can help him manage COPD better and improve his daily life. First, he must stay away from smoking completely and also try to avoid air pollution as much as possible, since these things can make his breathing worse.</a:t>
            </a:r>
            <a:br>
              <a:rPr lang="en-GB" sz="1400">
                <a:effectLst/>
                <a:latin typeface=".AppleSystemUIFont"/>
              </a:rPr>
            </a:br>
            <a:r>
              <a:rPr lang="en-GB" sz="1400" i="0">
                <a:effectLst/>
                <a:latin typeface="UICTFontTextStyleEmphasizedBody"/>
              </a:rPr>
              <a:t>He should follow the treatment given by the doctor, especially using inhalers correctly to help open his airways and make breathing easier. Doing breathing exercises and pulmonary rehabilitation is also very helpful because it can improve his lung strength and help him cope better with the disease.</a:t>
            </a:r>
            <a:endParaRPr lang="en-GB" sz="1400">
              <a:effectLst/>
              <a:latin typeface=".AppleSystemUIFont"/>
            </a:endParaRPr>
          </a:p>
          <a:p>
            <a:endParaRPr lang="en-GB" sz="1400" i="0">
              <a:effectLst/>
              <a:latin typeface="UICTFontTextStyleEmphasizedBody"/>
            </a:endParaRPr>
          </a:p>
          <a:p>
            <a:r>
              <a:rPr lang="en-GB" sz="1400" i="0">
                <a:effectLst/>
                <a:latin typeface="UICTFontTextStyleEmphasizedBody"/>
              </a:rPr>
              <a:t>Regular check-ups are important so doctors can monitor his lungs, oxygen levels, and overall condition. He should also pay attention to his symptoms at home, like increased shortness of breath or coughing, and go to the doctor if things get worse.</a:t>
            </a:r>
            <a:br>
              <a:rPr lang="en-GB" sz="1400">
                <a:effectLst/>
                <a:latin typeface=".AppleSystemUIFont"/>
              </a:rPr>
            </a:br>
            <a:r>
              <a:rPr lang="en-GB" sz="1400" i="0">
                <a:effectLst/>
                <a:latin typeface="UICTFontTextStyleEmphasizedBody"/>
              </a:rPr>
              <a:t>He should try to change his lifestyle by being a bit more active, eating healthier food, and maintaining a healthy weight to reduce pressure on his lungs. Drinking enough water is also useful to help clear mucus.</a:t>
            </a:r>
            <a:br>
              <a:rPr lang="en-GB" sz="1400">
                <a:effectLst/>
                <a:latin typeface=".AppleSystemUIFont"/>
              </a:rPr>
            </a:br>
            <a:r>
              <a:rPr lang="en-GB" sz="1400" i="0">
                <a:effectLst/>
                <a:latin typeface="UICTFontTextStyleEmphasizedBody"/>
              </a:rPr>
              <a:t>Vaccines for flu and pneumonia are also recommended to protect him from infections that could make his condition worse.</a:t>
            </a:r>
            <a:br>
              <a:rPr lang="en-GB" sz="1400">
                <a:effectLst/>
                <a:latin typeface=".AppleSystemUIFont"/>
              </a:rPr>
            </a:br>
            <a:r>
              <a:rPr lang="en-GB" sz="1400" i="0">
                <a:effectLst/>
                <a:latin typeface="UICTFontTextStyleEmphasizedBody"/>
              </a:rPr>
              <a:t>Overall, following medical advice, regular monitoring, and making healthier lifestyle choices are very important for managing his condition.</a:t>
            </a:r>
            <a:endParaRPr lang="en-GB" sz="1400">
              <a:effectLst/>
              <a:latin typeface=".AppleSystemUIFont"/>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8" name="Audio 7">
            <a:hlinkClick r:id="" action="ppaction://media"/>
            <a:extLst>
              <a:ext uri="{FF2B5EF4-FFF2-40B4-BE49-F238E27FC236}">
                <a16:creationId xmlns:a16="http://schemas.microsoft.com/office/drawing/2014/main" id="{68D56867-5BCD-AEA3-6581-7E05D1F6372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121919"/>
    </mc:Choice>
    <mc:Fallback>
      <p:transition spd="slow" advTm="121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endParaRPr lang="en-GB" sz="1200">
              <a:solidFill>
                <a:srgbClr val="0070C0"/>
              </a:solidFill>
            </a:endParaRPr>
          </a:p>
          <a:p>
            <a:r>
              <a:rPr lang="en-GB" sz="1400" i="0">
                <a:effectLst/>
                <a:latin typeface="UICTFontTextStyleEmphasizedBody"/>
              </a:rPr>
              <a:t>In conclusion, David Dan is a 52-year-old man who has COPD, a long-term lung condition that makes it hard for him to breathe. His main problems are linked to the fact that he used to smoke, he is exposed to traffic pollution because of his job, and he has a mostly inactive lifestyle.</a:t>
            </a:r>
            <a:br>
              <a:rPr lang="en-GB" sz="1400">
                <a:effectLst/>
                <a:latin typeface=".AppleSystemUIFont"/>
              </a:rPr>
            </a:br>
            <a:endParaRPr lang="en-GB" sz="1400">
              <a:effectLst/>
              <a:latin typeface=".AppleSystemUIFont"/>
            </a:endParaRPr>
          </a:p>
          <a:p>
            <a:r>
              <a:rPr lang="en-GB" sz="1400" i="0">
                <a:effectLst/>
                <a:latin typeface="UICTFontTextStyleEmphasizedBody"/>
              </a:rPr>
              <a:t>This condition affects his everyday life by making him feel short of breath, tired, and less able to do physical activities. Because of this, it is very important for him to follow his treatment, use his inhalers correctly, and go to regular medical check-ups to keep track of his health.</a:t>
            </a:r>
            <a:br>
              <a:rPr lang="en-GB" sz="1400">
                <a:effectLst/>
                <a:latin typeface=".AppleSystemUIFont"/>
              </a:rPr>
            </a:br>
            <a:endParaRPr lang="en-GB" sz="1400">
              <a:effectLst/>
              <a:latin typeface=".AppleSystemUIFont"/>
            </a:endParaRPr>
          </a:p>
          <a:p>
            <a:r>
              <a:rPr lang="en-GB" sz="1400" i="0">
                <a:effectLst/>
                <a:latin typeface="UICTFontTextStyleEmphasizedBody"/>
              </a:rPr>
              <a:t>He also needs to make changes in his lifestyle, such as eating healthier, being more active, and avoiding things that can make his breathing worse. With the right care and support, his condition can be managed better and his quality of life can improve.</a:t>
            </a:r>
            <a:endParaRPr lang="en-GB" sz="1400">
              <a:effectLst/>
              <a:latin typeface=".AppleSystemUIFont"/>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8" name="Audio 7">
            <a:hlinkClick r:id="" action="ppaction://media"/>
            <a:extLst>
              <a:ext uri="{FF2B5EF4-FFF2-40B4-BE49-F238E27FC236}">
                <a16:creationId xmlns:a16="http://schemas.microsoft.com/office/drawing/2014/main" id="{0A7CB68E-E68F-350D-1013-9B33A084FE0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89998"/>
    </mc:Choice>
    <mc:Fallback>
      <p:transition spd="slow" advTm="89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p:txBody>
          <a:bodyPr/>
          <a:lstStyle/>
          <a:p>
            <a:r>
              <a:rPr lang="en-GB" sz="1200" b="1" i="0">
                <a:effectLst/>
                <a:latin typeface="UICTFontTextStyleEmphasizedBody"/>
              </a:rPr>
              <a:t>American Lung Association (2023) </a:t>
            </a:r>
            <a:r>
              <a:rPr lang="en-GB" sz="1200" b="1" i="1">
                <a:effectLst/>
                <a:latin typeface="UICTFontTextStyleEmphasizedItalicBody"/>
              </a:rPr>
              <a:t>Learn about COPD</a:t>
            </a:r>
            <a:r>
              <a:rPr lang="en-GB" sz="1200" b="1" i="0">
                <a:effectLst/>
                <a:latin typeface="UICTFontTextStyleEmphasizedBody"/>
              </a:rPr>
              <a:t>. Available at: https://www.lung.org (Accessed: 21 April 2026).</a:t>
            </a:r>
            <a:endParaRPr lang="en-GB" sz="1200">
              <a:effectLst/>
              <a:latin typeface=".AppleSystemUIFont"/>
            </a:endParaRPr>
          </a:p>
          <a:p>
            <a:r>
              <a:rPr lang="en-GB" sz="1200" b="1" i="0">
                <a:effectLst/>
                <a:latin typeface="UICTFontTextStyleEmphasizedBody"/>
              </a:rPr>
              <a:t>British Lung Foundation (2023) </a:t>
            </a:r>
            <a:r>
              <a:rPr lang="en-GB" sz="1200" b="1" i="1">
                <a:effectLst/>
                <a:latin typeface="UICTFontTextStyleEmphasizedItalicBody"/>
              </a:rPr>
              <a:t>Chronic obstructive pulmonary disease (COPD)</a:t>
            </a:r>
            <a:r>
              <a:rPr lang="en-GB" sz="1200" b="1" i="0">
                <a:effectLst/>
                <a:latin typeface="UICTFontTextStyleEmphasizedBody"/>
              </a:rPr>
              <a:t>. Available at: https://</a:t>
            </a:r>
            <a:r>
              <a:rPr lang="en-GB" sz="1200" b="1" i="0" err="1">
                <a:effectLst/>
                <a:latin typeface="UICTFontTextStyleEmphasizedBody"/>
              </a:rPr>
              <a:t>www.blf.org.uk</a:t>
            </a:r>
            <a:r>
              <a:rPr lang="en-GB" sz="1200" b="1" i="0">
                <a:effectLst/>
                <a:latin typeface="UICTFontTextStyleEmphasizedBody"/>
              </a:rPr>
              <a:t> (Accessed: 21 April 2026).</a:t>
            </a:r>
            <a:endParaRPr lang="en-GB" sz="1200">
              <a:effectLst/>
              <a:latin typeface=".AppleSystemUIFont"/>
            </a:endParaRPr>
          </a:p>
          <a:p>
            <a:r>
              <a:rPr lang="en-GB" sz="1200" b="1" i="0">
                <a:effectLst/>
                <a:latin typeface="UICTFontTextStyleEmphasizedBody"/>
              </a:rPr>
              <a:t>British Thoracic Society (2023) </a:t>
            </a:r>
            <a:r>
              <a:rPr lang="en-GB" sz="1200" b="1" i="1">
                <a:effectLst/>
                <a:latin typeface="UICTFontTextStyleEmphasizedItalicBody"/>
              </a:rPr>
              <a:t>COPD guidelines and management</a:t>
            </a:r>
            <a:r>
              <a:rPr lang="en-GB" sz="1200" b="1" i="0">
                <a:effectLst/>
                <a:latin typeface="UICTFontTextStyleEmphasizedBody"/>
              </a:rPr>
              <a:t>. Available at: https://www.brit-thoracic.org.uk (Accessed: 21 April 2026).</a:t>
            </a:r>
            <a:endParaRPr lang="en-GB" sz="1200">
              <a:effectLst/>
              <a:latin typeface=".AppleSystemUIFont"/>
            </a:endParaRPr>
          </a:p>
          <a:p>
            <a:r>
              <a:rPr lang="en-GB" sz="1200" b="1" i="0" err="1">
                <a:effectLst/>
                <a:latin typeface="UICTFontTextStyleEmphasizedBody"/>
              </a:rPr>
              <a:t>Centers</a:t>
            </a:r>
            <a:r>
              <a:rPr lang="en-GB" sz="1200" b="1" i="0">
                <a:effectLst/>
                <a:latin typeface="UICTFontTextStyleEmphasizedBody"/>
              </a:rPr>
              <a:t> for Disease Control and Prevention (CDC) (2023) </a:t>
            </a:r>
            <a:r>
              <a:rPr lang="en-GB" sz="1200" b="1" i="1">
                <a:effectLst/>
                <a:latin typeface="UICTFontTextStyleEmphasizedItalicBody"/>
              </a:rPr>
              <a:t>COPD basics</a:t>
            </a:r>
            <a:r>
              <a:rPr lang="en-GB" sz="1200" b="1" i="0">
                <a:effectLst/>
                <a:latin typeface="UICTFontTextStyleEmphasizedBody"/>
              </a:rPr>
              <a:t>. Available at: https://www.cdc.gov (Accessed: 21 April 2026).</a:t>
            </a:r>
            <a:endParaRPr lang="en-GB" sz="1200">
              <a:effectLst/>
              <a:latin typeface=".AppleSystemUIFont"/>
            </a:endParaRPr>
          </a:p>
          <a:p>
            <a:r>
              <a:rPr lang="en-GB" sz="1200" b="1" i="0">
                <a:effectLst/>
                <a:latin typeface="UICTFontTextStyleEmphasizedBody"/>
              </a:rPr>
              <a:t>European Respiratory Society (ERS) (2023) </a:t>
            </a:r>
            <a:r>
              <a:rPr lang="en-GB" sz="1200" b="1" i="1">
                <a:effectLst/>
                <a:latin typeface="UICTFontTextStyleEmphasizedItalicBody"/>
              </a:rPr>
              <a:t>COPD information and resources</a:t>
            </a:r>
            <a:r>
              <a:rPr lang="en-GB" sz="1200" b="1" i="0">
                <a:effectLst/>
                <a:latin typeface="UICTFontTextStyleEmphasizedBody"/>
              </a:rPr>
              <a:t>. Available at: https://</a:t>
            </a:r>
            <a:r>
              <a:rPr lang="en-GB" sz="1200" b="1" i="0" err="1">
                <a:effectLst/>
                <a:latin typeface="UICTFontTextStyleEmphasizedBody"/>
              </a:rPr>
              <a:t>www.ersnet.org</a:t>
            </a:r>
            <a:r>
              <a:rPr lang="en-GB" sz="1200" b="1" i="0">
                <a:effectLst/>
                <a:latin typeface="UICTFontTextStyleEmphasizedBody"/>
              </a:rPr>
              <a:t> (Accessed: 21 April 2026).</a:t>
            </a:r>
            <a:endParaRPr lang="en-GB" sz="1200">
              <a:effectLst/>
              <a:latin typeface=".AppleSystemUIFont"/>
            </a:endParaRPr>
          </a:p>
          <a:p>
            <a:r>
              <a:rPr lang="en-GB" sz="1200" b="1" i="0">
                <a:effectLst/>
                <a:latin typeface="UICTFontTextStyleEmphasizedBody"/>
              </a:rPr>
              <a:t>Global Initiative for Chronic Obstructive Lung Disease (GOLD) (2025) </a:t>
            </a:r>
            <a:r>
              <a:rPr lang="en-GB" sz="1200" b="1" i="1">
                <a:effectLst/>
                <a:latin typeface="UICTFontTextStyleEmphasizedItalicBody"/>
              </a:rPr>
              <a:t>Global strategy for prevention, diagnosis and management of COPD</a:t>
            </a:r>
            <a:r>
              <a:rPr lang="en-GB" sz="1200" b="1" i="0">
                <a:effectLst/>
                <a:latin typeface="UICTFontTextStyleEmphasizedBody"/>
              </a:rPr>
              <a:t>. Available at: https://</a:t>
            </a:r>
            <a:r>
              <a:rPr lang="en-GB" sz="1200" b="1" i="0" err="1">
                <a:effectLst/>
                <a:latin typeface="UICTFontTextStyleEmphasizedBody"/>
              </a:rPr>
              <a:t>goldcopd.org</a:t>
            </a:r>
            <a:r>
              <a:rPr lang="en-GB" sz="1200" b="1" i="0">
                <a:effectLst/>
                <a:latin typeface="UICTFontTextStyleEmphasizedBody"/>
              </a:rPr>
              <a:t> (Accessed: 21 April 2026).</a:t>
            </a:r>
            <a:endParaRPr lang="en-GB" sz="1200">
              <a:effectLst/>
              <a:latin typeface=".AppleSystemUIFont"/>
            </a:endParaRPr>
          </a:p>
          <a:p>
            <a:r>
              <a:rPr lang="en-GB" sz="1200" b="1" i="0">
                <a:effectLst/>
                <a:latin typeface="UICTFontTextStyleEmphasizedBody"/>
              </a:rPr>
              <a:t>Mayo Clinic (2024) </a:t>
            </a:r>
            <a:r>
              <a:rPr lang="en-GB" sz="1200" b="1" i="1">
                <a:effectLst/>
                <a:latin typeface="UICTFontTextStyleEmphasizedItalicBody"/>
              </a:rPr>
              <a:t>COPD – symptoms and causes</a:t>
            </a:r>
            <a:r>
              <a:rPr lang="en-GB" sz="1200" b="1" i="0">
                <a:effectLst/>
                <a:latin typeface="UICTFontTextStyleEmphasizedBody"/>
              </a:rPr>
              <a:t>. Available at: https://</a:t>
            </a:r>
            <a:r>
              <a:rPr lang="en-GB" sz="1200" b="1" i="0" err="1">
                <a:effectLst/>
                <a:latin typeface="UICTFontTextStyleEmphasizedBody"/>
              </a:rPr>
              <a:t>www.mayoclinic.org</a:t>
            </a:r>
            <a:r>
              <a:rPr lang="en-GB" sz="1200" b="1" i="0">
                <a:effectLst/>
                <a:latin typeface="UICTFontTextStyleEmphasizedBody"/>
              </a:rPr>
              <a:t> (Accessed: 21 April 2026).</a:t>
            </a:r>
            <a:endParaRPr lang="en-GB" sz="1200">
              <a:effectLst/>
              <a:latin typeface=".AppleSystemUIFont"/>
            </a:endParaRPr>
          </a:p>
          <a:p>
            <a:r>
              <a:rPr lang="en-GB" sz="1200" b="1" i="0">
                <a:effectLst/>
                <a:latin typeface="UICTFontTextStyleEmphasizedBody"/>
              </a:rPr>
              <a:t>National Health Service (NHS) (2024) </a:t>
            </a:r>
            <a:r>
              <a:rPr lang="en-GB" sz="1200" b="1" i="1">
                <a:effectLst/>
                <a:latin typeface="UICTFontTextStyleEmphasizedItalicBody"/>
              </a:rPr>
              <a:t>Chronic obstructive pulmonary disease (COPD)</a:t>
            </a:r>
            <a:r>
              <a:rPr lang="en-GB" sz="1200" b="1" i="0">
                <a:effectLst/>
                <a:latin typeface="UICTFontTextStyleEmphasizedBody"/>
              </a:rPr>
              <a:t>. Available at: https://</a:t>
            </a:r>
            <a:r>
              <a:rPr lang="en-GB" sz="1200" b="1" i="0" err="1">
                <a:effectLst/>
                <a:latin typeface="UICTFontTextStyleEmphasizedBody"/>
              </a:rPr>
              <a:t>www.nhs.uk</a:t>
            </a:r>
            <a:r>
              <a:rPr lang="en-GB" sz="1200" b="1" i="0">
                <a:effectLst/>
                <a:latin typeface="UICTFontTextStyleEmphasizedBody"/>
              </a:rPr>
              <a:t> (Accessed: 21 April 2026).</a:t>
            </a:r>
            <a:endParaRPr lang="en-GB" sz="1200">
              <a:effectLst/>
              <a:latin typeface=".AppleSystemUIFont"/>
            </a:endParaRPr>
          </a:p>
          <a:p>
            <a:r>
              <a:rPr lang="en-GB" sz="1200" b="1" i="0">
                <a:effectLst/>
                <a:latin typeface="UICTFontTextStyleEmphasizedBody"/>
              </a:rPr>
              <a:t>National Institute for Health and Care Excellence (NICE) (2018) </a:t>
            </a:r>
            <a:r>
              <a:rPr lang="en-GB" sz="1200" b="1" i="1">
                <a:effectLst/>
                <a:latin typeface="UICTFontTextStyleEmphasizedItalicBody"/>
              </a:rPr>
              <a:t>Chronic obstructive pulmonary disease in over 16s: diagnosis and management</a:t>
            </a:r>
            <a:r>
              <a:rPr lang="en-GB" sz="1200" b="1" i="0">
                <a:effectLst/>
                <a:latin typeface="UICTFontTextStyleEmphasizedBody"/>
              </a:rPr>
              <a:t>. Available at: https://www.nice.org.uk (Accessed: 21 April 2026).</a:t>
            </a:r>
            <a:endParaRPr lang="en-GB" sz="1200">
              <a:effectLst/>
              <a:latin typeface=".AppleSystemUIFont"/>
            </a:endParaRPr>
          </a:p>
          <a:p>
            <a:r>
              <a:rPr lang="en-GB" sz="1200" b="1" i="0">
                <a:effectLst/>
                <a:latin typeface="UICTFontTextStyleEmphasizedBody"/>
              </a:rPr>
              <a:t>World Health </a:t>
            </a:r>
            <a:r>
              <a:rPr lang="en-GB" sz="1200" b="1" i="0" err="1">
                <a:effectLst/>
                <a:latin typeface="UICTFontTextStyleEmphasizedBody"/>
              </a:rPr>
              <a:t>Organization</a:t>
            </a:r>
            <a:r>
              <a:rPr lang="en-GB" sz="1200" b="1" i="0">
                <a:effectLst/>
                <a:latin typeface="UICTFontTextStyleEmphasizedBody"/>
              </a:rPr>
              <a:t> (WHO) (2024) </a:t>
            </a:r>
            <a:r>
              <a:rPr lang="en-GB" sz="1200" b="1" i="1">
                <a:effectLst/>
                <a:latin typeface="UICTFontTextStyleEmphasizedItalicBody"/>
              </a:rPr>
              <a:t>Chronic obstructive pulmonary disease (COPD)</a:t>
            </a:r>
            <a:r>
              <a:rPr lang="en-GB" sz="1200" b="1" i="0">
                <a:effectLst/>
                <a:latin typeface="UICTFontTextStyleEmphasizedBody"/>
              </a:rPr>
              <a:t>. Available at: https://www.who.int (Accessed: 21 April 2026).</a:t>
            </a:r>
            <a:endParaRPr lang="en-GB" sz="1200">
              <a:effectLst/>
              <a:latin typeface=".AppleSystemUIFont"/>
            </a:endParaRPr>
          </a:p>
          <a:p>
            <a:endParaRPr lang="en-GB" sz="120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8" name="Audio 7">
            <a:hlinkClick r:id="" action="ppaction://media"/>
            <a:extLst>
              <a:ext uri="{FF2B5EF4-FFF2-40B4-BE49-F238E27FC236}">
                <a16:creationId xmlns:a16="http://schemas.microsoft.com/office/drawing/2014/main" id="{13F26129-4A00-6707-2670-737BE168E69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17317"/>
    </mc:Choice>
    <mc:Fallback>
      <p:transition spd="slow" advTm="17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20140311PresentationUWTSDTemplate</vt:lpstr>
      <vt:lpstr>PowerPoint Presentation</vt:lpstr>
      <vt:lpstr>Introduction</vt:lpstr>
      <vt:lpstr>Information about the person</vt:lpstr>
      <vt:lpstr>Anatomy and Physiology</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Mihaela Cioian (2417908)</cp:lastModifiedBy>
  <cp:revision>1</cp:revision>
  <cp:lastPrinted>2018-07-09T15:27:01Z</cp:lastPrinted>
  <dcterms:created xsi:type="dcterms:W3CDTF">2002-10-07T19:43:58Z</dcterms:created>
  <dcterms:modified xsi:type="dcterms:W3CDTF">2026-04-22T09:57:19Z</dcterms:modified>
</cp:coreProperties>
</file>