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371" r:id="rId5"/>
    <p:sldId id="372" r:id="rId6"/>
    <p:sldId id="360" r:id="rId7"/>
    <p:sldId id="369" r:id="rId8"/>
    <p:sldId id="362" r:id="rId9"/>
    <p:sldId id="363" r:id="rId10"/>
    <p:sldId id="364" r:id="rId11"/>
    <p:sldId id="365" r:id="rId12"/>
    <p:sldId id="367" r:id="rId13"/>
    <p:sldId id="3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5" d="100"/>
          <a:sy n="85" d="100"/>
        </p:scale>
        <p:origin x="32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51F7131A-FD14-4FFE-B6C9-134CCFC6B65F}"/>
    <pc:docChg chg="delSld">
      <pc:chgData name="Alexander Scott" userId="60900361-c968-457a-be84-5b7d7c948694" providerId="ADAL" clId="{51F7131A-FD14-4FFE-B6C9-134CCFC6B65F}" dt="2022-01-28T16:12:53.762" v="0" actId="47"/>
      <pc:docMkLst>
        <pc:docMk/>
      </pc:docMkLst>
      <pc:sldChg chg="del">
        <pc:chgData name="Alexander Scott" userId="60900361-c968-457a-be84-5b7d7c948694" providerId="ADAL" clId="{51F7131A-FD14-4FFE-B6C9-134CCFC6B65F}" dt="2022-01-28T16:12:53.762" v="0" actId="47"/>
        <pc:sldMkLst>
          <pc:docMk/>
          <pc:sldMk cId="1206957669" sldId="3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756867-F2A3-4292-A2A8-7047EC48649D}" type="datetimeFigureOut">
              <a:rPr lang="en-GB" smtClean="0"/>
              <a:t>28/01/2022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7E1FCF-0F73-4671-85D3-2E871354E4AF}" type="slidenum">
              <a:rPr lang="en-GB" smtClean="0"/>
              <a:t>‹#›</a:t>
            </a:fld>
            <a:endParaRPr lang="en-GB"/>
          </a:p>
        </p:txBody>
      </p:sp>
    </p:spTree>
    <p:extLst>
      <p:ext uri="{BB962C8B-B14F-4D97-AF65-F5344CB8AC3E}">
        <p14:creationId xmlns:p14="http://schemas.microsoft.com/office/powerpoint/2010/main" val="1742984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 journey. Object biography is a methodology that goes beyond provenance research to create close, contextual consideration of the shifting relationships of things and people as they circulate into and out of different social situations. No one period of a thing’s existence is prioritized over others. Multiple points of view are brought into dialogue with each other. The resulting biography clarifies the influence of things on people (their materiality and social agency) alongside the influence of people on things, as well as the representational or symbolic content of things. Object biography creates a linear narrative that is chronologically and spatially organized. Yet object biography also helps us to reveal how objects can be a-temporal or multi-temporal, as they exist on different time scales from individual human lives. This methodology illuminates the ways meanings and the value of things sometimes shift, sometimes persist across time and space. Any object is suited to a biographical approach. Some items are better documented than others, however, in which case research and comparative study can present plausible possibilities for its life experiences over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6574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47192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5833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51663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3343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93858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01055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65105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2397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EB8459-EA6F-43B0-9E01-B55B1FDFC48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692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3253840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2924846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2855074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3"/>
            <a:ext cx="53848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3"/>
            <a:ext cx="53848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3501672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397663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2339546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639712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92792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2029879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3719909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452F3A-8BFF-4E88-B9FC-D5884DA19206}" type="datetimeFigureOut">
              <a:rPr lang="en-US" smtClean="0"/>
              <a:pPr/>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875724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452F3A-8BFF-4E88-B9FC-D5884DA19206}" type="datetimeFigureOut">
              <a:rPr lang="en-US" smtClean="0"/>
              <a:pPr/>
              <a:t>1/28/2022</a:t>
            </a:fld>
            <a:endParaRPr lang="en-US" dirty="0"/>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20511AF-291D-43BB-93F8-CF5496E27F6C}" type="slidenum">
              <a:rPr lang="en-US" smtClean="0"/>
              <a:pPr/>
              <a:t>‹#›</a:t>
            </a:fld>
            <a:endParaRPr lang="en-US" dirty="0"/>
          </a:p>
        </p:txBody>
      </p:sp>
    </p:spTree>
    <p:extLst>
      <p:ext uri="{BB962C8B-B14F-4D97-AF65-F5344CB8AC3E}">
        <p14:creationId xmlns:p14="http://schemas.microsoft.com/office/powerpoint/2010/main" val="32920838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12E83-D883-48CE-A492-FB71BAB90B0C}"/>
              </a:ext>
            </a:extLst>
          </p:cNvPr>
          <p:cNvSpPr>
            <a:spLocks noGrp="1"/>
          </p:cNvSpPr>
          <p:nvPr>
            <p:ph type="title"/>
          </p:nvPr>
        </p:nvSpPr>
        <p:spPr/>
        <p:txBody>
          <a:bodyPr/>
          <a:lstStyle/>
          <a:p>
            <a:r>
              <a:rPr lang="en-GB" dirty="0">
                <a:solidFill>
                  <a:srgbClr val="FFFF00"/>
                </a:solidFill>
              </a:rPr>
              <a:t>A WORD ON PRESENTATIONS</a:t>
            </a:r>
            <a:endParaRPr lang="en-GB" dirty="0"/>
          </a:p>
        </p:txBody>
      </p:sp>
      <p:sp>
        <p:nvSpPr>
          <p:cNvPr id="3" name="Content Placeholder 2">
            <a:extLst>
              <a:ext uri="{FF2B5EF4-FFF2-40B4-BE49-F238E27FC236}">
                <a16:creationId xmlns:a16="http://schemas.microsoft.com/office/drawing/2014/main" id="{2C0DF956-FAFF-42B6-A762-04AF28AD3EFC}"/>
              </a:ext>
            </a:extLst>
          </p:cNvPr>
          <p:cNvSpPr>
            <a:spLocks noGrp="1"/>
          </p:cNvSpPr>
          <p:nvPr>
            <p:ph idx="1"/>
          </p:nvPr>
        </p:nvSpPr>
        <p:spPr>
          <a:xfrm>
            <a:off x="609600" y="3848631"/>
            <a:ext cx="10972800" cy="2734731"/>
          </a:xfrm>
        </p:spPr>
        <p:txBody>
          <a:bodyPr numCol="2">
            <a:normAutofit fontScale="77500" lnSpcReduction="20000"/>
          </a:bodyPr>
          <a:lstStyle/>
          <a:p>
            <a:pPr marL="0" indent="0" algn="ctr">
              <a:buNone/>
            </a:pPr>
            <a:r>
              <a:rPr lang="en-GB" sz="3400" b="0" i="0" dirty="0">
                <a:solidFill>
                  <a:srgbClr val="FFFF00"/>
                </a:solidFill>
                <a:effectLst/>
              </a:rPr>
              <a:t>– A film</a:t>
            </a:r>
          </a:p>
          <a:p>
            <a:pPr marL="0" indent="0" algn="ctr">
              <a:buNone/>
            </a:pPr>
            <a:r>
              <a:rPr lang="en-GB" sz="3400" b="0" i="0" dirty="0">
                <a:solidFill>
                  <a:srgbClr val="FFFF00"/>
                </a:solidFill>
                <a:effectLst/>
              </a:rPr>
              <a:t>– A novel, poem or short story</a:t>
            </a:r>
          </a:p>
          <a:p>
            <a:pPr marL="0" indent="0" algn="ctr">
              <a:buNone/>
            </a:pPr>
            <a:r>
              <a:rPr lang="en-GB" sz="3400" b="0" i="0" dirty="0">
                <a:solidFill>
                  <a:srgbClr val="FFFF00"/>
                </a:solidFill>
                <a:effectLst/>
              </a:rPr>
              <a:t>– A museum object (e.g. a natural history, anthropology or archaeology specimen)</a:t>
            </a:r>
          </a:p>
          <a:p>
            <a:pPr marL="0" indent="0" algn="ctr">
              <a:buNone/>
            </a:pPr>
            <a:r>
              <a:rPr lang="en-GB" sz="3400" b="0" i="0" dirty="0">
                <a:solidFill>
                  <a:srgbClr val="FFFF00"/>
                </a:solidFill>
                <a:effectLst/>
              </a:rPr>
              <a:t>– A painting or sculpture</a:t>
            </a:r>
          </a:p>
          <a:p>
            <a:pPr marL="0" indent="0" algn="ctr">
              <a:buNone/>
            </a:pPr>
            <a:r>
              <a:rPr lang="en-GB" sz="3400" b="0" i="0" dirty="0">
                <a:solidFill>
                  <a:srgbClr val="FFFF00"/>
                </a:solidFill>
                <a:effectLst/>
              </a:rPr>
              <a:t>– A map</a:t>
            </a:r>
          </a:p>
          <a:p>
            <a:pPr marL="0" indent="0" algn="ctr">
              <a:buNone/>
            </a:pPr>
            <a:r>
              <a:rPr lang="en-GB" sz="3400" b="0" i="0" dirty="0">
                <a:solidFill>
                  <a:srgbClr val="FFFF00"/>
                </a:solidFill>
                <a:effectLst/>
              </a:rPr>
              <a:t>– A poster or advertisement</a:t>
            </a:r>
          </a:p>
          <a:p>
            <a:pPr marL="0" indent="0" algn="ctr">
              <a:buNone/>
            </a:pPr>
            <a:r>
              <a:rPr lang="en-GB" sz="3400" b="0" i="0" dirty="0">
                <a:solidFill>
                  <a:srgbClr val="FFFF00"/>
                </a:solidFill>
                <a:effectLst/>
              </a:rPr>
              <a:t>– A statue or war memorial</a:t>
            </a:r>
          </a:p>
          <a:p>
            <a:pPr marL="0" indent="0" algn="ctr">
              <a:buNone/>
            </a:pPr>
            <a:r>
              <a:rPr lang="en-GB" sz="3400" b="0" i="0" dirty="0">
                <a:solidFill>
                  <a:srgbClr val="FFFF00"/>
                </a:solidFill>
                <a:effectLst/>
              </a:rPr>
              <a:t>– A family heirloom</a:t>
            </a:r>
          </a:p>
          <a:p>
            <a:pPr marL="0" indent="0" algn="ctr">
              <a:buNone/>
            </a:pPr>
            <a:r>
              <a:rPr lang="en-GB" sz="3400" b="0" i="0" dirty="0">
                <a:solidFill>
                  <a:srgbClr val="FFFF00"/>
                </a:solidFill>
                <a:effectLst/>
              </a:rPr>
              <a:t>– A foodstuff</a:t>
            </a:r>
          </a:p>
          <a:p>
            <a:pPr marL="0" indent="0" algn="ctr">
              <a:buNone/>
            </a:pPr>
            <a:r>
              <a:rPr lang="en-GB" sz="3400" b="0" i="0" dirty="0">
                <a:solidFill>
                  <a:srgbClr val="FFFF00"/>
                </a:solidFill>
                <a:effectLst/>
              </a:rPr>
              <a:t>– A collectable or item of ephemera (e.g. cigarette cards, stamps)</a:t>
            </a:r>
          </a:p>
        </p:txBody>
      </p:sp>
      <p:sp>
        <p:nvSpPr>
          <p:cNvPr id="4" name="Content Placeholder 2">
            <a:extLst>
              <a:ext uri="{FF2B5EF4-FFF2-40B4-BE49-F238E27FC236}">
                <a16:creationId xmlns:a16="http://schemas.microsoft.com/office/drawing/2014/main" id="{EC7A0B73-BF74-4AF6-9589-ED166B2AD253}"/>
              </a:ext>
            </a:extLst>
          </p:cNvPr>
          <p:cNvSpPr txBox="1">
            <a:spLocks/>
          </p:cNvSpPr>
          <p:nvPr/>
        </p:nvSpPr>
        <p:spPr>
          <a:xfrm>
            <a:off x="530578" y="1303863"/>
            <a:ext cx="11204222" cy="2489203"/>
          </a:xfrm>
          <a:prstGeom prst="rect">
            <a:avLst/>
          </a:prstGeom>
        </p:spPr>
        <p:txBody>
          <a:bodyPr vert="horz" lIns="91440" tIns="45720" rIns="91440" bIns="45720" rtlCol="0">
            <a:normAutofit fontScale="92500" lnSpcReduction="200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Font typeface="Arial" pitchFamily="34" charset="0"/>
              <a:buNone/>
            </a:pPr>
            <a:r>
              <a:rPr lang="en-GB" dirty="0">
                <a:solidFill>
                  <a:schemeClr val="bg1"/>
                </a:solidFill>
                <a:latin typeface="-apple-system"/>
              </a:rPr>
              <a:t>PRESENTATION: 50% module grade: 10-minute presentation</a:t>
            </a:r>
          </a:p>
          <a:p>
            <a:pPr marL="0" indent="0">
              <a:buFont typeface="Arial" pitchFamily="34" charset="0"/>
              <a:buNone/>
            </a:pPr>
            <a:r>
              <a:rPr lang="en-GB" dirty="0">
                <a:solidFill>
                  <a:schemeClr val="bg1"/>
                </a:solidFill>
                <a:latin typeface="-apple-system"/>
              </a:rPr>
              <a:t>Students are tasked with devising and delivering a ten-minute PowerPoint presentation on a specific item of visual/textual/material culture associated with empire. The presentation should explain the ‘</a:t>
            </a:r>
            <a:r>
              <a:rPr lang="en-GB" dirty="0">
                <a:solidFill>
                  <a:srgbClr val="FFFF00"/>
                </a:solidFill>
                <a:latin typeface="-apple-system"/>
              </a:rPr>
              <a:t>biography</a:t>
            </a:r>
            <a:r>
              <a:rPr lang="en-GB" dirty="0">
                <a:solidFill>
                  <a:schemeClr val="bg1"/>
                </a:solidFill>
                <a:latin typeface="-apple-system"/>
              </a:rPr>
              <a:t>’ of students’ chosen item and outline its significance in relation to the history of empire.</a:t>
            </a:r>
          </a:p>
          <a:p>
            <a:pPr marL="0" indent="0">
              <a:buFont typeface="Arial" pitchFamily="34" charset="0"/>
              <a:buNone/>
            </a:pPr>
            <a:r>
              <a:rPr lang="en-GB" dirty="0">
                <a:solidFill>
                  <a:schemeClr val="bg1"/>
                </a:solidFill>
                <a:latin typeface="-apple-system"/>
              </a:rPr>
              <a:t>All presentations should be accompanied by an appropriately formatted bibliography which lists relevant scholarly sources used in preparing the presentation</a:t>
            </a:r>
          </a:p>
          <a:p>
            <a:pPr marL="0" indent="0">
              <a:buNone/>
            </a:pPr>
            <a:r>
              <a:rPr lang="en-GB" i="1" dirty="0">
                <a:solidFill>
                  <a:schemeClr val="bg1"/>
                </a:solidFill>
                <a:latin typeface="-apple-system"/>
              </a:rPr>
              <a:t>Suggested topics include:</a:t>
            </a:r>
            <a:endParaRPr lang="en-GB" dirty="0">
              <a:solidFill>
                <a:schemeClr val="bg1"/>
              </a:solidFill>
              <a:latin typeface="-apple-system"/>
            </a:endParaRPr>
          </a:p>
          <a:p>
            <a:endParaRPr lang="en-GB" dirty="0">
              <a:solidFill>
                <a:srgbClr val="373A3C"/>
              </a:solidFill>
              <a:latin typeface="-apple-system"/>
            </a:endParaRPr>
          </a:p>
          <a:p>
            <a:pPr marL="0" indent="0">
              <a:buFont typeface="Arial" pitchFamily="34" charset="0"/>
              <a:buNone/>
            </a:pPr>
            <a:endParaRPr lang="en-GB" dirty="0">
              <a:solidFill>
                <a:schemeClr val="bg1"/>
              </a:solidFill>
            </a:endParaRPr>
          </a:p>
        </p:txBody>
      </p:sp>
    </p:spTree>
    <p:extLst>
      <p:ext uri="{BB962C8B-B14F-4D97-AF65-F5344CB8AC3E}">
        <p14:creationId xmlns:p14="http://schemas.microsoft.com/office/powerpoint/2010/main" val="285613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1EE-653A-40D0-A824-3BE020DB30E7}"/>
              </a:ext>
            </a:extLst>
          </p:cNvPr>
          <p:cNvSpPr>
            <a:spLocks noGrp="1"/>
          </p:cNvSpPr>
          <p:nvPr>
            <p:ph type="title"/>
          </p:nvPr>
        </p:nvSpPr>
        <p:spPr/>
        <p:txBody>
          <a:bodyPr/>
          <a:lstStyle/>
          <a:p>
            <a:r>
              <a:rPr lang="en-GB" dirty="0">
                <a:solidFill>
                  <a:srgbClr val="FFFF00"/>
                </a:solidFill>
              </a:rPr>
              <a:t>QUESTIONS TO CONSIDER RE: ‘BIOGRAPHIES’</a:t>
            </a:r>
            <a:endParaRPr lang="en-GB" dirty="0"/>
          </a:p>
        </p:txBody>
      </p:sp>
      <p:sp>
        <p:nvSpPr>
          <p:cNvPr id="3" name="Content Placeholder 2">
            <a:extLst>
              <a:ext uri="{FF2B5EF4-FFF2-40B4-BE49-F238E27FC236}">
                <a16:creationId xmlns:a16="http://schemas.microsoft.com/office/drawing/2014/main" id="{BE7A3469-C8F0-4D08-B6DB-740F3B9DD7D4}"/>
              </a:ext>
            </a:extLst>
          </p:cNvPr>
          <p:cNvSpPr>
            <a:spLocks noGrp="1"/>
          </p:cNvSpPr>
          <p:nvPr>
            <p:ph idx="1"/>
          </p:nvPr>
        </p:nvSpPr>
        <p:spPr/>
        <p:txBody>
          <a:bodyPr>
            <a:normAutofit/>
          </a:bodyPr>
          <a:lstStyle/>
          <a:p>
            <a:r>
              <a:rPr lang="en-GB" sz="3200" dirty="0">
                <a:solidFill>
                  <a:schemeClr val="bg1"/>
                </a:solidFill>
              </a:rPr>
              <a:t>WHAT </a:t>
            </a:r>
          </a:p>
          <a:p>
            <a:r>
              <a:rPr lang="en-GB" sz="3200" dirty="0">
                <a:solidFill>
                  <a:schemeClr val="bg1"/>
                </a:solidFill>
              </a:rPr>
              <a:t>WHO</a:t>
            </a:r>
          </a:p>
          <a:p>
            <a:r>
              <a:rPr lang="en-GB" sz="3200" dirty="0">
                <a:solidFill>
                  <a:schemeClr val="bg1"/>
                </a:solidFill>
              </a:rPr>
              <a:t>WHERE</a:t>
            </a:r>
          </a:p>
          <a:p>
            <a:r>
              <a:rPr lang="en-GB" sz="3200" dirty="0">
                <a:solidFill>
                  <a:schemeClr val="bg1"/>
                </a:solidFill>
              </a:rPr>
              <a:t>WHEN</a:t>
            </a:r>
          </a:p>
          <a:p>
            <a:r>
              <a:rPr lang="en-GB" sz="3200" dirty="0">
                <a:solidFill>
                  <a:schemeClr val="bg1"/>
                </a:solidFill>
              </a:rPr>
              <a:t>HOW?</a:t>
            </a:r>
          </a:p>
        </p:txBody>
      </p:sp>
    </p:spTree>
    <p:extLst>
      <p:ext uri="{BB962C8B-B14F-4D97-AF65-F5344CB8AC3E}">
        <p14:creationId xmlns:p14="http://schemas.microsoft.com/office/powerpoint/2010/main" val="3008408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A5F91-0D76-42F6-8213-15BEC646FFB4}"/>
              </a:ext>
            </a:extLst>
          </p:cNvPr>
          <p:cNvSpPr>
            <a:spLocks noGrp="1"/>
          </p:cNvSpPr>
          <p:nvPr>
            <p:ph type="title"/>
          </p:nvPr>
        </p:nvSpPr>
        <p:spPr>
          <a:solidFill>
            <a:schemeClr val="tx1"/>
          </a:solidFill>
        </p:spPr>
        <p:txBody>
          <a:bodyPr/>
          <a:lstStyle/>
          <a:p>
            <a:r>
              <a:rPr lang="en-GB" dirty="0">
                <a:solidFill>
                  <a:srgbClr val="FFFF00"/>
                </a:solidFill>
              </a:rPr>
              <a:t>OBJECT BIOGRAPHY</a:t>
            </a:r>
          </a:p>
        </p:txBody>
      </p:sp>
      <p:pic>
        <p:nvPicPr>
          <p:cNvPr id="6" name="Content Placeholder 5">
            <a:extLst>
              <a:ext uri="{FF2B5EF4-FFF2-40B4-BE49-F238E27FC236}">
                <a16:creationId xmlns:a16="http://schemas.microsoft.com/office/drawing/2014/main" id="{89E8A95C-F99B-4AB9-8297-883C47C11416}"/>
              </a:ext>
            </a:extLst>
          </p:cNvPr>
          <p:cNvPicPr>
            <a:picLocks noGrp="1" noChangeAspect="1"/>
          </p:cNvPicPr>
          <p:nvPr>
            <p:ph idx="1"/>
          </p:nvPr>
        </p:nvPicPr>
        <p:blipFill>
          <a:blip r:embed="rId3"/>
          <a:stretch>
            <a:fillRect/>
          </a:stretch>
        </p:blipFill>
        <p:spPr>
          <a:xfrm>
            <a:off x="5710240" y="1725535"/>
            <a:ext cx="4644990" cy="1560590"/>
          </a:xfrm>
        </p:spPr>
      </p:pic>
      <p:pic>
        <p:nvPicPr>
          <p:cNvPr id="4" name="Picture 3">
            <a:extLst>
              <a:ext uri="{FF2B5EF4-FFF2-40B4-BE49-F238E27FC236}">
                <a16:creationId xmlns:a16="http://schemas.microsoft.com/office/drawing/2014/main" id="{733A7B0B-46DB-4F00-BE9B-BE1D60EC748E}"/>
              </a:ext>
            </a:extLst>
          </p:cNvPr>
          <p:cNvPicPr>
            <a:picLocks noChangeAspect="1"/>
          </p:cNvPicPr>
          <p:nvPr/>
        </p:nvPicPr>
        <p:blipFill>
          <a:blip r:embed="rId4"/>
          <a:stretch>
            <a:fillRect/>
          </a:stretch>
        </p:blipFill>
        <p:spPr>
          <a:xfrm>
            <a:off x="1981201" y="1600202"/>
            <a:ext cx="3186113" cy="4809227"/>
          </a:xfrm>
          <a:prstGeom prst="rect">
            <a:avLst/>
          </a:prstGeom>
        </p:spPr>
      </p:pic>
      <p:sp>
        <p:nvSpPr>
          <p:cNvPr id="12" name="TextBox 11">
            <a:extLst>
              <a:ext uri="{FF2B5EF4-FFF2-40B4-BE49-F238E27FC236}">
                <a16:creationId xmlns:a16="http://schemas.microsoft.com/office/drawing/2014/main" id="{EE7D601C-33E4-4102-A954-41EDDF68A5EF}"/>
              </a:ext>
            </a:extLst>
          </p:cNvPr>
          <p:cNvSpPr txBox="1"/>
          <p:nvPr/>
        </p:nvSpPr>
        <p:spPr>
          <a:xfrm>
            <a:off x="5565810" y="3318570"/>
            <a:ext cx="4644990" cy="3046988"/>
          </a:xfrm>
          <a:prstGeom prst="rect">
            <a:avLst/>
          </a:prstGeom>
          <a:noFill/>
        </p:spPr>
        <p:txBody>
          <a:bodyPr wrap="square">
            <a:spAutoFit/>
          </a:bodyPr>
          <a:lstStyle/>
          <a:p>
            <a:pPr algn="r"/>
            <a:r>
              <a:rPr lang="en-GB" sz="3200" dirty="0">
                <a:solidFill>
                  <a:srgbClr val="FFFF00"/>
                </a:solidFill>
                <a:latin typeface="Calibri"/>
              </a:rPr>
              <a:t>See also Chris </a:t>
            </a:r>
            <a:r>
              <a:rPr lang="en-GB" sz="3200" dirty="0" err="1">
                <a:solidFill>
                  <a:srgbClr val="FFFF00"/>
                </a:solidFill>
                <a:latin typeface="Calibri"/>
              </a:rPr>
              <a:t>Gosden</a:t>
            </a:r>
            <a:r>
              <a:rPr lang="en-GB" sz="3200" dirty="0">
                <a:solidFill>
                  <a:srgbClr val="FFFF00"/>
                </a:solidFill>
                <a:latin typeface="Calibri"/>
              </a:rPr>
              <a:t> and Yvonne Marshall, ‘The Cultural Biography of Objects, </a:t>
            </a:r>
            <a:r>
              <a:rPr lang="en-GB" sz="3200" i="1" dirty="0">
                <a:solidFill>
                  <a:srgbClr val="FFFF00"/>
                </a:solidFill>
                <a:latin typeface="Calibri"/>
              </a:rPr>
              <a:t>World Archaeology,</a:t>
            </a:r>
            <a:r>
              <a:rPr lang="en-GB" sz="3200" dirty="0">
                <a:solidFill>
                  <a:srgbClr val="FFFF00"/>
                </a:solidFill>
                <a:latin typeface="Calibri"/>
              </a:rPr>
              <a:t> 31: 2 (October 1999):169-178</a:t>
            </a:r>
          </a:p>
        </p:txBody>
      </p:sp>
    </p:spTree>
    <p:extLst>
      <p:ext uri="{BB962C8B-B14F-4D97-AF65-F5344CB8AC3E}">
        <p14:creationId xmlns:p14="http://schemas.microsoft.com/office/powerpoint/2010/main" val="2547120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647A9-7802-45A1-9160-82C6E66EF059}"/>
              </a:ext>
            </a:extLst>
          </p:cNvPr>
          <p:cNvSpPr>
            <a:spLocks noGrp="1"/>
          </p:cNvSpPr>
          <p:nvPr>
            <p:ph type="title"/>
          </p:nvPr>
        </p:nvSpPr>
        <p:spPr/>
        <p:txBody>
          <a:bodyPr/>
          <a:lstStyle/>
          <a:p>
            <a:r>
              <a:rPr lang="en-GB" dirty="0" err="1">
                <a:solidFill>
                  <a:srgbClr val="FFFF00"/>
                </a:solidFill>
              </a:rPr>
              <a:t>Godsen</a:t>
            </a:r>
            <a:r>
              <a:rPr lang="en-GB" dirty="0">
                <a:solidFill>
                  <a:srgbClr val="FFFF00"/>
                </a:solidFill>
              </a:rPr>
              <a:t> and Marshall, </a:t>
            </a:r>
            <a:br>
              <a:rPr lang="en-GB" dirty="0">
                <a:solidFill>
                  <a:srgbClr val="FFFF00"/>
                </a:solidFill>
              </a:rPr>
            </a:br>
            <a:r>
              <a:rPr lang="en-GB" dirty="0">
                <a:solidFill>
                  <a:srgbClr val="FFFF00"/>
                </a:solidFill>
              </a:rPr>
              <a:t>Cultural Biography of Objects</a:t>
            </a:r>
            <a:endParaRPr lang="en-GB" dirty="0"/>
          </a:p>
        </p:txBody>
      </p:sp>
      <p:pic>
        <p:nvPicPr>
          <p:cNvPr id="11" name="Picture 10">
            <a:extLst>
              <a:ext uri="{FF2B5EF4-FFF2-40B4-BE49-F238E27FC236}">
                <a16:creationId xmlns:a16="http://schemas.microsoft.com/office/drawing/2014/main" id="{B7CBA54B-19DB-494E-9025-B035D5B346A5}"/>
              </a:ext>
            </a:extLst>
          </p:cNvPr>
          <p:cNvPicPr>
            <a:picLocks noChangeAspect="1"/>
          </p:cNvPicPr>
          <p:nvPr/>
        </p:nvPicPr>
        <p:blipFill>
          <a:blip r:embed="rId3"/>
          <a:stretch>
            <a:fillRect/>
          </a:stretch>
        </p:blipFill>
        <p:spPr>
          <a:xfrm>
            <a:off x="5266338" y="1728787"/>
            <a:ext cx="5401662" cy="3162723"/>
          </a:xfrm>
          <a:prstGeom prst="rect">
            <a:avLst/>
          </a:prstGeom>
        </p:spPr>
      </p:pic>
      <p:sp>
        <p:nvSpPr>
          <p:cNvPr id="13" name="Content Placeholder 12">
            <a:extLst>
              <a:ext uri="{FF2B5EF4-FFF2-40B4-BE49-F238E27FC236}">
                <a16:creationId xmlns:a16="http://schemas.microsoft.com/office/drawing/2014/main" id="{E0CC2245-D756-42D4-A6BC-1C0C492051A8}"/>
              </a:ext>
            </a:extLst>
          </p:cNvPr>
          <p:cNvSpPr>
            <a:spLocks noGrp="1"/>
          </p:cNvSpPr>
          <p:nvPr>
            <p:ph idx="1"/>
          </p:nvPr>
        </p:nvSpPr>
        <p:spPr/>
        <p:txBody>
          <a:bodyPr/>
          <a:lstStyle/>
          <a:p>
            <a:endParaRPr lang="en-GB" dirty="0"/>
          </a:p>
        </p:txBody>
      </p:sp>
      <p:pic>
        <p:nvPicPr>
          <p:cNvPr id="14" name="Content Placeholder 4">
            <a:extLst>
              <a:ext uri="{FF2B5EF4-FFF2-40B4-BE49-F238E27FC236}">
                <a16:creationId xmlns:a16="http://schemas.microsoft.com/office/drawing/2014/main" id="{7E183B0F-2B81-4551-B8E5-E6987FFE92A4}"/>
              </a:ext>
            </a:extLst>
          </p:cNvPr>
          <p:cNvPicPr>
            <a:picLocks noChangeAspect="1"/>
          </p:cNvPicPr>
          <p:nvPr/>
        </p:nvPicPr>
        <p:blipFill>
          <a:blip r:embed="rId4"/>
          <a:stretch>
            <a:fillRect/>
          </a:stretch>
        </p:blipFill>
        <p:spPr>
          <a:xfrm>
            <a:off x="1722752" y="4057650"/>
            <a:ext cx="4486443" cy="2592597"/>
          </a:xfrm>
          <a:prstGeom prst="rect">
            <a:avLst/>
          </a:prstGeom>
        </p:spPr>
      </p:pic>
    </p:spTree>
    <p:extLst>
      <p:ext uri="{BB962C8B-B14F-4D97-AF65-F5344CB8AC3E}">
        <p14:creationId xmlns:p14="http://schemas.microsoft.com/office/powerpoint/2010/main" val="3497307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E290-7D2E-4FDE-8FAF-B6B579C0CBD3}"/>
              </a:ext>
            </a:extLst>
          </p:cNvPr>
          <p:cNvSpPr>
            <a:spLocks noGrp="1"/>
          </p:cNvSpPr>
          <p:nvPr>
            <p:ph type="title"/>
          </p:nvPr>
        </p:nvSpPr>
        <p:spPr/>
        <p:txBody>
          <a:bodyPr/>
          <a:lstStyle/>
          <a:p>
            <a:r>
              <a:rPr lang="en-GB" dirty="0" err="1">
                <a:solidFill>
                  <a:srgbClr val="FFFF00"/>
                </a:solidFill>
              </a:rPr>
              <a:t>Godsen</a:t>
            </a:r>
            <a:r>
              <a:rPr lang="en-GB" dirty="0">
                <a:solidFill>
                  <a:srgbClr val="FFFF00"/>
                </a:solidFill>
              </a:rPr>
              <a:t> and Marshall, </a:t>
            </a:r>
            <a:br>
              <a:rPr lang="en-GB" dirty="0">
                <a:solidFill>
                  <a:srgbClr val="FFFF00"/>
                </a:solidFill>
              </a:rPr>
            </a:br>
            <a:r>
              <a:rPr lang="en-GB" dirty="0">
                <a:solidFill>
                  <a:srgbClr val="FFFF00"/>
                </a:solidFill>
              </a:rPr>
              <a:t>Cultural Biography of Objects</a:t>
            </a:r>
          </a:p>
        </p:txBody>
      </p:sp>
      <p:sp>
        <p:nvSpPr>
          <p:cNvPr id="3" name="Content Placeholder 2">
            <a:extLst>
              <a:ext uri="{FF2B5EF4-FFF2-40B4-BE49-F238E27FC236}">
                <a16:creationId xmlns:a16="http://schemas.microsoft.com/office/drawing/2014/main" id="{D0425456-22EE-40BB-85D2-5BA95328EFDB}"/>
              </a:ext>
            </a:extLst>
          </p:cNvPr>
          <p:cNvSpPr>
            <a:spLocks noGrp="1"/>
          </p:cNvSpPr>
          <p:nvPr>
            <p:ph idx="1"/>
          </p:nvPr>
        </p:nvSpPr>
        <p:spPr/>
        <p:txBody>
          <a:bodyPr>
            <a:normAutofit/>
          </a:bodyPr>
          <a:lstStyle/>
          <a:p>
            <a:pPr marL="0" indent="0">
              <a:buNone/>
            </a:pPr>
            <a:r>
              <a:rPr lang="en-GB" dirty="0">
                <a:solidFill>
                  <a:schemeClr val="bg1"/>
                </a:solidFill>
              </a:rPr>
              <a:t>At the heart of the notion of biography are questions about the links between people and things: about the ways of meanings and values are accumulated and transformed</a:t>
            </a:r>
          </a:p>
          <a:p>
            <a:pPr marL="0" indent="0">
              <a:buNone/>
            </a:pPr>
            <a:endParaRPr lang="en-GB" dirty="0">
              <a:solidFill>
                <a:schemeClr val="bg1"/>
              </a:solidFill>
            </a:endParaRPr>
          </a:p>
          <a:p>
            <a:pPr marL="0" indent="0">
              <a:buNone/>
            </a:pPr>
            <a:r>
              <a:rPr lang="en-GB" dirty="0">
                <a:solidFill>
                  <a:schemeClr val="bg1"/>
                </a:solidFill>
              </a:rPr>
              <a:t>The central idea is that, as people and gather time, movement and change, they are constantly transformed, and these transformations of person and object are tied up.</a:t>
            </a:r>
          </a:p>
          <a:p>
            <a:pPr marL="0" indent="0">
              <a:buNone/>
            </a:pPr>
            <a:endParaRPr lang="en-GB" dirty="0">
              <a:solidFill>
                <a:schemeClr val="bg1"/>
              </a:solidFill>
            </a:endParaRPr>
          </a:p>
          <a:p>
            <a:pPr marL="0" indent="0">
              <a:buNone/>
            </a:pPr>
            <a:r>
              <a:rPr lang="en-GB" dirty="0">
                <a:solidFill>
                  <a:schemeClr val="bg1"/>
                </a:solidFill>
              </a:rPr>
              <a:t>Not only do objects change through their existence but they often have the capability of accumulating histories, so that the present significance of an object derives from the person or events to which it is connected</a:t>
            </a:r>
          </a:p>
        </p:txBody>
      </p:sp>
    </p:spTree>
    <p:extLst>
      <p:ext uri="{BB962C8B-B14F-4D97-AF65-F5344CB8AC3E}">
        <p14:creationId xmlns:p14="http://schemas.microsoft.com/office/powerpoint/2010/main" val="3478634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1EE-653A-40D0-A824-3BE020DB30E7}"/>
              </a:ext>
            </a:extLst>
          </p:cNvPr>
          <p:cNvSpPr>
            <a:spLocks noGrp="1"/>
          </p:cNvSpPr>
          <p:nvPr>
            <p:ph type="title"/>
          </p:nvPr>
        </p:nvSpPr>
        <p:spPr/>
        <p:txBody>
          <a:bodyPr/>
          <a:lstStyle/>
          <a:p>
            <a:r>
              <a:rPr lang="en-GB" dirty="0">
                <a:solidFill>
                  <a:srgbClr val="FFFF00"/>
                </a:solidFill>
              </a:rPr>
              <a:t>OBJECT BIOGRAPHIES</a:t>
            </a:r>
            <a:endParaRPr lang="en-GB" dirty="0"/>
          </a:p>
        </p:txBody>
      </p:sp>
      <p:sp>
        <p:nvSpPr>
          <p:cNvPr id="3" name="Content Placeholder 2">
            <a:extLst>
              <a:ext uri="{FF2B5EF4-FFF2-40B4-BE49-F238E27FC236}">
                <a16:creationId xmlns:a16="http://schemas.microsoft.com/office/drawing/2014/main" id="{BE7A3469-C8F0-4D08-B6DB-740F3B9DD7D4}"/>
              </a:ext>
            </a:extLst>
          </p:cNvPr>
          <p:cNvSpPr>
            <a:spLocks noGrp="1"/>
          </p:cNvSpPr>
          <p:nvPr>
            <p:ph idx="1"/>
          </p:nvPr>
        </p:nvSpPr>
        <p:spPr/>
        <p:txBody>
          <a:bodyPr>
            <a:normAutofit/>
          </a:bodyPr>
          <a:lstStyle/>
          <a:p>
            <a:r>
              <a:rPr lang="en-GB" sz="3200" dirty="0">
                <a:solidFill>
                  <a:schemeClr val="bg1"/>
                </a:solidFill>
              </a:rPr>
              <a:t>WHAT </a:t>
            </a:r>
          </a:p>
          <a:p>
            <a:r>
              <a:rPr lang="en-GB" sz="3200" dirty="0">
                <a:solidFill>
                  <a:schemeClr val="bg1"/>
                </a:solidFill>
              </a:rPr>
              <a:t>WHO</a:t>
            </a:r>
          </a:p>
          <a:p>
            <a:r>
              <a:rPr lang="en-GB" sz="3200" dirty="0">
                <a:solidFill>
                  <a:schemeClr val="bg1"/>
                </a:solidFill>
              </a:rPr>
              <a:t>WHERE</a:t>
            </a:r>
          </a:p>
          <a:p>
            <a:r>
              <a:rPr lang="en-GB" sz="3200" dirty="0">
                <a:solidFill>
                  <a:schemeClr val="bg1"/>
                </a:solidFill>
              </a:rPr>
              <a:t>WHEN</a:t>
            </a:r>
          </a:p>
          <a:p>
            <a:r>
              <a:rPr lang="en-GB" sz="3200" dirty="0">
                <a:solidFill>
                  <a:schemeClr val="bg1"/>
                </a:solidFill>
              </a:rPr>
              <a:t>HOW?</a:t>
            </a:r>
          </a:p>
        </p:txBody>
      </p:sp>
    </p:spTree>
    <p:extLst>
      <p:ext uri="{BB962C8B-B14F-4D97-AF65-F5344CB8AC3E}">
        <p14:creationId xmlns:p14="http://schemas.microsoft.com/office/powerpoint/2010/main" val="3102882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1EE-653A-40D0-A824-3BE020DB30E7}"/>
              </a:ext>
            </a:extLst>
          </p:cNvPr>
          <p:cNvSpPr>
            <a:spLocks noGrp="1"/>
          </p:cNvSpPr>
          <p:nvPr>
            <p:ph type="title"/>
          </p:nvPr>
        </p:nvSpPr>
        <p:spPr/>
        <p:txBody>
          <a:bodyPr/>
          <a:lstStyle/>
          <a:p>
            <a:r>
              <a:rPr lang="en-GB" dirty="0">
                <a:solidFill>
                  <a:srgbClr val="FFFF00"/>
                </a:solidFill>
              </a:rPr>
              <a:t>OBJECT BIOGRAPHY: WHAT</a:t>
            </a:r>
            <a:endParaRPr lang="en-GB" dirty="0"/>
          </a:p>
        </p:txBody>
      </p:sp>
      <p:sp>
        <p:nvSpPr>
          <p:cNvPr id="3" name="Content Placeholder 2">
            <a:extLst>
              <a:ext uri="{FF2B5EF4-FFF2-40B4-BE49-F238E27FC236}">
                <a16:creationId xmlns:a16="http://schemas.microsoft.com/office/drawing/2014/main" id="{BE7A3469-C8F0-4D08-B6DB-740F3B9DD7D4}"/>
              </a:ext>
            </a:extLst>
          </p:cNvPr>
          <p:cNvSpPr>
            <a:spLocks noGrp="1"/>
          </p:cNvSpPr>
          <p:nvPr>
            <p:ph idx="1"/>
          </p:nvPr>
        </p:nvSpPr>
        <p:spPr/>
        <p:txBody>
          <a:bodyPr>
            <a:normAutofit fontScale="92500" lnSpcReduction="20000"/>
          </a:bodyPr>
          <a:lstStyle/>
          <a:p>
            <a:pPr marL="0" indent="0">
              <a:buNone/>
            </a:pPr>
            <a:r>
              <a:rPr lang="en-GB" sz="3200" dirty="0">
                <a:solidFill>
                  <a:schemeClr val="bg1"/>
                </a:solidFill>
              </a:rPr>
              <a:t>What is the chosen item?</a:t>
            </a:r>
          </a:p>
          <a:p>
            <a:r>
              <a:rPr lang="en-GB" sz="3200" i="1" dirty="0">
                <a:solidFill>
                  <a:srgbClr val="FFFF00"/>
                </a:solidFill>
              </a:rPr>
              <a:t>Is it a painting? An artefact? A stamp? A cigarette card? A poem?</a:t>
            </a:r>
          </a:p>
          <a:p>
            <a:pPr marL="0" indent="0">
              <a:buNone/>
            </a:pPr>
            <a:endParaRPr lang="en-GB" sz="3200" dirty="0">
              <a:solidFill>
                <a:schemeClr val="bg1"/>
              </a:solidFill>
            </a:endParaRPr>
          </a:p>
          <a:p>
            <a:pPr marL="0" indent="0">
              <a:buNone/>
            </a:pPr>
            <a:r>
              <a:rPr lang="en-GB" sz="3200" dirty="0">
                <a:solidFill>
                  <a:schemeClr val="bg1"/>
                </a:solidFill>
              </a:rPr>
              <a:t>What social, cultural or religious, etc. functions might the item have? What economic functions might the item have? </a:t>
            </a:r>
          </a:p>
          <a:p>
            <a:r>
              <a:rPr lang="en-GB" sz="3200" i="1" dirty="0">
                <a:solidFill>
                  <a:srgbClr val="FFFF00"/>
                </a:solidFill>
              </a:rPr>
              <a:t>In what ways was/is the object used? </a:t>
            </a:r>
          </a:p>
          <a:p>
            <a:pPr marL="0" indent="0">
              <a:buNone/>
            </a:pPr>
            <a:endParaRPr lang="en-GB" sz="3200" dirty="0">
              <a:solidFill>
                <a:schemeClr val="bg1"/>
              </a:solidFill>
            </a:endParaRPr>
          </a:p>
          <a:p>
            <a:pPr marL="0" indent="0">
              <a:buNone/>
            </a:pPr>
            <a:r>
              <a:rPr lang="en-GB" sz="3200" i="1" dirty="0">
                <a:solidFill>
                  <a:schemeClr val="bg1"/>
                </a:solidFill>
              </a:rPr>
              <a:t>(in some instances)</a:t>
            </a:r>
          </a:p>
          <a:p>
            <a:pPr marL="0" indent="0">
              <a:buNone/>
            </a:pPr>
            <a:r>
              <a:rPr lang="en-GB" sz="3200" dirty="0">
                <a:solidFill>
                  <a:schemeClr val="bg1"/>
                </a:solidFill>
              </a:rPr>
              <a:t>What materials is the item made of and what might that be significant?</a:t>
            </a:r>
          </a:p>
          <a:p>
            <a:pPr marL="0" indent="0">
              <a:buNone/>
            </a:pPr>
            <a:endParaRPr lang="en-GB" sz="3200" dirty="0">
              <a:solidFill>
                <a:schemeClr val="bg1"/>
              </a:solidFill>
            </a:endParaRPr>
          </a:p>
          <a:p>
            <a:pPr marL="0" indent="0">
              <a:buNone/>
            </a:pPr>
            <a:endParaRPr lang="en-GB" sz="3200" dirty="0">
              <a:solidFill>
                <a:schemeClr val="bg1"/>
              </a:solidFill>
            </a:endParaRPr>
          </a:p>
        </p:txBody>
      </p:sp>
    </p:spTree>
    <p:extLst>
      <p:ext uri="{BB962C8B-B14F-4D97-AF65-F5344CB8AC3E}">
        <p14:creationId xmlns:p14="http://schemas.microsoft.com/office/powerpoint/2010/main" val="420137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1EE-653A-40D0-A824-3BE020DB30E7}"/>
              </a:ext>
            </a:extLst>
          </p:cNvPr>
          <p:cNvSpPr>
            <a:spLocks noGrp="1"/>
          </p:cNvSpPr>
          <p:nvPr>
            <p:ph type="title"/>
          </p:nvPr>
        </p:nvSpPr>
        <p:spPr/>
        <p:txBody>
          <a:bodyPr/>
          <a:lstStyle/>
          <a:p>
            <a:r>
              <a:rPr lang="en-GB" dirty="0">
                <a:solidFill>
                  <a:srgbClr val="FFFF00"/>
                </a:solidFill>
              </a:rPr>
              <a:t>OBJECT BIOGRAPHY: WHO</a:t>
            </a:r>
            <a:endParaRPr lang="en-GB" dirty="0"/>
          </a:p>
        </p:txBody>
      </p:sp>
      <p:sp>
        <p:nvSpPr>
          <p:cNvPr id="3" name="Content Placeholder 2">
            <a:extLst>
              <a:ext uri="{FF2B5EF4-FFF2-40B4-BE49-F238E27FC236}">
                <a16:creationId xmlns:a16="http://schemas.microsoft.com/office/drawing/2014/main" id="{BE7A3469-C8F0-4D08-B6DB-740F3B9DD7D4}"/>
              </a:ext>
            </a:extLst>
          </p:cNvPr>
          <p:cNvSpPr>
            <a:spLocks noGrp="1"/>
          </p:cNvSpPr>
          <p:nvPr>
            <p:ph idx="1"/>
          </p:nvPr>
        </p:nvSpPr>
        <p:spPr/>
        <p:txBody>
          <a:bodyPr>
            <a:normAutofit fontScale="77500" lnSpcReduction="20000"/>
          </a:bodyPr>
          <a:lstStyle/>
          <a:p>
            <a:pPr marL="0" indent="0">
              <a:buNone/>
            </a:pPr>
            <a:r>
              <a:rPr lang="en-GB" sz="3200" dirty="0">
                <a:solidFill>
                  <a:schemeClr val="bg1"/>
                </a:solidFill>
              </a:rPr>
              <a:t>Who ‘made’ the item?</a:t>
            </a:r>
          </a:p>
          <a:p>
            <a:r>
              <a:rPr lang="en-GB" sz="3200" i="1" dirty="0">
                <a:solidFill>
                  <a:srgbClr val="FFFF00"/>
                </a:solidFill>
              </a:rPr>
              <a:t>Is there an artist, sculptor or author? </a:t>
            </a:r>
          </a:p>
          <a:p>
            <a:endParaRPr lang="en-GB" sz="3200" i="1" dirty="0">
              <a:solidFill>
                <a:schemeClr val="bg1"/>
              </a:solidFill>
            </a:endParaRPr>
          </a:p>
          <a:p>
            <a:pPr marL="0" indent="0">
              <a:buNone/>
            </a:pPr>
            <a:r>
              <a:rPr lang="en-GB" sz="3200" dirty="0">
                <a:solidFill>
                  <a:schemeClr val="bg1"/>
                </a:solidFill>
              </a:rPr>
              <a:t>Who (if anyone) is depicted in the item?</a:t>
            </a:r>
          </a:p>
          <a:p>
            <a:r>
              <a:rPr lang="en-GB" sz="3200" i="1" dirty="0">
                <a:solidFill>
                  <a:srgbClr val="FFFF00"/>
                </a:solidFill>
              </a:rPr>
              <a:t>Why is that subject significant?</a:t>
            </a:r>
          </a:p>
          <a:p>
            <a:pPr marL="0" indent="0">
              <a:buNone/>
            </a:pPr>
            <a:endParaRPr lang="en-GB" sz="3200" dirty="0">
              <a:solidFill>
                <a:srgbClr val="FFFF00"/>
              </a:solidFill>
            </a:endParaRPr>
          </a:p>
          <a:p>
            <a:pPr marL="0" indent="0">
              <a:buNone/>
            </a:pPr>
            <a:r>
              <a:rPr lang="en-GB" sz="3200" dirty="0">
                <a:solidFill>
                  <a:schemeClr val="bg1"/>
                </a:solidFill>
              </a:rPr>
              <a:t>Who has used and/or seen the item?</a:t>
            </a:r>
          </a:p>
          <a:p>
            <a:r>
              <a:rPr lang="en-GB" sz="3200" i="1" dirty="0">
                <a:solidFill>
                  <a:srgbClr val="FFFF00"/>
                </a:solidFill>
              </a:rPr>
              <a:t>Who do you think was the intended audience or target market for the item?</a:t>
            </a:r>
          </a:p>
          <a:p>
            <a:endParaRPr lang="en-GB" sz="3200" i="1" dirty="0">
              <a:solidFill>
                <a:srgbClr val="FFFF00"/>
              </a:solidFill>
            </a:endParaRPr>
          </a:p>
          <a:p>
            <a:pPr marL="0" indent="0">
              <a:buNone/>
            </a:pPr>
            <a:r>
              <a:rPr lang="en-GB" sz="3200" dirty="0">
                <a:solidFill>
                  <a:schemeClr val="bg1"/>
                </a:solidFill>
              </a:rPr>
              <a:t>Who has owned the item and who owns it currently?</a:t>
            </a:r>
          </a:p>
          <a:p>
            <a:r>
              <a:rPr lang="en-GB" sz="3200" i="1" dirty="0">
                <a:solidFill>
                  <a:srgbClr val="FFFF00"/>
                </a:solidFill>
              </a:rPr>
              <a:t>Is it part of a specific museum collection, for instance?</a:t>
            </a:r>
          </a:p>
        </p:txBody>
      </p:sp>
    </p:spTree>
    <p:extLst>
      <p:ext uri="{BB962C8B-B14F-4D97-AF65-F5344CB8AC3E}">
        <p14:creationId xmlns:p14="http://schemas.microsoft.com/office/powerpoint/2010/main" val="3400149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1EE-653A-40D0-A824-3BE020DB30E7}"/>
              </a:ext>
            </a:extLst>
          </p:cNvPr>
          <p:cNvSpPr>
            <a:spLocks noGrp="1"/>
          </p:cNvSpPr>
          <p:nvPr>
            <p:ph type="title"/>
          </p:nvPr>
        </p:nvSpPr>
        <p:spPr/>
        <p:txBody>
          <a:bodyPr/>
          <a:lstStyle/>
          <a:p>
            <a:r>
              <a:rPr lang="en-GB" dirty="0">
                <a:solidFill>
                  <a:srgbClr val="FFFF00"/>
                </a:solidFill>
              </a:rPr>
              <a:t>OBJECT BIOGRAPHY: WHERE AND WHEN</a:t>
            </a:r>
            <a:endParaRPr lang="en-GB" dirty="0"/>
          </a:p>
        </p:txBody>
      </p:sp>
      <p:sp>
        <p:nvSpPr>
          <p:cNvPr id="3" name="Content Placeholder 2">
            <a:extLst>
              <a:ext uri="{FF2B5EF4-FFF2-40B4-BE49-F238E27FC236}">
                <a16:creationId xmlns:a16="http://schemas.microsoft.com/office/drawing/2014/main" id="{BE7A3469-C8F0-4D08-B6DB-740F3B9DD7D4}"/>
              </a:ext>
            </a:extLst>
          </p:cNvPr>
          <p:cNvSpPr>
            <a:spLocks noGrp="1"/>
          </p:cNvSpPr>
          <p:nvPr>
            <p:ph idx="1"/>
          </p:nvPr>
        </p:nvSpPr>
        <p:spPr/>
        <p:txBody>
          <a:bodyPr>
            <a:normAutofit/>
          </a:bodyPr>
          <a:lstStyle/>
          <a:p>
            <a:pPr marL="0" indent="0">
              <a:buNone/>
            </a:pPr>
            <a:r>
              <a:rPr lang="en-GB" sz="3200" dirty="0">
                <a:solidFill>
                  <a:schemeClr val="bg1"/>
                </a:solidFill>
              </a:rPr>
              <a:t>Where and when did the item originate from? </a:t>
            </a:r>
          </a:p>
          <a:p>
            <a:r>
              <a:rPr lang="en-GB" sz="3200" i="1" dirty="0">
                <a:solidFill>
                  <a:srgbClr val="FFFF00"/>
                </a:solidFill>
              </a:rPr>
              <a:t>Where and when was it found? Where and when was it made?</a:t>
            </a:r>
          </a:p>
          <a:p>
            <a:pPr marL="0" indent="0">
              <a:buNone/>
            </a:pPr>
            <a:endParaRPr lang="en-GB" sz="3200" dirty="0">
              <a:solidFill>
                <a:srgbClr val="FFFF00"/>
              </a:solidFill>
            </a:endParaRPr>
          </a:p>
          <a:p>
            <a:pPr marL="0" indent="0">
              <a:buNone/>
            </a:pPr>
            <a:r>
              <a:rPr lang="en-GB" sz="3200" dirty="0">
                <a:solidFill>
                  <a:schemeClr val="bg1"/>
                </a:solidFill>
              </a:rPr>
              <a:t>Has the item ‘travelled’ over the course of its ‘life’?</a:t>
            </a:r>
          </a:p>
          <a:p>
            <a:r>
              <a:rPr lang="en-GB" sz="3200" i="1" dirty="0">
                <a:solidFill>
                  <a:srgbClr val="FFFF00"/>
                </a:solidFill>
              </a:rPr>
              <a:t>Has the item changed hands at all? Has it moved locations? Has it been bought and sold?</a:t>
            </a:r>
          </a:p>
          <a:p>
            <a:pPr marL="0" indent="0">
              <a:buNone/>
            </a:pPr>
            <a:endParaRPr lang="en-GB" sz="3200" dirty="0">
              <a:solidFill>
                <a:schemeClr val="bg1"/>
              </a:solidFill>
            </a:endParaRPr>
          </a:p>
        </p:txBody>
      </p:sp>
    </p:spTree>
    <p:extLst>
      <p:ext uri="{BB962C8B-B14F-4D97-AF65-F5344CB8AC3E}">
        <p14:creationId xmlns:p14="http://schemas.microsoft.com/office/powerpoint/2010/main" val="1215304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1EE-653A-40D0-A824-3BE020DB30E7}"/>
              </a:ext>
            </a:extLst>
          </p:cNvPr>
          <p:cNvSpPr>
            <a:spLocks noGrp="1"/>
          </p:cNvSpPr>
          <p:nvPr>
            <p:ph type="title"/>
          </p:nvPr>
        </p:nvSpPr>
        <p:spPr/>
        <p:txBody>
          <a:bodyPr/>
          <a:lstStyle/>
          <a:p>
            <a:r>
              <a:rPr lang="en-GB" dirty="0">
                <a:solidFill>
                  <a:srgbClr val="FFFF00"/>
                </a:solidFill>
              </a:rPr>
              <a:t>OBJECT BIOGRAPHY: HOW</a:t>
            </a:r>
            <a:endParaRPr lang="en-GB" dirty="0"/>
          </a:p>
        </p:txBody>
      </p:sp>
      <p:sp>
        <p:nvSpPr>
          <p:cNvPr id="3" name="Content Placeholder 2">
            <a:extLst>
              <a:ext uri="{FF2B5EF4-FFF2-40B4-BE49-F238E27FC236}">
                <a16:creationId xmlns:a16="http://schemas.microsoft.com/office/drawing/2014/main" id="{BE7A3469-C8F0-4D08-B6DB-740F3B9DD7D4}"/>
              </a:ext>
            </a:extLst>
          </p:cNvPr>
          <p:cNvSpPr>
            <a:spLocks noGrp="1"/>
          </p:cNvSpPr>
          <p:nvPr>
            <p:ph idx="1"/>
          </p:nvPr>
        </p:nvSpPr>
        <p:spPr/>
        <p:txBody>
          <a:bodyPr>
            <a:normAutofit/>
          </a:bodyPr>
          <a:lstStyle/>
          <a:p>
            <a:pPr marL="0" indent="0">
              <a:buNone/>
            </a:pPr>
            <a:r>
              <a:rPr lang="en-GB" sz="3200" dirty="0">
                <a:solidFill>
                  <a:schemeClr val="bg1"/>
                </a:solidFill>
              </a:rPr>
              <a:t>How has the item been received and interpreted?</a:t>
            </a:r>
          </a:p>
          <a:p>
            <a:r>
              <a:rPr lang="en-GB" sz="3200" i="1" dirty="0">
                <a:solidFill>
                  <a:srgbClr val="FFFF00"/>
                </a:solidFill>
              </a:rPr>
              <a:t>Are there any significant scholarly, artistic or political debates about it?</a:t>
            </a:r>
          </a:p>
          <a:p>
            <a:pPr marL="0" indent="0">
              <a:buNone/>
            </a:pPr>
            <a:endParaRPr lang="en-GB" sz="3200" i="1" dirty="0">
              <a:solidFill>
                <a:srgbClr val="FFFF00"/>
              </a:solidFill>
            </a:endParaRPr>
          </a:p>
          <a:p>
            <a:pPr marL="0" indent="0">
              <a:buNone/>
            </a:pPr>
            <a:r>
              <a:rPr lang="en-GB" sz="3200" dirty="0">
                <a:solidFill>
                  <a:schemeClr val="bg1"/>
                </a:solidFill>
              </a:rPr>
              <a:t>How does the item relate to the history of empire/colonialism or anticolonial resistance?</a:t>
            </a:r>
          </a:p>
          <a:p>
            <a:pPr marL="0" indent="0">
              <a:buNone/>
            </a:pPr>
            <a:endParaRPr lang="en-GB" sz="3200" i="1" dirty="0">
              <a:solidFill>
                <a:srgbClr val="FFFF00"/>
              </a:solidFill>
            </a:endParaRPr>
          </a:p>
          <a:p>
            <a:pPr marL="0" indent="0">
              <a:buNone/>
            </a:pPr>
            <a:r>
              <a:rPr lang="en-GB" sz="3200" dirty="0">
                <a:solidFill>
                  <a:schemeClr val="bg1"/>
                </a:solidFill>
              </a:rPr>
              <a:t>How do </a:t>
            </a:r>
            <a:r>
              <a:rPr lang="en-GB" sz="3200" u="sng" dirty="0">
                <a:solidFill>
                  <a:schemeClr val="bg1"/>
                </a:solidFill>
              </a:rPr>
              <a:t>YOU</a:t>
            </a:r>
            <a:r>
              <a:rPr lang="en-GB" sz="3200" dirty="0">
                <a:solidFill>
                  <a:schemeClr val="bg1"/>
                </a:solidFill>
              </a:rPr>
              <a:t> interpret the item?</a:t>
            </a:r>
          </a:p>
          <a:p>
            <a:pPr marL="0" indent="0">
              <a:buNone/>
            </a:pPr>
            <a:endParaRPr lang="en-GB" sz="3200" dirty="0">
              <a:solidFill>
                <a:schemeClr val="bg1"/>
              </a:solidFill>
            </a:endParaRPr>
          </a:p>
        </p:txBody>
      </p:sp>
    </p:spTree>
    <p:extLst>
      <p:ext uri="{BB962C8B-B14F-4D97-AF65-F5344CB8AC3E}">
        <p14:creationId xmlns:p14="http://schemas.microsoft.com/office/powerpoint/2010/main" val="126945038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2659B2D-FEA1-477E-9224-00D995C0E755}">
  <ds:schemaRefs>
    <ds:schemaRef ds:uri="http://schemas.microsoft.com/office/2006/metadata/properties"/>
    <ds:schemaRef ds:uri="http://schemas.microsoft.com/office/2006/documentManagement/types"/>
    <ds:schemaRef ds:uri="http://www.w3.org/XML/1998/namespace"/>
    <ds:schemaRef ds:uri="http://purl.org/dc/dcmitype/"/>
    <ds:schemaRef ds:uri="http://schemas.openxmlformats.org/package/2006/metadata/core-properties"/>
    <ds:schemaRef ds:uri="53eb33a0-f383-4069-9f53-0e79fd56955c"/>
    <ds:schemaRef ds:uri="http://purl.org/dc/terms/"/>
    <ds:schemaRef ds:uri="http://purl.org/dc/elements/1.1/"/>
    <ds:schemaRef ds:uri="http://schemas.microsoft.com/office/infopath/2007/PartnerControls"/>
    <ds:schemaRef ds:uri="18e00798-69c8-4d73-a841-5247a1895ee0"/>
  </ds:schemaRefs>
</ds:datastoreItem>
</file>

<file path=customXml/itemProps2.xml><?xml version="1.0" encoding="utf-8"?>
<ds:datastoreItem xmlns:ds="http://schemas.openxmlformats.org/officeDocument/2006/customXml" ds:itemID="{DB173DD2-B55F-4F75-B176-6A02C7E93C40}">
  <ds:schemaRefs>
    <ds:schemaRef ds:uri="http://schemas.microsoft.com/sharepoint/v3/contenttype/forms"/>
  </ds:schemaRefs>
</ds:datastoreItem>
</file>

<file path=customXml/itemProps3.xml><?xml version="1.0" encoding="utf-8"?>
<ds:datastoreItem xmlns:ds="http://schemas.openxmlformats.org/officeDocument/2006/customXml" ds:itemID="{BA4F4E9F-C7DB-49DE-97C8-C390CE7A83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65</TotalTime>
  <Words>809</Words>
  <Application>Microsoft Office PowerPoint</Application>
  <PresentationFormat>Widescreen</PresentationFormat>
  <Paragraphs>81</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-apple-system</vt:lpstr>
      <vt:lpstr>Arial</vt:lpstr>
      <vt:lpstr>Calibri</vt:lpstr>
      <vt:lpstr>1_Office Theme</vt:lpstr>
      <vt:lpstr>A WORD ON PRESENTATIONS</vt:lpstr>
      <vt:lpstr>QUESTIONS TO CONSIDER RE: ‘BIOGRAPHIES’</vt:lpstr>
      <vt:lpstr>OBJECT BIOGRAPHY</vt:lpstr>
      <vt:lpstr>Godsen and Marshall,  Cultural Biography of Objects</vt:lpstr>
      <vt:lpstr>Godsen and Marshall,  Cultural Biography of Objects</vt:lpstr>
      <vt:lpstr>OBJECT BIOGRAPHIES</vt:lpstr>
      <vt:lpstr>OBJECT BIOGRAPHY: WHAT</vt:lpstr>
      <vt:lpstr>OBJECT BIOGRAPHY: WHO</vt:lpstr>
      <vt:lpstr>OBJECT BIOGRAPHY: WHERE AND WHEN</vt:lpstr>
      <vt:lpstr>OBJECT BIOGRAPHY: HOW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WORD ON PRESENTATIONS</dc:title>
  <dc:creator>Alexander Scott</dc:creator>
  <cp:lastModifiedBy>Alexander Scott</cp:lastModifiedBy>
  <cp:revision>1</cp:revision>
  <dcterms:created xsi:type="dcterms:W3CDTF">2022-01-27T15:59:03Z</dcterms:created>
  <dcterms:modified xsi:type="dcterms:W3CDTF">2022-01-28T16:12:54Z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