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71"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163A08-04BB-42A9-A741-CCAB27795FDE}" v="155" dt="2023-03-16T22:38:48.8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85404" autoAdjust="0"/>
  </p:normalViewPr>
  <p:slideViewPr>
    <p:cSldViewPr snapToGrid="0">
      <p:cViewPr varScale="1">
        <p:scale>
          <a:sx n="90" d="100"/>
          <a:sy n="90" d="100"/>
        </p:scale>
        <p:origin x="1088"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ata4.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9594B0-78DA-49F5-AC61-6A0A7151C86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5AC3788-E7E3-4E20-BCA5-BB75DB243611}">
      <dgm:prSet/>
      <dgm:spPr/>
      <dgm:t>
        <a:bodyPr/>
        <a:lstStyle/>
        <a:p>
          <a:pPr>
            <a:lnSpc>
              <a:spcPct val="100000"/>
            </a:lnSpc>
          </a:pPr>
          <a:r>
            <a:rPr lang="en-GB"/>
            <a:t>We are a team of three members who are establishing a professional carwash business.</a:t>
          </a:r>
          <a:endParaRPr lang="en-US"/>
        </a:p>
      </dgm:t>
    </dgm:pt>
    <dgm:pt modelId="{A1D5C6B9-BFCB-4F9A-8011-CDF23C37A383}" type="parTrans" cxnId="{362C0B2B-BB2A-40C6-AE58-DBDF264427B0}">
      <dgm:prSet/>
      <dgm:spPr/>
      <dgm:t>
        <a:bodyPr/>
        <a:lstStyle/>
        <a:p>
          <a:endParaRPr lang="en-US"/>
        </a:p>
      </dgm:t>
    </dgm:pt>
    <dgm:pt modelId="{B3CF54D1-710D-4444-8715-BAC08BF49062}" type="sibTrans" cxnId="{362C0B2B-BB2A-40C6-AE58-DBDF264427B0}">
      <dgm:prSet/>
      <dgm:spPr/>
      <dgm:t>
        <a:bodyPr/>
        <a:lstStyle/>
        <a:p>
          <a:endParaRPr lang="en-US"/>
        </a:p>
      </dgm:t>
    </dgm:pt>
    <dgm:pt modelId="{0E27353E-A34D-4F47-9A6B-B15ED285B7A0}">
      <dgm:prSet/>
      <dgm:spPr/>
      <dgm:t>
        <a:bodyPr/>
        <a:lstStyle/>
        <a:p>
          <a:pPr>
            <a:lnSpc>
              <a:spcPct val="100000"/>
            </a:lnSpc>
          </a:pPr>
          <a:r>
            <a:rPr lang="en-GB" dirty="0"/>
            <a:t>The first member Sidi, has a degree in entrepreneurship with 20 years experience  and will be the CEO of the company.</a:t>
          </a:r>
          <a:endParaRPr lang="en-US" dirty="0"/>
        </a:p>
      </dgm:t>
    </dgm:pt>
    <dgm:pt modelId="{18942187-A40D-41A1-B80A-E7B2828989BA}" type="parTrans" cxnId="{8E07FB82-AEA9-4474-A93F-003CD682029A}">
      <dgm:prSet/>
      <dgm:spPr/>
      <dgm:t>
        <a:bodyPr/>
        <a:lstStyle/>
        <a:p>
          <a:endParaRPr lang="en-US"/>
        </a:p>
      </dgm:t>
    </dgm:pt>
    <dgm:pt modelId="{15173EBC-BAE0-4160-8820-64FBD057309D}" type="sibTrans" cxnId="{8E07FB82-AEA9-4474-A93F-003CD682029A}">
      <dgm:prSet/>
      <dgm:spPr/>
      <dgm:t>
        <a:bodyPr/>
        <a:lstStyle/>
        <a:p>
          <a:endParaRPr lang="en-US"/>
        </a:p>
      </dgm:t>
    </dgm:pt>
    <dgm:pt modelId="{D943C502-3C81-4092-86B6-6388EC01EBA4}">
      <dgm:prSet/>
      <dgm:spPr/>
      <dgm:t>
        <a:bodyPr/>
        <a:lstStyle/>
        <a:p>
          <a:pPr>
            <a:lnSpc>
              <a:spcPct val="100000"/>
            </a:lnSpc>
          </a:pPr>
          <a:r>
            <a:rPr lang="en-GB" dirty="0"/>
            <a:t>The second member </a:t>
          </a:r>
          <a:r>
            <a:rPr lang="en-GB" dirty="0" err="1"/>
            <a:t>Diosnel</a:t>
          </a:r>
          <a:r>
            <a:rPr lang="en-GB" dirty="0"/>
            <a:t>, holds a degree in marketing, will manage marketing and publicity of </a:t>
          </a:r>
          <a:r>
            <a:rPr lang="en-GB" dirty="0" err="1"/>
            <a:t>Supershine</a:t>
          </a:r>
          <a:r>
            <a:rPr lang="en-GB" dirty="0"/>
            <a:t> Carwash</a:t>
          </a:r>
          <a:endParaRPr lang="en-US" dirty="0"/>
        </a:p>
      </dgm:t>
    </dgm:pt>
    <dgm:pt modelId="{AFCF4C1E-55B2-4455-BA64-DE630DD17035}" type="parTrans" cxnId="{757455AC-6993-4FCC-A1FF-B29EBDE6C6C1}">
      <dgm:prSet/>
      <dgm:spPr/>
      <dgm:t>
        <a:bodyPr/>
        <a:lstStyle/>
        <a:p>
          <a:endParaRPr lang="en-US"/>
        </a:p>
      </dgm:t>
    </dgm:pt>
    <dgm:pt modelId="{CD7689FB-4125-4E20-9434-E0AF2E8EB3D8}" type="sibTrans" cxnId="{757455AC-6993-4FCC-A1FF-B29EBDE6C6C1}">
      <dgm:prSet/>
      <dgm:spPr/>
      <dgm:t>
        <a:bodyPr/>
        <a:lstStyle/>
        <a:p>
          <a:endParaRPr lang="en-US"/>
        </a:p>
      </dgm:t>
    </dgm:pt>
    <dgm:pt modelId="{6A3C07F2-B479-4E52-AEBC-91C64055AF7D}">
      <dgm:prSet/>
      <dgm:spPr/>
      <dgm:t>
        <a:bodyPr/>
        <a:lstStyle/>
        <a:p>
          <a:pPr>
            <a:lnSpc>
              <a:spcPct val="100000"/>
            </a:lnSpc>
          </a:pPr>
          <a:r>
            <a:rPr lang="en-GB" dirty="0"/>
            <a:t>The third member is a people and process manager. Andrew will be responsible for company operations</a:t>
          </a:r>
          <a:endParaRPr lang="en-US" dirty="0"/>
        </a:p>
      </dgm:t>
    </dgm:pt>
    <dgm:pt modelId="{75973461-4D03-49B2-8D28-80A996AB8677}" type="parTrans" cxnId="{A9346362-949A-43B2-BFD1-E667CED29D1D}">
      <dgm:prSet/>
      <dgm:spPr/>
      <dgm:t>
        <a:bodyPr/>
        <a:lstStyle/>
        <a:p>
          <a:endParaRPr lang="en-US"/>
        </a:p>
      </dgm:t>
    </dgm:pt>
    <dgm:pt modelId="{F68447C5-34BB-4C62-9C1D-6AF27820EDCB}" type="sibTrans" cxnId="{A9346362-949A-43B2-BFD1-E667CED29D1D}">
      <dgm:prSet/>
      <dgm:spPr/>
      <dgm:t>
        <a:bodyPr/>
        <a:lstStyle/>
        <a:p>
          <a:endParaRPr lang="en-US"/>
        </a:p>
      </dgm:t>
    </dgm:pt>
    <dgm:pt modelId="{6F25F221-9251-450B-9A88-14AF344BC0DA}" type="pres">
      <dgm:prSet presAssocID="{FD9594B0-78DA-49F5-AC61-6A0A7151C86A}" presName="root" presStyleCnt="0">
        <dgm:presLayoutVars>
          <dgm:dir/>
          <dgm:resizeHandles val="exact"/>
        </dgm:presLayoutVars>
      </dgm:prSet>
      <dgm:spPr/>
    </dgm:pt>
    <dgm:pt modelId="{A614B7AA-A351-4A4B-A982-6A96B2E5E726}" type="pres">
      <dgm:prSet presAssocID="{E5AC3788-E7E3-4E20-BCA5-BB75DB243611}" presName="compNode" presStyleCnt="0"/>
      <dgm:spPr/>
    </dgm:pt>
    <dgm:pt modelId="{3F6D0D6B-C26A-4E96-8B3B-26ED205F5ED9}" type="pres">
      <dgm:prSet presAssocID="{E5AC3788-E7E3-4E20-BCA5-BB75DB243611}" presName="bgRect" presStyleLbl="bgShp" presStyleIdx="0" presStyleCnt="4"/>
      <dgm:spPr/>
    </dgm:pt>
    <dgm:pt modelId="{34F61F6A-B523-4E91-B855-715953B4984E}" type="pres">
      <dgm:prSet presAssocID="{E5AC3788-E7E3-4E20-BCA5-BB75DB24361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B7C51C0E-DCA1-438E-AE08-3AB77940B25E}" type="pres">
      <dgm:prSet presAssocID="{E5AC3788-E7E3-4E20-BCA5-BB75DB243611}" presName="spaceRect" presStyleCnt="0"/>
      <dgm:spPr/>
    </dgm:pt>
    <dgm:pt modelId="{57C8DACA-3ACF-471F-B943-8E95A0CDAEBF}" type="pres">
      <dgm:prSet presAssocID="{E5AC3788-E7E3-4E20-BCA5-BB75DB243611}" presName="parTx" presStyleLbl="revTx" presStyleIdx="0" presStyleCnt="4">
        <dgm:presLayoutVars>
          <dgm:chMax val="0"/>
          <dgm:chPref val="0"/>
        </dgm:presLayoutVars>
      </dgm:prSet>
      <dgm:spPr/>
    </dgm:pt>
    <dgm:pt modelId="{8BBD8F97-E804-4458-8F91-04E90B49EF14}" type="pres">
      <dgm:prSet presAssocID="{B3CF54D1-710D-4444-8715-BAC08BF49062}" presName="sibTrans" presStyleCnt="0"/>
      <dgm:spPr/>
    </dgm:pt>
    <dgm:pt modelId="{0327828E-0673-4DE6-B0D2-278959A2DE2A}" type="pres">
      <dgm:prSet presAssocID="{0E27353E-A34D-4F47-9A6B-B15ED285B7A0}" presName="compNode" presStyleCnt="0"/>
      <dgm:spPr/>
    </dgm:pt>
    <dgm:pt modelId="{AC2D7A7C-F606-4FF4-9A58-49C82529DF0B}" type="pres">
      <dgm:prSet presAssocID="{0E27353E-A34D-4F47-9A6B-B15ED285B7A0}" presName="bgRect" presStyleLbl="bgShp" presStyleIdx="1" presStyleCnt="4"/>
      <dgm:spPr/>
    </dgm:pt>
    <dgm:pt modelId="{3BC9A533-2D60-4ABE-8A1D-4C4AEEE7E656}" type="pres">
      <dgm:prSet presAssocID="{0E27353E-A34D-4F47-9A6B-B15ED285B7A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ptain"/>
        </a:ext>
      </dgm:extLst>
    </dgm:pt>
    <dgm:pt modelId="{C0432F14-44DA-48EE-9320-D7754AF4CD19}" type="pres">
      <dgm:prSet presAssocID="{0E27353E-A34D-4F47-9A6B-B15ED285B7A0}" presName="spaceRect" presStyleCnt="0"/>
      <dgm:spPr/>
    </dgm:pt>
    <dgm:pt modelId="{32F40C73-B1AB-42D5-9493-31AB94D66411}" type="pres">
      <dgm:prSet presAssocID="{0E27353E-A34D-4F47-9A6B-B15ED285B7A0}" presName="parTx" presStyleLbl="revTx" presStyleIdx="1" presStyleCnt="4">
        <dgm:presLayoutVars>
          <dgm:chMax val="0"/>
          <dgm:chPref val="0"/>
        </dgm:presLayoutVars>
      </dgm:prSet>
      <dgm:spPr/>
    </dgm:pt>
    <dgm:pt modelId="{BB6374EC-951C-452B-A0FF-1A8188838B6F}" type="pres">
      <dgm:prSet presAssocID="{15173EBC-BAE0-4160-8820-64FBD057309D}" presName="sibTrans" presStyleCnt="0"/>
      <dgm:spPr/>
    </dgm:pt>
    <dgm:pt modelId="{875A29DD-EA9E-482C-A080-1D12D7499D89}" type="pres">
      <dgm:prSet presAssocID="{D943C502-3C81-4092-86B6-6388EC01EBA4}" presName="compNode" presStyleCnt="0"/>
      <dgm:spPr/>
    </dgm:pt>
    <dgm:pt modelId="{2DCDAF94-B0AC-4A29-8970-2825625C23E9}" type="pres">
      <dgm:prSet presAssocID="{D943C502-3C81-4092-86B6-6388EC01EBA4}" presName="bgRect" presStyleLbl="bgShp" presStyleIdx="2" presStyleCnt="4"/>
      <dgm:spPr/>
    </dgm:pt>
    <dgm:pt modelId="{1F45913F-2304-42D3-B2B0-02DA6167B09A}" type="pres">
      <dgm:prSet presAssocID="{D943C502-3C81-4092-86B6-6388EC01EBA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Electric Car"/>
        </a:ext>
      </dgm:extLst>
    </dgm:pt>
    <dgm:pt modelId="{EDC32E52-AE06-44EB-98C7-A2B0934BDE1C}" type="pres">
      <dgm:prSet presAssocID="{D943C502-3C81-4092-86B6-6388EC01EBA4}" presName="spaceRect" presStyleCnt="0"/>
      <dgm:spPr/>
    </dgm:pt>
    <dgm:pt modelId="{5E585E52-BE2E-4690-BAE1-60A640995935}" type="pres">
      <dgm:prSet presAssocID="{D943C502-3C81-4092-86B6-6388EC01EBA4}" presName="parTx" presStyleLbl="revTx" presStyleIdx="2" presStyleCnt="4">
        <dgm:presLayoutVars>
          <dgm:chMax val="0"/>
          <dgm:chPref val="0"/>
        </dgm:presLayoutVars>
      </dgm:prSet>
      <dgm:spPr/>
    </dgm:pt>
    <dgm:pt modelId="{6C95542B-41EB-4FE2-989C-954539BDAEFE}" type="pres">
      <dgm:prSet presAssocID="{CD7689FB-4125-4E20-9434-E0AF2E8EB3D8}" presName="sibTrans" presStyleCnt="0"/>
      <dgm:spPr/>
    </dgm:pt>
    <dgm:pt modelId="{54114691-4D7F-4E5D-8F5F-0FB370D359D1}" type="pres">
      <dgm:prSet presAssocID="{6A3C07F2-B479-4E52-AEBC-91C64055AF7D}" presName="compNode" presStyleCnt="0"/>
      <dgm:spPr/>
    </dgm:pt>
    <dgm:pt modelId="{DDA0D6AC-26EF-4874-8702-0B76A223BCAB}" type="pres">
      <dgm:prSet presAssocID="{6A3C07F2-B479-4E52-AEBC-91C64055AF7D}" presName="bgRect" presStyleLbl="bgShp" presStyleIdx="3" presStyleCnt="4"/>
      <dgm:spPr/>
    </dgm:pt>
    <dgm:pt modelId="{0E0E2D10-42B4-4009-B6DA-1435A5C9CF71}" type="pres">
      <dgm:prSet presAssocID="{6A3C07F2-B479-4E52-AEBC-91C64055AF7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lectrician"/>
        </a:ext>
      </dgm:extLst>
    </dgm:pt>
    <dgm:pt modelId="{CB90E1C0-3988-41FD-855D-465C7B32D9DB}" type="pres">
      <dgm:prSet presAssocID="{6A3C07F2-B479-4E52-AEBC-91C64055AF7D}" presName="spaceRect" presStyleCnt="0"/>
      <dgm:spPr/>
    </dgm:pt>
    <dgm:pt modelId="{B56F7F3B-E9DB-4DC0-A3E1-BC6B1B5BF977}" type="pres">
      <dgm:prSet presAssocID="{6A3C07F2-B479-4E52-AEBC-91C64055AF7D}" presName="parTx" presStyleLbl="revTx" presStyleIdx="3" presStyleCnt="4">
        <dgm:presLayoutVars>
          <dgm:chMax val="0"/>
          <dgm:chPref val="0"/>
        </dgm:presLayoutVars>
      </dgm:prSet>
      <dgm:spPr/>
    </dgm:pt>
  </dgm:ptLst>
  <dgm:cxnLst>
    <dgm:cxn modelId="{362C0B2B-BB2A-40C6-AE58-DBDF264427B0}" srcId="{FD9594B0-78DA-49F5-AC61-6A0A7151C86A}" destId="{E5AC3788-E7E3-4E20-BCA5-BB75DB243611}" srcOrd="0" destOrd="0" parTransId="{A1D5C6B9-BFCB-4F9A-8011-CDF23C37A383}" sibTransId="{B3CF54D1-710D-4444-8715-BAC08BF49062}"/>
    <dgm:cxn modelId="{DD24CF45-3C30-4E8E-9C43-7D408FF053D1}" type="presOf" srcId="{D943C502-3C81-4092-86B6-6388EC01EBA4}" destId="{5E585E52-BE2E-4690-BAE1-60A640995935}" srcOrd="0" destOrd="0" presId="urn:microsoft.com/office/officeart/2018/2/layout/IconVerticalSolidList"/>
    <dgm:cxn modelId="{D4A02B5B-2CD8-49C9-9D25-C1785E039C1F}" type="presOf" srcId="{0E27353E-A34D-4F47-9A6B-B15ED285B7A0}" destId="{32F40C73-B1AB-42D5-9493-31AB94D66411}" srcOrd="0" destOrd="0" presId="urn:microsoft.com/office/officeart/2018/2/layout/IconVerticalSolidList"/>
    <dgm:cxn modelId="{A9346362-949A-43B2-BFD1-E667CED29D1D}" srcId="{FD9594B0-78DA-49F5-AC61-6A0A7151C86A}" destId="{6A3C07F2-B479-4E52-AEBC-91C64055AF7D}" srcOrd="3" destOrd="0" parTransId="{75973461-4D03-49B2-8D28-80A996AB8677}" sibTransId="{F68447C5-34BB-4C62-9C1D-6AF27820EDCB}"/>
    <dgm:cxn modelId="{343B9C7E-87DD-4598-90B9-E25F3BA8A33C}" type="presOf" srcId="{FD9594B0-78DA-49F5-AC61-6A0A7151C86A}" destId="{6F25F221-9251-450B-9A88-14AF344BC0DA}" srcOrd="0" destOrd="0" presId="urn:microsoft.com/office/officeart/2018/2/layout/IconVerticalSolidList"/>
    <dgm:cxn modelId="{8E07FB82-AEA9-4474-A93F-003CD682029A}" srcId="{FD9594B0-78DA-49F5-AC61-6A0A7151C86A}" destId="{0E27353E-A34D-4F47-9A6B-B15ED285B7A0}" srcOrd="1" destOrd="0" parTransId="{18942187-A40D-41A1-B80A-E7B2828989BA}" sibTransId="{15173EBC-BAE0-4160-8820-64FBD057309D}"/>
    <dgm:cxn modelId="{757455AC-6993-4FCC-A1FF-B29EBDE6C6C1}" srcId="{FD9594B0-78DA-49F5-AC61-6A0A7151C86A}" destId="{D943C502-3C81-4092-86B6-6388EC01EBA4}" srcOrd="2" destOrd="0" parTransId="{AFCF4C1E-55B2-4455-BA64-DE630DD17035}" sibTransId="{CD7689FB-4125-4E20-9434-E0AF2E8EB3D8}"/>
    <dgm:cxn modelId="{99A31EB6-3D20-43E4-9187-EE512A51F7F6}" type="presOf" srcId="{6A3C07F2-B479-4E52-AEBC-91C64055AF7D}" destId="{B56F7F3B-E9DB-4DC0-A3E1-BC6B1B5BF977}" srcOrd="0" destOrd="0" presId="urn:microsoft.com/office/officeart/2018/2/layout/IconVerticalSolidList"/>
    <dgm:cxn modelId="{478F73D0-38D3-488A-895D-21F6F70246E1}" type="presOf" srcId="{E5AC3788-E7E3-4E20-BCA5-BB75DB243611}" destId="{57C8DACA-3ACF-471F-B943-8E95A0CDAEBF}" srcOrd="0" destOrd="0" presId="urn:microsoft.com/office/officeart/2018/2/layout/IconVerticalSolidList"/>
    <dgm:cxn modelId="{61BDEEEF-3E35-4F95-A4CF-F0F5C9002DCD}" type="presParOf" srcId="{6F25F221-9251-450B-9A88-14AF344BC0DA}" destId="{A614B7AA-A351-4A4B-A982-6A96B2E5E726}" srcOrd="0" destOrd="0" presId="urn:microsoft.com/office/officeart/2018/2/layout/IconVerticalSolidList"/>
    <dgm:cxn modelId="{76CF1735-7E48-4D9E-AB5F-B3541D6668A4}" type="presParOf" srcId="{A614B7AA-A351-4A4B-A982-6A96B2E5E726}" destId="{3F6D0D6B-C26A-4E96-8B3B-26ED205F5ED9}" srcOrd="0" destOrd="0" presId="urn:microsoft.com/office/officeart/2018/2/layout/IconVerticalSolidList"/>
    <dgm:cxn modelId="{E5A91F0E-7734-4A93-88CD-39313CA869C9}" type="presParOf" srcId="{A614B7AA-A351-4A4B-A982-6A96B2E5E726}" destId="{34F61F6A-B523-4E91-B855-715953B4984E}" srcOrd="1" destOrd="0" presId="urn:microsoft.com/office/officeart/2018/2/layout/IconVerticalSolidList"/>
    <dgm:cxn modelId="{9525D1F0-1D04-4836-A302-CFE0031122AA}" type="presParOf" srcId="{A614B7AA-A351-4A4B-A982-6A96B2E5E726}" destId="{B7C51C0E-DCA1-438E-AE08-3AB77940B25E}" srcOrd="2" destOrd="0" presId="urn:microsoft.com/office/officeart/2018/2/layout/IconVerticalSolidList"/>
    <dgm:cxn modelId="{D2DBE012-2310-49E1-BEE9-AA31F06D78FA}" type="presParOf" srcId="{A614B7AA-A351-4A4B-A982-6A96B2E5E726}" destId="{57C8DACA-3ACF-471F-B943-8E95A0CDAEBF}" srcOrd="3" destOrd="0" presId="urn:microsoft.com/office/officeart/2018/2/layout/IconVerticalSolidList"/>
    <dgm:cxn modelId="{360CC238-9DE1-4D8C-894F-AD1DA1772A97}" type="presParOf" srcId="{6F25F221-9251-450B-9A88-14AF344BC0DA}" destId="{8BBD8F97-E804-4458-8F91-04E90B49EF14}" srcOrd="1" destOrd="0" presId="urn:microsoft.com/office/officeart/2018/2/layout/IconVerticalSolidList"/>
    <dgm:cxn modelId="{3894B3B2-AD6F-454B-9AE5-034AB1C9F05C}" type="presParOf" srcId="{6F25F221-9251-450B-9A88-14AF344BC0DA}" destId="{0327828E-0673-4DE6-B0D2-278959A2DE2A}" srcOrd="2" destOrd="0" presId="urn:microsoft.com/office/officeart/2018/2/layout/IconVerticalSolidList"/>
    <dgm:cxn modelId="{A8F6DBE5-BE5C-4CA5-8B9C-01DD4A3FA087}" type="presParOf" srcId="{0327828E-0673-4DE6-B0D2-278959A2DE2A}" destId="{AC2D7A7C-F606-4FF4-9A58-49C82529DF0B}" srcOrd="0" destOrd="0" presId="urn:microsoft.com/office/officeart/2018/2/layout/IconVerticalSolidList"/>
    <dgm:cxn modelId="{ADC5D66B-5595-4411-8B98-C949FA1BB3E8}" type="presParOf" srcId="{0327828E-0673-4DE6-B0D2-278959A2DE2A}" destId="{3BC9A533-2D60-4ABE-8A1D-4C4AEEE7E656}" srcOrd="1" destOrd="0" presId="urn:microsoft.com/office/officeart/2018/2/layout/IconVerticalSolidList"/>
    <dgm:cxn modelId="{932E436C-EE9D-4A63-A7B9-25A17D33F9EF}" type="presParOf" srcId="{0327828E-0673-4DE6-B0D2-278959A2DE2A}" destId="{C0432F14-44DA-48EE-9320-D7754AF4CD19}" srcOrd="2" destOrd="0" presId="urn:microsoft.com/office/officeart/2018/2/layout/IconVerticalSolidList"/>
    <dgm:cxn modelId="{E2C70763-AA14-4A83-A034-326C44002613}" type="presParOf" srcId="{0327828E-0673-4DE6-B0D2-278959A2DE2A}" destId="{32F40C73-B1AB-42D5-9493-31AB94D66411}" srcOrd="3" destOrd="0" presId="urn:microsoft.com/office/officeart/2018/2/layout/IconVerticalSolidList"/>
    <dgm:cxn modelId="{07BE1915-D31E-40AA-806E-5FC34DF47BDA}" type="presParOf" srcId="{6F25F221-9251-450B-9A88-14AF344BC0DA}" destId="{BB6374EC-951C-452B-A0FF-1A8188838B6F}" srcOrd="3" destOrd="0" presId="urn:microsoft.com/office/officeart/2018/2/layout/IconVerticalSolidList"/>
    <dgm:cxn modelId="{141B7E20-3E69-46A2-A532-955AB4A2C532}" type="presParOf" srcId="{6F25F221-9251-450B-9A88-14AF344BC0DA}" destId="{875A29DD-EA9E-482C-A080-1D12D7499D89}" srcOrd="4" destOrd="0" presId="urn:microsoft.com/office/officeart/2018/2/layout/IconVerticalSolidList"/>
    <dgm:cxn modelId="{52D18F74-894B-426C-8F54-6058C56B058D}" type="presParOf" srcId="{875A29DD-EA9E-482C-A080-1D12D7499D89}" destId="{2DCDAF94-B0AC-4A29-8970-2825625C23E9}" srcOrd="0" destOrd="0" presId="urn:microsoft.com/office/officeart/2018/2/layout/IconVerticalSolidList"/>
    <dgm:cxn modelId="{EA511586-A6DB-4594-BA1E-68306A8983B5}" type="presParOf" srcId="{875A29DD-EA9E-482C-A080-1D12D7499D89}" destId="{1F45913F-2304-42D3-B2B0-02DA6167B09A}" srcOrd="1" destOrd="0" presId="urn:microsoft.com/office/officeart/2018/2/layout/IconVerticalSolidList"/>
    <dgm:cxn modelId="{313DF803-742E-4F4A-BBB0-873FC7B2C0E5}" type="presParOf" srcId="{875A29DD-EA9E-482C-A080-1D12D7499D89}" destId="{EDC32E52-AE06-44EB-98C7-A2B0934BDE1C}" srcOrd="2" destOrd="0" presId="urn:microsoft.com/office/officeart/2018/2/layout/IconVerticalSolidList"/>
    <dgm:cxn modelId="{847BD030-1178-45CF-99F1-80794C6550FF}" type="presParOf" srcId="{875A29DD-EA9E-482C-A080-1D12D7499D89}" destId="{5E585E52-BE2E-4690-BAE1-60A640995935}" srcOrd="3" destOrd="0" presId="urn:microsoft.com/office/officeart/2018/2/layout/IconVerticalSolidList"/>
    <dgm:cxn modelId="{D50ADDA6-01C5-4EFD-B966-6F6E88539C5D}" type="presParOf" srcId="{6F25F221-9251-450B-9A88-14AF344BC0DA}" destId="{6C95542B-41EB-4FE2-989C-954539BDAEFE}" srcOrd="5" destOrd="0" presId="urn:microsoft.com/office/officeart/2018/2/layout/IconVerticalSolidList"/>
    <dgm:cxn modelId="{08408C67-A42A-4413-8F39-422F745BB4CE}" type="presParOf" srcId="{6F25F221-9251-450B-9A88-14AF344BC0DA}" destId="{54114691-4D7F-4E5D-8F5F-0FB370D359D1}" srcOrd="6" destOrd="0" presId="urn:microsoft.com/office/officeart/2018/2/layout/IconVerticalSolidList"/>
    <dgm:cxn modelId="{FC6D980C-3C43-42F3-9622-F5FD75B485A6}" type="presParOf" srcId="{54114691-4D7F-4E5D-8F5F-0FB370D359D1}" destId="{DDA0D6AC-26EF-4874-8702-0B76A223BCAB}" srcOrd="0" destOrd="0" presId="urn:microsoft.com/office/officeart/2018/2/layout/IconVerticalSolidList"/>
    <dgm:cxn modelId="{50C383A5-E300-43E3-88F8-56E521FE15CE}" type="presParOf" srcId="{54114691-4D7F-4E5D-8F5F-0FB370D359D1}" destId="{0E0E2D10-42B4-4009-B6DA-1435A5C9CF71}" srcOrd="1" destOrd="0" presId="urn:microsoft.com/office/officeart/2018/2/layout/IconVerticalSolidList"/>
    <dgm:cxn modelId="{6B9B5B2F-2170-44E2-9D00-17F5BE194825}" type="presParOf" srcId="{54114691-4D7F-4E5D-8F5F-0FB370D359D1}" destId="{CB90E1C0-3988-41FD-855D-465C7B32D9DB}" srcOrd="2" destOrd="0" presId="urn:microsoft.com/office/officeart/2018/2/layout/IconVerticalSolidList"/>
    <dgm:cxn modelId="{38867EFF-106B-46B7-9FD4-CBE4757C62F7}" type="presParOf" srcId="{54114691-4D7F-4E5D-8F5F-0FB370D359D1}" destId="{B56F7F3B-E9DB-4DC0-A3E1-BC6B1B5BF97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48E189A-D660-49BA-A4DC-FFF1D066BCE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3D64141-3753-4440-BE71-71779732DC7B}">
      <dgm:prSet/>
      <dgm:spPr/>
      <dgm:t>
        <a:bodyPr/>
        <a:lstStyle/>
        <a:p>
          <a:pPr>
            <a:lnSpc>
              <a:spcPct val="100000"/>
            </a:lnSpc>
          </a:pPr>
          <a:r>
            <a:rPr lang="en-GB" dirty="0" err="1"/>
            <a:t>Supershine</a:t>
          </a:r>
          <a:r>
            <a:rPr lang="en-GB" dirty="0"/>
            <a:t> will be a carwash business that will be established near a busy road intersection that is close to offices, supermarkets and hotel.</a:t>
          </a:r>
          <a:endParaRPr lang="en-US" dirty="0"/>
        </a:p>
      </dgm:t>
    </dgm:pt>
    <dgm:pt modelId="{EAF1111C-F37F-4FC3-93D2-54492BDDA914}" type="parTrans" cxnId="{7A805615-5B38-4945-814F-A212F587E5A8}">
      <dgm:prSet/>
      <dgm:spPr/>
      <dgm:t>
        <a:bodyPr/>
        <a:lstStyle/>
        <a:p>
          <a:endParaRPr lang="en-US"/>
        </a:p>
      </dgm:t>
    </dgm:pt>
    <dgm:pt modelId="{24AAB77C-1913-4B9F-A9F2-3EA216214050}" type="sibTrans" cxnId="{7A805615-5B38-4945-814F-A212F587E5A8}">
      <dgm:prSet/>
      <dgm:spPr/>
      <dgm:t>
        <a:bodyPr/>
        <a:lstStyle/>
        <a:p>
          <a:endParaRPr lang="en-US"/>
        </a:p>
      </dgm:t>
    </dgm:pt>
    <dgm:pt modelId="{55AC152F-09B7-49A9-A96E-067D1245361F}">
      <dgm:prSet/>
      <dgm:spPr/>
      <dgm:t>
        <a:bodyPr/>
        <a:lstStyle/>
        <a:p>
          <a:pPr>
            <a:lnSpc>
              <a:spcPct val="100000"/>
            </a:lnSpc>
          </a:pPr>
          <a:r>
            <a:rPr lang="en-GB"/>
            <a:t>The business will be strategically located in the Bromford area of Birmingham that can be accessed easily by clients (Clark &amp; Colling, 2019).</a:t>
          </a:r>
          <a:endParaRPr lang="en-US"/>
        </a:p>
      </dgm:t>
    </dgm:pt>
    <dgm:pt modelId="{7B93F68B-AD05-4751-BED6-944EBDBAC496}" type="parTrans" cxnId="{85B03AE4-DE43-45A9-9F6A-795E0ED927DE}">
      <dgm:prSet/>
      <dgm:spPr/>
      <dgm:t>
        <a:bodyPr/>
        <a:lstStyle/>
        <a:p>
          <a:endParaRPr lang="en-US"/>
        </a:p>
      </dgm:t>
    </dgm:pt>
    <dgm:pt modelId="{DA36F488-9EC8-44B5-B07B-2BC2992835A1}" type="sibTrans" cxnId="{85B03AE4-DE43-45A9-9F6A-795E0ED927DE}">
      <dgm:prSet/>
      <dgm:spPr/>
      <dgm:t>
        <a:bodyPr/>
        <a:lstStyle/>
        <a:p>
          <a:endParaRPr lang="en-US"/>
        </a:p>
      </dgm:t>
    </dgm:pt>
    <dgm:pt modelId="{E1BBF2B8-C8FE-46FF-99B5-4E2DBC99E3DC}" type="pres">
      <dgm:prSet presAssocID="{648E189A-D660-49BA-A4DC-FFF1D066BCE5}" presName="root" presStyleCnt="0">
        <dgm:presLayoutVars>
          <dgm:dir/>
          <dgm:resizeHandles val="exact"/>
        </dgm:presLayoutVars>
      </dgm:prSet>
      <dgm:spPr/>
    </dgm:pt>
    <dgm:pt modelId="{180F84E7-87EF-4941-8E1A-67C52BE2782B}" type="pres">
      <dgm:prSet presAssocID="{03D64141-3753-4440-BE71-71779732DC7B}" presName="compNode" presStyleCnt="0"/>
      <dgm:spPr/>
    </dgm:pt>
    <dgm:pt modelId="{3C0494F1-4470-49FD-AF9C-80814E1BE338}" type="pres">
      <dgm:prSet presAssocID="{03D64141-3753-4440-BE71-71779732DC7B}" presName="bgRect" presStyleLbl="bgShp" presStyleIdx="0" presStyleCnt="2"/>
      <dgm:spPr/>
    </dgm:pt>
    <dgm:pt modelId="{4D3ACD9C-B736-45BB-93D7-A7DF8C209CE9}" type="pres">
      <dgm:prSet presAssocID="{03D64141-3753-4440-BE71-71779732DC7B}" presName="iconRect" presStyleLbl="node1" presStyleIdx="0" presStyleCnt="2"/>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ar Wash with solid fill"/>
        </a:ext>
      </dgm:extLst>
    </dgm:pt>
    <dgm:pt modelId="{4CB20F71-E639-4DBB-9EE2-A6CCCF5C33BC}" type="pres">
      <dgm:prSet presAssocID="{03D64141-3753-4440-BE71-71779732DC7B}" presName="spaceRect" presStyleCnt="0"/>
      <dgm:spPr/>
    </dgm:pt>
    <dgm:pt modelId="{72614192-B855-4CA8-9197-0BB2873461C0}" type="pres">
      <dgm:prSet presAssocID="{03D64141-3753-4440-BE71-71779732DC7B}" presName="parTx" presStyleLbl="revTx" presStyleIdx="0" presStyleCnt="2">
        <dgm:presLayoutVars>
          <dgm:chMax val="0"/>
          <dgm:chPref val="0"/>
        </dgm:presLayoutVars>
      </dgm:prSet>
      <dgm:spPr/>
    </dgm:pt>
    <dgm:pt modelId="{57BEA82B-096F-4A48-A99E-D222B2920817}" type="pres">
      <dgm:prSet presAssocID="{24AAB77C-1913-4B9F-A9F2-3EA216214050}" presName="sibTrans" presStyleCnt="0"/>
      <dgm:spPr/>
    </dgm:pt>
    <dgm:pt modelId="{891AB7DD-58E5-4C3F-96DA-33F9E0B951EF}" type="pres">
      <dgm:prSet presAssocID="{55AC152F-09B7-49A9-A96E-067D1245361F}" presName="compNode" presStyleCnt="0"/>
      <dgm:spPr/>
    </dgm:pt>
    <dgm:pt modelId="{F49E24AA-6ACB-4508-B88C-2113CC7CAE26}" type="pres">
      <dgm:prSet presAssocID="{55AC152F-09B7-49A9-A96E-067D1245361F}" presName="bgRect" presStyleLbl="bgShp" presStyleIdx="1" presStyleCnt="2"/>
      <dgm:spPr/>
    </dgm:pt>
    <dgm:pt modelId="{0967F96D-E6AA-4294-BAE9-854F95502DEA}" type="pres">
      <dgm:prSet presAssocID="{55AC152F-09B7-49A9-A96E-067D1245361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choolhouse"/>
        </a:ext>
      </dgm:extLst>
    </dgm:pt>
    <dgm:pt modelId="{A96C6E7A-67A3-4113-B1BA-B96064BE4A20}" type="pres">
      <dgm:prSet presAssocID="{55AC152F-09B7-49A9-A96E-067D1245361F}" presName="spaceRect" presStyleCnt="0"/>
      <dgm:spPr/>
    </dgm:pt>
    <dgm:pt modelId="{5B844715-B29F-4ED2-8B31-CB915E97ACFE}" type="pres">
      <dgm:prSet presAssocID="{55AC152F-09B7-49A9-A96E-067D1245361F}" presName="parTx" presStyleLbl="revTx" presStyleIdx="1" presStyleCnt="2">
        <dgm:presLayoutVars>
          <dgm:chMax val="0"/>
          <dgm:chPref val="0"/>
        </dgm:presLayoutVars>
      </dgm:prSet>
      <dgm:spPr/>
    </dgm:pt>
  </dgm:ptLst>
  <dgm:cxnLst>
    <dgm:cxn modelId="{03E3AA0A-2977-4BE1-9CA7-1DA409CCADAB}" type="presOf" srcId="{55AC152F-09B7-49A9-A96E-067D1245361F}" destId="{5B844715-B29F-4ED2-8B31-CB915E97ACFE}" srcOrd="0" destOrd="0" presId="urn:microsoft.com/office/officeart/2018/2/layout/IconVerticalSolidList"/>
    <dgm:cxn modelId="{7A805615-5B38-4945-814F-A212F587E5A8}" srcId="{648E189A-D660-49BA-A4DC-FFF1D066BCE5}" destId="{03D64141-3753-4440-BE71-71779732DC7B}" srcOrd="0" destOrd="0" parTransId="{EAF1111C-F37F-4FC3-93D2-54492BDDA914}" sibTransId="{24AAB77C-1913-4B9F-A9F2-3EA216214050}"/>
    <dgm:cxn modelId="{515B556F-F427-4A8F-8031-587B41B8E059}" type="presOf" srcId="{03D64141-3753-4440-BE71-71779732DC7B}" destId="{72614192-B855-4CA8-9197-0BB2873461C0}" srcOrd="0" destOrd="0" presId="urn:microsoft.com/office/officeart/2018/2/layout/IconVerticalSolidList"/>
    <dgm:cxn modelId="{EC765989-9D1B-41F2-9785-748704B65A58}" type="presOf" srcId="{648E189A-D660-49BA-A4DC-FFF1D066BCE5}" destId="{E1BBF2B8-C8FE-46FF-99B5-4E2DBC99E3DC}" srcOrd="0" destOrd="0" presId="urn:microsoft.com/office/officeart/2018/2/layout/IconVerticalSolidList"/>
    <dgm:cxn modelId="{85B03AE4-DE43-45A9-9F6A-795E0ED927DE}" srcId="{648E189A-D660-49BA-A4DC-FFF1D066BCE5}" destId="{55AC152F-09B7-49A9-A96E-067D1245361F}" srcOrd="1" destOrd="0" parTransId="{7B93F68B-AD05-4751-BED6-944EBDBAC496}" sibTransId="{DA36F488-9EC8-44B5-B07B-2BC2992835A1}"/>
    <dgm:cxn modelId="{2DBC18E7-3AE9-406F-A071-0838E04F82E6}" type="presParOf" srcId="{E1BBF2B8-C8FE-46FF-99B5-4E2DBC99E3DC}" destId="{180F84E7-87EF-4941-8E1A-67C52BE2782B}" srcOrd="0" destOrd="0" presId="urn:microsoft.com/office/officeart/2018/2/layout/IconVerticalSolidList"/>
    <dgm:cxn modelId="{D7F7C74A-DA83-46F1-943C-300FFA5A4A85}" type="presParOf" srcId="{180F84E7-87EF-4941-8E1A-67C52BE2782B}" destId="{3C0494F1-4470-49FD-AF9C-80814E1BE338}" srcOrd="0" destOrd="0" presId="urn:microsoft.com/office/officeart/2018/2/layout/IconVerticalSolidList"/>
    <dgm:cxn modelId="{2CCD35F8-3145-4091-860D-3E7F7C1442B9}" type="presParOf" srcId="{180F84E7-87EF-4941-8E1A-67C52BE2782B}" destId="{4D3ACD9C-B736-45BB-93D7-A7DF8C209CE9}" srcOrd="1" destOrd="0" presId="urn:microsoft.com/office/officeart/2018/2/layout/IconVerticalSolidList"/>
    <dgm:cxn modelId="{EC721900-65EE-47DC-A72A-2588E7E6164C}" type="presParOf" srcId="{180F84E7-87EF-4941-8E1A-67C52BE2782B}" destId="{4CB20F71-E639-4DBB-9EE2-A6CCCF5C33BC}" srcOrd="2" destOrd="0" presId="urn:microsoft.com/office/officeart/2018/2/layout/IconVerticalSolidList"/>
    <dgm:cxn modelId="{4E38868D-EDD9-4F8A-9E51-97321B738A08}" type="presParOf" srcId="{180F84E7-87EF-4941-8E1A-67C52BE2782B}" destId="{72614192-B855-4CA8-9197-0BB2873461C0}" srcOrd="3" destOrd="0" presId="urn:microsoft.com/office/officeart/2018/2/layout/IconVerticalSolidList"/>
    <dgm:cxn modelId="{37794849-41AC-406F-AF75-83FE901CC640}" type="presParOf" srcId="{E1BBF2B8-C8FE-46FF-99B5-4E2DBC99E3DC}" destId="{57BEA82B-096F-4A48-A99E-D222B2920817}" srcOrd="1" destOrd="0" presId="urn:microsoft.com/office/officeart/2018/2/layout/IconVerticalSolidList"/>
    <dgm:cxn modelId="{3E18B1C6-F725-4ED5-AE32-4D7230A4A3B6}" type="presParOf" srcId="{E1BBF2B8-C8FE-46FF-99B5-4E2DBC99E3DC}" destId="{891AB7DD-58E5-4C3F-96DA-33F9E0B951EF}" srcOrd="2" destOrd="0" presId="urn:microsoft.com/office/officeart/2018/2/layout/IconVerticalSolidList"/>
    <dgm:cxn modelId="{CAB406AA-58C2-4201-85EC-67EDC30E5D11}" type="presParOf" srcId="{891AB7DD-58E5-4C3F-96DA-33F9E0B951EF}" destId="{F49E24AA-6ACB-4508-B88C-2113CC7CAE26}" srcOrd="0" destOrd="0" presId="urn:microsoft.com/office/officeart/2018/2/layout/IconVerticalSolidList"/>
    <dgm:cxn modelId="{15067357-2724-4476-B89B-BB4D5AD5DE14}" type="presParOf" srcId="{891AB7DD-58E5-4C3F-96DA-33F9E0B951EF}" destId="{0967F96D-E6AA-4294-BAE9-854F95502DEA}" srcOrd="1" destOrd="0" presId="urn:microsoft.com/office/officeart/2018/2/layout/IconVerticalSolidList"/>
    <dgm:cxn modelId="{2EC725F3-43A9-4D14-A58A-D187F612FDB3}" type="presParOf" srcId="{891AB7DD-58E5-4C3F-96DA-33F9E0B951EF}" destId="{A96C6E7A-67A3-4113-B1BA-B96064BE4A20}" srcOrd="2" destOrd="0" presId="urn:microsoft.com/office/officeart/2018/2/layout/IconVerticalSolidList"/>
    <dgm:cxn modelId="{67A929B5-BE31-45D1-8851-4C1EB4FBBD58}" type="presParOf" srcId="{891AB7DD-58E5-4C3F-96DA-33F9E0B951EF}" destId="{5B844715-B29F-4ED2-8B31-CB915E97ACF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33EBEB1-C9A1-4479-AD4C-0ADDF7BB06B3}"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3E9AAAD4-424F-4C1F-ABC3-04524E8DB556}">
      <dgm:prSet/>
      <dgm:spPr/>
      <dgm:t>
        <a:bodyPr/>
        <a:lstStyle/>
        <a:p>
          <a:pPr>
            <a:lnSpc>
              <a:spcPct val="100000"/>
            </a:lnSpc>
          </a:pPr>
          <a:r>
            <a:rPr lang="en-GB"/>
            <a:t>The main service of the business will be carwash services.</a:t>
          </a:r>
          <a:endParaRPr lang="en-US"/>
        </a:p>
      </dgm:t>
    </dgm:pt>
    <dgm:pt modelId="{5E9EEDA3-6FF3-443B-B77D-9DB5FD3F7E3F}" type="parTrans" cxnId="{28CA6280-E010-40E0-B98C-DE468C7871E1}">
      <dgm:prSet/>
      <dgm:spPr/>
      <dgm:t>
        <a:bodyPr/>
        <a:lstStyle/>
        <a:p>
          <a:endParaRPr lang="en-US"/>
        </a:p>
      </dgm:t>
    </dgm:pt>
    <dgm:pt modelId="{F94CC77F-9420-4839-981F-33ECFFEBFC8A}" type="sibTrans" cxnId="{28CA6280-E010-40E0-B98C-DE468C7871E1}">
      <dgm:prSet/>
      <dgm:spPr/>
      <dgm:t>
        <a:bodyPr/>
        <a:lstStyle/>
        <a:p>
          <a:endParaRPr lang="en-US"/>
        </a:p>
      </dgm:t>
    </dgm:pt>
    <dgm:pt modelId="{FA254715-0825-44C9-A4C1-D3A28614226A}">
      <dgm:prSet/>
      <dgm:spPr/>
      <dgm:t>
        <a:bodyPr/>
        <a:lstStyle/>
        <a:p>
          <a:pPr>
            <a:lnSpc>
              <a:spcPct val="100000"/>
            </a:lnSpc>
          </a:pPr>
          <a:r>
            <a:rPr lang="en-GB"/>
            <a:t>Supershine will be washing cars at a fee. </a:t>
          </a:r>
          <a:endParaRPr lang="en-US"/>
        </a:p>
      </dgm:t>
    </dgm:pt>
    <dgm:pt modelId="{D5AED936-9541-47DD-968C-E5D3241FA35B}" type="parTrans" cxnId="{6A2C5FF8-915E-410B-A317-DBA011D65B26}">
      <dgm:prSet/>
      <dgm:spPr/>
      <dgm:t>
        <a:bodyPr/>
        <a:lstStyle/>
        <a:p>
          <a:endParaRPr lang="en-US"/>
        </a:p>
      </dgm:t>
    </dgm:pt>
    <dgm:pt modelId="{6B4942BC-5942-46E5-A0E9-A0310920172F}" type="sibTrans" cxnId="{6A2C5FF8-915E-410B-A317-DBA011D65B26}">
      <dgm:prSet/>
      <dgm:spPr/>
      <dgm:t>
        <a:bodyPr/>
        <a:lstStyle/>
        <a:p>
          <a:endParaRPr lang="en-US"/>
        </a:p>
      </dgm:t>
    </dgm:pt>
    <dgm:pt modelId="{67B58C80-453F-4A95-94BA-AC8ABB412972}">
      <dgm:prSet/>
      <dgm:spPr/>
      <dgm:t>
        <a:bodyPr/>
        <a:lstStyle/>
        <a:p>
          <a:pPr>
            <a:lnSpc>
              <a:spcPct val="100000"/>
            </a:lnSpc>
          </a:pPr>
          <a:r>
            <a:rPr lang="en-GB"/>
            <a:t>Several premium services will be offered to attract customers such as free video games, Wifi and wide screen TV as customers wait for their cars to be washed (Clark &amp; Colling, 2019).</a:t>
          </a:r>
          <a:endParaRPr lang="en-US"/>
        </a:p>
      </dgm:t>
    </dgm:pt>
    <dgm:pt modelId="{64FB72CB-C3E2-456A-B968-2BF4B1B42CA8}" type="parTrans" cxnId="{54903BAC-5E80-4848-90BF-A37AE0962A9D}">
      <dgm:prSet/>
      <dgm:spPr/>
      <dgm:t>
        <a:bodyPr/>
        <a:lstStyle/>
        <a:p>
          <a:endParaRPr lang="en-US"/>
        </a:p>
      </dgm:t>
    </dgm:pt>
    <dgm:pt modelId="{9AACEBB4-61E9-4CDD-B6E9-919EC4C762A6}" type="sibTrans" cxnId="{54903BAC-5E80-4848-90BF-A37AE0962A9D}">
      <dgm:prSet/>
      <dgm:spPr/>
      <dgm:t>
        <a:bodyPr/>
        <a:lstStyle/>
        <a:p>
          <a:endParaRPr lang="en-US"/>
        </a:p>
      </dgm:t>
    </dgm:pt>
    <dgm:pt modelId="{F22A342C-3F54-48F2-BA7B-6A9733D8BD2E}">
      <dgm:prSet/>
      <dgm:spPr/>
      <dgm:t>
        <a:bodyPr/>
        <a:lstStyle/>
        <a:p>
          <a:pPr>
            <a:lnSpc>
              <a:spcPct val="100000"/>
            </a:lnSpc>
          </a:pPr>
          <a:r>
            <a:rPr lang="en-GB" dirty="0"/>
            <a:t>The business will employ 14 people, thirteen of which will be customers service employees (8 full time and 5 weekend) plus one accountant.</a:t>
          </a:r>
          <a:endParaRPr lang="en-US" dirty="0"/>
        </a:p>
      </dgm:t>
    </dgm:pt>
    <dgm:pt modelId="{4DB4825C-A6CC-42F7-A312-9426655F145A}" type="parTrans" cxnId="{74B61D55-C710-4F55-8D60-E2E800FF7773}">
      <dgm:prSet/>
      <dgm:spPr/>
      <dgm:t>
        <a:bodyPr/>
        <a:lstStyle/>
        <a:p>
          <a:endParaRPr lang="en-US"/>
        </a:p>
      </dgm:t>
    </dgm:pt>
    <dgm:pt modelId="{274FF6DF-957B-4E76-8535-71155B0943EB}" type="sibTrans" cxnId="{74B61D55-C710-4F55-8D60-E2E800FF7773}">
      <dgm:prSet/>
      <dgm:spPr/>
      <dgm:t>
        <a:bodyPr/>
        <a:lstStyle/>
        <a:p>
          <a:endParaRPr lang="en-US"/>
        </a:p>
      </dgm:t>
    </dgm:pt>
    <dgm:pt modelId="{D4A074D5-978A-498F-93A8-B8B10D664DBD}" type="pres">
      <dgm:prSet presAssocID="{333EBEB1-C9A1-4479-AD4C-0ADDF7BB06B3}" presName="Name0" presStyleCnt="0">
        <dgm:presLayoutVars>
          <dgm:dir/>
          <dgm:resizeHandles val="exact"/>
        </dgm:presLayoutVars>
      </dgm:prSet>
      <dgm:spPr/>
    </dgm:pt>
    <dgm:pt modelId="{9EBA7CBD-60CA-4C79-9F42-FF91FBE3459F}" type="pres">
      <dgm:prSet presAssocID="{3E9AAAD4-424F-4C1F-ABC3-04524E8DB556}" presName="node" presStyleLbl="node1" presStyleIdx="0" presStyleCnt="4">
        <dgm:presLayoutVars>
          <dgm:bulletEnabled val="1"/>
        </dgm:presLayoutVars>
      </dgm:prSet>
      <dgm:spPr/>
    </dgm:pt>
    <dgm:pt modelId="{0F4A30F3-5286-4833-A268-081F11DD9B37}" type="pres">
      <dgm:prSet presAssocID="{F94CC77F-9420-4839-981F-33ECFFEBFC8A}" presName="sibTrans" presStyleLbl="sibTrans2D1" presStyleIdx="0" presStyleCnt="3"/>
      <dgm:spPr/>
    </dgm:pt>
    <dgm:pt modelId="{8EFAD30D-DE53-4A3E-89B4-751DC5B68B32}" type="pres">
      <dgm:prSet presAssocID="{F94CC77F-9420-4839-981F-33ECFFEBFC8A}" presName="connectorText" presStyleLbl="sibTrans2D1" presStyleIdx="0" presStyleCnt="3"/>
      <dgm:spPr/>
    </dgm:pt>
    <dgm:pt modelId="{59F5CC71-EFA3-4218-9C20-917DB3A4BEAA}" type="pres">
      <dgm:prSet presAssocID="{FA254715-0825-44C9-A4C1-D3A28614226A}" presName="node" presStyleLbl="node1" presStyleIdx="1" presStyleCnt="4">
        <dgm:presLayoutVars>
          <dgm:bulletEnabled val="1"/>
        </dgm:presLayoutVars>
      </dgm:prSet>
      <dgm:spPr/>
    </dgm:pt>
    <dgm:pt modelId="{4E9DF9A4-65F0-4703-BE67-8BA3D3F971FD}" type="pres">
      <dgm:prSet presAssocID="{6B4942BC-5942-46E5-A0E9-A0310920172F}" presName="sibTrans" presStyleLbl="sibTrans2D1" presStyleIdx="1" presStyleCnt="3"/>
      <dgm:spPr/>
    </dgm:pt>
    <dgm:pt modelId="{9C5B7A35-F1C0-4E7A-85BF-418BA8BE19AC}" type="pres">
      <dgm:prSet presAssocID="{6B4942BC-5942-46E5-A0E9-A0310920172F}" presName="connectorText" presStyleLbl="sibTrans2D1" presStyleIdx="1" presStyleCnt="3"/>
      <dgm:spPr/>
    </dgm:pt>
    <dgm:pt modelId="{F711F1F5-6F01-46CA-BEF2-86CA7C9B57AB}" type="pres">
      <dgm:prSet presAssocID="{67B58C80-453F-4A95-94BA-AC8ABB412972}" presName="node" presStyleLbl="node1" presStyleIdx="2" presStyleCnt="4">
        <dgm:presLayoutVars>
          <dgm:bulletEnabled val="1"/>
        </dgm:presLayoutVars>
      </dgm:prSet>
      <dgm:spPr/>
    </dgm:pt>
    <dgm:pt modelId="{E09E0356-B726-4D8C-818C-D33C69F4D889}" type="pres">
      <dgm:prSet presAssocID="{9AACEBB4-61E9-4CDD-B6E9-919EC4C762A6}" presName="sibTrans" presStyleLbl="sibTrans2D1" presStyleIdx="2" presStyleCnt="3"/>
      <dgm:spPr/>
    </dgm:pt>
    <dgm:pt modelId="{67388E38-3CEA-4796-9AB4-A228A866C80E}" type="pres">
      <dgm:prSet presAssocID="{9AACEBB4-61E9-4CDD-B6E9-919EC4C762A6}" presName="connectorText" presStyleLbl="sibTrans2D1" presStyleIdx="2" presStyleCnt="3"/>
      <dgm:spPr/>
    </dgm:pt>
    <dgm:pt modelId="{B8C6C50F-5464-48F7-A215-FC93C7D37E6F}" type="pres">
      <dgm:prSet presAssocID="{F22A342C-3F54-48F2-BA7B-6A9733D8BD2E}" presName="node" presStyleLbl="node1" presStyleIdx="3" presStyleCnt="4">
        <dgm:presLayoutVars>
          <dgm:bulletEnabled val="1"/>
        </dgm:presLayoutVars>
      </dgm:prSet>
      <dgm:spPr/>
    </dgm:pt>
  </dgm:ptLst>
  <dgm:cxnLst>
    <dgm:cxn modelId="{14333601-6B89-4DFD-97B6-674D45089E21}" type="presOf" srcId="{333EBEB1-C9A1-4479-AD4C-0ADDF7BB06B3}" destId="{D4A074D5-978A-498F-93A8-B8B10D664DBD}" srcOrd="0" destOrd="0" presId="urn:microsoft.com/office/officeart/2005/8/layout/process1"/>
    <dgm:cxn modelId="{D4E87A20-88B2-4BAD-A12D-F337A22557B1}" type="presOf" srcId="{FA254715-0825-44C9-A4C1-D3A28614226A}" destId="{59F5CC71-EFA3-4218-9C20-917DB3A4BEAA}" srcOrd="0" destOrd="0" presId="urn:microsoft.com/office/officeart/2005/8/layout/process1"/>
    <dgm:cxn modelId="{67912E3E-9C6B-4A5C-92B3-B9D6555E61C3}" type="presOf" srcId="{9AACEBB4-61E9-4CDD-B6E9-919EC4C762A6}" destId="{E09E0356-B726-4D8C-818C-D33C69F4D889}" srcOrd="0" destOrd="0" presId="urn:microsoft.com/office/officeart/2005/8/layout/process1"/>
    <dgm:cxn modelId="{74B61D55-C710-4F55-8D60-E2E800FF7773}" srcId="{333EBEB1-C9A1-4479-AD4C-0ADDF7BB06B3}" destId="{F22A342C-3F54-48F2-BA7B-6A9733D8BD2E}" srcOrd="3" destOrd="0" parTransId="{4DB4825C-A6CC-42F7-A312-9426655F145A}" sibTransId="{274FF6DF-957B-4E76-8535-71155B0943EB}"/>
    <dgm:cxn modelId="{391CA468-E081-4CF6-B6BE-7921CDC2D9CB}" type="presOf" srcId="{F94CC77F-9420-4839-981F-33ECFFEBFC8A}" destId="{8EFAD30D-DE53-4A3E-89B4-751DC5B68B32}" srcOrd="1" destOrd="0" presId="urn:microsoft.com/office/officeart/2005/8/layout/process1"/>
    <dgm:cxn modelId="{EE8D2F6F-6A73-44A5-BE1B-24174A8FDDBD}" type="presOf" srcId="{3E9AAAD4-424F-4C1F-ABC3-04524E8DB556}" destId="{9EBA7CBD-60CA-4C79-9F42-FF91FBE3459F}" srcOrd="0" destOrd="0" presId="urn:microsoft.com/office/officeart/2005/8/layout/process1"/>
    <dgm:cxn modelId="{28CA6280-E010-40E0-B98C-DE468C7871E1}" srcId="{333EBEB1-C9A1-4479-AD4C-0ADDF7BB06B3}" destId="{3E9AAAD4-424F-4C1F-ABC3-04524E8DB556}" srcOrd="0" destOrd="0" parTransId="{5E9EEDA3-6FF3-443B-B77D-9DB5FD3F7E3F}" sibTransId="{F94CC77F-9420-4839-981F-33ECFFEBFC8A}"/>
    <dgm:cxn modelId="{4023EDA1-0F10-4321-95BB-0C5A1316EF6A}" type="presOf" srcId="{6B4942BC-5942-46E5-A0E9-A0310920172F}" destId="{9C5B7A35-F1C0-4E7A-85BF-418BA8BE19AC}" srcOrd="1" destOrd="0" presId="urn:microsoft.com/office/officeart/2005/8/layout/process1"/>
    <dgm:cxn modelId="{171E6CAB-357F-4422-87E9-BAA4C1F722E6}" type="presOf" srcId="{67B58C80-453F-4A95-94BA-AC8ABB412972}" destId="{F711F1F5-6F01-46CA-BEF2-86CA7C9B57AB}" srcOrd="0" destOrd="0" presId="urn:microsoft.com/office/officeart/2005/8/layout/process1"/>
    <dgm:cxn modelId="{54903BAC-5E80-4848-90BF-A37AE0962A9D}" srcId="{333EBEB1-C9A1-4479-AD4C-0ADDF7BB06B3}" destId="{67B58C80-453F-4A95-94BA-AC8ABB412972}" srcOrd="2" destOrd="0" parTransId="{64FB72CB-C3E2-456A-B968-2BF4B1B42CA8}" sibTransId="{9AACEBB4-61E9-4CDD-B6E9-919EC4C762A6}"/>
    <dgm:cxn modelId="{98F83CB3-EAF8-4E2E-A57D-AA5EAED21822}" type="presOf" srcId="{F94CC77F-9420-4839-981F-33ECFFEBFC8A}" destId="{0F4A30F3-5286-4833-A268-081F11DD9B37}" srcOrd="0" destOrd="0" presId="urn:microsoft.com/office/officeart/2005/8/layout/process1"/>
    <dgm:cxn modelId="{0D40B9CE-403B-4942-BE5D-9394D741C734}" type="presOf" srcId="{6B4942BC-5942-46E5-A0E9-A0310920172F}" destId="{4E9DF9A4-65F0-4703-BE67-8BA3D3F971FD}" srcOrd="0" destOrd="0" presId="urn:microsoft.com/office/officeart/2005/8/layout/process1"/>
    <dgm:cxn modelId="{F2011AD1-B68A-4B1A-A3B0-F23A3E929D9E}" type="presOf" srcId="{F22A342C-3F54-48F2-BA7B-6A9733D8BD2E}" destId="{B8C6C50F-5464-48F7-A215-FC93C7D37E6F}" srcOrd="0" destOrd="0" presId="urn:microsoft.com/office/officeart/2005/8/layout/process1"/>
    <dgm:cxn modelId="{6A2C5FF8-915E-410B-A317-DBA011D65B26}" srcId="{333EBEB1-C9A1-4479-AD4C-0ADDF7BB06B3}" destId="{FA254715-0825-44C9-A4C1-D3A28614226A}" srcOrd="1" destOrd="0" parTransId="{D5AED936-9541-47DD-968C-E5D3241FA35B}" sibTransId="{6B4942BC-5942-46E5-A0E9-A0310920172F}"/>
    <dgm:cxn modelId="{4D8A43FF-CA9A-435D-9384-E2A8869EC8D3}" type="presOf" srcId="{9AACEBB4-61E9-4CDD-B6E9-919EC4C762A6}" destId="{67388E38-3CEA-4796-9AB4-A228A866C80E}" srcOrd="1" destOrd="0" presId="urn:microsoft.com/office/officeart/2005/8/layout/process1"/>
    <dgm:cxn modelId="{6CBE6CEE-66E0-47D9-9BFB-597B32F926BF}" type="presParOf" srcId="{D4A074D5-978A-498F-93A8-B8B10D664DBD}" destId="{9EBA7CBD-60CA-4C79-9F42-FF91FBE3459F}" srcOrd="0" destOrd="0" presId="urn:microsoft.com/office/officeart/2005/8/layout/process1"/>
    <dgm:cxn modelId="{3FB3C0C1-13D1-487A-9126-1F49867852C0}" type="presParOf" srcId="{D4A074D5-978A-498F-93A8-B8B10D664DBD}" destId="{0F4A30F3-5286-4833-A268-081F11DD9B37}" srcOrd="1" destOrd="0" presId="urn:microsoft.com/office/officeart/2005/8/layout/process1"/>
    <dgm:cxn modelId="{3652DE1D-D60D-48A4-9019-DBF29DC493DB}" type="presParOf" srcId="{0F4A30F3-5286-4833-A268-081F11DD9B37}" destId="{8EFAD30D-DE53-4A3E-89B4-751DC5B68B32}" srcOrd="0" destOrd="0" presId="urn:microsoft.com/office/officeart/2005/8/layout/process1"/>
    <dgm:cxn modelId="{B0DC007C-AD6D-4BF4-AF78-CDE194D8053E}" type="presParOf" srcId="{D4A074D5-978A-498F-93A8-B8B10D664DBD}" destId="{59F5CC71-EFA3-4218-9C20-917DB3A4BEAA}" srcOrd="2" destOrd="0" presId="urn:microsoft.com/office/officeart/2005/8/layout/process1"/>
    <dgm:cxn modelId="{115C5557-1A59-4008-AB71-B1E32CA14635}" type="presParOf" srcId="{D4A074D5-978A-498F-93A8-B8B10D664DBD}" destId="{4E9DF9A4-65F0-4703-BE67-8BA3D3F971FD}" srcOrd="3" destOrd="0" presId="urn:microsoft.com/office/officeart/2005/8/layout/process1"/>
    <dgm:cxn modelId="{DE469232-1DE4-4963-9F1B-03667FEF63ED}" type="presParOf" srcId="{4E9DF9A4-65F0-4703-BE67-8BA3D3F971FD}" destId="{9C5B7A35-F1C0-4E7A-85BF-418BA8BE19AC}" srcOrd="0" destOrd="0" presId="urn:microsoft.com/office/officeart/2005/8/layout/process1"/>
    <dgm:cxn modelId="{39398098-DC52-43C9-ADB9-9008EC33C6C2}" type="presParOf" srcId="{D4A074D5-978A-498F-93A8-B8B10D664DBD}" destId="{F711F1F5-6F01-46CA-BEF2-86CA7C9B57AB}" srcOrd="4" destOrd="0" presId="urn:microsoft.com/office/officeart/2005/8/layout/process1"/>
    <dgm:cxn modelId="{F6C24AC3-724C-49EA-A1A9-B52448FEF11B}" type="presParOf" srcId="{D4A074D5-978A-498F-93A8-B8B10D664DBD}" destId="{E09E0356-B726-4D8C-818C-D33C69F4D889}" srcOrd="5" destOrd="0" presId="urn:microsoft.com/office/officeart/2005/8/layout/process1"/>
    <dgm:cxn modelId="{3DD917C8-0CD6-4ACC-A676-982E06BE9800}" type="presParOf" srcId="{E09E0356-B726-4D8C-818C-D33C69F4D889}" destId="{67388E38-3CEA-4796-9AB4-A228A866C80E}" srcOrd="0" destOrd="0" presId="urn:microsoft.com/office/officeart/2005/8/layout/process1"/>
    <dgm:cxn modelId="{C16D4E90-C334-458E-822A-61FF49C96262}" type="presParOf" srcId="{D4A074D5-978A-498F-93A8-B8B10D664DBD}" destId="{B8C6C50F-5464-48F7-A215-FC93C7D37E6F}"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33802B2-CEF4-44E9-B64E-2547EDF244D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4ABD795-8C17-4C7C-9810-349DE31B20D2}">
      <dgm:prSet/>
      <dgm:spPr/>
      <dgm:t>
        <a:bodyPr/>
        <a:lstStyle/>
        <a:p>
          <a:pPr>
            <a:lnSpc>
              <a:spcPct val="100000"/>
            </a:lnSpc>
          </a:pPr>
          <a:r>
            <a:rPr lang="en-GB"/>
            <a:t>Supershine Carwash will be established as a limited liability company.</a:t>
          </a:r>
          <a:endParaRPr lang="en-US"/>
        </a:p>
      </dgm:t>
    </dgm:pt>
    <dgm:pt modelId="{867CA3D2-7E52-4970-9E57-29A058B2B200}" type="parTrans" cxnId="{CAD2D9B9-7450-4E33-AFAE-BEADE1606E8F}">
      <dgm:prSet/>
      <dgm:spPr/>
      <dgm:t>
        <a:bodyPr/>
        <a:lstStyle/>
        <a:p>
          <a:endParaRPr lang="en-US"/>
        </a:p>
      </dgm:t>
    </dgm:pt>
    <dgm:pt modelId="{195CEE23-E4BF-40C8-B2EC-D6BB9123E856}" type="sibTrans" cxnId="{CAD2D9B9-7450-4E33-AFAE-BEADE1606E8F}">
      <dgm:prSet/>
      <dgm:spPr/>
      <dgm:t>
        <a:bodyPr/>
        <a:lstStyle/>
        <a:p>
          <a:endParaRPr lang="en-US"/>
        </a:p>
      </dgm:t>
    </dgm:pt>
    <dgm:pt modelId="{36E80944-9F96-4E4F-9FBB-AE8A3041617C}">
      <dgm:prSet/>
      <dgm:spPr/>
      <dgm:t>
        <a:bodyPr/>
        <a:lstStyle/>
        <a:p>
          <a:pPr>
            <a:lnSpc>
              <a:spcPct val="100000"/>
            </a:lnSpc>
          </a:pPr>
          <a:r>
            <a:rPr lang="en-GB"/>
            <a:t>Limited liability refers to a legal structure where investor’s private assets are separate from the organization (Singh, 2023).</a:t>
          </a:r>
          <a:endParaRPr lang="en-US"/>
        </a:p>
      </dgm:t>
    </dgm:pt>
    <dgm:pt modelId="{CE980D72-BE89-4ED6-A03B-7E329F2C4666}" type="parTrans" cxnId="{77AF8B98-3347-42FE-86D2-2E31FEE006D5}">
      <dgm:prSet/>
      <dgm:spPr/>
      <dgm:t>
        <a:bodyPr/>
        <a:lstStyle/>
        <a:p>
          <a:endParaRPr lang="en-US"/>
        </a:p>
      </dgm:t>
    </dgm:pt>
    <dgm:pt modelId="{85D2703D-C71D-42CF-915F-1B8C84B408A6}" type="sibTrans" cxnId="{77AF8B98-3347-42FE-86D2-2E31FEE006D5}">
      <dgm:prSet/>
      <dgm:spPr/>
      <dgm:t>
        <a:bodyPr/>
        <a:lstStyle/>
        <a:p>
          <a:endParaRPr lang="en-US"/>
        </a:p>
      </dgm:t>
    </dgm:pt>
    <dgm:pt modelId="{14942215-FBF5-4CC5-BBA4-2A1E927455B2}">
      <dgm:prSet/>
      <dgm:spPr/>
      <dgm:t>
        <a:bodyPr/>
        <a:lstStyle/>
        <a:p>
          <a:pPr>
            <a:lnSpc>
              <a:spcPct val="100000"/>
            </a:lnSpc>
          </a:pPr>
          <a:r>
            <a:rPr lang="en-GB"/>
            <a:t>This will make it a legal entity separate from its owners (Singh, 2023).</a:t>
          </a:r>
          <a:endParaRPr lang="en-US"/>
        </a:p>
      </dgm:t>
    </dgm:pt>
    <dgm:pt modelId="{BB6253AE-79AB-48FF-8784-63267E1955EA}" type="parTrans" cxnId="{8E4022BD-F0DF-4644-BCAE-7183A17EEDA8}">
      <dgm:prSet/>
      <dgm:spPr/>
      <dgm:t>
        <a:bodyPr/>
        <a:lstStyle/>
        <a:p>
          <a:endParaRPr lang="en-US"/>
        </a:p>
      </dgm:t>
    </dgm:pt>
    <dgm:pt modelId="{A2664352-5470-418F-879B-6061E2F13D36}" type="sibTrans" cxnId="{8E4022BD-F0DF-4644-BCAE-7183A17EEDA8}">
      <dgm:prSet/>
      <dgm:spPr/>
      <dgm:t>
        <a:bodyPr/>
        <a:lstStyle/>
        <a:p>
          <a:endParaRPr lang="en-US"/>
        </a:p>
      </dgm:t>
    </dgm:pt>
    <dgm:pt modelId="{B98051A6-8E10-4C6F-B6B6-82218696A706}">
      <dgm:prSet/>
      <dgm:spPr/>
      <dgm:t>
        <a:bodyPr/>
        <a:lstStyle/>
        <a:p>
          <a:pPr>
            <a:lnSpc>
              <a:spcPct val="100000"/>
            </a:lnSpc>
          </a:pPr>
          <a:r>
            <a:rPr lang="en-GB"/>
            <a:t>The assets of owners will be protected in case of settling a debt.</a:t>
          </a:r>
          <a:endParaRPr lang="en-US"/>
        </a:p>
      </dgm:t>
    </dgm:pt>
    <dgm:pt modelId="{EC15008A-7B72-4D9B-949B-5189A1652485}" type="parTrans" cxnId="{9BF7D6F0-48A7-4620-86AA-5E86B3336105}">
      <dgm:prSet/>
      <dgm:spPr/>
      <dgm:t>
        <a:bodyPr/>
        <a:lstStyle/>
        <a:p>
          <a:endParaRPr lang="en-US"/>
        </a:p>
      </dgm:t>
    </dgm:pt>
    <dgm:pt modelId="{DA599B16-6680-4944-8DF6-DD083E652B83}" type="sibTrans" cxnId="{9BF7D6F0-48A7-4620-86AA-5E86B3336105}">
      <dgm:prSet/>
      <dgm:spPr/>
      <dgm:t>
        <a:bodyPr/>
        <a:lstStyle/>
        <a:p>
          <a:endParaRPr lang="en-US"/>
        </a:p>
      </dgm:t>
    </dgm:pt>
    <dgm:pt modelId="{6F4785F7-10A8-4B7C-A5EB-B14CE16C4F0A}" type="pres">
      <dgm:prSet presAssocID="{A33802B2-CEF4-44E9-B64E-2547EDF244D7}" presName="root" presStyleCnt="0">
        <dgm:presLayoutVars>
          <dgm:dir/>
          <dgm:resizeHandles val="exact"/>
        </dgm:presLayoutVars>
      </dgm:prSet>
      <dgm:spPr/>
    </dgm:pt>
    <dgm:pt modelId="{801E909E-6D13-42CA-894F-62818D7E0FF4}" type="pres">
      <dgm:prSet presAssocID="{34ABD795-8C17-4C7C-9810-349DE31B20D2}" presName="compNode" presStyleCnt="0"/>
      <dgm:spPr/>
    </dgm:pt>
    <dgm:pt modelId="{3E2946F3-1448-4A3E-A385-9CE9A3AFF891}" type="pres">
      <dgm:prSet presAssocID="{34ABD795-8C17-4C7C-9810-349DE31B20D2}" presName="bgRect" presStyleLbl="bgShp" presStyleIdx="0" presStyleCnt="4"/>
      <dgm:spPr/>
    </dgm:pt>
    <dgm:pt modelId="{5E05B8B6-DF36-4578-AB10-7770575F6DF3}" type="pres">
      <dgm:prSet presAssocID="{34ABD795-8C17-4C7C-9810-349DE31B20D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Judge"/>
        </a:ext>
      </dgm:extLst>
    </dgm:pt>
    <dgm:pt modelId="{4C794148-1EB5-4EB1-9D03-26AAD50AA760}" type="pres">
      <dgm:prSet presAssocID="{34ABD795-8C17-4C7C-9810-349DE31B20D2}" presName="spaceRect" presStyleCnt="0"/>
      <dgm:spPr/>
    </dgm:pt>
    <dgm:pt modelId="{F14327AA-8771-4F1A-8D7A-A735C1CB3C22}" type="pres">
      <dgm:prSet presAssocID="{34ABD795-8C17-4C7C-9810-349DE31B20D2}" presName="parTx" presStyleLbl="revTx" presStyleIdx="0" presStyleCnt="4">
        <dgm:presLayoutVars>
          <dgm:chMax val="0"/>
          <dgm:chPref val="0"/>
        </dgm:presLayoutVars>
      </dgm:prSet>
      <dgm:spPr/>
    </dgm:pt>
    <dgm:pt modelId="{7B13383E-1C02-49A2-8E2B-C498774D24A8}" type="pres">
      <dgm:prSet presAssocID="{195CEE23-E4BF-40C8-B2EC-D6BB9123E856}" presName="sibTrans" presStyleCnt="0"/>
      <dgm:spPr/>
    </dgm:pt>
    <dgm:pt modelId="{97D1B980-FC60-4065-9097-959EC2374971}" type="pres">
      <dgm:prSet presAssocID="{36E80944-9F96-4E4F-9FBB-AE8A3041617C}" presName="compNode" presStyleCnt="0"/>
      <dgm:spPr/>
    </dgm:pt>
    <dgm:pt modelId="{253A542B-A588-4952-9E4C-0C756EFBCA33}" type="pres">
      <dgm:prSet presAssocID="{36E80944-9F96-4E4F-9FBB-AE8A3041617C}" presName="bgRect" presStyleLbl="bgShp" presStyleIdx="1" presStyleCnt="4"/>
      <dgm:spPr/>
    </dgm:pt>
    <dgm:pt modelId="{72BF0EBA-550F-4D53-81FD-C314B0534BC0}" type="pres">
      <dgm:prSet presAssocID="{36E80944-9F96-4E4F-9FBB-AE8A3041617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nk"/>
        </a:ext>
      </dgm:extLst>
    </dgm:pt>
    <dgm:pt modelId="{E75B48FC-B9E7-4F1E-A718-58C8ABA3A6E3}" type="pres">
      <dgm:prSet presAssocID="{36E80944-9F96-4E4F-9FBB-AE8A3041617C}" presName="spaceRect" presStyleCnt="0"/>
      <dgm:spPr/>
    </dgm:pt>
    <dgm:pt modelId="{C919D46E-1781-4B00-9F14-36EDC4F80C3F}" type="pres">
      <dgm:prSet presAssocID="{36E80944-9F96-4E4F-9FBB-AE8A3041617C}" presName="parTx" presStyleLbl="revTx" presStyleIdx="1" presStyleCnt="4">
        <dgm:presLayoutVars>
          <dgm:chMax val="0"/>
          <dgm:chPref val="0"/>
        </dgm:presLayoutVars>
      </dgm:prSet>
      <dgm:spPr/>
    </dgm:pt>
    <dgm:pt modelId="{6131EE10-AB10-4231-88BA-B5191DB217EE}" type="pres">
      <dgm:prSet presAssocID="{85D2703D-C71D-42CF-915F-1B8C84B408A6}" presName="sibTrans" presStyleCnt="0"/>
      <dgm:spPr/>
    </dgm:pt>
    <dgm:pt modelId="{C60D692E-5F31-42CD-8A75-38801E268D96}" type="pres">
      <dgm:prSet presAssocID="{14942215-FBF5-4CC5-BBA4-2A1E927455B2}" presName="compNode" presStyleCnt="0"/>
      <dgm:spPr/>
    </dgm:pt>
    <dgm:pt modelId="{D211A3E9-6EDE-457F-9B74-820509F0BAE8}" type="pres">
      <dgm:prSet presAssocID="{14942215-FBF5-4CC5-BBA4-2A1E927455B2}" presName="bgRect" presStyleLbl="bgShp" presStyleIdx="2" presStyleCnt="4"/>
      <dgm:spPr/>
    </dgm:pt>
    <dgm:pt modelId="{8FA0CB5A-B580-4AC0-BF0F-D0ABB542AF1C}" type="pres">
      <dgm:prSet presAssocID="{14942215-FBF5-4CC5-BBA4-2A1E927455B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avel"/>
        </a:ext>
      </dgm:extLst>
    </dgm:pt>
    <dgm:pt modelId="{0234F4C8-073D-4C15-96AA-0F3F155A1565}" type="pres">
      <dgm:prSet presAssocID="{14942215-FBF5-4CC5-BBA4-2A1E927455B2}" presName="spaceRect" presStyleCnt="0"/>
      <dgm:spPr/>
    </dgm:pt>
    <dgm:pt modelId="{18BF9CCA-AF50-47CE-8B06-A234AA69CBA6}" type="pres">
      <dgm:prSet presAssocID="{14942215-FBF5-4CC5-BBA4-2A1E927455B2}" presName="parTx" presStyleLbl="revTx" presStyleIdx="2" presStyleCnt="4">
        <dgm:presLayoutVars>
          <dgm:chMax val="0"/>
          <dgm:chPref val="0"/>
        </dgm:presLayoutVars>
      </dgm:prSet>
      <dgm:spPr/>
    </dgm:pt>
    <dgm:pt modelId="{31AD1A3D-1E33-42E8-8D6D-9C2F48417452}" type="pres">
      <dgm:prSet presAssocID="{A2664352-5470-418F-879B-6061E2F13D36}" presName="sibTrans" presStyleCnt="0"/>
      <dgm:spPr/>
    </dgm:pt>
    <dgm:pt modelId="{D53FBCDC-F6CF-4603-9369-8CE9CD72DBBF}" type="pres">
      <dgm:prSet presAssocID="{B98051A6-8E10-4C6F-B6B6-82218696A706}" presName="compNode" presStyleCnt="0"/>
      <dgm:spPr/>
    </dgm:pt>
    <dgm:pt modelId="{A89853F9-F1E9-42B8-AA69-C5C5DC1D7ED5}" type="pres">
      <dgm:prSet presAssocID="{B98051A6-8E10-4C6F-B6B6-82218696A706}" presName="bgRect" presStyleLbl="bgShp" presStyleIdx="3" presStyleCnt="4"/>
      <dgm:spPr/>
    </dgm:pt>
    <dgm:pt modelId="{CE0B14B1-64C3-4792-8EEE-AB1FA2FBDA22}" type="pres">
      <dgm:prSet presAssocID="{B98051A6-8E10-4C6F-B6B6-82218696A70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oney"/>
        </a:ext>
      </dgm:extLst>
    </dgm:pt>
    <dgm:pt modelId="{4F56C1C6-01EF-421C-9A64-2AEDE12E4434}" type="pres">
      <dgm:prSet presAssocID="{B98051A6-8E10-4C6F-B6B6-82218696A706}" presName="spaceRect" presStyleCnt="0"/>
      <dgm:spPr/>
    </dgm:pt>
    <dgm:pt modelId="{5A66C860-B961-491E-BF87-4A2E4C96A1BC}" type="pres">
      <dgm:prSet presAssocID="{B98051A6-8E10-4C6F-B6B6-82218696A706}" presName="parTx" presStyleLbl="revTx" presStyleIdx="3" presStyleCnt="4">
        <dgm:presLayoutVars>
          <dgm:chMax val="0"/>
          <dgm:chPref val="0"/>
        </dgm:presLayoutVars>
      </dgm:prSet>
      <dgm:spPr/>
    </dgm:pt>
  </dgm:ptLst>
  <dgm:cxnLst>
    <dgm:cxn modelId="{4516D005-1672-4100-82FB-EFCBC3D15CF6}" type="presOf" srcId="{14942215-FBF5-4CC5-BBA4-2A1E927455B2}" destId="{18BF9CCA-AF50-47CE-8B06-A234AA69CBA6}" srcOrd="0" destOrd="0" presId="urn:microsoft.com/office/officeart/2018/2/layout/IconVerticalSolidList"/>
    <dgm:cxn modelId="{09F16B35-BFF3-46A1-8730-E8BDDD6297CB}" type="presOf" srcId="{34ABD795-8C17-4C7C-9810-349DE31B20D2}" destId="{F14327AA-8771-4F1A-8D7A-A735C1CB3C22}" srcOrd="0" destOrd="0" presId="urn:microsoft.com/office/officeart/2018/2/layout/IconVerticalSolidList"/>
    <dgm:cxn modelId="{8F43A767-B4C9-46B0-AA23-7F42B02D4FE7}" type="presOf" srcId="{B98051A6-8E10-4C6F-B6B6-82218696A706}" destId="{5A66C860-B961-491E-BF87-4A2E4C96A1BC}" srcOrd="0" destOrd="0" presId="urn:microsoft.com/office/officeart/2018/2/layout/IconVerticalSolidList"/>
    <dgm:cxn modelId="{77AF8B98-3347-42FE-86D2-2E31FEE006D5}" srcId="{A33802B2-CEF4-44E9-B64E-2547EDF244D7}" destId="{36E80944-9F96-4E4F-9FBB-AE8A3041617C}" srcOrd="1" destOrd="0" parTransId="{CE980D72-BE89-4ED6-A03B-7E329F2C4666}" sibTransId="{85D2703D-C71D-42CF-915F-1B8C84B408A6}"/>
    <dgm:cxn modelId="{FFE16D9F-16D5-4E21-81D5-617B231FDCAB}" type="presOf" srcId="{A33802B2-CEF4-44E9-B64E-2547EDF244D7}" destId="{6F4785F7-10A8-4B7C-A5EB-B14CE16C4F0A}" srcOrd="0" destOrd="0" presId="urn:microsoft.com/office/officeart/2018/2/layout/IconVerticalSolidList"/>
    <dgm:cxn modelId="{260E0EB9-69B8-4ED4-851C-635EC8805D0F}" type="presOf" srcId="{36E80944-9F96-4E4F-9FBB-AE8A3041617C}" destId="{C919D46E-1781-4B00-9F14-36EDC4F80C3F}" srcOrd="0" destOrd="0" presId="urn:microsoft.com/office/officeart/2018/2/layout/IconVerticalSolidList"/>
    <dgm:cxn modelId="{CAD2D9B9-7450-4E33-AFAE-BEADE1606E8F}" srcId="{A33802B2-CEF4-44E9-B64E-2547EDF244D7}" destId="{34ABD795-8C17-4C7C-9810-349DE31B20D2}" srcOrd="0" destOrd="0" parTransId="{867CA3D2-7E52-4970-9E57-29A058B2B200}" sibTransId="{195CEE23-E4BF-40C8-B2EC-D6BB9123E856}"/>
    <dgm:cxn modelId="{8E4022BD-F0DF-4644-BCAE-7183A17EEDA8}" srcId="{A33802B2-CEF4-44E9-B64E-2547EDF244D7}" destId="{14942215-FBF5-4CC5-BBA4-2A1E927455B2}" srcOrd="2" destOrd="0" parTransId="{BB6253AE-79AB-48FF-8784-63267E1955EA}" sibTransId="{A2664352-5470-418F-879B-6061E2F13D36}"/>
    <dgm:cxn modelId="{9BF7D6F0-48A7-4620-86AA-5E86B3336105}" srcId="{A33802B2-CEF4-44E9-B64E-2547EDF244D7}" destId="{B98051A6-8E10-4C6F-B6B6-82218696A706}" srcOrd="3" destOrd="0" parTransId="{EC15008A-7B72-4D9B-949B-5189A1652485}" sibTransId="{DA599B16-6680-4944-8DF6-DD083E652B83}"/>
    <dgm:cxn modelId="{AC2451E2-DA22-43A6-ABD0-CFC98A743A8B}" type="presParOf" srcId="{6F4785F7-10A8-4B7C-A5EB-B14CE16C4F0A}" destId="{801E909E-6D13-42CA-894F-62818D7E0FF4}" srcOrd="0" destOrd="0" presId="urn:microsoft.com/office/officeart/2018/2/layout/IconVerticalSolidList"/>
    <dgm:cxn modelId="{AB792E88-660C-40DC-84A8-22D990A37FAE}" type="presParOf" srcId="{801E909E-6D13-42CA-894F-62818D7E0FF4}" destId="{3E2946F3-1448-4A3E-A385-9CE9A3AFF891}" srcOrd="0" destOrd="0" presId="urn:microsoft.com/office/officeart/2018/2/layout/IconVerticalSolidList"/>
    <dgm:cxn modelId="{543897D0-A9EE-46D1-8779-E09AF3970729}" type="presParOf" srcId="{801E909E-6D13-42CA-894F-62818D7E0FF4}" destId="{5E05B8B6-DF36-4578-AB10-7770575F6DF3}" srcOrd="1" destOrd="0" presId="urn:microsoft.com/office/officeart/2018/2/layout/IconVerticalSolidList"/>
    <dgm:cxn modelId="{472D7E8C-6836-43B5-BB55-099DFABADE29}" type="presParOf" srcId="{801E909E-6D13-42CA-894F-62818D7E0FF4}" destId="{4C794148-1EB5-4EB1-9D03-26AAD50AA760}" srcOrd="2" destOrd="0" presId="urn:microsoft.com/office/officeart/2018/2/layout/IconVerticalSolidList"/>
    <dgm:cxn modelId="{F713B9C4-4FD9-4EA0-9E93-394C3BAB2FFC}" type="presParOf" srcId="{801E909E-6D13-42CA-894F-62818D7E0FF4}" destId="{F14327AA-8771-4F1A-8D7A-A735C1CB3C22}" srcOrd="3" destOrd="0" presId="urn:microsoft.com/office/officeart/2018/2/layout/IconVerticalSolidList"/>
    <dgm:cxn modelId="{9C223C5E-3630-4B11-B22D-F0385C404DA7}" type="presParOf" srcId="{6F4785F7-10A8-4B7C-A5EB-B14CE16C4F0A}" destId="{7B13383E-1C02-49A2-8E2B-C498774D24A8}" srcOrd="1" destOrd="0" presId="urn:microsoft.com/office/officeart/2018/2/layout/IconVerticalSolidList"/>
    <dgm:cxn modelId="{260D6398-CCFB-4D15-AC71-74BD512618F5}" type="presParOf" srcId="{6F4785F7-10A8-4B7C-A5EB-B14CE16C4F0A}" destId="{97D1B980-FC60-4065-9097-959EC2374971}" srcOrd="2" destOrd="0" presId="urn:microsoft.com/office/officeart/2018/2/layout/IconVerticalSolidList"/>
    <dgm:cxn modelId="{7B3ADA3E-A2B3-4241-AF81-AD1C2D538002}" type="presParOf" srcId="{97D1B980-FC60-4065-9097-959EC2374971}" destId="{253A542B-A588-4952-9E4C-0C756EFBCA33}" srcOrd="0" destOrd="0" presId="urn:microsoft.com/office/officeart/2018/2/layout/IconVerticalSolidList"/>
    <dgm:cxn modelId="{B2A6C7EF-B6C8-4910-BB56-A3CD8C759352}" type="presParOf" srcId="{97D1B980-FC60-4065-9097-959EC2374971}" destId="{72BF0EBA-550F-4D53-81FD-C314B0534BC0}" srcOrd="1" destOrd="0" presId="urn:microsoft.com/office/officeart/2018/2/layout/IconVerticalSolidList"/>
    <dgm:cxn modelId="{FD988859-A76F-4A0F-ABA4-C440CBB9169D}" type="presParOf" srcId="{97D1B980-FC60-4065-9097-959EC2374971}" destId="{E75B48FC-B9E7-4F1E-A718-58C8ABA3A6E3}" srcOrd="2" destOrd="0" presId="urn:microsoft.com/office/officeart/2018/2/layout/IconVerticalSolidList"/>
    <dgm:cxn modelId="{BF51A299-E903-4228-9BD2-1E685564E215}" type="presParOf" srcId="{97D1B980-FC60-4065-9097-959EC2374971}" destId="{C919D46E-1781-4B00-9F14-36EDC4F80C3F}" srcOrd="3" destOrd="0" presId="urn:microsoft.com/office/officeart/2018/2/layout/IconVerticalSolidList"/>
    <dgm:cxn modelId="{62A7B5C7-C4DC-4D8F-8AA0-6D0812B4EAE6}" type="presParOf" srcId="{6F4785F7-10A8-4B7C-A5EB-B14CE16C4F0A}" destId="{6131EE10-AB10-4231-88BA-B5191DB217EE}" srcOrd="3" destOrd="0" presId="urn:microsoft.com/office/officeart/2018/2/layout/IconVerticalSolidList"/>
    <dgm:cxn modelId="{52E11604-C356-4E30-8A9D-C932ED6A55D9}" type="presParOf" srcId="{6F4785F7-10A8-4B7C-A5EB-B14CE16C4F0A}" destId="{C60D692E-5F31-42CD-8A75-38801E268D96}" srcOrd="4" destOrd="0" presId="urn:microsoft.com/office/officeart/2018/2/layout/IconVerticalSolidList"/>
    <dgm:cxn modelId="{FF36E7A8-BE5C-40DC-98E5-DDD8367DAFCE}" type="presParOf" srcId="{C60D692E-5F31-42CD-8A75-38801E268D96}" destId="{D211A3E9-6EDE-457F-9B74-820509F0BAE8}" srcOrd="0" destOrd="0" presId="urn:microsoft.com/office/officeart/2018/2/layout/IconVerticalSolidList"/>
    <dgm:cxn modelId="{C18FE3AF-8A9A-4599-B492-36D55A297A88}" type="presParOf" srcId="{C60D692E-5F31-42CD-8A75-38801E268D96}" destId="{8FA0CB5A-B580-4AC0-BF0F-D0ABB542AF1C}" srcOrd="1" destOrd="0" presId="urn:microsoft.com/office/officeart/2018/2/layout/IconVerticalSolidList"/>
    <dgm:cxn modelId="{94428639-7143-41A9-851B-E62C0D8BEEFB}" type="presParOf" srcId="{C60D692E-5F31-42CD-8A75-38801E268D96}" destId="{0234F4C8-073D-4C15-96AA-0F3F155A1565}" srcOrd="2" destOrd="0" presId="urn:microsoft.com/office/officeart/2018/2/layout/IconVerticalSolidList"/>
    <dgm:cxn modelId="{ABCC6647-229D-49D3-9411-D61CF85C9ECD}" type="presParOf" srcId="{C60D692E-5F31-42CD-8A75-38801E268D96}" destId="{18BF9CCA-AF50-47CE-8B06-A234AA69CBA6}" srcOrd="3" destOrd="0" presId="urn:microsoft.com/office/officeart/2018/2/layout/IconVerticalSolidList"/>
    <dgm:cxn modelId="{44A5CF78-E032-4ADE-8771-D7050354D9D5}" type="presParOf" srcId="{6F4785F7-10A8-4B7C-A5EB-B14CE16C4F0A}" destId="{31AD1A3D-1E33-42E8-8D6D-9C2F48417452}" srcOrd="5" destOrd="0" presId="urn:microsoft.com/office/officeart/2018/2/layout/IconVerticalSolidList"/>
    <dgm:cxn modelId="{0B01B758-1E83-4262-8210-7D0332BEFA94}" type="presParOf" srcId="{6F4785F7-10A8-4B7C-A5EB-B14CE16C4F0A}" destId="{D53FBCDC-F6CF-4603-9369-8CE9CD72DBBF}" srcOrd="6" destOrd="0" presId="urn:microsoft.com/office/officeart/2018/2/layout/IconVerticalSolidList"/>
    <dgm:cxn modelId="{6D124479-94C2-4830-BAA7-185BEB91EDB3}" type="presParOf" srcId="{D53FBCDC-F6CF-4603-9369-8CE9CD72DBBF}" destId="{A89853F9-F1E9-42B8-AA69-C5C5DC1D7ED5}" srcOrd="0" destOrd="0" presId="urn:microsoft.com/office/officeart/2018/2/layout/IconVerticalSolidList"/>
    <dgm:cxn modelId="{37CC6ECB-705F-4748-8B48-9B3FA8A5CAA5}" type="presParOf" srcId="{D53FBCDC-F6CF-4603-9369-8CE9CD72DBBF}" destId="{CE0B14B1-64C3-4792-8EEE-AB1FA2FBDA22}" srcOrd="1" destOrd="0" presId="urn:microsoft.com/office/officeart/2018/2/layout/IconVerticalSolidList"/>
    <dgm:cxn modelId="{F05D663C-573C-4AF3-B3AB-474A37698A3A}" type="presParOf" srcId="{D53FBCDC-F6CF-4603-9369-8CE9CD72DBBF}" destId="{4F56C1C6-01EF-421C-9A64-2AEDE12E4434}" srcOrd="2" destOrd="0" presId="urn:microsoft.com/office/officeart/2018/2/layout/IconVerticalSolidList"/>
    <dgm:cxn modelId="{ADE29971-794A-4866-BAFA-E0AD9E28EA6E}" type="presParOf" srcId="{D53FBCDC-F6CF-4603-9369-8CE9CD72DBBF}" destId="{5A66C860-B961-491E-BF87-4A2E4C96A1B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99FCE1F-56D3-41CF-95D3-13D03E731E0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4DB03EE-9388-4CD2-9075-79D6F358A1CB}">
      <dgm:prSet/>
      <dgm:spPr/>
      <dgm:t>
        <a:bodyPr/>
        <a:lstStyle/>
        <a:p>
          <a:r>
            <a:rPr lang="en-GB"/>
            <a:t>The business will have all three owners in the functional management structure.</a:t>
          </a:r>
          <a:endParaRPr lang="en-US"/>
        </a:p>
      </dgm:t>
    </dgm:pt>
    <dgm:pt modelId="{E8FA8FF5-0C70-4ED5-9C7B-D1BB48EB2369}" type="parTrans" cxnId="{2488ADE4-3EA2-4825-95BD-BC5B01629E83}">
      <dgm:prSet/>
      <dgm:spPr/>
      <dgm:t>
        <a:bodyPr/>
        <a:lstStyle/>
        <a:p>
          <a:endParaRPr lang="en-US"/>
        </a:p>
      </dgm:t>
    </dgm:pt>
    <dgm:pt modelId="{CD865261-67E7-47CA-AA82-E1814D1C4AC9}" type="sibTrans" cxnId="{2488ADE4-3EA2-4825-95BD-BC5B01629E83}">
      <dgm:prSet/>
      <dgm:spPr/>
      <dgm:t>
        <a:bodyPr/>
        <a:lstStyle/>
        <a:p>
          <a:endParaRPr lang="en-US"/>
        </a:p>
      </dgm:t>
    </dgm:pt>
    <dgm:pt modelId="{BD010BDD-30F9-4B3A-910F-B7D29995E68A}">
      <dgm:prSet/>
      <dgm:spPr/>
      <dgm:t>
        <a:bodyPr/>
        <a:lstStyle/>
        <a:p>
          <a:r>
            <a:rPr lang="en-GB"/>
            <a:t>It will have one CEO, who will also be the finance manager.</a:t>
          </a:r>
          <a:endParaRPr lang="en-US"/>
        </a:p>
      </dgm:t>
    </dgm:pt>
    <dgm:pt modelId="{6EA4FDAD-3E34-406D-B6D1-57CC79B37AC7}" type="parTrans" cxnId="{AC324993-A2EB-4C87-96C2-5C30A0D7F34F}">
      <dgm:prSet/>
      <dgm:spPr/>
      <dgm:t>
        <a:bodyPr/>
        <a:lstStyle/>
        <a:p>
          <a:endParaRPr lang="en-US"/>
        </a:p>
      </dgm:t>
    </dgm:pt>
    <dgm:pt modelId="{C07C1602-A039-4BD7-A9C1-413D99E73368}" type="sibTrans" cxnId="{AC324993-A2EB-4C87-96C2-5C30A0D7F34F}">
      <dgm:prSet/>
      <dgm:spPr/>
      <dgm:t>
        <a:bodyPr/>
        <a:lstStyle/>
        <a:p>
          <a:endParaRPr lang="en-US"/>
        </a:p>
      </dgm:t>
    </dgm:pt>
    <dgm:pt modelId="{2B6E8265-D82B-423A-9ABF-08D0EAACA812}">
      <dgm:prSet/>
      <dgm:spPr/>
      <dgm:t>
        <a:bodyPr/>
        <a:lstStyle/>
        <a:p>
          <a:r>
            <a:rPr lang="en-GB"/>
            <a:t>One of the owners will be the marketing manager.</a:t>
          </a:r>
          <a:endParaRPr lang="en-US"/>
        </a:p>
      </dgm:t>
    </dgm:pt>
    <dgm:pt modelId="{A7AFAFAC-6496-4B8F-BA78-825EFBF5443C}" type="parTrans" cxnId="{DB6E003B-37A5-410B-898F-12D346C67F2D}">
      <dgm:prSet/>
      <dgm:spPr/>
      <dgm:t>
        <a:bodyPr/>
        <a:lstStyle/>
        <a:p>
          <a:endParaRPr lang="en-US"/>
        </a:p>
      </dgm:t>
    </dgm:pt>
    <dgm:pt modelId="{B4079121-562B-41FA-90D1-D6223EB3EFA7}" type="sibTrans" cxnId="{DB6E003B-37A5-410B-898F-12D346C67F2D}">
      <dgm:prSet/>
      <dgm:spPr/>
      <dgm:t>
        <a:bodyPr/>
        <a:lstStyle/>
        <a:p>
          <a:endParaRPr lang="en-US"/>
        </a:p>
      </dgm:t>
    </dgm:pt>
    <dgm:pt modelId="{36CE2C71-6B86-43D8-B573-02D191BBA7AE}">
      <dgm:prSet/>
      <dgm:spPr/>
      <dgm:t>
        <a:bodyPr/>
        <a:lstStyle/>
        <a:p>
          <a:r>
            <a:rPr lang="en-GB"/>
            <a:t>The other owner will be the operations manager.</a:t>
          </a:r>
          <a:endParaRPr lang="en-US"/>
        </a:p>
      </dgm:t>
    </dgm:pt>
    <dgm:pt modelId="{F45D5D59-28B1-4FF7-AD8D-DDE888953583}" type="parTrans" cxnId="{5BC0EAAF-EDC0-4636-8027-7D168DA5B664}">
      <dgm:prSet/>
      <dgm:spPr/>
      <dgm:t>
        <a:bodyPr/>
        <a:lstStyle/>
        <a:p>
          <a:endParaRPr lang="en-US"/>
        </a:p>
      </dgm:t>
    </dgm:pt>
    <dgm:pt modelId="{F879B2C0-4119-49E2-ADAD-605A7A302322}" type="sibTrans" cxnId="{5BC0EAAF-EDC0-4636-8027-7D168DA5B664}">
      <dgm:prSet/>
      <dgm:spPr/>
      <dgm:t>
        <a:bodyPr/>
        <a:lstStyle/>
        <a:p>
          <a:endParaRPr lang="en-US"/>
        </a:p>
      </dgm:t>
    </dgm:pt>
    <dgm:pt modelId="{F62C9325-14A0-4357-BB45-0CD791C5B717}">
      <dgm:prSet/>
      <dgm:spPr/>
      <dgm:t>
        <a:bodyPr/>
        <a:lstStyle/>
        <a:p>
          <a:r>
            <a:rPr lang="en-GB"/>
            <a:t>Owners will receive salaries monthly as employees of the business</a:t>
          </a:r>
          <a:endParaRPr lang="en-US"/>
        </a:p>
      </dgm:t>
    </dgm:pt>
    <dgm:pt modelId="{34A7B9E0-E772-4947-AFFD-E48EDC574479}" type="parTrans" cxnId="{923B79D1-41F9-4026-AD87-18134B8F33E4}">
      <dgm:prSet/>
      <dgm:spPr/>
      <dgm:t>
        <a:bodyPr/>
        <a:lstStyle/>
        <a:p>
          <a:endParaRPr lang="en-US"/>
        </a:p>
      </dgm:t>
    </dgm:pt>
    <dgm:pt modelId="{0BB0CDE2-71BC-432B-92A0-349A99565A83}" type="sibTrans" cxnId="{923B79D1-41F9-4026-AD87-18134B8F33E4}">
      <dgm:prSet/>
      <dgm:spPr/>
      <dgm:t>
        <a:bodyPr/>
        <a:lstStyle/>
        <a:p>
          <a:endParaRPr lang="en-US"/>
        </a:p>
      </dgm:t>
    </dgm:pt>
    <dgm:pt modelId="{4FE31A4D-7F5B-40CD-BF28-DF54233D98F7}" type="pres">
      <dgm:prSet presAssocID="{999FCE1F-56D3-41CF-95D3-13D03E731E00}" presName="linear" presStyleCnt="0">
        <dgm:presLayoutVars>
          <dgm:animLvl val="lvl"/>
          <dgm:resizeHandles val="exact"/>
        </dgm:presLayoutVars>
      </dgm:prSet>
      <dgm:spPr/>
    </dgm:pt>
    <dgm:pt modelId="{32EBFE4A-AD28-4B3D-9038-646BC9740A61}" type="pres">
      <dgm:prSet presAssocID="{54DB03EE-9388-4CD2-9075-79D6F358A1CB}" presName="parentText" presStyleLbl="node1" presStyleIdx="0" presStyleCnt="5">
        <dgm:presLayoutVars>
          <dgm:chMax val="0"/>
          <dgm:bulletEnabled val="1"/>
        </dgm:presLayoutVars>
      </dgm:prSet>
      <dgm:spPr/>
    </dgm:pt>
    <dgm:pt modelId="{84369B79-63DE-4334-9EB6-D1A7104FE47B}" type="pres">
      <dgm:prSet presAssocID="{CD865261-67E7-47CA-AA82-E1814D1C4AC9}" presName="spacer" presStyleCnt="0"/>
      <dgm:spPr/>
    </dgm:pt>
    <dgm:pt modelId="{C0118E69-F8DC-42F6-A21C-236ACC73B87B}" type="pres">
      <dgm:prSet presAssocID="{BD010BDD-30F9-4B3A-910F-B7D29995E68A}" presName="parentText" presStyleLbl="node1" presStyleIdx="1" presStyleCnt="5">
        <dgm:presLayoutVars>
          <dgm:chMax val="0"/>
          <dgm:bulletEnabled val="1"/>
        </dgm:presLayoutVars>
      </dgm:prSet>
      <dgm:spPr/>
    </dgm:pt>
    <dgm:pt modelId="{D0A6ADDA-F390-4C70-9A73-097B7A6A5A46}" type="pres">
      <dgm:prSet presAssocID="{C07C1602-A039-4BD7-A9C1-413D99E73368}" presName="spacer" presStyleCnt="0"/>
      <dgm:spPr/>
    </dgm:pt>
    <dgm:pt modelId="{6CE4ACF4-A6DB-4618-AFC1-EEDE289DC4C9}" type="pres">
      <dgm:prSet presAssocID="{2B6E8265-D82B-423A-9ABF-08D0EAACA812}" presName="parentText" presStyleLbl="node1" presStyleIdx="2" presStyleCnt="5">
        <dgm:presLayoutVars>
          <dgm:chMax val="0"/>
          <dgm:bulletEnabled val="1"/>
        </dgm:presLayoutVars>
      </dgm:prSet>
      <dgm:spPr/>
    </dgm:pt>
    <dgm:pt modelId="{34202F57-FC11-498D-B7C3-B30FFFF7C234}" type="pres">
      <dgm:prSet presAssocID="{B4079121-562B-41FA-90D1-D6223EB3EFA7}" presName="spacer" presStyleCnt="0"/>
      <dgm:spPr/>
    </dgm:pt>
    <dgm:pt modelId="{18F26A80-DC60-47F5-9C4D-61573BAF54D0}" type="pres">
      <dgm:prSet presAssocID="{36CE2C71-6B86-43D8-B573-02D191BBA7AE}" presName="parentText" presStyleLbl="node1" presStyleIdx="3" presStyleCnt="5">
        <dgm:presLayoutVars>
          <dgm:chMax val="0"/>
          <dgm:bulletEnabled val="1"/>
        </dgm:presLayoutVars>
      </dgm:prSet>
      <dgm:spPr/>
    </dgm:pt>
    <dgm:pt modelId="{28FE36F1-3C4A-4ECE-9C40-8A7CE0BD4493}" type="pres">
      <dgm:prSet presAssocID="{F879B2C0-4119-49E2-ADAD-605A7A302322}" presName="spacer" presStyleCnt="0"/>
      <dgm:spPr/>
    </dgm:pt>
    <dgm:pt modelId="{7E4A91D4-2EE7-4D24-9337-827384C952DE}" type="pres">
      <dgm:prSet presAssocID="{F62C9325-14A0-4357-BB45-0CD791C5B717}" presName="parentText" presStyleLbl="node1" presStyleIdx="4" presStyleCnt="5">
        <dgm:presLayoutVars>
          <dgm:chMax val="0"/>
          <dgm:bulletEnabled val="1"/>
        </dgm:presLayoutVars>
      </dgm:prSet>
      <dgm:spPr/>
    </dgm:pt>
  </dgm:ptLst>
  <dgm:cxnLst>
    <dgm:cxn modelId="{7E7A0C0A-E03A-46BE-B5FA-EC3796D76FD4}" type="presOf" srcId="{2B6E8265-D82B-423A-9ABF-08D0EAACA812}" destId="{6CE4ACF4-A6DB-4618-AFC1-EEDE289DC4C9}" srcOrd="0" destOrd="0" presId="urn:microsoft.com/office/officeart/2005/8/layout/vList2"/>
    <dgm:cxn modelId="{D5874C3A-5D23-4A0E-8F07-5441F95B19A3}" type="presOf" srcId="{BD010BDD-30F9-4B3A-910F-B7D29995E68A}" destId="{C0118E69-F8DC-42F6-A21C-236ACC73B87B}" srcOrd="0" destOrd="0" presId="urn:microsoft.com/office/officeart/2005/8/layout/vList2"/>
    <dgm:cxn modelId="{DB6E003B-37A5-410B-898F-12D346C67F2D}" srcId="{999FCE1F-56D3-41CF-95D3-13D03E731E00}" destId="{2B6E8265-D82B-423A-9ABF-08D0EAACA812}" srcOrd="2" destOrd="0" parTransId="{A7AFAFAC-6496-4B8F-BA78-825EFBF5443C}" sibTransId="{B4079121-562B-41FA-90D1-D6223EB3EFA7}"/>
    <dgm:cxn modelId="{B51DE947-D1DD-4259-881D-98D21869C4E4}" type="presOf" srcId="{54DB03EE-9388-4CD2-9075-79D6F358A1CB}" destId="{32EBFE4A-AD28-4B3D-9038-646BC9740A61}" srcOrd="0" destOrd="0" presId="urn:microsoft.com/office/officeart/2005/8/layout/vList2"/>
    <dgm:cxn modelId="{D072D680-7F14-4479-AA63-1995CFA28741}" type="presOf" srcId="{F62C9325-14A0-4357-BB45-0CD791C5B717}" destId="{7E4A91D4-2EE7-4D24-9337-827384C952DE}" srcOrd="0" destOrd="0" presId="urn:microsoft.com/office/officeart/2005/8/layout/vList2"/>
    <dgm:cxn modelId="{AC324993-A2EB-4C87-96C2-5C30A0D7F34F}" srcId="{999FCE1F-56D3-41CF-95D3-13D03E731E00}" destId="{BD010BDD-30F9-4B3A-910F-B7D29995E68A}" srcOrd="1" destOrd="0" parTransId="{6EA4FDAD-3E34-406D-B6D1-57CC79B37AC7}" sibTransId="{C07C1602-A039-4BD7-A9C1-413D99E73368}"/>
    <dgm:cxn modelId="{5BC0EAAF-EDC0-4636-8027-7D168DA5B664}" srcId="{999FCE1F-56D3-41CF-95D3-13D03E731E00}" destId="{36CE2C71-6B86-43D8-B573-02D191BBA7AE}" srcOrd="3" destOrd="0" parTransId="{F45D5D59-28B1-4FF7-AD8D-DDE888953583}" sibTransId="{F879B2C0-4119-49E2-ADAD-605A7A302322}"/>
    <dgm:cxn modelId="{9FF648BF-9D9F-47B7-8174-4F1C1EC7567D}" type="presOf" srcId="{999FCE1F-56D3-41CF-95D3-13D03E731E00}" destId="{4FE31A4D-7F5B-40CD-BF28-DF54233D98F7}" srcOrd="0" destOrd="0" presId="urn:microsoft.com/office/officeart/2005/8/layout/vList2"/>
    <dgm:cxn modelId="{923B79D1-41F9-4026-AD87-18134B8F33E4}" srcId="{999FCE1F-56D3-41CF-95D3-13D03E731E00}" destId="{F62C9325-14A0-4357-BB45-0CD791C5B717}" srcOrd="4" destOrd="0" parTransId="{34A7B9E0-E772-4947-AFFD-E48EDC574479}" sibTransId="{0BB0CDE2-71BC-432B-92A0-349A99565A83}"/>
    <dgm:cxn modelId="{B39056D8-A197-4B50-AEC8-B4EBA01A5C2A}" type="presOf" srcId="{36CE2C71-6B86-43D8-B573-02D191BBA7AE}" destId="{18F26A80-DC60-47F5-9C4D-61573BAF54D0}" srcOrd="0" destOrd="0" presId="urn:microsoft.com/office/officeart/2005/8/layout/vList2"/>
    <dgm:cxn modelId="{2488ADE4-3EA2-4825-95BD-BC5B01629E83}" srcId="{999FCE1F-56D3-41CF-95D3-13D03E731E00}" destId="{54DB03EE-9388-4CD2-9075-79D6F358A1CB}" srcOrd="0" destOrd="0" parTransId="{E8FA8FF5-0C70-4ED5-9C7B-D1BB48EB2369}" sibTransId="{CD865261-67E7-47CA-AA82-E1814D1C4AC9}"/>
    <dgm:cxn modelId="{A18733DF-97C4-4B37-B076-F385FE11E956}" type="presParOf" srcId="{4FE31A4D-7F5B-40CD-BF28-DF54233D98F7}" destId="{32EBFE4A-AD28-4B3D-9038-646BC9740A61}" srcOrd="0" destOrd="0" presId="urn:microsoft.com/office/officeart/2005/8/layout/vList2"/>
    <dgm:cxn modelId="{7C657BC2-3F80-4D3E-BB7C-A2F3BCB4A3CE}" type="presParOf" srcId="{4FE31A4D-7F5B-40CD-BF28-DF54233D98F7}" destId="{84369B79-63DE-4334-9EB6-D1A7104FE47B}" srcOrd="1" destOrd="0" presId="urn:microsoft.com/office/officeart/2005/8/layout/vList2"/>
    <dgm:cxn modelId="{692DD69E-3876-4153-A64F-AE1F994D0317}" type="presParOf" srcId="{4FE31A4D-7F5B-40CD-BF28-DF54233D98F7}" destId="{C0118E69-F8DC-42F6-A21C-236ACC73B87B}" srcOrd="2" destOrd="0" presId="urn:microsoft.com/office/officeart/2005/8/layout/vList2"/>
    <dgm:cxn modelId="{600C2E46-2601-4AA7-9EA4-C4486B0DE995}" type="presParOf" srcId="{4FE31A4D-7F5B-40CD-BF28-DF54233D98F7}" destId="{D0A6ADDA-F390-4C70-9A73-097B7A6A5A46}" srcOrd="3" destOrd="0" presId="urn:microsoft.com/office/officeart/2005/8/layout/vList2"/>
    <dgm:cxn modelId="{CBFCCBC8-481A-47D9-AA77-752D68BF7268}" type="presParOf" srcId="{4FE31A4D-7F5B-40CD-BF28-DF54233D98F7}" destId="{6CE4ACF4-A6DB-4618-AFC1-EEDE289DC4C9}" srcOrd="4" destOrd="0" presId="urn:microsoft.com/office/officeart/2005/8/layout/vList2"/>
    <dgm:cxn modelId="{862327C1-A22C-487B-9D83-16FCA7A7BF42}" type="presParOf" srcId="{4FE31A4D-7F5B-40CD-BF28-DF54233D98F7}" destId="{34202F57-FC11-498D-B7C3-B30FFFF7C234}" srcOrd="5" destOrd="0" presId="urn:microsoft.com/office/officeart/2005/8/layout/vList2"/>
    <dgm:cxn modelId="{028FB421-403F-4508-88D9-A4913668382E}" type="presParOf" srcId="{4FE31A4D-7F5B-40CD-BF28-DF54233D98F7}" destId="{18F26A80-DC60-47F5-9C4D-61573BAF54D0}" srcOrd="6" destOrd="0" presId="urn:microsoft.com/office/officeart/2005/8/layout/vList2"/>
    <dgm:cxn modelId="{57634C27-B0A0-4423-BD2F-62155B994E50}" type="presParOf" srcId="{4FE31A4D-7F5B-40CD-BF28-DF54233D98F7}" destId="{28FE36F1-3C4A-4ECE-9C40-8A7CE0BD4493}" srcOrd="7" destOrd="0" presId="urn:microsoft.com/office/officeart/2005/8/layout/vList2"/>
    <dgm:cxn modelId="{23B26942-7177-4C18-8D32-0C7C5423FC16}" type="presParOf" srcId="{4FE31A4D-7F5B-40CD-BF28-DF54233D98F7}" destId="{7E4A91D4-2EE7-4D24-9337-827384C952D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9486504-6830-4609-A948-5E7182AE1E83}"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B88D2A1F-4484-46CF-BF12-5D60CDED2607}">
      <dgm:prSet/>
      <dgm:spPr/>
      <dgm:t>
        <a:bodyPr/>
        <a:lstStyle/>
        <a:p>
          <a:r>
            <a:rPr lang="en-GB" b="1"/>
            <a:t>Opportunities</a:t>
          </a:r>
          <a:endParaRPr lang="en-US"/>
        </a:p>
      </dgm:t>
    </dgm:pt>
    <dgm:pt modelId="{08F2F418-8082-4056-B649-80076C05E4D1}" type="parTrans" cxnId="{55426680-0550-4EDD-95F1-BC8AA4716A60}">
      <dgm:prSet/>
      <dgm:spPr/>
      <dgm:t>
        <a:bodyPr/>
        <a:lstStyle/>
        <a:p>
          <a:endParaRPr lang="en-US"/>
        </a:p>
      </dgm:t>
    </dgm:pt>
    <dgm:pt modelId="{EB178B17-8DE1-4A58-B138-E3684A5DB405}" type="sibTrans" cxnId="{55426680-0550-4EDD-95F1-BC8AA4716A60}">
      <dgm:prSet/>
      <dgm:spPr/>
      <dgm:t>
        <a:bodyPr/>
        <a:lstStyle/>
        <a:p>
          <a:endParaRPr lang="en-US"/>
        </a:p>
      </dgm:t>
    </dgm:pt>
    <dgm:pt modelId="{30FCB397-D733-41B8-8454-A71D7F524B3A}">
      <dgm:prSet/>
      <dgm:spPr/>
      <dgm:t>
        <a:bodyPr/>
        <a:lstStyle/>
        <a:p>
          <a:r>
            <a:rPr lang="en-GB"/>
            <a:t>Franchising </a:t>
          </a:r>
          <a:endParaRPr lang="en-US"/>
        </a:p>
      </dgm:t>
    </dgm:pt>
    <dgm:pt modelId="{6DD005FC-43E9-4968-BD13-6832F6CC1693}" type="parTrans" cxnId="{08213718-7ABC-4B37-AE78-ACC17139A61F}">
      <dgm:prSet/>
      <dgm:spPr/>
      <dgm:t>
        <a:bodyPr/>
        <a:lstStyle/>
        <a:p>
          <a:endParaRPr lang="en-US"/>
        </a:p>
      </dgm:t>
    </dgm:pt>
    <dgm:pt modelId="{CD32234B-1144-46EF-85D8-11258E5BF679}" type="sibTrans" cxnId="{08213718-7ABC-4B37-AE78-ACC17139A61F}">
      <dgm:prSet/>
      <dgm:spPr/>
      <dgm:t>
        <a:bodyPr/>
        <a:lstStyle/>
        <a:p>
          <a:endParaRPr lang="en-US"/>
        </a:p>
      </dgm:t>
    </dgm:pt>
    <dgm:pt modelId="{9FC65FC1-E96C-4383-869D-BEE3DAA20EC3}">
      <dgm:prSet/>
      <dgm:spPr/>
      <dgm:t>
        <a:bodyPr/>
        <a:lstStyle/>
        <a:p>
          <a:r>
            <a:rPr lang="en-GB" dirty="0"/>
            <a:t>Potential expansion (mobile car cleaning, car house service cleaning or boats</a:t>
          </a:r>
          <a:r>
            <a:rPr lang="en-US" dirty="0"/>
            <a:t>)</a:t>
          </a:r>
        </a:p>
      </dgm:t>
    </dgm:pt>
    <dgm:pt modelId="{FA791786-835D-4E8B-9856-53604A55605D}" type="parTrans" cxnId="{1DCA16A6-B65F-4712-99D2-4E5E0F15F5E1}">
      <dgm:prSet/>
      <dgm:spPr/>
      <dgm:t>
        <a:bodyPr/>
        <a:lstStyle/>
        <a:p>
          <a:endParaRPr lang="en-US"/>
        </a:p>
      </dgm:t>
    </dgm:pt>
    <dgm:pt modelId="{8FF9E271-50C4-4788-9AF8-3FD6033BDB01}" type="sibTrans" cxnId="{1DCA16A6-B65F-4712-99D2-4E5E0F15F5E1}">
      <dgm:prSet/>
      <dgm:spPr/>
      <dgm:t>
        <a:bodyPr/>
        <a:lstStyle/>
        <a:p>
          <a:endParaRPr lang="en-US"/>
        </a:p>
      </dgm:t>
    </dgm:pt>
    <dgm:pt modelId="{5CB7CCF3-453D-4D98-830E-5EB32D3CE38B}">
      <dgm:prSet/>
      <dgm:spPr/>
      <dgm:t>
        <a:bodyPr/>
        <a:lstStyle/>
        <a:p>
          <a:r>
            <a:rPr lang="en-GB"/>
            <a:t>High supply of unskilled labour</a:t>
          </a:r>
          <a:endParaRPr lang="en-US"/>
        </a:p>
      </dgm:t>
    </dgm:pt>
    <dgm:pt modelId="{9AF55D54-527C-48BF-B56E-59490E5696AD}" type="parTrans" cxnId="{9194D11C-9176-4854-8EA7-54E201FC6ADA}">
      <dgm:prSet/>
      <dgm:spPr/>
      <dgm:t>
        <a:bodyPr/>
        <a:lstStyle/>
        <a:p>
          <a:endParaRPr lang="en-US"/>
        </a:p>
      </dgm:t>
    </dgm:pt>
    <dgm:pt modelId="{90926377-7D8D-4707-8929-A77F41653CB8}" type="sibTrans" cxnId="{9194D11C-9176-4854-8EA7-54E201FC6ADA}">
      <dgm:prSet/>
      <dgm:spPr/>
      <dgm:t>
        <a:bodyPr/>
        <a:lstStyle/>
        <a:p>
          <a:endParaRPr lang="en-US"/>
        </a:p>
      </dgm:t>
    </dgm:pt>
    <dgm:pt modelId="{F29B8D72-BDD1-470B-BBB1-267471EE8729}">
      <dgm:prSet/>
      <dgm:spPr/>
      <dgm:t>
        <a:bodyPr/>
        <a:lstStyle/>
        <a:p>
          <a:r>
            <a:rPr lang="en-GB" b="1"/>
            <a:t>Threats</a:t>
          </a:r>
          <a:endParaRPr lang="en-US"/>
        </a:p>
      </dgm:t>
    </dgm:pt>
    <dgm:pt modelId="{1180485E-6F70-4C45-99BE-1F9691718687}" type="parTrans" cxnId="{9CB27BD6-5667-4281-9C05-33671516137A}">
      <dgm:prSet/>
      <dgm:spPr/>
      <dgm:t>
        <a:bodyPr/>
        <a:lstStyle/>
        <a:p>
          <a:endParaRPr lang="en-US"/>
        </a:p>
      </dgm:t>
    </dgm:pt>
    <dgm:pt modelId="{5B928881-6164-457B-823E-E5F2145AB2CA}" type="sibTrans" cxnId="{9CB27BD6-5667-4281-9C05-33671516137A}">
      <dgm:prSet/>
      <dgm:spPr/>
      <dgm:t>
        <a:bodyPr/>
        <a:lstStyle/>
        <a:p>
          <a:endParaRPr lang="en-US"/>
        </a:p>
      </dgm:t>
    </dgm:pt>
    <dgm:pt modelId="{68AD3ECF-20CC-4E50-9FD8-27F7889E6CEB}">
      <dgm:prSet/>
      <dgm:spPr/>
      <dgm:t>
        <a:bodyPr/>
        <a:lstStyle/>
        <a:p>
          <a:r>
            <a:rPr lang="en-GB"/>
            <a:t>Changes in economic uncertainty</a:t>
          </a:r>
          <a:endParaRPr lang="en-US"/>
        </a:p>
      </dgm:t>
    </dgm:pt>
    <dgm:pt modelId="{6F748CC9-FA94-42F9-874B-881DA4A7CF90}" type="parTrans" cxnId="{F1D14207-A469-4749-8241-990D42B1CC27}">
      <dgm:prSet/>
      <dgm:spPr/>
      <dgm:t>
        <a:bodyPr/>
        <a:lstStyle/>
        <a:p>
          <a:endParaRPr lang="en-US"/>
        </a:p>
      </dgm:t>
    </dgm:pt>
    <dgm:pt modelId="{84D7941D-B1F6-4342-9A0B-DEE7BB015C25}" type="sibTrans" cxnId="{F1D14207-A469-4749-8241-990D42B1CC27}">
      <dgm:prSet/>
      <dgm:spPr/>
      <dgm:t>
        <a:bodyPr/>
        <a:lstStyle/>
        <a:p>
          <a:endParaRPr lang="en-US"/>
        </a:p>
      </dgm:t>
    </dgm:pt>
    <dgm:pt modelId="{2A7A353E-189F-4FE7-9CC0-3170135C7C6A}">
      <dgm:prSet/>
      <dgm:spPr/>
      <dgm:t>
        <a:bodyPr/>
        <a:lstStyle/>
        <a:p>
          <a:r>
            <a:rPr lang="en-GB"/>
            <a:t>Competition </a:t>
          </a:r>
          <a:endParaRPr lang="en-US"/>
        </a:p>
      </dgm:t>
    </dgm:pt>
    <dgm:pt modelId="{E676C1B6-201A-4A8F-AB1F-ED3A50848B6C}" type="parTrans" cxnId="{6E34412B-50D1-4FE5-B876-66DD7BBAEB83}">
      <dgm:prSet/>
      <dgm:spPr/>
      <dgm:t>
        <a:bodyPr/>
        <a:lstStyle/>
        <a:p>
          <a:endParaRPr lang="en-US"/>
        </a:p>
      </dgm:t>
    </dgm:pt>
    <dgm:pt modelId="{0B198CE6-5EEC-4B49-9188-88436A5F3F10}" type="sibTrans" cxnId="{6E34412B-50D1-4FE5-B876-66DD7BBAEB83}">
      <dgm:prSet/>
      <dgm:spPr/>
      <dgm:t>
        <a:bodyPr/>
        <a:lstStyle/>
        <a:p>
          <a:endParaRPr lang="en-US"/>
        </a:p>
      </dgm:t>
    </dgm:pt>
    <dgm:pt modelId="{AEFFD5D5-3321-4134-943F-0270AADCB1EE}">
      <dgm:prSet/>
      <dgm:spPr/>
      <dgm:t>
        <a:bodyPr/>
        <a:lstStyle/>
        <a:p>
          <a:r>
            <a:rPr lang="en-GB"/>
            <a:t>Water wastage</a:t>
          </a:r>
          <a:endParaRPr lang="en-US"/>
        </a:p>
      </dgm:t>
    </dgm:pt>
    <dgm:pt modelId="{58B3EF06-D9CC-4301-B5C8-327BD8F1AE68}" type="parTrans" cxnId="{0A5E53D7-27F6-43A2-A48C-B7440FA6B4AE}">
      <dgm:prSet/>
      <dgm:spPr/>
      <dgm:t>
        <a:bodyPr/>
        <a:lstStyle/>
        <a:p>
          <a:endParaRPr lang="en-US"/>
        </a:p>
      </dgm:t>
    </dgm:pt>
    <dgm:pt modelId="{7FC36CC3-CBB3-496C-AC5E-EB9E0DF8A3EC}" type="sibTrans" cxnId="{0A5E53D7-27F6-43A2-A48C-B7440FA6B4AE}">
      <dgm:prSet/>
      <dgm:spPr/>
      <dgm:t>
        <a:bodyPr/>
        <a:lstStyle/>
        <a:p>
          <a:endParaRPr lang="en-US"/>
        </a:p>
      </dgm:t>
    </dgm:pt>
    <dgm:pt modelId="{23C7398B-4B08-461D-BFE4-0420D90F35C8}" type="pres">
      <dgm:prSet presAssocID="{89486504-6830-4609-A948-5E7182AE1E83}" presName="Name0" presStyleCnt="0">
        <dgm:presLayoutVars>
          <dgm:dir/>
          <dgm:animLvl val="lvl"/>
          <dgm:resizeHandles val="exact"/>
        </dgm:presLayoutVars>
      </dgm:prSet>
      <dgm:spPr/>
    </dgm:pt>
    <dgm:pt modelId="{78ABF46B-0D0F-4D90-AA2A-48ED4B9C24A1}" type="pres">
      <dgm:prSet presAssocID="{B88D2A1F-4484-46CF-BF12-5D60CDED2607}" presName="linNode" presStyleCnt="0"/>
      <dgm:spPr/>
    </dgm:pt>
    <dgm:pt modelId="{8C13140B-B039-484B-B18E-5A1A6A11492E}" type="pres">
      <dgm:prSet presAssocID="{B88D2A1F-4484-46CF-BF12-5D60CDED2607}" presName="parentText" presStyleLbl="node1" presStyleIdx="0" presStyleCnt="2">
        <dgm:presLayoutVars>
          <dgm:chMax val="1"/>
          <dgm:bulletEnabled val="1"/>
        </dgm:presLayoutVars>
      </dgm:prSet>
      <dgm:spPr/>
    </dgm:pt>
    <dgm:pt modelId="{E3A9E4F6-CCB1-4A13-B7C3-0EBF4417E4C4}" type="pres">
      <dgm:prSet presAssocID="{B88D2A1F-4484-46CF-BF12-5D60CDED2607}" presName="descendantText" presStyleLbl="alignAccFollowNode1" presStyleIdx="0" presStyleCnt="2">
        <dgm:presLayoutVars>
          <dgm:bulletEnabled val="1"/>
        </dgm:presLayoutVars>
      </dgm:prSet>
      <dgm:spPr/>
    </dgm:pt>
    <dgm:pt modelId="{1ED83ABF-DE81-49EF-9535-E7DBDB238F82}" type="pres">
      <dgm:prSet presAssocID="{EB178B17-8DE1-4A58-B138-E3684A5DB405}" presName="sp" presStyleCnt="0"/>
      <dgm:spPr/>
    </dgm:pt>
    <dgm:pt modelId="{7FB34CB3-9CA8-4E84-A99E-9EFE21E2EA9F}" type="pres">
      <dgm:prSet presAssocID="{F29B8D72-BDD1-470B-BBB1-267471EE8729}" presName="linNode" presStyleCnt="0"/>
      <dgm:spPr/>
    </dgm:pt>
    <dgm:pt modelId="{8AD9BA79-201B-41DE-A848-836B2F8BB489}" type="pres">
      <dgm:prSet presAssocID="{F29B8D72-BDD1-470B-BBB1-267471EE8729}" presName="parentText" presStyleLbl="node1" presStyleIdx="1" presStyleCnt="2">
        <dgm:presLayoutVars>
          <dgm:chMax val="1"/>
          <dgm:bulletEnabled val="1"/>
        </dgm:presLayoutVars>
      </dgm:prSet>
      <dgm:spPr/>
    </dgm:pt>
    <dgm:pt modelId="{7940BE1F-BA93-476E-815F-44A6E0ED686D}" type="pres">
      <dgm:prSet presAssocID="{F29B8D72-BDD1-470B-BBB1-267471EE8729}" presName="descendantText" presStyleLbl="alignAccFollowNode1" presStyleIdx="1" presStyleCnt="2">
        <dgm:presLayoutVars>
          <dgm:bulletEnabled val="1"/>
        </dgm:presLayoutVars>
      </dgm:prSet>
      <dgm:spPr/>
    </dgm:pt>
  </dgm:ptLst>
  <dgm:cxnLst>
    <dgm:cxn modelId="{A459F902-ECAD-4699-A638-143720770B5D}" type="presOf" srcId="{2A7A353E-189F-4FE7-9CC0-3170135C7C6A}" destId="{7940BE1F-BA93-476E-815F-44A6E0ED686D}" srcOrd="0" destOrd="1" presId="urn:microsoft.com/office/officeart/2005/8/layout/vList5"/>
    <dgm:cxn modelId="{F1D14207-A469-4749-8241-990D42B1CC27}" srcId="{F29B8D72-BDD1-470B-BBB1-267471EE8729}" destId="{68AD3ECF-20CC-4E50-9FD8-27F7889E6CEB}" srcOrd="0" destOrd="0" parTransId="{6F748CC9-FA94-42F9-874B-881DA4A7CF90}" sibTransId="{84D7941D-B1F6-4342-9A0B-DEE7BB015C25}"/>
    <dgm:cxn modelId="{6998780F-41E0-4A14-8DFA-480022AB5680}" type="presOf" srcId="{5CB7CCF3-453D-4D98-830E-5EB32D3CE38B}" destId="{E3A9E4F6-CCB1-4A13-B7C3-0EBF4417E4C4}" srcOrd="0" destOrd="2" presId="urn:microsoft.com/office/officeart/2005/8/layout/vList5"/>
    <dgm:cxn modelId="{08213718-7ABC-4B37-AE78-ACC17139A61F}" srcId="{B88D2A1F-4484-46CF-BF12-5D60CDED2607}" destId="{30FCB397-D733-41B8-8454-A71D7F524B3A}" srcOrd="0" destOrd="0" parTransId="{6DD005FC-43E9-4968-BD13-6832F6CC1693}" sibTransId="{CD32234B-1144-46EF-85D8-11258E5BF679}"/>
    <dgm:cxn modelId="{86A63019-2E53-4CC7-96B2-1C68B33C615A}" type="presOf" srcId="{AEFFD5D5-3321-4134-943F-0270AADCB1EE}" destId="{7940BE1F-BA93-476E-815F-44A6E0ED686D}" srcOrd="0" destOrd="2" presId="urn:microsoft.com/office/officeart/2005/8/layout/vList5"/>
    <dgm:cxn modelId="{9194D11C-9176-4854-8EA7-54E201FC6ADA}" srcId="{B88D2A1F-4484-46CF-BF12-5D60CDED2607}" destId="{5CB7CCF3-453D-4D98-830E-5EB32D3CE38B}" srcOrd="2" destOrd="0" parTransId="{9AF55D54-527C-48BF-B56E-59490E5696AD}" sibTransId="{90926377-7D8D-4707-8929-A77F41653CB8}"/>
    <dgm:cxn modelId="{6E34412B-50D1-4FE5-B876-66DD7BBAEB83}" srcId="{F29B8D72-BDD1-470B-BBB1-267471EE8729}" destId="{2A7A353E-189F-4FE7-9CC0-3170135C7C6A}" srcOrd="1" destOrd="0" parTransId="{E676C1B6-201A-4A8F-AB1F-ED3A50848B6C}" sibTransId="{0B198CE6-5EEC-4B49-9188-88436A5F3F10}"/>
    <dgm:cxn modelId="{92DD8A2D-98A5-43EC-910A-60F749526456}" type="presOf" srcId="{9FC65FC1-E96C-4383-869D-BEE3DAA20EC3}" destId="{E3A9E4F6-CCB1-4A13-B7C3-0EBF4417E4C4}" srcOrd="0" destOrd="1" presId="urn:microsoft.com/office/officeart/2005/8/layout/vList5"/>
    <dgm:cxn modelId="{07678A3C-C03C-4022-A244-78B77DEF9F10}" type="presOf" srcId="{89486504-6830-4609-A948-5E7182AE1E83}" destId="{23C7398B-4B08-461D-BFE4-0420D90F35C8}" srcOrd="0" destOrd="0" presId="urn:microsoft.com/office/officeart/2005/8/layout/vList5"/>
    <dgm:cxn modelId="{657A6878-6B2B-432D-89CE-ED267EE4A71B}" type="presOf" srcId="{B88D2A1F-4484-46CF-BF12-5D60CDED2607}" destId="{8C13140B-B039-484B-B18E-5A1A6A11492E}" srcOrd="0" destOrd="0" presId="urn:microsoft.com/office/officeart/2005/8/layout/vList5"/>
    <dgm:cxn modelId="{55426680-0550-4EDD-95F1-BC8AA4716A60}" srcId="{89486504-6830-4609-A948-5E7182AE1E83}" destId="{B88D2A1F-4484-46CF-BF12-5D60CDED2607}" srcOrd="0" destOrd="0" parTransId="{08F2F418-8082-4056-B649-80076C05E4D1}" sibTransId="{EB178B17-8DE1-4A58-B138-E3684A5DB405}"/>
    <dgm:cxn modelId="{1DCA16A6-B65F-4712-99D2-4E5E0F15F5E1}" srcId="{B88D2A1F-4484-46CF-BF12-5D60CDED2607}" destId="{9FC65FC1-E96C-4383-869D-BEE3DAA20EC3}" srcOrd="1" destOrd="0" parTransId="{FA791786-835D-4E8B-9856-53604A55605D}" sibTransId="{8FF9E271-50C4-4788-9AF8-3FD6033BDB01}"/>
    <dgm:cxn modelId="{C26843AD-F470-45DE-B043-951F51FF2C27}" type="presOf" srcId="{30FCB397-D733-41B8-8454-A71D7F524B3A}" destId="{E3A9E4F6-CCB1-4A13-B7C3-0EBF4417E4C4}" srcOrd="0" destOrd="0" presId="urn:microsoft.com/office/officeart/2005/8/layout/vList5"/>
    <dgm:cxn modelId="{9CB27BD6-5667-4281-9C05-33671516137A}" srcId="{89486504-6830-4609-A948-5E7182AE1E83}" destId="{F29B8D72-BDD1-470B-BBB1-267471EE8729}" srcOrd="1" destOrd="0" parTransId="{1180485E-6F70-4C45-99BE-1F9691718687}" sibTransId="{5B928881-6164-457B-823E-E5F2145AB2CA}"/>
    <dgm:cxn modelId="{0A5E53D7-27F6-43A2-A48C-B7440FA6B4AE}" srcId="{F29B8D72-BDD1-470B-BBB1-267471EE8729}" destId="{AEFFD5D5-3321-4134-943F-0270AADCB1EE}" srcOrd="2" destOrd="0" parTransId="{58B3EF06-D9CC-4301-B5C8-327BD8F1AE68}" sibTransId="{7FC36CC3-CBB3-496C-AC5E-EB9E0DF8A3EC}"/>
    <dgm:cxn modelId="{D13DA5F0-5B0E-4705-86F1-E610351D2FED}" type="presOf" srcId="{68AD3ECF-20CC-4E50-9FD8-27F7889E6CEB}" destId="{7940BE1F-BA93-476E-815F-44A6E0ED686D}" srcOrd="0" destOrd="0" presId="urn:microsoft.com/office/officeart/2005/8/layout/vList5"/>
    <dgm:cxn modelId="{C7AF4FFD-C833-4990-AA50-C65D2FB02C53}" type="presOf" srcId="{F29B8D72-BDD1-470B-BBB1-267471EE8729}" destId="{8AD9BA79-201B-41DE-A848-836B2F8BB489}" srcOrd="0" destOrd="0" presId="urn:microsoft.com/office/officeart/2005/8/layout/vList5"/>
    <dgm:cxn modelId="{AAFD0536-710E-4824-8730-402B281B1DEE}" type="presParOf" srcId="{23C7398B-4B08-461D-BFE4-0420D90F35C8}" destId="{78ABF46B-0D0F-4D90-AA2A-48ED4B9C24A1}" srcOrd="0" destOrd="0" presId="urn:microsoft.com/office/officeart/2005/8/layout/vList5"/>
    <dgm:cxn modelId="{2F9003A2-3940-48A9-A10E-6102330A0C42}" type="presParOf" srcId="{78ABF46B-0D0F-4D90-AA2A-48ED4B9C24A1}" destId="{8C13140B-B039-484B-B18E-5A1A6A11492E}" srcOrd="0" destOrd="0" presId="urn:microsoft.com/office/officeart/2005/8/layout/vList5"/>
    <dgm:cxn modelId="{42F1CD97-6925-4F49-A267-34A8EFC21E03}" type="presParOf" srcId="{78ABF46B-0D0F-4D90-AA2A-48ED4B9C24A1}" destId="{E3A9E4F6-CCB1-4A13-B7C3-0EBF4417E4C4}" srcOrd="1" destOrd="0" presId="urn:microsoft.com/office/officeart/2005/8/layout/vList5"/>
    <dgm:cxn modelId="{D15077B1-73E3-41DE-9E85-17F5959C9CD9}" type="presParOf" srcId="{23C7398B-4B08-461D-BFE4-0420D90F35C8}" destId="{1ED83ABF-DE81-49EF-9535-E7DBDB238F82}" srcOrd="1" destOrd="0" presId="urn:microsoft.com/office/officeart/2005/8/layout/vList5"/>
    <dgm:cxn modelId="{A5473ABB-07A1-4808-ACD7-01A6CACEAE77}" type="presParOf" srcId="{23C7398B-4B08-461D-BFE4-0420D90F35C8}" destId="{7FB34CB3-9CA8-4E84-A99E-9EFE21E2EA9F}" srcOrd="2" destOrd="0" presId="urn:microsoft.com/office/officeart/2005/8/layout/vList5"/>
    <dgm:cxn modelId="{B52B1BE1-652B-4D23-BFC5-5259F21851E9}" type="presParOf" srcId="{7FB34CB3-9CA8-4E84-A99E-9EFE21E2EA9F}" destId="{8AD9BA79-201B-41DE-A848-836B2F8BB489}" srcOrd="0" destOrd="0" presId="urn:microsoft.com/office/officeart/2005/8/layout/vList5"/>
    <dgm:cxn modelId="{882DA4BF-07DF-474B-88EE-DD3A5A8A1736}" type="presParOf" srcId="{7FB34CB3-9CA8-4E84-A99E-9EFE21E2EA9F}" destId="{7940BE1F-BA93-476E-815F-44A6E0ED686D}"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48B838A-3AF7-438D-8CF7-28CB4526C7B0}"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F6E82B7C-1107-4230-BF35-45256989EE86}">
      <dgm:prSet/>
      <dgm:spPr/>
      <dgm:t>
        <a:bodyPr/>
        <a:lstStyle/>
        <a:p>
          <a:r>
            <a:rPr lang="en-GB" dirty="0"/>
            <a:t>Funding refers  to the finding of the resources  needed to finance the business (Neves &amp; Brito, 2020).</a:t>
          </a:r>
          <a:endParaRPr lang="en-US" dirty="0"/>
        </a:p>
      </dgm:t>
    </dgm:pt>
    <dgm:pt modelId="{005D0866-45D5-404F-9E4D-0595A90C2B54}" type="parTrans" cxnId="{579EF63C-7D54-426D-B209-448E46ECCAF2}">
      <dgm:prSet/>
      <dgm:spPr/>
      <dgm:t>
        <a:bodyPr/>
        <a:lstStyle/>
        <a:p>
          <a:endParaRPr lang="en-US"/>
        </a:p>
      </dgm:t>
    </dgm:pt>
    <dgm:pt modelId="{274C745D-C7BB-436C-8097-33523E2D5BD2}" type="sibTrans" cxnId="{579EF63C-7D54-426D-B209-448E46ECCAF2}">
      <dgm:prSet/>
      <dgm:spPr/>
      <dgm:t>
        <a:bodyPr/>
        <a:lstStyle/>
        <a:p>
          <a:endParaRPr lang="en-US"/>
        </a:p>
      </dgm:t>
    </dgm:pt>
    <dgm:pt modelId="{354BC29E-BE38-4249-925F-CFFD7E3BDC85}">
      <dgm:prSet/>
      <dgm:spPr/>
      <dgm:t>
        <a:bodyPr/>
        <a:lstStyle/>
        <a:p>
          <a:r>
            <a:rPr lang="en-GB"/>
            <a:t>The business will require </a:t>
          </a:r>
          <a:r>
            <a:rPr lang="en-US"/>
            <a:t>£</a:t>
          </a:r>
          <a:r>
            <a:rPr lang="en-GB"/>
            <a:t>30,000 to establish.</a:t>
          </a:r>
          <a:endParaRPr lang="en-US"/>
        </a:p>
      </dgm:t>
    </dgm:pt>
    <dgm:pt modelId="{E30CCCB3-AE66-4C15-950A-0EED56CD9A8A}" type="parTrans" cxnId="{3F492126-D2C2-42B8-ADE2-C3CA8419BAEC}">
      <dgm:prSet/>
      <dgm:spPr/>
      <dgm:t>
        <a:bodyPr/>
        <a:lstStyle/>
        <a:p>
          <a:endParaRPr lang="en-US"/>
        </a:p>
      </dgm:t>
    </dgm:pt>
    <dgm:pt modelId="{68360988-D48F-49B3-B18E-0FBB98FE7F77}" type="sibTrans" cxnId="{3F492126-D2C2-42B8-ADE2-C3CA8419BAEC}">
      <dgm:prSet/>
      <dgm:spPr/>
      <dgm:t>
        <a:bodyPr/>
        <a:lstStyle/>
        <a:p>
          <a:endParaRPr lang="en-US"/>
        </a:p>
      </dgm:t>
    </dgm:pt>
    <dgm:pt modelId="{07213B52-E51F-4098-AD46-2D4EEFE50C34}">
      <dgm:prSet/>
      <dgm:spPr/>
      <dgm:t>
        <a:bodyPr/>
        <a:lstStyle/>
        <a:p>
          <a:r>
            <a:rPr lang="en-GB" dirty="0"/>
            <a:t>The business will be funded through personal funds.</a:t>
          </a:r>
          <a:endParaRPr lang="en-US" dirty="0"/>
        </a:p>
      </dgm:t>
    </dgm:pt>
    <dgm:pt modelId="{8AB2E9F6-DD1B-44A3-8582-D7533053FA54}" type="parTrans" cxnId="{7B23FDBA-6460-4F21-A509-164A53EE9299}">
      <dgm:prSet/>
      <dgm:spPr/>
      <dgm:t>
        <a:bodyPr/>
        <a:lstStyle/>
        <a:p>
          <a:endParaRPr lang="en-US"/>
        </a:p>
      </dgm:t>
    </dgm:pt>
    <dgm:pt modelId="{E4FFA317-4E7B-4567-AF48-C921A16C8AEA}" type="sibTrans" cxnId="{7B23FDBA-6460-4F21-A509-164A53EE9299}">
      <dgm:prSet/>
      <dgm:spPr/>
      <dgm:t>
        <a:bodyPr/>
        <a:lstStyle/>
        <a:p>
          <a:endParaRPr lang="en-US"/>
        </a:p>
      </dgm:t>
    </dgm:pt>
    <dgm:pt modelId="{C8AF626A-1ECD-404E-BF57-54366B376FC9}">
      <dgm:prSet/>
      <dgm:spPr/>
      <dgm:t>
        <a:bodyPr/>
        <a:lstStyle/>
        <a:p>
          <a:r>
            <a:rPr lang="en-GB"/>
            <a:t>These funds will be used to buy car washing equipment, pay rent, and leisure room</a:t>
          </a:r>
        </a:p>
        <a:p>
          <a:endParaRPr lang="en-US" dirty="0"/>
        </a:p>
      </dgm:t>
    </dgm:pt>
    <dgm:pt modelId="{BD714DFF-553F-44D2-A09E-7020674769B0}" type="parTrans" cxnId="{28FD7223-A330-46D2-A59C-69F3656C3FF7}">
      <dgm:prSet/>
      <dgm:spPr/>
      <dgm:t>
        <a:bodyPr/>
        <a:lstStyle/>
        <a:p>
          <a:endParaRPr lang="en-US"/>
        </a:p>
      </dgm:t>
    </dgm:pt>
    <dgm:pt modelId="{2FD2891A-9C81-438A-9EF9-99C41F6DA541}" type="sibTrans" cxnId="{28FD7223-A330-46D2-A59C-69F3656C3FF7}">
      <dgm:prSet/>
      <dgm:spPr/>
      <dgm:t>
        <a:bodyPr/>
        <a:lstStyle/>
        <a:p>
          <a:endParaRPr lang="en-US"/>
        </a:p>
      </dgm:t>
    </dgm:pt>
    <dgm:pt modelId="{F20061BA-A0C5-4C10-AF0A-12074B0DEA70}" type="pres">
      <dgm:prSet presAssocID="{248B838A-3AF7-438D-8CF7-28CB4526C7B0}" presName="Name0" presStyleCnt="0">
        <dgm:presLayoutVars>
          <dgm:dir/>
          <dgm:resizeHandles val="exact"/>
        </dgm:presLayoutVars>
      </dgm:prSet>
      <dgm:spPr/>
    </dgm:pt>
    <dgm:pt modelId="{B23794BF-2F1A-4CAD-8A07-D9ADFBDF4227}" type="pres">
      <dgm:prSet presAssocID="{F6E82B7C-1107-4230-BF35-45256989EE86}" presName="node" presStyleLbl="node1" presStyleIdx="0" presStyleCnt="4">
        <dgm:presLayoutVars>
          <dgm:bulletEnabled val="1"/>
        </dgm:presLayoutVars>
      </dgm:prSet>
      <dgm:spPr/>
    </dgm:pt>
    <dgm:pt modelId="{02A18D54-A9F4-41F8-8A20-F60422C4E038}" type="pres">
      <dgm:prSet presAssocID="{274C745D-C7BB-436C-8097-33523E2D5BD2}" presName="sibTrans" presStyleLbl="sibTrans1D1" presStyleIdx="0" presStyleCnt="3"/>
      <dgm:spPr/>
    </dgm:pt>
    <dgm:pt modelId="{33FC39BF-AFFA-4D9E-9324-0D69D830035D}" type="pres">
      <dgm:prSet presAssocID="{274C745D-C7BB-436C-8097-33523E2D5BD2}" presName="connectorText" presStyleLbl="sibTrans1D1" presStyleIdx="0" presStyleCnt="3"/>
      <dgm:spPr/>
    </dgm:pt>
    <dgm:pt modelId="{BBD93DE0-8427-4BF8-BD04-DBEC2836678A}" type="pres">
      <dgm:prSet presAssocID="{354BC29E-BE38-4249-925F-CFFD7E3BDC85}" presName="node" presStyleLbl="node1" presStyleIdx="1" presStyleCnt="4">
        <dgm:presLayoutVars>
          <dgm:bulletEnabled val="1"/>
        </dgm:presLayoutVars>
      </dgm:prSet>
      <dgm:spPr/>
    </dgm:pt>
    <dgm:pt modelId="{82786649-3F0F-4059-BB89-51EF6BA7840B}" type="pres">
      <dgm:prSet presAssocID="{68360988-D48F-49B3-B18E-0FBB98FE7F77}" presName="sibTrans" presStyleLbl="sibTrans1D1" presStyleIdx="1" presStyleCnt="3"/>
      <dgm:spPr/>
    </dgm:pt>
    <dgm:pt modelId="{797D0D18-363A-4DCE-AEC7-0FCE4EB7753E}" type="pres">
      <dgm:prSet presAssocID="{68360988-D48F-49B3-B18E-0FBB98FE7F77}" presName="connectorText" presStyleLbl="sibTrans1D1" presStyleIdx="1" presStyleCnt="3"/>
      <dgm:spPr/>
    </dgm:pt>
    <dgm:pt modelId="{8B53B7EF-C47D-4221-8D52-37116892160A}" type="pres">
      <dgm:prSet presAssocID="{07213B52-E51F-4098-AD46-2D4EEFE50C34}" presName="node" presStyleLbl="node1" presStyleIdx="2" presStyleCnt="4" custScaleX="97168" custScaleY="101454" custLinFactNeighborX="1541" custLinFactNeighborY="-18440">
        <dgm:presLayoutVars>
          <dgm:bulletEnabled val="1"/>
        </dgm:presLayoutVars>
      </dgm:prSet>
      <dgm:spPr/>
    </dgm:pt>
    <dgm:pt modelId="{7D99CB66-3E7F-407C-81D1-E1D75B1EC2EF}" type="pres">
      <dgm:prSet presAssocID="{E4FFA317-4E7B-4567-AF48-C921A16C8AEA}" presName="sibTrans" presStyleLbl="sibTrans1D1" presStyleIdx="2" presStyleCnt="3"/>
      <dgm:spPr/>
    </dgm:pt>
    <dgm:pt modelId="{5BAC462C-AD17-47B9-B46D-63CFE9B8298F}" type="pres">
      <dgm:prSet presAssocID="{E4FFA317-4E7B-4567-AF48-C921A16C8AEA}" presName="connectorText" presStyleLbl="sibTrans1D1" presStyleIdx="2" presStyleCnt="3"/>
      <dgm:spPr/>
    </dgm:pt>
    <dgm:pt modelId="{81D6C3A3-BA82-465E-B283-8C27A48F1D80}" type="pres">
      <dgm:prSet presAssocID="{C8AF626A-1ECD-404E-BF57-54366B376FC9}" presName="node" presStyleLbl="node1" presStyleIdx="3" presStyleCnt="4" custLinFactNeighborX="322" custLinFactNeighborY="-13642">
        <dgm:presLayoutVars>
          <dgm:bulletEnabled val="1"/>
        </dgm:presLayoutVars>
      </dgm:prSet>
      <dgm:spPr/>
    </dgm:pt>
  </dgm:ptLst>
  <dgm:cxnLst>
    <dgm:cxn modelId="{28FD7223-A330-46D2-A59C-69F3656C3FF7}" srcId="{248B838A-3AF7-438D-8CF7-28CB4526C7B0}" destId="{C8AF626A-1ECD-404E-BF57-54366B376FC9}" srcOrd="3" destOrd="0" parTransId="{BD714DFF-553F-44D2-A09E-7020674769B0}" sibTransId="{2FD2891A-9C81-438A-9EF9-99C41F6DA541}"/>
    <dgm:cxn modelId="{3F492126-D2C2-42B8-ADE2-C3CA8419BAEC}" srcId="{248B838A-3AF7-438D-8CF7-28CB4526C7B0}" destId="{354BC29E-BE38-4249-925F-CFFD7E3BDC85}" srcOrd="1" destOrd="0" parTransId="{E30CCCB3-AE66-4C15-950A-0EED56CD9A8A}" sibTransId="{68360988-D48F-49B3-B18E-0FBB98FE7F77}"/>
    <dgm:cxn modelId="{66CBEB29-BDFE-4AA2-9BB0-4E2CDD8E2D5C}" type="presOf" srcId="{354BC29E-BE38-4249-925F-CFFD7E3BDC85}" destId="{BBD93DE0-8427-4BF8-BD04-DBEC2836678A}" srcOrd="0" destOrd="0" presId="urn:microsoft.com/office/officeart/2016/7/layout/RepeatingBendingProcessNew"/>
    <dgm:cxn modelId="{6DE4ED35-01DD-4C88-8DAE-A52AA8220B83}" type="presOf" srcId="{C8AF626A-1ECD-404E-BF57-54366B376FC9}" destId="{81D6C3A3-BA82-465E-B283-8C27A48F1D80}" srcOrd="0" destOrd="0" presId="urn:microsoft.com/office/officeart/2016/7/layout/RepeatingBendingProcessNew"/>
    <dgm:cxn modelId="{579EF63C-7D54-426D-B209-448E46ECCAF2}" srcId="{248B838A-3AF7-438D-8CF7-28CB4526C7B0}" destId="{F6E82B7C-1107-4230-BF35-45256989EE86}" srcOrd="0" destOrd="0" parTransId="{005D0866-45D5-404F-9E4D-0595A90C2B54}" sibTransId="{274C745D-C7BB-436C-8097-33523E2D5BD2}"/>
    <dgm:cxn modelId="{275B7C3D-A140-4CE6-B006-FDF75A818D0D}" type="presOf" srcId="{E4FFA317-4E7B-4567-AF48-C921A16C8AEA}" destId="{7D99CB66-3E7F-407C-81D1-E1D75B1EC2EF}" srcOrd="0" destOrd="0" presId="urn:microsoft.com/office/officeart/2016/7/layout/RepeatingBendingProcessNew"/>
    <dgm:cxn modelId="{B0F90374-B36A-4D43-B086-9ACA40D22E52}" type="presOf" srcId="{E4FFA317-4E7B-4567-AF48-C921A16C8AEA}" destId="{5BAC462C-AD17-47B9-B46D-63CFE9B8298F}" srcOrd="1" destOrd="0" presId="urn:microsoft.com/office/officeart/2016/7/layout/RepeatingBendingProcessNew"/>
    <dgm:cxn modelId="{F6D08B79-BC0A-4A34-A12C-7D3818D20B0C}" type="presOf" srcId="{F6E82B7C-1107-4230-BF35-45256989EE86}" destId="{B23794BF-2F1A-4CAD-8A07-D9ADFBDF4227}" srcOrd="0" destOrd="0" presId="urn:microsoft.com/office/officeart/2016/7/layout/RepeatingBendingProcessNew"/>
    <dgm:cxn modelId="{564B02A0-9015-4511-B03B-1527E8AE0F9A}" type="presOf" srcId="{248B838A-3AF7-438D-8CF7-28CB4526C7B0}" destId="{F20061BA-A0C5-4C10-AF0A-12074B0DEA70}" srcOrd="0" destOrd="0" presId="urn:microsoft.com/office/officeart/2016/7/layout/RepeatingBendingProcessNew"/>
    <dgm:cxn modelId="{606FC7AD-F57B-4522-A4FF-B096CEEA8E0E}" type="presOf" srcId="{274C745D-C7BB-436C-8097-33523E2D5BD2}" destId="{33FC39BF-AFFA-4D9E-9324-0D69D830035D}" srcOrd="1" destOrd="0" presId="urn:microsoft.com/office/officeart/2016/7/layout/RepeatingBendingProcessNew"/>
    <dgm:cxn modelId="{7B23FDBA-6460-4F21-A509-164A53EE9299}" srcId="{248B838A-3AF7-438D-8CF7-28CB4526C7B0}" destId="{07213B52-E51F-4098-AD46-2D4EEFE50C34}" srcOrd="2" destOrd="0" parTransId="{8AB2E9F6-DD1B-44A3-8582-D7533053FA54}" sibTransId="{E4FFA317-4E7B-4567-AF48-C921A16C8AEA}"/>
    <dgm:cxn modelId="{653BC0C3-1902-4FCC-8188-4F2F1DABD2A5}" type="presOf" srcId="{68360988-D48F-49B3-B18E-0FBB98FE7F77}" destId="{797D0D18-363A-4DCE-AEC7-0FCE4EB7753E}" srcOrd="1" destOrd="0" presId="urn:microsoft.com/office/officeart/2016/7/layout/RepeatingBendingProcessNew"/>
    <dgm:cxn modelId="{1E9102C7-F45E-4439-A8C2-828502A66290}" type="presOf" srcId="{07213B52-E51F-4098-AD46-2D4EEFE50C34}" destId="{8B53B7EF-C47D-4221-8D52-37116892160A}" srcOrd="0" destOrd="0" presId="urn:microsoft.com/office/officeart/2016/7/layout/RepeatingBendingProcessNew"/>
    <dgm:cxn modelId="{FA0D13E5-70F5-4447-8255-47AC6973F050}" type="presOf" srcId="{274C745D-C7BB-436C-8097-33523E2D5BD2}" destId="{02A18D54-A9F4-41F8-8A20-F60422C4E038}" srcOrd="0" destOrd="0" presId="urn:microsoft.com/office/officeart/2016/7/layout/RepeatingBendingProcessNew"/>
    <dgm:cxn modelId="{092BD6F3-1094-4D91-BAC0-32D098F7F056}" type="presOf" srcId="{68360988-D48F-49B3-B18E-0FBB98FE7F77}" destId="{82786649-3F0F-4059-BB89-51EF6BA7840B}" srcOrd="0" destOrd="0" presId="urn:microsoft.com/office/officeart/2016/7/layout/RepeatingBendingProcessNew"/>
    <dgm:cxn modelId="{1B302EB2-FD67-4303-A63D-F97A95857000}" type="presParOf" srcId="{F20061BA-A0C5-4C10-AF0A-12074B0DEA70}" destId="{B23794BF-2F1A-4CAD-8A07-D9ADFBDF4227}" srcOrd="0" destOrd="0" presId="urn:microsoft.com/office/officeart/2016/7/layout/RepeatingBendingProcessNew"/>
    <dgm:cxn modelId="{9761E907-1D74-4D10-B6CE-71B1D39EDD8E}" type="presParOf" srcId="{F20061BA-A0C5-4C10-AF0A-12074B0DEA70}" destId="{02A18D54-A9F4-41F8-8A20-F60422C4E038}" srcOrd="1" destOrd="0" presId="urn:microsoft.com/office/officeart/2016/7/layout/RepeatingBendingProcessNew"/>
    <dgm:cxn modelId="{F2029A23-3638-4DAB-9DD8-2DA30DAA5887}" type="presParOf" srcId="{02A18D54-A9F4-41F8-8A20-F60422C4E038}" destId="{33FC39BF-AFFA-4D9E-9324-0D69D830035D}" srcOrd="0" destOrd="0" presId="urn:microsoft.com/office/officeart/2016/7/layout/RepeatingBendingProcessNew"/>
    <dgm:cxn modelId="{6E4F8F33-B2E1-41F7-914E-C10402E868E2}" type="presParOf" srcId="{F20061BA-A0C5-4C10-AF0A-12074B0DEA70}" destId="{BBD93DE0-8427-4BF8-BD04-DBEC2836678A}" srcOrd="2" destOrd="0" presId="urn:microsoft.com/office/officeart/2016/7/layout/RepeatingBendingProcessNew"/>
    <dgm:cxn modelId="{613D7A1C-C852-4B1E-A583-A4734814BA9C}" type="presParOf" srcId="{F20061BA-A0C5-4C10-AF0A-12074B0DEA70}" destId="{82786649-3F0F-4059-BB89-51EF6BA7840B}" srcOrd="3" destOrd="0" presId="urn:microsoft.com/office/officeart/2016/7/layout/RepeatingBendingProcessNew"/>
    <dgm:cxn modelId="{F3DE7F36-DF18-4600-9B5E-698C6F112E18}" type="presParOf" srcId="{82786649-3F0F-4059-BB89-51EF6BA7840B}" destId="{797D0D18-363A-4DCE-AEC7-0FCE4EB7753E}" srcOrd="0" destOrd="0" presId="urn:microsoft.com/office/officeart/2016/7/layout/RepeatingBendingProcessNew"/>
    <dgm:cxn modelId="{B45183A6-85DB-41D0-B7FA-180C39485666}" type="presParOf" srcId="{F20061BA-A0C5-4C10-AF0A-12074B0DEA70}" destId="{8B53B7EF-C47D-4221-8D52-37116892160A}" srcOrd="4" destOrd="0" presId="urn:microsoft.com/office/officeart/2016/7/layout/RepeatingBendingProcessNew"/>
    <dgm:cxn modelId="{D8F581CC-D034-452B-B2EA-C8EB93A501E0}" type="presParOf" srcId="{F20061BA-A0C5-4C10-AF0A-12074B0DEA70}" destId="{7D99CB66-3E7F-407C-81D1-E1D75B1EC2EF}" srcOrd="5" destOrd="0" presId="urn:microsoft.com/office/officeart/2016/7/layout/RepeatingBendingProcessNew"/>
    <dgm:cxn modelId="{CB7C6858-2D87-4AF6-9450-7E5648B703F9}" type="presParOf" srcId="{7D99CB66-3E7F-407C-81D1-E1D75B1EC2EF}" destId="{5BAC462C-AD17-47B9-B46D-63CFE9B8298F}" srcOrd="0" destOrd="0" presId="urn:microsoft.com/office/officeart/2016/7/layout/RepeatingBendingProcessNew"/>
    <dgm:cxn modelId="{D86A67B2-94F8-49EA-A4FA-A59864A80E64}" type="presParOf" srcId="{F20061BA-A0C5-4C10-AF0A-12074B0DEA70}" destId="{81D6C3A3-BA82-465E-B283-8C27A48F1D80}" srcOrd="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6D0D6B-C26A-4E96-8B3B-26ED205F5ED9}">
      <dsp:nvSpPr>
        <dsp:cNvPr id="0" name=""/>
        <dsp:cNvSpPr/>
      </dsp:nvSpPr>
      <dsp:spPr>
        <a:xfrm>
          <a:off x="0" y="1805"/>
          <a:ext cx="6999514"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F61F6A-B523-4E91-B855-715953B4984E}">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C8DACA-3ACF-471F-B943-8E95A0CDAEBF}">
      <dsp:nvSpPr>
        <dsp:cNvPr id="0" name=""/>
        <dsp:cNvSpPr/>
      </dsp:nvSpPr>
      <dsp:spPr>
        <a:xfrm>
          <a:off x="1057183" y="1805"/>
          <a:ext cx="5942330"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00100">
            <a:lnSpc>
              <a:spcPct val="100000"/>
            </a:lnSpc>
            <a:spcBef>
              <a:spcPct val="0"/>
            </a:spcBef>
            <a:spcAft>
              <a:spcPct val="35000"/>
            </a:spcAft>
            <a:buNone/>
          </a:pPr>
          <a:r>
            <a:rPr lang="en-GB" sz="1800" kern="1200"/>
            <a:t>We are a team of three members who are establishing a professional carwash business.</a:t>
          </a:r>
          <a:endParaRPr lang="en-US" sz="1800" kern="1200"/>
        </a:p>
      </dsp:txBody>
      <dsp:txXfrm>
        <a:off x="1057183" y="1805"/>
        <a:ext cx="5942330" cy="915310"/>
      </dsp:txXfrm>
    </dsp:sp>
    <dsp:sp modelId="{AC2D7A7C-F606-4FF4-9A58-49C82529DF0B}">
      <dsp:nvSpPr>
        <dsp:cNvPr id="0" name=""/>
        <dsp:cNvSpPr/>
      </dsp:nvSpPr>
      <dsp:spPr>
        <a:xfrm>
          <a:off x="0" y="1145944"/>
          <a:ext cx="6999514"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C9A533-2D60-4ABE-8A1D-4C4AEEE7E656}">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F40C73-B1AB-42D5-9493-31AB94D66411}">
      <dsp:nvSpPr>
        <dsp:cNvPr id="0" name=""/>
        <dsp:cNvSpPr/>
      </dsp:nvSpPr>
      <dsp:spPr>
        <a:xfrm>
          <a:off x="1057183" y="1145944"/>
          <a:ext cx="5942330"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00100">
            <a:lnSpc>
              <a:spcPct val="100000"/>
            </a:lnSpc>
            <a:spcBef>
              <a:spcPct val="0"/>
            </a:spcBef>
            <a:spcAft>
              <a:spcPct val="35000"/>
            </a:spcAft>
            <a:buNone/>
          </a:pPr>
          <a:r>
            <a:rPr lang="en-GB" sz="1800" kern="1200" dirty="0"/>
            <a:t>The first member Sidi, has a degree in entrepreneurship with 20 years experience  and will be the CEO of the company.</a:t>
          </a:r>
          <a:endParaRPr lang="en-US" sz="1800" kern="1200" dirty="0"/>
        </a:p>
      </dsp:txBody>
      <dsp:txXfrm>
        <a:off x="1057183" y="1145944"/>
        <a:ext cx="5942330" cy="915310"/>
      </dsp:txXfrm>
    </dsp:sp>
    <dsp:sp modelId="{2DCDAF94-B0AC-4A29-8970-2825625C23E9}">
      <dsp:nvSpPr>
        <dsp:cNvPr id="0" name=""/>
        <dsp:cNvSpPr/>
      </dsp:nvSpPr>
      <dsp:spPr>
        <a:xfrm>
          <a:off x="0" y="2290082"/>
          <a:ext cx="6999514"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45913F-2304-42D3-B2B0-02DA6167B09A}">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585E52-BE2E-4690-BAE1-60A640995935}">
      <dsp:nvSpPr>
        <dsp:cNvPr id="0" name=""/>
        <dsp:cNvSpPr/>
      </dsp:nvSpPr>
      <dsp:spPr>
        <a:xfrm>
          <a:off x="1057183" y="2290082"/>
          <a:ext cx="5942330"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00100">
            <a:lnSpc>
              <a:spcPct val="100000"/>
            </a:lnSpc>
            <a:spcBef>
              <a:spcPct val="0"/>
            </a:spcBef>
            <a:spcAft>
              <a:spcPct val="35000"/>
            </a:spcAft>
            <a:buNone/>
          </a:pPr>
          <a:r>
            <a:rPr lang="en-GB" sz="1800" kern="1200" dirty="0"/>
            <a:t>The second member </a:t>
          </a:r>
          <a:r>
            <a:rPr lang="en-GB" sz="1800" kern="1200" dirty="0" err="1"/>
            <a:t>Diosnel</a:t>
          </a:r>
          <a:r>
            <a:rPr lang="en-GB" sz="1800" kern="1200" dirty="0"/>
            <a:t>, holds a degree in marketing, will manage marketing and publicity of </a:t>
          </a:r>
          <a:r>
            <a:rPr lang="en-GB" sz="1800" kern="1200" dirty="0" err="1"/>
            <a:t>Supershine</a:t>
          </a:r>
          <a:r>
            <a:rPr lang="en-GB" sz="1800" kern="1200" dirty="0"/>
            <a:t> Carwash</a:t>
          </a:r>
          <a:endParaRPr lang="en-US" sz="1800" kern="1200" dirty="0"/>
        </a:p>
      </dsp:txBody>
      <dsp:txXfrm>
        <a:off x="1057183" y="2290082"/>
        <a:ext cx="5942330" cy="915310"/>
      </dsp:txXfrm>
    </dsp:sp>
    <dsp:sp modelId="{DDA0D6AC-26EF-4874-8702-0B76A223BCAB}">
      <dsp:nvSpPr>
        <dsp:cNvPr id="0" name=""/>
        <dsp:cNvSpPr/>
      </dsp:nvSpPr>
      <dsp:spPr>
        <a:xfrm>
          <a:off x="0" y="3434221"/>
          <a:ext cx="6999514"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0E2D10-42B4-4009-B6DA-1435A5C9CF71}">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6F7F3B-E9DB-4DC0-A3E1-BC6B1B5BF977}">
      <dsp:nvSpPr>
        <dsp:cNvPr id="0" name=""/>
        <dsp:cNvSpPr/>
      </dsp:nvSpPr>
      <dsp:spPr>
        <a:xfrm>
          <a:off x="1057183" y="3434221"/>
          <a:ext cx="5942330"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00100">
            <a:lnSpc>
              <a:spcPct val="100000"/>
            </a:lnSpc>
            <a:spcBef>
              <a:spcPct val="0"/>
            </a:spcBef>
            <a:spcAft>
              <a:spcPct val="35000"/>
            </a:spcAft>
            <a:buNone/>
          </a:pPr>
          <a:r>
            <a:rPr lang="en-GB" sz="1800" kern="1200" dirty="0"/>
            <a:t>The third member is a people and process manager. Andrew will be responsible for company operations</a:t>
          </a:r>
          <a:endParaRPr lang="en-US" sz="1800" kern="1200" dirty="0"/>
        </a:p>
      </dsp:txBody>
      <dsp:txXfrm>
        <a:off x="1057183" y="3434221"/>
        <a:ext cx="5942330" cy="915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0494F1-4470-49FD-AF9C-80814E1BE338}">
      <dsp:nvSpPr>
        <dsp:cNvPr id="0" name=""/>
        <dsp:cNvSpPr/>
      </dsp:nvSpPr>
      <dsp:spPr>
        <a:xfrm>
          <a:off x="0" y="707092"/>
          <a:ext cx="6433457"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3ACD9C-B736-45BB-93D7-A7DF8C209CE9}">
      <dsp:nvSpPr>
        <dsp:cNvPr id="0" name=""/>
        <dsp:cNvSpPr/>
      </dsp:nvSpPr>
      <dsp:spPr>
        <a:xfrm>
          <a:off x="394883" y="1000807"/>
          <a:ext cx="717970" cy="717970"/>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614192-B855-4CA8-9197-0BB2873461C0}">
      <dsp:nvSpPr>
        <dsp:cNvPr id="0" name=""/>
        <dsp:cNvSpPr/>
      </dsp:nvSpPr>
      <dsp:spPr>
        <a:xfrm>
          <a:off x="1507738" y="707092"/>
          <a:ext cx="4925718"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800100">
            <a:lnSpc>
              <a:spcPct val="100000"/>
            </a:lnSpc>
            <a:spcBef>
              <a:spcPct val="0"/>
            </a:spcBef>
            <a:spcAft>
              <a:spcPct val="35000"/>
            </a:spcAft>
            <a:buNone/>
          </a:pPr>
          <a:r>
            <a:rPr lang="en-GB" sz="1800" kern="1200" dirty="0" err="1"/>
            <a:t>Supershine</a:t>
          </a:r>
          <a:r>
            <a:rPr lang="en-GB" sz="1800" kern="1200" dirty="0"/>
            <a:t> will be a carwash business that will be established near a busy road intersection that is close to offices, supermarkets and hotel.</a:t>
          </a:r>
          <a:endParaRPr lang="en-US" sz="1800" kern="1200" dirty="0"/>
        </a:p>
      </dsp:txBody>
      <dsp:txXfrm>
        <a:off x="1507738" y="707092"/>
        <a:ext cx="4925718" cy="1305401"/>
      </dsp:txXfrm>
    </dsp:sp>
    <dsp:sp modelId="{F49E24AA-6ACB-4508-B88C-2113CC7CAE26}">
      <dsp:nvSpPr>
        <dsp:cNvPr id="0" name=""/>
        <dsp:cNvSpPr/>
      </dsp:nvSpPr>
      <dsp:spPr>
        <a:xfrm>
          <a:off x="0" y="2338844"/>
          <a:ext cx="6433457"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67F96D-E6AA-4294-BAE9-854F95502DEA}">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844715-B29F-4ED2-8B31-CB915E97ACFE}">
      <dsp:nvSpPr>
        <dsp:cNvPr id="0" name=""/>
        <dsp:cNvSpPr/>
      </dsp:nvSpPr>
      <dsp:spPr>
        <a:xfrm>
          <a:off x="1507738" y="2338844"/>
          <a:ext cx="4925718"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800100">
            <a:lnSpc>
              <a:spcPct val="100000"/>
            </a:lnSpc>
            <a:spcBef>
              <a:spcPct val="0"/>
            </a:spcBef>
            <a:spcAft>
              <a:spcPct val="35000"/>
            </a:spcAft>
            <a:buNone/>
          </a:pPr>
          <a:r>
            <a:rPr lang="en-GB" sz="1800" kern="1200"/>
            <a:t>The business will be strategically located in the Bromford area of Birmingham that can be accessed easily by clients (Clark &amp; Colling, 2019).</a:t>
          </a:r>
          <a:endParaRPr lang="en-US" sz="1800" kern="1200"/>
        </a:p>
      </dsp:txBody>
      <dsp:txXfrm>
        <a:off x="1507738" y="2338844"/>
        <a:ext cx="4925718" cy="13054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BA7CBD-60CA-4C79-9F42-FF91FBE3459F}">
      <dsp:nvSpPr>
        <dsp:cNvPr id="0" name=""/>
        <dsp:cNvSpPr/>
      </dsp:nvSpPr>
      <dsp:spPr>
        <a:xfrm>
          <a:off x="4898" y="239719"/>
          <a:ext cx="2141764" cy="29114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100000"/>
            </a:lnSpc>
            <a:spcBef>
              <a:spcPct val="0"/>
            </a:spcBef>
            <a:spcAft>
              <a:spcPct val="35000"/>
            </a:spcAft>
            <a:buNone/>
          </a:pPr>
          <a:r>
            <a:rPr lang="en-GB" sz="1700" kern="1200"/>
            <a:t>The main service of the business will be carwash services.</a:t>
          </a:r>
          <a:endParaRPr lang="en-US" sz="1700" kern="1200"/>
        </a:p>
      </dsp:txBody>
      <dsp:txXfrm>
        <a:off x="67628" y="302449"/>
        <a:ext cx="2016304" cy="2786000"/>
      </dsp:txXfrm>
    </dsp:sp>
    <dsp:sp modelId="{0F4A30F3-5286-4833-A268-081F11DD9B37}">
      <dsp:nvSpPr>
        <dsp:cNvPr id="0" name=""/>
        <dsp:cNvSpPr/>
      </dsp:nvSpPr>
      <dsp:spPr>
        <a:xfrm>
          <a:off x="2360838" y="1429871"/>
          <a:ext cx="454053" cy="5311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2360838" y="1536102"/>
        <a:ext cx="317837" cy="318695"/>
      </dsp:txXfrm>
    </dsp:sp>
    <dsp:sp modelId="{59F5CC71-EFA3-4218-9C20-917DB3A4BEAA}">
      <dsp:nvSpPr>
        <dsp:cNvPr id="0" name=""/>
        <dsp:cNvSpPr/>
      </dsp:nvSpPr>
      <dsp:spPr>
        <a:xfrm>
          <a:off x="3003368" y="239719"/>
          <a:ext cx="2141764" cy="29114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100000"/>
            </a:lnSpc>
            <a:spcBef>
              <a:spcPct val="0"/>
            </a:spcBef>
            <a:spcAft>
              <a:spcPct val="35000"/>
            </a:spcAft>
            <a:buNone/>
          </a:pPr>
          <a:r>
            <a:rPr lang="en-GB" sz="1700" kern="1200"/>
            <a:t>Supershine will be washing cars at a fee. </a:t>
          </a:r>
          <a:endParaRPr lang="en-US" sz="1700" kern="1200"/>
        </a:p>
      </dsp:txBody>
      <dsp:txXfrm>
        <a:off x="3066098" y="302449"/>
        <a:ext cx="2016304" cy="2786000"/>
      </dsp:txXfrm>
    </dsp:sp>
    <dsp:sp modelId="{4E9DF9A4-65F0-4703-BE67-8BA3D3F971FD}">
      <dsp:nvSpPr>
        <dsp:cNvPr id="0" name=""/>
        <dsp:cNvSpPr/>
      </dsp:nvSpPr>
      <dsp:spPr>
        <a:xfrm>
          <a:off x="5359308" y="1429871"/>
          <a:ext cx="454053" cy="5311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359308" y="1536102"/>
        <a:ext cx="317837" cy="318695"/>
      </dsp:txXfrm>
    </dsp:sp>
    <dsp:sp modelId="{F711F1F5-6F01-46CA-BEF2-86CA7C9B57AB}">
      <dsp:nvSpPr>
        <dsp:cNvPr id="0" name=""/>
        <dsp:cNvSpPr/>
      </dsp:nvSpPr>
      <dsp:spPr>
        <a:xfrm>
          <a:off x="6001837" y="239719"/>
          <a:ext cx="2141764" cy="29114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100000"/>
            </a:lnSpc>
            <a:spcBef>
              <a:spcPct val="0"/>
            </a:spcBef>
            <a:spcAft>
              <a:spcPct val="35000"/>
            </a:spcAft>
            <a:buNone/>
          </a:pPr>
          <a:r>
            <a:rPr lang="en-GB" sz="1700" kern="1200"/>
            <a:t>Several premium services will be offered to attract customers such as free video games, Wifi and wide screen TV as customers wait for their cars to be washed (Clark &amp; Colling, 2019).</a:t>
          </a:r>
          <a:endParaRPr lang="en-US" sz="1700" kern="1200"/>
        </a:p>
      </dsp:txBody>
      <dsp:txXfrm>
        <a:off x="6064567" y="302449"/>
        <a:ext cx="2016304" cy="2786000"/>
      </dsp:txXfrm>
    </dsp:sp>
    <dsp:sp modelId="{E09E0356-B726-4D8C-818C-D33C69F4D889}">
      <dsp:nvSpPr>
        <dsp:cNvPr id="0" name=""/>
        <dsp:cNvSpPr/>
      </dsp:nvSpPr>
      <dsp:spPr>
        <a:xfrm>
          <a:off x="8357778" y="1429871"/>
          <a:ext cx="454053" cy="5311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8357778" y="1536102"/>
        <a:ext cx="317837" cy="318695"/>
      </dsp:txXfrm>
    </dsp:sp>
    <dsp:sp modelId="{B8C6C50F-5464-48F7-A215-FC93C7D37E6F}">
      <dsp:nvSpPr>
        <dsp:cNvPr id="0" name=""/>
        <dsp:cNvSpPr/>
      </dsp:nvSpPr>
      <dsp:spPr>
        <a:xfrm>
          <a:off x="9000307" y="239719"/>
          <a:ext cx="2141764" cy="29114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100000"/>
            </a:lnSpc>
            <a:spcBef>
              <a:spcPct val="0"/>
            </a:spcBef>
            <a:spcAft>
              <a:spcPct val="35000"/>
            </a:spcAft>
            <a:buNone/>
          </a:pPr>
          <a:r>
            <a:rPr lang="en-GB" sz="1700" kern="1200" dirty="0"/>
            <a:t>The business will employ 14 people, thirteen of which will be customers service employees (8 full time and 5 weekend) plus one accountant.</a:t>
          </a:r>
          <a:endParaRPr lang="en-US" sz="1700" kern="1200" dirty="0"/>
        </a:p>
      </dsp:txBody>
      <dsp:txXfrm>
        <a:off x="9063037" y="302449"/>
        <a:ext cx="2016304" cy="2786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2946F3-1448-4A3E-A385-9CE9A3AFF891}">
      <dsp:nvSpPr>
        <dsp:cNvPr id="0" name=""/>
        <dsp:cNvSpPr/>
      </dsp:nvSpPr>
      <dsp:spPr>
        <a:xfrm>
          <a:off x="0" y="1805"/>
          <a:ext cx="6999514"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05B8B6-DF36-4578-AB10-7770575F6DF3}">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4327AA-8771-4F1A-8D7A-A735C1CB3C22}">
      <dsp:nvSpPr>
        <dsp:cNvPr id="0" name=""/>
        <dsp:cNvSpPr/>
      </dsp:nvSpPr>
      <dsp:spPr>
        <a:xfrm>
          <a:off x="1057183" y="1805"/>
          <a:ext cx="5942330"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755650">
            <a:lnSpc>
              <a:spcPct val="100000"/>
            </a:lnSpc>
            <a:spcBef>
              <a:spcPct val="0"/>
            </a:spcBef>
            <a:spcAft>
              <a:spcPct val="35000"/>
            </a:spcAft>
            <a:buNone/>
          </a:pPr>
          <a:r>
            <a:rPr lang="en-GB" sz="1700" kern="1200"/>
            <a:t>Supershine Carwash will be established as a limited liability company.</a:t>
          </a:r>
          <a:endParaRPr lang="en-US" sz="1700" kern="1200"/>
        </a:p>
      </dsp:txBody>
      <dsp:txXfrm>
        <a:off x="1057183" y="1805"/>
        <a:ext cx="5942330" cy="915310"/>
      </dsp:txXfrm>
    </dsp:sp>
    <dsp:sp modelId="{253A542B-A588-4952-9E4C-0C756EFBCA33}">
      <dsp:nvSpPr>
        <dsp:cNvPr id="0" name=""/>
        <dsp:cNvSpPr/>
      </dsp:nvSpPr>
      <dsp:spPr>
        <a:xfrm>
          <a:off x="0" y="1145944"/>
          <a:ext cx="6999514"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BF0EBA-550F-4D53-81FD-C314B0534BC0}">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19D46E-1781-4B00-9F14-36EDC4F80C3F}">
      <dsp:nvSpPr>
        <dsp:cNvPr id="0" name=""/>
        <dsp:cNvSpPr/>
      </dsp:nvSpPr>
      <dsp:spPr>
        <a:xfrm>
          <a:off x="1057183" y="1145944"/>
          <a:ext cx="5942330"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755650">
            <a:lnSpc>
              <a:spcPct val="100000"/>
            </a:lnSpc>
            <a:spcBef>
              <a:spcPct val="0"/>
            </a:spcBef>
            <a:spcAft>
              <a:spcPct val="35000"/>
            </a:spcAft>
            <a:buNone/>
          </a:pPr>
          <a:r>
            <a:rPr lang="en-GB" sz="1700" kern="1200"/>
            <a:t>Limited liability refers to a legal structure where investor’s private assets are separate from the organization (Singh, 2023).</a:t>
          </a:r>
          <a:endParaRPr lang="en-US" sz="1700" kern="1200"/>
        </a:p>
      </dsp:txBody>
      <dsp:txXfrm>
        <a:off x="1057183" y="1145944"/>
        <a:ext cx="5942330" cy="915310"/>
      </dsp:txXfrm>
    </dsp:sp>
    <dsp:sp modelId="{D211A3E9-6EDE-457F-9B74-820509F0BAE8}">
      <dsp:nvSpPr>
        <dsp:cNvPr id="0" name=""/>
        <dsp:cNvSpPr/>
      </dsp:nvSpPr>
      <dsp:spPr>
        <a:xfrm>
          <a:off x="0" y="2290082"/>
          <a:ext cx="6999514"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0CB5A-B580-4AC0-BF0F-D0ABB542AF1C}">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BF9CCA-AF50-47CE-8B06-A234AA69CBA6}">
      <dsp:nvSpPr>
        <dsp:cNvPr id="0" name=""/>
        <dsp:cNvSpPr/>
      </dsp:nvSpPr>
      <dsp:spPr>
        <a:xfrm>
          <a:off x="1057183" y="2290082"/>
          <a:ext cx="5942330"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755650">
            <a:lnSpc>
              <a:spcPct val="100000"/>
            </a:lnSpc>
            <a:spcBef>
              <a:spcPct val="0"/>
            </a:spcBef>
            <a:spcAft>
              <a:spcPct val="35000"/>
            </a:spcAft>
            <a:buNone/>
          </a:pPr>
          <a:r>
            <a:rPr lang="en-GB" sz="1700" kern="1200"/>
            <a:t>This will make it a legal entity separate from its owners (Singh, 2023).</a:t>
          </a:r>
          <a:endParaRPr lang="en-US" sz="1700" kern="1200"/>
        </a:p>
      </dsp:txBody>
      <dsp:txXfrm>
        <a:off x="1057183" y="2290082"/>
        <a:ext cx="5942330" cy="915310"/>
      </dsp:txXfrm>
    </dsp:sp>
    <dsp:sp modelId="{A89853F9-F1E9-42B8-AA69-C5C5DC1D7ED5}">
      <dsp:nvSpPr>
        <dsp:cNvPr id="0" name=""/>
        <dsp:cNvSpPr/>
      </dsp:nvSpPr>
      <dsp:spPr>
        <a:xfrm>
          <a:off x="0" y="3434221"/>
          <a:ext cx="6999514"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0B14B1-64C3-4792-8EEE-AB1FA2FBDA22}">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66C860-B961-491E-BF87-4A2E4C96A1BC}">
      <dsp:nvSpPr>
        <dsp:cNvPr id="0" name=""/>
        <dsp:cNvSpPr/>
      </dsp:nvSpPr>
      <dsp:spPr>
        <a:xfrm>
          <a:off x="1057183" y="3434221"/>
          <a:ext cx="5942330"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755650">
            <a:lnSpc>
              <a:spcPct val="100000"/>
            </a:lnSpc>
            <a:spcBef>
              <a:spcPct val="0"/>
            </a:spcBef>
            <a:spcAft>
              <a:spcPct val="35000"/>
            </a:spcAft>
            <a:buNone/>
          </a:pPr>
          <a:r>
            <a:rPr lang="en-GB" sz="1700" kern="1200"/>
            <a:t>The assets of owners will be protected in case of settling a debt.</a:t>
          </a:r>
          <a:endParaRPr lang="en-US" sz="1700" kern="1200"/>
        </a:p>
      </dsp:txBody>
      <dsp:txXfrm>
        <a:off x="1057183" y="3434221"/>
        <a:ext cx="5942330" cy="9153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EBFE4A-AD28-4B3D-9038-646BC9740A61}">
      <dsp:nvSpPr>
        <dsp:cNvPr id="0" name=""/>
        <dsp:cNvSpPr/>
      </dsp:nvSpPr>
      <dsp:spPr>
        <a:xfrm>
          <a:off x="0" y="49111"/>
          <a:ext cx="6202135" cy="755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business will have all three owners in the functional management structure.</a:t>
          </a:r>
          <a:endParaRPr lang="en-US" sz="1900" kern="1200"/>
        </a:p>
      </dsp:txBody>
      <dsp:txXfrm>
        <a:off x="36896" y="86007"/>
        <a:ext cx="6128343" cy="682028"/>
      </dsp:txXfrm>
    </dsp:sp>
    <dsp:sp modelId="{C0118E69-F8DC-42F6-A21C-236ACC73B87B}">
      <dsp:nvSpPr>
        <dsp:cNvPr id="0" name=""/>
        <dsp:cNvSpPr/>
      </dsp:nvSpPr>
      <dsp:spPr>
        <a:xfrm>
          <a:off x="0" y="859651"/>
          <a:ext cx="6202135" cy="755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It will have one CEO, who will also be the finance manager.</a:t>
          </a:r>
          <a:endParaRPr lang="en-US" sz="1900" kern="1200"/>
        </a:p>
      </dsp:txBody>
      <dsp:txXfrm>
        <a:off x="36896" y="896547"/>
        <a:ext cx="6128343" cy="682028"/>
      </dsp:txXfrm>
    </dsp:sp>
    <dsp:sp modelId="{6CE4ACF4-A6DB-4618-AFC1-EEDE289DC4C9}">
      <dsp:nvSpPr>
        <dsp:cNvPr id="0" name=""/>
        <dsp:cNvSpPr/>
      </dsp:nvSpPr>
      <dsp:spPr>
        <a:xfrm>
          <a:off x="0" y="1670192"/>
          <a:ext cx="6202135" cy="755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One of the owners will be the marketing manager.</a:t>
          </a:r>
          <a:endParaRPr lang="en-US" sz="1900" kern="1200"/>
        </a:p>
      </dsp:txBody>
      <dsp:txXfrm>
        <a:off x="36896" y="1707088"/>
        <a:ext cx="6128343" cy="682028"/>
      </dsp:txXfrm>
    </dsp:sp>
    <dsp:sp modelId="{18F26A80-DC60-47F5-9C4D-61573BAF54D0}">
      <dsp:nvSpPr>
        <dsp:cNvPr id="0" name=""/>
        <dsp:cNvSpPr/>
      </dsp:nvSpPr>
      <dsp:spPr>
        <a:xfrm>
          <a:off x="0" y="2480731"/>
          <a:ext cx="6202135" cy="755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other owner will be the operations manager.</a:t>
          </a:r>
          <a:endParaRPr lang="en-US" sz="1900" kern="1200"/>
        </a:p>
      </dsp:txBody>
      <dsp:txXfrm>
        <a:off x="36896" y="2517627"/>
        <a:ext cx="6128343" cy="682028"/>
      </dsp:txXfrm>
    </dsp:sp>
    <dsp:sp modelId="{7E4A91D4-2EE7-4D24-9337-827384C952DE}">
      <dsp:nvSpPr>
        <dsp:cNvPr id="0" name=""/>
        <dsp:cNvSpPr/>
      </dsp:nvSpPr>
      <dsp:spPr>
        <a:xfrm>
          <a:off x="0" y="3291272"/>
          <a:ext cx="6202135" cy="755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Owners will receive salaries monthly as employees of the business</a:t>
          </a:r>
          <a:endParaRPr lang="en-US" sz="1900" kern="1200"/>
        </a:p>
      </dsp:txBody>
      <dsp:txXfrm>
        <a:off x="36896" y="3328168"/>
        <a:ext cx="6128343" cy="68202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A9E4F6-CCB1-4A13-B7C3-0EBF4417E4C4}">
      <dsp:nvSpPr>
        <dsp:cNvPr id="0" name=""/>
        <dsp:cNvSpPr/>
      </dsp:nvSpPr>
      <dsp:spPr>
        <a:xfrm rot="5400000">
          <a:off x="3910648" y="-1178515"/>
          <a:ext cx="1698041" cy="4479688"/>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GB" sz="1900" kern="1200"/>
            <a:t>Franchising </a:t>
          </a:r>
          <a:endParaRPr lang="en-US" sz="1900" kern="1200"/>
        </a:p>
        <a:p>
          <a:pPr marL="171450" lvl="1" indent="-171450" algn="l" defTabSz="844550">
            <a:lnSpc>
              <a:spcPct val="90000"/>
            </a:lnSpc>
            <a:spcBef>
              <a:spcPct val="0"/>
            </a:spcBef>
            <a:spcAft>
              <a:spcPct val="15000"/>
            </a:spcAft>
            <a:buChar char="•"/>
          </a:pPr>
          <a:r>
            <a:rPr lang="en-GB" sz="1900" kern="1200" dirty="0"/>
            <a:t>Potential expansion (mobile car cleaning, car house service cleaning or boats</a:t>
          </a:r>
          <a:r>
            <a:rPr lang="en-US" sz="1900" kern="1200" dirty="0"/>
            <a:t>)</a:t>
          </a:r>
        </a:p>
        <a:p>
          <a:pPr marL="171450" lvl="1" indent="-171450" algn="l" defTabSz="844550">
            <a:lnSpc>
              <a:spcPct val="90000"/>
            </a:lnSpc>
            <a:spcBef>
              <a:spcPct val="0"/>
            </a:spcBef>
            <a:spcAft>
              <a:spcPct val="15000"/>
            </a:spcAft>
            <a:buChar char="•"/>
          </a:pPr>
          <a:r>
            <a:rPr lang="en-GB" sz="1900" kern="1200"/>
            <a:t>High supply of unskilled labour</a:t>
          </a:r>
          <a:endParaRPr lang="en-US" sz="1900" kern="1200"/>
        </a:p>
      </dsp:txBody>
      <dsp:txXfrm rot="-5400000">
        <a:off x="2519825" y="295200"/>
        <a:ext cx="4396796" cy="1532257"/>
      </dsp:txXfrm>
    </dsp:sp>
    <dsp:sp modelId="{8C13140B-B039-484B-B18E-5A1A6A11492E}">
      <dsp:nvSpPr>
        <dsp:cNvPr id="0" name=""/>
        <dsp:cNvSpPr/>
      </dsp:nvSpPr>
      <dsp:spPr>
        <a:xfrm>
          <a:off x="0" y="53"/>
          <a:ext cx="2519825" cy="21225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GB" sz="2700" b="1" kern="1200"/>
            <a:t>Opportunities</a:t>
          </a:r>
          <a:endParaRPr lang="en-US" sz="2700" kern="1200"/>
        </a:p>
      </dsp:txBody>
      <dsp:txXfrm>
        <a:off x="103614" y="103667"/>
        <a:ext cx="2312597" cy="1915324"/>
      </dsp:txXfrm>
    </dsp:sp>
    <dsp:sp modelId="{7940BE1F-BA93-476E-815F-44A6E0ED686D}">
      <dsp:nvSpPr>
        <dsp:cNvPr id="0" name=""/>
        <dsp:cNvSpPr/>
      </dsp:nvSpPr>
      <dsp:spPr>
        <a:xfrm rot="5400000">
          <a:off x="3910648" y="1050164"/>
          <a:ext cx="1698041" cy="4479688"/>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GB" sz="1900" kern="1200"/>
            <a:t>Changes in economic uncertainty</a:t>
          </a:r>
          <a:endParaRPr lang="en-US" sz="1900" kern="1200"/>
        </a:p>
        <a:p>
          <a:pPr marL="171450" lvl="1" indent="-171450" algn="l" defTabSz="844550">
            <a:lnSpc>
              <a:spcPct val="90000"/>
            </a:lnSpc>
            <a:spcBef>
              <a:spcPct val="0"/>
            </a:spcBef>
            <a:spcAft>
              <a:spcPct val="15000"/>
            </a:spcAft>
            <a:buChar char="•"/>
          </a:pPr>
          <a:r>
            <a:rPr lang="en-GB" sz="1900" kern="1200"/>
            <a:t>Competition </a:t>
          </a:r>
          <a:endParaRPr lang="en-US" sz="1900" kern="1200"/>
        </a:p>
        <a:p>
          <a:pPr marL="171450" lvl="1" indent="-171450" algn="l" defTabSz="844550">
            <a:lnSpc>
              <a:spcPct val="90000"/>
            </a:lnSpc>
            <a:spcBef>
              <a:spcPct val="0"/>
            </a:spcBef>
            <a:spcAft>
              <a:spcPct val="15000"/>
            </a:spcAft>
            <a:buChar char="•"/>
          </a:pPr>
          <a:r>
            <a:rPr lang="en-GB" sz="1900" kern="1200"/>
            <a:t>Water wastage</a:t>
          </a:r>
          <a:endParaRPr lang="en-US" sz="1900" kern="1200"/>
        </a:p>
      </dsp:txBody>
      <dsp:txXfrm rot="-5400000">
        <a:off x="2519825" y="2523879"/>
        <a:ext cx="4396796" cy="1532257"/>
      </dsp:txXfrm>
    </dsp:sp>
    <dsp:sp modelId="{8AD9BA79-201B-41DE-A848-836B2F8BB489}">
      <dsp:nvSpPr>
        <dsp:cNvPr id="0" name=""/>
        <dsp:cNvSpPr/>
      </dsp:nvSpPr>
      <dsp:spPr>
        <a:xfrm>
          <a:off x="0" y="2228732"/>
          <a:ext cx="2519825" cy="21225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GB" sz="2700" b="1" kern="1200"/>
            <a:t>Threats</a:t>
          </a:r>
          <a:endParaRPr lang="en-US" sz="2700" kern="1200"/>
        </a:p>
      </dsp:txBody>
      <dsp:txXfrm>
        <a:off x="103614" y="2332346"/>
        <a:ext cx="2312597" cy="191532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A18D54-A9F4-41F8-8A20-F60422C4E038}">
      <dsp:nvSpPr>
        <dsp:cNvPr id="0" name=""/>
        <dsp:cNvSpPr/>
      </dsp:nvSpPr>
      <dsp:spPr>
        <a:xfrm>
          <a:off x="3559195" y="862176"/>
          <a:ext cx="664712" cy="91440"/>
        </a:xfrm>
        <a:custGeom>
          <a:avLst/>
          <a:gdLst/>
          <a:ahLst/>
          <a:cxnLst/>
          <a:rect l="0" t="0" r="0" b="0"/>
          <a:pathLst>
            <a:path>
              <a:moveTo>
                <a:pt x="0" y="45720"/>
              </a:moveTo>
              <a:lnTo>
                <a:pt x="66471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74168" y="904420"/>
        <a:ext cx="34765" cy="6953"/>
      </dsp:txXfrm>
    </dsp:sp>
    <dsp:sp modelId="{B23794BF-2F1A-4CAD-8A07-D9ADFBDF4227}">
      <dsp:nvSpPr>
        <dsp:cNvPr id="0" name=""/>
        <dsp:cNvSpPr/>
      </dsp:nvSpPr>
      <dsp:spPr>
        <a:xfrm>
          <a:off x="537897" y="967"/>
          <a:ext cx="3023097" cy="181385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134" tIns="155493" rIns="148134" bIns="155493" numCol="1" spcCol="1270" anchor="ctr" anchorCtr="0">
          <a:noAutofit/>
        </a:bodyPr>
        <a:lstStyle/>
        <a:p>
          <a:pPr marL="0" lvl="0" indent="0" algn="ctr" defTabSz="844550">
            <a:lnSpc>
              <a:spcPct val="90000"/>
            </a:lnSpc>
            <a:spcBef>
              <a:spcPct val="0"/>
            </a:spcBef>
            <a:spcAft>
              <a:spcPct val="35000"/>
            </a:spcAft>
            <a:buNone/>
          </a:pPr>
          <a:r>
            <a:rPr lang="en-GB" sz="1900" kern="1200" dirty="0"/>
            <a:t>Funding refers  to the finding of the resources  needed to finance the business (Neves &amp; Brito, 2020).</a:t>
          </a:r>
          <a:endParaRPr lang="en-US" sz="1900" kern="1200" dirty="0"/>
        </a:p>
      </dsp:txBody>
      <dsp:txXfrm>
        <a:off x="537897" y="967"/>
        <a:ext cx="3023097" cy="1813858"/>
      </dsp:txXfrm>
    </dsp:sp>
    <dsp:sp modelId="{82786649-3F0F-4059-BB89-51EF6BA7840B}">
      <dsp:nvSpPr>
        <dsp:cNvPr id="0" name=""/>
        <dsp:cNvSpPr/>
      </dsp:nvSpPr>
      <dsp:spPr>
        <a:xfrm>
          <a:off x="2053225" y="1813026"/>
          <a:ext cx="3714631" cy="330236"/>
        </a:xfrm>
        <a:custGeom>
          <a:avLst/>
          <a:gdLst/>
          <a:ahLst/>
          <a:cxnLst/>
          <a:rect l="0" t="0" r="0" b="0"/>
          <a:pathLst>
            <a:path>
              <a:moveTo>
                <a:pt x="3714631" y="0"/>
              </a:moveTo>
              <a:lnTo>
                <a:pt x="3714631" y="182218"/>
              </a:lnTo>
              <a:lnTo>
                <a:pt x="0" y="182218"/>
              </a:lnTo>
              <a:lnTo>
                <a:pt x="0" y="330236"/>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17238" y="1974667"/>
        <a:ext cx="186605" cy="6953"/>
      </dsp:txXfrm>
    </dsp:sp>
    <dsp:sp modelId="{BBD93DE0-8427-4BF8-BD04-DBEC2836678A}">
      <dsp:nvSpPr>
        <dsp:cNvPr id="0" name=""/>
        <dsp:cNvSpPr/>
      </dsp:nvSpPr>
      <dsp:spPr>
        <a:xfrm>
          <a:off x="4256307" y="967"/>
          <a:ext cx="3023097" cy="181385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134" tIns="155493" rIns="148134" bIns="155493" numCol="1" spcCol="1270" anchor="ctr" anchorCtr="0">
          <a:noAutofit/>
        </a:bodyPr>
        <a:lstStyle/>
        <a:p>
          <a:pPr marL="0" lvl="0" indent="0" algn="ctr" defTabSz="844550">
            <a:lnSpc>
              <a:spcPct val="90000"/>
            </a:lnSpc>
            <a:spcBef>
              <a:spcPct val="0"/>
            </a:spcBef>
            <a:spcAft>
              <a:spcPct val="35000"/>
            </a:spcAft>
            <a:buNone/>
          </a:pPr>
          <a:r>
            <a:rPr lang="en-GB" sz="1900" kern="1200"/>
            <a:t>The business will require </a:t>
          </a:r>
          <a:r>
            <a:rPr lang="en-US" sz="1900" kern="1200"/>
            <a:t>£</a:t>
          </a:r>
          <a:r>
            <a:rPr lang="en-GB" sz="1900" kern="1200"/>
            <a:t>30,000 to establish.</a:t>
          </a:r>
          <a:endParaRPr lang="en-US" sz="1900" kern="1200"/>
        </a:p>
      </dsp:txBody>
      <dsp:txXfrm>
        <a:off x="4256307" y="967"/>
        <a:ext cx="3023097" cy="1813858"/>
      </dsp:txXfrm>
    </dsp:sp>
    <dsp:sp modelId="{7D99CB66-3E7F-407C-81D1-E1D75B1EC2EF}">
      <dsp:nvSpPr>
        <dsp:cNvPr id="0" name=""/>
        <dsp:cNvSpPr/>
      </dsp:nvSpPr>
      <dsp:spPr>
        <a:xfrm>
          <a:off x="3520167" y="3050058"/>
          <a:ext cx="627860" cy="91440"/>
        </a:xfrm>
        <a:custGeom>
          <a:avLst/>
          <a:gdLst/>
          <a:ahLst/>
          <a:cxnLst/>
          <a:rect l="0" t="0" r="0" b="0"/>
          <a:pathLst>
            <a:path>
              <a:moveTo>
                <a:pt x="0" y="45720"/>
              </a:moveTo>
              <a:lnTo>
                <a:pt x="331030" y="45720"/>
              </a:lnTo>
              <a:lnTo>
                <a:pt x="331030" y="132748"/>
              </a:lnTo>
              <a:lnTo>
                <a:pt x="627860" y="132748"/>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17492" y="3092302"/>
        <a:ext cx="33209" cy="6953"/>
      </dsp:txXfrm>
    </dsp:sp>
    <dsp:sp modelId="{8B53B7EF-C47D-4221-8D52-37116892160A}">
      <dsp:nvSpPr>
        <dsp:cNvPr id="0" name=""/>
        <dsp:cNvSpPr/>
      </dsp:nvSpPr>
      <dsp:spPr>
        <a:xfrm>
          <a:off x="584483" y="2175662"/>
          <a:ext cx="2937483" cy="18402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134" tIns="155493" rIns="148134" bIns="155493" numCol="1" spcCol="1270" anchor="ctr" anchorCtr="0">
          <a:noAutofit/>
        </a:bodyPr>
        <a:lstStyle/>
        <a:p>
          <a:pPr marL="0" lvl="0" indent="0" algn="ctr" defTabSz="844550">
            <a:lnSpc>
              <a:spcPct val="90000"/>
            </a:lnSpc>
            <a:spcBef>
              <a:spcPct val="0"/>
            </a:spcBef>
            <a:spcAft>
              <a:spcPct val="35000"/>
            </a:spcAft>
            <a:buNone/>
          </a:pPr>
          <a:r>
            <a:rPr lang="en-GB" sz="1900" kern="1200" dirty="0"/>
            <a:t>The business will be funded through personal funds.</a:t>
          </a:r>
          <a:endParaRPr lang="en-US" sz="1900" kern="1200" dirty="0"/>
        </a:p>
      </dsp:txBody>
      <dsp:txXfrm>
        <a:off x="584483" y="2175662"/>
        <a:ext cx="2937483" cy="1840232"/>
      </dsp:txXfrm>
    </dsp:sp>
    <dsp:sp modelId="{81D6C3A3-BA82-465E-B283-8C27A48F1D80}">
      <dsp:nvSpPr>
        <dsp:cNvPr id="0" name=""/>
        <dsp:cNvSpPr/>
      </dsp:nvSpPr>
      <dsp:spPr>
        <a:xfrm>
          <a:off x="4180427" y="2275878"/>
          <a:ext cx="3023097" cy="181385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134" tIns="155493" rIns="148134" bIns="155493" numCol="1" spcCol="1270" anchor="ctr" anchorCtr="0">
          <a:noAutofit/>
        </a:bodyPr>
        <a:lstStyle/>
        <a:p>
          <a:pPr marL="0" lvl="0" indent="0" algn="ctr" defTabSz="844550">
            <a:lnSpc>
              <a:spcPct val="90000"/>
            </a:lnSpc>
            <a:spcBef>
              <a:spcPct val="0"/>
            </a:spcBef>
            <a:spcAft>
              <a:spcPct val="35000"/>
            </a:spcAft>
            <a:buNone/>
          </a:pPr>
          <a:r>
            <a:rPr lang="en-GB" sz="1900" kern="1200"/>
            <a:t>These funds will be used to buy car washing equipment, pay rent, and leisure room</a:t>
          </a:r>
        </a:p>
        <a:p>
          <a:pPr marL="0" lvl="0" indent="0" algn="ctr" defTabSz="844550">
            <a:lnSpc>
              <a:spcPct val="90000"/>
            </a:lnSpc>
            <a:spcBef>
              <a:spcPct val="0"/>
            </a:spcBef>
            <a:spcAft>
              <a:spcPct val="35000"/>
            </a:spcAft>
            <a:buNone/>
          </a:pPr>
          <a:endParaRPr lang="en-US" sz="1900" kern="1200" dirty="0"/>
        </a:p>
      </dsp:txBody>
      <dsp:txXfrm>
        <a:off x="4180427" y="2275878"/>
        <a:ext cx="3023097" cy="181385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4759D1-E681-4C39-9339-711E0C5900A4}" type="datetimeFigureOut">
              <a:rPr lang="en-GB" smtClean="0"/>
              <a:t>19/03/2023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562D08-358A-4B59-9C2B-8380A1368E73}" type="slidenum">
              <a:rPr lang="en-GB" smtClean="0"/>
              <a:t>‹#›</a:t>
            </a:fld>
            <a:endParaRPr lang="en-GB"/>
          </a:p>
        </p:txBody>
      </p:sp>
    </p:spTree>
    <p:extLst>
      <p:ext uri="{BB962C8B-B14F-4D97-AF65-F5344CB8AC3E}">
        <p14:creationId xmlns:p14="http://schemas.microsoft.com/office/powerpoint/2010/main" val="2054292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latin typeface="Trebuchet MS" panose="020B0603020202020204" pitchFamily="34" charset="0"/>
              </a:rPr>
              <a:t> The name of the business will be </a:t>
            </a:r>
            <a:r>
              <a:rPr lang="en-GB" baseline="0" dirty="0" err="1">
                <a:latin typeface="Trebuchet MS" panose="020B0603020202020204" pitchFamily="34" charset="0"/>
              </a:rPr>
              <a:t>Supershine</a:t>
            </a:r>
            <a:r>
              <a:rPr lang="en-GB" baseline="0" dirty="0">
                <a:latin typeface="Trebuchet MS" panose="020B0603020202020204" pitchFamily="34" charset="0"/>
              </a:rPr>
              <a:t> Carwash Ltd. The company will use modern technology to hand wash cars and ensure excellent customer service. </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2</a:t>
            </a:fld>
            <a:endParaRPr lang="en-GB"/>
          </a:p>
        </p:txBody>
      </p:sp>
    </p:spTree>
    <p:extLst>
      <p:ext uri="{BB962C8B-B14F-4D97-AF65-F5344CB8AC3E}">
        <p14:creationId xmlns:p14="http://schemas.microsoft.com/office/powerpoint/2010/main" val="22182237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rebuchet MS" panose="020B0603020202020204" pitchFamily="34" charset="0"/>
              </a:rPr>
              <a:t>The business</a:t>
            </a:r>
            <a:r>
              <a:rPr lang="en-GB" baseline="0" dirty="0">
                <a:latin typeface="Trebuchet MS" panose="020B0603020202020204" pitchFamily="34" charset="0"/>
              </a:rPr>
              <a:t> will take advantage of the increased demand for carwash services in busy road intersections in the Bromford area in Birmingham. </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3</a:t>
            </a:fld>
            <a:endParaRPr lang="en-GB"/>
          </a:p>
        </p:txBody>
      </p:sp>
    </p:spTree>
    <p:extLst>
      <p:ext uri="{BB962C8B-B14F-4D97-AF65-F5344CB8AC3E}">
        <p14:creationId xmlns:p14="http://schemas.microsoft.com/office/powerpoint/2010/main" val="41950395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latin typeface="Trebuchet MS" panose="020B0603020202020204" pitchFamily="34" charset="0"/>
              </a:rPr>
              <a:t>Supershine</a:t>
            </a:r>
            <a:r>
              <a:rPr lang="en-GB" dirty="0">
                <a:latin typeface="Trebuchet MS" panose="020B0603020202020204" pitchFamily="34" charset="0"/>
              </a:rPr>
              <a:t> Carwash will be customer centric. Create satisfaction, loyalty and advocacy within the customer base</a:t>
            </a:r>
          </a:p>
        </p:txBody>
      </p:sp>
      <p:sp>
        <p:nvSpPr>
          <p:cNvPr id="4" name="Slide Number Placeholder 3"/>
          <p:cNvSpPr>
            <a:spLocks noGrp="1"/>
          </p:cNvSpPr>
          <p:nvPr>
            <p:ph type="sldNum" sz="quarter" idx="10"/>
          </p:nvPr>
        </p:nvSpPr>
        <p:spPr/>
        <p:txBody>
          <a:bodyPr/>
          <a:lstStyle/>
          <a:p>
            <a:fld id="{0E9C0355-C012-4770-B277-CAC5452C157E}" type="slidenum">
              <a:rPr lang="en-GB" smtClean="0"/>
              <a:t>4</a:t>
            </a:fld>
            <a:endParaRPr lang="en-GB"/>
          </a:p>
        </p:txBody>
      </p:sp>
    </p:spTree>
    <p:extLst>
      <p:ext uri="{BB962C8B-B14F-4D97-AF65-F5344CB8AC3E}">
        <p14:creationId xmlns:p14="http://schemas.microsoft.com/office/powerpoint/2010/main" val="8754477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5</a:t>
            </a:fld>
            <a:endParaRPr lang="en-GB"/>
          </a:p>
        </p:txBody>
      </p:sp>
    </p:spTree>
    <p:extLst>
      <p:ext uri="{BB962C8B-B14F-4D97-AF65-F5344CB8AC3E}">
        <p14:creationId xmlns:p14="http://schemas.microsoft.com/office/powerpoint/2010/main" val="14172765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latin typeface="Trebuchet MS" panose="020B0603020202020204" pitchFamily="34" charset="0"/>
              </a:rPr>
              <a:t>The operations</a:t>
            </a:r>
            <a:r>
              <a:rPr lang="en-GB" baseline="0" dirty="0">
                <a:latin typeface="Trebuchet MS" panose="020B0603020202020204" pitchFamily="34" charset="0"/>
              </a:rPr>
              <a:t> manager will oversee all car washing activities and procurement of materials. As a business start-up with a little financial capability, the business will combine some business functions under one department to avoid having many managers. The CEO </a:t>
            </a:r>
            <a:r>
              <a:rPr lang="en-GB" sz="1200" dirty="0">
                <a:latin typeface="Trebuchet MS" panose="020B0603020202020204" pitchFamily="34" charset="0"/>
              </a:rPr>
              <a:t>will also be the finance manager. The business will</a:t>
            </a:r>
            <a:r>
              <a:rPr lang="en-GB" sz="1200" baseline="0" dirty="0">
                <a:latin typeface="Trebuchet MS" panose="020B0603020202020204" pitchFamily="34" charset="0"/>
              </a:rPr>
              <a:t> outsource employee recruitment but the operations manager will be in charge of people management within the company. </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6</a:t>
            </a:fld>
            <a:endParaRPr lang="en-GB"/>
          </a:p>
        </p:txBody>
      </p:sp>
    </p:spTree>
    <p:extLst>
      <p:ext uri="{BB962C8B-B14F-4D97-AF65-F5344CB8AC3E}">
        <p14:creationId xmlns:p14="http://schemas.microsoft.com/office/powerpoint/2010/main" val="25290498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endParaRPr lang="en-GB" sz="1200"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7</a:t>
            </a:fld>
            <a:endParaRPr lang="en-GB"/>
          </a:p>
        </p:txBody>
      </p:sp>
    </p:spTree>
    <p:extLst>
      <p:ext uri="{BB962C8B-B14F-4D97-AF65-F5344CB8AC3E}">
        <p14:creationId xmlns:p14="http://schemas.microsoft.com/office/powerpoint/2010/main" val="14481988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rebuchet MS" panose="020B0603020202020204" pitchFamily="34" charset="0"/>
              </a:rPr>
              <a:t>The company</a:t>
            </a:r>
            <a:r>
              <a:rPr lang="en-GB" baseline="0" dirty="0">
                <a:latin typeface="Trebuchet MS" panose="020B0603020202020204" pitchFamily="34" charset="0"/>
              </a:rPr>
              <a:t> can explore the opportunity of Franchising car wash services. It can also establish mobile car washing services, house cleaning services. There is high supply of unskilled labour and this is an opportunity to get employees easily. There is a threat of changes in economy that will make consumers to have low purchase power and consider alternatives such as washing cars at home. There is high competition from car washing businesses in the area and mobile cleaning services. Accidents may occur at workplace.  Water wastage is a threat as the company may be labelled as unsustainable one by consumers.</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8</a:t>
            </a:fld>
            <a:endParaRPr lang="en-GB"/>
          </a:p>
        </p:txBody>
      </p:sp>
    </p:spTree>
    <p:extLst>
      <p:ext uri="{BB962C8B-B14F-4D97-AF65-F5344CB8AC3E}">
        <p14:creationId xmlns:p14="http://schemas.microsoft.com/office/powerpoint/2010/main" val="32220245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rebuchet MS" panose="020B0603020202020204" pitchFamily="34" charset="0"/>
              </a:rPr>
              <a:t>Car</a:t>
            </a:r>
            <a:r>
              <a:rPr lang="en-GB" baseline="0" dirty="0">
                <a:latin typeface="Trebuchet MS" panose="020B0603020202020204" pitchFamily="34" charset="0"/>
              </a:rPr>
              <a:t> owners will be people with car and they will be the largest customer segment for the business. Public service vehicle drivers will also be our customers as well as tracked driving services like Uber and Ola</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9</a:t>
            </a:fld>
            <a:endParaRPr lang="en-GB"/>
          </a:p>
        </p:txBody>
      </p:sp>
    </p:spTree>
    <p:extLst>
      <p:ext uri="{BB962C8B-B14F-4D97-AF65-F5344CB8AC3E}">
        <p14:creationId xmlns:p14="http://schemas.microsoft.com/office/powerpoint/2010/main" val="1414890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rebuchet MS" panose="020B0603020202020204" pitchFamily="34" charset="0"/>
              </a:rPr>
              <a:t>The business will have social media</a:t>
            </a:r>
            <a:r>
              <a:rPr lang="en-GB" baseline="0" dirty="0">
                <a:latin typeface="Trebuchet MS" panose="020B0603020202020204" pitchFamily="34" charset="0"/>
              </a:rPr>
              <a:t> accounts, especially Facebook, </a:t>
            </a:r>
            <a:r>
              <a:rPr lang="en-GB" baseline="0" dirty="0" err="1">
                <a:latin typeface="Trebuchet MS" panose="020B0603020202020204" pitchFamily="34" charset="0"/>
              </a:rPr>
              <a:t>Tiktok</a:t>
            </a:r>
            <a:r>
              <a:rPr lang="en-GB" baseline="0" dirty="0">
                <a:latin typeface="Trebuchet MS" panose="020B0603020202020204" pitchFamily="34" charset="0"/>
              </a:rPr>
              <a:t>  and Instagram, where it will be posting videos and pictures showing its services and engaging customers. The business will hand leaflets and stickers to customers and the general public. </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10</a:t>
            </a:fld>
            <a:endParaRPr lang="en-GB"/>
          </a:p>
        </p:txBody>
      </p:sp>
    </p:spTree>
    <p:extLst>
      <p:ext uri="{BB962C8B-B14F-4D97-AF65-F5344CB8AC3E}">
        <p14:creationId xmlns:p14="http://schemas.microsoft.com/office/powerpoint/2010/main" val="62667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latin typeface="Trebuchet MS" panose="020B0603020202020204" pitchFamily="34" charset="0"/>
              </a:rPr>
              <a:t>The business will offer exceptional car washing services. The business will use</a:t>
            </a:r>
            <a:r>
              <a:rPr lang="en-GB" baseline="0" dirty="0">
                <a:latin typeface="Trebuchet MS" panose="020B0603020202020204" pitchFamily="34" charset="0"/>
              </a:rPr>
              <a:t> premium pricing by offering some services for free and the core service at cost.</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11</a:t>
            </a:fld>
            <a:endParaRPr lang="en-GB"/>
          </a:p>
        </p:txBody>
      </p:sp>
    </p:spTree>
    <p:extLst>
      <p:ext uri="{BB962C8B-B14F-4D97-AF65-F5344CB8AC3E}">
        <p14:creationId xmlns:p14="http://schemas.microsoft.com/office/powerpoint/2010/main" val="20625481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rebuchet MS" panose="020B0603020202020204" pitchFamily="34" charset="0"/>
              </a:rPr>
              <a:t>Drivers</a:t>
            </a:r>
            <a:r>
              <a:rPr lang="en-GB" baseline="0" dirty="0">
                <a:latin typeface="Trebuchet MS" panose="020B0603020202020204" pitchFamily="34" charset="0"/>
              </a:rPr>
              <a:t> will get leaflets and stickers from the business. They will be promoting the business to their colleagues. Social media ads will be used to promote the company.</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12</a:t>
            </a:fld>
            <a:endParaRPr lang="en-GB"/>
          </a:p>
        </p:txBody>
      </p:sp>
    </p:spTree>
    <p:extLst>
      <p:ext uri="{BB962C8B-B14F-4D97-AF65-F5344CB8AC3E}">
        <p14:creationId xmlns:p14="http://schemas.microsoft.com/office/powerpoint/2010/main" val="15898625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Clr>
                <a:schemeClr val="accent4">
                  <a:lumMod val="75000"/>
                </a:schemeClr>
              </a:buClr>
              <a:buFont typeface="Wingdings" panose="05000000000000000000" pitchFamily="2" charset="2"/>
              <a:buNone/>
            </a:pPr>
            <a:r>
              <a:rPr lang="en-GB" sz="1200" dirty="0">
                <a:latin typeface="Trebuchet MS" panose="020B0603020202020204" pitchFamily="34" charset="0"/>
              </a:rPr>
              <a:t>Each owner will contribute </a:t>
            </a:r>
            <a:r>
              <a:rPr lang="en-US" sz="1200" dirty="0">
                <a:latin typeface="Trebuchet MS" panose="020B0603020202020204" pitchFamily="34" charset="0"/>
              </a:rPr>
              <a:t>£</a:t>
            </a:r>
            <a:r>
              <a:rPr lang="en-GB" sz="1200" dirty="0">
                <a:latin typeface="Trebuchet MS" panose="020B0603020202020204" pitchFamily="34" charset="0"/>
              </a:rPr>
              <a:t>10,000 to fund</a:t>
            </a:r>
            <a:r>
              <a:rPr lang="en-GB" sz="1200" baseline="0" dirty="0">
                <a:latin typeface="Trebuchet MS" panose="020B0603020202020204" pitchFamily="34" charset="0"/>
              </a:rPr>
              <a:t> the company. Each owner will have 33.33% stake in the company</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13</a:t>
            </a:fld>
            <a:endParaRPr lang="en-GB"/>
          </a:p>
        </p:txBody>
      </p:sp>
    </p:spTree>
    <p:extLst>
      <p:ext uri="{BB962C8B-B14F-4D97-AF65-F5344CB8AC3E}">
        <p14:creationId xmlns:p14="http://schemas.microsoft.com/office/powerpoint/2010/main" val="2197989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rebuchet MS" panose="020B0603020202020204" pitchFamily="34" charset="0"/>
              </a:rPr>
              <a:t>The business will end</a:t>
            </a:r>
            <a:r>
              <a:rPr lang="en-GB" baseline="0" dirty="0">
                <a:latin typeface="Trebuchet MS" panose="020B0603020202020204" pitchFamily="34" charset="0"/>
              </a:rPr>
              <a:t> the year with a positive cash balance. The opening balance include the </a:t>
            </a:r>
            <a:r>
              <a:rPr lang="en-US" sz="1200" dirty="0">
                <a:latin typeface="Trebuchet MS" panose="020B0603020202020204" pitchFamily="34" charset="0"/>
              </a:rPr>
              <a:t>£</a:t>
            </a:r>
            <a:r>
              <a:rPr lang="en-GB" sz="1200" dirty="0">
                <a:latin typeface="Trebuchet MS" panose="020B0603020202020204" pitchFamily="34" charset="0"/>
              </a:rPr>
              <a:t>10,000 contributed by each of the three owners (</a:t>
            </a:r>
            <a:r>
              <a:rPr lang="en-GB" sz="1200" dirty="0" err="1"/>
              <a:t>Paolone</a:t>
            </a:r>
            <a:r>
              <a:rPr lang="en-GB" sz="1200" dirty="0"/>
              <a:t>, 2020</a:t>
            </a:r>
            <a:r>
              <a:rPr lang="en-GB" sz="1200" dirty="0">
                <a:latin typeface="Trebuchet MS" panose="020B0603020202020204" pitchFamily="34" charset="0"/>
              </a:rPr>
              <a:t>).</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14</a:t>
            </a:fld>
            <a:endParaRPr lang="en-GB"/>
          </a:p>
        </p:txBody>
      </p:sp>
    </p:spTree>
    <p:extLst>
      <p:ext uri="{BB962C8B-B14F-4D97-AF65-F5344CB8AC3E}">
        <p14:creationId xmlns:p14="http://schemas.microsoft.com/office/powerpoint/2010/main" val="14255469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15</a:t>
            </a:fld>
            <a:endParaRPr lang="en-GB"/>
          </a:p>
        </p:txBody>
      </p:sp>
    </p:spTree>
    <p:extLst>
      <p:ext uri="{BB962C8B-B14F-4D97-AF65-F5344CB8AC3E}">
        <p14:creationId xmlns:p14="http://schemas.microsoft.com/office/powerpoint/2010/main" val="6124846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16F5D-68FE-C120-2A17-898FC3CA67B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4040671-D2A9-7B1C-5BA0-9C48F4AC0B6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6ADD878-8129-2BCA-D429-DB13BFFC4048}"/>
              </a:ext>
            </a:extLst>
          </p:cNvPr>
          <p:cNvSpPr>
            <a:spLocks noGrp="1"/>
          </p:cNvSpPr>
          <p:nvPr>
            <p:ph type="dt" sz="half" idx="10"/>
          </p:nvPr>
        </p:nvSpPr>
        <p:spPr/>
        <p:txBody>
          <a:bodyPr/>
          <a:lstStyle/>
          <a:p>
            <a:fld id="{4328B5F0-ACF3-4B80-B4DB-04F8FCA26283}" type="datetimeFigureOut">
              <a:rPr lang="en-GB" smtClean="0"/>
              <a:t>19/03/2023</a:t>
            </a:fld>
            <a:endParaRPr lang="en-GB"/>
          </a:p>
        </p:txBody>
      </p:sp>
      <p:sp>
        <p:nvSpPr>
          <p:cNvPr id="5" name="Footer Placeholder 4">
            <a:extLst>
              <a:ext uri="{FF2B5EF4-FFF2-40B4-BE49-F238E27FC236}">
                <a16:creationId xmlns:a16="http://schemas.microsoft.com/office/drawing/2014/main" id="{06BAE975-F2DE-3DA2-9409-D26D142752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1A2882-AAA1-D7EB-5376-080EBE854A14}"/>
              </a:ext>
            </a:extLst>
          </p:cNvPr>
          <p:cNvSpPr>
            <a:spLocks noGrp="1"/>
          </p:cNvSpPr>
          <p:nvPr>
            <p:ph type="sldNum" sz="quarter" idx="12"/>
          </p:nvPr>
        </p:nvSpPr>
        <p:spPr/>
        <p:txBody>
          <a:bodyPr/>
          <a:lstStyle/>
          <a:p>
            <a:fld id="{5261209D-7578-4C9B-BF0E-56AFE3638AD9}" type="slidenum">
              <a:rPr lang="en-GB" smtClean="0"/>
              <a:t>‹#›</a:t>
            </a:fld>
            <a:endParaRPr lang="en-GB"/>
          </a:p>
        </p:txBody>
      </p:sp>
    </p:spTree>
    <p:extLst>
      <p:ext uri="{BB962C8B-B14F-4D97-AF65-F5344CB8AC3E}">
        <p14:creationId xmlns:p14="http://schemas.microsoft.com/office/powerpoint/2010/main" val="23759891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E1405-6B66-BCA8-5DCD-E537E6110F0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29C4916-658C-524B-64B0-2A2FFD54DA9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CCADA37-50B0-6B61-A37B-352CF168E4F1}"/>
              </a:ext>
            </a:extLst>
          </p:cNvPr>
          <p:cNvSpPr>
            <a:spLocks noGrp="1"/>
          </p:cNvSpPr>
          <p:nvPr>
            <p:ph type="dt" sz="half" idx="10"/>
          </p:nvPr>
        </p:nvSpPr>
        <p:spPr/>
        <p:txBody>
          <a:bodyPr/>
          <a:lstStyle/>
          <a:p>
            <a:fld id="{4328B5F0-ACF3-4B80-B4DB-04F8FCA26283}" type="datetimeFigureOut">
              <a:rPr lang="en-GB" smtClean="0"/>
              <a:t>19/03/2023</a:t>
            </a:fld>
            <a:endParaRPr lang="en-GB"/>
          </a:p>
        </p:txBody>
      </p:sp>
      <p:sp>
        <p:nvSpPr>
          <p:cNvPr id="5" name="Footer Placeholder 4">
            <a:extLst>
              <a:ext uri="{FF2B5EF4-FFF2-40B4-BE49-F238E27FC236}">
                <a16:creationId xmlns:a16="http://schemas.microsoft.com/office/drawing/2014/main" id="{769B8D4C-8644-0E16-996F-02482131F9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BEA101-77BC-EF3A-4D45-F44ED989AFB7}"/>
              </a:ext>
            </a:extLst>
          </p:cNvPr>
          <p:cNvSpPr>
            <a:spLocks noGrp="1"/>
          </p:cNvSpPr>
          <p:nvPr>
            <p:ph type="sldNum" sz="quarter" idx="12"/>
          </p:nvPr>
        </p:nvSpPr>
        <p:spPr/>
        <p:txBody>
          <a:bodyPr/>
          <a:lstStyle/>
          <a:p>
            <a:fld id="{5261209D-7578-4C9B-BF0E-56AFE3638AD9}" type="slidenum">
              <a:rPr lang="en-GB" smtClean="0"/>
              <a:t>‹#›</a:t>
            </a:fld>
            <a:endParaRPr lang="en-GB"/>
          </a:p>
        </p:txBody>
      </p:sp>
    </p:spTree>
    <p:extLst>
      <p:ext uri="{BB962C8B-B14F-4D97-AF65-F5344CB8AC3E}">
        <p14:creationId xmlns:p14="http://schemas.microsoft.com/office/powerpoint/2010/main" val="1551721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88BBA-A146-FBE8-379F-EEBEDCC61A1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6BA1D54-D339-3E0C-B90C-B491ECACEB5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8912DE9-EBE6-5E8B-2AC7-EEE967034477}"/>
              </a:ext>
            </a:extLst>
          </p:cNvPr>
          <p:cNvSpPr>
            <a:spLocks noGrp="1"/>
          </p:cNvSpPr>
          <p:nvPr>
            <p:ph type="dt" sz="half" idx="10"/>
          </p:nvPr>
        </p:nvSpPr>
        <p:spPr/>
        <p:txBody>
          <a:bodyPr/>
          <a:lstStyle/>
          <a:p>
            <a:fld id="{4328B5F0-ACF3-4B80-B4DB-04F8FCA26283}" type="datetimeFigureOut">
              <a:rPr lang="en-GB" smtClean="0"/>
              <a:t>19/03/2023</a:t>
            </a:fld>
            <a:endParaRPr lang="en-GB"/>
          </a:p>
        </p:txBody>
      </p:sp>
      <p:sp>
        <p:nvSpPr>
          <p:cNvPr id="5" name="Footer Placeholder 4">
            <a:extLst>
              <a:ext uri="{FF2B5EF4-FFF2-40B4-BE49-F238E27FC236}">
                <a16:creationId xmlns:a16="http://schemas.microsoft.com/office/drawing/2014/main" id="{944900D3-87BA-C272-59C0-999B973762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90AAE8-5ED6-3546-52AA-0514B2620C93}"/>
              </a:ext>
            </a:extLst>
          </p:cNvPr>
          <p:cNvSpPr>
            <a:spLocks noGrp="1"/>
          </p:cNvSpPr>
          <p:nvPr>
            <p:ph type="sldNum" sz="quarter" idx="12"/>
          </p:nvPr>
        </p:nvSpPr>
        <p:spPr/>
        <p:txBody>
          <a:bodyPr/>
          <a:lstStyle/>
          <a:p>
            <a:fld id="{5261209D-7578-4C9B-BF0E-56AFE3638AD9}" type="slidenum">
              <a:rPr lang="en-GB" smtClean="0"/>
              <a:t>‹#›</a:t>
            </a:fld>
            <a:endParaRPr lang="en-GB"/>
          </a:p>
        </p:txBody>
      </p:sp>
    </p:spTree>
    <p:extLst>
      <p:ext uri="{BB962C8B-B14F-4D97-AF65-F5344CB8AC3E}">
        <p14:creationId xmlns:p14="http://schemas.microsoft.com/office/powerpoint/2010/main" val="19677875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71356-C697-829F-7DD4-92095095F41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B435856-8968-21BB-1082-DB28AAF30AD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5BBC50D-6334-E3C8-2994-BB50CA9D7D8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7AFB943-2277-A683-013E-1438F0F0101E}"/>
              </a:ext>
            </a:extLst>
          </p:cNvPr>
          <p:cNvSpPr>
            <a:spLocks noGrp="1"/>
          </p:cNvSpPr>
          <p:nvPr>
            <p:ph type="dt" sz="half" idx="10"/>
          </p:nvPr>
        </p:nvSpPr>
        <p:spPr/>
        <p:txBody>
          <a:bodyPr/>
          <a:lstStyle/>
          <a:p>
            <a:fld id="{4328B5F0-ACF3-4B80-B4DB-04F8FCA26283}" type="datetimeFigureOut">
              <a:rPr lang="en-GB" smtClean="0"/>
              <a:t>19/03/2023</a:t>
            </a:fld>
            <a:endParaRPr lang="en-GB"/>
          </a:p>
        </p:txBody>
      </p:sp>
      <p:sp>
        <p:nvSpPr>
          <p:cNvPr id="6" name="Footer Placeholder 5">
            <a:extLst>
              <a:ext uri="{FF2B5EF4-FFF2-40B4-BE49-F238E27FC236}">
                <a16:creationId xmlns:a16="http://schemas.microsoft.com/office/drawing/2014/main" id="{9AB93A75-D5B4-D3A9-608D-A967B93713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772ABF-4651-616F-46DB-ED98C6A9B1FB}"/>
              </a:ext>
            </a:extLst>
          </p:cNvPr>
          <p:cNvSpPr>
            <a:spLocks noGrp="1"/>
          </p:cNvSpPr>
          <p:nvPr>
            <p:ph type="sldNum" sz="quarter" idx="12"/>
          </p:nvPr>
        </p:nvSpPr>
        <p:spPr/>
        <p:txBody>
          <a:bodyPr/>
          <a:lstStyle/>
          <a:p>
            <a:fld id="{5261209D-7578-4C9B-BF0E-56AFE3638AD9}" type="slidenum">
              <a:rPr lang="en-GB" smtClean="0"/>
              <a:t>‹#›</a:t>
            </a:fld>
            <a:endParaRPr lang="en-GB"/>
          </a:p>
        </p:txBody>
      </p:sp>
    </p:spTree>
    <p:extLst>
      <p:ext uri="{BB962C8B-B14F-4D97-AF65-F5344CB8AC3E}">
        <p14:creationId xmlns:p14="http://schemas.microsoft.com/office/powerpoint/2010/main" val="36772524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4BB18-DF88-3656-D5D5-1743F11133C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DCBDBC7-4097-814F-6181-2CF03C8D34F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FB706C9-E770-E08E-5282-12DAA1C11B3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83712BD-DDD8-B1A6-BEB4-9E29881B843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171075B-3494-AB98-7489-EE3D60CC359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8B2F7E2-C8FC-E8D4-F79E-54224E2AAEB5}"/>
              </a:ext>
            </a:extLst>
          </p:cNvPr>
          <p:cNvSpPr>
            <a:spLocks noGrp="1"/>
          </p:cNvSpPr>
          <p:nvPr>
            <p:ph type="dt" sz="half" idx="10"/>
          </p:nvPr>
        </p:nvSpPr>
        <p:spPr/>
        <p:txBody>
          <a:bodyPr/>
          <a:lstStyle/>
          <a:p>
            <a:fld id="{4328B5F0-ACF3-4B80-B4DB-04F8FCA26283}" type="datetimeFigureOut">
              <a:rPr lang="en-GB" smtClean="0"/>
              <a:t>19/03/2023</a:t>
            </a:fld>
            <a:endParaRPr lang="en-GB"/>
          </a:p>
        </p:txBody>
      </p:sp>
      <p:sp>
        <p:nvSpPr>
          <p:cNvPr id="8" name="Footer Placeholder 7">
            <a:extLst>
              <a:ext uri="{FF2B5EF4-FFF2-40B4-BE49-F238E27FC236}">
                <a16:creationId xmlns:a16="http://schemas.microsoft.com/office/drawing/2014/main" id="{2102DC15-CE15-3930-8145-283E6BCEB26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F6DB7E9-642F-A49E-7331-E831873C72C3}"/>
              </a:ext>
            </a:extLst>
          </p:cNvPr>
          <p:cNvSpPr>
            <a:spLocks noGrp="1"/>
          </p:cNvSpPr>
          <p:nvPr>
            <p:ph type="sldNum" sz="quarter" idx="12"/>
          </p:nvPr>
        </p:nvSpPr>
        <p:spPr/>
        <p:txBody>
          <a:bodyPr/>
          <a:lstStyle/>
          <a:p>
            <a:fld id="{5261209D-7578-4C9B-BF0E-56AFE3638AD9}" type="slidenum">
              <a:rPr lang="en-GB" smtClean="0"/>
              <a:t>‹#›</a:t>
            </a:fld>
            <a:endParaRPr lang="en-GB"/>
          </a:p>
        </p:txBody>
      </p:sp>
    </p:spTree>
    <p:extLst>
      <p:ext uri="{BB962C8B-B14F-4D97-AF65-F5344CB8AC3E}">
        <p14:creationId xmlns:p14="http://schemas.microsoft.com/office/powerpoint/2010/main" val="41555402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51DC4-9501-483D-783E-5521DAE4D94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164D439-EE5D-A5A5-636D-DEB695D88351}"/>
              </a:ext>
            </a:extLst>
          </p:cNvPr>
          <p:cNvSpPr>
            <a:spLocks noGrp="1"/>
          </p:cNvSpPr>
          <p:nvPr>
            <p:ph type="dt" sz="half" idx="10"/>
          </p:nvPr>
        </p:nvSpPr>
        <p:spPr/>
        <p:txBody>
          <a:bodyPr/>
          <a:lstStyle/>
          <a:p>
            <a:fld id="{4328B5F0-ACF3-4B80-B4DB-04F8FCA26283}" type="datetimeFigureOut">
              <a:rPr lang="en-GB" smtClean="0"/>
              <a:t>19/03/2023</a:t>
            </a:fld>
            <a:endParaRPr lang="en-GB"/>
          </a:p>
        </p:txBody>
      </p:sp>
      <p:sp>
        <p:nvSpPr>
          <p:cNvPr id="4" name="Footer Placeholder 3">
            <a:extLst>
              <a:ext uri="{FF2B5EF4-FFF2-40B4-BE49-F238E27FC236}">
                <a16:creationId xmlns:a16="http://schemas.microsoft.com/office/drawing/2014/main" id="{A3D2D962-CDBE-8326-0B37-8F5EFAC05D0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2027C4F-6367-DC7A-39D0-4E8CC6160D70}"/>
              </a:ext>
            </a:extLst>
          </p:cNvPr>
          <p:cNvSpPr>
            <a:spLocks noGrp="1"/>
          </p:cNvSpPr>
          <p:nvPr>
            <p:ph type="sldNum" sz="quarter" idx="12"/>
          </p:nvPr>
        </p:nvSpPr>
        <p:spPr/>
        <p:txBody>
          <a:bodyPr/>
          <a:lstStyle/>
          <a:p>
            <a:fld id="{5261209D-7578-4C9B-BF0E-56AFE3638AD9}" type="slidenum">
              <a:rPr lang="en-GB" smtClean="0"/>
              <a:t>‹#›</a:t>
            </a:fld>
            <a:endParaRPr lang="en-GB"/>
          </a:p>
        </p:txBody>
      </p:sp>
    </p:spTree>
    <p:extLst>
      <p:ext uri="{BB962C8B-B14F-4D97-AF65-F5344CB8AC3E}">
        <p14:creationId xmlns:p14="http://schemas.microsoft.com/office/powerpoint/2010/main" val="16605958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55A329-5FDB-BF2D-9E32-5036D3DA66E7}"/>
              </a:ext>
            </a:extLst>
          </p:cNvPr>
          <p:cNvSpPr>
            <a:spLocks noGrp="1"/>
          </p:cNvSpPr>
          <p:nvPr>
            <p:ph type="dt" sz="half" idx="10"/>
          </p:nvPr>
        </p:nvSpPr>
        <p:spPr/>
        <p:txBody>
          <a:bodyPr/>
          <a:lstStyle/>
          <a:p>
            <a:fld id="{4328B5F0-ACF3-4B80-B4DB-04F8FCA26283}" type="datetimeFigureOut">
              <a:rPr lang="en-GB" smtClean="0"/>
              <a:t>19/03/2023</a:t>
            </a:fld>
            <a:endParaRPr lang="en-GB"/>
          </a:p>
        </p:txBody>
      </p:sp>
      <p:sp>
        <p:nvSpPr>
          <p:cNvPr id="3" name="Footer Placeholder 2">
            <a:extLst>
              <a:ext uri="{FF2B5EF4-FFF2-40B4-BE49-F238E27FC236}">
                <a16:creationId xmlns:a16="http://schemas.microsoft.com/office/drawing/2014/main" id="{2B3095F5-5D3B-1634-0CFE-1A33E5744ED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70C47BD-0446-76E1-283B-9B7B501C2E86}"/>
              </a:ext>
            </a:extLst>
          </p:cNvPr>
          <p:cNvSpPr>
            <a:spLocks noGrp="1"/>
          </p:cNvSpPr>
          <p:nvPr>
            <p:ph type="sldNum" sz="quarter" idx="12"/>
          </p:nvPr>
        </p:nvSpPr>
        <p:spPr/>
        <p:txBody>
          <a:bodyPr/>
          <a:lstStyle/>
          <a:p>
            <a:fld id="{5261209D-7578-4C9B-BF0E-56AFE3638AD9}" type="slidenum">
              <a:rPr lang="en-GB" smtClean="0"/>
              <a:t>‹#›</a:t>
            </a:fld>
            <a:endParaRPr lang="en-GB"/>
          </a:p>
        </p:txBody>
      </p:sp>
    </p:spTree>
    <p:extLst>
      <p:ext uri="{BB962C8B-B14F-4D97-AF65-F5344CB8AC3E}">
        <p14:creationId xmlns:p14="http://schemas.microsoft.com/office/powerpoint/2010/main" val="4001123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EDC8E-7522-3B94-BAAF-C24FB0DE567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C4B153B-45B1-9053-4733-03C5A4E1379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E8287AF-C341-D00D-27D5-CC65A8A0ED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4763BAF-3798-48C9-492C-D2C02E25C405}"/>
              </a:ext>
            </a:extLst>
          </p:cNvPr>
          <p:cNvSpPr>
            <a:spLocks noGrp="1"/>
          </p:cNvSpPr>
          <p:nvPr>
            <p:ph type="dt" sz="half" idx="10"/>
          </p:nvPr>
        </p:nvSpPr>
        <p:spPr/>
        <p:txBody>
          <a:bodyPr/>
          <a:lstStyle/>
          <a:p>
            <a:fld id="{4328B5F0-ACF3-4B80-B4DB-04F8FCA26283}" type="datetimeFigureOut">
              <a:rPr lang="en-GB" smtClean="0"/>
              <a:t>19/03/2023</a:t>
            </a:fld>
            <a:endParaRPr lang="en-GB"/>
          </a:p>
        </p:txBody>
      </p:sp>
      <p:sp>
        <p:nvSpPr>
          <p:cNvPr id="6" name="Footer Placeholder 5">
            <a:extLst>
              <a:ext uri="{FF2B5EF4-FFF2-40B4-BE49-F238E27FC236}">
                <a16:creationId xmlns:a16="http://schemas.microsoft.com/office/drawing/2014/main" id="{915E45BF-B922-4E0F-F58C-477C390527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E363E5-CFC5-6A04-4EAA-40C31F6EA064}"/>
              </a:ext>
            </a:extLst>
          </p:cNvPr>
          <p:cNvSpPr>
            <a:spLocks noGrp="1"/>
          </p:cNvSpPr>
          <p:nvPr>
            <p:ph type="sldNum" sz="quarter" idx="12"/>
          </p:nvPr>
        </p:nvSpPr>
        <p:spPr/>
        <p:txBody>
          <a:bodyPr/>
          <a:lstStyle/>
          <a:p>
            <a:fld id="{5261209D-7578-4C9B-BF0E-56AFE3638AD9}" type="slidenum">
              <a:rPr lang="en-GB" smtClean="0"/>
              <a:t>‹#›</a:t>
            </a:fld>
            <a:endParaRPr lang="en-GB"/>
          </a:p>
        </p:txBody>
      </p:sp>
    </p:spTree>
    <p:extLst>
      <p:ext uri="{BB962C8B-B14F-4D97-AF65-F5344CB8AC3E}">
        <p14:creationId xmlns:p14="http://schemas.microsoft.com/office/powerpoint/2010/main" val="23820922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92F37-8955-40EB-2461-610A3F55985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EB80F85-6FF3-CFC6-4489-742819F51F5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D1E7430-97A4-C785-F771-AEC65B5166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8789F0D-0A8B-5B4F-CA7D-71B77C21EEC9}"/>
              </a:ext>
            </a:extLst>
          </p:cNvPr>
          <p:cNvSpPr>
            <a:spLocks noGrp="1"/>
          </p:cNvSpPr>
          <p:nvPr>
            <p:ph type="dt" sz="half" idx="10"/>
          </p:nvPr>
        </p:nvSpPr>
        <p:spPr/>
        <p:txBody>
          <a:bodyPr/>
          <a:lstStyle/>
          <a:p>
            <a:fld id="{4328B5F0-ACF3-4B80-B4DB-04F8FCA26283}" type="datetimeFigureOut">
              <a:rPr lang="en-GB" smtClean="0"/>
              <a:t>19/03/2023</a:t>
            </a:fld>
            <a:endParaRPr lang="en-GB"/>
          </a:p>
        </p:txBody>
      </p:sp>
      <p:sp>
        <p:nvSpPr>
          <p:cNvPr id="6" name="Footer Placeholder 5">
            <a:extLst>
              <a:ext uri="{FF2B5EF4-FFF2-40B4-BE49-F238E27FC236}">
                <a16:creationId xmlns:a16="http://schemas.microsoft.com/office/drawing/2014/main" id="{E1AF9ACC-AECB-BED4-C662-4A67B4619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103969-B59E-514D-7DCD-88405B125E8C}"/>
              </a:ext>
            </a:extLst>
          </p:cNvPr>
          <p:cNvSpPr>
            <a:spLocks noGrp="1"/>
          </p:cNvSpPr>
          <p:nvPr>
            <p:ph type="sldNum" sz="quarter" idx="12"/>
          </p:nvPr>
        </p:nvSpPr>
        <p:spPr/>
        <p:txBody>
          <a:bodyPr/>
          <a:lstStyle/>
          <a:p>
            <a:fld id="{5261209D-7578-4C9B-BF0E-56AFE3638AD9}" type="slidenum">
              <a:rPr lang="en-GB" smtClean="0"/>
              <a:t>‹#›</a:t>
            </a:fld>
            <a:endParaRPr lang="en-GB"/>
          </a:p>
        </p:txBody>
      </p:sp>
    </p:spTree>
    <p:extLst>
      <p:ext uri="{BB962C8B-B14F-4D97-AF65-F5344CB8AC3E}">
        <p14:creationId xmlns:p14="http://schemas.microsoft.com/office/powerpoint/2010/main" val="13464161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6959A-20A6-7D9C-D202-6C6E59012FA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8B7D58B-C148-DFE0-0198-BDB437E7360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16FB9F4-AA35-688B-FF57-B095234E22DA}"/>
              </a:ext>
            </a:extLst>
          </p:cNvPr>
          <p:cNvSpPr>
            <a:spLocks noGrp="1"/>
          </p:cNvSpPr>
          <p:nvPr>
            <p:ph type="dt" sz="half" idx="10"/>
          </p:nvPr>
        </p:nvSpPr>
        <p:spPr/>
        <p:txBody>
          <a:bodyPr/>
          <a:lstStyle/>
          <a:p>
            <a:fld id="{4328B5F0-ACF3-4B80-B4DB-04F8FCA26283}" type="datetimeFigureOut">
              <a:rPr lang="en-GB" smtClean="0"/>
              <a:t>19/03/2023</a:t>
            </a:fld>
            <a:endParaRPr lang="en-GB"/>
          </a:p>
        </p:txBody>
      </p:sp>
      <p:sp>
        <p:nvSpPr>
          <p:cNvPr id="5" name="Footer Placeholder 4">
            <a:extLst>
              <a:ext uri="{FF2B5EF4-FFF2-40B4-BE49-F238E27FC236}">
                <a16:creationId xmlns:a16="http://schemas.microsoft.com/office/drawing/2014/main" id="{BC9068BF-C072-2348-756D-C31B58C464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C539A9-6874-5BA2-9463-C442A29E8E08}"/>
              </a:ext>
            </a:extLst>
          </p:cNvPr>
          <p:cNvSpPr>
            <a:spLocks noGrp="1"/>
          </p:cNvSpPr>
          <p:nvPr>
            <p:ph type="sldNum" sz="quarter" idx="12"/>
          </p:nvPr>
        </p:nvSpPr>
        <p:spPr/>
        <p:txBody>
          <a:bodyPr/>
          <a:lstStyle/>
          <a:p>
            <a:fld id="{5261209D-7578-4C9B-BF0E-56AFE3638AD9}" type="slidenum">
              <a:rPr lang="en-GB" smtClean="0"/>
              <a:t>‹#›</a:t>
            </a:fld>
            <a:endParaRPr lang="en-GB"/>
          </a:p>
        </p:txBody>
      </p:sp>
    </p:spTree>
    <p:extLst>
      <p:ext uri="{BB962C8B-B14F-4D97-AF65-F5344CB8AC3E}">
        <p14:creationId xmlns:p14="http://schemas.microsoft.com/office/powerpoint/2010/main" val="25690524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1A65CB3-E1E2-9BF0-77D2-33989F3A947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8ED88A1-8693-7020-BDF5-0BEB6FC2107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5AF5E09-9461-DFA0-0519-C250CBB6E23B}"/>
              </a:ext>
            </a:extLst>
          </p:cNvPr>
          <p:cNvSpPr>
            <a:spLocks noGrp="1"/>
          </p:cNvSpPr>
          <p:nvPr>
            <p:ph type="dt" sz="half" idx="10"/>
          </p:nvPr>
        </p:nvSpPr>
        <p:spPr/>
        <p:txBody>
          <a:bodyPr/>
          <a:lstStyle/>
          <a:p>
            <a:fld id="{4328B5F0-ACF3-4B80-B4DB-04F8FCA26283}" type="datetimeFigureOut">
              <a:rPr lang="en-GB" smtClean="0"/>
              <a:t>19/03/2023</a:t>
            </a:fld>
            <a:endParaRPr lang="en-GB"/>
          </a:p>
        </p:txBody>
      </p:sp>
      <p:sp>
        <p:nvSpPr>
          <p:cNvPr id="5" name="Footer Placeholder 4">
            <a:extLst>
              <a:ext uri="{FF2B5EF4-FFF2-40B4-BE49-F238E27FC236}">
                <a16:creationId xmlns:a16="http://schemas.microsoft.com/office/drawing/2014/main" id="{CA4EB205-44CB-5FB3-D801-3CA8849173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5CAF01-BE5B-40A7-660D-95943B5EAE4F}"/>
              </a:ext>
            </a:extLst>
          </p:cNvPr>
          <p:cNvSpPr>
            <a:spLocks noGrp="1"/>
          </p:cNvSpPr>
          <p:nvPr>
            <p:ph type="sldNum" sz="quarter" idx="12"/>
          </p:nvPr>
        </p:nvSpPr>
        <p:spPr/>
        <p:txBody>
          <a:bodyPr/>
          <a:lstStyle/>
          <a:p>
            <a:fld id="{5261209D-7578-4C9B-BF0E-56AFE3638AD9}" type="slidenum">
              <a:rPr lang="en-GB" smtClean="0"/>
              <a:t>‹#›</a:t>
            </a:fld>
            <a:endParaRPr lang="en-GB"/>
          </a:p>
        </p:txBody>
      </p:sp>
    </p:spTree>
    <p:extLst>
      <p:ext uri="{BB962C8B-B14F-4D97-AF65-F5344CB8AC3E}">
        <p14:creationId xmlns:p14="http://schemas.microsoft.com/office/powerpoint/2010/main" val="30658404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2EA3DD-32B0-1EB0-3ED0-7FC2ED4F42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09141F8-A310-649C-7C0C-C10F87A594C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33165B0-F503-9C9B-D076-9DDF8584E1F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28B5F0-ACF3-4B80-B4DB-04F8FCA26283}" type="datetimeFigureOut">
              <a:rPr lang="en-GB" smtClean="0"/>
              <a:t>19/03/2023</a:t>
            </a:fld>
            <a:endParaRPr lang="en-GB"/>
          </a:p>
        </p:txBody>
      </p:sp>
      <p:sp>
        <p:nvSpPr>
          <p:cNvPr id="5" name="Footer Placeholder 4">
            <a:extLst>
              <a:ext uri="{FF2B5EF4-FFF2-40B4-BE49-F238E27FC236}">
                <a16:creationId xmlns:a16="http://schemas.microsoft.com/office/drawing/2014/main" id="{54188D9F-99C4-2264-B3FE-50FDC9BBA2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FAE5D55-BA74-82D3-AEDC-601A60F91C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61209D-7578-4C9B-BF0E-56AFE3638AD9}" type="slidenum">
              <a:rPr lang="en-GB" smtClean="0"/>
              <a:t>‹#›</a:t>
            </a:fld>
            <a:endParaRPr lang="en-GB"/>
          </a:p>
        </p:txBody>
      </p:sp>
    </p:spTree>
    <p:extLst>
      <p:ext uri="{BB962C8B-B14F-4D97-AF65-F5344CB8AC3E}">
        <p14:creationId xmlns:p14="http://schemas.microsoft.com/office/powerpoint/2010/main" val="19714197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 Id="rId9" Type="http://schemas.openxmlformats.org/officeDocument/2006/relationships/image" Target="../media/image27.png"/></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feedough.com/marketing-strategy/"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pngaaa.com/detail/515013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7" name="Picture 5">
            <a:extLst>
              <a:ext uri="{FF2B5EF4-FFF2-40B4-BE49-F238E27FC236}">
                <a16:creationId xmlns:a16="http://schemas.microsoft.com/office/drawing/2014/main" id="{217F87DA-DBE0-76D7-F0C6-694DB9018E6E}"/>
              </a:ext>
            </a:extLst>
          </p:cNvPr>
          <p:cNvPicPr>
            <a:picLocks noChangeAspect="1"/>
          </p:cNvPicPr>
          <p:nvPr/>
        </p:nvPicPr>
        <p:blipFill rotWithShape="1">
          <a:blip r:embed="rId2"/>
          <a:srcRect l="2846" r="2687" b="2"/>
          <a:stretch/>
        </p:blipFill>
        <p:spPr>
          <a:xfrm>
            <a:off x="1" y="10"/>
            <a:ext cx="9669642" cy="6857990"/>
          </a:xfrm>
          <a:prstGeom prst="rect">
            <a:avLst/>
          </a:prstGeom>
        </p:spPr>
      </p:pic>
      <p:sp>
        <p:nvSpPr>
          <p:cNvPr id="2" name="Title 1">
            <a:extLst>
              <a:ext uri="{FF2B5EF4-FFF2-40B4-BE49-F238E27FC236}">
                <a16:creationId xmlns:a16="http://schemas.microsoft.com/office/drawing/2014/main" id="{0AF156F0-2075-94AF-EB10-4ACF43475395}"/>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a:t>BUSINESS PLAN</a:t>
            </a:r>
          </a:p>
        </p:txBody>
      </p:sp>
      <p:sp>
        <p:nvSpPr>
          <p:cNvPr id="4" name="TextBox 3">
            <a:extLst>
              <a:ext uri="{FF2B5EF4-FFF2-40B4-BE49-F238E27FC236}">
                <a16:creationId xmlns:a16="http://schemas.microsoft.com/office/drawing/2014/main" id="{4A2324FF-7029-354B-4A0D-E542C96E581C}"/>
              </a:ext>
            </a:extLst>
          </p:cNvPr>
          <p:cNvSpPr txBox="1"/>
          <p:nvPr/>
        </p:nvSpPr>
        <p:spPr>
          <a:xfrm>
            <a:off x="7531610" y="2434201"/>
            <a:ext cx="3822189" cy="37427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900" b="1"/>
              <a:t>BMSW 4006: Managing Enterprise in the 21st Century</a:t>
            </a:r>
            <a:endParaRPr lang="en-US" sz="1900"/>
          </a:p>
          <a:p>
            <a:pPr indent="-228600">
              <a:lnSpc>
                <a:spcPct val="90000"/>
              </a:lnSpc>
              <a:spcAft>
                <a:spcPts val="600"/>
              </a:spcAft>
              <a:buFont typeface="Arial" panose="020B0604020202020204" pitchFamily="34" charset="0"/>
              <a:buChar char="•"/>
            </a:pPr>
            <a:r>
              <a:rPr lang="en-US" altLang="en-US" sz="1900"/>
              <a:t>Name of the Students and ID Numbers</a:t>
            </a:r>
          </a:p>
          <a:p>
            <a:pPr indent="-228600">
              <a:lnSpc>
                <a:spcPct val="90000"/>
              </a:lnSpc>
              <a:spcAft>
                <a:spcPts val="600"/>
              </a:spcAft>
              <a:buFont typeface="Arial" panose="020B0604020202020204" pitchFamily="34" charset="0"/>
              <a:buChar char="•"/>
            </a:pPr>
            <a:r>
              <a:rPr lang="en-US" altLang="en-US" sz="1900"/>
              <a:t>1. Sidi Mohamed Athmani (2123160)</a:t>
            </a:r>
          </a:p>
          <a:p>
            <a:pPr indent="-228600">
              <a:lnSpc>
                <a:spcPct val="90000"/>
              </a:lnSpc>
              <a:spcAft>
                <a:spcPts val="600"/>
              </a:spcAft>
              <a:buFont typeface="Arial" panose="020B0604020202020204" pitchFamily="34" charset="0"/>
              <a:buChar char="•"/>
            </a:pPr>
            <a:r>
              <a:rPr lang="en-US" altLang="en-US" sz="1900"/>
              <a:t>2. Diosnel Cordero Romero (2131587)</a:t>
            </a:r>
          </a:p>
          <a:p>
            <a:pPr indent="-228600">
              <a:lnSpc>
                <a:spcPct val="90000"/>
              </a:lnSpc>
              <a:spcAft>
                <a:spcPts val="600"/>
              </a:spcAft>
              <a:buFont typeface="Arial" panose="020B0604020202020204" pitchFamily="34" charset="0"/>
              <a:buChar char="•"/>
            </a:pPr>
            <a:r>
              <a:rPr lang="en-US" altLang="en-US" sz="1900"/>
              <a:t>3. Andrew Tolise (2129056)</a:t>
            </a:r>
          </a:p>
          <a:p>
            <a:pPr indent="-228600">
              <a:lnSpc>
                <a:spcPct val="90000"/>
              </a:lnSpc>
              <a:spcAft>
                <a:spcPts val="600"/>
              </a:spcAft>
              <a:buFont typeface="Arial" panose="020B0604020202020204" pitchFamily="34" charset="0"/>
              <a:buChar char="•"/>
            </a:pPr>
            <a:r>
              <a:rPr lang="en-US" altLang="en-US" sz="1900"/>
              <a:t>Name of Group: Carwash</a:t>
            </a:r>
          </a:p>
          <a:p>
            <a:pPr indent="-228600">
              <a:lnSpc>
                <a:spcPct val="90000"/>
              </a:lnSpc>
              <a:spcAft>
                <a:spcPts val="600"/>
              </a:spcAft>
              <a:buFont typeface="Arial" panose="020B0604020202020204" pitchFamily="34" charset="0"/>
              <a:buChar char="•"/>
            </a:pPr>
            <a:r>
              <a:rPr lang="en-US" altLang="en-US" sz="1900"/>
              <a:t>Lecturer  Name: Vasilios Tavlaridis</a:t>
            </a:r>
          </a:p>
          <a:p>
            <a:pPr indent="-228600">
              <a:lnSpc>
                <a:spcPct val="90000"/>
              </a:lnSpc>
              <a:spcAft>
                <a:spcPts val="600"/>
              </a:spcAft>
              <a:buFont typeface="Arial" panose="020B0604020202020204" pitchFamily="34" charset="0"/>
              <a:buChar char="•"/>
            </a:pPr>
            <a:endParaRPr lang="en-US" altLang="en-US" sz="1900"/>
          </a:p>
        </p:txBody>
      </p:sp>
    </p:spTree>
    <p:extLst>
      <p:ext uri="{BB962C8B-B14F-4D97-AF65-F5344CB8AC3E}">
        <p14:creationId xmlns:p14="http://schemas.microsoft.com/office/powerpoint/2010/main" val="14425561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solidFill>
                  <a:schemeClr val="accent4">
                    <a:lumMod val="75000"/>
                  </a:schemeClr>
                </a:solidFill>
                <a:latin typeface="Trebuchet MS" panose="020B0603020202020204" pitchFamily="34" charset="0"/>
              </a:rPr>
              <a:t>Introduction</a:t>
            </a:r>
          </a:p>
        </p:txBody>
      </p:sp>
      <p:graphicFrame>
        <p:nvGraphicFramePr>
          <p:cNvPr id="13" name="Content Placeholder 2">
            <a:extLst>
              <a:ext uri="{FF2B5EF4-FFF2-40B4-BE49-F238E27FC236}">
                <a16:creationId xmlns:a16="http://schemas.microsoft.com/office/drawing/2014/main" id="{712DFD68-7E1E-C3E9-DF5C-7F6FD73BD45B}"/>
              </a:ext>
            </a:extLst>
          </p:cNvPr>
          <p:cNvGraphicFramePr>
            <a:graphicFrameLocks noGrp="1"/>
          </p:cNvGraphicFramePr>
          <p:nvPr>
            <p:ph idx="1"/>
            <p:extLst>
              <p:ext uri="{D42A27DB-BD31-4B8C-83A1-F6EECF244321}">
                <p14:modId xmlns:p14="http://schemas.microsoft.com/office/powerpoint/2010/main" val="1198401645"/>
              </p:ext>
            </p:extLst>
          </p:nvPr>
        </p:nvGraphicFramePr>
        <p:xfrm>
          <a:off x="217715" y="1516517"/>
          <a:ext cx="6999514"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p:cNvSpPr txBox="1"/>
          <p:nvPr/>
        </p:nvSpPr>
        <p:spPr>
          <a:xfrm>
            <a:off x="8697686" y="5560497"/>
            <a:ext cx="3135086" cy="369332"/>
          </a:xfrm>
          <a:prstGeom prst="rect">
            <a:avLst/>
          </a:prstGeom>
          <a:noFill/>
        </p:spPr>
        <p:txBody>
          <a:bodyPr wrap="square" rtlCol="0">
            <a:spAutoFit/>
          </a:bodyPr>
          <a:lstStyle/>
          <a:p>
            <a:pPr algn="ctr"/>
            <a:r>
              <a:rPr lang="en-GB" dirty="0"/>
              <a:t>source: (</a:t>
            </a:r>
            <a:r>
              <a:rPr lang="en-GB" dirty="0" err="1"/>
              <a:t>Morphene</a:t>
            </a:r>
            <a:r>
              <a:rPr lang="en-GB" dirty="0"/>
              <a:t>, 2022)</a:t>
            </a:r>
          </a:p>
        </p:txBody>
      </p:sp>
      <p:pic>
        <p:nvPicPr>
          <p:cNvPr id="4" name="Picture 3"/>
          <p:cNvPicPr>
            <a:picLocks noChangeAspect="1"/>
          </p:cNvPicPr>
          <p:nvPr/>
        </p:nvPicPr>
        <p:blipFill>
          <a:blip r:embed="rId8"/>
          <a:stretch>
            <a:fillRect/>
          </a:stretch>
        </p:blipFill>
        <p:spPr>
          <a:xfrm>
            <a:off x="7304502" y="1516517"/>
            <a:ext cx="4767756" cy="4043980"/>
          </a:xfrm>
          <a:prstGeom prst="rect">
            <a:avLst/>
          </a:prstGeom>
        </p:spPr>
      </p:pic>
    </p:spTree>
    <p:extLst>
      <p:ext uri="{BB962C8B-B14F-4D97-AF65-F5344CB8AC3E}">
        <p14:creationId xmlns:p14="http://schemas.microsoft.com/office/powerpoint/2010/main" val="31910557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solidFill>
                  <a:schemeClr val="accent4">
                    <a:lumMod val="75000"/>
                  </a:schemeClr>
                </a:solidFill>
                <a:latin typeface="Trebuchet MS" panose="020B0603020202020204" pitchFamily="34" charset="0"/>
              </a:rPr>
              <a:t>Overview of the Business Idea</a:t>
            </a:r>
          </a:p>
        </p:txBody>
      </p:sp>
      <p:graphicFrame>
        <p:nvGraphicFramePr>
          <p:cNvPr id="17" name="Content Placeholder 2">
            <a:extLst>
              <a:ext uri="{FF2B5EF4-FFF2-40B4-BE49-F238E27FC236}">
                <a16:creationId xmlns:a16="http://schemas.microsoft.com/office/drawing/2014/main" id="{BCE7E3BA-7964-51FE-1FF3-6245974BBA93}"/>
              </a:ext>
            </a:extLst>
          </p:cNvPr>
          <p:cNvGraphicFramePr>
            <a:graphicFrameLocks noGrp="1"/>
          </p:cNvGraphicFramePr>
          <p:nvPr>
            <p:ph idx="1"/>
            <p:extLst>
              <p:ext uri="{D42A27DB-BD31-4B8C-83A1-F6EECF244321}">
                <p14:modId xmlns:p14="http://schemas.microsoft.com/office/powerpoint/2010/main" val="996298988"/>
              </p:ext>
            </p:extLst>
          </p:nvPr>
        </p:nvGraphicFramePr>
        <p:xfrm>
          <a:off x="4920342" y="1690688"/>
          <a:ext cx="6433457"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a:off x="1084929" y="4604430"/>
            <a:ext cx="3290941" cy="369332"/>
          </a:xfrm>
          <a:prstGeom prst="rect">
            <a:avLst/>
          </a:prstGeom>
          <a:noFill/>
        </p:spPr>
        <p:txBody>
          <a:bodyPr wrap="square" rtlCol="0">
            <a:spAutoFit/>
          </a:bodyPr>
          <a:lstStyle/>
          <a:p>
            <a:pPr algn="ctr"/>
            <a:r>
              <a:rPr lang="en-GB" dirty="0">
                <a:latin typeface="Trebuchet MS" panose="020B0603020202020204" pitchFamily="34" charset="0"/>
              </a:rPr>
              <a:t>source: (</a:t>
            </a:r>
            <a:r>
              <a:rPr lang="en-GB" dirty="0" err="1">
                <a:latin typeface="Trebuchet MS" panose="020B0603020202020204" pitchFamily="34" charset="0"/>
              </a:rPr>
              <a:t>Morphene</a:t>
            </a:r>
            <a:r>
              <a:rPr lang="en-GB" dirty="0">
                <a:latin typeface="Trebuchet MS" panose="020B0603020202020204" pitchFamily="34" charset="0"/>
              </a:rPr>
              <a:t>, 2022)</a:t>
            </a:r>
          </a:p>
        </p:txBody>
      </p:sp>
      <p:pic>
        <p:nvPicPr>
          <p:cNvPr id="7" name="Picture 6"/>
          <p:cNvPicPr>
            <a:picLocks noChangeAspect="1"/>
          </p:cNvPicPr>
          <p:nvPr/>
        </p:nvPicPr>
        <p:blipFill>
          <a:blip r:embed="rId8"/>
          <a:stretch>
            <a:fillRect/>
          </a:stretch>
        </p:blipFill>
        <p:spPr>
          <a:xfrm>
            <a:off x="0" y="1428072"/>
            <a:ext cx="4767756" cy="3176357"/>
          </a:xfrm>
          <a:prstGeom prst="rect">
            <a:avLst/>
          </a:prstGeom>
        </p:spPr>
      </p:pic>
    </p:spTree>
    <p:extLst>
      <p:ext uri="{BB962C8B-B14F-4D97-AF65-F5344CB8AC3E}">
        <p14:creationId xmlns:p14="http://schemas.microsoft.com/office/powerpoint/2010/main" val="33771489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7685" y="0"/>
            <a:ext cx="10515600" cy="1325563"/>
          </a:xfrm>
        </p:spPr>
        <p:txBody>
          <a:bodyPr>
            <a:normAutofit/>
          </a:bodyPr>
          <a:lstStyle/>
          <a:p>
            <a:r>
              <a:rPr lang="en-GB" sz="3200">
                <a:solidFill>
                  <a:schemeClr val="accent4">
                    <a:lumMod val="75000"/>
                  </a:schemeClr>
                </a:solidFill>
                <a:latin typeface="Trebuchet MS" panose="020B0603020202020204" pitchFamily="34" charset="0"/>
              </a:rPr>
              <a:t>Overview of the Business Idea continued… </a:t>
            </a:r>
            <a:endParaRPr lang="en-GB" sz="3200" dirty="0">
              <a:solidFill>
                <a:schemeClr val="accent4">
                  <a:lumMod val="75000"/>
                </a:schemeClr>
              </a:solidFill>
              <a:latin typeface="Trebuchet MS" panose="020B0603020202020204" pitchFamily="34" charset="0"/>
            </a:endParaRPr>
          </a:p>
        </p:txBody>
      </p:sp>
      <p:graphicFrame>
        <p:nvGraphicFramePr>
          <p:cNvPr id="11" name="Content Placeholder 2">
            <a:extLst>
              <a:ext uri="{FF2B5EF4-FFF2-40B4-BE49-F238E27FC236}">
                <a16:creationId xmlns:a16="http://schemas.microsoft.com/office/drawing/2014/main" id="{B48C946A-74D9-B971-1D07-3BC532C397F2}"/>
              </a:ext>
            </a:extLst>
          </p:cNvPr>
          <p:cNvGraphicFramePr>
            <a:graphicFrameLocks noGrp="1"/>
          </p:cNvGraphicFramePr>
          <p:nvPr>
            <p:ph idx="1"/>
            <p:extLst>
              <p:ext uri="{D42A27DB-BD31-4B8C-83A1-F6EECF244321}">
                <p14:modId xmlns:p14="http://schemas.microsoft.com/office/powerpoint/2010/main" val="3448798091"/>
              </p:ext>
            </p:extLst>
          </p:nvPr>
        </p:nvGraphicFramePr>
        <p:xfrm>
          <a:off x="1045030" y="1001487"/>
          <a:ext cx="11146970" cy="33909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flipH="1">
            <a:off x="5921829" y="5810794"/>
            <a:ext cx="3886200" cy="369332"/>
          </a:xfrm>
          <a:prstGeom prst="rect">
            <a:avLst/>
          </a:prstGeom>
          <a:noFill/>
        </p:spPr>
        <p:txBody>
          <a:bodyPr wrap="square" rtlCol="0">
            <a:spAutoFit/>
          </a:bodyPr>
          <a:lstStyle/>
          <a:p>
            <a:pPr algn="ctr"/>
            <a:r>
              <a:rPr lang="en-GB">
                <a:latin typeface="Trebuchet MS" panose="020B0603020202020204" pitchFamily="34" charset="0"/>
              </a:rPr>
              <a:t>source: (Morphene, 2022)</a:t>
            </a:r>
            <a:endParaRPr lang="en-GB" dirty="0">
              <a:latin typeface="Trebuchet MS" panose="020B0603020202020204" pitchFamily="34" charset="0"/>
            </a:endParaRPr>
          </a:p>
        </p:txBody>
      </p:sp>
      <p:pic>
        <p:nvPicPr>
          <p:cNvPr id="7" name="Picture 6"/>
          <p:cNvPicPr>
            <a:picLocks noChangeAspect="1"/>
          </p:cNvPicPr>
          <p:nvPr/>
        </p:nvPicPr>
        <p:blipFill>
          <a:blip r:embed="rId8"/>
          <a:stretch>
            <a:fillRect/>
          </a:stretch>
        </p:blipFill>
        <p:spPr>
          <a:xfrm>
            <a:off x="1247093" y="4474029"/>
            <a:ext cx="5197249" cy="2188028"/>
          </a:xfrm>
          <a:prstGeom prst="rect">
            <a:avLst/>
          </a:prstGeom>
        </p:spPr>
      </p:pic>
    </p:spTree>
    <p:extLst>
      <p:ext uri="{BB962C8B-B14F-4D97-AF65-F5344CB8AC3E}">
        <p14:creationId xmlns:p14="http://schemas.microsoft.com/office/powerpoint/2010/main" val="9573024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solidFill>
                  <a:schemeClr val="accent4">
                    <a:lumMod val="75000"/>
                  </a:schemeClr>
                </a:solidFill>
                <a:latin typeface="Trebuchet MS" panose="020B0603020202020204" pitchFamily="34" charset="0"/>
              </a:rPr>
              <a:t>Legal Format</a:t>
            </a:r>
          </a:p>
        </p:txBody>
      </p:sp>
      <p:graphicFrame>
        <p:nvGraphicFramePr>
          <p:cNvPr id="15" name="Content Placeholder 2">
            <a:extLst>
              <a:ext uri="{FF2B5EF4-FFF2-40B4-BE49-F238E27FC236}">
                <a16:creationId xmlns:a16="http://schemas.microsoft.com/office/drawing/2014/main" id="{CC1AFA8A-0C46-73A2-FAD2-65FC592269AC}"/>
              </a:ext>
            </a:extLst>
          </p:cNvPr>
          <p:cNvGraphicFramePr>
            <a:graphicFrameLocks noGrp="1"/>
          </p:cNvGraphicFramePr>
          <p:nvPr>
            <p:ph idx="1"/>
          </p:nvPr>
        </p:nvGraphicFramePr>
        <p:xfrm>
          <a:off x="3581709" y="1891281"/>
          <a:ext cx="6999514"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a:stretch>
            <a:fillRect/>
          </a:stretch>
        </p:blipFill>
        <p:spPr>
          <a:xfrm>
            <a:off x="43542" y="1712461"/>
            <a:ext cx="3538167" cy="2354489"/>
          </a:xfrm>
          <a:prstGeom prst="rect">
            <a:avLst/>
          </a:prstGeom>
        </p:spPr>
      </p:pic>
      <p:sp>
        <p:nvSpPr>
          <p:cNvPr id="5" name="TextBox 4"/>
          <p:cNvSpPr txBox="1"/>
          <p:nvPr/>
        </p:nvSpPr>
        <p:spPr>
          <a:xfrm>
            <a:off x="1152018" y="4230237"/>
            <a:ext cx="2429691" cy="369332"/>
          </a:xfrm>
          <a:prstGeom prst="rect">
            <a:avLst/>
          </a:prstGeom>
          <a:noFill/>
        </p:spPr>
        <p:txBody>
          <a:bodyPr wrap="square" rtlCol="0">
            <a:spAutoFit/>
          </a:bodyPr>
          <a:lstStyle/>
          <a:p>
            <a:pPr algn="ctr"/>
            <a:r>
              <a:rPr lang="en-GB" dirty="0"/>
              <a:t>source: (Singh, 2023)</a:t>
            </a:r>
          </a:p>
        </p:txBody>
      </p:sp>
    </p:spTree>
    <p:extLst>
      <p:ext uri="{BB962C8B-B14F-4D97-AF65-F5344CB8AC3E}">
        <p14:creationId xmlns:p14="http://schemas.microsoft.com/office/powerpoint/2010/main" val="24872189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solidFill>
                  <a:schemeClr val="accent4">
                    <a:lumMod val="75000"/>
                  </a:schemeClr>
                </a:solidFill>
                <a:latin typeface="Trebuchet MS" panose="020B0603020202020204" pitchFamily="34" charset="0"/>
              </a:rPr>
              <a:t>Management </a:t>
            </a:r>
          </a:p>
        </p:txBody>
      </p:sp>
      <p:graphicFrame>
        <p:nvGraphicFramePr>
          <p:cNvPr id="25" name="Content Placeholder 2">
            <a:extLst>
              <a:ext uri="{FF2B5EF4-FFF2-40B4-BE49-F238E27FC236}">
                <a16:creationId xmlns:a16="http://schemas.microsoft.com/office/drawing/2014/main" id="{36FDF93B-ED67-1C3D-9A98-E6C301F32B20}"/>
              </a:ext>
            </a:extLst>
          </p:cNvPr>
          <p:cNvGraphicFramePr>
            <a:graphicFrameLocks noGrp="1"/>
          </p:cNvGraphicFramePr>
          <p:nvPr>
            <p:ph idx="1"/>
          </p:nvPr>
        </p:nvGraphicFramePr>
        <p:xfrm>
          <a:off x="5595260" y="1472978"/>
          <a:ext cx="6202136" cy="40962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a:stretch>
            <a:fillRect/>
          </a:stretch>
        </p:blipFill>
        <p:spPr>
          <a:xfrm>
            <a:off x="21771" y="1435554"/>
            <a:ext cx="5502729" cy="3686828"/>
          </a:xfrm>
          <a:prstGeom prst="rect">
            <a:avLst/>
          </a:prstGeom>
        </p:spPr>
      </p:pic>
      <p:sp>
        <p:nvSpPr>
          <p:cNvPr id="5" name="TextBox 4"/>
          <p:cNvSpPr txBox="1"/>
          <p:nvPr/>
        </p:nvSpPr>
        <p:spPr>
          <a:xfrm>
            <a:off x="1915344" y="5199850"/>
            <a:ext cx="3679916" cy="369332"/>
          </a:xfrm>
          <a:prstGeom prst="rect">
            <a:avLst/>
          </a:prstGeom>
          <a:noFill/>
        </p:spPr>
        <p:txBody>
          <a:bodyPr wrap="square" rtlCol="0">
            <a:spAutoFit/>
          </a:bodyPr>
          <a:lstStyle/>
          <a:p>
            <a:pPr algn="ctr"/>
            <a:r>
              <a:rPr lang="en-GB" dirty="0"/>
              <a:t>source: (LPC Centre, 2021)</a:t>
            </a:r>
          </a:p>
        </p:txBody>
      </p:sp>
    </p:spTree>
    <p:extLst>
      <p:ext uri="{BB962C8B-B14F-4D97-AF65-F5344CB8AC3E}">
        <p14:creationId xmlns:p14="http://schemas.microsoft.com/office/powerpoint/2010/main" val="4750713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7" name="Rectangle 10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a:latin typeface="Trebuchet MS" panose="020B0603020202020204" pitchFamily="34" charset="0"/>
              </a:rPr>
              <a:t>SWOT Analysis </a:t>
            </a:r>
          </a:p>
        </p:txBody>
      </p:sp>
      <p:sp>
        <p:nvSpPr>
          <p:cNvPr id="168"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9" name="Content Placeholder 2"/>
          <p:cNvSpPr>
            <a:spLocks noGrp="1"/>
          </p:cNvSpPr>
          <p:nvPr>
            <p:ph idx="1"/>
          </p:nvPr>
        </p:nvSpPr>
        <p:spPr>
          <a:xfrm>
            <a:off x="838200" y="1929384"/>
            <a:ext cx="10515600" cy="4251960"/>
          </a:xfrm>
        </p:spPr>
        <p:txBody>
          <a:bodyPr>
            <a:normAutofit/>
          </a:bodyPr>
          <a:lstStyle/>
          <a:p>
            <a:pPr>
              <a:buClr>
                <a:schemeClr val="accent4">
                  <a:lumMod val="75000"/>
                </a:schemeClr>
              </a:buClr>
              <a:buFont typeface="Wingdings" panose="05000000000000000000" pitchFamily="2" charset="2"/>
              <a:buChar char="§"/>
            </a:pPr>
            <a:r>
              <a:rPr lang="en-GB" sz="2000" dirty="0">
                <a:latin typeface="Trebuchet MS" panose="020B0603020202020204" pitchFamily="34" charset="0"/>
              </a:rPr>
              <a:t>SWOT stands for strengths, weaknesses, opportunities, and threats (</a:t>
            </a:r>
            <a:r>
              <a:rPr lang="en-GB" sz="2000" dirty="0" err="1">
                <a:latin typeface="Trebuchet MS" panose="020B0603020202020204" pitchFamily="34" charset="0"/>
              </a:rPr>
              <a:t>Puyt</a:t>
            </a:r>
            <a:r>
              <a:rPr lang="en-GB" sz="2000" dirty="0">
                <a:latin typeface="Trebuchet MS" panose="020B0603020202020204" pitchFamily="34" charset="0"/>
              </a:rPr>
              <a:t> et al., 2023).</a:t>
            </a:r>
          </a:p>
          <a:p>
            <a:pPr>
              <a:buClr>
                <a:schemeClr val="accent4">
                  <a:lumMod val="75000"/>
                </a:schemeClr>
              </a:buClr>
              <a:buFont typeface="Wingdings" panose="05000000000000000000" pitchFamily="2" charset="2"/>
              <a:buChar char="§"/>
            </a:pPr>
            <a:r>
              <a:rPr lang="en-GB" sz="2000" dirty="0">
                <a:latin typeface="Trebuchet MS" panose="020B0603020202020204" pitchFamily="34" charset="0"/>
              </a:rPr>
              <a:t>It refers to business analysis framework that analyses strengths of the business, weaknesses, opportunities, and threats (</a:t>
            </a:r>
            <a:r>
              <a:rPr lang="en-GB" sz="2000" dirty="0" err="1">
                <a:latin typeface="Trebuchet MS" panose="020B0603020202020204" pitchFamily="34" charset="0"/>
              </a:rPr>
              <a:t>Puyt</a:t>
            </a:r>
            <a:r>
              <a:rPr lang="en-GB" sz="2000" dirty="0">
                <a:latin typeface="Trebuchet MS" panose="020B0603020202020204" pitchFamily="34" charset="0"/>
              </a:rPr>
              <a:t> et al., 2023).</a:t>
            </a:r>
          </a:p>
          <a:p>
            <a:pPr marL="0" indent="0">
              <a:buClr>
                <a:schemeClr val="accent4">
                  <a:lumMod val="75000"/>
                </a:schemeClr>
              </a:buClr>
              <a:buNone/>
            </a:pPr>
            <a:endParaRPr lang="en-GB" sz="2000" dirty="0">
              <a:latin typeface="Trebuchet MS" panose="020B0603020202020204" pitchFamily="34" charset="0"/>
            </a:endParaRPr>
          </a:p>
          <a:p>
            <a:pPr>
              <a:buClr>
                <a:schemeClr val="accent4">
                  <a:lumMod val="75000"/>
                </a:schemeClr>
              </a:buClr>
              <a:buFont typeface="Wingdings" panose="05000000000000000000" pitchFamily="2" charset="2"/>
              <a:buChar char="§"/>
            </a:pPr>
            <a:r>
              <a:rPr lang="en-GB" sz="2000" dirty="0">
                <a:latin typeface="Trebuchet MS" panose="020B0603020202020204" pitchFamily="34" charset="0"/>
              </a:rPr>
              <a:t> </a:t>
            </a:r>
            <a:r>
              <a:rPr lang="en-GB" sz="2000" b="1" dirty="0">
                <a:solidFill>
                  <a:schemeClr val="accent6">
                    <a:lumMod val="75000"/>
                  </a:schemeClr>
                </a:solidFill>
                <a:latin typeface="Trebuchet MS" panose="020B0603020202020204" pitchFamily="34" charset="0"/>
              </a:rPr>
              <a:t>Strengths</a:t>
            </a:r>
            <a:r>
              <a:rPr lang="en-GB" sz="2000" dirty="0">
                <a:latin typeface="Trebuchet MS" panose="020B0603020202020204" pitchFamily="34" charset="0"/>
              </a:rPr>
              <a:t>                                             </a:t>
            </a:r>
            <a:r>
              <a:rPr lang="en-GB" sz="2000" b="1" dirty="0">
                <a:solidFill>
                  <a:schemeClr val="accent6">
                    <a:lumMod val="75000"/>
                  </a:schemeClr>
                </a:solidFill>
                <a:latin typeface="Trebuchet MS" panose="020B0603020202020204" pitchFamily="34" charset="0"/>
              </a:rPr>
              <a:t>Weaknesses</a:t>
            </a:r>
          </a:p>
          <a:p>
            <a:pPr>
              <a:buClr>
                <a:schemeClr val="accent4">
                  <a:lumMod val="75000"/>
                </a:schemeClr>
              </a:buClr>
              <a:buFont typeface="Wingdings" panose="05000000000000000000" pitchFamily="2" charset="2"/>
              <a:buChar char="§"/>
            </a:pPr>
            <a:r>
              <a:rPr lang="en-GB" sz="2000" dirty="0">
                <a:latin typeface="Trebuchet MS" panose="020B0603020202020204" pitchFamily="34" charset="0"/>
              </a:rPr>
              <a:t>Strategic location                                  People can wash cars at home                                                          </a:t>
            </a:r>
          </a:p>
          <a:p>
            <a:pPr>
              <a:buClr>
                <a:schemeClr val="accent4">
                  <a:lumMod val="75000"/>
                </a:schemeClr>
              </a:buClr>
              <a:buFont typeface="Wingdings" panose="05000000000000000000" pitchFamily="2" charset="2"/>
              <a:buChar char="§"/>
            </a:pPr>
            <a:r>
              <a:rPr lang="en-GB" sz="2000" dirty="0">
                <a:latin typeface="Trebuchet MS" panose="020B0603020202020204" pitchFamily="34" charset="0"/>
              </a:rPr>
              <a:t>Low start-up cost                                  High labour turnover (unskilled labour)</a:t>
            </a:r>
          </a:p>
          <a:p>
            <a:pPr>
              <a:buClr>
                <a:schemeClr val="accent4">
                  <a:lumMod val="75000"/>
                </a:schemeClr>
              </a:buClr>
              <a:buFont typeface="Wingdings" panose="05000000000000000000" pitchFamily="2" charset="2"/>
              <a:buChar char="§"/>
            </a:pPr>
            <a:r>
              <a:rPr lang="en-GB" sz="2000" dirty="0">
                <a:latin typeface="Trebuchet MS" panose="020B0603020202020204" pitchFamily="34" charset="0"/>
              </a:rPr>
              <a:t>Hand wash services                               Trust and reliability                             </a:t>
            </a:r>
          </a:p>
          <a:p>
            <a:pPr>
              <a:buClr>
                <a:schemeClr val="accent4">
                  <a:lumMod val="75000"/>
                </a:schemeClr>
              </a:buClr>
              <a:buFont typeface="Wingdings" panose="05000000000000000000" pitchFamily="2" charset="2"/>
              <a:buChar char="§"/>
            </a:pPr>
            <a:r>
              <a:rPr lang="en-GB" sz="2000" dirty="0">
                <a:latin typeface="Trebuchet MS" panose="020B0603020202020204" pitchFamily="34" charset="0"/>
              </a:rPr>
              <a:t>Equipment easy to get                           Insurance (due to accidents)</a:t>
            </a:r>
          </a:p>
          <a:p>
            <a:pPr>
              <a:buClr>
                <a:schemeClr val="accent4">
                  <a:lumMod val="75000"/>
                </a:schemeClr>
              </a:buClr>
              <a:buFont typeface="Wingdings" panose="05000000000000000000" pitchFamily="2" charset="2"/>
              <a:buChar char="§"/>
            </a:pPr>
            <a:r>
              <a:rPr lang="en-GB" sz="2000" dirty="0">
                <a:latin typeface="Trebuchet MS" panose="020B0603020202020204" pitchFamily="34" charset="0"/>
              </a:rPr>
              <a:t>No extensive training required               Unpredictable eventualities</a:t>
            </a:r>
          </a:p>
          <a:p>
            <a:pPr>
              <a:buClr>
                <a:schemeClr val="accent4">
                  <a:lumMod val="75000"/>
                </a:schemeClr>
              </a:buClr>
              <a:buFont typeface="Wingdings" panose="05000000000000000000" pitchFamily="2" charset="2"/>
              <a:buChar char="§"/>
            </a:pPr>
            <a:r>
              <a:rPr lang="en-GB" sz="2000" dirty="0">
                <a:latin typeface="Trebuchet MS" panose="020B0603020202020204" pitchFamily="34" charset="0"/>
              </a:rPr>
              <a:t>Flexible working hours</a:t>
            </a:r>
          </a:p>
        </p:txBody>
      </p:sp>
    </p:spTree>
    <p:extLst>
      <p:ext uri="{BB962C8B-B14F-4D97-AF65-F5344CB8AC3E}">
        <p14:creationId xmlns:p14="http://schemas.microsoft.com/office/powerpoint/2010/main" val="41593322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solidFill>
                  <a:schemeClr val="accent4">
                    <a:lumMod val="75000"/>
                  </a:schemeClr>
                </a:solidFill>
                <a:latin typeface="Trebuchet MS" panose="020B0603020202020204" pitchFamily="34" charset="0"/>
              </a:rPr>
              <a:t>SWOT Analysis continued </a:t>
            </a:r>
          </a:p>
        </p:txBody>
      </p:sp>
      <p:graphicFrame>
        <p:nvGraphicFramePr>
          <p:cNvPr id="10" name="Content Placeholder 2">
            <a:extLst>
              <a:ext uri="{FF2B5EF4-FFF2-40B4-BE49-F238E27FC236}">
                <a16:creationId xmlns:a16="http://schemas.microsoft.com/office/drawing/2014/main" id="{607AA234-9D22-479F-B2B3-1956B61A1593}"/>
              </a:ext>
            </a:extLst>
          </p:cNvPr>
          <p:cNvGraphicFramePr>
            <a:graphicFrameLocks noGrp="1"/>
          </p:cNvGraphicFramePr>
          <p:nvPr>
            <p:ph idx="1"/>
            <p:extLst>
              <p:ext uri="{D42A27DB-BD31-4B8C-83A1-F6EECF244321}">
                <p14:modId xmlns:p14="http://schemas.microsoft.com/office/powerpoint/2010/main" val="1620353263"/>
              </p:ext>
            </p:extLst>
          </p:nvPr>
        </p:nvGraphicFramePr>
        <p:xfrm>
          <a:off x="3396344" y="1647031"/>
          <a:ext cx="6999514"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a:stretch>
            <a:fillRect/>
          </a:stretch>
        </p:blipFill>
        <p:spPr>
          <a:xfrm>
            <a:off x="625932" y="1364002"/>
            <a:ext cx="2057400" cy="2219325"/>
          </a:xfrm>
          <a:prstGeom prst="rect">
            <a:avLst/>
          </a:prstGeom>
        </p:spPr>
      </p:pic>
      <p:sp>
        <p:nvSpPr>
          <p:cNvPr id="5" name="TextBox 4"/>
          <p:cNvSpPr txBox="1"/>
          <p:nvPr/>
        </p:nvSpPr>
        <p:spPr>
          <a:xfrm>
            <a:off x="435430" y="3290530"/>
            <a:ext cx="2808514" cy="369332"/>
          </a:xfrm>
          <a:prstGeom prst="rect">
            <a:avLst/>
          </a:prstGeom>
          <a:solidFill>
            <a:schemeClr val="bg1"/>
          </a:solidFill>
        </p:spPr>
        <p:txBody>
          <a:bodyPr wrap="square" rtlCol="0">
            <a:spAutoFit/>
          </a:bodyPr>
          <a:lstStyle/>
          <a:p>
            <a:pPr algn="ctr"/>
            <a:r>
              <a:rPr lang="en-GB" dirty="0"/>
              <a:t>source: (Vector Stock, 2023)</a:t>
            </a:r>
          </a:p>
        </p:txBody>
      </p:sp>
      <p:pic>
        <p:nvPicPr>
          <p:cNvPr id="7" name="Picture 6"/>
          <p:cNvPicPr>
            <a:picLocks noChangeAspect="1"/>
          </p:cNvPicPr>
          <p:nvPr/>
        </p:nvPicPr>
        <p:blipFill>
          <a:blip r:embed="rId9"/>
          <a:stretch>
            <a:fillRect/>
          </a:stretch>
        </p:blipFill>
        <p:spPr>
          <a:xfrm>
            <a:off x="838200" y="3975110"/>
            <a:ext cx="2002972" cy="1611280"/>
          </a:xfrm>
          <a:prstGeom prst="rect">
            <a:avLst/>
          </a:prstGeom>
        </p:spPr>
      </p:pic>
      <p:sp>
        <p:nvSpPr>
          <p:cNvPr id="8" name="TextBox 7"/>
          <p:cNvSpPr txBox="1"/>
          <p:nvPr/>
        </p:nvSpPr>
        <p:spPr>
          <a:xfrm>
            <a:off x="435430" y="5716972"/>
            <a:ext cx="2808514" cy="369332"/>
          </a:xfrm>
          <a:prstGeom prst="rect">
            <a:avLst/>
          </a:prstGeom>
          <a:solidFill>
            <a:schemeClr val="bg1"/>
          </a:solidFill>
        </p:spPr>
        <p:txBody>
          <a:bodyPr wrap="square" rtlCol="0">
            <a:spAutoFit/>
          </a:bodyPr>
          <a:lstStyle/>
          <a:p>
            <a:pPr algn="ctr"/>
            <a:r>
              <a:rPr lang="en-GB" dirty="0"/>
              <a:t>source: (</a:t>
            </a:r>
            <a:r>
              <a:rPr lang="en-GB" dirty="0" err="1"/>
              <a:t>PngAAA</a:t>
            </a:r>
            <a:r>
              <a:rPr lang="en-GB" dirty="0"/>
              <a:t>, 2023)</a:t>
            </a:r>
          </a:p>
        </p:txBody>
      </p:sp>
    </p:spTree>
    <p:extLst>
      <p:ext uri="{BB962C8B-B14F-4D97-AF65-F5344CB8AC3E}">
        <p14:creationId xmlns:p14="http://schemas.microsoft.com/office/powerpoint/2010/main" val="35665183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4672" y="802955"/>
            <a:ext cx="4766330" cy="1454051"/>
          </a:xfrm>
        </p:spPr>
        <p:txBody>
          <a:bodyPr>
            <a:normAutofit/>
          </a:bodyPr>
          <a:lstStyle/>
          <a:p>
            <a:r>
              <a:rPr lang="en-GB" sz="3600">
                <a:solidFill>
                  <a:schemeClr val="tx2"/>
                </a:solidFill>
                <a:latin typeface="Trebuchet MS" panose="020B0603020202020204" pitchFamily="34" charset="0"/>
              </a:rPr>
              <a:t>Target market and Marketing Strategies</a:t>
            </a:r>
          </a:p>
        </p:txBody>
      </p:sp>
      <p:sp>
        <p:nvSpPr>
          <p:cNvPr id="55" name="Content Placeholder 2"/>
          <p:cNvSpPr>
            <a:spLocks noGrp="1"/>
          </p:cNvSpPr>
          <p:nvPr>
            <p:ph idx="1"/>
          </p:nvPr>
        </p:nvSpPr>
        <p:spPr>
          <a:xfrm>
            <a:off x="804672" y="2421683"/>
            <a:ext cx="4765949" cy="3353476"/>
          </a:xfrm>
        </p:spPr>
        <p:txBody>
          <a:bodyPr anchor="t">
            <a:normAutofit/>
          </a:bodyPr>
          <a:lstStyle/>
          <a:p>
            <a:pPr>
              <a:buClr>
                <a:schemeClr val="accent4">
                  <a:lumMod val="75000"/>
                </a:schemeClr>
              </a:buClr>
              <a:buFont typeface="Wingdings" panose="05000000000000000000" pitchFamily="2" charset="2"/>
              <a:buChar char="§"/>
            </a:pPr>
            <a:r>
              <a:rPr lang="en-GB" sz="1800">
                <a:solidFill>
                  <a:schemeClr val="tx2"/>
                </a:solidFill>
                <a:latin typeface="Trebuchet MS" panose="020B0603020202020204" pitchFamily="34" charset="0"/>
              </a:rPr>
              <a:t>Target market refers to the group of potential customers who are most likely to buy the service or product (</a:t>
            </a:r>
            <a:r>
              <a:rPr lang="en-US" sz="1800">
                <a:solidFill>
                  <a:schemeClr val="tx2"/>
                </a:solidFill>
                <a:latin typeface="Trebuchet MS" panose="020B0603020202020204" pitchFamily="34" charset="0"/>
              </a:rPr>
              <a:t>Moisander et al., 2020</a:t>
            </a:r>
            <a:r>
              <a:rPr lang="en-GB" sz="1800">
                <a:solidFill>
                  <a:schemeClr val="tx2"/>
                </a:solidFill>
                <a:latin typeface="Trebuchet MS" panose="020B0603020202020204" pitchFamily="34" charset="0"/>
              </a:rPr>
              <a:t>).</a:t>
            </a:r>
          </a:p>
          <a:p>
            <a:pPr>
              <a:buClr>
                <a:schemeClr val="accent4">
                  <a:lumMod val="75000"/>
                </a:schemeClr>
              </a:buClr>
              <a:buFont typeface="Wingdings" panose="05000000000000000000" pitchFamily="2" charset="2"/>
              <a:buChar char="§"/>
            </a:pPr>
            <a:r>
              <a:rPr lang="en-GB" sz="1800">
                <a:solidFill>
                  <a:schemeClr val="tx2"/>
                </a:solidFill>
                <a:latin typeface="Trebuchet MS" panose="020B0603020202020204" pitchFamily="34" charset="0"/>
              </a:rPr>
              <a:t>The target market will be segmented into three </a:t>
            </a:r>
          </a:p>
          <a:p>
            <a:pPr>
              <a:buClr>
                <a:schemeClr val="accent4">
                  <a:lumMod val="75000"/>
                </a:schemeClr>
              </a:buClr>
              <a:buFont typeface="Wingdings" panose="05000000000000000000" pitchFamily="2" charset="2"/>
              <a:buChar char="§"/>
            </a:pPr>
            <a:r>
              <a:rPr lang="en-GB" sz="1800">
                <a:solidFill>
                  <a:schemeClr val="tx2"/>
                </a:solidFill>
                <a:latin typeface="Trebuchet MS" panose="020B0603020202020204" pitchFamily="34" charset="0"/>
              </a:rPr>
              <a:t>The main customers will be;</a:t>
            </a:r>
          </a:p>
          <a:p>
            <a:pPr lvl="1">
              <a:buClr>
                <a:schemeClr val="accent4">
                  <a:lumMod val="75000"/>
                </a:schemeClr>
              </a:buClr>
              <a:buFont typeface="Wingdings" panose="05000000000000000000" pitchFamily="2" charset="2"/>
              <a:buChar char="§"/>
            </a:pPr>
            <a:r>
              <a:rPr lang="en-GB" sz="1800">
                <a:solidFill>
                  <a:schemeClr val="tx2"/>
                </a:solidFill>
                <a:latin typeface="Trebuchet MS" panose="020B0603020202020204" pitchFamily="34" charset="0"/>
              </a:rPr>
              <a:t>Car owners</a:t>
            </a:r>
          </a:p>
          <a:p>
            <a:pPr lvl="1">
              <a:buClr>
                <a:schemeClr val="accent4">
                  <a:lumMod val="75000"/>
                </a:schemeClr>
              </a:buClr>
              <a:buFont typeface="Wingdings" panose="05000000000000000000" pitchFamily="2" charset="2"/>
              <a:buChar char="§"/>
            </a:pPr>
            <a:r>
              <a:rPr lang="en-GB" sz="1800">
                <a:solidFill>
                  <a:schemeClr val="tx2"/>
                </a:solidFill>
                <a:latin typeface="Trebuchet MS" panose="020B0603020202020204" pitchFamily="34" charset="0"/>
              </a:rPr>
              <a:t>PSV drivers (public service vehicles)</a:t>
            </a:r>
          </a:p>
          <a:p>
            <a:pPr lvl="1">
              <a:buClr>
                <a:schemeClr val="accent4">
                  <a:lumMod val="75000"/>
                </a:schemeClr>
              </a:buClr>
              <a:buFont typeface="Wingdings" panose="05000000000000000000" pitchFamily="2" charset="2"/>
              <a:buChar char="§"/>
            </a:pPr>
            <a:r>
              <a:rPr lang="en-GB" sz="1800">
                <a:solidFill>
                  <a:schemeClr val="tx2"/>
                </a:solidFill>
                <a:latin typeface="Trebuchet MS" panose="020B0603020202020204" pitchFamily="34" charset="0"/>
              </a:rPr>
              <a:t>Track Drivers (Uber, Ola etc)</a:t>
            </a:r>
          </a:p>
        </p:txBody>
      </p:sp>
      <p:pic>
        <p:nvPicPr>
          <p:cNvPr id="4" name="Picture 3"/>
          <p:cNvPicPr>
            <a:picLocks noChangeAspect="1"/>
          </p:cNvPicPr>
          <p:nvPr/>
        </p:nvPicPr>
        <p:blipFill>
          <a:blip r:embed="rId3"/>
          <a:stretch>
            <a:fillRect/>
          </a:stretch>
        </p:blipFill>
        <p:spPr>
          <a:xfrm>
            <a:off x="7708392" y="2705285"/>
            <a:ext cx="4142232" cy="2370974"/>
          </a:xfrm>
          <a:prstGeom prst="rect">
            <a:avLst/>
          </a:prstGeom>
        </p:spPr>
      </p:pic>
    </p:spTree>
    <p:extLst>
      <p:ext uri="{BB962C8B-B14F-4D97-AF65-F5344CB8AC3E}">
        <p14:creationId xmlns:p14="http://schemas.microsoft.com/office/powerpoint/2010/main" val="5802832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9">
            <a:extLst>
              <a:ext uri="{FF2B5EF4-FFF2-40B4-BE49-F238E27FC236}">
                <a16:creationId xmlns:a16="http://schemas.microsoft.com/office/drawing/2014/main" id="{A440A548-C0D4-4418-940E-EDC2F1D9A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11">
            <a:extLst>
              <a:ext uri="{FF2B5EF4-FFF2-40B4-BE49-F238E27FC236}">
                <a16:creationId xmlns:a16="http://schemas.microsoft.com/office/drawing/2014/main" id="{E708B267-8CD2-4684-A57B-9F1070769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617740" y="802955"/>
            <a:ext cx="4766330" cy="1454051"/>
          </a:xfrm>
        </p:spPr>
        <p:txBody>
          <a:bodyPr>
            <a:normAutofit/>
          </a:bodyPr>
          <a:lstStyle/>
          <a:p>
            <a:r>
              <a:rPr lang="en-GB" sz="3600">
                <a:solidFill>
                  <a:schemeClr val="tx2"/>
                </a:solidFill>
                <a:latin typeface="Trebuchet MS" panose="020B0603020202020204" pitchFamily="34" charset="0"/>
              </a:rPr>
              <a:t>Marketing Strategies </a:t>
            </a:r>
          </a:p>
        </p:txBody>
      </p:sp>
      <p:grpSp>
        <p:nvGrpSpPr>
          <p:cNvPr id="60" name="Group 13">
            <a:extLst>
              <a:ext uri="{FF2B5EF4-FFF2-40B4-BE49-F238E27FC236}">
                <a16:creationId xmlns:a16="http://schemas.microsoft.com/office/drawing/2014/main" id="{41E5AB36-9328-47E9-95AD-E38AC1C0E1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369"/>
            <a:ext cx="6091008" cy="6858000"/>
            <a:chOff x="305" y="-369"/>
            <a:chExt cx="6091008" cy="6858000"/>
          </a:xfrm>
        </p:grpSpPr>
        <p:sp>
          <p:nvSpPr>
            <p:cNvPr id="15" name="Freeform: Shape 14">
              <a:extLst>
                <a:ext uri="{FF2B5EF4-FFF2-40B4-BE49-F238E27FC236}">
                  <a16:creationId xmlns:a16="http://schemas.microsoft.com/office/drawing/2014/main" id="{4532450F-A219-4BF5-88FA-A4708423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7007" cy="6858000"/>
            </a:xfrm>
            <a:custGeom>
              <a:avLst/>
              <a:gdLst>
                <a:gd name="connsiteX0" fmla="*/ 1423825 w 6057007"/>
                <a:gd name="connsiteY0" fmla="*/ 0 h 6858000"/>
                <a:gd name="connsiteX1" fmla="*/ 4262456 w 6057007"/>
                <a:gd name="connsiteY1" fmla="*/ 0 h 6858000"/>
                <a:gd name="connsiteX2" fmla="*/ 4371584 w 6057007"/>
                <a:gd name="connsiteY2" fmla="*/ 79625 h 6858000"/>
                <a:gd name="connsiteX3" fmla="*/ 5400299 w 6057007"/>
                <a:gd name="connsiteY3" fmla="*/ 1779691 h 6858000"/>
                <a:gd name="connsiteX4" fmla="*/ 5961759 w 6057007"/>
                <a:gd name="connsiteY4" fmla="*/ 4554903 h 6858000"/>
                <a:gd name="connsiteX5" fmla="*/ 4326541 w 6057007"/>
                <a:gd name="connsiteY5" fmla="*/ 6729688 h 6858000"/>
                <a:gd name="connsiteX6" fmla="*/ 4109121 w 6057007"/>
                <a:gd name="connsiteY6" fmla="*/ 6858000 h 6858000"/>
                <a:gd name="connsiteX7" fmla="*/ 1145358 w 6057007"/>
                <a:gd name="connsiteY7" fmla="*/ 6858000 h 6858000"/>
                <a:gd name="connsiteX8" fmla="*/ 1143587 w 6057007"/>
                <a:gd name="connsiteY8" fmla="*/ 6856705 h 6858000"/>
                <a:gd name="connsiteX9" fmla="*/ 162579 w 6057007"/>
                <a:gd name="connsiteY9" fmla="*/ 6240990 h 6858000"/>
                <a:gd name="connsiteX10" fmla="*/ 0 w 6057007"/>
                <a:gd name="connsiteY10" fmla="*/ 6125553 h 6858000"/>
                <a:gd name="connsiteX11" fmla="*/ 0 w 6057007"/>
                <a:gd name="connsiteY11" fmla="*/ 4670879 h 6858000"/>
                <a:gd name="connsiteX12" fmla="*/ 38388 w 6057007"/>
                <a:gd name="connsiteY12" fmla="*/ 4778792 h 6858000"/>
                <a:gd name="connsiteX13" fmla="*/ 155449 w 6057007"/>
                <a:gd name="connsiteY13" fmla="*/ 5029879 h 6858000"/>
                <a:gd name="connsiteX14" fmla="*/ 411802 w 6057007"/>
                <a:gd name="connsiteY14" fmla="*/ 5399531 h 6858000"/>
                <a:gd name="connsiteX15" fmla="*/ 806388 w 6057007"/>
                <a:gd name="connsiteY15" fmla="*/ 5659633 h 6858000"/>
                <a:gd name="connsiteX16" fmla="*/ 1801512 w 6057007"/>
                <a:gd name="connsiteY16" fmla="*/ 6314010 h 6858000"/>
                <a:gd name="connsiteX17" fmla="*/ 2653483 w 6057007"/>
                <a:gd name="connsiteY17" fmla="*/ 6529898 h 6858000"/>
                <a:gd name="connsiteX18" fmla="*/ 3666486 w 6057007"/>
                <a:gd name="connsiteY18" fmla="*/ 6190615 h 6858000"/>
                <a:gd name="connsiteX19" fmla="*/ 4658657 w 6057007"/>
                <a:gd name="connsiteY19" fmla="*/ 5428179 h 6858000"/>
                <a:gd name="connsiteX20" fmla="*/ 5222967 w 6057007"/>
                <a:gd name="connsiteY20" fmla="*/ 4356944 h 6858000"/>
                <a:gd name="connsiteX21" fmla="*/ 4724795 w 6057007"/>
                <a:gd name="connsiteY21" fmla="*/ 2210416 h 6858000"/>
                <a:gd name="connsiteX22" fmla="*/ 4473185 w 6057007"/>
                <a:gd name="connsiteY22" fmla="*/ 1691554 h 6858000"/>
                <a:gd name="connsiteX23" fmla="*/ 4046677 w 6057007"/>
                <a:gd name="connsiteY23" fmla="*/ 911781 h 6858000"/>
                <a:gd name="connsiteX24" fmla="*/ 3555564 w 6057007"/>
                <a:gd name="connsiteY24" fmla="*/ 585888 h 6858000"/>
                <a:gd name="connsiteX25" fmla="*/ 2405914 w 6057007"/>
                <a:gd name="connsiteY25" fmla="*/ 536282 h 6858000"/>
                <a:gd name="connsiteX26" fmla="*/ 1345719 w 6057007"/>
                <a:gd name="connsiteY26" fmla="*/ 957619 h 6858000"/>
                <a:gd name="connsiteX27" fmla="*/ 73341 w 6057007"/>
                <a:gd name="connsiteY27" fmla="*/ 2571698 h 6858000"/>
                <a:gd name="connsiteX28" fmla="*/ 0 w 6057007"/>
                <a:gd name="connsiteY28" fmla="*/ 2803810 h 6858000"/>
                <a:gd name="connsiteX29" fmla="*/ 0 w 6057007"/>
                <a:gd name="connsiteY29" fmla="*/ 1147591 h 6858000"/>
                <a:gd name="connsiteX30" fmla="*/ 142706 w 6057007"/>
                <a:gd name="connsiteY30" fmla="*/ 968763 h 6858000"/>
                <a:gd name="connsiteX31" fmla="*/ 971831 w 6057007"/>
                <a:gd name="connsiteY31" fmla="*/ 249890 h 6858000"/>
                <a:gd name="connsiteX32" fmla="*/ 1288677 w 6057007"/>
                <a:gd name="connsiteY32" fmla="*/ 6583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057007" h="6858000">
                  <a:moveTo>
                    <a:pt x="1423825" y="0"/>
                  </a:moveTo>
                  <a:lnTo>
                    <a:pt x="4262456" y="0"/>
                  </a:lnTo>
                  <a:lnTo>
                    <a:pt x="4371584" y="79625"/>
                  </a:lnTo>
                  <a:cubicBezTo>
                    <a:pt x="4860533" y="476670"/>
                    <a:pt x="5063885" y="1132812"/>
                    <a:pt x="5400299" y="1779691"/>
                  </a:cubicBezTo>
                  <a:cubicBezTo>
                    <a:pt x="5848849" y="2642194"/>
                    <a:pt x="6244956" y="3497996"/>
                    <a:pt x="5961759" y="4554903"/>
                  </a:cubicBezTo>
                  <a:cubicBezTo>
                    <a:pt x="5691575" y="5563242"/>
                    <a:pt x="5092427" y="6238887"/>
                    <a:pt x="4326541" y="6729688"/>
                  </a:cubicBezTo>
                  <a:lnTo>
                    <a:pt x="4109121" y="6858000"/>
                  </a:lnTo>
                  <a:lnTo>
                    <a:pt x="1145358" y="6858000"/>
                  </a:lnTo>
                  <a:lnTo>
                    <a:pt x="1143587" y="6856705"/>
                  </a:lnTo>
                  <a:cubicBezTo>
                    <a:pt x="699546" y="6541440"/>
                    <a:pt x="399287" y="6392433"/>
                    <a:pt x="162579" y="6240990"/>
                  </a:cubicBezTo>
                  <a:lnTo>
                    <a:pt x="0" y="6125553"/>
                  </a:lnTo>
                  <a:lnTo>
                    <a:pt x="0" y="4670879"/>
                  </a:lnTo>
                  <a:lnTo>
                    <a:pt x="38388" y="4778792"/>
                  </a:lnTo>
                  <a:cubicBezTo>
                    <a:pt x="72793" y="4862402"/>
                    <a:pt x="111802" y="4945953"/>
                    <a:pt x="155449" y="5029879"/>
                  </a:cubicBezTo>
                  <a:cubicBezTo>
                    <a:pt x="273464" y="5256810"/>
                    <a:pt x="351295" y="5344113"/>
                    <a:pt x="411802" y="5399531"/>
                  </a:cubicBezTo>
                  <a:cubicBezTo>
                    <a:pt x="500065" y="5480405"/>
                    <a:pt x="628514" y="5555615"/>
                    <a:pt x="806388" y="5659633"/>
                  </a:cubicBezTo>
                  <a:cubicBezTo>
                    <a:pt x="1044358" y="5798926"/>
                    <a:pt x="1370396" y="5989780"/>
                    <a:pt x="1801512" y="6314010"/>
                  </a:cubicBezTo>
                  <a:cubicBezTo>
                    <a:pt x="2037213" y="6491324"/>
                    <a:pt x="2315885" y="6561958"/>
                    <a:pt x="2653483" y="6529898"/>
                  </a:cubicBezTo>
                  <a:cubicBezTo>
                    <a:pt x="2962383" y="6500529"/>
                    <a:pt x="3312661" y="6383221"/>
                    <a:pt x="3666486" y="6190615"/>
                  </a:cubicBezTo>
                  <a:cubicBezTo>
                    <a:pt x="4083218" y="5963697"/>
                    <a:pt x="4407642" y="5714350"/>
                    <a:pt x="4658657" y="5428179"/>
                  </a:cubicBezTo>
                  <a:cubicBezTo>
                    <a:pt x="4927319" y="5121947"/>
                    <a:pt x="5111907" y="4771422"/>
                    <a:pt x="5222967" y="4356944"/>
                  </a:cubicBezTo>
                  <a:cubicBezTo>
                    <a:pt x="5418167" y="3628447"/>
                    <a:pt x="5139747" y="3007703"/>
                    <a:pt x="4724795" y="2210416"/>
                  </a:cubicBezTo>
                  <a:cubicBezTo>
                    <a:pt x="4631776" y="2031551"/>
                    <a:pt x="4551122" y="1858737"/>
                    <a:pt x="4473185" y="1691554"/>
                  </a:cubicBezTo>
                  <a:cubicBezTo>
                    <a:pt x="4326842" y="1377756"/>
                    <a:pt x="4200559" y="1106810"/>
                    <a:pt x="4046677" y="911781"/>
                  </a:cubicBezTo>
                  <a:cubicBezTo>
                    <a:pt x="3910561" y="739097"/>
                    <a:pt x="3763658" y="641647"/>
                    <a:pt x="3555564" y="585888"/>
                  </a:cubicBezTo>
                  <a:cubicBezTo>
                    <a:pt x="3178534" y="484863"/>
                    <a:pt x="2791842" y="468166"/>
                    <a:pt x="2405914" y="536282"/>
                  </a:cubicBezTo>
                  <a:cubicBezTo>
                    <a:pt x="2032757" y="602054"/>
                    <a:pt x="1676044" y="743871"/>
                    <a:pt x="1345719" y="957619"/>
                  </a:cubicBezTo>
                  <a:cubicBezTo>
                    <a:pt x="762775" y="1334788"/>
                    <a:pt x="318714" y="1900690"/>
                    <a:pt x="73341" y="2571698"/>
                  </a:cubicBezTo>
                  <a:lnTo>
                    <a:pt x="0" y="2803810"/>
                  </a:lnTo>
                  <a:lnTo>
                    <a:pt x="0" y="1147591"/>
                  </a:lnTo>
                  <a:lnTo>
                    <a:pt x="142706" y="968763"/>
                  </a:lnTo>
                  <a:cubicBezTo>
                    <a:pt x="388539" y="688063"/>
                    <a:pt x="668237" y="446316"/>
                    <a:pt x="971831" y="249890"/>
                  </a:cubicBezTo>
                  <a:cubicBezTo>
                    <a:pt x="1074829" y="183240"/>
                    <a:pt x="1180574" y="121805"/>
                    <a:pt x="1288677" y="6583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Freeform: Shape 15">
              <a:extLst>
                <a:ext uri="{FF2B5EF4-FFF2-40B4-BE49-F238E27FC236}">
                  <a16:creationId xmlns:a16="http://schemas.microsoft.com/office/drawing/2014/main" id="{035AC662-4000-411A-9E33-6A4B6C0FCB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91008" cy="6858000"/>
            </a:xfrm>
            <a:custGeom>
              <a:avLst/>
              <a:gdLst>
                <a:gd name="connsiteX0" fmla="*/ 0 w 6091008"/>
                <a:gd name="connsiteY0" fmla="*/ 5476844 h 6858000"/>
                <a:gd name="connsiteX1" fmla="*/ 15220 w 6091008"/>
                <a:gd name="connsiteY1" fmla="*/ 5501668 h 6858000"/>
                <a:gd name="connsiteX2" fmla="*/ 198940 w 6091008"/>
                <a:gd name="connsiteY2" fmla="*/ 5717964 h 6858000"/>
                <a:gd name="connsiteX3" fmla="*/ 251499 w 6091008"/>
                <a:gd name="connsiteY3" fmla="*/ 5763842 h 6858000"/>
                <a:gd name="connsiteX4" fmla="*/ 308460 w 6091008"/>
                <a:gd name="connsiteY4" fmla="*/ 5806337 h 6858000"/>
                <a:gd name="connsiteX5" fmla="*/ 368305 w 6091008"/>
                <a:gd name="connsiteY5" fmla="*/ 5847248 h 6858000"/>
                <a:gd name="connsiteX6" fmla="*/ 430451 w 6091008"/>
                <a:gd name="connsiteY6" fmla="*/ 5887305 h 6858000"/>
                <a:gd name="connsiteX7" fmla="*/ 975811 w 6091008"/>
                <a:gd name="connsiteY7" fmla="*/ 6205653 h 6858000"/>
                <a:gd name="connsiteX8" fmla="*/ 1510250 w 6091008"/>
                <a:gd name="connsiteY8" fmla="*/ 6575390 h 6858000"/>
                <a:gd name="connsiteX9" fmla="*/ 2002437 w 6091008"/>
                <a:gd name="connsiteY9" fmla="*/ 6825029 h 6858000"/>
                <a:gd name="connsiteX10" fmla="*/ 2137670 w 6091008"/>
                <a:gd name="connsiteY10" fmla="*/ 6856874 h 6858000"/>
                <a:gd name="connsiteX11" fmla="*/ 2145778 w 6091008"/>
                <a:gd name="connsiteY11" fmla="*/ 6858000 h 6858000"/>
                <a:gd name="connsiteX12" fmla="*/ 1098858 w 6091008"/>
                <a:gd name="connsiteY12" fmla="*/ 6858000 h 6858000"/>
                <a:gd name="connsiteX13" fmla="*/ 1004166 w 6091008"/>
                <a:gd name="connsiteY13" fmla="*/ 6786858 h 6858000"/>
                <a:gd name="connsiteX14" fmla="*/ 751974 w 6091008"/>
                <a:gd name="connsiteY14" fmla="*/ 6608169 h 6858000"/>
                <a:gd name="connsiteX15" fmla="*/ 623305 w 6091008"/>
                <a:gd name="connsiteY15" fmla="*/ 6522172 h 6858000"/>
                <a:gd name="connsiteX16" fmla="*/ 492346 w 6091008"/>
                <a:gd name="connsiteY16" fmla="*/ 6437477 h 6858000"/>
                <a:gd name="connsiteX17" fmla="*/ 358536 w 6091008"/>
                <a:gd name="connsiteY17" fmla="*/ 6352312 h 6858000"/>
                <a:gd name="connsiteX18" fmla="*/ 290710 w 6091008"/>
                <a:gd name="connsiteY18" fmla="*/ 6308820 h 6858000"/>
                <a:gd name="connsiteX19" fmla="*/ 221792 w 6091008"/>
                <a:gd name="connsiteY19" fmla="*/ 6263122 h 6858000"/>
                <a:gd name="connsiteX20" fmla="*/ 152460 w 6091008"/>
                <a:gd name="connsiteY20" fmla="*/ 6215106 h 6858000"/>
                <a:gd name="connsiteX21" fmla="*/ 83055 w 6091008"/>
                <a:gd name="connsiteY21" fmla="*/ 6163978 h 6858000"/>
                <a:gd name="connsiteX22" fmla="*/ 14161 w 6091008"/>
                <a:gd name="connsiteY22" fmla="*/ 6109014 h 6858000"/>
                <a:gd name="connsiteX23" fmla="*/ 0 w 6091008"/>
                <a:gd name="connsiteY23" fmla="*/ 6096195 h 6858000"/>
                <a:gd name="connsiteX24" fmla="*/ 3707444 w 6091008"/>
                <a:gd name="connsiteY24" fmla="*/ 0 h 6858000"/>
                <a:gd name="connsiteX25" fmla="*/ 4265528 w 6091008"/>
                <a:gd name="connsiteY25" fmla="*/ 0 h 6858000"/>
                <a:gd name="connsiteX26" fmla="*/ 4291472 w 6091008"/>
                <a:gd name="connsiteY26" fmla="*/ 15596 h 6858000"/>
                <a:gd name="connsiteX27" fmla="*/ 4431124 w 6091008"/>
                <a:gd name="connsiteY27" fmla="*/ 119052 h 6858000"/>
                <a:gd name="connsiteX28" fmla="*/ 4899570 w 6091008"/>
                <a:gd name="connsiteY28" fmla="*/ 643769 h 6858000"/>
                <a:gd name="connsiteX29" fmla="*/ 5247925 w 6091008"/>
                <a:gd name="connsiteY29" fmla="*/ 1232134 h 6858000"/>
                <a:gd name="connsiteX30" fmla="*/ 5401234 w 6091008"/>
                <a:gd name="connsiteY30" fmla="*/ 1518442 h 6858000"/>
                <a:gd name="connsiteX31" fmla="*/ 5480921 w 6091008"/>
                <a:gd name="connsiteY31" fmla="*/ 1662114 h 6858000"/>
                <a:gd name="connsiteX32" fmla="*/ 5561804 w 6091008"/>
                <a:gd name="connsiteY32" fmla="*/ 1812436 h 6858000"/>
                <a:gd name="connsiteX33" fmla="*/ 5855037 w 6091008"/>
                <a:gd name="connsiteY33" fmla="*/ 2457716 h 6858000"/>
                <a:gd name="connsiteX34" fmla="*/ 6052254 w 6091008"/>
                <a:gd name="connsiteY34" fmla="*/ 3193699 h 6858000"/>
                <a:gd name="connsiteX35" fmla="*/ 6073151 w 6091008"/>
                <a:gd name="connsiteY35" fmla="*/ 4004612 h 6858000"/>
                <a:gd name="connsiteX36" fmla="*/ 6067309 w 6091008"/>
                <a:gd name="connsiteY36" fmla="*/ 4055890 h 6858000"/>
                <a:gd name="connsiteX37" fmla="*/ 6059979 w 6091008"/>
                <a:gd name="connsiteY37" fmla="*/ 4106917 h 6858000"/>
                <a:gd name="connsiteX38" fmla="*/ 6052371 w 6091008"/>
                <a:gd name="connsiteY38" fmla="*/ 4158016 h 6858000"/>
                <a:gd name="connsiteX39" fmla="*/ 6043434 w 6091008"/>
                <a:gd name="connsiteY39" fmla="*/ 4208759 h 6858000"/>
                <a:gd name="connsiteX40" fmla="*/ 6023229 w 6091008"/>
                <a:gd name="connsiteY40" fmla="*/ 4309769 h 6858000"/>
                <a:gd name="connsiteX41" fmla="*/ 5999922 w 6091008"/>
                <a:gd name="connsiteY41" fmla="*/ 4409799 h 6858000"/>
                <a:gd name="connsiteX42" fmla="*/ 5987157 w 6091008"/>
                <a:gd name="connsiteY42" fmla="*/ 4459369 h 6858000"/>
                <a:gd name="connsiteX43" fmla="*/ 5973731 w 6091008"/>
                <a:gd name="connsiteY43" fmla="*/ 4508027 h 6858000"/>
                <a:gd name="connsiteX44" fmla="*/ 5944653 w 6091008"/>
                <a:gd name="connsiteY44" fmla="*/ 4602538 h 6858000"/>
                <a:gd name="connsiteX45" fmla="*/ 5915334 w 6091008"/>
                <a:gd name="connsiteY45" fmla="*/ 4696982 h 6858000"/>
                <a:gd name="connsiteX46" fmla="*/ 5881786 w 6091008"/>
                <a:gd name="connsiteY46" fmla="*/ 4790295 h 6858000"/>
                <a:gd name="connsiteX47" fmla="*/ 5539609 w 6091008"/>
                <a:gd name="connsiteY47" fmla="*/ 5504511 h 6858000"/>
                <a:gd name="connsiteX48" fmla="*/ 5432400 w 6091008"/>
                <a:gd name="connsiteY48" fmla="*/ 5669348 h 6858000"/>
                <a:gd name="connsiteX49" fmla="*/ 5404330 w 6091008"/>
                <a:gd name="connsiteY49" fmla="*/ 5709372 h 6858000"/>
                <a:gd name="connsiteX50" fmla="*/ 5375525 w 6091008"/>
                <a:gd name="connsiteY50" fmla="*/ 5748757 h 6858000"/>
                <a:gd name="connsiteX51" fmla="*/ 5317831 w 6091008"/>
                <a:gd name="connsiteY51" fmla="*/ 5827355 h 6858000"/>
                <a:gd name="connsiteX52" fmla="*/ 5288208 w 6091008"/>
                <a:gd name="connsiteY52" fmla="*/ 5865932 h 6858000"/>
                <a:gd name="connsiteX53" fmla="*/ 5273251 w 6091008"/>
                <a:gd name="connsiteY53" fmla="*/ 5885035 h 6858000"/>
                <a:gd name="connsiteX54" fmla="*/ 5256656 w 6091008"/>
                <a:gd name="connsiteY54" fmla="*/ 5902520 h 6858000"/>
                <a:gd name="connsiteX55" fmla="*/ 5189858 w 6091008"/>
                <a:gd name="connsiteY55" fmla="*/ 5971616 h 6858000"/>
                <a:gd name="connsiteX56" fmla="*/ 5156287 w 6091008"/>
                <a:gd name="connsiteY56" fmla="*/ 6005600 h 6858000"/>
                <a:gd name="connsiteX57" fmla="*/ 5121598 w 6091008"/>
                <a:gd name="connsiteY57" fmla="*/ 6037962 h 6858000"/>
                <a:gd name="connsiteX58" fmla="*/ 5051798 w 6091008"/>
                <a:gd name="connsiteY58" fmla="*/ 6101838 h 6858000"/>
                <a:gd name="connsiteX59" fmla="*/ 4463594 w 6091008"/>
                <a:gd name="connsiteY59" fmla="*/ 6532280 h 6858000"/>
                <a:gd name="connsiteX60" fmla="*/ 4388637 w 6091008"/>
                <a:gd name="connsiteY60" fmla="*/ 6579169 h 6858000"/>
                <a:gd name="connsiteX61" fmla="*/ 4312856 w 6091008"/>
                <a:gd name="connsiteY61" fmla="*/ 6623337 h 6858000"/>
                <a:gd name="connsiteX62" fmla="*/ 4237558 w 6091008"/>
                <a:gd name="connsiteY62" fmla="*/ 6667632 h 6858000"/>
                <a:gd name="connsiteX63" fmla="*/ 4161774 w 6091008"/>
                <a:gd name="connsiteY63" fmla="*/ 6709883 h 6858000"/>
                <a:gd name="connsiteX64" fmla="*/ 4010448 w 6091008"/>
                <a:gd name="connsiteY64" fmla="*/ 6792981 h 6858000"/>
                <a:gd name="connsiteX65" fmla="*/ 3935163 w 6091008"/>
                <a:gd name="connsiteY65" fmla="*/ 6834338 h 6858000"/>
                <a:gd name="connsiteX66" fmla="*/ 3892887 w 6091008"/>
                <a:gd name="connsiteY66" fmla="*/ 6858000 h 6858000"/>
                <a:gd name="connsiteX67" fmla="*/ 2743942 w 6091008"/>
                <a:gd name="connsiteY67" fmla="*/ 6858000 h 6858000"/>
                <a:gd name="connsiteX68" fmla="*/ 2852577 w 6091008"/>
                <a:gd name="connsiteY68" fmla="*/ 6838910 h 6858000"/>
                <a:gd name="connsiteX69" fmla="*/ 3143255 w 6091008"/>
                <a:gd name="connsiteY69" fmla="*/ 6759775 h 6858000"/>
                <a:gd name="connsiteX70" fmla="*/ 3430899 w 6091008"/>
                <a:gd name="connsiteY70" fmla="*/ 6650056 h 6858000"/>
                <a:gd name="connsiteX71" fmla="*/ 3713289 w 6091008"/>
                <a:gd name="connsiteY71" fmla="*/ 6514054 h 6858000"/>
                <a:gd name="connsiteX72" fmla="*/ 3981228 w 6091008"/>
                <a:gd name="connsiteY72" fmla="*/ 6334878 h 6858000"/>
                <a:gd name="connsiteX73" fmla="*/ 4107885 w 6091008"/>
                <a:gd name="connsiteY73" fmla="*/ 6233689 h 6858000"/>
                <a:gd name="connsiteX74" fmla="*/ 4169795 w 6091008"/>
                <a:gd name="connsiteY74" fmla="*/ 6181389 h 6858000"/>
                <a:gd name="connsiteX75" fmla="*/ 4229189 w 6091008"/>
                <a:gd name="connsiteY75" fmla="*/ 6125914 h 6858000"/>
                <a:gd name="connsiteX76" fmla="*/ 4652064 w 6091008"/>
                <a:gd name="connsiteY76" fmla="*/ 5641457 h 6858000"/>
                <a:gd name="connsiteX77" fmla="*/ 4697555 w 6091008"/>
                <a:gd name="connsiteY77" fmla="*/ 5576516 h 6858000"/>
                <a:gd name="connsiteX78" fmla="*/ 4720492 w 6091008"/>
                <a:gd name="connsiteY78" fmla="*/ 5544537 h 6858000"/>
                <a:gd name="connsiteX79" fmla="*/ 4741922 w 6091008"/>
                <a:gd name="connsiteY79" fmla="*/ 5511420 h 6858000"/>
                <a:gd name="connsiteX80" fmla="*/ 4784179 w 6091008"/>
                <a:gd name="connsiteY80" fmla="*/ 5445022 h 6858000"/>
                <a:gd name="connsiteX81" fmla="*/ 4794796 w 6091008"/>
                <a:gd name="connsiteY81" fmla="*/ 5428584 h 6858000"/>
                <a:gd name="connsiteX82" fmla="*/ 4807173 w 6091008"/>
                <a:gd name="connsiteY82" fmla="*/ 5413795 h 6858000"/>
                <a:gd name="connsiteX83" fmla="*/ 4830010 w 6091008"/>
                <a:gd name="connsiteY83" fmla="*/ 5382674 h 6858000"/>
                <a:gd name="connsiteX84" fmla="*/ 4874298 w 6091008"/>
                <a:gd name="connsiteY84" fmla="*/ 5319323 h 6858000"/>
                <a:gd name="connsiteX85" fmla="*/ 4896484 w 6091008"/>
                <a:gd name="connsiteY85" fmla="*/ 5287734 h 6858000"/>
                <a:gd name="connsiteX86" fmla="*/ 4918019 w 6091008"/>
                <a:gd name="connsiteY86" fmla="*/ 5255673 h 6858000"/>
                <a:gd name="connsiteX87" fmla="*/ 4999238 w 6091008"/>
                <a:gd name="connsiteY87" fmla="*/ 5124058 h 6858000"/>
                <a:gd name="connsiteX88" fmla="*/ 5251271 w 6091008"/>
                <a:gd name="connsiteY88" fmla="*/ 4554965 h 6858000"/>
                <a:gd name="connsiteX89" fmla="*/ 5276136 w 6091008"/>
                <a:gd name="connsiteY89" fmla="*/ 4480521 h 6858000"/>
                <a:gd name="connsiteX90" fmla="*/ 5297442 w 6091008"/>
                <a:gd name="connsiteY90" fmla="*/ 4404389 h 6858000"/>
                <a:gd name="connsiteX91" fmla="*/ 5318953 w 6091008"/>
                <a:gd name="connsiteY91" fmla="*/ 4328458 h 6858000"/>
                <a:gd name="connsiteX92" fmla="*/ 5328684 w 6091008"/>
                <a:gd name="connsiteY92" fmla="*/ 4291175 h 6858000"/>
                <a:gd name="connsiteX93" fmla="*/ 5337470 w 6091008"/>
                <a:gd name="connsiteY93" fmla="*/ 4254522 h 6858000"/>
                <a:gd name="connsiteX94" fmla="*/ 5353277 w 6091008"/>
                <a:gd name="connsiteY94" fmla="*/ 4181038 h 6858000"/>
                <a:gd name="connsiteX95" fmla="*/ 5366762 w 6091008"/>
                <a:gd name="connsiteY95" fmla="*/ 4107520 h 6858000"/>
                <a:gd name="connsiteX96" fmla="*/ 5373105 w 6091008"/>
                <a:gd name="connsiteY96" fmla="*/ 4070802 h 6858000"/>
                <a:gd name="connsiteX97" fmla="*/ 5378288 w 6091008"/>
                <a:gd name="connsiteY97" fmla="*/ 4034066 h 6858000"/>
                <a:gd name="connsiteX98" fmla="*/ 5383471 w 6091008"/>
                <a:gd name="connsiteY98" fmla="*/ 3997331 h 6858000"/>
                <a:gd name="connsiteX99" fmla="*/ 5387373 w 6091008"/>
                <a:gd name="connsiteY99" fmla="*/ 3960547 h 6858000"/>
                <a:gd name="connsiteX100" fmla="*/ 5375699 w 6091008"/>
                <a:gd name="connsiteY100" fmla="*/ 3369810 h 6858000"/>
                <a:gd name="connsiteX101" fmla="*/ 5225695 w 6091008"/>
                <a:gd name="connsiteY101" fmla="*/ 2777923 h 6858000"/>
                <a:gd name="connsiteX102" fmla="*/ 4989893 w 6091008"/>
                <a:gd name="connsiteY102" fmla="*/ 2181595 h 6858000"/>
                <a:gd name="connsiteX103" fmla="*/ 4856777 w 6091008"/>
                <a:gd name="connsiteY103" fmla="*/ 1872581 h 6858000"/>
                <a:gd name="connsiteX104" fmla="*/ 4729367 w 6091008"/>
                <a:gd name="connsiteY104" fmla="*/ 1547581 h 6858000"/>
                <a:gd name="connsiteX105" fmla="*/ 4510575 w 6091008"/>
                <a:gd name="connsiteY105" fmla="*/ 917244 h 6858000"/>
                <a:gd name="connsiteX106" fmla="*/ 4387446 w 6091008"/>
                <a:gd name="connsiteY106" fmla="*/ 626512 h 6858000"/>
                <a:gd name="connsiteX107" fmla="*/ 4227716 w 6091008"/>
                <a:gd name="connsiteY107" fmla="*/ 368510 h 6858000"/>
                <a:gd name="connsiteX108" fmla="*/ 4017774 w 6091008"/>
                <a:gd name="connsiteY108" fmla="*/ 161674 h 6858000"/>
                <a:gd name="connsiteX109" fmla="*/ 3761542 w 6091008"/>
                <a:gd name="connsiteY109" fmla="*/ 19860 h 6858000"/>
                <a:gd name="connsiteX110" fmla="*/ 3727185 w 6091008"/>
                <a:gd name="connsiteY110" fmla="*/ 6533 h 6858000"/>
                <a:gd name="connsiteX111" fmla="*/ 1325680 w 6091008"/>
                <a:gd name="connsiteY111" fmla="*/ 0 h 6858000"/>
                <a:gd name="connsiteX112" fmla="*/ 2347354 w 6091008"/>
                <a:gd name="connsiteY112" fmla="*/ 0 h 6858000"/>
                <a:gd name="connsiteX113" fmla="*/ 2262734 w 6091008"/>
                <a:gd name="connsiteY113" fmla="*/ 20581 h 6858000"/>
                <a:gd name="connsiteX114" fmla="*/ 1969830 w 6091008"/>
                <a:gd name="connsiteY114" fmla="*/ 118108 h 6858000"/>
                <a:gd name="connsiteX115" fmla="*/ 1897367 w 6091008"/>
                <a:gd name="connsiteY115" fmla="*/ 145059 h 6858000"/>
                <a:gd name="connsiteX116" fmla="*/ 1825860 w 6091008"/>
                <a:gd name="connsiteY116" fmla="*/ 175210 h 6858000"/>
                <a:gd name="connsiteX117" fmla="*/ 1754258 w 6091008"/>
                <a:gd name="connsiteY117" fmla="*/ 204746 h 6858000"/>
                <a:gd name="connsiteX118" fmla="*/ 1683442 w 6091008"/>
                <a:gd name="connsiteY118" fmla="*/ 237143 h 6858000"/>
                <a:gd name="connsiteX119" fmla="*/ 1612330 w 6091008"/>
                <a:gd name="connsiteY119" fmla="*/ 268724 h 6858000"/>
                <a:gd name="connsiteX120" fmla="*/ 1542244 w 6091008"/>
                <a:gd name="connsiteY120" fmla="*/ 303229 h 6858000"/>
                <a:gd name="connsiteX121" fmla="*/ 1471990 w 6091008"/>
                <a:gd name="connsiteY121" fmla="*/ 337395 h 6858000"/>
                <a:gd name="connsiteX122" fmla="*/ 1402813 w 6091008"/>
                <a:gd name="connsiteY122" fmla="*/ 374794 h 6858000"/>
                <a:gd name="connsiteX123" fmla="*/ 1333886 w 6091008"/>
                <a:gd name="connsiteY123" fmla="*/ 412702 h 6858000"/>
                <a:gd name="connsiteX124" fmla="*/ 1266278 w 6091008"/>
                <a:gd name="connsiteY124" fmla="*/ 453907 h 6858000"/>
                <a:gd name="connsiteX125" fmla="*/ 1199136 w 6091008"/>
                <a:gd name="connsiteY125" fmla="*/ 496266 h 6858000"/>
                <a:gd name="connsiteX126" fmla="*/ 1182302 w 6091008"/>
                <a:gd name="connsiteY126" fmla="*/ 506917 h 6858000"/>
                <a:gd name="connsiteX127" fmla="*/ 1166009 w 6091008"/>
                <a:gd name="connsiteY127" fmla="*/ 518449 h 6858000"/>
                <a:gd name="connsiteX128" fmla="*/ 1133302 w 6091008"/>
                <a:gd name="connsiteY128" fmla="*/ 541479 h 6858000"/>
                <a:gd name="connsiteX129" fmla="*/ 1067923 w 6091008"/>
                <a:gd name="connsiteY129" fmla="*/ 587403 h 6858000"/>
                <a:gd name="connsiteX130" fmla="*/ 1051509 w 6091008"/>
                <a:gd name="connsiteY130" fmla="*/ 598902 h 6858000"/>
                <a:gd name="connsiteX131" fmla="*/ 1035673 w 6091008"/>
                <a:gd name="connsiteY131" fmla="*/ 611145 h 6858000"/>
                <a:gd name="connsiteX132" fmla="*/ 1003878 w 6091008"/>
                <a:gd name="connsiteY132" fmla="*/ 635598 h 6858000"/>
                <a:gd name="connsiteX133" fmla="*/ 877673 w 6091008"/>
                <a:gd name="connsiteY133" fmla="*/ 735582 h 6858000"/>
                <a:gd name="connsiteX134" fmla="*/ 417533 w 6091008"/>
                <a:gd name="connsiteY134" fmla="*/ 1198720 h 6858000"/>
                <a:gd name="connsiteX135" fmla="*/ 54935 w 6091008"/>
                <a:gd name="connsiteY135" fmla="*/ 1756293 h 6858000"/>
                <a:gd name="connsiteX136" fmla="*/ 17844 w 6091008"/>
                <a:gd name="connsiteY136" fmla="*/ 1831433 h 6858000"/>
                <a:gd name="connsiteX137" fmla="*/ 0 w 6091008"/>
                <a:gd name="connsiteY137" fmla="*/ 1869131 h 6858000"/>
                <a:gd name="connsiteX138" fmla="*/ 0 w 6091008"/>
                <a:gd name="connsiteY138" fmla="*/ 1198550 h 6858000"/>
                <a:gd name="connsiteX139" fmla="*/ 185957 w 6091008"/>
                <a:gd name="connsiteY139" fmla="*/ 961506 h 6858000"/>
                <a:gd name="connsiteX140" fmla="*/ 689746 w 6091008"/>
                <a:gd name="connsiteY140" fmla="*/ 447064 h 6858000"/>
                <a:gd name="connsiteX141" fmla="*/ 827126 w 6091008"/>
                <a:gd name="connsiteY141" fmla="*/ 333881 h 6858000"/>
                <a:gd name="connsiteX142" fmla="*/ 968997 w 6091008"/>
                <a:gd name="connsiteY142" fmla="*/ 228085 h 6858000"/>
                <a:gd name="connsiteX143" fmla="*/ 1004883 w 6091008"/>
                <a:gd name="connsiteY143" fmla="*/ 202373 h 6858000"/>
                <a:gd name="connsiteX144" fmla="*/ 1022826 w 6091008"/>
                <a:gd name="connsiteY144" fmla="*/ 189517 h 6858000"/>
                <a:gd name="connsiteX145" fmla="*/ 1041187 w 6091008"/>
                <a:gd name="connsiteY145" fmla="*/ 177509 h 6858000"/>
                <a:gd name="connsiteX146" fmla="*/ 1114760 w 6091008"/>
                <a:gd name="connsiteY146" fmla="*/ 129512 h 6858000"/>
                <a:gd name="connsiteX147" fmla="*/ 1188498 w 6091008"/>
                <a:gd name="connsiteY147" fmla="*/ 81854 h 6858000"/>
                <a:gd name="connsiteX148" fmla="*/ 1263461 w 6091008"/>
                <a:gd name="connsiteY148" fmla="*/ 3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6091008" h="6858000">
                  <a:moveTo>
                    <a:pt x="0" y="5476844"/>
                  </a:moveTo>
                  <a:lnTo>
                    <a:pt x="15220" y="5501668"/>
                  </a:lnTo>
                  <a:cubicBezTo>
                    <a:pt x="69097" y="5585141"/>
                    <a:pt x="130925" y="5654403"/>
                    <a:pt x="198940" y="5717964"/>
                  </a:cubicBezTo>
                  <a:lnTo>
                    <a:pt x="251499" y="5763842"/>
                  </a:lnTo>
                  <a:lnTo>
                    <a:pt x="308460" y="5806337"/>
                  </a:lnTo>
                  <a:cubicBezTo>
                    <a:pt x="326685" y="5820934"/>
                    <a:pt x="348384" y="5833667"/>
                    <a:pt x="368305" y="5847248"/>
                  </a:cubicBezTo>
                  <a:cubicBezTo>
                    <a:pt x="388782" y="5860683"/>
                    <a:pt x="408424" y="5874336"/>
                    <a:pt x="430451" y="5887305"/>
                  </a:cubicBezTo>
                  <a:cubicBezTo>
                    <a:pt x="601703" y="5991186"/>
                    <a:pt x="792871" y="6091279"/>
                    <a:pt x="975811" y="6205653"/>
                  </a:cubicBezTo>
                  <a:cubicBezTo>
                    <a:pt x="1159565" y="6318920"/>
                    <a:pt x="1337666" y="6443625"/>
                    <a:pt x="1510250" y="6575390"/>
                  </a:cubicBezTo>
                  <a:cubicBezTo>
                    <a:pt x="1658997" y="6690317"/>
                    <a:pt x="1824862" y="6774210"/>
                    <a:pt x="2002437" y="6825029"/>
                  </a:cubicBezTo>
                  <a:cubicBezTo>
                    <a:pt x="2046812" y="6837803"/>
                    <a:pt x="2091936" y="6848385"/>
                    <a:pt x="2137670" y="6856874"/>
                  </a:cubicBezTo>
                  <a:lnTo>
                    <a:pt x="2145778" y="6858000"/>
                  </a:lnTo>
                  <a:lnTo>
                    <a:pt x="1098858" y="6858000"/>
                  </a:lnTo>
                  <a:lnTo>
                    <a:pt x="1004166" y="6786858"/>
                  </a:lnTo>
                  <a:cubicBezTo>
                    <a:pt x="920997" y="6725805"/>
                    <a:pt x="837118" y="6666016"/>
                    <a:pt x="751974" y="6608169"/>
                  </a:cubicBezTo>
                  <a:lnTo>
                    <a:pt x="623305" y="6522172"/>
                  </a:lnTo>
                  <a:lnTo>
                    <a:pt x="492346" y="6437477"/>
                  </a:lnTo>
                  <a:lnTo>
                    <a:pt x="358536" y="6352312"/>
                  </a:lnTo>
                  <a:lnTo>
                    <a:pt x="290710" y="6308820"/>
                  </a:lnTo>
                  <a:lnTo>
                    <a:pt x="221792" y="6263122"/>
                  </a:lnTo>
                  <a:cubicBezTo>
                    <a:pt x="198889" y="6248595"/>
                    <a:pt x="175526" y="6231442"/>
                    <a:pt x="152460" y="6215106"/>
                  </a:cubicBezTo>
                  <a:cubicBezTo>
                    <a:pt x="129301" y="6198154"/>
                    <a:pt x="105988" y="6183223"/>
                    <a:pt x="83055" y="6163978"/>
                  </a:cubicBezTo>
                  <a:lnTo>
                    <a:pt x="14161" y="6109014"/>
                  </a:lnTo>
                  <a:lnTo>
                    <a:pt x="0" y="6096195"/>
                  </a:lnTo>
                  <a:close/>
                  <a:moveTo>
                    <a:pt x="3707444" y="0"/>
                  </a:moveTo>
                  <a:lnTo>
                    <a:pt x="4265528" y="0"/>
                  </a:lnTo>
                  <a:lnTo>
                    <a:pt x="4291472" y="15596"/>
                  </a:lnTo>
                  <a:cubicBezTo>
                    <a:pt x="4339292" y="47637"/>
                    <a:pt x="4385917" y="82210"/>
                    <a:pt x="4431124" y="119052"/>
                  </a:cubicBezTo>
                  <a:cubicBezTo>
                    <a:pt x="4612085" y="266897"/>
                    <a:pt x="4766658" y="451392"/>
                    <a:pt x="4899570" y="643769"/>
                  </a:cubicBezTo>
                  <a:cubicBezTo>
                    <a:pt x="5032421" y="836866"/>
                    <a:pt x="5144168" y="1037706"/>
                    <a:pt x="5247925" y="1232134"/>
                  </a:cubicBezTo>
                  <a:cubicBezTo>
                    <a:pt x="5299886" y="1329516"/>
                    <a:pt x="5349860" y="1425631"/>
                    <a:pt x="5401234" y="1518442"/>
                  </a:cubicBezTo>
                  <a:lnTo>
                    <a:pt x="5480921" y="1662114"/>
                  </a:lnTo>
                  <a:cubicBezTo>
                    <a:pt x="5508162" y="1711659"/>
                    <a:pt x="5535098" y="1761858"/>
                    <a:pt x="5561804" y="1812436"/>
                  </a:cubicBezTo>
                  <a:cubicBezTo>
                    <a:pt x="5668394" y="2015131"/>
                    <a:pt x="5769309" y="2228374"/>
                    <a:pt x="5855037" y="2457716"/>
                  </a:cubicBezTo>
                  <a:cubicBezTo>
                    <a:pt x="5940757" y="2686612"/>
                    <a:pt x="6011031" y="2932566"/>
                    <a:pt x="6052254" y="3193699"/>
                  </a:cubicBezTo>
                  <a:cubicBezTo>
                    <a:pt x="6093625" y="3454283"/>
                    <a:pt x="6103924" y="3730828"/>
                    <a:pt x="6073151" y="4004612"/>
                  </a:cubicBezTo>
                  <a:lnTo>
                    <a:pt x="6067309" y="4055890"/>
                  </a:lnTo>
                  <a:cubicBezTo>
                    <a:pt x="6065066" y="4072953"/>
                    <a:pt x="6062462" y="4089919"/>
                    <a:pt x="6059979" y="4106917"/>
                  </a:cubicBezTo>
                  <a:lnTo>
                    <a:pt x="6052371" y="4158016"/>
                  </a:lnTo>
                  <a:cubicBezTo>
                    <a:pt x="6049766" y="4174982"/>
                    <a:pt x="6046401" y="4191890"/>
                    <a:pt x="6043434" y="4208759"/>
                  </a:cubicBezTo>
                  <a:cubicBezTo>
                    <a:pt x="6037102" y="4242536"/>
                    <a:pt x="6031011" y="4276380"/>
                    <a:pt x="6023229" y="4309769"/>
                  </a:cubicBezTo>
                  <a:cubicBezTo>
                    <a:pt x="6015690" y="4343223"/>
                    <a:pt x="6008874" y="4376870"/>
                    <a:pt x="5999922" y="4409799"/>
                  </a:cubicBezTo>
                  <a:lnTo>
                    <a:pt x="5987157" y="4459369"/>
                  </a:lnTo>
                  <a:cubicBezTo>
                    <a:pt x="5982945" y="4476053"/>
                    <a:pt x="5978687" y="4492427"/>
                    <a:pt x="5973731" y="4508027"/>
                  </a:cubicBezTo>
                  <a:lnTo>
                    <a:pt x="5944653" y="4602538"/>
                  </a:lnTo>
                  <a:lnTo>
                    <a:pt x="5915334" y="4696982"/>
                  </a:lnTo>
                  <a:cubicBezTo>
                    <a:pt x="5905346" y="4728457"/>
                    <a:pt x="5892944" y="4759283"/>
                    <a:pt x="5881786" y="4790295"/>
                  </a:cubicBezTo>
                  <a:cubicBezTo>
                    <a:pt x="5791737" y="5038923"/>
                    <a:pt x="5677271" y="5280123"/>
                    <a:pt x="5539609" y="5504511"/>
                  </a:cubicBezTo>
                  <a:lnTo>
                    <a:pt x="5432400" y="5669348"/>
                  </a:lnTo>
                  <a:cubicBezTo>
                    <a:pt x="5423763" y="5683225"/>
                    <a:pt x="5413823" y="5696165"/>
                    <a:pt x="5404330" y="5709372"/>
                  </a:cubicBezTo>
                  <a:lnTo>
                    <a:pt x="5375525" y="5748757"/>
                  </a:lnTo>
                  <a:lnTo>
                    <a:pt x="5317831" y="5827355"/>
                  </a:lnTo>
                  <a:cubicBezTo>
                    <a:pt x="5308217" y="5840529"/>
                    <a:pt x="5298639" y="5853567"/>
                    <a:pt x="5288208" y="5865932"/>
                  </a:cubicBezTo>
                  <a:cubicBezTo>
                    <a:pt x="5283153" y="5872232"/>
                    <a:pt x="5278509" y="5878936"/>
                    <a:pt x="5273251" y="5885035"/>
                  </a:cubicBezTo>
                  <a:cubicBezTo>
                    <a:pt x="5267908" y="5890963"/>
                    <a:pt x="5262120" y="5896624"/>
                    <a:pt x="5256656" y="5902520"/>
                  </a:cubicBezTo>
                  <a:lnTo>
                    <a:pt x="5189858" y="5971616"/>
                  </a:lnTo>
                  <a:cubicBezTo>
                    <a:pt x="5178681" y="5982899"/>
                    <a:pt x="5167959" y="5994892"/>
                    <a:pt x="5156287" y="6005600"/>
                  </a:cubicBezTo>
                  <a:lnTo>
                    <a:pt x="5121598" y="6037962"/>
                  </a:lnTo>
                  <a:lnTo>
                    <a:pt x="5051798" y="6101838"/>
                  </a:lnTo>
                  <a:cubicBezTo>
                    <a:pt x="4864110" y="6268956"/>
                    <a:pt x="4663874" y="6407541"/>
                    <a:pt x="4463594" y="6532280"/>
                  </a:cubicBezTo>
                  <a:cubicBezTo>
                    <a:pt x="4438472" y="6547774"/>
                    <a:pt x="4413434" y="6563439"/>
                    <a:pt x="4388637" y="6579169"/>
                  </a:cubicBezTo>
                  <a:lnTo>
                    <a:pt x="4312856" y="6623337"/>
                  </a:lnTo>
                  <a:lnTo>
                    <a:pt x="4237558" y="6667632"/>
                  </a:lnTo>
                  <a:cubicBezTo>
                    <a:pt x="4212548" y="6682715"/>
                    <a:pt x="4186842" y="6695553"/>
                    <a:pt x="4161774" y="6709883"/>
                  </a:cubicBezTo>
                  <a:cubicBezTo>
                    <a:pt x="4111167" y="6737392"/>
                    <a:pt x="4061123" y="6766670"/>
                    <a:pt x="4010448" y="6792981"/>
                  </a:cubicBezTo>
                  <a:cubicBezTo>
                    <a:pt x="3985322" y="6806562"/>
                    <a:pt x="3960037" y="6820248"/>
                    <a:pt x="3935163" y="6834338"/>
                  </a:cubicBezTo>
                  <a:lnTo>
                    <a:pt x="3892887" y="6858000"/>
                  </a:lnTo>
                  <a:lnTo>
                    <a:pt x="2743942" y="6858000"/>
                  </a:lnTo>
                  <a:lnTo>
                    <a:pt x="2852577" y="6838910"/>
                  </a:lnTo>
                  <a:cubicBezTo>
                    <a:pt x="2949686" y="6818527"/>
                    <a:pt x="3046805" y="6791706"/>
                    <a:pt x="3143255" y="6759775"/>
                  </a:cubicBezTo>
                  <a:cubicBezTo>
                    <a:pt x="3239807" y="6727945"/>
                    <a:pt x="3335416" y="6689975"/>
                    <a:pt x="3430899" y="6650056"/>
                  </a:cubicBezTo>
                  <a:cubicBezTo>
                    <a:pt x="3526299" y="6609969"/>
                    <a:pt x="3621242" y="6565786"/>
                    <a:pt x="3713289" y="6514054"/>
                  </a:cubicBezTo>
                  <a:cubicBezTo>
                    <a:pt x="3805137" y="6460650"/>
                    <a:pt x="3895762" y="6401178"/>
                    <a:pt x="3981228" y="6334878"/>
                  </a:cubicBezTo>
                  <a:cubicBezTo>
                    <a:pt x="4024934" y="6303166"/>
                    <a:pt x="4066572" y="6268544"/>
                    <a:pt x="4107885" y="6233689"/>
                  </a:cubicBezTo>
                  <a:cubicBezTo>
                    <a:pt x="4128602" y="6216277"/>
                    <a:pt x="4149365" y="6199173"/>
                    <a:pt x="4169795" y="6181389"/>
                  </a:cubicBezTo>
                  <a:cubicBezTo>
                    <a:pt x="4189729" y="6163032"/>
                    <a:pt x="4209542" y="6144643"/>
                    <a:pt x="4229189" y="6125914"/>
                  </a:cubicBezTo>
                  <a:cubicBezTo>
                    <a:pt x="4387326" y="5978255"/>
                    <a:pt x="4528049" y="5812977"/>
                    <a:pt x="4652064" y="5641457"/>
                  </a:cubicBezTo>
                  <a:lnTo>
                    <a:pt x="4697555" y="5576516"/>
                  </a:lnTo>
                  <a:lnTo>
                    <a:pt x="4720492" y="5544537"/>
                  </a:lnTo>
                  <a:cubicBezTo>
                    <a:pt x="4728246" y="5533956"/>
                    <a:pt x="4734819" y="5522469"/>
                    <a:pt x="4741922" y="5511420"/>
                  </a:cubicBezTo>
                  <a:lnTo>
                    <a:pt x="4784179" y="5445022"/>
                  </a:lnTo>
                  <a:cubicBezTo>
                    <a:pt x="4787730" y="5439497"/>
                    <a:pt x="4791161" y="5433940"/>
                    <a:pt x="4794796" y="5428584"/>
                  </a:cubicBezTo>
                  <a:cubicBezTo>
                    <a:pt x="4798637" y="5423432"/>
                    <a:pt x="4803091" y="5418884"/>
                    <a:pt x="4807173" y="5413795"/>
                  </a:cubicBezTo>
                  <a:cubicBezTo>
                    <a:pt x="4815384" y="5403926"/>
                    <a:pt x="4822656" y="5393214"/>
                    <a:pt x="4830010" y="5382674"/>
                  </a:cubicBezTo>
                  <a:lnTo>
                    <a:pt x="4874298" y="5319323"/>
                  </a:lnTo>
                  <a:lnTo>
                    <a:pt x="4896484" y="5287734"/>
                  </a:lnTo>
                  <a:cubicBezTo>
                    <a:pt x="4903839" y="5277191"/>
                    <a:pt x="4911520" y="5266885"/>
                    <a:pt x="4918019" y="5255673"/>
                  </a:cubicBezTo>
                  <a:lnTo>
                    <a:pt x="4999238" y="5124058"/>
                  </a:lnTo>
                  <a:cubicBezTo>
                    <a:pt x="5102559" y="4945225"/>
                    <a:pt x="5185787" y="4753943"/>
                    <a:pt x="5251271" y="4554965"/>
                  </a:cubicBezTo>
                  <a:cubicBezTo>
                    <a:pt x="5259371" y="4530051"/>
                    <a:pt x="5268846" y="4505799"/>
                    <a:pt x="5276136" y="4480521"/>
                  </a:cubicBezTo>
                  <a:lnTo>
                    <a:pt x="5297442" y="4404389"/>
                  </a:lnTo>
                  <a:lnTo>
                    <a:pt x="5318953" y="4328458"/>
                  </a:lnTo>
                  <a:cubicBezTo>
                    <a:pt x="5322895" y="4315679"/>
                    <a:pt x="5325929" y="4303390"/>
                    <a:pt x="5328684" y="4291175"/>
                  </a:cubicBezTo>
                  <a:lnTo>
                    <a:pt x="5337470" y="4254522"/>
                  </a:lnTo>
                  <a:cubicBezTo>
                    <a:pt x="5343899" y="4230045"/>
                    <a:pt x="5348129" y="4205565"/>
                    <a:pt x="5353277" y="4181038"/>
                  </a:cubicBezTo>
                  <a:cubicBezTo>
                    <a:pt x="5358786" y="4156608"/>
                    <a:pt x="5362533" y="4132000"/>
                    <a:pt x="5366762" y="4107520"/>
                  </a:cubicBezTo>
                  <a:cubicBezTo>
                    <a:pt x="5368877" y="4095280"/>
                    <a:pt x="5371390" y="4083000"/>
                    <a:pt x="5373105" y="4070802"/>
                  </a:cubicBezTo>
                  <a:lnTo>
                    <a:pt x="5378288" y="4034066"/>
                  </a:lnTo>
                  <a:lnTo>
                    <a:pt x="5383471" y="3997331"/>
                  </a:lnTo>
                  <a:lnTo>
                    <a:pt x="5387373" y="3960547"/>
                  </a:lnTo>
                  <a:cubicBezTo>
                    <a:pt x="5408513" y="3764258"/>
                    <a:pt x="5404752" y="3567184"/>
                    <a:pt x="5375699" y="3369810"/>
                  </a:cubicBezTo>
                  <a:cubicBezTo>
                    <a:pt x="5347044" y="3172396"/>
                    <a:pt x="5293473" y="2975222"/>
                    <a:pt x="5225695" y="2777923"/>
                  </a:cubicBezTo>
                  <a:cubicBezTo>
                    <a:pt x="5157675" y="2580560"/>
                    <a:pt x="5075729" y="2382997"/>
                    <a:pt x="4989893" y="2181595"/>
                  </a:cubicBezTo>
                  <a:lnTo>
                    <a:pt x="4856777" y="1872581"/>
                  </a:lnTo>
                  <a:cubicBezTo>
                    <a:pt x="4811108" y="1763784"/>
                    <a:pt x="4768691" y="1655416"/>
                    <a:pt x="4729367" y="1547581"/>
                  </a:cubicBezTo>
                  <a:cubicBezTo>
                    <a:pt x="4650320" y="1331954"/>
                    <a:pt x="4585048" y="1118545"/>
                    <a:pt x="4510575" y="917244"/>
                  </a:cubicBezTo>
                  <a:cubicBezTo>
                    <a:pt x="4473339" y="816594"/>
                    <a:pt x="4433491" y="718925"/>
                    <a:pt x="4387446" y="626512"/>
                  </a:cubicBezTo>
                  <a:cubicBezTo>
                    <a:pt x="4341559" y="533993"/>
                    <a:pt x="4289352" y="446701"/>
                    <a:pt x="4227716" y="368510"/>
                  </a:cubicBezTo>
                  <a:cubicBezTo>
                    <a:pt x="4166554" y="290006"/>
                    <a:pt x="4096194" y="220222"/>
                    <a:pt x="4017774" y="161674"/>
                  </a:cubicBezTo>
                  <a:cubicBezTo>
                    <a:pt x="3939391" y="102989"/>
                    <a:pt x="3853034" y="55709"/>
                    <a:pt x="3761542" y="19860"/>
                  </a:cubicBezTo>
                  <a:lnTo>
                    <a:pt x="3727185" y="6533"/>
                  </a:lnTo>
                  <a:close/>
                  <a:moveTo>
                    <a:pt x="1325680" y="0"/>
                  </a:moveTo>
                  <a:lnTo>
                    <a:pt x="2347354" y="0"/>
                  </a:lnTo>
                  <a:lnTo>
                    <a:pt x="2262734" y="20581"/>
                  </a:lnTo>
                  <a:cubicBezTo>
                    <a:pt x="2164073" y="49233"/>
                    <a:pt x="2066423" y="82020"/>
                    <a:pt x="1969830" y="118108"/>
                  </a:cubicBezTo>
                  <a:cubicBezTo>
                    <a:pt x="1945675" y="127092"/>
                    <a:pt x="1921391" y="135598"/>
                    <a:pt x="1897367" y="145059"/>
                  </a:cubicBezTo>
                  <a:cubicBezTo>
                    <a:pt x="1873522" y="155302"/>
                    <a:pt x="1849679" y="165546"/>
                    <a:pt x="1825860" y="175210"/>
                  </a:cubicBezTo>
                  <a:lnTo>
                    <a:pt x="1754258" y="204746"/>
                  </a:lnTo>
                  <a:lnTo>
                    <a:pt x="1683442" y="237143"/>
                  </a:lnTo>
                  <a:cubicBezTo>
                    <a:pt x="1659851" y="247896"/>
                    <a:pt x="1636127" y="258172"/>
                    <a:pt x="1612330" y="268724"/>
                  </a:cubicBezTo>
                  <a:lnTo>
                    <a:pt x="1542244" y="303229"/>
                  </a:lnTo>
                  <a:lnTo>
                    <a:pt x="1471990" y="337395"/>
                  </a:lnTo>
                  <a:cubicBezTo>
                    <a:pt x="1448660" y="349103"/>
                    <a:pt x="1425927" y="362441"/>
                    <a:pt x="1402813" y="374794"/>
                  </a:cubicBezTo>
                  <a:lnTo>
                    <a:pt x="1333886" y="412702"/>
                  </a:lnTo>
                  <a:cubicBezTo>
                    <a:pt x="1310940" y="425394"/>
                    <a:pt x="1288842" y="440228"/>
                    <a:pt x="1266278" y="453907"/>
                  </a:cubicBezTo>
                  <a:lnTo>
                    <a:pt x="1199136" y="496266"/>
                  </a:lnTo>
                  <a:lnTo>
                    <a:pt x="1182302" y="506917"/>
                  </a:lnTo>
                  <a:lnTo>
                    <a:pt x="1166009" y="518449"/>
                  </a:lnTo>
                  <a:lnTo>
                    <a:pt x="1133302" y="541479"/>
                  </a:lnTo>
                  <a:lnTo>
                    <a:pt x="1067923" y="587403"/>
                  </a:lnTo>
                  <a:lnTo>
                    <a:pt x="1051509" y="598902"/>
                  </a:lnTo>
                  <a:lnTo>
                    <a:pt x="1035673" y="611145"/>
                  </a:lnTo>
                  <a:lnTo>
                    <a:pt x="1003878" y="635598"/>
                  </a:lnTo>
                  <a:cubicBezTo>
                    <a:pt x="961473" y="668248"/>
                    <a:pt x="918407" y="699983"/>
                    <a:pt x="877673" y="735582"/>
                  </a:cubicBezTo>
                  <a:cubicBezTo>
                    <a:pt x="711850" y="872792"/>
                    <a:pt x="555901" y="1026776"/>
                    <a:pt x="417533" y="1198720"/>
                  </a:cubicBezTo>
                  <a:cubicBezTo>
                    <a:pt x="278999" y="1370325"/>
                    <a:pt x="156917" y="1557820"/>
                    <a:pt x="54935" y="1756293"/>
                  </a:cubicBezTo>
                  <a:lnTo>
                    <a:pt x="17844" y="1831433"/>
                  </a:lnTo>
                  <a:lnTo>
                    <a:pt x="0" y="1869131"/>
                  </a:lnTo>
                  <a:lnTo>
                    <a:pt x="0" y="1198550"/>
                  </a:lnTo>
                  <a:lnTo>
                    <a:pt x="185957" y="961506"/>
                  </a:lnTo>
                  <a:cubicBezTo>
                    <a:pt x="342426" y="776600"/>
                    <a:pt x="509755" y="602849"/>
                    <a:pt x="689746" y="447064"/>
                  </a:cubicBezTo>
                  <a:cubicBezTo>
                    <a:pt x="733932" y="406795"/>
                    <a:pt x="780859" y="370795"/>
                    <a:pt x="827126" y="333881"/>
                  </a:cubicBezTo>
                  <a:cubicBezTo>
                    <a:pt x="872886" y="295949"/>
                    <a:pt x="921195" y="262526"/>
                    <a:pt x="968997" y="228085"/>
                  </a:cubicBezTo>
                  <a:lnTo>
                    <a:pt x="1004883" y="202373"/>
                  </a:lnTo>
                  <a:lnTo>
                    <a:pt x="1022826" y="189517"/>
                  </a:lnTo>
                  <a:lnTo>
                    <a:pt x="1041187" y="177509"/>
                  </a:lnTo>
                  <a:lnTo>
                    <a:pt x="1114760" y="129512"/>
                  </a:lnTo>
                  <a:cubicBezTo>
                    <a:pt x="1139435" y="113750"/>
                    <a:pt x="1163439" y="96630"/>
                    <a:pt x="1188498" y="81854"/>
                  </a:cubicBezTo>
                  <a:lnTo>
                    <a:pt x="1263461" y="36880"/>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01D44A9-1D51-461B-A228-06F6C500B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5600" cy="6858000"/>
            </a:xfrm>
            <a:custGeom>
              <a:avLst/>
              <a:gdLst>
                <a:gd name="connsiteX0" fmla="*/ 0 w 6055600"/>
                <a:gd name="connsiteY0" fmla="*/ 5960220 h 6858000"/>
                <a:gd name="connsiteX1" fmla="*/ 36039 w 6055600"/>
                <a:gd name="connsiteY1" fmla="*/ 6002605 h 6858000"/>
                <a:gd name="connsiteX2" fmla="*/ 92950 w 6055600"/>
                <a:gd name="connsiteY2" fmla="*/ 6059050 h 6858000"/>
                <a:gd name="connsiteX3" fmla="*/ 153706 w 6055600"/>
                <a:gd name="connsiteY3" fmla="*/ 6111427 h 6858000"/>
                <a:gd name="connsiteX4" fmla="*/ 216806 w 6055600"/>
                <a:gd name="connsiteY4" fmla="*/ 6161603 h 6858000"/>
                <a:gd name="connsiteX5" fmla="*/ 281945 w 6055600"/>
                <a:gd name="connsiteY5" fmla="*/ 6209777 h 6858000"/>
                <a:gd name="connsiteX6" fmla="*/ 553337 w 6055600"/>
                <a:gd name="connsiteY6" fmla="*/ 6391500 h 6858000"/>
                <a:gd name="connsiteX7" fmla="*/ 690543 w 6055600"/>
                <a:gd name="connsiteY7" fmla="*/ 6481634 h 6858000"/>
                <a:gd name="connsiteX8" fmla="*/ 827127 w 6055600"/>
                <a:gd name="connsiteY8" fmla="*/ 6573159 h 6858000"/>
                <a:gd name="connsiteX9" fmla="*/ 1095915 w 6055600"/>
                <a:gd name="connsiteY9" fmla="*/ 6762202 h 6858000"/>
                <a:gd name="connsiteX10" fmla="*/ 1224853 w 6055600"/>
                <a:gd name="connsiteY10" fmla="*/ 6858000 h 6858000"/>
                <a:gd name="connsiteX11" fmla="*/ 1154072 w 6055600"/>
                <a:gd name="connsiteY11" fmla="*/ 6858000 h 6858000"/>
                <a:gd name="connsiteX12" fmla="*/ 1073489 w 6055600"/>
                <a:gd name="connsiteY12" fmla="*/ 6799140 h 6858000"/>
                <a:gd name="connsiteX13" fmla="*/ 800175 w 6055600"/>
                <a:gd name="connsiteY13" fmla="*/ 6620441 h 6858000"/>
                <a:gd name="connsiteX14" fmla="*/ 231518 w 6055600"/>
                <a:gd name="connsiteY14" fmla="*/ 6299323 h 6858000"/>
                <a:gd name="connsiteX15" fmla="*/ 160401 w 6055600"/>
                <a:gd name="connsiteY15" fmla="*/ 6256627 h 6858000"/>
                <a:gd name="connsiteX16" fmla="*/ 89697 w 6055600"/>
                <a:gd name="connsiteY16" fmla="*/ 6211916 h 6858000"/>
                <a:gd name="connsiteX17" fmla="*/ 20148 w 6055600"/>
                <a:gd name="connsiteY17" fmla="*/ 6163835 h 6858000"/>
                <a:gd name="connsiteX18" fmla="*/ 0 w 6055600"/>
                <a:gd name="connsiteY18" fmla="*/ 6147796 h 6858000"/>
                <a:gd name="connsiteX19" fmla="*/ 3748345 w 6055600"/>
                <a:gd name="connsiteY19" fmla="*/ 0 h 6858000"/>
                <a:gd name="connsiteX20" fmla="*/ 4277792 w 6055600"/>
                <a:gd name="connsiteY20" fmla="*/ 0 h 6858000"/>
                <a:gd name="connsiteX21" fmla="*/ 4339531 w 6055600"/>
                <a:gd name="connsiteY21" fmla="*/ 40262 h 6858000"/>
                <a:gd name="connsiteX22" fmla="*/ 4476306 w 6055600"/>
                <a:gd name="connsiteY22" fmla="*/ 153922 h 6858000"/>
                <a:gd name="connsiteX23" fmla="*/ 4713639 w 6055600"/>
                <a:gd name="connsiteY23" fmla="*/ 422076 h 6858000"/>
                <a:gd name="connsiteX24" fmla="*/ 4906991 w 6055600"/>
                <a:gd name="connsiteY24" fmla="*/ 723463 h 6858000"/>
                <a:gd name="connsiteX25" fmla="*/ 5070511 w 6055600"/>
                <a:gd name="connsiteY25" fmla="*/ 1037524 h 6858000"/>
                <a:gd name="connsiteX26" fmla="*/ 5219493 w 6055600"/>
                <a:gd name="connsiteY26" fmla="*/ 1352079 h 6858000"/>
                <a:gd name="connsiteX27" fmla="*/ 5367779 w 6055600"/>
                <a:gd name="connsiteY27" fmla="*/ 1658945 h 6858000"/>
                <a:gd name="connsiteX28" fmla="*/ 5446095 w 6055600"/>
                <a:gd name="connsiteY28" fmla="*/ 1811301 h 6858000"/>
                <a:gd name="connsiteX29" fmla="*/ 5525115 w 6055600"/>
                <a:gd name="connsiteY29" fmla="*/ 1967103 h 6858000"/>
                <a:gd name="connsiteX30" fmla="*/ 5816642 w 6055600"/>
                <a:gd name="connsiteY30" fmla="*/ 2618837 h 6858000"/>
                <a:gd name="connsiteX31" fmla="*/ 6015787 w 6055600"/>
                <a:gd name="connsiteY31" fmla="*/ 3339957 h 6858000"/>
                <a:gd name="connsiteX32" fmla="*/ 6054206 w 6055600"/>
                <a:gd name="connsiteY32" fmla="*/ 3727239 h 6858000"/>
                <a:gd name="connsiteX33" fmla="*/ 6039811 w 6055600"/>
                <a:gd name="connsiteY33" fmla="*/ 4122735 h 6858000"/>
                <a:gd name="connsiteX34" fmla="*/ 5971601 w 6055600"/>
                <a:gd name="connsiteY34" fmla="*/ 4514288 h 6858000"/>
                <a:gd name="connsiteX35" fmla="*/ 5946751 w 6055600"/>
                <a:gd name="connsiteY35" fmla="*/ 4609838 h 6858000"/>
                <a:gd name="connsiteX36" fmla="*/ 5919986 w 6055600"/>
                <a:gd name="connsiteY36" fmla="*/ 4703178 h 6858000"/>
                <a:gd name="connsiteX37" fmla="*/ 5890731 w 6055600"/>
                <a:gd name="connsiteY37" fmla="*/ 4795992 h 6858000"/>
                <a:gd name="connsiteX38" fmla="*/ 5859058 w 6055600"/>
                <a:gd name="connsiteY38" fmla="*/ 4888015 h 6858000"/>
                <a:gd name="connsiteX39" fmla="*/ 5525053 w 6055600"/>
                <a:gd name="connsiteY39" fmla="*/ 5588449 h 6858000"/>
                <a:gd name="connsiteX40" fmla="*/ 5058962 w 6055600"/>
                <a:gd name="connsiteY40" fmla="*/ 6189929 h 6858000"/>
                <a:gd name="connsiteX41" fmla="*/ 4787706 w 6055600"/>
                <a:gd name="connsiteY41" fmla="*/ 6442985 h 6858000"/>
                <a:gd name="connsiteX42" fmla="*/ 4498686 w 6055600"/>
                <a:gd name="connsiteY42" fmla="*/ 6663678 h 6858000"/>
                <a:gd name="connsiteX43" fmla="*/ 4197167 w 6055600"/>
                <a:gd name="connsiteY43" fmla="*/ 6854053 h 6858000"/>
                <a:gd name="connsiteX44" fmla="*/ 4189720 w 6055600"/>
                <a:gd name="connsiteY44" fmla="*/ 6858000 h 6858000"/>
                <a:gd name="connsiteX45" fmla="*/ 3651929 w 6055600"/>
                <a:gd name="connsiteY45" fmla="*/ 6858000 h 6858000"/>
                <a:gd name="connsiteX46" fmla="*/ 3789040 w 6055600"/>
                <a:gd name="connsiteY46" fmla="*/ 6778034 h 6858000"/>
                <a:gd name="connsiteX47" fmla="*/ 4335568 w 6055600"/>
                <a:gd name="connsiteY47" fmla="*/ 6382709 h 6858000"/>
                <a:gd name="connsiteX48" fmla="*/ 4586923 w 6055600"/>
                <a:gd name="connsiteY48" fmla="*/ 6158577 h 6858000"/>
                <a:gd name="connsiteX49" fmla="*/ 4819585 w 6055600"/>
                <a:gd name="connsiteY49" fmla="*/ 5915847 h 6858000"/>
                <a:gd name="connsiteX50" fmla="*/ 5214727 w 6055600"/>
                <a:gd name="connsiteY50" fmla="*/ 5371094 h 6858000"/>
                <a:gd name="connsiteX51" fmla="*/ 5495409 w 6055600"/>
                <a:gd name="connsiteY51" fmla="*/ 4752778 h 6858000"/>
                <a:gd name="connsiteX52" fmla="*/ 5522322 w 6055600"/>
                <a:gd name="connsiteY52" fmla="*/ 4671511 h 6858000"/>
                <a:gd name="connsiteX53" fmla="*/ 5547631 w 6055600"/>
                <a:gd name="connsiteY53" fmla="*/ 4589675 h 6858000"/>
                <a:gd name="connsiteX54" fmla="*/ 5570792 w 6055600"/>
                <a:gd name="connsiteY54" fmla="*/ 4506978 h 6858000"/>
                <a:gd name="connsiteX55" fmla="*/ 5591541 w 6055600"/>
                <a:gd name="connsiteY55" fmla="*/ 4425334 h 6858000"/>
                <a:gd name="connsiteX56" fmla="*/ 5649500 w 6055600"/>
                <a:gd name="connsiteY56" fmla="*/ 4097286 h 6858000"/>
                <a:gd name="connsiteX57" fmla="*/ 5637615 w 6055600"/>
                <a:gd name="connsiteY57" fmla="*/ 3437524 h 6858000"/>
                <a:gd name="connsiteX58" fmla="*/ 5475454 w 6055600"/>
                <a:gd name="connsiteY58" fmla="*/ 2791575 h 6858000"/>
                <a:gd name="connsiteX59" fmla="*/ 5217600 w 6055600"/>
                <a:gd name="connsiteY59" fmla="*/ 2164719 h 6858000"/>
                <a:gd name="connsiteX60" fmla="*/ 5144941 w 6055600"/>
                <a:gd name="connsiteY60" fmla="*/ 2009490 h 6858000"/>
                <a:gd name="connsiteX61" fmla="*/ 5070052 w 6055600"/>
                <a:gd name="connsiteY61" fmla="*/ 1851823 h 6858000"/>
                <a:gd name="connsiteX62" fmla="*/ 4926984 w 6055600"/>
                <a:gd name="connsiteY62" fmla="*/ 1529226 h 6858000"/>
                <a:gd name="connsiteX63" fmla="*/ 4790925 w 6055600"/>
                <a:gd name="connsiteY63" fmla="*/ 1209923 h 6858000"/>
                <a:gd name="connsiteX64" fmla="*/ 4650559 w 6055600"/>
                <a:gd name="connsiteY64" fmla="*/ 902490 h 6858000"/>
                <a:gd name="connsiteX65" fmla="*/ 4491930 w 6055600"/>
                <a:gd name="connsiteY65" fmla="*/ 616919 h 6858000"/>
                <a:gd name="connsiteX66" fmla="*/ 4302323 w 6055600"/>
                <a:gd name="connsiteY66" fmla="*/ 366083 h 6858000"/>
                <a:gd name="connsiteX67" fmla="*/ 4072203 w 6055600"/>
                <a:gd name="connsiteY67" fmla="*/ 164982 h 6858000"/>
                <a:gd name="connsiteX68" fmla="*/ 3803964 w 6055600"/>
                <a:gd name="connsiteY68" fmla="*/ 21052 h 6858000"/>
                <a:gd name="connsiteX69" fmla="*/ 3768314 w 6055600"/>
                <a:gd name="connsiteY69" fmla="*/ 6826 h 6858000"/>
                <a:gd name="connsiteX70" fmla="*/ 1589779 w 6055600"/>
                <a:gd name="connsiteY70" fmla="*/ 0 h 6858000"/>
                <a:gd name="connsiteX71" fmla="*/ 1918056 w 6055600"/>
                <a:gd name="connsiteY71" fmla="*/ 0 h 6858000"/>
                <a:gd name="connsiteX72" fmla="*/ 1764243 w 6055600"/>
                <a:gd name="connsiteY72" fmla="*/ 55145 h 6858000"/>
                <a:gd name="connsiteX73" fmla="*/ 1313330 w 6055600"/>
                <a:gd name="connsiteY73" fmla="*/ 274424 h 6858000"/>
                <a:gd name="connsiteX74" fmla="*/ 295673 w 6055600"/>
                <a:gd name="connsiteY74" fmla="*/ 1187630 h 6858000"/>
                <a:gd name="connsiteX75" fmla="*/ 96207 w 6055600"/>
                <a:gd name="connsiteY75" fmla="*/ 1474327 h 6858000"/>
                <a:gd name="connsiteX76" fmla="*/ 0 w 6055600"/>
                <a:gd name="connsiteY76" fmla="*/ 1641460 h 6858000"/>
                <a:gd name="connsiteX77" fmla="*/ 0 w 6055600"/>
                <a:gd name="connsiteY77" fmla="*/ 1224218 h 6858000"/>
                <a:gd name="connsiteX78" fmla="*/ 150937 w 6055600"/>
                <a:gd name="connsiteY78" fmla="*/ 1040975 h 6858000"/>
                <a:gd name="connsiteX79" fmla="*/ 1264907 w 6055600"/>
                <a:gd name="connsiteY79" fmla="*/ 158248 h 6858000"/>
                <a:gd name="connsiteX80" fmla="*/ 1575167 w 6055600"/>
                <a:gd name="connsiteY80" fmla="*/ 56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055600" h="6858000">
                  <a:moveTo>
                    <a:pt x="0" y="5960220"/>
                  </a:moveTo>
                  <a:lnTo>
                    <a:pt x="36039" y="6002605"/>
                  </a:lnTo>
                  <a:cubicBezTo>
                    <a:pt x="54896" y="6021530"/>
                    <a:pt x="73635" y="6040425"/>
                    <a:pt x="92950" y="6059050"/>
                  </a:cubicBezTo>
                  <a:lnTo>
                    <a:pt x="153706" y="6111427"/>
                  </a:lnTo>
                  <a:cubicBezTo>
                    <a:pt x="173546" y="6129485"/>
                    <a:pt x="195722" y="6144912"/>
                    <a:pt x="216806" y="6161603"/>
                  </a:cubicBezTo>
                  <a:cubicBezTo>
                    <a:pt x="238229" y="6177961"/>
                    <a:pt x="259466" y="6194551"/>
                    <a:pt x="281945" y="6209777"/>
                  </a:cubicBezTo>
                  <a:cubicBezTo>
                    <a:pt x="369940" y="6272709"/>
                    <a:pt x="461791" y="6332004"/>
                    <a:pt x="553337" y="6391500"/>
                  </a:cubicBezTo>
                  <a:lnTo>
                    <a:pt x="690543" y="6481634"/>
                  </a:lnTo>
                  <a:lnTo>
                    <a:pt x="827127" y="6573159"/>
                  </a:lnTo>
                  <a:cubicBezTo>
                    <a:pt x="917674" y="6634511"/>
                    <a:pt x="1007156" y="6697737"/>
                    <a:pt x="1095915" y="6762202"/>
                  </a:cubicBezTo>
                  <a:lnTo>
                    <a:pt x="1224853" y="6858000"/>
                  </a:lnTo>
                  <a:lnTo>
                    <a:pt x="1154072" y="6858000"/>
                  </a:lnTo>
                  <a:lnTo>
                    <a:pt x="1073489" y="6799140"/>
                  </a:lnTo>
                  <a:cubicBezTo>
                    <a:pt x="983882" y="6736908"/>
                    <a:pt x="892851" y="6677125"/>
                    <a:pt x="800175" y="6620441"/>
                  </a:cubicBezTo>
                  <a:cubicBezTo>
                    <a:pt x="615108" y="6506015"/>
                    <a:pt x="422939" y="6407807"/>
                    <a:pt x="231518" y="6299323"/>
                  </a:cubicBezTo>
                  <a:cubicBezTo>
                    <a:pt x="207467" y="6286226"/>
                    <a:pt x="184098" y="6271045"/>
                    <a:pt x="160401" y="6256627"/>
                  </a:cubicBezTo>
                  <a:cubicBezTo>
                    <a:pt x="136809" y="6241811"/>
                    <a:pt x="112558" y="6228518"/>
                    <a:pt x="89697" y="6211916"/>
                  </a:cubicBezTo>
                  <a:lnTo>
                    <a:pt x="20148" y="6163835"/>
                  </a:lnTo>
                  <a:lnTo>
                    <a:pt x="0" y="6147796"/>
                  </a:lnTo>
                  <a:close/>
                  <a:moveTo>
                    <a:pt x="3748345" y="0"/>
                  </a:moveTo>
                  <a:lnTo>
                    <a:pt x="4277792" y="0"/>
                  </a:lnTo>
                  <a:lnTo>
                    <a:pt x="4339531" y="40262"/>
                  </a:lnTo>
                  <a:cubicBezTo>
                    <a:pt x="4386991" y="75346"/>
                    <a:pt x="4432680" y="113353"/>
                    <a:pt x="4476306" y="153922"/>
                  </a:cubicBezTo>
                  <a:cubicBezTo>
                    <a:pt x="4563779" y="234693"/>
                    <a:pt x="4642423" y="325982"/>
                    <a:pt x="4713639" y="422076"/>
                  </a:cubicBezTo>
                  <a:cubicBezTo>
                    <a:pt x="4784481" y="518635"/>
                    <a:pt x="4848552" y="619893"/>
                    <a:pt x="4906991" y="723463"/>
                  </a:cubicBezTo>
                  <a:cubicBezTo>
                    <a:pt x="4965582" y="826932"/>
                    <a:pt x="5019421" y="932243"/>
                    <a:pt x="5070511" y="1037524"/>
                  </a:cubicBezTo>
                  <a:cubicBezTo>
                    <a:pt x="5121871" y="1142738"/>
                    <a:pt x="5170833" y="1248016"/>
                    <a:pt x="5219493" y="1352079"/>
                  </a:cubicBezTo>
                  <a:cubicBezTo>
                    <a:pt x="5268459" y="1455943"/>
                    <a:pt x="5317204" y="1558756"/>
                    <a:pt x="5367779" y="1658945"/>
                  </a:cubicBezTo>
                  <a:lnTo>
                    <a:pt x="5446095" y="1811301"/>
                  </a:lnTo>
                  <a:cubicBezTo>
                    <a:pt x="5472584" y="1862992"/>
                    <a:pt x="5498885" y="1914915"/>
                    <a:pt x="5525115" y="1967103"/>
                  </a:cubicBezTo>
                  <a:cubicBezTo>
                    <a:pt x="5629428" y="2176256"/>
                    <a:pt x="5730254" y="2391411"/>
                    <a:pt x="5816642" y="2618837"/>
                  </a:cubicBezTo>
                  <a:cubicBezTo>
                    <a:pt x="5902562" y="2846137"/>
                    <a:pt x="5974641" y="3086291"/>
                    <a:pt x="6015787" y="3339957"/>
                  </a:cubicBezTo>
                  <a:cubicBezTo>
                    <a:pt x="6036373" y="3466512"/>
                    <a:pt x="6050262" y="3596084"/>
                    <a:pt x="6054206" y="3727239"/>
                  </a:cubicBezTo>
                  <a:cubicBezTo>
                    <a:pt x="6058266" y="3858425"/>
                    <a:pt x="6053460" y="3990915"/>
                    <a:pt x="6039811" y="4122735"/>
                  </a:cubicBezTo>
                  <a:cubicBezTo>
                    <a:pt x="6026397" y="4254618"/>
                    <a:pt x="6002552" y="4385688"/>
                    <a:pt x="5971601" y="4514288"/>
                  </a:cubicBezTo>
                  <a:cubicBezTo>
                    <a:pt x="5963342" y="4546050"/>
                    <a:pt x="5955885" y="4579019"/>
                    <a:pt x="5946751" y="4609838"/>
                  </a:cubicBezTo>
                  <a:lnTo>
                    <a:pt x="5919986" y="4703178"/>
                  </a:lnTo>
                  <a:lnTo>
                    <a:pt x="5890731" y="4795992"/>
                  </a:lnTo>
                  <a:cubicBezTo>
                    <a:pt x="5880825" y="4826888"/>
                    <a:pt x="5869667" y="4857307"/>
                    <a:pt x="5859058" y="4888015"/>
                  </a:cubicBezTo>
                  <a:cubicBezTo>
                    <a:pt x="5772112" y="5132558"/>
                    <a:pt x="5660551" y="5369373"/>
                    <a:pt x="5525053" y="5588449"/>
                  </a:cubicBezTo>
                  <a:cubicBezTo>
                    <a:pt x="5389674" y="5807557"/>
                    <a:pt x="5232835" y="6010440"/>
                    <a:pt x="5058962" y="6189929"/>
                  </a:cubicBezTo>
                  <a:cubicBezTo>
                    <a:pt x="4972125" y="6279771"/>
                    <a:pt x="4880998" y="6363650"/>
                    <a:pt x="4787706" y="6442985"/>
                  </a:cubicBezTo>
                  <a:cubicBezTo>
                    <a:pt x="4693655" y="6521410"/>
                    <a:pt x="4597439" y="6595290"/>
                    <a:pt x="4498686" y="6663678"/>
                  </a:cubicBezTo>
                  <a:cubicBezTo>
                    <a:pt x="4399893" y="6731984"/>
                    <a:pt x="4299240" y="6795191"/>
                    <a:pt x="4197167" y="6854053"/>
                  </a:cubicBezTo>
                  <a:lnTo>
                    <a:pt x="4189720" y="6858000"/>
                  </a:lnTo>
                  <a:lnTo>
                    <a:pt x="3651929" y="6858000"/>
                  </a:lnTo>
                  <a:lnTo>
                    <a:pt x="3789040" y="6778034"/>
                  </a:lnTo>
                  <a:cubicBezTo>
                    <a:pt x="3978462" y="6656931"/>
                    <a:pt x="4162446" y="6525734"/>
                    <a:pt x="4335568" y="6382709"/>
                  </a:cubicBezTo>
                  <a:cubicBezTo>
                    <a:pt x="4422084" y="6310901"/>
                    <a:pt x="4506335" y="6236787"/>
                    <a:pt x="4586923" y="6158577"/>
                  </a:cubicBezTo>
                  <a:cubicBezTo>
                    <a:pt x="4668153" y="6081248"/>
                    <a:pt x="4745649" y="6000086"/>
                    <a:pt x="4819585" y="5915847"/>
                  </a:cubicBezTo>
                  <a:cubicBezTo>
                    <a:pt x="4967573" y="5747401"/>
                    <a:pt x="5101426" y="5566247"/>
                    <a:pt x="5214727" y="5371094"/>
                  </a:cubicBezTo>
                  <a:cubicBezTo>
                    <a:pt x="5327795" y="5175879"/>
                    <a:pt x="5421090" y="4968427"/>
                    <a:pt x="5495409" y="4752778"/>
                  </a:cubicBezTo>
                  <a:cubicBezTo>
                    <a:pt x="5504291" y="4725712"/>
                    <a:pt x="5513872" y="4698834"/>
                    <a:pt x="5522322" y="4671511"/>
                  </a:cubicBezTo>
                  <a:lnTo>
                    <a:pt x="5547631" y="4589675"/>
                  </a:lnTo>
                  <a:lnTo>
                    <a:pt x="5570792" y="4506978"/>
                  </a:lnTo>
                  <a:cubicBezTo>
                    <a:pt x="5578845" y="4479265"/>
                    <a:pt x="5584485" y="4452605"/>
                    <a:pt x="5591541" y="4425334"/>
                  </a:cubicBezTo>
                  <a:cubicBezTo>
                    <a:pt x="5618002" y="4316765"/>
                    <a:pt x="5636850" y="4207148"/>
                    <a:pt x="5649500" y="4097286"/>
                  </a:cubicBezTo>
                  <a:cubicBezTo>
                    <a:pt x="5674602" y="3877368"/>
                    <a:pt x="5668749" y="3656091"/>
                    <a:pt x="5637615" y="3437524"/>
                  </a:cubicBezTo>
                  <a:cubicBezTo>
                    <a:pt x="5605861" y="3218934"/>
                    <a:pt x="5549060" y="3003118"/>
                    <a:pt x="5475454" y="2791575"/>
                  </a:cubicBezTo>
                  <a:cubicBezTo>
                    <a:pt x="5402070" y="2579668"/>
                    <a:pt x="5313111" y="2371656"/>
                    <a:pt x="5217600" y="2164719"/>
                  </a:cubicBezTo>
                  <a:cubicBezTo>
                    <a:pt x="5193627" y="2112994"/>
                    <a:pt x="5169419" y="2061207"/>
                    <a:pt x="5144941" y="2009490"/>
                  </a:cubicBezTo>
                  <a:lnTo>
                    <a:pt x="5070052" y="1851823"/>
                  </a:lnTo>
                  <a:cubicBezTo>
                    <a:pt x="5020031" y="1744421"/>
                    <a:pt x="4972748" y="1636620"/>
                    <a:pt x="4926984" y="1529226"/>
                  </a:cubicBezTo>
                  <a:lnTo>
                    <a:pt x="4790925" y="1209923"/>
                  </a:lnTo>
                  <a:cubicBezTo>
                    <a:pt x="4745458" y="1105158"/>
                    <a:pt x="4699567" y="1001976"/>
                    <a:pt x="4650559" y="902490"/>
                  </a:cubicBezTo>
                  <a:cubicBezTo>
                    <a:pt x="4601243" y="803205"/>
                    <a:pt x="4549606" y="706978"/>
                    <a:pt x="4491930" y="616919"/>
                  </a:cubicBezTo>
                  <a:cubicBezTo>
                    <a:pt x="4434712" y="526559"/>
                    <a:pt x="4372370" y="441762"/>
                    <a:pt x="4302323" y="366083"/>
                  </a:cubicBezTo>
                  <a:cubicBezTo>
                    <a:pt x="4232428" y="290304"/>
                    <a:pt x="4155542" y="222846"/>
                    <a:pt x="4072203" y="164982"/>
                  </a:cubicBezTo>
                  <a:cubicBezTo>
                    <a:pt x="3988864" y="107118"/>
                    <a:pt x="3898693" y="59316"/>
                    <a:pt x="3803964" y="21052"/>
                  </a:cubicBezTo>
                  <a:lnTo>
                    <a:pt x="3768314" y="6826"/>
                  </a:lnTo>
                  <a:close/>
                  <a:moveTo>
                    <a:pt x="1589779" y="0"/>
                  </a:moveTo>
                  <a:lnTo>
                    <a:pt x="1918056" y="0"/>
                  </a:lnTo>
                  <a:lnTo>
                    <a:pt x="1764243" y="55145"/>
                  </a:lnTo>
                  <a:cubicBezTo>
                    <a:pt x="1609764" y="115414"/>
                    <a:pt x="1458840" y="188978"/>
                    <a:pt x="1313330" y="274424"/>
                  </a:cubicBezTo>
                  <a:cubicBezTo>
                    <a:pt x="924625" y="501532"/>
                    <a:pt x="576885" y="817476"/>
                    <a:pt x="295673" y="1187630"/>
                  </a:cubicBezTo>
                  <a:cubicBezTo>
                    <a:pt x="225216" y="1280162"/>
                    <a:pt x="158640" y="1375858"/>
                    <a:pt x="96207" y="1474327"/>
                  </a:cubicBezTo>
                  <a:lnTo>
                    <a:pt x="0" y="1641460"/>
                  </a:lnTo>
                  <a:lnTo>
                    <a:pt x="0" y="1224218"/>
                  </a:lnTo>
                  <a:lnTo>
                    <a:pt x="150937" y="1040975"/>
                  </a:lnTo>
                  <a:cubicBezTo>
                    <a:pt x="478530" y="677729"/>
                    <a:pt x="858178" y="381092"/>
                    <a:pt x="1264907" y="158248"/>
                  </a:cubicBezTo>
                  <a:cubicBezTo>
                    <a:pt x="1366631" y="102619"/>
                    <a:pt x="1470177" y="51760"/>
                    <a:pt x="1575167" y="567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p:cNvPicPr>
            <a:picLocks noChangeAspect="1"/>
          </p:cNvPicPr>
          <p:nvPr/>
        </p:nvPicPr>
        <p:blipFill>
          <a:blip r:embed="rId3"/>
          <a:stretch>
            <a:fillRect/>
          </a:stretch>
        </p:blipFill>
        <p:spPr>
          <a:xfrm>
            <a:off x="674437" y="2537141"/>
            <a:ext cx="3785616" cy="2112901"/>
          </a:xfrm>
          <a:prstGeom prst="rect">
            <a:avLst/>
          </a:prstGeom>
        </p:spPr>
      </p:pic>
      <p:sp>
        <p:nvSpPr>
          <p:cNvPr id="62" name="Content Placeholder 2"/>
          <p:cNvSpPr>
            <a:spLocks noGrp="1"/>
          </p:cNvSpPr>
          <p:nvPr>
            <p:ph idx="1"/>
          </p:nvPr>
        </p:nvSpPr>
        <p:spPr>
          <a:xfrm>
            <a:off x="6621072" y="2421683"/>
            <a:ext cx="4765949" cy="3353476"/>
          </a:xfrm>
        </p:spPr>
        <p:txBody>
          <a:bodyPr anchor="t">
            <a:normAutofit/>
          </a:bodyPr>
          <a:lstStyle/>
          <a:p>
            <a:pPr>
              <a:buClr>
                <a:schemeClr val="accent4">
                  <a:lumMod val="75000"/>
                </a:schemeClr>
              </a:buClr>
              <a:buFont typeface="Wingdings" panose="05000000000000000000" pitchFamily="2" charset="2"/>
              <a:buChar char="§"/>
            </a:pPr>
            <a:r>
              <a:rPr lang="en-GB" sz="1800">
                <a:solidFill>
                  <a:schemeClr val="tx2"/>
                </a:solidFill>
                <a:latin typeface="Trebuchet MS" panose="020B0603020202020204" pitchFamily="34" charset="0"/>
              </a:rPr>
              <a:t>Marketing strategies refers to the systematic plan of reaching the target customers and converting them to actual buyers of the service (Varadarajan, 2020).</a:t>
            </a:r>
          </a:p>
          <a:p>
            <a:pPr>
              <a:buClr>
                <a:schemeClr val="accent4">
                  <a:lumMod val="75000"/>
                </a:schemeClr>
              </a:buClr>
              <a:buFont typeface="Wingdings" panose="05000000000000000000" pitchFamily="2" charset="2"/>
              <a:buChar char="§"/>
            </a:pPr>
            <a:r>
              <a:rPr lang="en-GB" sz="1800">
                <a:solidFill>
                  <a:schemeClr val="tx2"/>
                </a:solidFill>
                <a:latin typeface="Trebuchet MS" panose="020B0603020202020204" pitchFamily="34" charset="0"/>
              </a:rPr>
              <a:t>Marketing strategies that will be used: </a:t>
            </a:r>
          </a:p>
          <a:p>
            <a:pPr lvl="1">
              <a:buClr>
                <a:schemeClr val="accent4">
                  <a:lumMod val="75000"/>
                </a:schemeClr>
              </a:buClr>
              <a:buFont typeface="Wingdings" panose="05000000000000000000" pitchFamily="2" charset="2"/>
              <a:buChar char="§"/>
            </a:pPr>
            <a:r>
              <a:rPr lang="en-GB" sz="1800">
                <a:solidFill>
                  <a:schemeClr val="tx2"/>
                </a:solidFill>
                <a:latin typeface="Trebuchet MS" panose="020B0603020202020204" pitchFamily="34" charset="0"/>
              </a:rPr>
              <a:t>Social media marketing (Facebook, Titok, Instagram)</a:t>
            </a:r>
          </a:p>
          <a:p>
            <a:pPr lvl="1">
              <a:buClr>
                <a:schemeClr val="accent4">
                  <a:lumMod val="75000"/>
                </a:schemeClr>
              </a:buClr>
              <a:buFont typeface="Wingdings" panose="05000000000000000000" pitchFamily="2" charset="2"/>
              <a:buChar char="§"/>
            </a:pPr>
            <a:r>
              <a:rPr lang="en-GB" sz="1800">
                <a:solidFill>
                  <a:schemeClr val="tx2"/>
                </a:solidFill>
                <a:latin typeface="Trebuchet MS" panose="020B0603020202020204" pitchFamily="34" charset="0"/>
              </a:rPr>
              <a:t>Using leaflets.</a:t>
            </a:r>
          </a:p>
          <a:p>
            <a:pPr lvl="1">
              <a:buClr>
                <a:schemeClr val="accent4">
                  <a:lumMod val="75000"/>
                </a:schemeClr>
              </a:buClr>
              <a:buFont typeface="Wingdings" panose="05000000000000000000" pitchFamily="2" charset="2"/>
              <a:buChar char="§"/>
            </a:pPr>
            <a:r>
              <a:rPr lang="en-GB" sz="1800">
                <a:solidFill>
                  <a:schemeClr val="tx2"/>
                </a:solidFill>
                <a:latin typeface="Trebuchet MS" panose="020B0603020202020204" pitchFamily="34" charset="0"/>
              </a:rPr>
              <a:t>Using stickers.</a:t>
            </a:r>
          </a:p>
          <a:p>
            <a:pPr lvl="1">
              <a:buClr>
                <a:schemeClr val="accent4">
                  <a:lumMod val="75000"/>
                </a:schemeClr>
              </a:buClr>
              <a:buFont typeface="Wingdings" panose="05000000000000000000" pitchFamily="2" charset="2"/>
              <a:buChar char="§"/>
            </a:pPr>
            <a:r>
              <a:rPr lang="en-GB" sz="1800">
                <a:solidFill>
                  <a:schemeClr val="tx2"/>
                </a:solidFill>
                <a:latin typeface="Trebuchet MS" panose="020B0603020202020204" pitchFamily="34" charset="0"/>
              </a:rPr>
              <a:t>Billboards</a:t>
            </a:r>
          </a:p>
          <a:p>
            <a:pPr lvl="1">
              <a:buClr>
                <a:schemeClr val="accent4">
                  <a:lumMod val="75000"/>
                </a:schemeClr>
              </a:buClr>
              <a:buFont typeface="Wingdings" panose="05000000000000000000" pitchFamily="2" charset="2"/>
              <a:buChar char="§"/>
            </a:pPr>
            <a:r>
              <a:rPr lang="en-GB" sz="1800">
                <a:solidFill>
                  <a:schemeClr val="tx2"/>
                </a:solidFill>
                <a:latin typeface="Trebuchet MS" panose="020B0603020202020204" pitchFamily="34" charset="0"/>
              </a:rPr>
              <a:t>Google map</a:t>
            </a:r>
          </a:p>
        </p:txBody>
      </p:sp>
      <p:sp>
        <p:nvSpPr>
          <p:cNvPr id="5" name="TextBox 4"/>
          <p:cNvSpPr txBox="1"/>
          <p:nvPr/>
        </p:nvSpPr>
        <p:spPr>
          <a:xfrm>
            <a:off x="601133" y="4207286"/>
            <a:ext cx="4558694" cy="887228"/>
          </a:xfrm>
          <a:prstGeom prst="rect">
            <a:avLst/>
          </a:prstGeom>
          <a:solidFill>
            <a:srgbClr val="000000">
              <a:alpha val="50000"/>
            </a:srgbClr>
          </a:solidFill>
          <a:ln>
            <a:noFill/>
          </a:ln>
        </p:spPr>
        <p:txBody>
          <a:bodyPr wrap="square" rtlCol="0">
            <a:noAutofit/>
          </a:bodyPr>
          <a:lstStyle/>
          <a:p>
            <a:pPr algn="ctr">
              <a:spcAft>
                <a:spcPts val="600"/>
              </a:spcAft>
            </a:pPr>
            <a:r>
              <a:rPr lang="en-GB" sz="1300" dirty="0">
                <a:solidFill>
                  <a:srgbClr val="FFFFFF"/>
                </a:solidFill>
              </a:rPr>
              <a:t>source: (</a:t>
            </a:r>
            <a:r>
              <a:rPr lang="en-GB" sz="1300" dirty="0" err="1">
                <a:solidFill>
                  <a:srgbClr val="FFFFFF"/>
                </a:solidFill>
              </a:rPr>
              <a:t>Pahwa</a:t>
            </a:r>
            <a:r>
              <a:rPr lang="en-GB" sz="1300" dirty="0">
                <a:solidFill>
                  <a:srgbClr val="FFFFFF"/>
                </a:solidFill>
              </a:rPr>
              <a:t>, 2023)</a:t>
            </a:r>
          </a:p>
        </p:txBody>
      </p:sp>
    </p:spTree>
    <p:extLst>
      <p:ext uri="{BB962C8B-B14F-4D97-AF65-F5344CB8AC3E}">
        <p14:creationId xmlns:p14="http://schemas.microsoft.com/office/powerpoint/2010/main" val="42256025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2493" y="238539"/>
            <a:ext cx="11018520" cy="1434415"/>
          </a:xfrm>
        </p:spPr>
        <p:txBody>
          <a:bodyPr anchor="b">
            <a:normAutofit/>
          </a:bodyPr>
          <a:lstStyle/>
          <a:p>
            <a:r>
              <a:rPr lang="en-GB" sz="5400">
                <a:latin typeface="Trebuchet MS" panose="020B0603020202020204" pitchFamily="34" charset="0"/>
              </a:rPr>
              <a:t>4Ps of Marketing</a:t>
            </a:r>
          </a:p>
        </p:txBody>
      </p:sp>
      <p:sp>
        <p:nvSpPr>
          <p:cNvPr id="3" name="Content Placeholder 2"/>
          <p:cNvSpPr>
            <a:spLocks noGrp="1"/>
          </p:cNvSpPr>
          <p:nvPr>
            <p:ph idx="1"/>
          </p:nvPr>
        </p:nvSpPr>
        <p:spPr>
          <a:xfrm>
            <a:off x="572493" y="2071316"/>
            <a:ext cx="6713552" cy="4119172"/>
          </a:xfrm>
        </p:spPr>
        <p:txBody>
          <a:bodyPr anchor="t">
            <a:normAutofit/>
          </a:bodyPr>
          <a:lstStyle/>
          <a:p>
            <a:pPr>
              <a:buClr>
                <a:schemeClr val="accent4">
                  <a:lumMod val="75000"/>
                </a:schemeClr>
              </a:buClr>
              <a:buFont typeface="Wingdings" panose="05000000000000000000" pitchFamily="2" charset="2"/>
              <a:buChar char="§"/>
            </a:pPr>
            <a:r>
              <a:rPr lang="en-GB" sz="2000">
                <a:latin typeface="Trebuchet MS" panose="020B0603020202020204" pitchFamily="34" charset="0"/>
              </a:rPr>
              <a:t>4Ps of marketing refers to a combination of strategies that is used by a business on the product, price, place and promotion (Pepels, 2021).</a:t>
            </a:r>
          </a:p>
          <a:p>
            <a:pPr>
              <a:buClr>
                <a:schemeClr val="accent4">
                  <a:lumMod val="75000"/>
                </a:schemeClr>
              </a:buClr>
              <a:buFont typeface="Wingdings" panose="05000000000000000000" pitchFamily="2" charset="2"/>
              <a:buChar char="§"/>
            </a:pPr>
            <a:r>
              <a:rPr lang="en-GB" sz="2000">
                <a:latin typeface="Trebuchet MS" panose="020B0603020202020204" pitchFamily="34" charset="0"/>
              </a:rPr>
              <a:t>Product: Car washing services for a fee, free video games, TV screen for entertainments and free Wifi</a:t>
            </a:r>
          </a:p>
          <a:p>
            <a:pPr>
              <a:buClr>
                <a:schemeClr val="accent4">
                  <a:lumMod val="75000"/>
                </a:schemeClr>
              </a:buClr>
              <a:buFont typeface="Wingdings" panose="05000000000000000000" pitchFamily="2" charset="2"/>
              <a:buChar char="§"/>
            </a:pPr>
            <a:r>
              <a:rPr lang="en-GB" sz="2000">
                <a:latin typeface="Trebuchet MS" panose="020B0603020202020204" pitchFamily="34" charset="0"/>
              </a:rPr>
              <a:t>Price: Avoidable price in line with current market trends (bundles and subscriptions to be used)</a:t>
            </a:r>
          </a:p>
          <a:p>
            <a:pPr>
              <a:buClr>
                <a:schemeClr val="accent4">
                  <a:lumMod val="75000"/>
                </a:schemeClr>
              </a:buClr>
              <a:buFont typeface="Wingdings" panose="05000000000000000000" pitchFamily="2" charset="2"/>
              <a:buChar char="§"/>
            </a:pPr>
            <a:r>
              <a:rPr lang="en-GB" sz="2000">
                <a:latin typeface="Trebuchet MS" panose="020B0603020202020204" pitchFamily="34" charset="0"/>
              </a:rPr>
              <a:t>Place: Located in accessible intersection, boasting shopping mall, hotel, commercial and factory buildings </a:t>
            </a:r>
          </a:p>
          <a:p>
            <a:pPr>
              <a:buClr>
                <a:schemeClr val="accent4">
                  <a:lumMod val="75000"/>
                </a:schemeClr>
              </a:buClr>
              <a:buFont typeface="Wingdings" panose="05000000000000000000" pitchFamily="2" charset="2"/>
              <a:buChar char="§"/>
            </a:pPr>
            <a:r>
              <a:rPr lang="en-GB" sz="2000">
                <a:latin typeface="Trebuchet MS" panose="020B0603020202020204" pitchFamily="34" charset="0"/>
              </a:rPr>
              <a:t>No online services</a:t>
            </a:r>
          </a:p>
          <a:p>
            <a:pPr marL="0" indent="0">
              <a:buClr>
                <a:schemeClr val="accent4">
                  <a:lumMod val="75000"/>
                </a:schemeClr>
              </a:buClr>
              <a:buNone/>
            </a:pPr>
            <a:r>
              <a:rPr lang="en-GB" sz="2000">
                <a:latin typeface="Trebuchet MS" panose="020B0603020202020204" pitchFamily="34" charset="0"/>
              </a:rPr>
              <a:t>	  </a:t>
            </a:r>
          </a:p>
          <a:p>
            <a:pPr marL="0" indent="0">
              <a:buClr>
                <a:schemeClr val="accent4">
                  <a:lumMod val="75000"/>
                </a:schemeClr>
              </a:buClr>
              <a:buNone/>
            </a:pPr>
            <a:endParaRPr lang="en-GB" sz="2000">
              <a:latin typeface="Trebuchet MS" panose="020B0603020202020204" pitchFamily="34" charset="0"/>
            </a:endParaRPr>
          </a:p>
        </p:txBody>
      </p:sp>
      <p:pic>
        <p:nvPicPr>
          <p:cNvPr id="4" name="Picture 3"/>
          <p:cNvPicPr>
            <a:picLocks noChangeAspect="1"/>
          </p:cNvPicPr>
          <p:nvPr/>
        </p:nvPicPr>
        <p:blipFill rotWithShape="1">
          <a:blip r:embed="rId3"/>
          <a:srcRect l="32969" r="26946" b="1"/>
          <a:stretch/>
        </p:blipFill>
        <p:spPr>
          <a:xfrm>
            <a:off x="7675658" y="2093976"/>
            <a:ext cx="3941064" cy="4096512"/>
          </a:xfrm>
          <a:prstGeom prst="rect">
            <a:avLst/>
          </a:prstGeom>
        </p:spPr>
      </p:pic>
    </p:spTree>
    <p:extLst>
      <p:ext uri="{BB962C8B-B14F-4D97-AF65-F5344CB8AC3E}">
        <p14:creationId xmlns:p14="http://schemas.microsoft.com/office/powerpoint/2010/main" val="32184980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526156" y="365125"/>
            <a:ext cx="5827643" cy="1433433"/>
          </a:xfrm>
        </p:spPr>
        <p:txBody>
          <a:bodyPr anchor="b">
            <a:normAutofit/>
          </a:bodyPr>
          <a:lstStyle/>
          <a:p>
            <a:r>
              <a:rPr lang="en-GB">
                <a:latin typeface="Trebuchet MS" panose="020B0603020202020204" pitchFamily="34" charset="0"/>
              </a:rPr>
              <a:t>4Ps of Marketing continued … </a:t>
            </a:r>
          </a:p>
        </p:txBody>
      </p:sp>
      <p:sp>
        <p:nvSpPr>
          <p:cNvPr id="3" name="Content Placeholder 2"/>
          <p:cNvSpPr>
            <a:spLocks noGrp="1"/>
          </p:cNvSpPr>
          <p:nvPr>
            <p:ph idx="1"/>
          </p:nvPr>
        </p:nvSpPr>
        <p:spPr>
          <a:xfrm>
            <a:off x="5526156" y="2055813"/>
            <a:ext cx="5827644" cy="4121149"/>
          </a:xfrm>
        </p:spPr>
        <p:txBody>
          <a:bodyPr anchor="t">
            <a:normAutofit/>
          </a:bodyPr>
          <a:lstStyle/>
          <a:p>
            <a:pPr>
              <a:buClr>
                <a:schemeClr val="accent4">
                  <a:lumMod val="75000"/>
                </a:schemeClr>
              </a:buClr>
              <a:buFont typeface="Wingdings" panose="05000000000000000000" pitchFamily="2" charset="2"/>
              <a:buChar char="§"/>
            </a:pPr>
            <a:r>
              <a:rPr lang="en-GB" sz="2000">
                <a:latin typeface="Trebuchet MS" panose="020B0603020202020204" pitchFamily="34" charset="0"/>
              </a:rPr>
              <a:t>Promotion: the business services will be promoted through:</a:t>
            </a:r>
          </a:p>
          <a:p>
            <a:pPr lvl="1">
              <a:buClr>
                <a:schemeClr val="accent4">
                  <a:lumMod val="75000"/>
                </a:schemeClr>
              </a:buClr>
              <a:buFont typeface="Wingdings" panose="05000000000000000000" pitchFamily="2" charset="2"/>
              <a:buChar char="§"/>
            </a:pPr>
            <a:r>
              <a:rPr lang="en-GB" sz="2000" dirty="0">
                <a:latin typeface="Trebuchet MS" panose="020B0603020202020204" pitchFamily="34" charset="0"/>
              </a:rPr>
              <a:t>Social media marketing.</a:t>
            </a:r>
            <a:endParaRPr lang="en-GB" sz="2000">
              <a:latin typeface="Trebuchet MS" panose="020B0603020202020204" pitchFamily="34" charset="0"/>
            </a:endParaRPr>
          </a:p>
          <a:p>
            <a:pPr lvl="1">
              <a:buClr>
                <a:schemeClr val="accent4">
                  <a:lumMod val="75000"/>
                </a:schemeClr>
              </a:buClr>
              <a:buFont typeface="Wingdings" panose="05000000000000000000" pitchFamily="2" charset="2"/>
              <a:buChar char="§"/>
            </a:pPr>
            <a:r>
              <a:rPr lang="en-GB" sz="2000" dirty="0">
                <a:latin typeface="Trebuchet MS" panose="020B0603020202020204" pitchFamily="34" charset="0"/>
              </a:rPr>
              <a:t>Using leaflets.</a:t>
            </a:r>
            <a:endParaRPr lang="en-GB" sz="2000">
              <a:latin typeface="Trebuchet MS" panose="020B0603020202020204" pitchFamily="34" charset="0"/>
            </a:endParaRPr>
          </a:p>
          <a:p>
            <a:pPr lvl="1">
              <a:buClr>
                <a:schemeClr val="accent4">
                  <a:lumMod val="75000"/>
                </a:schemeClr>
              </a:buClr>
              <a:buFont typeface="Wingdings" panose="05000000000000000000" pitchFamily="2" charset="2"/>
              <a:buChar char="§"/>
            </a:pPr>
            <a:r>
              <a:rPr lang="en-GB" sz="2000" dirty="0">
                <a:latin typeface="Trebuchet MS" panose="020B0603020202020204" pitchFamily="34" charset="0"/>
              </a:rPr>
              <a:t>Using stickers.</a:t>
            </a:r>
            <a:endParaRPr lang="en-GB" sz="2000">
              <a:latin typeface="Trebuchet MS" panose="020B0603020202020204" pitchFamily="34" charset="0"/>
            </a:endParaRPr>
          </a:p>
          <a:p>
            <a:pPr lvl="1">
              <a:buClr>
                <a:schemeClr val="accent4">
                  <a:lumMod val="75000"/>
                </a:schemeClr>
              </a:buClr>
              <a:buFont typeface="Wingdings" panose="05000000000000000000" pitchFamily="2" charset="2"/>
              <a:buChar char="§"/>
            </a:pPr>
            <a:r>
              <a:rPr lang="en-GB" sz="2000" dirty="0">
                <a:latin typeface="Trebuchet MS" panose="020B0603020202020204" pitchFamily="34" charset="0"/>
              </a:rPr>
              <a:t>Billboards</a:t>
            </a:r>
            <a:endParaRPr lang="en-GB" sz="2000">
              <a:latin typeface="Trebuchet MS" panose="020B0603020202020204" pitchFamily="34" charset="0"/>
            </a:endParaRPr>
          </a:p>
          <a:p>
            <a:pPr lvl="1">
              <a:buClr>
                <a:schemeClr val="accent4">
                  <a:lumMod val="75000"/>
                </a:schemeClr>
              </a:buClr>
              <a:buFont typeface="Wingdings" panose="05000000000000000000" pitchFamily="2" charset="2"/>
              <a:buChar char="§"/>
            </a:pPr>
            <a:endParaRPr lang="en-GB" sz="2000">
              <a:latin typeface="Trebuchet MS" panose="020B0603020202020204" pitchFamily="34" charset="0"/>
            </a:endParaRPr>
          </a:p>
          <a:p>
            <a:pPr marL="457200" lvl="1" indent="0">
              <a:buClr>
                <a:schemeClr val="accent4">
                  <a:lumMod val="75000"/>
                </a:schemeClr>
              </a:buClr>
              <a:buNone/>
            </a:pPr>
            <a:r>
              <a:rPr lang="en-GB" sz="2000" dirty="0">
                <a:latin typeface="Trebuchet MS" panose="020B0603020202020204" pitchFamily="34" charset="0"/>
              </a:rPr>
              <a:t>4 Ps of </a:t>
            </a:r>
            <a:r>
              <a:rPr lang="en-GB" sz="2000">
                <a:latin typeface="Trebuchet MS" panose="020B0603020202020204" pitchFamily="34" charset="0"/>
              </a:rPr>
              <a:t>Supershine</a:t>
            </a:r>
            <a:r>
              <a:rPr lang="en-GB" sz="2000" dirty="0">
                <a:latin typeface="Trebuchet MS" panose="020B0603020202020204" pitchFamily="34" charset="0"/>
              </a:rPr>
              <a:t> Carwash</a:t>
            </a:r>
            <a:endParaRPr lang="en-GB" sz="2000">
              <a:latin typeface="Trebuchet MS" panose="020B0603020202020204" pitchFamily="34" charset="0"/>
            </a:endParaRPr>
          </a:p>
          <a:p>
            <a:pPr lvl="1">
              <a:buClr>
                <a:schemeClr val="accent4">
                  <a:lumMod val="75000"/>
                </a:schemeClr>
              </a:buClr>
              <a:buFont typeface="Wingdings" panose="05000000000000000000" pitchFamily="2" charset="2"/>
              <a:buChar char="§"/>
            </a:pPr>
            <a:r>
              <a:rPr lang="en-GB" sz="2000" dirty="0">
                <a:latin typeface="Trebuchet MS" panose="020B0603020202020204" pitchFamily="34" charset="0"/>
              </a:rPr>
              <a:t>Product – acceptability</a:t>
            </a:r>
            <a:endParaRPr lang="en-GB" sz="2000">
              <a:latin typeface="Trebuchet MS" panose="020B0603020202020204" pitchFamily="34" charset="0"/>
            </a:endParaRPr>
          </a:p>
          <a:p>
            <a:pPr lvl="1">
              <a:buClr>
                <a:schemeClr val="accent4">
                  <a:lumMod val="75000"/>
                </a:schemeClr>
              </a:buClr>
              <a:buFont typeface="Wingdings" panose="05000000000000000000" pitchFamily="2" charset="2"/>
              <a:buChar char="§"/>
            </a:pPr>
            <a:r>
              <a:rPr lang="en-GB" sz="2000" dirty="0">
                <a:latin typeface="Trebuchet MS" panose="020B0603020202020204" pitchFamily="34" charset="0"/>
              </a:rPr>
              <a:t>Price – affordability</a:t>
            </a:r>
            <a:endParaRPr lang="en-GB" sz="2000">
              <a:latin typeface="Trebuchet MS" panose="020B0603020202020204" pitchFamily="34" charset="0"/>
            </a:endParaRPr>
          </a:p>
          <a:p>
            <a:pPr lvl="1">
              <a:buClr>
                <a:schemeClr val="accent4">
                  <a:lumMod val="75000"/>
                </a:schemeClr>
              </a:buClr>
              <a:buFont typeface="Wingdings" panose="05000000000000000000" pitchFamily="2" charset="2"/>
              <a:buChar char="§"/>
            </a:pPr>
            <a:r>
              <a:rPr lang="en-GB" sz="2000" dirty="0">
                <a:latin typeface="Trebuchet MS" panose="020B0603020202020204" pitchFamily="34" charset="0"/>
              </a:rPr>
              <a:t>Place – accessibility</a:t>
            </a:r>
            <a:endParaRPr lang="en-GB" sz="2000">
              <a:latin typeface="Trebuchet MS" panose="020B0603020202020204" pitchFamily="34" charset="0"/>
            </a:endParaRPr>
          </a:p>
          <a:p>
            <a:pPr lvl="1">
              <a:buClr>
                <a:schemeClr val="accent4">
                  <a:lumMod val="75000"/>
                </a:schemeClr>
              </a:buClr>
              <a:buFont typeface="Wingdings" panose="05000000000000000000" pitchFamily="2" charset="2"/>
              <a:buChar char="§"/>
            </a:pPr>
            <a:r>
              <a:rPr lang="en-GB" sz="2000" dirty="0">
                <a:latin typeface="Trebuchet MS" panose="020B0603020202020204" pitchFamily="34" charset="0"/>
              </a:rPr>
              <a:t>Promotion - awareness</a:t>
            </a:r>
            <a:endParaRPr lang="en-GB" sz="2000">
              <a:latin typeface="Trebuchet MS" panose="020B0603020202020204" pitchFamily="34" charset="0"/>
            </a:endParaRPr>
          </a:p>
        </p:txBody>
      </p:sp>
      <p:pic>
        <p:nvPicPr>
          <p:cNvPr id="4" name="Picture 3"/>
          <p:cNvPicPr>
            <a:picLocks noChangeAspect="1"/>
          </p:cNvPicPr>
          <p:nvPr/>
        </p:nvPicPr>
        <p:blipFill>
          <a:blip r:embed="rId3"/>
          <a:stretch>
            <a:fillRect/>
          </a:stretch>
        </p:blipFill>
        <p:spPr>
          <a:xfrm>
            <a:off x="643466" y="3609652"/>
            <a:ext cx="4309533" cy="1795638"/>
          </a:xfrm>
          <a:prstGeom prst="rect">
            <a:avLst/>
          </a:prstGeom>
        </p:spPr>
      </p:pic>
    </p:spTree>
    <p:extLst>
      <p:ext uri="{BB962C8B-B14F-4D97-AF65-F5344CB8AC3E}">
        <p14:creationId xmlns:p14="http://schemas.microsoft.com/office/powerpoint/2010/main" val="7254824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solidFill>
                  <a:schemeClr val="accent4">
                    <a:lumMod val="75000"/>
                  </a:schemeClr>
                </a:solidFill>
                <a:latin typeface="Trebuchet MS" panose="020B0603020202020204" pitchFamily="34" charset="0"/>
              </a:rPr>
              <a:t>Funding</a:t>
            </a:r>
          </a:p>
        </p:txBody>
      </p:sp>
      <p:graphicFrame>
        <p:nvGraphicFramePr>
          <p:cNvPr id="8" name="Content Placeholder 2">
            <a:extLst>
              <a:ext uri="{FF2B5EF4-FFF2-40B4-BE49-F238E27FC236}">
                <a16:creationId xmlns:a16="http://schemas.microsoft.com/office/drawing/2014/main" id="{4BFAB01D-388C-81BE-8F25-86A6EF9D2485}"/>
              </a:ext>
            </a:extLst>
          </p:cNvPr>
          <p:cNvGraphicFramePr>
            <a:graphicFrameLocks noGrp="1"/>
          </p:cNvGraphicFramePr>
          <p:nvPr>
            <p:ph idx="1"/>
            <p:extLst>
              <p:ext uri="{D42A27DB-BD31-4B8C-83A1-F6EECF244321}">
                <p14:modId xmlns:p14="http://schemas.microsoft.com/office/powerpoint/2010/main" val="2060331265"/>
              </p:ext>
            </p:extLst>
          </p:nvPr>
        </p:nvGraphicFramePr>
        <p:xfrm>
          <a:off x="2706461" y="1690688"/>
          <a:ext cx="7817303"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0" y="1485415"/>
            <a:ext cx="2706461" cy="4761883"/>
          </a:xfrm>
          <a:prstGeom prst="rect">
            <a:avLst/>
          </a:prstGeom>
        </p:spPr>
      </p:pic>
      <p:sp>
        <p:nvSpPr>
          <p:cNvPr id="6" name="TextBox 5"/>
          <p:cNvSpPr txBox="1"/>
          <p:nvPr/>
        </p:nvSpPr>
        <p:spPr>
          <a:xfrm>
            <a:off x="0" y="6267905"/>
            <a:ext cx="3290941" cy="369332"/>
          </a:xfrm>
          <a:prstGeom prst="rect">
            <a:avLst/>
          </a:prstGeom>
          <a:noFill/>
        </p:spPr>
        <p:txBody>
          <a:bodyPr wrap="square" rtlCol="0">
            <a:spAutoFit/>
          </a:bodyPr>
          <a:lstStyle/>
          <a:p>
            <a:pPr algn="ctr"/>
            <a:r>
              <a:rPr lang="en-GB" dirty="0"/>
              <a:t>source: (</a:t>
            </a:r>
            <a:r>
              <a:rPr lang="en-GB" dirty="0" err="1"/>
              <a:t>Morphene</a:t>
            </a:r>
            <a:r>
              <a:rPr lang="en-GB" dirty="0"/>
              <a:t>, 2022)</a:t>
            </a:r>
          </a:p>
        </p:txBody>
      </p:sp>
    </p:spTree>
    <p:extLst>
      <p:ext uri="{BB962C8B-B14F-4D97-AF65-F5344CB8AC3E}">
        <p14:creationId xmlns:p14="http://schemas.microsoft.com/office/powerpoint/2010/main" val="35150244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71094" y="1161288"/>
            <a:ext cx="3438144" cy="1124712"/>
          </a:xfrm>
        </p:spPr>
        <p:txBody>
          <a:bodyPr anchor="b">
            <a:normAutofit/>
          </a:bodyPr>
          <a:lstStyle/>
          <a:p>
            <a:r>
              <a:rPr lang="en-GB" sz="2800">
                <a:latin typeface="Trebuchet MS" panose="020B0603020202020204" pitchFamily="34" charset="0"/>
              </a:rPr>
              <a:t>Cashflow statement</a:t>
            </a:r>
          </a:p>
        </p:txBody>
      </p:sp>
      <p:sp>
        <p:nvSpPr>
          <p:cNvPr id="4" name="Content Placeholder 2"/>
          <p:cNvSpPr>
            <a:spLocks noGrp="1"/>
          </p:cNvSpPr>
          <p:nvPr>
            <p:ph idx="1"/>
          </p:nvPr>
        </p:nvSpPr>
        <p:spPr>
          <a:xfrm>
            <a:off x="371094" y="2718054"/>
            <a:ext cx="3438906" cy="3207258"/>
          </a:xfrm>
        </p:spPr>
        <p:txBody>
          <a:bodyPr anchor="t">
            <a:normAutofit/>
          </a:bodyPr>
          <a:lstStyle/>
          <a:p>
            <a:pPr>
              <a:buClr>
                <a:schemeClr val="accent4">
                  <a:lumMod val="75000"/>
                </a:schemeClr>
              </a:buClr>
              <a:buFont typeface="Wingdings" panose="05000000000000000000" pitchFamily="2" charset="2"/>
              <a:buChar char="§"/>
            </a:pPr>
            <a:r>
              <a:rPr lang="en-GB" sz="1700" dirty="0">
                <a:latin typeface="Trebuchet MS" panose="020B0603020202020204" pitchFamily="34" charset="0"/>
              </a:rPr>
              <a:t>Cash flow refers  to the net  balance of money leaving and moving into the business (</a:t>
            </a:r>
            <a:r>
              <a:rPr lang="en-US" sz="1700" dirty="0" err="1">
                <a:latin typeface="Trebuchet MS" panose="020B0603020202020204" pitchFamily="34" charset="0"/>
              </a:rPr>
              <a:t>Elghaish</a:t>
            </a:r>
            <a:r>
              <a:rPr lang="en-US" sz="1700" dirty="0">
                <a:latin typeface="Trebuchet MS" panose="020B0603020202020204" pitchFamily="34" charset="0"/>
              </a:rPr>
              <a:t> et al., 2021</a:t>
            </a:r>
            <a:r>
              <a:rPr lang="en-GB" sz="1700">
                <a:latin typeface="Trebuchet MS" panose="020B0603020202020204" pitchFamily="34" charset="0"/>
              </a:rPr>
              <a:t>).</a:t>
            </a:r>
          </a:p>
        </p:txBody>
      </p:sp>
      <p:pic>
        <p:nvPicPr>
          <p:cNvPr id="3" name="Picture 2"/>
          <p:cNvPicPr>
            <a:picLocks noChangeAspect="1"/>
          </p:cNvPicPr>
          <p:nvPr/>
        </p:nvPicPr>
        <p:blipFill>
          <a:blip r:embed="rId3"/>
          <a:stretch>
            <a:fillRect/>
          </a:stretch>
        </p:blipFill>
        <p:spPr>
          <a:xfrm>
            <a:off x="3676650" y="1161288"/>
            <a:ext cx="8420100" cy="5503887"/>
          </a:xfrm>
          <a:prstGeom prst="rect">
            <a:avLst/>
          </a:prstGeom>
          <a:ln>
            <a:solidFill>
              <a:srgbClr val="C00000"/>
            </a:solidFill>
          </a:ln>
        </p:spPr>
      </p:pic>
    </p:spTree>
    <p:extLst>
      <p:ext uri="{BB962C8B-B14F-4D97-AF65-F5344CB8AC3E}">
        <p14:creationId xmlns:p14="http://schemas.microsoft.com/office/powerpoint/2010/main" val="13267254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6823" y="962166"/>
            <a:ext cx="3103808" cy="4421876"/>
          </a:xfrm>
        </p:spPr>
        <p:txBody>
          <a:bodyPr anchor="t">
            <a:normAutofit/>
          </a:bodyPr>
          <a:lstStyle/>
          <a:p>
            <a:pPr algn="r"/>
            <a:r>
              <a:rPr lang="en-GB" sz="4000" dirty="0">
                <a:latin typeface="Trebuchet MS" panose="020B0603020202020204" pitchFamily="34" charset="0"/>
              </a:rPr>
              <a:t>Reference</a:t>
            </a:r>
          </a:p>
        </p:txBody>
      </p:sp>
      <p:sp>
        <p:nvSpPr>
          <p:cNvPr id="3" name="Content Placeholder 2"/>
          <p:cNvSpPr>
            <a:spLocks noGrp="1"/>
          </p:cNvSpPr>
          <p:nvPr>
            <p:ph idx="1"/>
          </p:nvPr>
        </p:nvSpPr>
        <p:spPr>
          <a:xfrm>
            <a:off x="4088929" y="962167"/>
            <a:ext cx="6858113" cy="4743174"/>
          </a:xfrm>
        </p:spPr>
        <p:txBody>
          <a:bodyPr anchor="t">
            <a:normAutofit/>
          </a:bodyPr>
          <a:lstStyle/>
          <a:p>
            <a:pPr lvl="0">
              <a:buClr>
                <a:schemeClr val="accent2">
                  <a:lumMod val="75000"/>
                </a:schemeClr>
              </a:buClr>
              <a:buFont typeface="Wingdings" panose="05000000000000000000" pitchFamily="2" charset="2"/>
              <a:buChar char="§"/>
            </a:pPr>
            <a:r>
              <a:rPr lang="en-GB" sz="800" dirty="0">
                <a:latin typeface="Trebuchet MS" panose="020B0603020202020204" pitchFamily="34" charset="0"/>
              </a:rPr>
              <a:t>Clark, I., &amp; Colling, T. (2019). New insights into informal migrant employment: Hand car washes in a mid-sized English city. </a:t>
            </a:r>
            <a:r>
              <a:rPr lang="en-GB" sz="800" i="1" dirty="0">
                <a:latin typeface="Trebuchet MS" panose="020B0603020202020204" pitchFamily="34" charset="0"/>
              </a:rPr>
              <a:t>Economic and Industrial Democracy</a:t>
            </a:r>
            <a:r>
              <a:rPr lang="en-GB" sz="800" dirty="0">
                <a:latin typeface="Trebuchet MS" panose="020B0603020202020204" pitchFamily="34" charset="0"/>
              </a:rPr>
              <a:t>, </a:t>
            </a:r>
            <a:r>
              <a:rPr lang="en-GB" sz="800" i="1" dirty="0">
                <a:latin typeface="Trebuchet MS" panose="020B0603020202020204" pitchFamily="34" charset="0"/>
              </a:rPr>
              <a:t>40</a:t>
            </a:r>
            <a:r>
              <a:rPr lang="en-GB" sz="800" dirty="0">
                <a:latin typeface="Trebuchet MS" panose="020B0603020202020204" pitchFamily="34" charset="0"/>
              </a:rPr>
              <a:t>(3), 755-775.</a:t>
            </a:r>
            <a:endParaRPr lang="en-US" sz="800" dirty="0">
              <a:latin typeface="Trebuchet MS" panose="020B0603020202020204" pitchFamily="34" charset="0"/>
            </a:endParaRPr>
          </a:p>
          <a:p>
            <a:pPr lvl="0">
              <a:buClr>
                <a:schemeClr val="accent2">
                  <a:lumMod val="75000"/>
                </a:schemeClr>
              </a:buClr>
              <a:buFont typeface="Wingdings" panose="05000000000000000000" pitchFamily="2" charset="2"/>
              <a:buChar char="§"/>
            </a:pPr>
            <a:r>
              <a:rPr lang="en-US" sz="800" dirty="0" err="1">
                <a:latin typeface="Trebuchet MS" panose="020B0603020202020204" pitchFamily="34" charset="0"/>
              </a:rPr>
              <a:t>Elghaish</a:t>
            </a:r>
            <a:r>
              <a:rPr lang="en-US" sz="800" dirty="0">
                <a:latin typeface="Trebuchet MS" panose="020B0603020202020204" pitchFamily="34" charset="0"/>
              </a:rPr>
              <a:t>, F., </a:t>
            </a:r>
            <a:r>
              <a:rPr lang="en-US" sz="800" dirty="0" err="1">
                <a:latin typeface="Trebuchet MS" panose="020B0603020202020204" pitchFamily="34" charset="0"/>
              </a:rPr>
              <a:t>Abrishami</a:t>
            </a:r>
            <a:r>
              <a:rPr lang="en-US" sz="800" dirty="0">
                <a:latin typeface="Trebuchet MS" panose="020B0603020202020204" pitchFamily="34" charset="0"/>
              </a:rPr>
              <a:t>, S., Abu Samra, S., </a:t>
            </a:r>
            <a:r>
              <a:rPr lang="en-US" sz="800" dirty="0" err="1">
                <a:latin typeface="Trebuchet MS" panose="020B0603020202020204" pitchFamily="34" charset="0"/>
              </a:rPr>
              <a:t>Gaterell</a:t>
            </a:r>
            <a:r>
              <a:rPr lang="en-US" sz="800" dirty="0">
                <a:latin typeface="Trebuchet MS" panose="020B0603020202020204" pitchFamily="34" charset="0"/>
              </a:rPr>
              <a:t>, M., Hosseini, M. R., &amp; Wise, R. (2021). Cash flow system development framework within integrated project delivery (IPD) using BIM tools. </a:t>
            </a:r>
            <a:r>
              <a:rPr lang="en-US" sz="800" i="1" dirty="0">
                <a:latin typeface="Trebuchet MS" panose="020B0603020202020204" pitchFamily="34" charset="0"/>
              </a:rPr>
              <a:t>International Journal of Construction Management</a:t>
            </a:r>
            <a:r>
              <a:rPr lang="en-US" sz="800" dirty="0">
                <a:latin typeface="Trebuchet MS" panose="020B0603020202020204" pitchFamily="34" charset="0"/>
              </a:rPr>
              <a:t>, </a:t>
            </a:r>
            <a:r>
              <a:rPr lang="en-US" sz="800" i="1" dirty="0">
                <a:latin typeface="Trebuchet MS" panose="020B0603020202020204" pitchFamily="34" charset="0"/>
              </a:rPr>
              <a:t>21</a:t>
            </a:r>
            <a:r>
              <a:rPr lang="en-US" sz="800" dirty="0">
                <a:latin typeface="Trebuchet MS" panose="020B0603020202020204" pitchFamily="34" charset="0"/>
              </a:rPr>
              <a:t>(6), 555-570.</a:t>
            </a:r>
          </a:p>
          <a:p>
            <a:pPr lvl="0">
              <a:buClr>
                <a:schemeClr val="accent2">
                  <a:lumMod val="75000"/>
                </a:schemeClr>
              </a:buClr>
              <a:buFont typeface="Wingdings" panose="05000000000000000000" pitchFamily="2" charset="2"/>
              <a:buChar char="§"/>
            </a:pPr>
            <a:r>
              <a:rPr lang="en-GB" sz="800" dirty="0">
                <a:latin typeface="Trebuchet MS" panose="020B0603020202020204" pitchFamily="34" charset="0"/>
              </a:rPr>
              <a:t>Glow Carwash, (2023). About Us. Available at https://www.glowcarwash.com/</a:t>
            </a:r>
            <a:endParaRPr lang="en-US" sz="800" dirty="0">
              <a:latin typeface="Trebuchet MS" panose="020B0603020202020204" pitchFamily="34" charset="0"/>
            </a:endParaRPr>
          </a:p>
          <a:p>
            <a:pPr lvl="0">
              <a:buClr>
                <a:schemeClr val="accent2">
                  <a:lumMod val="75000"/>
                </a:schemeClr>
              </a:buClr>
              <a:buFont typeface="Wingdings" panose="05000000000000000000" pitchFamily="2" charset="2"/>
              <a:buChar char="§"/>
            </a:pPr>
            <a:r>
              <a:rPr lang="en-GB" sz="800" dirty="0">
                <a:latin typeface="Trebuchet MS" panose="020B0603020202020204" pitchFamily="34" charset="0"/>
              </a:rPr>
              <a:t>LPC Centre, (2021). Modern Methods of Management. Available at https://www.lpcentre.com/articles/modern-methods-of-management</a:t>
            </a:r>
            <a:endParaRPr lang="en-US" sz="800" dirty="0">
              <a:latin typeface="Trebuchet MS" panose="020B0603020202020204" pitchFamily="34" charset="0"/>
            </a:endParaRPr>
          </a:p>
          <a:p>
            <a:pPr lvl="0">
              <a:buClr>
                <a:schemeClr val="accent2">
                  <a:lumMod val="75000"/>
                </a:schemeClr>
              </a:buClr>
              <a:buFont typeface="Wingdings" panose="05000000000000000000" pitchFamily="2" charset="2"/>
              <a:buChar char="§"/>
            </a:pPr>
            <a:r>
              <a:rPr lang="en-US" sz="800" dirty="0" err="1">
                <a:latin typeface="Trebuchet MS" panose="020B0603020202020204" pitchFamily="34" charset="0"/>
              </a:rPr>
              <a:t>Moisander</a:t>
            </a:r>
            <a:r>
              <a:rPr lang="en-US" sz="800" dirty="0">
                <a:latin typeface="Trebuchet MS" panose="020B0603020202020204" pitchFamily="34" charset="0"/>
              </a:rPr>
              <a:t>, J., </a:t>
            </a:r>
            <a:r>
              <a:rPr lang="en-US" sz="800" dirty="0" err="1">
                <a:latin typeface="Trebuchet MS" panose="020B0603020202020204" pitchFamily="34" charset="0"/>
              </a:rPr>
              <a:t>Närvänen</a:t>
            </a:r>
            <a:r>
              <a:rPr lang="en-US" sz="800" dirty="0">
                <a:latin typeface="Trebuchet MS" panose="020B0603020202020204" pitchFamily="34" charset="0"/>
              </a:rPr>
              <a:t>, E., &amp; </a:t>
            </a:r>
            <a:r>
              <a:rPr lang="en-US" sz="800" dirty="0" err="1">
                <a:latin typeface="Trebuchet MS" panose="020B0603020202020204" pitchFamily="34" charset="0"/>
              </a:rPr>
              <a:t>Valtonen</a:t>
            </a:r>
            <a:r>
              <a:rPr lang="en-US" sz="800" dirty="0">
                <a:latin typeface="Trebuchet MS" panose="020B0603020202020204" pitchFamily="34" charset="0"/>
              </a:rPr>
              <a:t>, A. (2020). Interpretive marketing research: Using ethnography in strategic market development.</a:t>
            </a:r>
          </a:p>
          <a:p>
            <a:pPr lvl="0">
              <a:buClr>
                <a:schemeClr val="accent2">
                  <a:lumMod val="75000"/>
                </a:schemeClr>
              </a:buClr>
              <a:buFont typeface="Wingdings" panose="05000000000000000000" pitchFamily="2" charset="2"/>
              <a:buChar char="§"/>
            </a:pPr>
            <a:r>
              <a:rPr lang="en-GB" sz="800" dirty="0" err="1">
                <a:latin typeface="Trebuchet MS" panose="020B0603020202020204" pitchFamily="34" charset="0"/>
              </a:rPr>
              <a:t>Morphene</a:t>
            </a:r>
            <a:r>
              <a:rPr lang="en-GB" sz="800" dirty="0">
                <a:latin typeface="Trebuchet MS" panose="020B0603020202020204" pitchFamily="34" charset="0"/>
              </a:rPr>
              <a:t>, (2022). Car Wash Business Plan. </a:t>
            </a:r>
            <a:r>
              <a:rPr lang="en-GB" sz="800" i="1" dirty="0">
                <a:latin typeface="Trebuchet MS" panose="020B0603020202020204" pitchFamily="34" charset="0"/>
              </a:rPr>
              <a:t>The Deal</a:t>
            </a:r>
            <a:r>
              <a:rPr lang="en-GB" sz="800" dirty="0">
                <a:latin typeface="Trebuchet MS" panose="020B0603020202020204" pitchFamily="34" charset="0"/>
              </a:rPr>
              <a:t>. Available at https://morpheme.co.uk/carwash-business-plan/ </a:t>
            </a:r>
            <a:endParaRPr lang="en-US" sz="800" dirty="0">
              <a:latin typeface="Trebuchet MS" panose="020B0603020202020204" pitchFamily="34" charset="0"/>
            </a:endParaRPr>
          </a:p>
          <a:p>
            <a:pPr lvl="0">
              <a:buClr>
                <a:schemeClr val="accent2">
                  <a:lumMod val="75000"/>
                </a:schemeClr>
              </a:buClr>
              <a:buFont typeface="Wingdings" panose="05000000000000000000" pitchFamily="2" charset="2"/>
              <a:buChar char="§"/>
            </a:pPr>
            <a:r>
              <a:rPr lang="en-GB" sz="800" dirty="0">
                <a:latin typeface="Trebuchet MS" panose="020B0603020202020204" pitchFamily="34" charset="0"/>
              </a:rPr>
              <a:t>Neves, S., &amp; Brito, C. (2020). Academic entrepreneurship intentions: A systematic literature review. </a:t>
            </a:r>
            <a:r>
              <a:rPr lang="en-GB" sz="800" i="1" dirty="0">
                <a:latin typeface="Trebuchet MS" panose="020B0603020202020204" pitchFamily="34" charset="0"/>
              </a:rPr>
              <a:t>Journal of Management Development</a:t>
            </a:r>
            <a:r>
              <a:rPr lang="en-GB" sz="800" dirty="0">
                <a:latin typeface="Trebuchet MS" panose="020B0603020202020204" pitchFamily="34" charset="0"/>
              </a:rPr>
              <a:t>, </a:t>
            </a:r>
            <a:r>
              <a:rPr lang="en-GB" sz="800" i="1" dirty="0">
                <a:latin typeface="Trebuchet MS" panose="020B0603020202020204" pitchFamily="34" charset="0"/>
              </a:rPr>
              <a:t>39</a:t>
            </a:r>
            <a:r>
              <a:rPr lang="en-GB" sz="800" dirty="0">
                <a:latin typeface="Trebuchet MS" panose="020B0603020202020204" pitchFamily="34" charset="0"/>
              </a:rPr>
              <a:t>(5), 645-704.</a:t>
            </a:r>
            <a:endParaRPr lang="en-US" sz="800" dirty="0">
              <a:latin typeface="Trebuchet MS" panose="020B0603020202020204" pitchFamily="34" charset="0"/>
            </a:endParaRPr>
          </a:p>
          <a:p>
            <a:pPr lvl="0">
              <a:buClr>
                <a:schemeClr val="accent2">
                  <a:lumMod val="75000"/>
                </a:schemeClr>
              </a:buClr>
              <a:buFont typeface="Wingdings" panose="05000000000000000000" pitchFamily="2" charset="2"/>
              <a:buChar char="§"/>
            </a:pPr>
            <a:r>
              <a:rPr lang="en-GB" sz="800" dirty="0" err="1">
                <a:latin typeface="Trebuchet MS" panose="020B0603020202020204" pitchFamily="34" charset="0"/>
              </a:rPr>
              <a:t>Pahwa</a:t>
            </a:r>
            <a:r>
              <a:rPr lang="en-GB" sz="800" dirty="0">
                <a:latin typeface="Trebuchet MS" panose="020B0603020202020204" pitchFamily="34" charset="0"/>
              </a:rPr>
              <a:t>, A. (2023).What is marketing strategy? Available at </a:t>
            </a:r>
            <a:r>
              <a:rPr lang="en-GB" sz="800" u="sng" dirty="0">
                <a:latin typeface="Trebuchet MS" panose="020B0603020202020204" pitchFamily="34" charset="0"/>
                <a:hlinkClick r:id="rId3"/>
              </a:rPr>
              <a:t>https://www.feedough.com/marketing-strategy/</a:t>
            </a:r>
            <a:endParaRPr lang="en-US" sz="800" dirty="0">
              <a:latin typeface="Trebuchet MS" panose="020B0603020202020204" pitchFamily="34" charset="0"/>
            </a:endParaRPr>
          </a:p>
          <a:p>
            <a:pPr lvl="0">
              <a:buClr>
                <a:schemeClr val="accent2">
                  <a:lumMod val="75000"/>
                </a:schemeClr>
              </a:buClr>
              <a:buFont typeface="Wingdings" panose="05000000000000000000" pitchFamily="2" charset="2"/>
              <a:buChar char="§"/>
            </a:pPr>
            <a:r>
              <a:rPr lang="en-GB" sz="800" dirty="0" err="1">
                <a:latin typeface="Trebuchet MS" panose="020B0603020202020204" pitchFamily="34" charset="0"/>
              </a:rPr>
              <a:t>Paolone</a:t>
            </a:r>
            <a:r>
              <a:rPr lang="en-GB" sz="800" dirty="0">
                <a:latin typeface="Trebuchet MS" panose="020B0603020202020204" pitchFamily="34" charset="0"/>
              </a:rPr>
              <a:t>, F. (2020). </a:t>
            </a:r>
            <a:r>
              <a:rPr lang="en-GB" sz="800" i="1" dirty="0">
                <a:latin typeface="Trebuchet MS" panose="020B0603020202020204" pitchFamily="34" charset="0"/>
              </a:rPr>
              <a:t>Accounting, Cash Flow and Value Relevance</a:t>
            </a:r>
            <a:r>
              <a:rPr lang="en-GB" sz="800" dirty="0">
                <a:latin typeface="Trebuchet MS" panose="020B0603020202020204" pitchFamily="34" charset="0"/>
              </a:rPr>
              <a:t>. Springer International Publishing.</a:t>
            </a:r>
            <a:endParaRPr lang="en-US" sz="800" dirty="0">
              <a:latin typeface="Trebuchet MS" panose="020B0603020202020204" pitchFamily="34" charset="0"/>
            </a:endParaRPr>
          </a:p>
          <a:p>
            <a:pPr lvl="0">
              <a:buClr>
                <a:schemeClr val="accent2">
                  <a:lumMod val="75000"/>
                </a:schemeClr>
              </a:buClr>
              <a:buFont typeface="Wingdings" panose="05000000000000000000" pitchFamily="2" charset="2"/>
              <a:buChar char="§"/>
            </a:pPr>
            <a:r>
              <a:rPr lang="en-GB" sz="800" dirty="0" err="1">
                <a:latin typeface="Trebuchet MS" panose="020B0603020202020204" pitchFamily="34" charset="0"/>
              </a:rPr>
              <a:t>Pepels</a:t>
            </a:r>
            <a:r>
              <a:rPr lang="en-GB" sz="800" dirty="0">
                <a:latin typeface="Trebuchet MS" panose="020B0603020202020204" pitchFamily="34" charset="0"/>
              </a:rPr>
              <a:t>, W. (2021). The 4Ps in Marketing-Mix. </a:t>
            </a:r>
            <a:r>
              <a:rPr lang="en-GB" sz="800" i="1" dirty="0">
                <a:latin typeface="Trebuchet MS" panose="020B0603020202020204" pitchFamily="34" charset="0"/>
              </a:rPr>
              <a:t>Research and development</a:t>
            </a:r>
            <a:r>
              <a:rPr lang="en-GB" sz="800" dirty="0">
                <a:latin typeface="Trebuchet MS" panose="020B0603020202020204" pitchFamily="34" charset="0"/>
              </a:rPr>
              <a:t>, </a:t>
            </a:r>
            <a:r>
              <a:rPr lang="en-GB" sz="800" i="1" dirty="0">
                <a:latin typeface="Trebuchet MS" panose="020B0603020202020204" pitchFamily="34" charset="0"/>
              </a:rPr>
              <a:t>35</a:t>
            </a:r>
            <a:r>
              <a:rPr lang="en-GB" sz="800" dirty="0">
                <a:latin typeface="Trebuchet MS" panose="020B0603020202020204" pitchFamily="34" charset="0"/>
              </a:rPr>
              <a:t>, 38.</a:t>
            </a:r>
            <a:endParaRPr lang="en-US" sz="800" dirty="0">
              <a:latin typeface="Trebuchet MS" panose="020B0603020202020204" pitchFamily="34" charset="0"/>
            </a:endParaRPr>
          </a:p>
          <a:p>
            <a:pPr lvl="0">
              <a:buClr>
                <a:schemeClr val="accent2">
                  <a:lumMod val="75000"/>
                </a:schemeClr>
              </a:buClr>
              <a:buFont typeface="Wingdings" panose="05000000000000000000" pitchFamily="2" charset="2"/>
              <a:buChar char="§"/>
            </a:pPr>
            <a:r>
              <a:rPr lang="en-GB" sz="800" dirty="0" err="1">
                <a:latin typeface="Trebuchet MS" panose="020B0603020202020204" pitchFamily="34" charset="0"/>
              </a:rPr>
              <a:t>PngAAA</a:t>
            </a:r>
            <a:r>
              <a:rPr lang="en-GB" sz="800" dirty="0">
                <a:latin typeface="Trebuchet MS" panose="020B0603020202020204" pitchFamily="34" charset="0"/>
              </a:rPr>
              <a:t>, (2023). Business Threats Icon. Available at </a:t>
            </a:r>
            <a:r>
              <a:rPr lang="en-GB" sz="800" u="sng" dirty="0">
                <a:latin typeface="Trebuchet MS" panose="020B0603020202020204" pitchFamily="34" charset="0"/>
                <a:hlinkClick r:id="rId4"/>
              </a:rPr>
              <a:t>https://www.pngaaa.com/detail/5150139</a:t>
            </a:r>
            <a:r>
              <a:rPr lang="en-GB" sz="800" dirty="0">
                <a:latin typeface="Trebuchet MS" panose="020B0603020202020204" pitchFamily="34" charset="0"/>
              </a:rPr>
              <a:t>.</a:t>
            </a:r>
            <a:endParaRPr lang="en-US" sz="800" dirty="0">
              <a:latin typeface="Trebuchet MS" panose="020B0603020202020204" pitchFamily="34" charset="0"/>
            </a:endParaRPr>
          </a:p>
          <a:p>
            <a:pPr lvl="0">
              <a:buClr>
                <a:schemeClr val="accent2">
                  <a:lumMod val="75000"/>
                </a:schemeClr>
              </a:buClr>
              <a:buFont typeface="Wingdings" panose="05000000000000000000" pitchFamily="2" charset="2"/>
              <a:buChar char="§"/>
            </a:pPr>
            <a:r>
              <a:rPr lang="en-GB" sz="800" dirty="0" err="1">
                <a:latin typeface="Trebuchet MS" panose="020B0603020202020204" pitchFamily="34" charset="0"/>
              </a:rPr>
              <a:t>Puyt</a:t>
            </a:r>
            <a:r>
              <a:rPr lang="en-GB" sz="800" dirty="0">
                <a:latin typeface="Trebuchet MS" panose="020B0603020202020204" pitchFamily="34" charset="0"/>
              </a:rPr>
              <a:t>, R. W., Lie, F. B., &amp; </a:t>
            </a:r>
            <a:r>
              <a:rPr lang="en-GB" sz="800" dirty="0" err="1">
                <a:latin typeface="Trebuchet MS" panose="020B0603020202020204" pitchFamily="34" charset="0"/>
              </a:rPr>
              <a:t>Wilderom</a:t>
            </a:r>
            <a:r>
              <a:rPr lang="en-GB" sz="800" dirty="0">
                <a:latin typeface="Trebuchet MS" panose="020B0603020202020204" pitchFamily="34" charset="0"/>
              </a:rPr>
              <a:t>, C. P. (2023). The origins of SWOT analysis. </a:t>
            </a:r>
            <a:r>
              <a:rPr lang="en-GB" sz="800" i="1" dirty="0">
                <a:latin typeface="Trebuchet MS" panose="020B0603020202020204" pitchFamily="34" charset="0"/>
              </a:rPr>
              <a:t>Long Range Planning</a:t>
            </a:r>
            <a:r>
              <a:rPr lang="en-GB" sz="800" dirty="0">
                <a:latin typeface="Trebuchet MS" panose="020B0603020202020204" pitchFamily="34" charset="0"/>
              </a:rPr>
              <a:t>, 102304.</a:t>
            </a:r>
            <a:endParaRPr lang="en-US" sz="800" dirty="0">
              <a:latin typeface="Trebuchet MS" panose="020B0603020202020204" pitchFamily="34" charset="0"/>
            </a:endParaRPr>
          </a:p>
          <a:p>
            <a:pPr lvl="0">
              <a:buClr>
                <a:schemeClr val="accent2">
                  <a:lumMod val="75000"/>
                </a:schemeClr>
              </a:buClr>
              <a:buFont typeface="Wingdings" panose="05000000000000000000" pitchFamily="2" charset="2"/>
              <a:buChar char="§"/>
            </a:pPr>
            <a:r>
              <a:rPr lang="en-GB" sz="800" dirty="0">
                <a:latin typeface="Trebuchet MS" panose="020B0603020202020204" pitchFamily="34" charset="0"/>
              </a:rPr>
              <a:t>Singh, S. (2023). Difference between Limited Liability Company (LLC) and Limited Liability Partnership (LLP) Read more: Difference between Limited Liability Company (LLC) and Limited Liability Partnership (LLP). Available at http://www.differencebetween.net/business/difference-between-limited-liability-company-llc-and-limited-liability-partnership-llp/</a:t>
            </a:r>
            <a:endParaRPr lang="en-US" sz="800" dirty="0">
              <a:latin typeface="Trebuchet MS" panose="020B0603020202020204" pitchFamily="34" charset="0"/>
            </a:endParaRPr>
          </a:p>
          <a:p>
            <a:pPr lvl="0">
              <a:buClr>
                <a:schemeClr val="accent2">
                  <a:lumMod val="75000"/>
                </a:schemeClr>
              </a:buClr>
              <a:buFont typeface="Wingdings" panose="05000000000000000000" pitchFamily="2" charset="2"/>
              <a:buChar char="§"/>
            </a:pPr>
            <a:r>
              <a:rPr lang="en-GB" sz="800" dirty="0" err="1">
                <a:latin typeface="Trebuchet MS" panose="020B0603020202020204" pitchFamily="34" charset="0"/>
              </a:rPr>
              <a:t>Varadarajan</a:t>
            </a:r>
            <a:r>
              <a:rPr lang="en-GB" sz="800" dirty="0">
                <a:latin typeface="Trebuchet MS" panose="020B0603020202020204" pitchFamily="34" charset="0"/>
              </a:rPr>
              <a:t>, R. (2020). Customer information resources advantage, marketing strategy and business performance: A market resources, based view. </a:t>
            </a:r>
            <a:r>
              <a:rPr lang="en-GB" sz="800" i="1" dirty="0">
                <a:latin typeface="Trebuchet MS" panose="020B0603020202020204" pitchFamily="34" charset="0"/>
              </a:rPr>
              <a:t>Industrial Marketing Management</a:t>
            </a:r>
            <a:r>
              <a:rPr lang="en-GB" sz="800" dirty="0">
                <a:latin typeface="Trebuchet MS" panose="020B0603020202020204" pitchFamily="34" charset="0"/>
              </a:rPr>
              <a:t>, </a:t>
            </a:r>
            <a:r>
              <a:rPr lang="en-GB" sz="800" i="1" dirty="0">
                <a:latin typeface="Trebuchet MS" panose="020B0603020202020204" pitchFamily="34" charset="0"/>
              </a:rPr>
              <a:t>89</a:t>
            </a:r>
            <a:r>
              <a:rPr lang="en-GB" sz="800" dirty="0">
                <a:latin typeface="Trebuchet MS" panose="020B0603020202020204" pitchFamily="34" charset="0"/>
              </a:rPr>
              <a:t>, 89-97.</a:t>
            </a:r>
            <a:endParaRPr lang="en-US" sz="800" dirty="0">
              <a:latin typeface="Trebuchet MS" panose="020B0603020202020204" pitchFamily="34" charset="0"/>
            </a:endParaRPr>
          </a:p>
          <a:p>
            <a:pPr lvl="0">
              <a:buClr>
                <a:schemeClr val="accent2">
                  <a:lumMod val="75000"/>
                </a:schemeClr>
              </a:buClr>
              <a:buFont typeface="Wingdings" panose="05000000000000000000" pitchFamily="2" charset="2"/>
              <a:buChar char="§"/>
            </a:pPr>
            <a:r>
              <a:rPr lang="en-GB" sz="800" dirty="0">
                <a:latin typeface="Trebuchet MS" panose="020B0603020202020204" pitchFamily="34" charset="0"/>
              </a:rPr>
              <a:t>Vector Stock, (2023). Opportunities icon. Available at https://www.vectorstock.com/royalty-free-vector/opportunities-icon-design-template-isolated-vector-24295900</a:t>
            </a:r>
            <a:endParaRPr lang="en-US" sz="800" dirty="0">
              <a:latin typeface="Trebuchet MS" panose="020B0603020202020204" pitchFamily="34" charset="0"/>
            </a:endParaRPr>
          </a:p>
        </p:txBody>
      </p:sp>
    </p:spTree>
    <p:extLst>
      <p:ext uri="{BB962C8B-B14F-4D97-AF65-F5344CB8AC3E}">
        <p14:creationId xmlns:p14="http://schemas.microsoft.com/office/powerpoint/2010/main" val="20755330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854</TotalTime>
  <Words>1815</Words>
  <Application>Microsoft Macintosh PowerPoint</Application>
  <PresentationFormat>Widescreen</PresentationFormat>
  <Paragraphs>143</Paragraphs>
  <Slides>15</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Calibri Light</vt:lpstr>
      <vt:lpstr>Trebuchet MS</vt:lpstr>
      <vt:lpstr>Wingdings</vt:lpstr>
      <vt:lpstr>Office Theme</vt:lpstr>
      <vt:lpstr>BUSINESS PLAN</vt:lpstr>
      <vt:lpstr>Introduction</vt:lpstr>
      <vt:lpstr>Overview of the Business Idea</vt:lpstr>
      <vt:lpstr>Overview of the Business Idea continued… </vt:lpstr>
      <vt:lpstr>Legal Format</vt:lpstr>
      <vt:lpstr>Management </vt:lpstr>
      <vt:lpstr>SWOT Analysis </vt:lpstr>
      <vt:lpstr>SWOT Analysis continued </vt:lpstr>
      <vt:lpstr>Target market and Marketing Strategies</vt:lpstr>
      <vt:lpstr>Marketing Strategies </vt:lpstr>
      <vt:lpstr>4Ps of Marketing</vt:lpstr>
      <vt:lpstr>4Ps of Marketing continued … </vt:lpstr>
      <vt:lpstr>Funding</vt:lpstr>
      <vt:lpstr>Cashflow statement</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062</dc:creator>
  <cp:lastModifiedBy>Sidi Mohamed Athmani (2123160)</cp:lastModifiedBy>
  <cp:revision>48</cp:revision>
  <dcterms:created xsi:type="dcterms:W3CDTF">2023-03-06T06:27:37Z</dcterms:created>
  <dcterms:modified xsi:type="dcterms:W3CDTF">2023-03-19T12:54:21Z</dcterms:modified>
</cp:coreProperties>
</file>