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810" r:id="rId5"/>
  </p:sldMasterIdLst>
  <p:notesMasterIdLst>
    <p:notesMasterId r:id="rId13"/>
  </p:notesMasterIdLst>
  <p:sldIdLst>
    <p:sldId id="256" r:id="rId6"/>
    <p:sldId id="258" r:id="rId7"/>
    <p:sldId id="260" r:id="rId8"/>
    <p:sldId id="257" r:id="rId9"/>
    <p:sldId id="259"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7D6D20-8EC1-4035-828F-1AB1C8C95FC7}" v="80" dt="2020-03-13T10:48:27.8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78" autoAdjust="0"/>
    <p:restoredTop sz="92534" autoAdjust="0"/>
  </p:normalViewPr>
  <p:slideViewPr>
    <p:cSldViewPr snapToGrid="0">
      <p:cViewPr varScale="1">
        <p:scale>
          <a:sx n="79" d="100"/>
          <a:sy n="79" d="100"/>
        </p:scale>
        <p:origin x="821" y="7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viewProps" Target="viewProps.xml"/><Relationship Id="rId10" Type="http://schemas.openxmlformats.org/officeDocument/2006/relationships/slide" Target="slides/slide5.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a-elena Gadiceanu" userId="7c22b182-81d7-4ae9-97a0-eb34d73959a4" providerId="ADAL" clId="{007D6D20-8EC1-4035-828F-1AB1C8C95FC7}"/>
    <pc:docChg chg="undo redo custSel addSld delSld modSld sldOrd">
      <pc:chgData name="Cosmina-elena Gadiceanu" userId="7c22b182-81d7-4ae9-97a0-eb34d73959a4" providerId="ADAL" clId="{007D6D20-8EC1-4035-828F-1AB1C8C95FC7}" dt="2020-03-13T10:48:38.886" v="585" actId="255"/>
      <pc:docMkLst>
        <pc:docMk/>
      </pc:docMkLst>
      <pc:sldChg chg="addSp delSp modSp mod delDesignElem">
        <pc:chgData name="Cosmina-elena Gadiceanu" userId="7c22b182-81d7-4ae9-97a0-eb34d73959a4" providerId="ADAL" clId="{007D6D20-8EC1-4035-828F-1AB1C8C95FC7}" dt="2020-03-13T10:46:31.154" v="569" actId="255"/>
        <pc:sldMkLst>
          <pc:docMk/>
          <pc:sldMk cId="3315630191" sldId="256"/>
        </pc:sldMkLst>
        <pc:spChg chg="mod">
          <ac:chgData name="Cosmina-elena Gadiceanu" userId="7c22b182-81d7-4ae9-97a0-eb34d73959a4" providerId="ADAL" clId="{007D6D20-8EC1-4035-828F-1AB1C8C95FC7}" dt="2020-03-11T10:47:35.823" v="59" actId="1076"/>
          <ac:spMkLst>
            <pc:docMk/>
            <pc:sldMk cId="3315630191" sldId="256"/>
            <ac:spMk id="2" creationId="{E7A13F5D-38D0-452D-A023-746745DBF6D9}"/>
          </ac:spMkLst>
        </pc:spChg>
        <pc:spChg chg="mod">
          <ac:chgData name="Cosmina-elena Gadiceanu" userId="7c22b182-81d7-4ae9-97a0-eb34d73959a4" providerId="ADAL" clId="{007D6D20-8EC1-4035-828F-1AB1C8C95FC7}" dt="2020-03-13T10:37:54.197" v="430"/>
          <ac:spMkLst>
            <pc:docMk/>
            <pc:sldMk cId="3315630191" sldId="256"/>
            <ac:spMk id="3" creationId="{92A70FE2-7DB6-468C-AF75-611B76F25AED}"/>
          </ac:spMkLst>
        </pc:spChg>
        <pc:spChg chg="add mod">
          <ac:chgData name="Cosmina-elena Gadiceanu" userId="7c22b182-81d7-4ae9-97a0-eb34d73959a4" providerId="ADAL" clId="{007D6D20-8EC1-4035-828F-1AB1C8C95FC7}" dt="2020-03-11T10:47:30.473" v="58" actId="14100"/>
          <ac:spMkLst>
            <pc:docMk/>
            <pc:sldMk cId="3315630191" sldId="256"/>
            <ac:spMk id="4" creationId="{E959A5D9-4A39-477F-83B9-9CEF463C6BCF}"/>
          </ac:spMkLst>
        </pc:spChg>
        <pc:spChg chg="add mod">
          <ac:chgData name="Cosmina-elena Gadiceanu" userId="7c22b182-81d7-4ae9-97a0-eb34d73959a4" providerId="ADAL" clId="{007D6D20-8EC1-4035-828F-1AB1C8C95FC7}" dt="2020-03-11T10:54:50.893" v="196" actId="20577"/>
          <ac:spMkLst>
            <pc:docMk/>
            <pc:sldMk cId="3315630191" sldId="256"/>
            <ac:spMk id="7" creationId="{7F47CB3E-4E1E-462C-BFE9-3941F6F6195D}"/>
          </ac:spMkLst>
        </pc:spChg>
        <pc:spChg chg="add mod">
          <ac:chgData name="Cosmina-elena Gadiceanu" userId="7c22b182-81d7-4ae9-97a0-eb34d73959a4" providerId="ADAL" clId="{007D6D20-8EC1-4035-828F-1AB1C8C95FC7}" dt="2020-03-13T10:46:31.154" v="569" actId="255"/>
          <ac:spMkLst>
            <pc:docMk/>
            <pc:sldMk cId="3315630191" sldId="256"/>
            <ac:spMk id="8" creationId="{6651C61C-DEA8-4885-90E0-642E868F6A85}"/>
          </ac:spMkLst>
        </pc:spChg>
        <pc:spChg chg="add del">
          <ac:chgData name="Cosmina-elena Gadiceanu" userId="7c22b182-81d7-4ae9-97a0-eb34d73959a4" providerId="ADAL" clId="{007D6D20-8EC1-4035-828F-1AB1C8C95FC7}" dt="2020-03-13T10:38:04.698" v="433"/>
          <ac:spMkLst>
            <pc:docMk/>
            <pc:sldMk cId="3315630191" sldId="256"/>
            <ac:spMk id="18" creationId="{C966A4D4-049A-4389-B407-0E7091A07C8D}"/>
          </ac:spMkLst>
        </pc:spChg>
        <pc:spChg chg="add del">
          <ac:chgData name="Cosmina-elena Gadiceanu" userId="7c22b182-81d7-4ae9-97a0-eb34d73959a4" providerId="ADAL" clId="{007D6D20-8EC1-4035-828F-1AB1C8C95FC7}" dt="2020-03-13T10:38:04.698" v="433"/>
          <ac:spMkLst>
            <pc:docMk/>
            <pc:sldMk cId="3315630191" sldId="256"/>
            <ac:spMk id="19" creationId="{B5899359-8523-4D4D-B568-3FDFAF9821C7}"/>
          </ac:spMkLst>
        </pc:spChg>
        <pc:spChg chg="add del">
          <ac:chgData name="Cosmina-elena Gadiceanu" userId="7c22b182-81d7-4ae9-97a0-eb34d73959a4" providerId="ADAL" clId="{007D6D20-8EC1-4035-828F-1AB1C8C95FC7}" dt="2020-03-13T10:38:04.698" v="433"/>
          <ac:spMkLst>
            <pc:docMk/>
            <pc:sldMk cId="3315630191" sldId="256"/>
            <ac:spMk id="20" creationId="{2E9C9585-DA89-4D7E-BCDF-576461A1A2D9}"/>
          </ac:spMkLst>
        </pc:spChg>
      </pc:sldChg>
      <pc:sldChg chg="addSp delSp modSp mod ord delDesignElem">
        <pc:chgData name="Cosmina-elena Gadiceanu" userId="7c22b182-81d7-4ae9-97a0-eb34d73959a4" providerId="ADAL" clId="{007D6D20-8EC1-4035-828F-1AB1C8C95FC7}" dt="2020-03-13T10:47:12.945" v="574" actId="1076"/>
        <pc:sldMkLst>
          <pc:docMk/>
          <pc:sldMk cId="3016243265" sldId="257"/>
        </pc:sldMkLst>
        <pc:spChg chg="mod">
          <ac:chgData name="Cosmina-elena Gadiceanu" userId="7c22b182-81d7-4ae9-97a0-eb34d73959a4" providerId="ADAL" clId="{007D6D20-8EC1-4035-828F-1AB1C8C95FC7}" dt="2020-03-13T10:47:12.945" v="574" actId="1076"/>
          <ac:spMkLst>
            <pc:docMk/>
            <pc:sldMk cId="3016243265" sldId="257"/>
            <ac:spMk id="9" creationId="{5433B7FA-A902-4640-BD7D-487062E6DDBC}"/>
          </ac:spMkLst>
        </pc:spChg>
        <pc:spChg chg="add mod">
          <ac:chgData name="Cosmina-elena Gadiceanu" userId="7c22b182-81d7-4ae9-97a0-eb34d73959a4" providerId="ADAL" clId="{007D6D20-8EC1-4035-828F-1AB1C8C95FC7}" dt="2020-03-13T10:47:12.114" v="573" actId="1076"/>
          <ac:spMkLst>
            <pc:docMk/>
            <pc:sldMk cId="3016243265" sldId="257"/>
            <ac:spMk id="13" creationId="{4A76F369-4808-4E8B-8D17-0C7A6B446FAB}"/>
          </ac:spMkLst>
        </pc:spChg>
        <pc:spChg chg="add del">
          <ac:chgData name="Cosmina-elena Gadiceanu" userId="7c22b182-81d7-4ae9-97a0-eb34d73959a4" providerId="ADAL" clId="{007D6D20-8EC1-4035-828F-1AB1C8C95FC7}" dt="2020-03-13T10:38:04.698" v="433"/>
          <ac:spMkLst>
            <pc:docMk/>
            <pc:sldMk cId="3016243265" sldId="257"/>
            <ac:spMk id="37" creationId="{1660E788-AFA9-4A1B-9991-6AA74632A15B}"/>
          </ac:spMkLst>
        </pc:spChg>
        <pc:spChg chg="add del">
          <ac:chgData name="Cosmina-elena Gadiceanu" userId="7c22b182-81d7-4ae9-97a0-eb34d73959a4" providerId="ADAL" clId="{007D6D20-8EC1-4035-828F-1AB1C8C95FC7}" dt="2020-03-13T10:38:04.698" v="433"/>
          <ac:spMkLst>
            <pc:docMk/>
            <pc:sldMk cId="3016243265" sldId="257"/>
            <ac:spMk id="38" creationId="{867D4867-5BA7-4462-B2F6-A23F4A622AA7}"/>
          </ac:spMkLst>
        </pc:spChg>
      </pc:sldChg>
      <pc:sldChg chg="addSp delSp modSp mod">
        <pc:chgData name="Cosmina-elena Gadiceanu" userId="7c22b182-81d7-4ae9-97a0-eb34d73959a4" providerId="ADAL" clId="{007D6D20-8EC1-4035-828F-1AB1C8C95FC7}" dt="2020-03-13T10:46:23.968" v="568" actId="255"/>
        <pc:sldMkLst>
          <pc:docMk/>
          <pc:sldMk cId="3533985820" sldId="258"/>
        </pc:sldMkLst>
        <pc:spChg chg="add mod">
          <ac:chgData name="Cosmina-elena Gadiceanu" userId="7c22b182-81d7-4ae9-97a0-eb34d73959a4" providerId="ADAL" clId="{007D6D20-8EC1-4035-828F-1AB1C8C95FC7}" dt="2020-03-13T09:58:28.820" v="223" actId="1076"/>
          <ac:spMkLst>
            <pc:docMk/>
            <pc:sldMk cId="3533985820" sldId="258"/>
            <ac:spMk id="2" creationId="{7A6BD04E-249B-4568-88DD-32A407FC33D3}"/>
          </ac:spMkLst>
        </pc:spChg>
        <pc:spChg chg="add del">
          <ac:chgData name="Cosmina-elena Gadiceanu" userId="7c22b182-81d7-4ae9-97a0-eb34d73959a4" providerId="ADAL" clId="{007D6D20-8EC1-4035-828F-1AB1C8C95FC7}" dt="2020-03-13T10:44:29.065" v="524" actId="21"/>
          <ac:spMkLst>
            <pc:docMk/>
            <pc:sldMk cId="3533985820" sldId="258"/>
            <ac:spMk id="5" creationId="{E38C3400-3858-4F7F-B424-26079FEE3CCC}"/>
          </ac:spMkLst>
        </pc:spChg>
        <pc:spChg chg="mod">
          <ac:chgData name="Cosmina-elena Gadiceanu" userId="7c22b182-81d7-4ae9-97a0-eb34d73959a4" providerId="ADAL" clId="{007D6D20-8EC1-4035-828F-1AB1C8C95FC7}" dt="2020-03-13T09:55:19.063" v="215" actId="255"/>
          <ac:spMkLst>
            <pc:docMk/>
            <pc:sldMk cId="3533985820" sldId="258"/>
            <ac:spMk id="6" creationId="{EF6F856E-D0E5-4065-9667-B5BC801BEB8F}"/>
          </ac:spMkLst>
        </pc:spChg>
        <pc:spChg chg="mod">
          <ac:chgData name="Cosmina-elena Gadiceanu" userId="7c22b182-81d7-4ae9-97a0-eb34d73959a4" providerId="ADAL" clId="{007D6D20-8EC1-4035-828F-1AB1C8C95FC7}" dt="2020-03-13T09:58:37.513" v="224" actId="20577"/>
          <ac:spMkLst>
            <pc:docMk/>
            <pc:sldMk cId="3533985820" sldId="258"/>
            <ac:spMk id="7" creationId="{30BA1F15-DC6F-4FC7-A533-C4E2AEAD1EFE}"/>
          </ac:spMkLst>
        </pc:spChg>
        <pc:spChg chg="add mod">
          <ac:chgData name="Cosmina-elena Gadiceanu" userId="7c22b182-81d7-4ae9-97a0-eb34d73959a4" providerId="ADAL" clId="{007D6D20-8EC1-4035-828F-1AB1C8C95FC7}" dt="2020-03-13T10:46:23.968" v="568" actId="255"/>
          <ac:spMkLst>
            <pc:docMk/>
            <pc:sldMk cId="3533985820" sldId="258"/>
            <ac:spMk id="8" creationId="{DEBA3685-5D3F-4221-8CF2-EF57183E6E15}"/>
          </ac:spMkLst>
        </pc:spChg>
        <pc:picChg chg="mod">
          <ac:chgData name="Cosmina-elena Gadiceanu" userId="7c22b182-81d7-4ae9-97a0-eb34d73959a4" providerId="ADAL" clId="{007D6D20-8EC1-4035-828F-1AB1C8C95FC7}" dt="2020-03-13T09:57:09.263" v="216" actId="14100"/>
          <ac:picMkLst>
            <pc:docMk/>
            <pc:sldMk cId="3533985820" sldId="258"/>
            <ac:picMk id="3" creationId="{9ADFA2CD-D5C7-4D25-8BD8-A485EC2DC328}"/>
          </ac:picMkLst>
        </pc:picChg>
      </pc:sldChg>
      <pc:sldChg chg="addSp delSp modSp mod delDesignElem">
        <pc:chgData name="Cosmina-elena Gadiceanu" userId="7c22b182-81d7-4ae9-97a0-eb34d73959a4" providerId="ADAL" clId="{007D6D20-8EC1-4035-828F-1AB1C8C95FC7}" dt="2020-03-13T10:47:33.393" v="578" actId="1076"/>
        <pc:sldMkLst>
          <pc:docMk/>
          <pc:sldMk cId="286680700" sldId="259"/>
        </pc:sldMkLst>
        <pc:spChg chg="mod">
          <ac:chgData name="Cosmina-elena Gadiceanu" userId="7c22b182-81d7-4ae9-97a0-eb34d73959a4" providerId="ADAL" clId="{007D6D20-8EC1-4035-828F-1AB1C8C95FC7}" dt="2020-03-13T10:37:55.085" v="432"/>
          <ac:spMkLst>
            <pc:docMk/>
            <pc:sldMk cId="286680700" sldId="259"/>
            <ac:spMk id="3" creationId="{DE113B9C-591F-4572-AB68-F06A71587C8B}"/>
          </ac:spMkLst>
        </pc:spChg>
        <pc:spChg chg="add mod">
          <ac:chgData name="Cosmina-elena Gadiceanu" userId="7c22b182-81d7-4ae9-97a0-eb34d73959a4" providerId="ADAL" clId="{007D6D20-8EC1-4035-828F-1AB1C8C95FC7}" dt="2020-03-13T10:47:33.393" v="578" actId="1076"/>
          <ac:spMkLst>
            <pc:docMk/>
            <pc:sldMk cId="286680700" sldId="259"/>
            <ac:spMk id="8" creationId="{9F885E6B-565F-4CB8-8C33-8C4B0D7F6480}"/>
          </ac:spMkLst>
        </pc:spChg>
        <pc:spChg chg="add del">
          <ac:chgData name="Cosmina-elena Gadiceanu" userId="7c22b182-81d7-4ae9-97a0-eb34d73959a4" providerId="ADAL" clId="{007D6D20-8EC1-4035-828F-1AB1C8C95FC7}" dt="2020-03-13T10:38:04.698" v="433"/>
          <ac:spMkLst>
            <pc:docMk/>
            <pc:sldMk cId="286680700" sldId="259"/>
            <ac:spMk id="11" creationId="{3F47E20B-1205-4238-A82B-90EF577F32D8}"/>
          </ac:spMkLst>
        </pc:spChg>
        <pc:spChg chg="add del">
          <ac:chgData name="Cosmina-elena Gadiceanu" userId="7c22b182-81d7-4ae9-97a0-eb34d73959a4" providerId="ADAL" clId="{007D6D20-8EC1-4035-828F-1AB1C8C95FC7}" dt="2020-03-13T10:38:04.698" v="433"/>
          <ac:spMkLst>
            <pc:docMk/>
            <pc:sldMk cId="286680700" sldId="259"/>
            <ac:spMk id="13" creationId="{D13567AC-EB9A-47A9-B6EC-B5BDB73B113C}"/>
          </ac:spMkLst>
        </pc:spChg>
      </pc:sldChg>
      <pc:sldChg chg="addSp delSp modSp add mod">
        <pc:chgData name="Cosmina-elena Gadiceanu" userId="7c22b182-81d7-4ae9-97a0-eb34d73959a4" providerId="ADAL" clId="{007D6D20-8EC1-4035-828F-1AB1C8C95FC7}" dt="2020-03-13T10:46:13.559" v="567" actId="255"/>
        <pc:sldMkLst>
          <pc:docMk/>
          <pc:sldMk cId="458904553" sldId="260"/>
        </pc:sldMkLst>
        <pc:spChg chg="mod">
          <ac:chgData name="Cosmina-elena Gadiceanu" userId="7c22b182-81d7-4ae9-97a0-eb34d73959a4" providerId="ADAL" clId="{007D6D20-8EC1-4035-828F-1AB1C8C95FC7}" dt="2020-03-10T12:14:15.199" v="44" actId="27636"/>
          <ac:spMkLst>
            <pc:docMk/>
            <pc:sldMk cId="458904553" sldId="260"/>
            <ac:spMk id="2" creationId="{42E5D59A-9505-4C67-8060-2C063AF69426}"/>
          </ac:spMkLst>
        </pc:spChg>
        <pc:spChg chg="mod">
          <ac:chgData name="Cosmina-elena Gadiceanu" userId="7c22b182-81d7-4ae9-97a0-eb34d73959a4" providerId="ADAL" clId="{007D6D20-8EC1-4035-828F-1AB1C8C95FC7}" dt="2020-03-13T10:37:54.197" v="430"/>
          <ac:spMkLst>
            <pc:docMk/>
            <pc:sldMk cId="458904553" sldId="260"/>
            <ac:spMk id="3" creationId="{FE546679-DEBF-448F-A355-6344A9F24C40}"/>
          </ac:spMkLst>
        </pc:spChg>
        <pc:spChg chg="mod">
          <ac:chgData name="Cosmina-elena Gadiceanu" userId="7c22b182-81d7-4ae9-97a0-eb34d73959a4" providerId="ADAL" clId="{007D6D20-8EC1-4035-828F-1AB1C8C95FC7}" dt="2020-03-13T10:46:04.672" v="566" actId="1076"/>
          <ac:spMkLst>
            <pc:docMk/>
            <pc:sldMk cId="458904553" sldId="260"/>
            <ac:spMk id="4" creationId="{9FE99399-537F-404C-8EAD-88EEBEAFADF4}"/>
          </ac:spMkLst>
        </pc:spChg>
        <pc:spChg chg="add mod">
          <ac:chgData name="Cosmina-elena Gadiceanu" userId="7c22b182-81d7-4ae9-97a0-eb34d73959a4" providerId="ADAL" clId="{007D6D20-8EC1-4035-828F-1AB1C8C95FC7}" dt="2020-03-13T10:46:13.559" v="567" actId="255"/>
          <ac:spMkLst>
            <pc:docMk/>
            <pc:sldMk cId="458904553" sldId="260"/>
            <ac:spMk id="7" creationId="{2376F163-209E-4DF4-AE6F-0D3A3F876577}"/>
          </ac:spMkLst>
        </pc:spChg>
        <pc:spChg chg="add del mod">
          <ac:chgData name="Cosmina-elena Gadiceanu" userId="7c22b182-81d7-4ae9-97a0-eb34d73959a4" providerId="ADAL" clId="{007D6D20-8EC1-4035-828F-1AB1C8C95FC7}" dt="2020-03-10T12:12:55.396" v="32" actId="21"/>
          <ac:spMkLst>
            <pc:docMk/>
            <pc:sldMk cId="458904553" sldId="260"/>
            <ac:spMk id="7" creationId="{82241125-7BA2-4883-BCE1-7C252A194D55}"/>
          </ac:spMkLst>
        </pc:spChg>
        <pc:spChg chg="add del mod">
          <ac:chgData name="Cosmina-elena Gadiceanu" userId="7c22b182-81d7-4ae9-97a0-eb34d73959a4" providerId="ADAL" clId="{007D6D20-8EC1-4035-828F-1AB1C8C95FC7}" dt="2020-03-10T12:12:55.396" v="32" actId="21"/>
          <ac:spMkLst>
            <pc:docMk/>
            <pc:sldMk cId="458904553" sldId="260"/>
            <ac:spMk id="10" creationId="{ED53153B-A23C-4A5F-ABBC-A3BEF880AEE3}"/>
          </ac:spMkLst>
        </pc:spChg>
        <pc:spChg chg="add mod">
          <ac:chgData name="Cosmina-elena Gadiceanu" userId="7c22b182-81d7-4ae9-97a0-eb34d73959a4" providerId="ADAL" clId="{007D6D20-8EC1-4035-828F-1AB1C8C95FC7}" dt="2020-03-10T12:13:40.988" v="39" actId="1076"/>
          <ac:spMkLst>
            <pc:docMk/>
            <pc:sldMk cId="458904553" sldId="260"/>
            <ac:spMk id="13" creationId="{A5E01537-FE83-4F23-BA81-CBDFB238E78D}"/>
          </ac:spMkLst>
        </pc:spChg>
        <pc:picChg chg="add del mod">
          <ac:chgData name="Cosmina-elena Gadiceanu" userId="7c22b182-81d7-4ae9-97a0-eb34d73959a4" providerId="ADAL" clId="{007D6D20-8EC1-4035-828F-1AB1C8C95FC7}" dt="2020-03-10T12:12:55.396" v="32" actId="21"/>
          <ac:picMkLst>
            <pc:docMk/>
            <pc:sldMk cId="458904553" sldId="260"/>
            <ac:picMk id="6" creationId="{E4A2876B-3014-4048-A77C-012AA4300355}"/>
          </ac:picMkLst>
        </pc:picChg>
        <pc:picChg chg="add del mod">
          <ac:chgData name="Cosmina-elena Gadiceanu" userId="7c22b182-81d7-4ae9-97a0-eb34d73959a4" providerId="ADAL" clId="{007D6D20-8EC1-4035-828F-1AB1C8C95FC7}" dt="2020-03-10T12:12:55.396" v="32" actId="21"/>
          <ac:picMkLst>
            <pc:docMk/>
            <pc:sldMk cId="458904553" sldId="260"/>
            <ac:picMk id="9" creationId="{CC95002B-6E39-4A32-AF75-B661CEDE2CF6}"/>
          </ac:picMkLst>
        </pc:picChg>
        <pc:picChg chg="add mod">
          <ac:chgData name="Cosmina-elena Gadiceanu" userId="7c22b182-81d7-4ae9-97a0-eb34d73959a4" providerId="ADAL" clId="{007D6D20-8EC1-4035-828F-1AB1C8C95FC7}" dt="2020-03-10T12:13:59.070" v="41" actId="14100"/>
          <ac:picMkLst>
            <pc:docMk/>
            <pc:sldMk cId="458904553" sldId="260"/>
            <ac:picMk id="12" creationId="{C999FBCC-090D-4647-831F-14657436836E}"/>
          </ac:picMkLst>
        </pc:picChg>
      </pc:sldChg>
      <pc:sldChg chg="add del">
        <pc:chgData name="Cosmina-elena Gadiceanu" userId="7c22b182-81d7-4ae9-97a0-eb34d73959a4" providerId="ADAL" clId="{007D6D20-8EC1-4035-828F-1AB1C8C95FC7}" dt="2020-03-10T12:03:22.724" v="7"/>
        <pc:sldMkLst>
          <pc:docMk/>
          <pc:sldMk cId="3992428277" sldId="260"/>
        </pc:sldMkLst>
      </pc:sldChg>
      <pc:sldChg chg="addSp delSp modSp add mod">
        <pc:chgData name="Cosmina-elena Gadiceanu" userId="7c22b182-81d7-4ae9-97a0-eb34d73959a4" providerId="ADAL" clId="{007D6D20-8EC1-4035-828F-1AB1C8C95FC7}" dt="2020-03-13T10:48:17.536" v="582" actId="1076"/>
        <pc:sldMkLst>
          <pc:docMk/>
          <pc:sldMk cId="379971855" sldId="261"/>
        </pc:sldMkLst>
        <pc:spChg chg="add del mod">
          <ac:chgData name="Cosmina-elena Gadiceanu" userId="7c22b182-81d7-4ae9-97a0-eb34d73959a4" providerId="ADAL" clId="{007D6D20-8EC1-4035-828F-1AB1C8C95FC7}" dt="2020-03-13T10:23:17.199" v="272"/>
          <ac:spMkLst>
            <pc:docMk/>
            <pc:sldMk cId="379971855" sldId="261"/>
            <ac:spMk id="2" creationId="{45535881-BAD2-4A32-8D9C-7472BCA4A78C}"/>
          </ac:spMkLst>
        </pc:spChg>
        <pc:spChg chg="add del mod">
          <ac:chgData name="Cosmina-elena Gadiceanu" userId="7c22b182-81d7-4ae9-97a0-eb34d73959a4" providerId="ADAL" clId="{007D6D20-8EC1-4035-828F-1AB1C8C95FC7}" dt="2020-03-13T10:21:05.856" v="247"/>
          <ac:spMkLst>
            <pc:docMk/>
            <pc:sldMk cId="379971855" sldId="261"/>
            <ac:spMk id="3" creationId="{C789D241-FFCD-4BAD-BC4A-04B276921E17}"/>
          </ac:spMkLst>
        </pc:spChg>
        <pc:spChg chg="add del mod">
          <ac:chgData name="Cosmina-elena Gadiceanu" userId="7c22b182-81d7-4ae9-97a0-eb34d73959a4" providerId="ADAL" clId="{007D6D20-8EC1-4035-828F-1AB1C8C95FC7}" dt="2020-03-13T10:22:15.679" v="258"/>
          <ac:spMkLst>
            <pc:docMk/>
            <pc:sldMk cId="379971855" sldId="261"/>
            <ac:spMk id="4" creationId="{C8B1F702-9DB1-4596-A5AB-811E19C178F8}"/>
          </ac:spMkLst>
        </pc:spChg>
        <pc:spChg chg="add mod">
          <ac:chgData name="Cosmina-elena Gadiceanu" userId="7c22b182-81d7-4ae9-97a0-eb34d73959a4" providerId="ADAL" clId="{007D6D20-8EC1-4035-828F-1AB1C8C95FC7}" dt="2020-03-13T10:48:17.536" v="582" actId="1076"/>
          <ac:spMkLst>
            <pc:docMk/>
            <pc:sldMk cId="379971855" sldId="261"/>
            <ac:spMk id="4" creationId="{EBD94718-90B7-46C6-979B-A5BAFFFDE926}"/>
          </ac:spMkLst>
        </pc:spChg>
        <pc:spChg chg="add mod">
          <ac:chgData name="Cosmina-elena Gadiceanu" userId="7c22b182-81d7-4ae9-97a0-eb34d73959a4" providerId="ADAL" clId="{007D6D20-8EC1-4035-828F-1AB1C8C95FC7}" dt="2020-03-13T10:29:11.765" v="301" actId="20577"/>
          <ac:spMkLst>
            <pc:docMk/>
            <pc:sldMk cId="379971855" sldId="261"/>
            <ac:spMk id="5" creationId="{A2DE4E3B-0AB1-4BBC-95DA-BD5C547F51EB}"/>
          </ac:spMkLst>
        </pc:spChg>
        <pc:spChg chg="add mod">
          <ac:chgData name="Cosmina-elena Gadiceanu" userId="7c22b182-81d7-4ae9-97a0-eb34d73959a4" providerId="ADAL" clId="{007D6D20-8EC1-4035-828F-1AB1C8C95FC7}" dt="2020-03-13T10:40:34.559" v="471" actId="20577"/>
          <ac:spMkLst>
            <pc:docMk/>
            <pc:sldMk cId="379971855" sldId="261"/>
            <ac:spMk id="6" creationId="{CF75EE02-2EC6-45BE-8D73-5FEB974ABBC1}"/>
          </ac:spMkLst>
        </pc:spChg>
      </pc:sldChg>
      <pc:sldChg chg="addSp modSp add mod">
        <pc:chgData name="Cosmina-elena Gadiceanu" userId="7c22b182-81d7-4ae9-97a0-eb34d73959a4" providerId="ADAL" clId="{007D6D20-8EC1-4035-828F-1AB1C8C95FC7}" dt="2020-03-13T10:48:38.886" v="585" actId="255"/>
        <pc:sldMkLst>
          <pc:docMk/>
          <pc:sldMk cId="3622203065" sldId="262"/>
        </pc:sldMkLst>
        <pc:spChg chg="add mod">
          <ac:chgData name="Cosmina-elena Gadiceanu" userId="7c22b182-81d7-4ae9-97a0-eb34d73959a4" providerId="ADAL" clId="{007D6D20-8EC1-4035-828F-1AB1C8C95FC7}" dt="2020-03-13T10:39:36.078" v="441" actId="14100"/>
          <ac:spMkLst>
            <pc:docMk/>
            <pc:sldMk cId="3622203065" sldId="262"/>
            <ac:spMk id="2" creationId="{09A233F3-F38D-4CCE-AA63-B25F0F3F08C6}"/>
          </ac:spMkLst>
        </pc:spChg>
        <pc:spChg chg="add mod">
          <ac:chgData name="Cosmina-elena Gadiceanu" userId="7c22b182-81d7-4ae9-97a0-eb34d73959a4" providerId="ADAL" clId="{007D6D20-8EC1-4035-828F-1AB1C8C95FC7}" dt="2020-03-13T10:48:38.886" v="585" actId="255"/>
          <ac:spMkLst>
            <pc:docMk/>
            <pc:sldMk cId="3622203065" sldId="262"/>
            <ac:spMk id="3" creationId="{A93B4339-2CA3-4198-8F9D-97B220834B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74AC9-FEC6-4F88-968D-33134B4C4AF0}" type="datetimeFigureOut">
              <a:rPr lang="en-GB" smtClean="0"/>
              <a:t>13/03/2020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8ABAFD-016C-4E9A-BFEC-2327CB306B7B}" type="slidenum">
              <a:rPr lang="en-GB" smtClean="0"/>
              <a:t>‹#›</a:t>
            </a:fld>
            <a:endParaRPr lang="en-GB"/>
          </a:p>
        </p:txBody>
      </p:sp>
    </p:spTree>
    <p:extLst>
      <p:ext uri="{BB962C8B-B14F-4D97-AF65-F5344CB8AC3E}">
        <p14:creationId xmlns:p14="http://schemas.microsoft.com/office/powerpoint/2010/main" val="1346146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8ABAFD-016C-4E9A-BFEC-2327CB306B7B}" type="slidenum">
              <a:rPr lang="en-GB" smtClean="0"/>
              <a:t>3</a:t>
            </a:fld>
            <a:endParaRPr lang="en-GB"/>
          </a:p>
        </p:txBody>
      </p:sp>
    </p:spTree>
    <p:extLst>
      <p:ext uri="{BB962C8B-B14F-4D97-AF65-F5344CB8AC3E}">
        <p14:creationId xmlns:p14="http://schemas.microsoft.com/office/powerpoint/2010/main" val="3356083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19871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1098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5706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89273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43570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96541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5410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41507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18849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88593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31644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84603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77885167"/>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237351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3C04E684-10F4-4CC3-A0B9-F03AA7BE37CF}" type="datetimeFigureOut">
              <a:rPr lang="en-US" smtClean="0"/>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46404257"/>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C04E684-10F4-4CC3-A0B9-F03AA7BE37CF}" type="datetimeFigureOut">
              <a:rPr lang="en-US" smtClean="0"/>
              <a:t>3/13/2020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609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3C04E684-10F4-4CC3-A0B9-F03AA7BE37CF}" type="datetimeFigureOut">
              <a:rPr lang="en-US" smtClean="0"/>
              <a:t>3/13/2020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2959650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3/13/2020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975935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3/13/2020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08894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3C04E684-10F4-4CC3-A0B9-F03AA7BE37CF}" type="datetimeFigureOut">
              <a:rPr lang="en-US" smtClean="0"/>
              <a:t>3/13/2020</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44916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C04E684-10F4-4CC3-A0B9-F03AA7BE37CF}" type="datetimeFigureOut">
              <a:rPr lang="en-US" smtClean="0"/>
              <a:t>3/13/2020</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7875837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7914707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3/13/2020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14846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3/13/2020</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338446076"/>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04E684-10F4-4CC3-A0B9-F03AA7BE37CF}" type="datetimeFigureOut">
              <a:rPr lang="en-US" smtClean="0"/>
              <a:t>3/13/2020</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625913831"/>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Welsh_Air_Ambulance" TargetMode="External"/><Relationship Id="rId2" Type="http://schemas.openxmlformats.org/officeDocument/2006/relationships/image" Target="../media/image1.gif"/><Relationship Id="rId1" Type="http://schemas.openxmlformats.org/officeDocument/2006/relationships/slideLayout" Target="../slideLayouts/slideLayout13.xml"/><Relationship Id="rId5" Type="http://schemas.openxmlformats.org/officeDocument/2006/relationships/hyperlink" Target="https://www.collegeofparamedics.co.uk/downloads/College_of_ParamedicsInteractiveCareer_Framework16.pdf" TargetMode="Externa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prehospitalresearch.eu/?p=1550" TargetMode="External"/><Relationship Id="rId2" Type="http://schemas.openxmlformats.org/officeDocument/2006/relationships/image" Target="../media/image2.png"/><Relationship Id="rId1" Type="http://schemas.openxmlformats.org/officeDocument/2006/relationships/slideLayout" Target="../slideLayouts/slideLayout19.xml"/><Relationship Id="rId5" Type="http://schemas.openxmlformats.org/officeDocument/2006/relationships/hyperlink" Target="https://www.allaboutcareers.com/careers/job-profile/paramedic" TargetMode="Externa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0.xml"/><Relationship Id="rId5" Type="http://schemas.openxmlformats.org/officeDocument/2006/relationships/hyperlink" Target="https://creativecommons.org/licenses/by-nc-nd/3.0/" TargetMode="External"/><Relationship Id="rId4" Type="http://schemas.openxmlformats.org/officeDocument/2006/relationships/hyperlink" Target="http://emssolutionsint.blogspot.com/2014/07/fotos-medicina-prehospitalaria.html"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s://en.wikipedia.org/wiki/North_East_England" TargetMode="External"/><Relationship Id="rId7" Type="http://schemas.openxmlformats.org/officeDocument/2006/relationships/hyperlink" Target="https://en.m.wikipedia.org/wiki/Emergency_medical_services_in_the_United_Kingdom" TargetMode="External"/><Relationship Id="rId2" Type="http://schemas.openxmlformats.org/officeDocument/2006/relationships/image" Target="../media/image4.jpg"/><Relationship Id="rId1" Type="http://schemas.openxmlformats.org/officeDocument/2006/relationships/slideLayout" Target="../slideLayouts/slideLayout19.xml"/><Relationship Id="rId6" Type="http://schemas.openxmlformats.org/officeDocument/2006/relationships/image" Target="../media/image6.jpg"/><Relationship Id="rId5" Type="http://schemas.openxmlformats.org/officeDocument/2006/relationships/hyperlink" Target="http://www.flickr.com/photos/markbusa/8280130601/" TargetMode="External"/><Relationship Id="rId4" Type="http://schemas.openxmlformats.org/officeDocument/2006/relationships/image" Target="../media/image5.jpg"/><Relationship Id="rId9"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allaboutcareers.com/careers/job-profile/paramedic" TargetMode="External"/><Relationship Id="rId1" Type="http://schemas.openxmlformats.org/officeDocument/2006/relationships/slideLayout" Target="../slideLayouts/slideLayout13.xml"/><Relationship Id="rId5" Type="http://schemas.openxmlformats.org/officeDocument/2006/relationships/hyperlink" Target="https://creativecommons.org/licenses/by-nc-nd/3.0/" TargetMode="External"/><Relationship Id="rId4" Type="http://schemas.openxmlformats.org/officeDocument/2006/relationships/hyperlink" Target="http://emssolutionsint.blogspot.com/2014/07/fotos-medicina-prehospitalaria.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allaboutcareers.com/careers/job-profile/paramedic" TargetMode="External"/><Relationship Id="rId2" Type="http://schemas.openxmlformats.org/officeDocument/2006/relationships/hyperlink" Target="https://www.collegeofparamedics.co.uk/downloads/College_of_ParamedicsInteractiveCareer_Framework16.pdf" TargetMode="Externa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hyperlink" Target="https://www.allaboutcareers.com/careers/job-profile/paramedic" TargetMode="External"/><Relationship Id="rId2" Type="http://schemas.openxmlformats.org/officeDocument/2006/relationships/hyperlink" Target="https://www.collegeofparamedics.co.uk/downloads/College_of_ParamedicsInteractiveCareer_Framework16.pdf" TargetMode="Externa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C966A4D4-049A-4389-B407-0E7091A07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A13F5D-38D0-452D-A023-746745DBF6D9}"/>
              </a:ext>
            </a:extLst>
          </p:cNvPr>
          <p:cNvSpPr>
            <a:spLocks noGrp="1"/>
          </p:cNvSpPr>
          <p:nvPr>
            <p:ph type="ctrTitle"/>
          </p:nvPr>
        </p:nvSpPr>
        <p:spPr>
          <a:xfrm>
            <a:off x="717123" y="2047054"/>
            <a:ext cx="4475892" cy="1188720"/>
          </a:xfrm>
          <a:solidFill>
            <a:srgbClr val="FFFFFF"/>
          </a:solidFill>
          <a:ln>
            <a:solidFill>
              <a:srgbClr val="404040"/>
            </a:solidFill>
          </a:ln>
        </p:spPr>
        <p:txBody>
          <a:bodyPr vert="horz" lIns="182880" tIns="182880" rIns="182880" bIns="182880" rtlCol="0" anchor="ctr">
            <a:normAutofit/>
          </a:bodyPr>
          <a:lstStyle/>
          <a:p>
            <a:r>
              <a:rPr lang="en-US" sz="2000" dirty="0"/>
              <a:t>Personnel specifications </a:t>
            </a:r>
            <a:br>
              <a:rPr lang="en-US" sz="2000" dirty="0"/>
            </a:br>
            <a:r>
              <a:rPr lang="en-US" sz="2000" dirty="0"/>
              <a:t>and Job description</a:t>
            </a:r>
          </a:p>
        </p:txBody>
      </p:sp>
      <p:sp>
        <p:nvSpPr>
          <p:cNvPr id="3" name="Subtitle 2">
            <a:extLst>
              <a:ext uri="{FF2B5EF4-FFF2-40B4-BE49-F238E27FC236}">
                <a16:creationId xmlns:a16="http://schemas.microsoft.com/office/drawing/2014/main" id="{92A70FE2-7DB6-468C-AF75-611B76F25AED}"/>
              </a:ext>
            </a:extLst>
          </p:cNvPr>
          <p:cNvSpPr>
            <a:spLocks noGrp="1"/>
          </p:cNvSpPr>
          <p:nvPr>
            <p:ph type="subTitle" idx="1"/>
          </p:nvPr>
        </p:nvSpPr>
        <p:spPr>
          <a:xfrm>
            <a:off x="717123" y="3428999"/>
            <a:ext cx="4475892" cy="2913435"/>
          </a:xfrm>
        </p:spPr>
        <p:txBody>
          <a:bodyPr vert="horz" lIns="91440" tIns="45720" rIns="91440" bIns="45720" rtlCol="0">
            <a:normAutofit lnSpcReduction="10000"/>
          </a:bodyPr>
          <a:lstStyle/>
          <a:p>
            <a:pPr indent="-228600" algn="l">
              <a:lnSpc>
                <a:spcPct val="90000"/>
              </a:lnSpc>
              <a:buFont typeface="Arial" panose="020B0604020202020204" pitchFamily="34" charset="0"/>
              <a:buChar char="•"/>
            </a:pPr>
            <a:r>
              <a:rPr lang="en-US" sz="1700" dirty="0">
                <a:solidFill>
                  <a:srgbClr val="FFFFFF"/>
                </a:solidFill>
              </a:rPr>
              <a:t>A paramedic is ordinarily one of the main social insurance experts to show up at the area of a crisis. Commonplace obligations of the activity include: </a:t>
            </a:r>
          </a:p>
          <a:p>
            <a:pPr marL="457200" indent="-285750" algn="l">
              <a:lnSpc>
                <a:spcPct val="90000"/>
              </a:lnSpc>
              <a:buFont typeface="Wingdings" panose="05000000000000000000" pitchFamily="2" charset="2"/>
              <a:buChar char="q"/>
            </a:pPr>
            <a:r>
              <a:rPr lang="en-US" sz="1700" dirty="0">
                <a:solidFill>
                  <a:srgbClr val="FFFFFF"/>
                </a:solidFill>
              </a:rPr>
              <a:t>evaluating patients, </a:t>
            </a:r>
          </a:p>
          <a:p>
            <a:pPr marL="457200" indent="-285750" algn="l">
              <a:lnSpc>
                <a:spcPct val="90000"/>
              </a:lnSpc>
              <a:buFont typeface="Wingdings" panose="05000000000000000000" pitchFamily="2" charset="2"/>
              <a:buChar char="q"/>
            </a:pPr>
            <a:r>
              <a:rPr lang="en-US" sz="1700" dirty="0">
                <a:solidFill>
                  <a:srgbClr val="FFFFFF"/>
                </a:solidFill>
              </a:rPr>
              <a:t>giving crisis treatment and assess the situation</a:t>
            </a:r>
          </a:p>
          <a:p>
            <a:pPr marL="457200" indent="-285750" algn="l">
              <a:lnSpc>
                <a:spcPct val="90000"/>
              </a:lnSpc>
              <a:buFont typeface="Wingdings" panose="05000000000000000000" pitchFamily="2" charset="2"/>
              <a:buChar char="q"/>
            </a:pPr>
            <a:r>
              <a:rPr lang="en-US" sz="1700" dirty="0">
                <a:solidFill>
                  <a:srgbClr val="FFFFFF"/>
                </a:solidFill>
              </a:rPr>
              <a:t>checking and directing prescription,</a:t>
            </a:r>
          </a:p>
          <a:p>
            <a:pPr marL="457200" indent="-285750" algn="l">
              <a:lnSpc>
                <a:spcPct val="90000"/>
              </a:lnSpc>
              <a:buFont typeface="Wingdings" panose="05000000000000000000" pitchFamily="2" charset="2"/>
              <a:buChar char="q"/>
            </a:pPr>
            <a:r>
              <a:rPr lang="en-US" sz="1700" dirty="0">
                <a:solidFill>
                  <a:srgbClr val="FFFFFF"/>
                </a:solidFill>
              </a:rPr>
              <a:t>relief from discomfort and intravenous procedures.</a:t>
            </a:r>
          </a:p>
          <a:p>
            <a:pPr marL="342900" indent="-228600" algn="l">
              <a:lnSpc>
                <a:spcPct val="90000"/>
              </a:lnSpc>
              <a:buFont typeface="Arial" panose="020B0604020202020204" pitchFamily="34" charset="0"/>
              <a:buChar char="•"/>
            </a:pPr>
            <a:endParaRPr lang="en-US" sz="1700" dirty="0">
              <a:solidFill>
                <a:srgbClr val="FFFFFF"/>
              </a:solidFill>
            </a:endParaRPr>
          </a:p>
        </p:txBody>
      </p:sp>
      <p:sp>
        <p:nvSpPr>
          <p:cNvPr id="19" name="Rectangle 12">
            <a:extLst>
              <a:ext uri="{FF2B5EF4-FFF2-40B4-BE49-F238E27FC236}">
                <a16:creationId xmlns:a16="http://schemas.microsoft.com/office/drawing/2014/main" id="{B5899359-8523-4D4D-B568-3FDFAF982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4">
            <a:extLst>
              <a:ext uri="{FF2B5EF4-FFF2-40B4-BE49-F238E27FC236}">
                <a16:creationId xmlns:a16="http://schemas.microsoft.com/office/drawing/2014/main" id="{2E9C9585-DA89-4D7E-BCDF-576461A1A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rawing of a cartoon character&#10;&#10;Description automatically generated">
            <a:extLst>
              <a:ext uri="{FF2B5EF4-FFF2-40B4-BE49-F238E27FC236}">
                <a16:creationId xmlns:a16="http://schemas.microsoft.com/office/drawing/2014/main" id="{979DC0E3-1A1C-4DED-8B05-E5B7B71E0F3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02672" y="970949"/>
            <a:ext cx="4083607" cy="4599432"/>
          </a:xfrm>
          <a:prstGeom prst="rect">
            <a:avLst/>
          </a:prstGeom>
        </p:spPr>
      </p:pic>
      <p:sp>
        <p:nvSpPr>
          <p:cNvPr id="6" name="TextBox 5">
            <a:extLst>
              <a:ext uri="{FF2B5EF4-FFF2-40B4-BE49-F238E27FC236}">
                <a16:creationId xmlns:a16="http://schemas.microsoft.com/office/drawing/2014/main" id="{523EAB92-355A-4C1F-BE06-940533C9E27D}"/>
              </a:ext>
            </a:extLst>
          </p:cNvPr>
          <p:cNvSpPr txBox="1"/>
          <p:nvPr/>
        </p:nvSpPr>
        <p:spPr>
          <a:xfrm>
            <a:off x="8765423" y="5370326"/>
            <a:ext cx="24208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Welsh_Air_Ambulanc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 name="TextBox 3">
            <a:extLst>
              <a:ext uri="{FF2B5EF4-FFF2-40B4-BE49-F238E27FC236}">
                <a16:creationId xmlns:a16="http://schemas.microsoft.com/office/drawing/2014/main" id="{E959A5D9-4A39-477F-83B9-9CEF463C6BCF}"/>
              </a:ext>
            </a:extLst>
          </p:cNvPr>
          <p:cNvSpPr txBox="1"/>
          <p:nvPr/>
        </p:nvSpPr>
        <p:spPr>
          <a:xfrm>
            <a:off x="126460" y="93786"/>
            <a:ext cx="5946455" cy="1754326"/>
          </a:xfrm>
          <a:prstGeom prst="rect">
            <a:avLst/>
          </a:prstGeom>
          <a:noFill/>
        </p:spPr>
        <p:txBody>
          <a:bodyPr wrap="square" rtlCol="0">
            <a:spAutoFit/>
          </a:bodyPr>
          <a:lstStyle/>
          <a:p>
            <a:r>
              <a:rPr lang="en-GB"/>
              <a:t>Paramedics are now delivering care and treatments that would have only been undertaken by doctors ten years ago, and we hope that this work will support this development. Looking forward we anticipate paramedics becoming an integral part of the multi-professional workforce delivering urgent and emergency patient centred care in the future.</a:t>
            </a:r>
            <a:endParaRPr lang="en-GB" dirty="0"/>
          </a:p>
        </p:txBody>
      </p:sp>
      <p:sp>
        <p:nvSpPr>
          <p:cNvPr id="7" name="TextBox 6">
            <a:extLst>
              <a:ext uri="{FF2B5EF4-FFF2-40B4-BE49-F238E27FC236}">
                <a16:creationId xmlns:a16="http://schemas.microsoft.com/office/drawing/2014/main" id="{7F47CB3E-4E1E-462C-BFE9-3941F6F6195D}"/>
              </a:ext>
            </a:extLst>
          </p:cNvPr>
          <p:cNvSpPr txBox="1"/>
          <p:nvPr/>
        </p:nvSpPr>
        <p:spPr>
          <a:xfrm>
            <a:off x="201980" y="6344928"/>
            <a:ext cx="12247124" cy="707886"/>
          </a:xfrm>
          <a:prstGeom prst="rect">
            <a:avLst/>
          </a:prstGeom>
          <a:noFill/>
        </p:spPr>
        <p:txBody>
          <a:bodyPr wrap="square" rtlCol="0">
            <a:spAutoFit/>
          </a:bodyPr>
          <a:lstStyle/>
          <a:p>
            <a:r>
              <a:rPr lang="en-GB" sz="1100" dirty="0"/>
              <a:t>College of Paramedics (2020) Paramedics Career Framework. Available at </a:t>
            </a:r>
            <a:r>
              <a:rPr lang="en-GB" sz="1100" dirty="0">
                <a:hlinkClick r:id="rId5"/>
              </a:rPr>
              <a:t>https://www.collegeofparamedics.co.uk/downloads/College_of_ParamedicsInteractiveCareer_Framework16.pdf</a:t>
            </a:r>
            <a:r>
              <a:rPr lang="en-GB" sz="1100" dirty="0"/>
              <a:t> (Accessed on 11 of March 2020)</a:t>
            </a:r>
          </a:p>
          <a:p>
            <a:r>
              <a:rPr lang="en-GB" dirty="0"/>
              <a:t> </a:t>
            </a:r>
          </a:p>
        </p:txBody>
      </p:sp>
      <p:sp>
        <p:nvSpPr>
          <p:cNvPr id="8" name="TextBox 7">
            <a:extLst>
              <a:ext uri="{FF2B5EF4-FFF2-40B4-BE49-F238E27FC236}">
                <a16:creationId xmlns:a16="http://schemas.microsoft.com/office/drawing/2014/main" id="{6651C61C-DEA8-4885-90E0-642E868F6A85}"/>
              </a:ext>
            </a:extLst>
          </p:cNvPr>
          <p:cNvSpPr txBox="1"/>
          <p:nvPr/>
        </p:nvSpPr>
        <p:spPr>
          <a:xfrm>
            <a:off x="8035047" y="0"/>
            <a:ext cx="3676526" cy="523220"/>
          </a:xfrm>
          <a:prstGeom prst="rect">
            <a:avLst/>
          </a:prstGeom>
          <a:noFill/>
        </p:spPr>
        <p:txBody>
          <a:bodyPr wrap="square" rtlCol="0">
            <a:spAutoFit/>
          </a:bodyPr>
          <a:lstStyle/>
          <a:p>
            <a:r>
              <a:rPr lang="en-GB" sz="1400" dirty="0" err="1"/>
              <a:t>Cosmina</a:t>
            </a:r>
            <a:r>
              <a:rPr lang="en-GB" sz="1400" dirty="0"/>
              <a:t>-Elena Gadiceanu</a:t>
            </a:r>
          </a:p>
          <a:p>
            <a:r>
              <a:rPr lang="en-GB" sz="1400" dirty="0"/>
              <a:t>          1914674</a:t>
            </a:r>
          </a:p>
        </p:txBody>
      </p:sp>
    </p:spTree>
    <p:extLst>
      <p:ext uri="{BB962C8B-B14F-4D97-AF65-F5344CB8AC3E}">
        <p14:creationId xmlns:p14="http://schemas.microsoft.com/office/powerpoint/2010/main" val="3315630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 up of a sign&#10;&#10;Description automatically generated">
            <a:extLst>
              <a:ext uri="{FF2B5EF4-FFF2-40B4-BE49-F238E27FC236}">
                <a16:creationId xmlns:a16="http://schemas.microsoft.com/office/drawing/2014/main" id="{9ADFA2CD-D5C7-4D25-8BD8-A485EC2DC32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57" r="17565" b="-1"/>
          <a:stretch/>
        </p:blipFill>
        <p:spPr>
          <a:xfrm>
            <a:off x="643467" y="643467"/>
            <a:ext cx="10905066" cy="830997"/>
          </a:xfrm>
          <a:prstGeom prst="rect">
            <a:avLst/>
          </a:prstGeom>
        </p:spPr>
      </p:pic>
      <p:sp>
        <p:nvSpPr>
          <p:cNvPr id="4" name="TextBox 3">
            <a:extLst>
              <a:ext uri="{FF2B5EF4-FFF2-40B4-BE49-F238E27FC236}">
                <a16:creationId xmlns:a16="http://schemas.microsoft.com/office/drawing/2014/main" id="{C3F5FEF3-3697-4020-84EE-738ABEF90D1F}"/>
              </a:ext>
            </a:extLst>
          </p:cNvPr>
          <p:cNvSpPr txBox="1"/>
          <p:nvPr/>
        </p:nvSpPr>
        <p:spPr>
          <a:xfrm>
            <a:off x="5817713" y="329958"/>
            <a:ext cx="2850460"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prehospitalresearch.eu/?p=1550">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sp>
        <p:nvSpPr>
          <p:cNvPr id="6" name="TextBox 5">
            <a:extLst>
              <a:ext uri="{FF2B5EF4-FFF2-40B4-BE49-F238E27FC236}">
                <a16:creationId xmlns:a16="http://schemas.microsoft.com/office/drawing/2014/main" id="{EF6F856E-D0E5-4065-9667-B5BC801BEB8F}"/>
              </a:ext>
            </a:extLst>
          </p:cNvPr>
          <p:cNvSpPr txBox="1"/>
          <p:nvPr/>
        </p:nvSpPr>
        <p:spPr>
          <a:xfrm>
            <a:off x="643467" y="5689237"/>
            <a:ext cx="11204822" cy="830997"/>
          </a:xfrm>
          <a:prstGeom prst="rect">
            <a:avLst/>
          </a:prstGeom>
          <a:noFill/>
        </p:spPr>
        <p:txBody>
          <a:bodyPr wrap="square" rtlCol="0">
            <a:spAutoFit/>
          </a:bodyPr>
          <a:lstStyle/>
          <a:p>
            <a:r>
              <a:rPr lang="en-GB" dirty="0"/>
              <a:t>This system acts as an extension of an ambulance, to monitor patients before they can be seen in the department. If you are interested in this position, we would love to hear from you and get the compliance process done. </a:t>
            </a:r>
            <a:r>
              <a:rPr lang="en-GB" sz="1200" i="1" dirty="0"/>
              <a:t>Health &amp; Social Care; Paramedic </a:t>
            </a:r>
            <a:r>
              <a:rPr lang="en-GB" sz="1200" u="sng" dirty="0">
                <a:hlinkClick r:id="rId5"/>
              </a:rPr>
              <a:t>https://www.allaboutcareers.com/careers/job-profile/paramedic</a:t>
            </a:r>
            <a:r>
              <a:rPr lang="en-GB" sz="1200" u="sng" dirty="0"/>
              <a:t> </a:t>
            </a:r>
            <a:r>
              <a:rPr lang="en-GB" sz="1200" dirty="0"/>
              <a:t>(Accessed on 4th of March 2020)</a:t>
            </a:r>
          </a:p>
        </p:txBody>
      </p:sp>
      <p:sp>
        <p:nvSpPr>
          <p:cNvPr id="7" name="TextBox 6">
            <a:extLst>
              <a:ext uri="{FF2B5EF4-FFF2-40B4-BE49-F238E27FC236}">
                <a16:creationId xmlns:a16="http://schemas.microsoft.com/office/drawing/2014/main" id="{30BA1F15-DC6F-4FC7-A533-C4E2AEAD1EFE}"/>
              </a:ext>
            </a:extLst>
          </p:cNvPr>
          <p:cNvSpPr txBox="1"/>
          <p:nvPr/>
        </p:nvSpPr>
        <p:spPr>
          <a:xfrm>
            <a:off x="643467" y="1587918"/>
            <a:ext cx="10905066" cy="3139321"/>
          </a:xfrm>
          <a:prstGeom prst="rect">
            <a:avLst/>
          </a:prstGeom>
          <a:noFill/>
        </p:spPr>
        <p:txBody>
          <a:bodyPr wrap="square" rtlCol="0">
            <a:spAutoFit/>
          </a:bodyPr>
          <a:lstStyle/>
          <a:p>
            <a:r>
              <a:rPr lang="en-GB" dirty="0"/>
              <a:t>Essential Requirements:</a:t>
            </a:r>
          </a:p>
          <a:p>
            <a:endParaRPr lang="en-GB" dirty="0"/>
          </a:p>
          <a:p>
            <a:pPr marL="285750" indent="-285750">
              <a:buFont typeface="Arial" panose="020B0604020202020204" pitchFamily="34" charset="0"/>
              <a:buChar char="•"/>
            </a:pPr>
            <a:r>
              <a:rPr lang="en-GB" dirty="0"/>
              <a:t>HCPC Registered </a:t>
            </a:r>
          </a:p>
          <a:p>
            <a:pPr marL="285750" indent="-285750">
              <a:buFont typeface="Arial" panose="020B0604020202020204" pitchFamily="34" charset="0"/>
              <a:buChar char="•"/>
            </a:pPr>
            <a:r>
              <a:rPr lang="en-GB" dirty="0"/>
              <a:t>Enhanced DBS on the update service, or be willing to apply for one </a:t>
            </a:r>
          </a:p>
          <a:p>
            <a:pPr marL="285750" indent="-285750">
              <a:buFont typeface="Arial" panose="020B0604020202020204" pitchFamily="34" charset="0"/>
              <a:buChar char="•"/>
            </a:pPr>
            <a:r>
              <a:rPr lang="en-GB" dirty="0"/>
              <a:t>Full immunisations, or be willing to obtain them</a:t>
            </a:r>
          </a:p>
          <a:p>
            <a:pPr marL="285750" indent="-285750">
              <a:buFont typeface="Arial" panose="020B0604020202020204" pitchFamily="34" charset="0"/>
              <a:buChar char="•"/>
            </a:pPr>
            <a:r>
              <a:rPr lang="en-GB" dirty="0"/>
              <a:t>This system acts as an extension of an ambulance, to monitor patients before they can be seen in the department. If you are interested in this position, we would love to hear from you and get the compliance process done. </a:t>
            </a:r>
          </a:p>
          <a:p>
            <a:pPr marL="285750" indent="-285750">
              <a:buFont typeface="Arial" panose="020B0604020202020204" pitchFamily="34" charset="0"/>
              <a:buChar char="•"/>
            </a:pPr>
            <a:r>
              <a:rPr lang="en-GB" dirty="0"/>
              <a:t>It’s not all sirens, blue flashing lights and high-speed driving though! After the high-octane events have been played out, paramedics have to write incident reports, clean their vehicles and maintain the equipment in their ambulances.</a:t>
            </a:r>
          </a:p>
        </p:txBody>
      </p:sp>
      <p:sp>
        <p:nvSpPr>
          <p:cNvPr id="2" name="Rectangle 1">
            <a:extLst>
              <a:ext uri="{FF2B5EF4-FFF2-40B4-BE49-F238E27FC236}">
                <a16:creationId xmlns:a16="http://schemas.microsoft.com/office/drawing/2014/main" id="{7A6BD04E-249B-4568-88DD-32A407FC33D3}"/>
              </a:ext>
            </a:extLst>
          </p:cNvPr>
          <p:cNvSpPr/>
          <p:nvPr/>
        </p:nvSpPr>
        <p:spPr>
          <a:xfrm>
            <a:off x="778934" y="4623751"/>
            <a:ext cx="10634132" cy="646331"/>
          </a:xfrm>
          <a:prstGeom prst="rect">
            <a:avLst/>
          </a:prstGeom>
        </p:spPr>
        <p:txBody>
          <a:bodyPr wrap="square">
            <a:spAutoFit/>
          </a:bodyPr>
          <a:lstStyle/>
          <a:p>
            <a:r>
              <a:rPr lang="en-GB" dirty="0"/>
              <a:t>Primary care, acute care, urgent care, emergency care, emergency department, urgent &amp; emergency care centre’s, minor injury units, walk-in centres, GP out-of-hours services, 111 systems</a:t>
            </a:r>
          </a:p>
        </p:txBody>
      </p:sp>
      <p:sp>
        <p:nvSpPr>
          <p:cNvPr id="8" name="TextBox 7">
            <a:extLst>
              <a:ext uri="{FF2B5EF4-FFF2-40B4-BE49-F238E27FC236}">
                <a16:creationId xmlns:a16="http://schemas.microsoft.com/office/drawing/2014/main" id="{DEBA3685-5D3F-4221-8CF2-EF57183E6E15}"/>
              </a:ext>
            </a:extLst>
          </p:cNvPr>
          <p:cNvSpPr txBox="1"/>
          <p:nvPr/>
        </p:nvSpPr>
        <p:spPr>
          <a:xfrm>
            <a:off x="0" y="-12592"/>
            <a:ext cx="2587558" cy="523220"/>
          </a:xfrm>
          <a:prstGeom prst="rect">
            <a:avLst/>
          </a:prstGeom>
          <a:noFill/>
        </p:spPr>
        <p:txBody>
          <a:bodyPr wrap="square" rtlCol="0">
            <a:spAutoFit/>
          </a:bodyPr>
          <a:lstStyle/>
          <a:p>
            <a:r>
              <a:rPr lang="en-GB" sz="1400" dirty="0" err="1"/>
              <a:t>Cosmina</a:t>
            </a:r>
            <a:r>
              <a:rPr lang="en-GB" sz="1400" dirty="0"/>
              <a:t>-Elena Gadiceanu</a:t>
            </a:r>
          </a:p>
          <a:p>
            <a:r>
              <a:rPr lang="en-GB" sz="1400" dirty="0"/>
              <a:t>1914674</a:t>
            </a:r>
          </a:p>
        </p:txBody>
      </p:sp>
    </p:spTree>
    <p:extLst>
      <p:ext uri="{BB962C8B-B14F-4D97-AF65-F5344CB8AC3E}">
        <p14:creationId xmlns:p14="http://schemas.microsoft.com/office/powerpoint/2010/main" val="3533985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D59A-9505-4C67-8060-2C063AF69426}"/>
              </a:ext>
            </a:extLst>
          </p:cNvPr>
          <p:cNvSpPr>
            <a:spLocks noGrp="1"/>
          </p:cNvSpPr>
          <p:nvPr>
            <p:ph type="title"/>
          </p:nvPr>
        </p:nvSpPr>
        <p:spPr>
          <a:xfrm>
            <a:off x="969265" y="233923"/>
            <a:ext cx="4486656" cy="1176588"/>
          </a:xfrm>
        </p:spPr>
        <p:txBody>
          <a:bodyPr>
            <a:normAutofit/>
          </a:bodyPr>
          <a:lstStyle/>
          <a:p>
            <a:r>
              <a:rPr lang="en-GB" dirty="0"/>
              <a:t>The ideal candidate should have:</a:t>
            </a:r>
          </a:p>
        </p:txBody>
      </p:sp>
      <p:sp>
        <p:nvSpPr>
          <p:cNvPr id="3" name="Content Placeholder 2">
            <a:extLst>
              <a:ext uri="{FF2B5EF4-FFF2-40B4-BE49-F238E27FC236}">
                <a16:creationId xmlns:a16="http://schemas.microsoft.com/office/drawing/2014/main" id="{FE546679-DEBF-448F-A355-6344A9F24C40}"/>
              </a:ext>
            </a:extLst>
          </p:cNvPr>
          <p:cNvSpPr>
            <a:spLocks noGrp="1"/>
          </p:cNvSpPr>
          <p:nvPr>
            <p:ph idx="1"/>
          </p:nvPr>
        </p:nvSpPr>
        <p:spPr/>
        <p:txBody>
          <a:bodyPr>
            <a:normAutofit lnSpcReduction="10000"/>
          </a:bodyPr>
          <a:lstStyle/>
          <a:p>
            <a:pPr lvl="0"/>
            <a:r>
              <a:rPr lang="en-GB" dirty="0"/>
              <a:t>Ability to take blood samples</a:t>
            </a:r>
          </a:p>
          <a:p>
            <a:pPr lvl="0"/>
            <a:r>
              <a:rPr lang="en-GB" dirty="0"/>
              <a:t>Full Driving License </a:t>
            </a:r>
          </a:p>
          <a:p>
            <a:pPr lvl="0"/>
            <a:r>
              <a:rPr lang="en-GB" dirty="0"/>
              <a:t>Experience in an autonomous/ lone working role</a:t>
            </a:r>
          </a:p>
          <a:p>
            <a:pPr lvl="0"/>
            <a:r>
              <a:rPr lang="en-GB" dirty="0"/>
              <a:t>Recent Acute experience</a:t>
            </a:r>
          </a:p>
          <a:p>
            <a:pPr lvl="0"/>
            <a:r>
              <a:rPr lang="en-GB" dirty="0"/>
              <a:t>At least 3 year’s experience post qualification.</a:t>
            </a:r>
          </a:p>
          <a:p>
            <a:pPr lvl="0"/>
            <a:r>
              <a:rPr lang="en-GB" dirty="0"/>
              <a:t>Be able to work independently and perform home visits</a:t>
            </a:r>
          </a:p>
          <a:p>
            <a:pPr lvl="0"/>
            <a:r>
              <a:rPr lang="en-GB" dirty="0"/>
              <a:t>Have excellent clinical and time management skills</a:t>
            </a:r>
          </a:p>
          <a:p>
            <a:pPr lvl="0"/>
            <a:r>
              <a:rPr lang="en-GB" dirty="0"/>
              <a:t>Be able to demonstrate critical thinking in the clinical decision-making process</a:t>
            </a:r>
          </a:p>
          <a:p>
            <a:pPr lvl="0"/>
            <a:r>
              <a:rPr lang="en-GB" dirty="0"/>
              <a:t>Independently decide on and carry out treatment of minor or majors’ emergencies</a:t>
            </a:r>
          </a:p>
          <a:p>
            <a:endParaRPr lang="en-GB" dirty="0"/>
          </a:p>
        </p:txBody>
      </p:sp>
      <p:sp>
        <p:nvSpPr>
          <p:cNvPr id="4" name="Text Placeholder 3">
            <a:extLst>
              <a:ext uri="{FF2B5EF4-FFF2-40B4-BE49-F238E27FC236}">
                <a16:creationId xmlns:a16="http://schemas.microsoft.com/office/drawing/2014/main" id="{9FE99399-537F-404C-8EAD-88EEBEAFADF4}"/>
              </a:ext>
            </a:extLst>
          </p:cNvPr>
          <p:cNvSpPr>
            <a:spLocks noGrp="1"/>
          </p:cNvSpPr>
          <p:nvPr>
            <p:ph type="body" sz="half" idx="2"/>
          </p:nvPr>
        </p:nvSpPr>
        <p:spPr>
          <a:xfrm>
            <a:off x="272373" y="4920161"/>
            <a:ext cx="5535037" cy="1537648"/>
          </a:xfrm>
        </p:spPr>
        <p:txBody>
          <a:bodyPr/>
          <a:lstStyle/>
          <a:p>
            <a:r>
              <a:rPr lang="en-GB" sz="1800" dirty="0">
                <a:latin typeface="Broadway" panose="04040905080B02020502" pitchFamily="82" charset="0"/>
              </a:rPr>
              <a:t>In return we will ensure you receive support and development to enable you to deliver high standards of patient-centred care and progress to become an autonomous Urgent Care Practitioner</a:t>
            </a:r>
            <a:r>
              <a:rPr lang="en-GB" dirty="0">
                <a:latin typeface="Broadway" panose="04040905080B02020502" pitchFamily="82" charset="0"/>
              </a:rPr>
              <a:t>.</a:t>
            </a:r>
          </a:p>
        </p:txBody>
      </p:sp>
      <p:pic>
        <p:nvPicPr>
          <p:cNvPr id="12" name="Picture 11" descr="A picture containing engine&#10;&#10;Description automatically generated">
            <a:extLst>
              <a:ext uri="{FF2B5EF4-FFF2-40B4-BE49-F238E27FC236}">
                <a16:creationId xmlns:a16="http://schemas.microsoft.com/office/drawing/2014/main" id="{C999FBCC-090D-4647-831F-14657436836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5914" y="1720440"/>
            <a:ext cx="5787957" cy="3016252"/>
          </a:xfrm>
          <a:prstGeom prst="rect">
            <a:avLst/>
          </a:prstGeom>
        </p:spPr>
      </p:pic>
      <p:sp>
        <p:nvSpPr>
          <p:cNvPr id="13" name="TextBox 12">
            <a:extLst>
              <a:ext uri="{FF2B5EF4-FFF2-40B4-BE49-F238E27FC236}">
                <a16:creationId xmlns:a16="http://schemas.microsoft.com/office/drawing/2014/main" id="{A5E01537-FE83-4F23-BA81-CBDFB238E78D}"/>
              </a:ext>
            </a:extLst>
          </p:cNvPr>
          <p:cNvSpPr txBox="1"/>
          <p:nvPr/>
        </p:nvSpPr>
        <p:spPr>
          <a:xfrm>
            <a:off x="4332879" y="4001178"/>
            <a:ext cx="1123042" cy="646331"/>
          </a:xfrm>
          <a:prstGeom prst="rect">
            <a:avLst/>
          </a:prstGeom>
          <a:noFill/>
        </p:spPr>
        <p:txBody>
          <a:bodyPr wrap="square" rtlCol="0">
            <a:spAutoFit/>
          </a:bodyPr>
          <a:lstStyle/>
          <a:p>
            <a:r>
              <a:rPr lang="en-GB" sz="900">
                <a:hlinkClick r:id="rId4" tooltip="http://emssolutionsint.blogspot.com/2014/07/fotos-medicina-prehospitalaria.html"/>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2376F163-209E-4DF4-AE6F-0D3A3F876577}"/>
              </a:ext>
            </a:extLst>
          </p:cNvPr>
          <p:cNvSpPr txBox="1"/>
          <p:nvPr/>
        </p:nvSpPr>
        <p:spPr>
          <a:xfrm>
            <a:off x="145914" y="6300911"/>
            <a:ext cx="3112852" cy="523220"/>
          </a:xfrm>
          <a:prstGeom prst="rect">
            <a:avLst/>
          </a:prstGeom>
          <a:noFill/>
        </p:spPr>
        <p:txBody>
          <a:bodyPr wrap="square" rtlCol="0">
            <a:spAutoFit/>
          </a:bodyPr>
          <a:lstStyle/>
          <a:p>
            <a:r>
              <a:rPr lang="en-GB" sz="1400" dirty="0" err="1"/>
              <a:t>Cosmina</a:t>
            </a:r>
            <a:r>
              <a:rPr lang="en-GB" sz="1400" dirty="0"/>
              <a:t>-Elena Gadiceanu</a:t>
            </a:r>
          </a:p>
          <a:p>
            <a:r>
              <a:rPr lang="en-GB" sz="1400" dirty="0"/>
              <a:t>1914674</a:t>
            </a:r>
          </a:p>
        </p:txBody>
      </p:sp>
    </p:spTree>
    <p:extLst>
      <p:ext uri="{BB962C8B-B14F-4D97-AF65-F5344CB8AC3E}">
        <p14:creationId xmlns:p14="http://schemas.microsoft.com/office/powerpoint/2010/main" val="458904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37" name="Rectangle 16">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helicopter flying over a field&#10;&#10;Description automatically generated">
            <a:extLst>
              <a:ext uri="{FF2B5EF4-FFF2-40B4-BE49-F238E27FC236}">
                <a16:creationId xmlns:a16="http://schemas.microsoft.com/office/drawing/2014/main" id="{B0F7971D-7006-4C49-9E55-48413205BD3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6949"/>
          <a:stretch/>
        </p:blipFill>
        <p:spPr>
          <a:xfrm>
            <a:off x="4649234" y="10"/>
            <a:ext cx="3775438" cy="2634800"/>
          </a:xfrm>
          <a:prstGeom prst="rect">
            <a:avLst/>
          </a:prstGeom>
        </p:spPr>
      </p:pic>
      <p:pic>
        <p:nvPicPr>
          <p:cNvPr id="4" name="Picture 3" descr="A yellow car parked on the side of a road&#10;&#10;Description automatically generated">
            <a:extLst>
              <a:ext uri="{FF2B5EF4-FFF2-40B4-BE49-F238E27FC236}">
                <a16:creationId xmlns:a16="http://schemas.microsoft.com/office/drawing/2014/main" id="{48F79555-2DF6-412A-9192-8591D8ED5CA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7238"/>
          <a:stretch/>
        </p:blipFill>
        <p:spPr>
          <a:xfrm>
            <a:off x="4649234" y="2634810"/>
            <a:ext cx="7537702" cy="4212708"/>
          </a:xfrm>
          <a:prstGeom prst="rect">
            <a:avLst/>
          </a:prstGeom>
        </p:spPr>
      </p:pic>
      <p:sp>
        <p:nvSpPr>
          <p:cNvPr id="38"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2B46414-1277-40A8-8DFC-C4D41D4950E0}"/>
              </a:ext>
            </a:extLst>
          </p:cNvPr>
          <p:cNvSpPr/>
          <p:nvPr/>
        </p:nvSpPr>
        <p:spPr>
          <a:xfrm>
            <a:off x="643467" y="643467"/>
            <a:ext cx="3363974" cy="1728044"/>
          </a:xfrm>
          <a:prstGeom prst="rect">
            <a:avLst/>
          </a:prstGeom>
          <a:noFill/>
          <a:ln>
            <a:solidFill>
              <a:schemeClr val="bg1"/>
            </a:solidFill>
          </a:ln>
        </p:spPr>
        <p:txBody>
          <a:bodyPr vert="horz" wrap="square" lIns="182880" tIns="182880" rIns="182880" bIns="182880" rtlCol="0" anchor="ctr">
            <a:normAutofit/>
          </a:bodyPr>
          <a:lstStyle/>
          <a:p>
            <a:pPr algn="ctr">
              <a:lnSpc>
                <a:spcPct val="90000"/>
              </a:lnSpc>
              <a:spcBef>
                <a:spcPct val="0"/>
              </a:spcBef>
              <a:spcAft>
                <a:spcPts val="800"/>
              </a:spcAft>
            </a:pPr>
            <a:r>
              <a:rPr lang="en-US" sz="1100" cap="all" spc="200">
                <a:solidFill>
                  <a:schemeClr val="bg1"/>
                </a:solidFill>
                <a:latin typeface="+mj-lt"/>
                <a:ea typeface="+mj-ea"/>
                <a:cs typeface="+mj-cs"/>
              </a:rPr>
              <a:t>Literature shows that job description and career prospect are connected to job satisfaction.</a:t>
            </a:r>
            <a:endParaRPr lang="en-US" sz="1100" cap="all" spc="200">
              <a:solidFill>
                <a:schemeClr val="bg1"/>
              </a:solidFill>
              <a:effectLst/>
              <a:latin typeface="+mj-lt"/>
              <a:ea typeface="+mj-ea"/>
              <a:cs typeface="+mj-cs"/>
            </a:endParaRPr>
          </a:p>
          <a:p>
            <a:pPr algn="ctr">
              <a:lnSpc>
                <a:spcPct val="90000"/>
              </a:lnSpc>
              <a:spcBef>
                <a:spcPct val="0"/>
              </a:spcBef>
            </a:pPr>
            <a:r>
              <a:rPr lang="en-US" sz="1100" cap="all" spc="200">
                <a:solidFill>
                  <a:schemeClr val="bg1"/>
                </a:solidFill>
                <a:latin typeface="+mj-lt"/>
                <a:ea typeface="+mj-ea"/>
                <a:cs typeface="+mj-cs"/>
              </a:rPr>
              <a:t>South African Journal of Human Resource Management, 2019, Vol.17 (1), p.1-8</a:t>
            </a:r>
          </a:p>
        </p:txBody>
      </p:sp>
      <p:sp>
        <p:nvSpPr>
          <p:cNvPr id="9" name="TextBox 8">
            <a:extLst>
              <a:ext uri="{FF2B5EF4-FFF2-40B4-BE49-F238E27FC236}">
                <a16:creationId xmlns:a16="http://schemas.microsoft.com/office/drawing/2014/main" id="{5433B7FA-A902-4640-BD7D-487062E6DDBC}"/>
              </a:ext>
            </a:extLst>
          </p:cNvPr>
          <p:cNvSpPr txBox="1"/>
          <p:nvPr/>
        </p:nvSpPr>
        <p:spPr>
          <a:xfrm>
            <a:off x="645504" y="2609445"/>
            <a:ext cx="3363974" cy="3415622"/>
          </a:xfrm>
          <a:prstGeom prst="rect">
            <a:avLst/>
          </a:prstGeom>
        </p:spPr>
        <p:txBody>
          <a:bodyPr vert="horz" lIns="91440" tIns="45720" rIns="91440" bIns="45720" rtlCol="0">
            <a:normAutofit/>
          </a:bodyPr>
          <a:lstStyle/>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Vehicle and driving responsibilities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Drive relevant vehicle types operated by the service that you are trained on  in accordance with the emergency vehicle driver training standards and the Highway Code and relevant legislation.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Carry out vehicle and equipment inspections in line with the Trust’s policies.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a:t>
            </a:r>
          </a:p>
          <a:p>
            <a:pPr indent="-228600">
              <a:lnSpc>
                <a:spcPct val="90000"/>
              </a:lnSpc>
              <a:spcBef>
                <a:spcPts val="1000"/>
              </a:spcBef>
              <a:buClr>
                <a:schemeClr val="accent2"/>
              </a:buClr>
              <a:buSzPct val="80000"/>
              <a:buFont typeface="Arial" panose="020B0604020202020204" pitchFamily="34" charset="0"/>
              <a:buChar char="•"/>
            </a:pPr>
            <a:r>
              <a:rPr lang="en-US" sz="1100">
                <a:solidFill>
                  <a:schemeClr val="bg1"/>
                </a:solidFill>
              </a:rPr>
              <a:t>• In line with the Trust’s policy maintain appropriate standards of cleanliness of vehicles, equipment and station, completing documentation as required specified by the local management team. </a:t>
            </a:r>
          </a:p>
        </p:txBody>
      </p:sp>
      <p:pic>
        <p:nvPicPr>
          <p:cNvPr id="7" name="Picture 6" descr="A yellow bus driving down a city street&#10;&#10;Description automatically generated">
            <a:extLst>
              <a:ext uri="{FF2B5EF4-FFF2-40B4-BE49-F238E27FC236}">
                <a16:creationId xmlns:a16="http://schemas.microsoft.com/office/drawing/2014/main" id="{03394D9E-EB28-4FD6-B186-FC8958E9F40E}"/>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13427"/>
          <a:stretch/>
        </p:blipFill>
        <p:spPr>
          <a:xfrm>
            <a:off x="8424672" y="10"/>
            <a:ext cx="3776472" cy="2645284"/>
          </a:xfrm>
          <a:prstGeom prst="rect">
            <a:avLst/>
          </a:prstGeom>
        </p:spPr>
      </p:pic>
      <p:sp>
        <p:nvSpPr>
          <p:cNvPr id="5" name="TextBox 4">
            <a:extLst>
              <a:ext uri="{FF2B5EF4-FFF2-40B4-BE49-F238E27FC236}">
                <a16:creationId xmlns:a16="http://schemas.microsoft.com/office/drawing/2014/main" id="{ED42AD3F-5836-487E-A147-98DBACB59AE9}"/>
              </a:ext>
            </a:extLst>
          </p:cNvPr>
          <p:cNvSpPr txBox="1"/>
          <p:nvPr/>
        </p:nvSpPr>
        <p:spPr>
          <a:xfrm>
            <a:off x="9732418" y="6647463"/>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flickr.com/photos/markbusa/828013060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8" name="TextBox 7">
            <a:extLst>
              <a:ext uri="{FF2B5EF4-FFF2-40B4-BE49-F238E27FC236}">
                <a16:creationId xmlns:a16="http://schemas.microsoft.com/office/drawing/2014/main" id="{7D572387-5598-4FEB-BB43-C15B67A4C299}"/>
              </a:ext>
            </a:extLst>
          </p:cNvPr>
          <p:cNvSpPr txBox="1"/>
          <p:nvPr/>
        </p:nvSpPr>
        <p:spPr>
          <a:xfrm>
            <a:off x="9780288" y="2445239"/>
            <a:ext cx="24208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en.m.wikipedia.org/wiki/Emergency_medical_services_in_the_United_Kingd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9F49910F-1BDE-405F-BC80-7C362F4BC5F2}"/>
              </a:ext>
            </a:extLst>
          </p:cNvPr>
          <p:cNvSpPr txBox="1"/>
          <p:nvPr/>
        </p:nvSpPr>
        <p:spPr>
          <a:xfrm>
            <a:off x="6003816" y="2434755"/>
            <a:ext cx="242085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pedia.org/wiki/North_East_Englan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3" name="TextBox 12">
            <a:extLst>
              <a:ext uri="{FF2B5EF4-FFF2-40B4-BE49-F238E27FC236}">
                <a16:creationId xmlns:a16="http://schemas.microsoft.com/office/drawing/2014/main" id="{4A76F369-4808-4E8B-8D17-0C7A6B446FAB}"/>
              </a:ext>
            </a:extLst>
          </p:cNvPr>
          <p:cNvSpPr txBox="1"/>
          <p:nvPr/>
        </p:nvSpPr>
        <p:spPr>
          <a:xfrm>
            <a:off x="145915" y="6224270"/>
            <a:ext cx="2587558" cy="523220"/>
          </a:xfrm>
          <a:prstGeom prst="rect">
            <a:avLst/>
          </a:prstGeom>
          <a:noFill/>
        </p:spPr>
        <p:txBody>
          <a:bodyPr wrap="square" rtlCol="0">
            <a:spAutoFit/>
          </a:bodyPr>
          <a:lstStyle/>
          <a:p>
            <a:r>
              <a:rPr lang="en-GB" sz="1400" dirty="0" err="1">
                <a:solidFill>
                  <a:schemeClr val="bg1"/>
                </a:solidFill>
              </a:rPr>
              <a:t>Cosmina</a:t>
            </a:r>
            <a:r>
              <a:rPr lang="en-GB" sz="1400" dirty="0">
                <a:solidFill>
                  <a:schemeClr val="bg1"/>
                </a:solidFill>
              </a:rPr>
              <a:t>-Elena Gadiceanu</a:t>
            </a:r>
          </a:p>
          <a:p>
            <a:r>
              <a:rPr lang="en-GB" sz="1400" dirty="0">
                <a:solidFill>
                  <a:schemeClr val="bg1"/>
                </a:solidFill>
              </a:rPr>
              <a:t>1914674</a:t>
            </a:r>
          </a:p>
        </p:txBody>
      </p:sp>
    </p:spTree>
    <p:extLst>
      <p:ext uri="{BB962C8B-B14F-4D97-AF65-F5344CB8AC3E}">
        <p14:creationId xmlns:p14="http://schemas.microsoft.com/office/powerpoint/2010/main" val="3016243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F47E20B-1205-4238-A82B-90EF577F3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3567AC-EB9A-47A9-B6EC-B5BDB73B1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180CD-3829-43EF-87F8-9F8FFC38E400}"/>
              </a:ext>
            </a:extLst>
          </p:cNvPr>
          <p:cNvSpPr>
            <a:spLocks noGrp="1"/>
          </p:cNvSpPr>
          <p:nvPr>
            <p:ph type="ctrTitle"/>
          </p:nvPr>
        </p:nvSpPr>
        <p:spPr>
          <a:xfrm>
            <a:off x="261257" y="200063"/>
            <a:ext cx="4180113" cy="5217980"/>
          </a:xfrm>
          <a:noFill/>
          <a:ln>
            <a:solidFill>
              <a:schemeClr val="bg1"/>
            </a:solidFill>
          </a:ln>
        </p:spPr>
        <p:txBody>
          <a:bodyPr>
            <a:noAutofit/>
          </a:bodyPr>
          <a:lstStyle/>
          <a:p>
            <a:r>
              <a:rPr lang="en-GB" sz="1600" i="1" dirty="0">
                <a:solidFill>
                  <a:schemeClr val="bg1"/>
                </a:solidFill>
                <a:latin typeface="Elephant" panose="02020904090505020303" pitchFamily="18" charset="0"/>
              </a:rPr>
              <a:t>Different open doors for profession movement include ascending the stepping stool into administrative situations over a whole area, while different paramedics select to escape the rescue vehicle and into the medical clinic, turning out to be attendants or masters in dealing with specific sorts of injury episodes.</a:t>
            </a:r>
            <a:br>
              <a:rPr lang="en-GB" sz="1600" i="1" dirty="0">
                <a:solidFill>
                  <a:schemeClr val="bg1"/>
                </a:solidFill>
                <a:latin typeface="Elephant" panose="02020904090505020303" pitchFamily="18" charset="0"/>
              </a:rPr>
            </a:br>
            <a:endParaRPr lang="en-GB" sz="1600" i="1" dirty="0">
              <a:solidFill>
                <a:schemeClr val="bg1"/>
              </a:solidFill>
              <a:latin typeface="Elephant" panose="02020904090505020303" pitchFamily="18" charset="0"/>
            </a:endParaRPr>
          </a:p>
        </p:txBody>
      </p:sp>
      <p:sp>
        <p:nvSpPr>
          <p:cNvPr id="3" name="Subtitle 2">
            <a:extLst>
              <a:ext uri="{FF2B5EF4-FFF2-40B4-BE49-F238E27FC236}">
                <a16:creationId xmlns:a16="http://schemas.microsoft.com/office/drawing/2014/main" id="{DE113B9C-591F-4572-AB68-F06A71587C8B}"/>
              </a:ext>
            </a:extLst>
          </p:cNvPr>
          <p:cNvSpPr>
            <a:spLocks noGrp="1"/>
          </p:cNvSpPr>
          <p:nvPr>
            <p:ph type="subTitle" idx="1"/>
          </p:nvPr>
        </p:nvSpPr>
        <p:spPr>
          <a:xfrm>
            <a:off x="619504" y="5418043"/>
            <a:ext cx="3415288" cy="1239894"/>
          </a:xfrm>
        </p:spPr>
        <p:txBody>
          <a:bodyPr>
            <a:normAutofit/>
          </a:bodyPr>
          <a:lstStyle/>
          <a:p>
            <a:pPr>
              <a:lnSpc>
                <a:spcPct val="90000"/>
              </a:lnSpc>
            </a:pPr>
            <a:r>
              <a:rPr lang="en-GB" sz="1900" dirty="0">
                <a:solidFill>
                  <a:schemeClr val="bg1"/>
                </a:solidFill>
              </a:rPr>
              <a:t> </a:t>
            </a:r>
            <a:r>
              <a:rPr lang="en-GB" sz="1900" i="1" dirty="0">
                <a:solidFill>
                  <a:schemeClr val="bg1"/>
                </a:solidFill>
              </a:rPr>
              <a:t>Health &amp; Social Care; Paramedic </a:t>
            </a:r>
            <a:r>
              <a:rPr lang="en-GB" sz="1900" u="sng" dirty="0">
                <a:solidFill>
                  <a:schemeClr val="bg1"/>
                </a:solidFill>
                <a:hlinkClick r:id="rId2"/>
              </a:rPr>
              <a:t>https://www.allaboutcareers.com/careers/job-profile/paramedic</a:t>
            </a:r>
            <a:br>
              <a:rPr lang="en-GB" sz="1900" dirty="0">
                <a:solidFill>
                  <a:schemeClr val="bg1"/>
                </a:solidFill>
              </a:rPr>
            </a:br>
            <a:endParaRPr lang="en-GB" sz="1900" dirty="0">
              <a:solidFill>
                <a:schemeClr val="bg1"/>
              </a:solidFill>
              <a:latin typeface="Elephant" panose="02020904090505020303" pitchFamily="18" charset="0"/>
            </a:endParaRPr>
          </a:p>
        </p:txBody>
      </p:sp>
      <p:pic>
        <p:nvPicPr>
          <p:cNvPr id="5" name="Picture 4" descr="A group of people posing for the camera&#10;&#10;Description automatically generated">
            <a:extLst>
              <a:ext uri="{FF2B5EF4-FFF2-40B4-BE49-F238E27FC236}">
                <a16:creationId xmlns:a16="http://schemas.microsoft.com/office/drawing/2014/main" id="{5F554E85-A856-446E-89D3-7D1B57907E5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0572" r="16061" b="-1"/>
          <a:stretch/>
        </p:blipFill>
        <p:spPr>
          <a:xfrm>
            <a:off x="4654297" y="10"/>
            <a:ext cx="7537702" cy="6857989"/>
          </a:xfrm>
          <a:prstGeom prst="rect">
            <a:avLst/>
          </a:prstGeom>
        </p:spPr>
      </p:pic>
      <p:sp>
        <p:nvSpPr>
          <p:cNvPr id="6" name="TextBox 5">
            <a:extLst>
              <a:ext uri="{FF2B5EF4-FFF2-40B4-BE49-F238E27FC236}">
                <a16:creationId xmlns:a16="http://schemas.microsoft.com/office/drawing/2014/main" id="{72026C0D-93D7-4E9C-AFA9-26075D01F896}"/>
              </a:ext>
            </a:extLst>
          </p:cNvPr>
          <p:cNvSpPr txBox="1"/>
          <p:nvPr/>
        </p:nvSpPr>
        <p:spPr>
          <a:xfrm>
            <a:off x="9570769" y="6657944"/>
            <a:ext cx="26212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mssolutionsint.blogspot.com/2014/07/fotos-medicina-prehospitalaria.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8" name="TextBox 7">
            <a:extLst>
              <a:ext uri="{FF2B5EF4-FFF2-40B4-BE49-F238E27FC236}">
                <a16:creationId xmlns:a16="http://schemas.microsoft.com/office/drawing/2014/main" id="{9F885E6B-565F-4CB8-8C33-8C4B0D7F6480}"/>
              </a:ext>
            </a:extLst>
          </p:cNvPr>
          <p:cNvSpPr txBox="1"/>
          <p:nvPr/>
        </p:nvSpPr>
        <p:spPr>
          <a:xfrm>
            <a:off x="0" y="6334780"/>
            <a:ext cx="2587558" cy="523220"/>
          </a:xfrm>
          <a:prstGeom prst="rect">
            <a:avLst/>
          </a:prstGeom>
          <a:noFill/>
        </p:spPr>
        <p:txBody>
          <a:bodyPr wrap="square" rtlCol="0">
            <a:spAutoFit/>
          </a:bodyPr>
          <a:lstStyle/>
          <a:p>
            <a:r>
              <a:rPr lang="en-GB" sz="1400" dirty="0" err="1">
                <a:solidFill>
                  <a:schemeClr val="bg1"/>
                </a:solidFill>
              </a:rPr>
              <a:t>Cosmina</a:t>
            </a:r>
            <a:r>
              <a:rPr lang="en-GB" sz="1400" dirty="0">
                <a:solidFill>
                  <a:schemeClr val="bg1"/>
                </a:solidFill>
              </a:rPr>
              <a:t>-Elena Gadiceanu</a:t>
            </a:r>
          </a:p>
          <a:p>
            <a:r>
              <a:rPr lang="en-GB" sz="1400" dirty="0">
                <a:solidFill>
                  <a:schemeClr val="bg1"/>
                </a:solidFill>
              </a:rPr>
              <a:t>1914674</a:t>
            </a:r>
          </a:p>
        </p:txBody>
      </p:sp>
    </p:spTree>
    <p:extLst>
      <p:ext uri="{BB962C8B-B14F-4D97-AF65-F5344CB8AC3E}">
        <p14:creationId xmlns:p14="http://schemas.microsoft.com/office/powerpoint/2010/main" val="28668070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2DE4E3B-0AB1-4BBC-95DA-BD5C547F51EB}"/>
              </a:ext>
            </a:extLst>
          </p:cNvPr>
          <p:cNvSpPr/>
          <p:nvPr/>
        </p:nvSpPr>
        <p:spPr>
          <a:xfrm>
            <a:off x="0" y="97277"/>
            <a:ext cx="12023387" cy="523220"/>
          </a:xfrm>
          <a:prstGeom prst="rect">
            <a:avLst/>
          </a:prstGeom>
        </p:spPr>
        <p:txBody>
          <a:bodyPr wrap="square">
            <a:spAutoFit/>
          </a:bodyPr>
          <a:lstStyle/>
          <a:p>
            <a:pPr lvl="0"/>
            <a:r>
              <a:rPr lang="en-GB" sz="1000" dirty="0"/>
              <a:t> </a:t>
            </a:r>
          </a:p>
          <a:p>
            <a:r>
              <a:rPr lang="en-GB" dirty="0"/>
              <a:t> </a:t>
            </a:r>
            <a:endParaRPr lang="en-GB" sz="1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CF75EE02-2EC6-45BE-8D73-5FEB974ABBC1}"/>
              </a:ext>
            </a:extLst>
          </p:cNvPr>
          <p:cNvSpPr/>
          <p:nvPr/>
        </p:nvSpPr>
        <p:spPr>
          <a:xfrm>
            <a:off x="87549" y="136188"/>
            <a:ext cx="11935837" cy="6901889"/>
          </a:xfrm>
          <a:prstGeom prst="rect">
            <a:avLst/>
          </a:prstGeom>
        </p:spPr>
        <p:txBody>
          <a:bodyPr wrap="square">
            <a:spAutoFit/>
          </a:bodyPr>
          <a:lstStyle/>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My 500 Words Speakers Notes </a:t>
            </a:r>
          </a:p>
          <a:p>
            <a:pPr>
              <a:spcAft>
                <a:spcPts val="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A paramedic is ordinarily one of the main social insurance experts to show up at the area of a crisis. Commonplace obligations of the activity include evaluating patients, giving crisis treatment and assess the situation. checking and directing prescription, relief from discomfort and intravenous procedures</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a:t>
            </a:r>
            <a:r>
              <a:rPr lang="en-GB"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College of Paramedics (2020) Paramedics Career Framework. Available at </a:t>
            </a:r>
            <a:r>
              <a:rPr lang="en-GB" sz="1200" u="sng" dirty="0">
                <a:solidFill>
                  <a:srgbClr val="0070C0"/>
                </a:solidFill>
                <a:latin typeface="Calibri" panose="020F0502020204030204" pitchFamily="34" charset="0"/>
                <a:ea typeface="Times New Roman" panose="02020603050405020304" pitchFamily="18" charset="0"/>
                <a:cs typeface="Times New Roman" panose="02020603050405020304" pitchFamily="18" charset="0"/>
                <a:hlinkClick r:id="rId2"/>
              </a:rPr>
              <a:t>https://www.collegeofparamedics.co.uk/downloads/College_of_ParamedicsInteractiveCareer_Framework16.pdf</a:t>
            </a:r>
            <a:r>
              <a:rPr lang="en-GB" sz="12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(Accessed on 11 of March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Paramedics should be enrolled with the Health Professions Council (HPC) before they can begin working. Beginning 'at work' preparing likewise incorporates few months of emergency driving training. </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All paramedics are required to keep up a point by point record of their expert improvement and experience over the initial two years. The calling is managed by the School of Paramedics, and expert advantages are accessible to individuals that are members.</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Recently enlisted paramedics will in general go through at any rate two years working before being elevated to better positions. </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Different open doors for profession movement include ascending the stepping stool into administrative situations over a whole area, while different paramedics select to escape the rescue vehicle and into the medical clinic, turning out to be attendants or masters in dealing with specific sorts of injury episodes. </a:t>
            </a:r>
            <a:r>
              <a:rPr lang="en-GB" sz="1200" u="sng" dirty="0">
                <a:solidFill>
                  <a:srgbClr val="404040"/>
                </a:solidFill>
                <a:latin typeface="Calibri" panose="020F0502020204030204" pitchFamily="34" charset="0"/>
                <a:ea typeface="Calibri" panose="020F0502020204030204" pitchFamily="34" charset="0"/>
                <a:cs typeface="Times New Roman" panose="02020603050405020304" pitchFamily="18" charset="0"/>
              </a:rPr>
              <a:t>Health &amp; Social Care; Paramedic </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https://www.allaboutcareers.com/careers/job-profile/paramedic</a:t>
            </a:r>
            <a:r>
              <a:rPr lang="en-GB"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0563C1"/>
                </a:solidFill>
                <a:latin typeface="Calibri" panose="020F0502020204030204" pitchFamily="34" charset="0"/>
                <a:ea typeface="Calibri" panose="020F0502020204030204" pitchFamily="34" charset="0"/>
                <a:cs typeface="Times New Roman" panose="02020603050405020304" pitchFamily="18" charset="0"/>
              </a:rPr>
              <a:t>(Accessed on 4th of March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All Ambulance Welsh have the possibility to workforce an A&amp;E extension within the Swansea area. There are numerous shift instances and patterns to be to choose from which can be bendy for your different professional and private commitments, we have a supportive compliance team to get you through as fast as possible.</a:t>
            </a:r>
          </a:p>
          <a:p>
            <a:pPr>
              <a:spcAft>
                <a:spcPts val="0"/>
              </a:spcAft>
            </a:pPr>
            <a:endParaRPr lang="en-GB" sz="12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sz="120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rPr>
              <a:t> Essential Requirements: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HCPC Registered </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Enhanced DBS on the update service, or be willing to apply for one </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Full immunisations, or be willing to obtain them</a:t>
            </a:r>
          </a:p>
          <a:p>
            <a:pPr>
              <a:spcAft>
                <a:spcPts val="0"/>
              </a:spcAft>
            </a:pPr>
            <a:r>
              <a:rPr lang="en-GB" sz="1200" dirty="0">
                <a:latin typeface="Calibri" panose="020F0502020204030204" pitchFamily="34" charset="0"/>
                <a:ea typeface="Calibri" panose="020F0502020204030204" pitchFamily="34" charset="0"/>
                <a:cs typeface="Times New Roman" panose="02020603050405020304" pitchFamily="18" charset="0"/>
              </a:rPr>
              <a:t>          This system acts as an extension of an ambulance, to monitor patients before they can be seen in the department. If you are interested in this position, we would love to hear from you and get the compliance process done.</a:t>
            </a:r>
          </a:p>
          <a:p>
            <a:pPr>
              <a:spcAft>
                <a:spcPts val="0"/>
              </a:spcAft>
            </a:pP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dirty="0">
                <a:solidFill>
                  <a:srgbClr val="3D3D3D"/>
                </a:solidFill>
                <a:latin typeface="Calibri" panose="020F0502020204030204" pitchFamily="34" charset="0"/>
                <a:ea typeface="Calibri" panose="020F0502020204030204" pitchFamily="34" charset="0"/>
                <a:cs typeface="Calibri" panose="020F0502020204030204" pitchFamily="34" charset="0"/>
              </a:rPr>
              <a:t>It’s not all sirens, blue flashing lights and high-speed driving though! After the high-octane events have been played out, paramedics must write incident reports, clean their vehicles and maintain the equipment in their ambulances. </a:t>
            </a:r>
            <a:r>
              <a:rPr lang="en-GB" sz="1200" dirty="0">
                <a:solidFill>
                  <a:srgbClr val="404040"/>
                </a:solidFill>
                <a:latin typeface="Calibri" panose="020F0502020204030204" pitchFamily="34" charset="0"/>
                <a:ea typeface="Calibri" panose="020F0502020204030204" pitchFamily="34" charset="0"/>
                <a:cs typeface="Times New Roman" panose="02020603050405020304" pitchFamily="18" charset="0"/>
              </a:rPr>
              <a:t>Health &amp; Social Care; Paramedic </a:t>
            </a:r>
            <a:r>
              <a:rPr lang="en-GB" sz="1200" u="sng" dirty="0">
                <a:solidFill>
                  <a:srgbClr val="0070C0"/>
                </a:solidFill>
                <a:latin typeface="Calibri" panose="020F0502020204030204" pitchFamily="34" charset="0"/>
                <a:ea typeface="Calibri" panose="020F0502020204030204" pitchFamily="34" charset="0"/>
                <a:cs typeface="Times New Roman" panose="02020603050405020304" pitchFamily="18" charset="0"/>
                <a:hlinkClick r:id="rId3"/>
              </a:rPr>
              <a:t>https://www.allaboutcareers.com/careers/job-profile/paramedic</a:t>
            </a:r>
            <a:r>
              <a:rPr lang="en-GB" sz="1200" u="sng" dirty="0">
                <a:solidFill>
                  <a:srgbClr val="0070C0"/>
                </a:solidFill>
                <a:latin typeface="Calibri" panose="020F0502020204030204" pitchFamily="34" charset="0"/>
                <a:ea typeface="Calibri" panose="020F0502020204030204" pitchFamily="34" charset="0"/>
                <a:cs typeface="Times New Roman" panose="02020603050405020304" pitchFamily="18" charset="0"/>
              </a:rPr>
              <a:t> </a:t>
            </a:r>
            <a:r>
              <a:rPr lang="en-GB" sz="1200" dirty="0">
                <a:solidFill>
                  <a:srgbClr val="0563C1"/>
                </a:solidFill>
                <a:latin typeface="Calibri" panose="020F0502020204030204" pitchFamily="34" charset="0"/>
                <a:ea typeface="Calibri" panose="020F0502020204030204" pitchFamily="34" charset="0"/>
                <a:cs typeface="Times New Roman" panose="02020603050405020304" pitchFamily="18" charset="0"/>
              </a:rPr>
              <a:t>(Accessed on 4th of March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The ideal candidate should have:</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Full Driving License, experience in an autonomous/ lone working role, recent Acute experience, at least 3 year</a:t>
            </a:r>
            <a:r>
              <a:rPr lang="en-GB" sz="1200" dirty="0">
                <a:latin typeface="Gill Sans MT" panose="020B0502020104020203" pitchFamily="34" charset="0"/>
                <a:ea typeface="Times New Roman" panose="02020603050405020304" pitchFamily="18" charset="0"/>
                <a:cs typeface="Times New Roman" panose="02020603050405020304" pitchFamily="18" charset="0"/>
              </a:rPr>
              <a:t>’</a:t>
            </a:r>
            <a:r>
              <a:rPr lang="en-GB" sz="1200" dirty="0">
                <a:latin typeface="Calibri" panose="020F0502020204030204" pitchFamily="34" charset="0"/>
                <a:ea typeface="Times New Roman" panose="02020603050405020304" pitchFamily="18" charset="0"/>
                <a:cs typeface="Times New Roman" panose="02020603050405020304" pitchFamily="18" charset="0"/>
              </a:rPr>
              <a:t>s experience post qualification.</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Be able to work independently and perform home visits, have excellent clinical and time management skills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Be able to demonstrate critical thinking in the clinical decision-making process, independently decide on and carry out treatment of minor or majors</a:t>
            </a:r>
            <a:r>
              <a:rPr lang="en-GB" sz="1200" dirty="0">
                <a:latin typeface="Gill Sans MT" panose="020B0502020104020203" pitchFamily="34" charset="0"/>
                <a:ea typeface="Times New Roman" panose="02020603050405020304" pitchFamily="18" charset="0"/>
                <a:cs typeface="Times New Roman" panose="02020603050405020304" pitchFamily="18" charset="0"/>
              </a:rPr>
              <a:t>’</a:t>
            </a:r>
            <a:r>
              <a:rPr lang="en-GB" sz="1200" dirty="0">
                <a:latin typeface="Calibri" panose="020F0502020204030204" pitchFamily="34" charset="0"/>
                <a:ea typeface="Times New Roman" panose="02020603050405020304" pitchFamily="18" charset="0"/>
                <a:cs typeface="Times New Roman" panose="02020603050405020304" pitchFamily="18" charset="0"/>
              </a:rPr>
              <a:t> emergencies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Working with the triage team, be committed to the delivery of excellence in Urgent Care, have excellent communication skills</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00" dirty="0">
                <a:latin typeface="Calibri" panose="020F0502020204030204" pitchFamily="34" charset="0"/>
                <a:ea typeface="Times New Roman" panose="02020603050405020304" pitchFamily="18" charset="0"/>
                <a:cs typeface="Times New Roman" panose="02020603050405020304" pitchFamily="18" charset="0"/>
              </a:rPr>
              <a:t>Be able to work within a multi-disciplinary team, be flexible and reliable, h</a:t>
            </a:r>
            <a:r>
              <a:rPr lang="en-GB" sz="1200" dirty="0"/>
              <a:t>olding either the Diploma or Degree qualification from an approved education provider</a:t>
            </a:r>
          </a:p>
          <a:p>
            <a:r>
              <a:rPr lang="en-GB" sz="1200" dirty="0"/>
              <a:t>To be eligible to register as a paramedic with the Health Care Professions Council (or already be registered) and have successfully completed a HCPC approved paramedic programme</a:t>
            </a:r>
          </a:p>
          <a:p>
            <a:r>
              <a:rPr lang="en-GB" sz="1200" dirty="0"/>
              <a:t>Have demonstrable evidence of clinical practice within at least the last 12 months.</a:t>
            </a:r>
          </a:p>
          <a:p>
            <a:r>
              <a:rPr lang="en-GB" sz="1200" dirty="0"/>
              <a:t>In return we will ensure you receive support and development to enable you to deliver high standards of patient-centred care and progress to become an autonomous Urgent Care Practitioner.</a:t>
            </a:r>
          </a:p>
          <a:p>
            <a:r>
              <a:rPr lang="en-GB" sz="1200" i="1" dirty="0"/>
              <a:t>Literature shows that job description and career prospect are connected to job satisfaction.</a:t>
            </a:r>
            <a:endParaRPr lang="en-GB" sz="1200" dirty="0"/>
          </a:p>
          <a:p>
            <a:r>
              <a:rPr lang="en-GB" sz="1200" i="1" dirty="0"/>
              <a:t>South African Journal of Human Resource Management, 2019, Vol.17 (1), p.1-8</a:t>
            </a:r>
            <a:endParaRPr lang="en-GB" sz="1200" dirty="0"/>
          </a:p>
          <a:p>
            <a:pPr>
              <a:spcAft>
                <a:spcPts val="0"/>
              </a:spcAft>
            </a:pPr>
            <a:endParaRPr lang="en-GB" sz="105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EBD94718-90B7-46C6-979B-A5BAFFFDE926}"/>
              </a:ext>
            </a:extLst>
          </p:cNvPr>
          <p:cNvSpPr txBox="1"/>
          <p:nvPr/>
        </p:nvSpPr>
        <p:spPr>
          <a:xfrm>
            <a:off x="9435828" y="77822"/>
            <a:ext cx="2587558" cy="523220"/>
          </a:xfrm>
          <a:prstGeom prst="rect">
            <a:avLst/>
          </a:prstGeom>
          <a:noFill/>
        </p:spPr>
        <p:txBody>
          <a:bodyPr wrap="square" rtlCol="0">
            <a:spAutoFit/>
          </a:bodyPr>
          <a:lstStyle/>
          <a:p>
            <a:r>
              <a:rPr lang="en-GB" sz="1400" dirty="0" err="1"/>
              <a:t>Cosmina</a:t>
            </a:r>
            <a:r>
              <a:rPr lang="en-GB" sz="1400" dirty="0"/>
              <a:t>-Elena Gadiceanu</a:t>
            </a:r>
          </a:p>
          <a:p>
            <a:r>
              <a:rPr lang="en-GB" sz="1400" dirty="0"/>
              <a:t>1914674</a:t>
            </a:r>
          </a:p>
        </p:txBody>
      </p:sp>
    </p:spTree>
    <p:extLst>
      <p:ext uri="{BB962C8B-B14F-4D97-AF65-F5344CB8AC3E}">
        <p14:creationId xmlns:p14="http://schemas.microsoft.com/office/powerpoint/2010/main" val="379971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9A233F3-F38D-4CCE-AA63-B25F0F3F08C6}"/>
              </a:ext>
            </a:extLst>
          </p:cNvPr>
          <p:cNvSpPr/>
          <p:nvPr/>
        </p:nvSpPr>
        <p:spPr>
          <a:xfrm>
            <a:off x="428017" y="399389"/>
            <a:ext cx="11653736" cy="4215128"/>
          </a:xfrm>
          <a:prstGeom prst="rect">
            <a:avLst/>
          </a:prstGeom>
        </p:spPr>
        <p:txBody>
          <a:bodyPr wrap="square">
            <a:spAutoFit/>
          </a:bodyPr>
          <a:lstStyle/>
          <a:p>
            <a:pPr>
              <a:lnSpc>
                <a:spcPct val="107000"/>
              </a:lnSpc>
              <a:spcAft>
                <a:spcPts val="800"/>
              </a:spcAft>
            </a:pPr>
            <a:r>
              <a:rPr lang="en-GB" sz="2400" i="1" dirty="0">
                <a:latin typeface="Calibri" panose="020F0502020204030204" pitchFamily="34" charset="0"/>
                <a:ea typeface="Calibri" panose="020F0502020204030204" pitchFamily="34" charset="0"/>
                <a:cs typeface="Times New Roman" panose="02020603050405020304" pitchFamily="18" charset="0"/>
              </a:rPr>
              <a:t>Reference List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College of Paramedics (2020) Paramedics Career Framework. Available at </a:t>
            </a:r>
            <a:r>
              <a:rPr lang="en-GB" i="1" u="sng" dirty="0">
                <a:solidFill>
                  <a:srgbClr val="0070C0"/>
                </a:solidFill>
                <a:latin typeface="Calibri" panose="020F0502020204030204" pitchFamily="34" charset="0"/>
                <a:ea typeface="Times New Roman" panose="02020603050405020304" pitchFamily="18" charset="0"/>
                <a:cs typeface="Times New Roman" panose="02020603050405020304" pitchFamily="18" charset="0"/>
                <a:hlinkClick r:id="rId2"/>
              </a:rPr>
              <a:t>https://www.collegeofparamedics.co.uk/downloads/College_of_ParamedicsInteractiveCareer_Framework16.pdf</a:t>
            </a:r>
            <a:r>
              <a:rPr lang="en-GB" i="1"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(Accessed on 11 of March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i="1" dirty="0">
                <a:solidFill>
                  <a:srgbClr val="404040"/>
                </a:solidFill>
                <a:latin typeface="Calibri" panose="020F0502020204030204" pitchFamily="34" charset="0"/>
                <a:ea typeface="Calibri" panose="020F0502020204030204" pitchFamily="34" charset="0"/>
                <a:cs typeface="Times New Roman" panose="02020603050405020304" pitchFamily="18" charset="0"/>
              </a:rPr>
              <a:t>Health &amp; Social Care; Paramedic </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https://www.allaboutcareers.com/careers/job-profile/paramedic</a:t>
            </a:r>
            <a:r>
              <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563C1"/>
                </a:solidFill>
                <a:latin typeface="Calibri" panose="020F0502020204030204" pitchFamily="34" charset="0"/>
                <a:ea typeface="Calibri" panose="020F0502020204030204" pitchFamily="34" charset="0"/>
                <a:cs typeface="Times New Roman" panose="02020603050405020304" pitchFamily="18" charset="0"/>
              </a:rPr>
              <a:t>(Accessed on 4th of March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i="1" dirty="0">
                <a:solidFill>
                  <a:srgbClr val="404040"/>
                </a:solidFill>
                <a:latin typeface="Calibri" panose="020F0502020204030204" pitchFamily="34" charset="0"/>
                <a:ea typeface="Calibri" panose="020F0502020204030204" pitchFamily="34" charset="0"/>
                <a:cs typeface="Times New Roman" panose="02020603050405020304" pitchFamily="18" charset="0"/>
              </a:rPr>
              <a:t>Health &amp; Social Care; Paramedic </a:t>
            </a:r>
            <a:r>
              <a:rPr lang="en-GB" u="sng" dirty="0">
                <a:solidFill>
                  <a:srgbClr val="0070C0"/>
                </a:solidFill>
                <a:latin typeface="Calibri" panose="020F0502020204030204" pitchFamily="34" charset="0"/>
                <a:ea typeface="Calibri" panose="020F0502020204030204" pitchFamily="34" charset="0"/>
                <a:cs typeface="Times New Roman" panose="02020603050405020304" pitchFamily="18" charset="0"/>
                <a:hlinkClick r:id="rId3"/>
              </a:rPr>
              <a:t>https://www.allaboutcareers.com/careers/job-profile/paramedic</a:t>
            </a:r>
            <a:r>
              <a:rPr lang="en-GB" u="sng" dirty="0">
                <a:solidFill>
                  <a:srgbClr val="0070C0"/>
                </a:solidFill>
                <a:latin typeface="Calibri" panose="020F0502020204030204" pitchFamily="34" charset="0"/>
                <a:ea typeface="Calibri" panose="020F0502020204030204" pitchFamily="34" charset="0"/>
                <a:cs typeface="Times New Roman" panose="02020603050405020304" pitchFamily="18" charset="0"/>
              </a:rPr>
              <a:t> </a:t>
            </a:r>
            <a:r>
              <a:rPr lang="en-GB" dirty="0">
                <a:solidFill>
                  <a:srgbClr val="0563C1"/>
                </a:solidFill>
                <a:latin typeface="Calibri" panose="020F0502020204030204" pitchFamily="34" charset="0"/>
                <a:ea typeface="Calibri" panose="020F0502020204030204" pitchFamily="34" charset="0"/>
                <a:cs typeface="Times New Roman" panose="02020603050405020304" pitchFamily="18" charset="0"/>
              </a:rPr>
              <a:t>(Accessed on 4th of March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i="1" dirty="0">
                <a:solidFill>
                  <a:srgbClr val="404040"/>
                </a:solidFill>
                <a:latin typeface="Times New Roman" panose="02020603050405020304" pitchFamily="18" charset="0"/>
                <a:ea typeface="Calibri" panose="020F0502020204030204" pitchFamily="34" charset="0"/>
                <a:cs typeface="Times New Roman" panose="02020603050405020304" pitchFamily="18" charset="0"/>
              </a:rPr>
              <a:t>Literature shows that job description and career prospect are connected to job satisfaction.</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i="1" dirty="0">
                <a:solidFill>
                  <a:srgbClr val="404040"/>
                </a:solidFill>
                <a:latin typeface="Times New Roman" panose="02020603050405020304" pitchFamily="18" charset="0"/>
                <a:ea typeface="Calibri" panose="020F0502020204030204" pitchFamily="34" charset="0"/>
                <a:cs typeface="Times New Roman" panose="02020603050405020304" pitchFamily="18" charset="0"/>
              </a:rPr>
              <a:t>South African Journal of Human Resource Management, 2019, Vol.17 (1), p.1-8</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A93B4339-2CA3-4198-8F9D-97B220834B7C}"/>
              </a:ext>
            </a:extLst>
          </p:cNvPr>
          <p:cNvSpPr txBox="1"/>
          <p:nvPr/>
        </p:nvSpPr>
        <p:spPr>
          <a:xfrm>
            <a:off x="428017" y="6008829"/>
            <a:ext cx="2587558" cy="523220"/>
          </a:xfrm>
          <a:prstGeom prst="rect">
            <a:avLst/>
          </a:prstGeom>
          <a:noFill/>
        </p:spPr>
        <p:txBody>
          <a:bodyPr wrap="square" rtlCol="0">
            <a:spAutoFit/>
          </a:bodyPr>
          <a:lstStyle/>
          <a:p>
            <a:r>
              <a:rPr lang="en-GB" sz="1400" dirty="0" err="1"/>
              <a:t>Cosmina</a:t>
            </a:r>
            <a:r>
              <a:rPr lang="en-GB" sz="1400" dirty="0"/>
              <a:t>-Elena Gadiceanu</a:t>
            </a:r>
          </a:p>
          <a:p>
            <a:r>
              <a:rPr lang="en-GB" sz="1400" dirty="0"/>
              <a:t>1914674</a:t>
            </a:r>
          </a:p>
        </p:txBody>
      </p:sp>
    </p:spTree>
    <p:extLst>
      <p:ext uri="{BB962C8B-B14F-4D97-AF65-F5344CB8AC3E}">
        <p14:creationId xmlns:p14="http://schemas.microsoft.com/office/powerpoint/2010/main" val="3622203065"/>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4" ma:contentTypeDescription="Create a new document." ma:contentTypeScope="" ma:versionID="086b7c8a035ccc6a0c7b4957df5b1520">
  <xsd:schema xmlns:xsd="http://www.w3.org/2001/XMLSchema" xmlns:xs="http://www.w3.org/2001/XMLSchema" xmlns:p="http://schemas.microsoft.com/office/2006/metadata/properties" xmlns:ns3="73ca1d14-ddf3-4ca1-8493-d8f4afcd853b" targetNamespace="http://schemas.microsoft.com/office/2006/metadata/properties" ma:root="true" ma:fieldsID="87898227f44eacb3fc9dc88c2abbcb0f" ns3:_="">
    <xsd:import namespace="73ca1d14-ddf3-4ca1-8493-d8f4afcd853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C81D3F4-AC4A-4CF5-BB78-6264E55C7D7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3ca1d14-ddf3-4ca1-8493-d8f4afcd8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0AC1761-55CB-47E2-811F-D1ACB4A90643}">
  <ds:schemaRefs>
    <ds:schemaRef ds:uri="http://schemas.microsoft.com/sharepoint/v3/contenttype/forms"/>
  </ds:schemaRefs>
</ds:datastoreItem>
</file>

<file path=customXml/itemProps3.xml><?xml version="1.0" encoding="utf-8"?>
<ds:datastoreItem xmlns:ds="http://schemas.openxmlformats.org/officeDocument/2006/customXml" ds:itemID="{9DB7FE40-0D65-4322-816E-0D5EFC7D58E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101</TotalTime>
  <Words>1585</Words>
  <Application>Microsoft Office PowerPoint</Application>
  <PresentationFormat>Widescreen</PresentationFormat>
  <Paragraphs>97</Paragraphs>
  <Slides>7</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7</vt:i4>
      </vt:variant>
    </vt:vector>
  </HeadingPairs>
  <TitlesOfParts>
    <vt:vector size="17" baseType="lpstr">
      <vt:lpstr>Arial</vt:lpstr>
      <vt:lpstr>Broadway</vt:lpstr>
      <vt:lpstr>Calibri</vt:lpstr>
      <vt:lpstr>Century Gothic</vt:lpstr>
      <vt:lpstr>Elephant</vt:lpstr>
      <vt:lpstr>Gill Sans MT</vt:lpstr>
      <vt:lpstr>Times New Roman</vt:lpstr>
      <vt:lpstr>Wingdings</vt:lpstr>
      <vt:lpstr>BrushVTI</vt:lpstr>
      <vt:lpstr>Parcel</vt:lpstr>
      <vt:lpstr>Personnel specifications  and Job description</vt:lpstr>
      <vt:lpstr>PowerPoint Presentation</vt:lpstr>
      <vt:lpstr>The ideal candidate should have:</vt:lpstr>
      <vt:lpstr>PowerPoint Presentation</vt:lpstr>
      <vt:lpstr>Different open doors for profession movement include ascending the stepping stool into administrative situations over a whole area, while different paramedics select to escape the rescue vehicle and into the medical clinic, turning out to be attendants or masters in dealing with specific sorts of injury episodes.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Personnel specifications  and Job description</dc:title>
  <dc:creator>CosminaElena Gadiceanu</dc:creator>
  <cp:lastModifiedBy>CosminaElena Gadiceanu</cp:lastModifiedBy>
  <cp:revision>2</cp:revision>
  <dcterms:created xsi:type="dcterms:W3CDTF">2020-03-10T11:57:47Z</dcterms:created>
  <dcterms:modified xsi:type="dcterms:W3CDTF">2020-03-13T10:48:41Z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