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8288000" cy="10287000"/>
  <p:notesSz cx="6858000" cy="9144000"/>
  <p:embeddedFontLst>
    <p:embeddedFont>
      <p:font typeface="Bebas Neue Bold" panose="020B0604020202020204" charset="0"/>
      <p:regular r:id="rId16"/>
    </p:embeddedFont>
    <p:embeddedFont>
      <p:font typeface="Canva Sans" panose="020B0604020202020204" charset="0"/>
      <p:regular r:id="rId17"/>
    </p:embeddedFont>
    <p:embeddedFont>
      <p:font typeface="Canva Sans Bold" panose="020B0604020202020204" charset="0"/>
      <p:regular r:id="rId18"/>
    </p:embeddedFont>
    <p:embeddedFont>
      <p:font typeface="Glacial Indifference" panose="020B0604020202020204"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22" autoAdjust="0"/>
  </p:normalViewPr>
  <p:slideViewPr>
    <p:cSldViewPr>
      <p:cViewPr varScale="1">
        <p:scale>
          <a:sx n="52" d="100"/>
          <a:sy n="52" d="100"/>
        </p:scale>
        <p:origin x="878"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unom qureshi" userId="76afaf2262715b0f" providerId="LiveId" clId="{1275D711-774C-4DE1-9555-CDFD235D7070}"/>
    <pc:docChg chg="modSld">
      <pc:chgData name="shunom qureshi" userId="76afaf2262715b0f" providerId="LiveId" clId="{1275D711-774C-4DE1-9555-CDFD235D7070}" dt="2025-05-20T23:09:51.160" v="0" actId="113"/>
      <pc:docMkLst>
        <pc:docMk/>
      </pc:docMkLst>
      <pc:sldChg chg="modSp mod">
        <pc:chgData name="shunom qureshi" userId="76afaf2262715b0f" providerId="LiveId" clId="{1275D711-774C-4DE1-9555-CDFD235D7070}" dt="2025-05-20T23:09:51.160" v="0" actId="113"/>
        <pc:sldMkLst>
          <pc:docMk/>
          <pc:sldMk cId="0" sldId="256"/>
        </pc:sldMkLst>
        <pc:spChg chg="mod">
          <ac:chgData name="shunom qureshi" userId="76afaf2262715b0f" providerId="LiveId" clId="{1275D711-774C-4DE1-9555-CDFD235D7070}" dt="2025-05-20T23:09:51.160" v="0" actId="113"/>
          <ac:spMkLst>
            <pc:docMk/>
            <pc:sldMk cId="0" sldId="256"/>
            <ac:spMk id="8"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21.05.2025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Strategi Bisnis</a:t>
            </a:r>
          </a:p>
          <a:p>
            <a:r>
              <a:rPr lang="en-US"/>
              <a:t>Slide 1: Pengenalan</a:t>
            </a:r>
          </a:p>
          <a:p>
            <a:r>
              <a:rPr lang="en-US"/>
              <a:t>Judul: Mengungkap Kesuksesan: Strategi Bisnis untuk Pertumbuhan</a:t>
            </a:r>
          </a:p>
          <a:p>
            <a:r>
              <a:rPr lang="en-US"/>
              <a:t>Slide 2: Gambaran Bisnis</a:t>
            </a:r>
          </a:p>
          <a:p>
            <a:r>
              <a:rPr lang="en-US"/>
              <a:t>Latar belakang perusahaan: LOREM IPSUM Misi dan visi: LOREM IPSUM</a:t>
            </a:r>
          </a:p>
          <a:p>
            <a:r>
              <a:rPr lang="en-US"/>
              <a:t>Slide 3: Analisis Pasar</a:t>
            </a:r>
          </a:p>
          <a:p>
            <a:r>
              <a:rPr lang="en-US"/>
              <a:t>Ukuran pasar dan potensi</a:t>
            </a:r>
          </a:p>
          <a:p>
            <a:r>
              <a:rPr lang="en-US"/>
              <a:t>Sasaran audiens dan segmen pelanggan Lanskap persaingan</a:t>
            </a:r>
          </a:p>
          <a:p>
            <a:r>
              <a:rPr lang="en-US"/>
              <a:t>Sebelum merumuskan strategi bisnis kami, penting untuk memahami pasar di mana kami beroperasi. Analisis pasar kami mengungkapkan [jelaskan ukuran pasar] dengan potensi pertumbuhan yang signifikan. Kami telah mengidentifikasi audiens target dan segmen pelanggan sebagai fokus utama kami. Selain itu, kami telah menganalisis lanskap persaingan, termasuk pesaing dan posisi pasar mereka.</a:t>
            </a:r>
          </a:p>
          <a:p>
            <a:r>
              <a:rPr lang="en-US"/>
              <a:t>Slide 4: Analisis SWOT</a:t>
            </a:r>
          </a:p>
          <a:p>
            <a:r>
              <a:rPr lang="en-US"/>
              <a:t>Kelebihan: Poin penjualan unik dan keunggulan kompetitif</a:t>
            </a:r>
          </a:p>
          <a:p>
            <a:endParaRPr lang="en-US"/>
          </a:p>
          <a:p>
            <a:r>
              <a:rPr lang="en-US"/>
              <a:t>Kelemahan: Area yang perlu diperbaiki dan tantangan Peluang: Tren pasar dan peluang pertumbuhan Ancaman: Faktor eksternal dan persaingan</a:t>
            </a:r>
          </a:p>
          <a:p>
            <a:r>
              <a:rPr lang="en-US"/>
              <a:t>Untuk membentuk strategi bisnis kami dengan efektif, kami melakukan analisis SWOT yang menyeluruh. Analisis kami juga mengungkapkan peluang menjanjikan yang sejalan dengan tren pasar dan peluang pertumbuhan. Selain itu, kami mengakui ancaman yang ditimbulkan oleh faktor eksternal dan persaingan.</a:t>
            </a:r>
          </a:p>
          <a:p>
            <a:r>
              <a:rPr lang="en-US"/>
              <a:t>Slide 5: Tujuan Bisnis</a:t>
            </a:r>
          </a:p>
          <a:p>
            <a:r>
              <a:rPr lang="en-US"/>
              <a:t>Visi dan tujuan jangka panjang</a:t>
            </a:r>
          </a:p>
          <a:p>
            <a:r>
              <a:rPr lang="en-US"/>
              <a:t>Tujuan SMART (Spesifik, Measurable, Achievable, Relevant, Time-bound)</a:t>
            </a:r>
          </a:p>
          <a:p>
            <a:r>
              <a:rPr lang="en-US"/>
              <a:t>Strategi bisnis kami berputar di sekitar pencapaian tujuan spesifik. Visi jangka panjang kami adalah [sebutkan visi jangka panjang]. Untuk memastikan kejelasan dan efektivitas, kami telah menetapkan tujuan SMART yang Spesifik, Measurable, Achievable, Relevant, dan Time-bound. Tujuan ini sejalan dengan strategi bisnis kami secara keseluruhan dan akan membimbing tindakan dan pengambilan keputusan kami.</a:t>
            </a:r>
          </a:p>
          <a:p>
            <a:r>
              <a:rPr lang="en-US"/>
              <a:t>Slide 6: Strategi Utama</a:t>
            </a:r>
          </a:p>
          <a:p>
            <a:r>
              <a:rPr lang="en-US"/>
              <a:t>Untuk mencapai tujuan bisnis kami, kami telah mengembangkan strategi utama. Strategi 1: LOREM IPSUM</a:t>
            </a:r>
          </a:p>
          <a:p>
            <a:r>
              <a:rPr lang="en-US"/>
              <a:t>Strategi 2: LOREM IPSUM</a:t>
            </a:r>
          </a:p>
          <a:p>
            <a:r>
              <a:rPr lang="en-US"/>
              <a:t>Strategi 3: LOREM IPSUM</a:t>
            </a:r>
          </a:p>
          <a:p>
            <a:r>
              <a:rPr lang="en-US"/>
              <a:t>Strategi ini membentuk dasar rencana bisnis kami.</a:t>
            </a:r>
          </a:p>
          <a:p>
            <a:r>
              <a:rPr lang="en-US"/>
              <a:t>Slide 7: Rencana Implementasi</a:t>
            </a:r>
          </a:p>
          <a:p>
            <a:r>
              <a:rPr lang="en-US"/>
              <a:t>Langkah tindakan dan jadwal waktu</a:t>
            </a:r>
          </a:p>
          <a:p>
            <a:r>
              <a:rPr lang="en-US"/>
              <a:t>Penetapan sumber daya dan tanggung jawab Indikator Kinerja Utama (KPI)</a:t>
            </a:r>
          </a:p>
          <a:p>
            <a:r>
              <a:rPr lang="en-US"/>
              <a:t>Mengubah strategi kami menjadi kenyataan memerlukan rencana implementasi yang terdefinisi dengan baik. Kami telah menguraikan komponen kunci berikut:</a:t>
            </a:r>
          </a:p>
          <a:p>
            <a:r>
              <a:rPr lang="en-US"/>
              <a:t>Langkah Tindakan dan Jadwal Waktu: Kami telah mengidentifikasi langkah-langkah tindakan khusus untuk menjalankan setiap strategi dengan efektif. Langkah-langkah ini termasuk [sebutkan langkah tindakan]. Kami juga telah menetapkan jadwal waktu untuk memastikan penyelesaian tepat waktu dari setiap tugas.</a:t>
            </a:r>
          </a:p>
          <a:p>
            <a:r>
              <a:rPr lang="en-US"/>
              <a:t>Penetapan Sumber Daya dan Tanggung Jawab: Kami telah mengalokasikan sumber daya yang diperlukan, termasuk anggaran, personel, dan teknologi, untuk mendukung proses implementasi. Setiap anggota tim telah ditugaskan tanggung jawab yang jelas dan bertanggung jawab atas tugas mereka masing-masing.</a:t>
            </a:r>
          </a:p>
          <a:p>
            <a:r>
              <a:rPr lang="en-US"/>
              <a:t>Indikator Kinerja Utama (KPI): Untuk mengukur keberhasilan strategi kami, kami telah mengidentifikasi KPI yang relevan. Indikator ini akan melacak kemajuan dan memberikan wawasan berharga tentang efektivitas strategi bisnis kami. Beberapa KPI kami termasuk [sebutkan KPI khusus].</a:t>
            </a:r>
          </a:p>
          <a:p>
            <a:r>
              <a:rPr lang="en-US"/>
              <a:t>Slide 8: Pemantauan dan Evaluasi</a:t>
            </a:r>
          </a:p>
          <a:p>
            <a:r>
              <a:rPr lang="en-US"/>
              <a:t>Pemantauan kinerja secara berkala Pengambilan keputusan berbasis data</a:t>
            </a:r>
          </a:p>
          <a:p>
            <a:r>
              <a:rPr lang="en-US"/>
              <a:t>Peningkatan berkelanjutan dan adaptabilitas</a:t>
            </a:r>
          </a:p>
          <a:p>
            <a:r>
              <a:rPr lang="en-US"/>
              <a:t>Memantau dan mengevaluasi strategi bisnis kami adalah krusial untuk kesuksesan berkelanjutan. Kami akan menerapkan pemantauan kinerja secara berkala untuk menilai kemajuan kami terhadap tujuan dan KPI yang ditetapkan. Pengambilan keputusan berbasis data akan membimbing kami dalam membuat pilihan yang berdasarkan informasi untuk mengoptimalkan strategi kami. Kami mengadopsi budaya perbaikan berkelanjutan dan adaptabilitas, memungkinkan kami untuk menyempurnakan pendekatan kami berdasarkan dinamika pasar dan umpan balik pelanggan.</a:t>
            </a:r>
          </a:p>
          <a:p>
            <a:r>
              <a:rPr lang="en-US"/>
              <a:t>Slide 9: Manajemen Risiko</a:t>
            </a:r>
          </a:p>
          <a:p>
            <a:r>
              <a:rPr lang="en-US"/>
              <a:t>Identifikasi risiko dan tantangan potensial Strategi mitigasi</a:t>
            </a:r>
          </a:p>
          <a:p>
            <a:r>
              <a:rPr lang="en-US"/>
              <a:t>Rencana kontingensi</a:t>
            </a:r>
          </a:p>
          <a:p>
            <a:r>
              <a:rPr lang="en-US"/>
              <a:t>Setiap strategi bisnis melibatkan risiko, dan kami siap untuk mengatasinya. Kami telah melakukan evaluasi risiko menyeluruh untuk mengidentifikasi risiko dan tantangan potensial. Strategi mitigasi telah dikembangkan untuk meminimalkan dampak dari risiko ini. Selain itu, kami telah menetapkan rencana kontingensi untuk memastikan kelangsungan bisnis dalam keadaan yang tak terduga.</a:t>
            </a:r>
          </a:p>
          <a:p>
            <a:r>
              <a:rPr lang="en-US"/>
              <a:t>Slide 10: Kesimpulan dan Ajakan Aksi</a:t>
            </a:r>
          </a:p>
          <a:p>
            <a:r>
              <a:rPr lang="en-US"/>
              <a:t>Sebagai kesimpulan, strategi bisnis kami berfokus pada memanfaatkan kelebihan, menangkap peluang, serta mengatasi kelemahan dan ancaman. Dengan menerapkan strategi utama kami, memantau kemajuan kami, dan mengelola risiko dengan efektif, kami yakin dapat mencapai tujuan bisnis kami.</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5/21/2025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5/21/2025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5/21/2025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5/21/2025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5/21/2025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5/21/2025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5/21/2025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5/21/2025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8.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image" Target="../media/image8.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6.sv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6.sv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6.sv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6.svg"/></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6.sv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8.svg"/></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9.svg"/><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20.jpeg"/><Relationship Id="rId7" Type="http://schemas.openxmlformats.org/officeDocument/2006/relationships/slide" Target="slide12.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8.sv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16807" t="-18341" r="-16995"/>
            </a:stretch>
          </a:blipFill>
        </p:spPr>
        <p:txBody>
          <a:bodyPr/>
          <a:lstStyle/>
          <a:p>
            <a:endParaRPr lang="en-GB"/>
          </a:p>
        </p:txBody>
      </p:sp>
      <p:grpSp>
        <p:nvGrpSpPr>
          <p:cNvPr id="3" name="Group 3"/>
          <p:cNvGrpSpPr/>
          <p:nvPr/>
        </p:nvGrpSpPr>
        <p:grpSpPr>
          <a:xfrm>
            <a:off x="4003901" y="3600450"/>
            <a:ext cx="10394356" cy="3086100"/>
            <a:chOff x="0" y="0"/>
            <a:chExt cx="2737608" cy="812800"/>
          </a:xfrm>
        </p:grpSpPr>
        <p:sp>
          <p:nvSpPr>
            <p:cNvPr id="4" name="Freeform 4"/>
            <p:cNvSpPr/>
            <p:nvPr/>
          </p:nvSpPr>
          <p:spPr>
            <a:xfrm>
              <a:off x="0" y="0"/>
              <a:ext cx="2737608" cy="812800"/>
            </a:xfrm>
            <a:custGeom>
              <a:avLst/>
              <a:gdLst/>
              <a:ahLst/>
              <a:cxnLst/>
              <a:rect l="l" t="t" r="r" b="b"/>
              <a:pathLst>
                <a:path w="2737608" h="812800">
                  <a:moveTo>
                    <a:pt x="0" y="0"/>
                  </a:moveTo>
                  <a:lnTo>
                    <a:pt x="2737608" y="0"/>
                  </a:lnTo>
                  <a:lnTo>
                    <a:pt x="2737608" y="812800"/>
                  </a:lnTo>
                  <a:lnTo>
                    <a:pt x="0" y="812800"/>
                  </a:lnTo>
                  <a:close/>
                </a:path>
              </a:pathLst>
            </a:custGeom>
            <a:solidFill>
              <a:srgbClr val="33261A"/>
            </a:solidFill>
          </p:spPr>
          <p:txBody>
            <a:bodyPr/>
            <a:lstStyle/>
            <a:p>
              <a:endParaRPr lang="en-GB"/>
            </a:p>
          </p:txBody>
        </p:sp>
        <p:sp>
          <p:nvSpPr>
            <p:cNvPr id="5" name="TextBox 5"/>
            <p:cNvSpPr txBox="1"/>
            <p:nvPr/>
          </p:nvSpPr>
          <p:spPr>
            <a:xfrm>
              <a:off x="0" y="-9525"/>
              <a:ext cx="2737608" cy="822325"/>
            </a:xfrm>
            <a:prstGeom prst="rect">
              <a:avLst/>
            </a:prstGeom>
          </p:spPr>
          <p:txBody>
            <a:bodyPr lIns="50800" tIns="50800" rIns="50800" bIns="50800" rtlCol="0" anchor="ctr"/>
            <a:lstStyle/>
            <a:p>
              <a:pPr algn="ctr">
                <a:lnSpc>
                  <a:spcPts val="2640"/>
                </a:lnSpc>
              </a:pPr>
              <a:endParaRPr/>
            </a:p>
          </p:txBody>
        </p:sp>
      </p:grpSp>
      <p:sp>
        <p:nvSpPr>
          <p:cNvPr id="6" name="Freeform 6"/>
          <p:cNvSpPr/>
          <p:nvPr/>
        </p:nvSpPr>
        <p:spPr>
          <a:xfrm>
            <a:off x="13022022" y="3600450"/>
            <a:ext cx="3062954" cy="3086100"/>
          </a:xfrm>
          <a:custGeom>
            <a:avLst/>
            <a:gdLst/>
            <a:ahLst/>
            <a:cxnLst/>
            <a:rect l="l" t="t" r="r" b="b"/>
            <a:pathLst>
              <a:path w="3062954" h="3086100">
                <a:moveTo>
                  <a:pt x="0" y="0"/>
                </a:moveTo>
                <a:lnTo>
                  <a:pt x="3062954" y="0"/>
                </a:lnTo>
                <a:lnTo>
                  <a:pt x="3062954" y="3086100"/>
                </a:lnTo>
                <a:lnTo>
                  <a:pt x="0" y="30861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a:off x="2203024" y="3600450"/>
            <a:ext cx="3062954" cy="3086100"/>
          </a:xfrm>
          <a:custGeom>
            <a:avLst/>
            <a:gdLst/>
            <a:ahLst/>
            <a:cxnLst/>
            <a:rect l="l" t="t" r="r" b="b"/>
            <a:pathLst>
              <a:path w="3062954" h="3086100">
                <a:moveTo>
                  <a:pt x="0" y="0"/>
                </a:moveTo>
                <a:lnTo>
                  <a:pt x="3062954" y="0"/>
                </a:lnTo>
                <a:lnTo>
                  <a:pt x="3062954" y="3086100"/>
                </a:lnTo>
                <a:lnTo>
                  <a:pt x="0" y="30861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TextBox 8"/>
          <p:cNvSpPr txBox="1"/>
          <p:nvPr/>
        </p:nvSpPr>
        <p:spPr>
          <a:xfrm>
            <a:off x="5265978" y="7151974"/>
            <a:ext cx="7756044" cy="2667397"/>
          </a:xfrm>
          <a:prstGeom prst="rect">
            <a:avLst/>
          </a:prstGeom>
        </p:spPr>
        <p:txBody>
          <a:bodyPr lIns="0" tIns="0" rIns="0" bIns="0" rtlCol="0" anchor="t">
            <a:spAutoFit/>
          </a:bodyPr>
          <a:lstStyle/>
          <a:p>
            <a:pPr algn="ctr">
              <a:lnSpc>
                <a:spcPts val="2639"/>
              </a:lnSpc>
            </a:pPr>
            <a:r>
              <a:rPr lang="en-US" sz="2199" dirty="0">
                <a:solidFill>
                  <a:srgbClr val="33261A"/>
                </a:solidFill>
                <a:latin typeface="Glacial Indifference"/>
                <a:ea typeface="Glacial Indifference"/>
                <a:cs typeface="Glacial Indifference"/>
                <a:sym typeface="Glacial Indifference"/>
              </a:rPr>
              <a:t>Student Name: Shunom Begum Qureshi</a:t>
            </a:r>
          </a:p>
          <a:p>
            <a:pPr algn="ctr">
              <a:lnSpc>
                <a:spcPts val="2639"/>
              </a:lnSpc>
            </a:pPr>
            <a:r>
              <a:rPr lang="en-US" sz="2199" dirty="0">
                <a:solidFill>
                  <a:srgbClr val="33261A"/>
                </a:solidFill>
                <a:latin typeface="Glacial Indifference"/>
                <a:ea typeface="Glacial Indifference"/>
                <a:cs typeface="Glacial Indifference"/>
                <a:sym typeface="Glacial Indifference"/>
              </a:rPr>
              <a:t>Student ID: 2238718</a:t>
            </a:r>
          </a:p>
          <a:p>
            <a:pPr algn="ctr">
              <a:lnSpc>
                <a:spcPts val="2639"/>
              </a:lnSpc>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I confirm that I have not used any AI tools in the research and creation of this assignment. I confirm that I have not presented any AI-generated materials as my work. I confirm I have copies of my drafts, notes, and other resources I used which I may be asked to provide in evidence.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ts val="2639"/>
              </a:lnSpc>
            </a:pPr>
            <a:endParaRPr lang="en-US" sz="2199" dirty="0">
              <a:solidFill>
                <a:srgbClr val="33261A"/>
              </a:solidFill>
              <a:latin typeface="Glacial Indifference"/>
              <a:ea typeface="Glacial Indifference"/>
              <a:cs typeface="Glacial Indifference"/>
              <a:sym typeface="Glacial Indifference"/>
            </a:endParaRPr>
          </a:p>
          <a:p>
            <a:pPr algn="ctr">
              <a:lnSpc>
                <a:spcPts val="2639"/>
              </a:lnSpc>
            </a:pPr>
            <a:endParaRPr lang="en-US" sz="2199" dirty="0">
              <a:solidFill>
                <a:srgbClr val="33261A"/>
              </a:solidFill>
              <a:latin typeface="Glacial Indifference"/>
              <a:ea typeface="Glacial Indifference"/>
              <a:cs typeface="Glacial Indifference"/>
              <a:sym typeface="Glacial Indifference"/>
            </a:endParaRPr>
          </a:p>
        </p:txBody>
      </p:sp>
      <p:sp>
        <p:nvSpPr>
          <p:cNvPr id="9" name="TextBox 9"/>
          <p:cNvSpPr txBox="1"/>
          <p:nvPr/>
        </p:nvSpPr>
        <p:spPr>
          <a:xfrm>
            <a:off x="5336149" y="3983270"/>
            <a:ext cx="7615703" cy="3370611"/>
          </a:xfrm>
          <a:prstGeom prst="rect">
            <a:avLst/>
          </a:prstGeom>
        </p:spPr>
        <p:txBody>
          <a:bodyPr lIns="0" tIns="0" rIns="0" bIns="0" rtlCol="0" anchor="t">
            <a:spAutoFit/>
          </a:bodyPr>
          <a:lstStyle/>
          <a:p>
            <a:pPr algn="ctr">
              <a:lnSpc>
                <a:spcPts val="6551"/>
              </a:lnSpc>
            </a:pPr>
            <a:r>
              <a:rPr lang="en-US" sz="6551" b="1">
                <a:solidFill>
                  <a:srgbClr val="FAFAF9"/>
                </a:solidFill>
                <a:latin typeface="Bebas Neue Bold"/>
                <a:ea typeface="Bebas Neue Bold"/>
                <a:cs typeface="Bebas Neue Bold"/>
                <a:sym typeface="Bebas Neue Bold"/>
              </a:rPr>
              <a:t>CYMRUTECH – WELSH INNOVATION THROUGH A SENSE OF PLACE</a:t>
            </a:r>
          </a:p>
          <a:p>
            <a:pPr algn="ctr">
              <a:lnSpc>
                <a:spcPts val="6551"/>
              </a:lnSpc>
            </a:pPr>
            <a:endParaRPr lang="en-US" sz="6551" b="1">
              <a:solidFill>
                <a:srgbClr val="FAFAF9"/>
              </a:solidFill>
              <a:latin typeface="Bebas Neue Bold"/>
              <a:ea typeface="Bebas Neue Bold"/>
              <a:cs typeface="Bebas Neue Bold"/>
              <a:sym typeface="Bebas Neue Bo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FAF9"/>
        </a:solidFill>
        <a:effectLst/>
      </p:bgPr>
    </p:bg>
    <p:spTree>
      <p:nvGrpSpPr>
        <p:cNvPr id="1" name=""/>
        <p:cNvGrpSpPr/>
        <p:nvPr/>
      </p:nvGrpSpPr>
      <p:grpSpPr>
        <a:xfrm>
          <a:off x="0" y="0"/>
          <a:ext cx="0" cy="0"/>
          <a:chOff x="0" y="0"/>
          <a:chExt cx="0" cy="0"/>
        </a:xfrm>
      </p:grpSpPr>
      <p:grpSp>
        <p:nvGrpSpPr>
          <p:cNvPr id="2" name="Group 2"/>
          <p:cNvGrpSpPr/>
          <p:nvPr/>
        </p:nvGrpSpPr>
        <p:grpSpPr>
          <a:xfrm>
            <a:off x="-1301397" y="0"/>
            <a:ext cx="11932724" cy="10287000"/>
            <a:chOff x="0" y="0"/>
            <a:chExt cx="3142775" cy="2709333"/>
          </a:xfrm>
        </p:grpSpPr>
        <p:sp>
          <p:nvSpPr>
            <p:cNvPr id="3" name="Freeform 3"/>
            <p:cNvSpPr/>
            <p:nvPr/>
          </p:nvSpPr>
          <p:spPr>
            <a:xfrm>
              <a:off x="0" y="0"/>
              <a:ext cx="3142775" cy="2709333"/>
            </a:xfrm>
            <a:custGeom>
              <a:avLst/>
              <a:gdLst/>
              <a:ahLst/>
              <a:cxnLst/>
              <a:rect l="l" t="t" r="r" b="b"/>
              <a:pathLst>
                <a:path w="3142775" h="2709333">
                  <a:moveTo>
                    <a:pt x="0" y="0"/>
                  </a:moveTo>
                  <a:lnTo>
                    <a:pt x="3142775" y="0"/>
                  </a:lnTo>
                  <a:lnTo>
                    <a:pt x="3142775" y="2709333"/>
                  </a:lnTo>
                  <a:lnTo>
                    <a:pt x="0" y="2709333"/>
                  </a:lnTo>
                  <a:close/>
                </a:path>
              </a:pathLst>
            </a:custGeom>
            <a:solidFill>
              <a:srgbClr val="33261A"/>
            </a:solidFill>
          </p:spPr>
          <p:txBody>
            <a:bodyPr/>
            <a:lstStyle/>
            <a:p>
              <a:endParaRPr lang="en-GB"/>
            </a:p>
          </p:txBody>
        </p:sp>
        <p:sp>
          <p:nvSpPr>
            <p:cNvPr id="4" name="TextBox 4"/>
            <p:cNvSpPr txBox="1"/>
            <p:nvPr/>
          </p:nvSpPr>
          <p:spPr>
            <a:xfrm>
              <a:off x="0" y="-9525"/>
              <a:ext cx="3142775" cy="2718858"/>
            </a:xfrm>
            <a:prstGeom prst="rect">
              <a:avLst/>
            </a:prstGeom>
          </p:spPr>
          <p:txBody>
            <a:bodyPr lIns="50800" tIns="50800" rIns="50800" bIns="50800" rtlCol="0" anchor="ctr"/>
            <a:lstStyle/>
            <a:p>
              <a:pPr algn="ctr">
                <a:lnSpc>
                  <a:spcPts val="2640"/>
                </a:lnSpc>
              </a:pPr>
              <a:endParaRPr/>
            </a:p>
          </p:txBody>
        </p:sp>
      </p:grpSp>
      <p:grpSp>
        <p:nvGrpSpPr>
          <p:cNvPr id="5" name="Group 5"/>
          <p:cNvGrpSpPr/>
          <p:nvPr/>
        </p:nvGrpSpPr>
        <p:grpSpPr>
          <a:xfrm>
            <a:off x="13561255" y="0"/>
            <a:ext cx="5721190" cy="10287000"/>
            <a:chOff x="0" y="0"/>
            <a:chExt cx="1506815" cy="2709333"/>
          </a:xfrm>
        </p:grpSpPr>
        <p:sp>
          <p:nvSpPr>
            <p:cNvPr id="6" name="Freeform 6"/>
            <p:cNvSpPr/>
            <p:nvPr/>
          </p:nvSpPr>
          <p:spPr>
            <a:xfrm>
              <a:off x="0" y="0"/>
              <a:ext cx="1506815" cy="2709333"/>
            </a:xfrm>
            <a:custGeom>
              <a:avLst/>
              <a:gdLst/>
              <a:ahLst/>
              <a:cxnLst/>
              <a:rect l="l" t="t" r="r" b="b"/>
              <a:pathLst>
                <a:path w="1506815" h="2709333">
                  <a:moveTo>
                    <a:pt x="0" y="0"/>
                  </a:moveTo>
                  <a:lnTo>
                    <a:pt x="1506815" y="0"/>
                  </a:lnTo>
                  <a:lnTo>
                    <a:pt x="1506815" y="2709333"/>
                  </a:lnTo>
                  <a:lnTo>
                    <a:pt x="0" y="2709333"/>
                  </a:lnTo>
                  <a:close/>
                </a:path>
              </a:pathLst>
            </a:custGeom>
            <a:solidFill>
              <a:srgbClr val="9C6942"/>
            </a:solidFill>
          </p:spPr>
          <p:txBody>
            <a:bodyPr/>
            <a:lstStyle/>
            <a:p>
              <a:endParaRPr lang="en-GB"/>
            </a:p>
          </p:txBody>
        </p:sp>
        <p:sp>
          <p:nvSpPr>
            <p:cNvPr id="7" name="TextBox 7"/>
            <p:cNvSpPr txBox="1"/>
            <p:nvPr/>
          </p:nvSpPr>
          <p:spPr>
            <a:xfrm>
              <a:off x="0" y="-9525"/>
              <a:ext cx="1506815" cy="2718858"/>
            </a:xfrm>
            <a:prstGeom prst="rect">
              <a:avLst/>
            </a:prstGeom>
          </p:spPr>
          <p:txBody>
            <a:bodyPr lIns="50800" tIns="50800" rIns="50800" bIns="50800" rtlCol="0" anchor="ctr"/>
            <a:lstStyle/>
            <a:p>
              <a:pPr algn="ctr">
                <a:lnSpc>
                  <a:spcPts val="2640"/>
                </a:lnSpc>
              </a:pPr>
              <a:endParaRPr/>
            </a:p>
          </p:txBody>
        </p:sp>
      </p:grpSp>
      <p:grpSp>
        <p:nvGrpSpPr>
          <p:cNvPr id="8" name="Group 8"/>
          <p:cNvGrpSpPr/>
          <p:nvPr/>
        </p:nvGrpSpPr>
        <p:grpSpPr>
          <a:xfrm>
            <a:off x="9933777" y="730211"/>
            <a:ext cx="6488073" cy="8826579"/>
            <a:chOff x="0" y="0"/>
            <a:chExt cx="1005172" cy="1367468"/>
          </a:xfrm>
        </p:grpSpPr>
        <p:sp>
          <p:nvSpPr>
            <p:cNvPr id="9" name="Freeform 9"/>
            <p:cNvSpPr/>
            <p:nvPr/>
          </p:nvSpPr>
          <p:spPr>
            <a:xfrm>
              <a:off x="0" y="0"/>
              <a:ext cx="1005172" cy="1367468"/>
            </a:xfrm>
            <a:custGeom>
              <a:avLst/>
              <a:gdLst/>
              <a:ahLst/>
              <a:cxnLst/>
              <a:rect l="l" t="t" r="r" b="b"/>
              <a:pathLst>
                <a:path w="1005172" h="1367468">
                  <a:moveTo>
                    <a:pt x="0" y="0"/>
                  </a:moveTo>
                  <a:lnTo>
                    <a:pt x="1005172" y="0"/>
                  </a:lnTo>
                  <a:lnTo>
                    <a:pt x="1005172" y="1367468"/>
                  </a:lnTo>
                  <a:lnTo>
                    <a:pt x="0" y="1367468"/>
                  </a:lnTo>
                  <a:close/>
                </a:path>
              </a:pathLst>
            </a:custGeom>
            <a:blipFill>
              <a:blip r:embed="rId3"/>
              <a:stretch>
                <a:fillRect t="-5164" b="-5164"/>
              </a:stretch>
            </a:blipFill>
          </p:spPr>
          <p:txBody>
            <a:bodyPr/>
            <a:lstStyle/>
            <a:p>
              <a:endParaRPr lang="en-GB"/>
            </a:p>
          </p:txBody>
        </p:sp>
      </p:grpSp>
      <p:grpSp>
        <p:nvGrpSpPr>
          <p:cNvPr id="10" name="Group 10"/>
          <p:cNvGrpSpPr/>
          <p:nvPr/>
        </p:nvGrpSpPr>
        <p:grpSpPr>
          <a:xfrm>
            <a:off x="-607735" y="1028700"/>
            <a:ext cx="9103428" cy="2063805"/>
            <a:chOff x="0" y="0"/>
            <a:chExt cx="2397611" cy="543554"/>
          </a:xfrm>
        </p:grpSpPr>
        <p:sp>
          <p:nvSpPr>
            <p:cNvPr id="11" name="Freeform 11"/>
            <p:cNvSpPr/>
            <p:nvPr/>
          </p:nvSpPr>
          <p:spPr>
            <a:xfrm>
              <a:off x="0" y="0"/>
              <a:ext cx="2397611" cy="543554"/>
            </a:xfrm>
            <a:custGeom>
              <a:avLst/>
              <a:gdLst/>
              <a:ahLst/>
              <a:cxnLst/>
              <a:rect l="l" t="t" r="r" b="b"/>
              <a:pathLst>
                <a:path w="2397611" h="543554">
                  <a:moveTo>
                    <a:pt x="0" y="0"/>
                  </a:moveTo>
                  <a:lnTo>
                    <a:pt x="2397611" y="0"/>
                  </a:lnTo>
                  <a:lnTo>
                    <a:pt x="2397611" y="543554"/>
                  </a:lnTo>
                  <a:lnTo>
                    <a:pt x="0" y="543554"/>
                  </a:lnTo>
                  <a:close/>
                </a:path>
              </a:pathLst>
            </a:custGeom>
            <a:solidFill>
              <a:srgbClr val="9C6942"/>
            </a:solidFill>
          </p:spPr>
          <p:txBody>
            <a:bodyPr/>
            <a:lstStyle/>
            <a:p>
              <a:endParaRPr lang="en-GB"/>
            </a:p>
          </p:txBody>
        </p:sp>
        <p:sp>
          <p:nvSpPr>
            <p:cNvPr id="12" name="TextBox 12"/>
            <p:cNvSpPr txBox="1"/>
            <p:nvPr/>
          </p:nvSpPr>
          <p:spPr>
            <a:xfrm>
              <a:off x="0" y="-9525"/>
              <a:ext cx="2397611" cy="553079"/>
            </a:xfrm>
            <a:prstGeom prst="rect">
              <a:avLst/>
            </a:prstGeom>
          </p:spPr>
          <p:txBody>
            <a:bodyPr lIns="50800" tIns="50800" rIns="50800" bIns="50800" rtlCol="0" anchor="ctr"/>
            <a:lstStyle/>
            <a:p>
              <a:pPr algn="ctr">
                <a:lnSpc>
                  <a:spcPts val="2640"/>
                </a:lnSpc>
              </a:pPr>
              <a:endParaRPr/>
            </a:p>
          </p:txBody>
        </p:sp>
      </p:grpSp>
      <p:sp>
        <p:nvSpPr>
          <p:cNvPr id="13" name="Freeform 13"/>
          <p:cNvSpPr/>
          <p:nvPr/>
        </p:nvSpPr>
        <p:spPr>
          <a:xfrm>
            <a:off x="732999" y="9258300"/>
            <a:ext cx="4160184" cy="4114800"/>
          </a:xfrm>
          <a:custGeom>
            <a:avLst/>
            <a:gdLst/>
            <a:ahLst/>
            <a:cxnLst/>
            <a:rect l="l" t="t" r="r" b="b"/>
            <a:pathLst>
              <a:path w="4160184" h="4114800">
                <a:moveTo>
                  <a:pt x="0" y="0"/>
                </a:moveTo>
                <a:lnTo>
                  <a:pt x="4160184" y="0"/>
                </a:lnTo>
                <a:lnTo>
                  <a:pt x="416018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4" name="Freeform 14"/>
          <p:cNvSpPr/>
          <p:nvPr/>
        </p:nvSpPr>
        <p:spPr>
          <a:xfrm>
            <a:off x="16787231" y="197690"/>
            <a:ext cx="4160184" cy="4114800"/>
          </a:xfrm>
          <a:custGeom>
            <a:avLst/>
            <a:gdLst/>
            <a:ahLst/>
            <a:cxnLst/>
            <a:rect l="l" t="t" r="r" b="b"/>
            <a:pathLst>
              <a:path w="4160184" h="4114800">
                <a:moveTo>
                  <a:pt x="0" y="0"/>
                </a:moveTo>
                <a:lnTo>
                  <a:pt x="4160184" y="0"/>
                </a:lnTo>
                <a:lnTo>
                  <a:pt x="4160184"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5" name="TextBox 15"/>
          <p:cNvSpPr txBox="1"/>
          <p:nvPr/>
        </p:nvSpPr>
        <p:spPr>
          <a:xfrm>
            <a:off x="1549869" y="1537654"/>
            <a:ext cx="6637224" cy="1229837"/>
          </a:xfrm>
          <a:prstGeom prst="rect">
            <a:avLst/>
          </a:prstGeom>
        </p:spPr>
        <p:txBody>
          <a:bodyPr lIns="0" tIns="0" rIns="0" bIns="0" rtlCol="0" anchor="t">
            <a:spAutoFit/>
          </a:bodyPr>
          <a:lstStyle/>
          <a:p>
            <a:pPr algn="l">
              <a:lnSpc>
                <a:spcPts val="4729"/>
              </a:lnSpc>
            </a:pPr>
            <a:r>
              <a:rPr lang="en-US" sz="4503" b="1">
                <a:solidFill>
                  <a:srgbClr val="FFFFFF"/>
                </a:solidFill>
                <a:latin typeface="Bebas Neue Bold"/>
                <a:ea typeface="Bebas Neue Bold"/>
                <a:cs typeface="Bebas Neue Bold"/>
                <a:sym typeface="Bebas Neue Bold"/>
              </a:rPr>
              <a:t>CYMRUTECH – WELSH INNOVATION THROUGH A SENSE OF PLACE</a:t>
            </a:r>
          </a:p>
        </p:txBody>
      </p:sp>
      <p:sp>
        <p:nvSpPr>
          <p:cNvPr id="16" name="TextBox 16"/>
          <p:cNvSpPr txBox="1"/>
          <p:nvPr/>
        </p:nvSpPr>
        <p:spPr>
          <a:xfrm>
            <a:off x="1386980" y="3834762"/>
            <a:ext cx="7299756" cy="3799567"/>
          </a:xfrm>
          <a:prstGeom prst="rect">
            <a:avLst/>
          </a:prstGeom>
        </p:spPr>
        <p:txBody>
          <a:bodyPr lIns="0" tIns="0" rIns="0" bIns="0" rtlCol="0" anchor="t">
            <a:spAutoFit/>
          </a:bodyPr>
          <a:lstStyle/>
          <a:p>
            <a:pPr marL="550232" lvl="1" indent="-275116" algn="l">
              <a:lnSpc>
                <a:spcPts val="3058"/>
              </a:lnSpc>
              <a:buFont typeface="Arial"/>
              <a:buChar char="•"/>
            </a:pPr>
            <a:r>
              <a:rPr lang="en-US" sz="2548">
                <a:solidFill>
                  <a:srgbClr val="FFFFFF"/>
                </a:solidFill>
                <a:latin typeface="Glacial Indifference"/>
                <a:ea typeface="Glacial Indifference"/>
                <a:cs typeface="Glacial Indifference"/>
                <a:sym typeface="Glacial Indifference"/>
              </a:rPr>
              <a:t>Celebrating the Year of Croeso 2025</a:t>
            </a:r>
          </a:p>
          <a:p>
            <a:pPr marL="550232" lvl="1" indent="-275116" algn="l">
              <a:lnSpc>
                <a:spcPts val="3058"/>
              </a:lnSpc>
              <a:buFont typeface="Arial"/>
              <a:buChar char="•"/>
            </a:pPr>
            <a:r>
              <a:rPr lang="en-US" sz="2548">
                <a:solidFill>
                  <a:srgbClr val="FFFFFF"/>
                </a:solidFill>
                <a:latin typeface="Glacial Indifference"/>
                <a:ea typeface="Glacial Indifference"/>
                <a:cs typeface="Glacial Indifference"/>
                <a:sym typeface="Glacial Indifference"/>
              </a:rPr>
              <a:t>Developed concept event which blends state-of-the-art technology with the pure Welsh heritage (Gov.wales, 2023).</a:t>
            </a:r>
          </a:p>
          <a:p>
            <a:pPr marL="550232" lvl="1" indent="-275116" algn="l">
              <a:lnSpc>
                <a:spcPts val="3058"/>
              </a:lnSpc>
              <a:buFont typeface="Arial"/>
              <a:buChar char="•"/>
            </a:pPr>
            <a:r>
              <a:rPr lang="en-US" sz="2548">
                <a:solidFill>
                  <a:srgbClr val="FFFFFF"/>
                </a:solidFill>
                <a:latin typeface="Glacial Indifference"/>
                <a:ea typeface="Glacial Indifference"/>
                <a:cs typeface="Glacial Indifference"/>
                <a:sym typeface="Glacial Indifference"/>
              </a:rPr>
              <a:t>A wide reach informed by ground-breaking work in Wales.</a:t>
            </a:r>
          </a:p>
          <a:p>
            <a:pPr marL="550232" lvl="1" indent="-275116" algn="l">
              <a:lnSpc>
                <a:spcPts val="3058"/>
              </a:lnSpc>
              <a:buFont typeface="Arial"/>
              <a:buChar char="•"/>
            </a:pPr>
            <a:r>
              <a:rPr lang="en-US" sz="2548">
                <a:solidFill>
                  <a:srgbClr val="FFFFFF"/>
                </a:solidFill>
                <a:latin typeface="Glacial Indifference"/>
                <a:ea typeface="Glacial Indifference"/>
                <a:cs typeface="Glacial Indifference"/>
                <a:sym typeface="Glacial Indifference"/>
              </a:rPr>
              <a:t>Designed to engage students, industry partners, and visitors from around the world</a:t>
            </a:r>
          </a:p>
          <a:p>
            <a:pPr marL="550232" lvl="1" indent="-275116" algn="l">
              <a:lnSpc>
                <a:spcPts val="3058"/>
              </a:lnSpc>
              <a:buFont typeface="Arial"/>
              <a:buChar char="•"/>
            </a:pPr>
            <a:r>
              <a:rPr lang="en-US" sz="2548">
                <a:solidFill>
                  <a:srgbClr val="FFFFFF"/>
                </a:solidFill>
                <a:latin typeface="Glacial Indifference"/>
                <a:ea typeface="Glacial Indifference"/>
                <a:cs typeface="Glacial Indifference"/>
                <a:sym typeface="Glacial Indifference"/>
              </a:rPr>
              <a:t>Supported by Cardiff University, events at either the Hall or the Conference Centre.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AFAF9"/>
        </a:solidFill>
        <a:effectLst/>
      </p:bgPr>
    </p:bg>
    <p:spTree>
      <p:nvGrpSpPr>
        <p:cNvPr id="1" name=""/>
        <p:cNvGrpSpPr/>
        <p:nvPr/>
      </p:nvGrpSpPr>
      <p:grpSpPr>
        <a:xfrm>
          <a:off x="0" y="0"/>
          <a:ext cx="0" cy="0"/>
          <a:chOff x="0" y="0"/>
          <a:chExt cx="0" cy="0"/>
        </a:xfrm>
      </p:grpSpPr>
      <p:grpSp>
        <p:nvGrpSpPr>
          <p:cNvPr id="2" name="Group 2"/>
          <p:cNvGrpSpPr/>
          <p:nvPr/>
        </p:nvGrpSpPr>
        <p:grpSpPr>
          <a:xfrm>
            <a:off x="8411823" y="-1118794"/>
            <a:ext cx="10416938" cy="11617995"/>
            <a:chOff x="0" y="0"/>
            <a:chExt cx="2743556" cy="3059883"/>
          </a:xfrm>
        </p:grpSpPr>
        <p:sp>
          <p:nvSpPr>
            <p:cNvPr id="3" name="Freeform 3"/>
            <p:cNvSpPr/>
            <p:nvPr/>
          </p:nvSpPr>
          <p:spPr>
            <a:xfrm>
              <a:off x="0" y="0"/>
              <a:ext cx="2743556" cy="3059883"/>
            </a:xfrm>
            <a:custGeom>
              <a:avLst/>
              <a:gdLst/>
              <a:ahLst/>
              <a:cxnLst/>
              <a:rect l="l" t="t" r="r" b="b"/>
              <a:pathLst>
                <a:path w="2743556" h="3059883">
                  <a:moveTo>
                    <a:pt x="0" y="0"/>
                  </a:moveTo>
                  <a:lnTo>
                    <a:pt x="2743556" y="0"/>
                  </a:lnTo>
                  <a:lnTo>
                    <a:pt x="2743556" y="3059883"/>
                  </a:lnTo>
                  <a:lnTo>
                    <a:pt x="0" y="3059883"/>
                  </a:lnTo>
                  <a:close/>
                </a:path>
              </a:pathLst>
            </a:custGeom>
            <a:solidFill>
              <a:srgbClr val="33261A"/>
            </a:solidFill>
          </p:spPr>
          <p:txBody>
            <a:bodyPr/>
            <a:lstStyle/>
            <a:p>
              <a:endParaRPr lang="en-GB"/>
            </a:p>
          </p:txBody>
        </p:sp>
        <p:sp>
          <p:nvSpPr>
            <p:cNvPr id="4" name="TextBox 4"/>
            <p:cNvSpPr txBox="1"/>
            <p:nvPr/>
          </p:nvSpPr>
          <p:spPr>
            <a:xfrm>
              <a:off x="0" y="-9525"/>
              <a:ext cx="2743556" cy="3069408"/>
            </a:xfrm>
            <a:prstGeom prst="rect">
              <a:avLst/>
            </a:prstGeom>
          </p:spPr>
          <p:txBody>
            <a:bodyPr lIns="50800" tIns="50800" rIns="50800" bIns="50800" rtlCol="0" anchor="ctr"/>
            <a:lstStyle/>
            <a:p>
              <a:pPr algn="ctr">
                <a:lnSpc>
                  <a:spcPts val="2640"/>
                </a:lnSpc>
              </a:pPr>
              <a:endParaRPr/>
            </a:p>
          </p:txBody>
        </p:sp>
      </p:grpSp>
      <p:grpSp>
        <p:nvGrpSpPr>
          <p:cNvPr id="5" name="Group 5"/>
          <p:cNvGrpSpPr/>
          <p:nvPr/>
        </p:nvGrpSpPr>
        <p:grpSpPr>
          <a:xfrm>
            <a:off x="-344705" y="0"/>
            <a:ext cx="5721190" cy="10401300"/>
            <a:chOff x="0" y="0"/>
            <a:chExt cx="1506815" cy="2739437"/>
          </a:xfrm>
        </p:grpSpPr>
        <p:sp>
          <p:nvSpPr>
            <p:cNvPr id="6" name="Freeform 6"/>
            <p:cNvSpPr/>
            <p:nvPr/>
          </p:nvSpPr>
          <p:spPr>
            <a:xfrm>
              <a:off x="0" y="0"/>
              <a:ext cx="1506815" cy="2739437"/>
            </a:xfrm>
            <a:custGeom>
              <a:avLst/>
              <a:gdLst/>
              <a:ahLst/>
              <a:cxnLst/>
              <a:rect l="l" t="t" r="r" b="b"/>
              <a:pathLst>
                <a:path w="1506815" h="2739437">
                  <a:moveTo>
                    <a:pt x="0" y="0"/>
                  </a:moveTo>
                  <a:lnTo>
                    <a:pt x="1506815" y="0"/>
                  </a:lnTo>
                  <a:lnTo>
                    <a:pt x="1506815" y="2739437"/>
                  </a:lnTo>
                  <a:lnTo>
                    <a:pt x="0" y="2739437"/>
                  </a:lnTo>
                  <a:close/>
                </a:path>
              </a:pathLst>
            </a:custGeom>
            <a:solidFill>
              <a:srgbClr val="9C6942"/>
            </a:solidFill>
          </p:spPr>
          <p:txBody>
            <a:bodyPr/>
            <a:lstStyle/>
            <a:p>
              <a:endParaRPr lang="en-GB"/>
            </a:p>
          </p:txBody>
        </p:sp>
        <p:sp>
          <p:nvSpPr>
            <p:cNvPr id="7" name="TextBox 7"/>
            <p:cNvSpPr txBox="1"/>
            <p:nvPr/>
          </p:nvSpPr>
          <p:spPr>
            <a:xfrm>
              <a:off x="0" y="-9525"/>
              <a:ext cx="1506815" cy="2748962"/>
            </a:xfrm>
            <a:prstGeom prst="rect">
              <a:avLst/>
            </a:prstGeom>
          </p:spPr>
          <p:txBody>
            <a:bodyPr lIns="50800" tIns="50800" rIns="50800" bIns="50800" rtlCol="0" anchor="ctr"/>
            <a:lstStyle/>
            <a:p>
              <a:pPr algn="ctr">
                <a:lnSpc>
                  <a:spcPts val="2640"/>
                </a:lnSpc>
              </a:pPr>
              <a:endParaRPr/>
            </a:p>
          </p:txBody>
        </p:sp>
      </p:grpSp>
      <p:grpSp>
        <p:nvGrpSpPr>
          <p:cNvPr id="8" name="Group 8"/>
          <p:cNvGrpSpPr/>
          <p:nvPr/>
        </p:nvGrpSpPr>
        <p:grpSpPr>
          <a:xfrm>
            <a:off x="10013034" y="1028717"/>
            <a:ext cx="9103428" cy="2063805"/>
            <a:chOff x="0" y="0"/>
            <a:chExt cx="2397611" cy="543554"/>
          </a:xfrm>
        </p:grpSpPr>
        <p:sp>
          <p:nvSpPr>
            <p:cNvPr id="9" name="Freeform 9"/>
            <p:cNvSpPr/>
            <p:nvPr/>
          </p:nvSpPr>
          <p:spPr>
            <a:xfrm>
              <a:off x="0" y="0"/>
              <a:ext cx="2397611" cy="543554"/>
            </a:xfrm>
            <a:custGeom>
              <a:avLst/>
              <a:gdLst/>
              <a:ahLst/>
              <a:cxnLst/>
              <a:rect l="l" t="t" r="r" b="b"/>
              <a:pathLst>
                <a:path w="2397611" h="543554">
                  <a:moveTo>
                    <a:pt x="0" y="0"/>
                  </a:moveTo>
                  <a:lnTo>
                    <a:pt x="2397611" y="0"/>
                  </a:lnTo>
                  <a:lnTo>
                    <a:pt x="2397611" y="543554"/>
                  </a:lnTo>
                  <a:lnTo>
                    <a:pt x="0" y="543554"/>
                  </a:lnTo>
                  <a:close/>
                </a:path>
              </a:pathLst>
            </a:custGeom>
            <a:solidFill>
              <a:srgbClr val="9C6942"/>
            </a:solidFill>
          </p:spPr>
          <p:txBody>
            <a:bodyPr/>
            <a:lstStyle/>
            <a:p>
              <a:endParaRPr lang="en-GB"/>
            </a:p>
          </p:txBody>
        </p:sp>
        <p:sp>
          <p:nvSpPr>
            <p:cNvPr id="10" name="TextBox 10"/>
            <p:cNvSpPr txBox="1"/>
            <p:nvPr/>
          </p:nvSpPr>
          <p:spPr>
            <a:xfrm>
              <a:off x="0" y="-9525"/>
              <a:ext cx="2397611" cy="553079"/>
            </a:xfrm>
            <a:prstGeom prst="rect">
              <a:avLst/>
            </a:prstGeom>
          </p:spPr>
          <p:txBody>
            <a:bodyPr lIns="50800" tIns="50800" rIns="50800" bIns="50800" rtlCol="0" anchor="ctr"/>
            <a:lstStyle/>
            <a:p>
              <a:pPr algn="ctr">
                <a:lnSpc>
                  <a:spcPts val="2640"/>
                </a:lnSpc>
              </a:pPr>
              <a:endParaRPr/>
            </a:p>
          </p:txBody>
        </p:sp>
      </p:grpSp>
      <p:grpSp>
        <p:nvGrpSpPr>
          <p:cNvPr id="11" name="Group 11"/>
          <p:cNvGrpSpPr/>
          <p:nvPr/>
        </p:nvGrpSpPr>
        <p:grpSpPr>
          <a:xfrm>
            <a:off x="1028700" y="744855"/>
            <a:ext cx="6396386" cy="8909241"/>
            <a:chOff x="0" y="0"/>
            <a:chExt cx="990968" cy="1380274"/>
          </a:xfrm>
        </p:grpSpPr>
        <p:sp>
          <p:nvSpPr>
            <p:cNvPr id="12" name="Freeform 12"/>
            <p:cNvSpPr/>
            <p:nvPr/>
          </p:nvSpPr>
          <p:spPr>
            <a:xfrm>
              <a:off x="0" y="0"/>
              <a:ext cx="990968" cy="1380274"/>
            </a:xfrm>
            <a:custGeom>
              <a:avLst/>
              <a:gdLst/>
              <a:ahLst/>
              <a:cxnLst/>
              <a:rect l="l" t="t" r="r" b="b"/>
              <a:pathLst>
                <a:path w="990968" h="1380274">
                  <a:moveTo>
                    <a:pt x="0" y="0"/>
                  </a:moveTo>
                  <a:lnTo>
                    <a:pt x="990968" y="0"/>
                  </a:lnTo>
                  <a:lnTo>
                    <a:pt x="990968" y="1380274"/>
                  </a:lnTo>
                  <a:lnTo>
                    <a:pt x="0" y="1380274"/>
                  </a:lnTo>
                  <a:close/>
                </a:path>
              </a:pathLst>
            </a:custGeom>
            <a:blipFill>
              <a:blip r:embed="rId3"/>
              <a:stretch>
                <a:fillRect l="-13" t="-7788" r="-13"/>
              </a:stretch>
            </a:blipFill>
          </p:spPr>
          <p:txBody>
            <a:bodyPr/>
            <a:lstStyle/>
            <a:p>
              <a:endParaRPr lang="en-GB"/>
            </a:p>
          </p:txBody>
        </p:sp>
      </p:grpSp>
      <p:sp>
        <p:nvSpPr>
          <p:cNvPr id="13" name="Freeform 13"/>
          <p:cNvSpPr/>
          <p:nvPr/>
        </p:nvSpPr>
        <p:spPr>
          <a:xfrm>
            <a:off x="12816541" y="9258300"/>
            <a:ext cx="4160184" cy="4114800"/>
          </a:xfrm>
          <a:custGeom>
            <a:avLst/>
            <a:gdLst/>
            <a:ahLst/>
            <a:cxnLst/>
            <a:rect l="l" t="t" r="r" b="b"/>
            <a:pathLst>
              <a:path w="4160184" h="4114800">
                <a:moveTo>
                  <a:pt x="0" y="0"/>
                </a:moveTo>
                <a:lnTo>
                  <a:pt x="4160184" y="0"/>
                </a:lnTo>
                <a:lnTo>
                  <a:pt x="416018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4" name="Freeform 14"/>
          <p:cNvSpPr/>
          <p:nvPr/>
        </p:nvSpPr>
        <p:spPr>
          <a:xfrm>
            <a:off x="-3254530" y="2136819"/>
            <a:ext cx="4160184" cy="4114800"/>
          </a:xfrm>
          <a:custGeom>
            <a:avLst/>
            <a:gdLst/>
            <a:ahLst/>
            <a:cxnLst/>
            <a:rect l="l" t="t" r="r" b="b"/>
            <a:pathLst>
              <a:path w="4160184" h="4114800">
                <a:moveTo>
                  <a:pt x="0" y="0"/>
                </a:moveTo>
                <a:lnTo>
                  <a:pt x="4160184" y="0"/>
                </a:lnTo>
                <a:lnTo>
                  <a:pt x="4160184"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5" name="TextBox 15"/>
          <p:cNvSpPr txBox="1"/>
          <p:nvPr/>
        </p:nvSpPr>
        <p:spPr>
          <a:xfrm>
            <a:off x="10013034" y="3784935"/>
            <a:ext cx="7362180" cy="4297713"/>
          </a:xfrm>
          <a:prstGeom prst="rect">
            <a:avLst/>
          </a:prstGeom>
        </p:spPr>
        <p:txBody>
          <a:bodyPr lIns="0" tIns="0" rIns="0" bIns="0" rtlCol="0" anchor="t">
            <a:spAutoFit/>
          </a:bodyPr>
          <a:lstStyle/>
          <a:p>
            <a:pPr marL="608045" lvl="1" indent="-304022" algn="just">
              <a:lnSpc>
                <a:spcPts val="3802"/>
              </a:lnSpc>
              <a:buFont typeface="Arial"/>
              <a:buChar char="•"/>
            </a:pPr>
            <a:r>
              <a:rPr lang="en-US" sz="2816">
                <a:solidFill>
                  <a:srgbClr val="FFFFFF"/>
                </a:solidFill>
                <a:latin typeface="Glacial Indifference"/>
                <a:ea typeface="Glacial Indifference"/>
                <a:cs typeface="Glacial Indifference"/>
                <a:sym typeface="Glacial Indifference"/>
              </a:rPr>
              <a:t>Strengthening themes concerning Welsh culture, language and identity (Wales, 2022).</a:t>
            </a:r>
          </a:p>
          <a:p>
            <a:pPr marL="608045" lvl="1" indent="-304022" algn="just">
              <a:lnSpc>
                <a:spcPts val="3802"/>
              </a:lnSpc>
              <a:buFont typeface="Arial"/>
              <a:buChar char="•"/>
            </a:pPr>
            <a:r>
              <a:rPr lang="en-US" sz="2816">
                <a:solidFill>
                  <a:srgbClr val="FFFFFF"/>
                </a:solidFill>
                <a:latin typeface="Glacial Indifference"/>
                <a:ea typeface="Glacial Indifference"/>
                <a:cs typeface="Glacial Indifference"/>
                <a:sym typeface="Glacial Indifference"/>
              </a:rPr>
              <a:t>An array of businesses to view the projects that students are developing.</a:t>
            </a:r>
          </a:p>
          <a:p>
            <a:pPr marL="608045" lvl="1" indent="-304022" algn="just">
              <a:lnSpc>
                <a:spcPts val="3802"/>
              </a:lnSpc>
              <a:buFont typeface="Arial"/>
              <a:buChar char="•"/>
            </a:pPr>
            <a:r>
              <a:rPr lang="en-US" sz="2816">
                <a:solidFill>
                  <a:srgbClr val="FFFFFF"/>
                </a:solidFill>
                <a:latin typeface="Glacial Indifference"/>
                <a:ea typeface="Glacial Indifference"/>
                <a:cs typeface="Glacial Indifference"/>
                <a:sym typeface="Glacial Indifference"/>
              </a:rPr>
              <a:t>Cultural zones: Welsh food, music, and arts</a:t>
            </a:r>
          </a:p>
          <a:p>
            <a:pPr marL="608045" lvl="1" indent="-304022" algn="just">
              <a:lnSpc>
                <a:spcPts val="3802"/>
              </a:lnSpc>
              <a:buFont typeface="Arial"/>
              <a:buChar char="•"/>
            </a:pPr>
            <a:r>
              <a:rPr lang="en-US" sz="2816">
                <a:solidFill>
                  <a:srgbClr val="FFFFFF"/>
                </a:solidFill>
                <a:latin typeface="Glacial Indifference"/>
                <a:ea typeface="Glacial Indifference"/>
                <a:cs typeface="Glacial Indifference"/>
                <a:sym typeface="Glacial Indifference"/>
              </a:rPr>
              <a:t>Innovation is the prime factor illustrating modern Wales in this matter (Ahmad et al., 2013)</a:t>
            </a:r>
          </a:p>
        </p:txBody>
      </p:sp>
      <p:sp>
        <p:nvSpPr>
          <p:cNvPr id="16" name="TextBox 16"/>
          <p:cNvSpPr txBox="1"/>
          <p:nvPr/>
        </p:nvSpPr>
        <p:spPr>
          <a:xfrm>
            <a:off x="10253599" y="1806796"/>
            <a:ext cx="7558822" cy="850112"/>
          </a:xfrm>
          <a:prstGeom prst="rect">
            <a:avLst/>
          </a:prstGeom>
        </p:spPr>
        <p:txBody>
          <a:bodyPr lIns="0" tIns="0" rIns="0" bIns="0" rtlCol="0" anchor="t">
            <a:spAutoFit/>
          </a:bodyPr>
          <a:lstStyle/>
          <a:p>
            <a:pPr algn="r">
              <a:lnSpc>
                <a:spcPts val="6447"/>
              </a:lnSpc>
            </a:pPr>
            <a:r>
              <a:rPr lang="en-US" sz="6140" b="1">
                <a:solidFill>
                  <a:srgbClr val="FFFFFF"/>
                </a:solidFill>
                <a:latin typeface="Bebas Neue Bold"/>
                <a:ea typeface="Bebas Neue Bold"/>
                <a:cs typeface="Bebas Neue Bold"/>
                <a:sym typeface="Bebas Neue Bold"/>
              </a:rPr>
              <a:t>EVENT CONTENT AND CONTEXT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AFAF9"/>
        </a:solidFill>
        <a:effectLst/>
      </p:bgPr>
    </p:bg>
    <p:spTree>
      <p:nvGrpSpPr>
        <p:cNvPr id="1" name=""/>
        <p:cNvGrpSpPr/>
        <p:nvPr/>
      </p:nvGrpSpPr>
      <p:grpSpPr>
        <a:xfrm>
          <a:off x="0" y="0"/>
          <a:ext cx="0" cy="0"/>
          <a:chOff x="0" y="0"/>
          <a:chExt cx="0" cy="0"/>
        </a:xfrm>
      </p:grpSpPr>
      <p:grpSp>
        <p:nvGrpSpPr>
          <p:cNvPr id="2" name="Group 2"/>
          <p:cNvGrpSpPr/>
          <p:nvPr/>
        </p:nvGrpSpPr>
        <p:grpSpPr>
          <a:xfrm>
            <a:off x="8545760" y="-638264"/>
            <a:ext cx="9890867" cy="10925264"/>
            <a:chOff x="0" y="0"/>
            <a:chExt cx="2605002" cy="2877436"/>
          </a:xfrm>
        </p:grpSpPr>
        <p:sp>
          <p:nvSpPr>
            <p:cNvPr id="3" name="Freeform 3"/>
            <p:cNvSpPr/>
            <p:nvPr/>
          </p:nvSpPr>
          <p:spPr>
            <a:xfrm>
              <a:off x="0" y="0"/>
              <a:ext cx="2605002" cy="2877436"/>
            </a:xfrm>
            <a:custGeom>
              <a:avLst/>
              <a:gdLst/>
              <a:ahLst/>
              <a:cxnLst/>
              <a:rect l="l" t="t" r="r" b="b"/>
              <a:pathLst>
                <a:path w="2605002" h="2877436">
                  <a:moveTo>
                    <a:pt x="0" y="0"/>
                  </a:moveTo>
                  <a:lnTo>
                    <a:pt x="2605002" y="0"/>
                  </a:lnTo>
                  <a:lnTo>
                    <a:pt x="2605002" y="2877436"/>
                  </a:lnTo>
                  <a:lnTo>
                    <a:pt x="0" y="2877436"/>
                  </a:lnTo>
                  <a:close/>
                </a:path>
              </a:pathLst>
            </a:custGeom>
            <a:solidFill>
              <a:srgbClr val="33261A"/>
            </a:solidFill>
          </p:spPr>
          <p:txBody>
            <a:bodyPr/>
            <a:lstStyle/>
            <a:p>
              <a:endParaRPr lang="en-GB"/>
            </a:p>
          </p:txBody>
        </p:sp>
        <p:sp>
          <p:nvSpPr>
            <p:cNvPr id="4" name="TextBox 4"/>
            <p:cNvSpPr txBox="1"/>
            <p:nvPr/>
          </p:nvSpPr>
          <p:spPr>
            <a:xfrm>
              <a:off x="0" y="-38100"/>
              <a:ext cx="2605002" cy="2915536"/>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9681866" y="4013479"/>
            <a:ext cx="7340514" cy="5410697"/>
            <a:chOff x="0" y="0"/>
            <a:chExt cx="1137238" cy="838259"/>
          </a:xfrm>
        </p:grpSpPr>
        <p:sp>
          <p:nvSpPr>
            <p:cNvPr id="6" name="Freeform 6"/>
            <p:cNvSpPr/>
            <p:nvPr/>
          </p:nvSpPr>
          <p:spPr>
            <a:xfrm>
              <a:off x="0" y="0"/>
              <a:ext cx="1137238" cy="838259"/>
            </a:xfrm>
            <a:custGeom>
              <a:avLst/>
              <a:gdLst/>
              <a:ahLst/>
              <a:cxnLst/>
              <a:rect l="l" t="t" r="r" b="b"/>
              <a:pathLst>
                <a:path w="1137238" h="838259">
                  <a:moveTo>
                    <a:pt x="0" y="0"/>
                  </a:moveTo>
                  <a:lnTo>
                    <a:pt x="1137238" y="0"/>
                  </a:lnTo>
                  <a:lnTo>
                    <a:pt x="1137238" y="838259"/>
                  </a:lnTo>
                  <a:lnTo>
                    <a:pt x="0" y="838259"/>
                  </a:lnTo>
                  <a:close/>
                </a:path>
              </a:pathLst>
            </a:custGeom>
            <a:blipFill>
              <a:blip r:embed="rId3"/>
              <a:stretch>
                <a:fillRect l="-20861" r="-26231" b="-32954"/>
              </a:stretch>
            </a:blipFill>
          </p:spPr>
          <p:txBody>
            <a:bodyPr/>
            <a:lstStyle/>
            <a:p>
              <a:endParaRPr lang="en-GB"/>
            </a:p>
          </p:txBody>
        </p:sp>
      </p:grpSp>
      <p:grpSp>
        <p:nvGrpSpPr>
          <p:cNvPr id="7" name="Group 7"/>
          <p:cNvGrpSpPr/>
          <p:nvPr/>
        </p:nvGrpSpPr>
        <p:grpSpPr>
          <a:xfrm>
            <a:off x="9681866" y="1028717"/>
            <a:ext cx="9434596" cy="2063805"/>
            <a:chOff x="0" y="0"/>
            <a:chExt cx="2484832" cy="543554"/>
          </a:xfrm>
        </p:grpSpPr>
        <p:sp>
          <p:nvSpPr>
            <p:cNvPr id="8" name="Freeform 8"/>
            <p:cNvSpPr/>
            <p:nvPr/>
          </p:nvSpPr>
          <p:spPr>
            <a:xfrm>
              <a:off x="0" y="0"/>
              <a:ext cx="2484832" cy="543554"/>
            </a:xfrm>
            <a:custGeom>
              <a:avLst/>
              <a:gdLst/>
              <a:ahLst/>
              <a:cxnLst/>
              <a:rect l="l" t="t" r="r" b="b"/>
              <a:pathLst>
                <a:path w="2484832" h="543554">
                  <a:moveTo>
                    <a:pt x="0" y="0"/>
                  </a:moveTo>
                  <a:lnTo>
                    <a:pt x="2484832" y="0"/>
                  </a:lnTo>
                  <a:lnTo>
                    <a:pt x="2484832" y="543554"/>
                  </a:lnTo>
                  <a:lnTo>
                    <a:pt x="0" y="543554"/>
                  </a:lnTo>
                  <a:close/>
                </a:path>
              </a:pathLst>
            </a:custGeom>
            <a:solidFill>
              <a:srgbClr val="9C6942"/>
            </a:solidFill>
          </p:spPr>
          <p:txBody>
            <a:bodyPr/>
            <a:lstStyle/>
            <a:p>
              <a:endParaRPr lang="en-GB"/>
            </a:p>
          </p:txBody>
        </p:sp>
        <p:sp>
          <p:nvSpPr>
            <p:cNvPr id="9" name="TextBox 9"/>
            <p:cNvSpPr txBox="1"/>
            <p:nvPr/>
          </p:nvSpPr>
          <p:spPr>
            <a:xfrm>
              <a:off x="0" y="-9525"/>
              <a:ext cx="2484832" cy="553079"/>
            </a:xfrm>
            <a:prstGeom prst="rect">
              <a:avLst/>
            </a:prstGeom>
          </p:spPr>
          <p:txBody>
            <a:bodyPr lIns="50800" tIns="50800" rIns="50800" bIns="50800" rtlCol="0" anchor="ctr"/>
            <a:lstStyle/>
            <a:p>
              <a:pPr algn="ctr">
                <a:lnSpc>
                  <a:spcPts val="2640"/>
                </a:lnSpc>
              </a:pPr>
              <a:endParaRPr/>
            </a:p>
          </p:txBody>
        </p:sp>
      </p:grpSp>
      <p:sp>
        <p:nvSpPr>
          <p:cNvPr id="10" name="Freeform 10"/>
          <p:cNvSpPr/>
          <p:nvPr/>
        </p:nvSpPr>
        <p:spPr>
          <a:xfrm>
            <a:off x="732999" y="9258300"/>
            <a:ext cx="4160184" cy="4114800"/>
          </a:xfrm>
          <a:custGeom>
            <a:avLst/>
            <a:gdLst/>
            <a:ahLst/>
            <a:cxnLst/>
            <a:rect l="l" t="t" r="r" b="b"/>
            <a:pathLst>
              <a:path w="4160184" h="4114800">
                <a:moveTo>
                  <a:pt x="0" y="0"/>
                </a:moveTo>
                <a:lnTo>
                  <a:pt x="4160184" y="0"/>
                </a:lnTo>
                <a:lnTo>
                  <a:pt x="416018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a:off x="17430892" y="4165975"/>
            <a:ext cx="4160184" cy="4114800"/>
          </a:xfrm>
          <a:custGeom>
            <a:avLst/>
            <a:gdLst/>
            <a:ahLst/>
            <a:cxnLst/>
            <a:rect l="l" t="t" r="r" b="b"/>
            <a:pathLst>
              <a:path w="4160184" h="4114800">
                <a:moveTo>
                  <a:pt x="0" y="0"/>
                </a:moveTo>
                <a:lnTo>
                  <a:pt x="4160184" y="0"/>
                </a:lnTo>
                <a:lnTo>
                  <a:pt x="416018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TextBox 12"/>
          <p:cNvSpPr txBox="1"/>
          <p:nvPr/>
        </p:nvSpPr>
        <p:spPr>
          <a:xfrm>
            <a:off x="732999" y="1019175"/>
            <a:ext cx="6924125" cy="7713781"/>
          </a:xfrm>
          <a:prstGeom prst="rect">
            <a:avLst/>
          </a:prstGeom>
        </p:spPr>
        <p:txBody>
          <a:bodyPr lIns="0" tIns="0" rIns="0" bIns="0" rtlCol="0" anchor="t">
            <a:spAutoFit/>
          </a:bodyPr>
          <a:lstStyle/>
          <a:p>
            <a:pPr marL="648937" lvl="1" indent="-324468" algn="l">
              <a:lnSpc>
                <a:spcPts val="3606"/>
              </a:lnSpc>
              <a:buFont typeface="Arial"/>
              <a:buChar char="•"/>
            </a:pPr>
            <a:r>
              <a:rPr lang="en-US" sz="3005">
                <a:solidFill>
                  <a:srgbClr val="000000"/>
                </a:solidFill>
                <a:latin typeface="Glacial Indifference"/>
                <a:ea typeface="Glacial Indifference"/>
                <a:cs typeface="Glacial Indifference"/>
                <a:sym typeface="Glacial Indifference"/>
              </a:rPr>
              <a:t>Target: students, tech companies, educators, tourists</a:t>
            </a:r>
          </a:p>
          <a:p>
            <a:pPr algn="l">
              <a:lnSpc>
                <a:spcPts val="3606"/>
              </a:lnSpc>
            </a:pPr>
            <a:endParaRPr lang="en-US" sz="3005">
              <a:solidFill>
                <a:srgbClr val="000000"/>
              </a:solidFill>
              <a:latin typeface="Glacial Indifference"/>
              <a:ea typeface="Glacial Indifference"/>
              <a:cs typeface="Glacial Indifference"/>
              <a:sym typeface="Glacial Indifference"/>
            </a:endParaRPr>
          </a:p>
          <a:p>
            <a:pPr marL="648937" lvl="1" indent="-324468" algn="l">
              <a:lnSpc>
                <a:spcPts val="3606"/>
              </a:lnSpc>
              <a:buFont typeface="Arial"/>
              <a:buChar char="•"/>
            </a:pPr>
            <a:r>
              <a:rPr lang="en-US" sz="3005">
                <a:solidFill>
                  <a:srgbClr val="000000"/>
                </a:solidFill>
                <a:latin typeface="Glacial Indifference"/>
                <a:ea typeface="Glacial Indifference"/>
                <a:cs typeface="Glacial Indifference"/>
                <a:sym typeface="Glacial Indifference"/>
              </a:rPr>
              <a:t>Need to develop the visibility of graduates and improve employment relations (Thomas and Daniel, 2022).</a:t>
            </a:r>
          </a:p>
          <a:p>
            <a:pPr algn="l">
              <a:lnSpc>
                <a:spcPts val="3606"/>
              </a:lnSpc>
            </a:pPr>
            <a:endParaRPr lang="en-US" sz="3005">
              <a:solidFill>
                <a:srgbClr val="000000"/>
              </a:solidFill>
              <a:latin typeface="Glacial Indifference"/>
              <a:ea typeface="Glacial Indifference"/>
              <a:cs typeface="Glacial Indifference"/>
              <a:sym typeface="Glacial Indifference"/>
            </a:endParaRPr>
          </a:p>
          <a:p>
            <a:pPr marL="648937" lvl="1" indent="-324468" algn="l">
              <a:lnSpc>
                <a:spcPts val="3606"/>
              </a:lnSpc>
              <a:buFont typeface="Arial"/>
              <a:buChar char="•"/>
            </a:pPr>
            <a:r>
              <a:rPr lang="en-US" sz="3005">
                <a:solidFill>
                  <a:srgbClr val="000000"/>
                </a:solidFill>
                <a:latin typeface="Glacial Indifference"/>
                <a:ea typeface="Glacial Indifference"/>
                <a:cs typeface="Glacial Indifference"/>
                <a:sym typeface="Glacial Indifference"/>
              </a:rPr>
              <a:t>By the objectives of Visit Wales to globalise Wales.</a:t>
            </a:r>
          </a:p>
          <a:p>
            <a:pPr algn="l">
              <a:lnSpc>
                <a:spcPts val="3606"/>
              </a:lnSpc>
            </a:pPr>
            <a:endParaRPr lang="en-US" sz="3005">
              <a:solidFill>
                <a:srgbClr val="000000"/>
              </a:solidFill>
              <a:latin typeface="Glacial Indifference"/>
              <a:ea typeface="Glacial Indifference"/>
              <a:cs typeface="Glacial Indifference"/>
              <a:sym typeface="Glacial Indifference"/>
            </a:endParaRPr>
          </a:p>
          <a:p>
            <a:pPr marL="648937" lvl="1" indent="-324468" algn="l">
              <a:lnSpc>
                <a:spcPts val="3606"/>
              </a:lnSpc>
              <a:buFont typeface="Arial"/>
              <a:buChar char="•"/>
            </a:pPr>
            <a:r>
              <a:rPr lang="en-US" sz="3005">
                <a:solidFill>
                  <a:srgbClr val="000000"/>
                </a:solidFill>
                <a:latin typeface="Glacial Indifference"/>
                <a:ea typeface="Glacial Indifference"/>
                <a:cs typeface="Glacial Indifference"/>
                <a:sym typeface="Glacial Indifference"/>
              </a:rPr>
              <a:t>Learners acquire cultural insight as well as possible job ties (Aycan et al., 1999).</a:t>
            </a:r>
          </a:p>
          <a:p>
            <a:pPr algn="l">
              <a:lnSpc>
                <a:spcPts val="3606"/>
              </a:lnSpc>
            </a:pPr>
            <a:endParaRPr lang="en-US" sz="3005">
              <a:solidFill>
                <a:srgbClr val="000000"/>
              </a:solidFill>
              <a:latin typeface="Glacial Indifference"/>
              <a:ea typeface="Glacial Indifference"/>
              <a:cs typeface="Glacial Indifference"/>
              <a:sym typeface="Glacial Indifference"/>
            </a:endParaRPr>
          </a:p>
          <a:p>
            <a:pPr marL="648937" lvl="1" indent="-324468" algn="l">
              <a:lnSpc>
                <a:spcPts val="3606"/>
              </a:lnSpc>
              <a:buFont typeface="Arial"/>
              <a:buChar char="•"/>
            </a:pPr>
            <a:r>
              <a:rPr lang="en-US" sz="3005">
                <a:solidFill>
                  <a:srgbClr val="000000"/>
                </a:solidFill>
                <a:latin typeface="Glacial Indifference"/>
                <a:ea typeface="Glacial Indifference"/>
                <a:cs typeface="Glacial Indifference"/>
                <a:sym typeface="Glacial Indifference"/>
              </a:rPr>
              <a:t>Brings his local talent to the tech industry</a:t>
            </a:r>
          </a:p>
          <a:p>
            <a:pPr algn="l">
              <a:lnSpc>
                <a:spcPts val="3606"/>
              </a:lnSpc>
            </a:pPr>
            <a:endParaRPr lang="en-US" sz="3005">
              <a:solidFill>
                <a:srgbClr val="000000"/>
              </a:solidFill>
              <a:latin typeface="Glacial Indifference"/>
              <a:ea typeface="Glacial Indifference"/>
              <a:cs typeface="Glacial Indifference"/>
              <a:sym typeface="Glacial Indifference"/>
            </a:endParaRPr>
          </a:p>
        </p:txBody>
      </p:sp>
      <p:sp>
        <p:nvSpPr>
          <p:cNvPr id="13" name="TextBox 13"/>
          <p:cNvSpPr txBox="1"/>
          <p:nvPr/>
        </p:nvSpPr>
        <p:spPr>
          <a:xfrm>
            <a:off x="10417676" y="1549952"/>
            <a:ext cx="5868893" cy="1412225"/>
          </a:xfrm>
          <a:prstGeom prst="rect">
            <a:avLst/>
          </a:prstGeom>
        </p:spPr>
        <p:txBody>
          <a:bodyPr lIns="0" tIns="0" rIns="0" bIns="0" rtlCol="0" anchor="t">
            <a:spAutoFit/>
          </a:bodyPr>
          <a:lstStyle/>
          <a:p>
            <a:pPr algn="l">
              <a:lnSpc>
                <a:spcPts val="5349"/>
              </a:lnSpc>
            </a:pPr>
            <a:r>
              <a:rPr lang="en-US" sz="5349" b="1">
                <a:solidFill>
                  <a:srgbClr val="FFFFFF"/>
                </a:solidFill>
                <a:latin typeface="Bebas Neue Bold"/>
                <a:ea typeface="Bebas Neue Bold"/>
                <a:cs typeface="Bebas Neue Bold"/>
                <a:sym typeface="Bebas Neue Bold"/>
              </a:rPr>
              <a:t>MARKET FACTORS – TARGET MARKET &amp; DEMAND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FAF9"/>
        </a:solidFill>
        <a:effectLst/>
      </p:bgPr>
    </p:bg>
    <p:spTree>
      <p:nvGrpSpPr>
        <p:cNvPr id="1" name=""/>
        <p:cNvGrpSpPr/>
        <p:nvPr/>
      </p:nvGrpSpPr>
      <p:grpSpPr>
        <a:xfrm>
          <a:off x="0" y="0"/>
          <a:ext cx="0" cy="0"/>
          <a:chOff x="0" y="0"/>
          <a:chExt cx="0" cy="0"/>
        </a:xfrm>
      </p:grpSpPr>
      <p:grpSp>
        <p:nvGrpSpPr>
          <p:cNvPr id="2" name="Group 2"/>
          <p:cNvGrpSpPr/>
          <p:nvPr/>
        </p:nvGrpSpPr>
        <p:grpSpPr>
          <a:xfrm>
            <a:off x="-954514" y="0"/>
            <a:ext cx="12310676" cy="10287000"/>
            <a:chOff x="0" y="0"/>
            <a:chExt cx="3242318" cy="2709333"/>
          </a:xfrm>
        </p:grpSpPr>
        <p:sp>
          <p:nvSpPr>
            <p:cNvPr id="3" name="Freeform 3"/>
            <p:cNvSpPr/>
            <p:nvPr/>
          </p:nvSpPr>
          <p:spPr>
            <a:xfrm>
              <a:off x="0" y="0"/>
              <a:ext cx="3242318" cy="2709333"/>
            </a:xfrm>
            <a:custGeom>
              <a:avLst/>
              <a:gdLst/>
              <a:ahLst/>
              <a:cxnLst/>
              <a:rect l="l" t="t" r="r" b="b"/>
              <a:pathLst>
                <a:path w="3242318" h="2709333">
                  <a:moveTo>
                    <a:pt x="0" y="0"/>
                  </a:moveTo>
                  <a:lnTo>
                    <a:pt x="3242318" y="0"/>
                  </a:lnTo>
                  <a:lnTo>
                    <a:pt x="3242318" y="2709333"/>
                  </a:lnTo>
                  <a:lnTo>
                    <a:pt x="0" y="2709333"/>
                  </a:lnTo>
                  <a:close/>
                </a:path>
              </a:pathLst>
            </a:custGeom>
            <a:solidFill>
              <a:srgbClr val="33261A"/>
            </a:solidFill>
          </p:spPr>
          <p:txBody>
            <a:bodyPr/>
            <a:lstStyle/>
            <a:p>
              <a:endParaRPr lang="en-GB"/>
            </a:p>
          </p:txBody>
        </p:sp>
        <p:sp>
          <p:nvSpPr>
            <p:cNvPr id="4" name="TextBox 4"/>
            <p:cNvSpPr txBox="1"/>
            <p:nvPr/>
          </p:nvSpPr>
          <p:spPr>
            <a:xfrm>
              <a:off x="0" y="-38100"/>
              <a:ext cx="3242318" cy="2747433"/>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290596" y="1028700"/>
            <a:ext cx="11046810" cy="2682903"/>
            <a:chOff x="0" y="0"/>
            <a:chExt cx="2909448" cy="706608"/>
          </a:xfrm>
        </p:grpSpPr>
        <p:sp>
          <p:nvSpPr>
            <p:cNvPr id="6" name="Freeform 6"/>
            <p:cNvSpPr/>
            <p:nvPr/>
          </p:nvSpPr>
          <p:spPr>
            <a:xfrm>
              <a:off x="0" y="0"/>
              <a:ext cx="2909448" cy="706608"/>
            </a:xfrm>
            <a:custGeom>
              <a:avLst/>
              <a:gdLst/>
              <a:ahLst/>
              <a:cxnLst/>
              <a:rect l="l" t="t" r="r" b="b"/>
              <a:pathLst>
                <a:path w="2909448" h="706608">
                  <a:moveTo>
                    <a:pt x="0" y="0"/>
                  </a:moveTo>
                  <a:lnTo>
                    <a:pt x="2909448" y="0"/>
                  </a:lnTo>
                  <a:lnTo>
                    <a:pt x="2909448" y="706608"/>
                  </a:lnTo>
                  <a:lnTo>
                    <a:pt x="0" y="706608"/>
                  </a:lnTo>
                  <a:close/>
                </a:path>
              </a:pathLst>
            </a:custGeom>
            <a:solidFill>
              <a:srgbClr val="9C6942"/>
            </a:solidFill>
          </p:spPr>
          <p:txBody>
            <a:bodyPr/>
            <a:lstStyle/>
            <a:p>
              <a:endParaRPr lang="en-GB"/>
            </a:p>
          </p:txBody>
        </p:sp>
        <p:sp>
          <p:nvSpPr>
            <p:cNvPr id="7" name="TextBox 7"/>
            <p:cNvSpPr txBox="1"/>
            <p:nvPr/>
          </p:nvSpPr>
          <p:spPr>
            <a:xfrm>
              <a:off x="0" y="-9525"/>
              <a:ext cx="2909448" cy="716133"/>
            </a:xfrm>
            <a:prstGeom prst="rect">
              <a:avLst/>
            </a:prstGeom>
          </p:spPr>
          <p:txBody>
            <a:bodyPr lIns="50800" tIns="50800" rIns="50800" bIns="50800" rtlCol="0" anchor="ctr"/>
            <a:lstStyle/>
            <a:p>
              <a:pPr algn="ctr">
                <a:lnSpc>
                  <a:spcPts val="2640"/>
                </a:lnSpc>
              </a:pPr>
              <a:endParaRPr/>
            </a:p>
          </p:txBody>
        </p:sp>
      </p:grpSp>
      <p:grpSp>
        <p:nvGrpSpPr>
          <p:cNvPr id="8" name="Group 8"/>
          <p:cNvGrpSpPr/>
          <p:nvPr/>
        </p:nvGrpSpPr>
        <p:grpSpPr>
          <a:xfrm>
            <a:off x="12198695" y="1180320"/>
            <a:ext cx="5482971" cy="8174095"/>
            <a:chOff x="0" y="0"/>
            <a:chExt cx="849456" cy="1266381"/>
          </a:xfrm>
        </p:grpSpPr>
        <p:sp>
          <p:nvSpPr>
            <p:cNvPr id="9" name="Freeform 9"/>
            <p:cNvSpPr/>
            <p:nvPr/>
          </p:nvSpPr>
          <p:spPr>
            <a:xfrm>
              <a:off x="0" y="0"/>
              <a:ext cx="849456" cy="1266381"/>
            </a:xfrm>
            <a:custGeom>
              <a:avLst/>
              <a:gdLst/>
              <a:ahLst/>
              <a:cxnLst/>
              <a:rect l="l" t="t" r="r" b="b"/>
              <a:pathLst>
                <a:path w="849456" h="1266381">
                  <a:moveTo>
                    <a:pt x="0" y="0"/>
                  </a:moveTo>
                  <a:lnTo>
                    <a:pt x="849456" y="0"/>
                  </a:lnTo>
                  <a:lnTo>
                    <a:pt x="849456" y="1266381"/>
                  </a:lnTo>
                  <a:lnTo>
                    <a:pt x="0" y="1266381"/>
                  </a:lnTo>
                  <a:close/>
                </a:path>
              </a:pathLst>
            </a:custGeom>
            <a:blipFill>
              <a:blip r:embed="rId3"/>
              <a:stretch>
                <a:fillRect t="-339" b="-339"/>
              </a:stretch>
            </a:blipFill>
          </p:spPr>
          <p:txBody>
            <a:bodyPr/>
            <a:lstStyle/>
            <a:p>
              <a:endParaRPr lang="en-GB"/>
            </a:p>
          </p:txBody>
        </p:sp>
      </p:grpSp>
      <p:sp>
        <p:nvSpPr>
          <p:cNvPr id="10" name="Freeform 10"/>
          <p:cNvSpPr/>
          <p:nvPr/>
        </p:nvSpPr>
        <p:spPr>
          <a:xfrm>
            <a:off x="6596031" y="9258300"/>
            <a:ext cx="4160184" cy="4114800"/>
          </a:xfrm>
          <a:custGeom>
            <a:avLst/>
            <a:gdLst/>
            <a:ahLst/>
            <a:cxnLst/>
            <a:rect l="l" t="t" r="r" b="b"/>
            <a:pathLst>
              <a:path w="4160184" h="4114800">
                <a:moveTo>
                  <a:pt x="0" y="0"/>
                </a:moveTo>
                <a:lnTo>
                  <a:pt x="4160183" y="0"/>
                </a:lnTo>
                <a:lnTo>
                  <a:pt x="4160183"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a:off x="12860088" y="-3415579"/>
            <a:ext cx="4160184" cy="4114800"/>
          </a:xfrm>
          <a:custGeom>
            <a:avLst/>
            <a:gdLst/>
            <a:ahLst/>
            <a:cxnLst/>
            <a:rect l="l" t="t" r="r" b="b"/>
            <a:pathLst>
              <a:path w="4160184" h="4114800">
                <a:moveTo>
                  <a:pt x="0" y="0"/>
                </a:moveTo>
                <a:lnTo>
                  <a:pt x="4160184" y="0"/>
                </a:lnTo>
                <a:lnTo>
                  <a:pt x="416018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TextBox 12"/>
          <p:cNvSpPr txBox="1"/>
          <p:nvPr/>
        </p:nvSpPr>
        <p:spPr>
          <a:xfrm>
            <a:off x="681695" y="4459327"/>
            <a:ext cx="9395822" cy="3573059"/>
          </a:xfrm>
          <a:prstGeom prst="rect">
            <a:avLst/>
          </a:prstGeom>
        </p:spPr>
        <p:txBody>
          <a:bodyPr lIns="0" tIns="0" rIns="0" bIns="0" rtlCol="0" anchor="t">
            <a:spAutoFit/>
          </a:bodyPr>
          <a:lstStyle/>
          <a:p>
            <a:pPr marL="574925" lvl="1" indent="-287462" algn="just">
              <a:lnSpc>
                <a:spcPts val="3195"/>
              </a:lnSpc>
              <a:buFont typeface="Arial"/>
              <a:buChar char="•"/>
            </a:pPr>
            <a:r>
              <a:rPr lang="en-US" sz="2662">
                <a:solidFill>
                  <a:srgbClr val="FFFFFF"/>
                </a:solidFill>
                <a:latin typeface="Glacial Indifference"/>
                <a:ea typeface="Glacial Indifference"/>
                <a:cs typeface="Glacial Indifference"/>
                <a:sym typeface="Glacial Indifference"/>
              </a:rPr>
              <a:t>Student-led culturally faithful digital meetings are not currently available (Henderson, 2011).</a:t>
            </a:r>
          </a:p>
          <a:p>
            <a:pPr marL="574925" lvl="1" indent="-287462" algn="just">
              <a:lnSpc>
                <a:spcPts val="3195"/>
              </a:lnSpc>
              <a:buFont typeface="Arial"/>
              <a:buChar char="•"/>
            </a:pPr>
            <a:r>
              <a:rPr lang="en-US" sz="2662">
                <a:solidFill>
                  <a:srgbClr val="FFFFFF"/>
                </a:solidFill>
                <a:latin typeface="Glacial Indifference"/>
                <a:ea typeface="Glacial Indifference"/>
                <a:cs typeface="Glacial Indifference"/>
                <a:sym typeface="Glacial Indifference"/>
              </a:rPr>
              <a:t>Differentiates from general science/tech expos</a:t>
            </a:r>
          </a:p>
          <a:p>
            <a:pPr marL="574925" lvl="1" indent="-287462" algn="just">
              <a:lnSpc>
                <a:spcPts val="3195"/>
              </a:lnSpc>
              <a:buFont typeface="Arial"/>
              <a:buChar char="•"/>
            </a:pPr>
            <a:r>
              <a:rPr lang="en-US" sz="2662">
                <a:solidFill>
                  <a:srgbClr val="FFFFFF"/>
                </a:solidFill>
                <a:latin typeface="Glacial Indifference"/>
                <a:ea typeface="Glacial Indifference"/>
                <a:cs typeface="Glacial Indifference"/>
                <a:sym typeface="Glacial Indifference"/>
              </a:rPr>
              <a:t>a unique blend of innovation and Welsh customs (Hagen, 2021).</a:t>
            </a:r>
          </a:p>
          <a:p>
            <a:pPr marL="574925" lvl="1" indent="-287462" algn="just">
              <a:lnSpc>
                <a:spcPts val="3195"/>
              </a:lnSpc>
              <a:buFont typeface="Arial"/>
              <a:buChar char="•"/>
            </a:pPr>
            <a:r>
              <a:rPr lang="en-US" sz="2662">
                <a:solidFill>
                  <a:srgbClr val="FFFFFF"/>
                </a:solidFill>
                <a:latin typeface="Glacial Indifference"/>
                <a:ea typeface="Glacial Indifference"/>
                <a:cs typeface="Glacial Indifference"/>
                <a:sym typeface="Glacial Indifference"/>
              </a:rPr>
              <a:t>Complementary to Visit Wales’ Year of Welcome initiatives (Cardiff, 2025).</a:t>
            </a:r>
          </a:p>
          <a:p>
            <a:pPr marL="574925" lvl="1" indent="-287462" algn="just">
              <a:lnSpc>
                <a:spcPts val="3195"/>
              </a:lnSpc>
              <a:buFont typeface="Arial"/>
              <a:buChar char="•"/>
            </a:pPr>
            <a:r>
              <a:rPr lang="en-US" sz="2662">
                <a:solidFill>
                  <a:srgbClr val="FFFFFF"/>
                </a:solidFill>
                <a:latin typeface="Glacial Indifference"/>
                <a:ea typeface="Glacial Indifference"/>
                <a:cs typeface="Glacial Indifference"/>
                <a:sym typeface="Glacial Indifference"/>
              </a:rPr>
              <a:t>Strengthen national stance as creative and diverse</a:t>
            </a:r>
          </a:p>
          <a:p>
            <a:pPr algn="just">
              <a:lnSpc>
                <a:spcPts val="3195"/>
              </a:lnSpc>
            </a:pPr>
            <a:endParaRPr lang="en-US" sz="2662">
              <a:solidFill>
                <a:srgbClr val="FFFFFF"/>
              </a:solidFill>
              <a:latin typeface="Glacial Indifference"/>
              <a:ea typeface="Glacial Indifference"/>
              <a:cs typeface="Glacial Indifference"/>
              <a:sym typeface="Glacial Indifference"/>
            </a:endParaRPr>
          </a:p>
        </p:txBody>
      </p:sp>
      <p:sp>
        <p:nvSpPr>
          <p:cNvPr id="13" name="TextBox 13"/>
          <p:cNvSpPr txBox="1"/>
          <p:nvPr/>
        </p:nvSpPr>
        <p:spPr>
          <a:xfrm>
            <a:off x="972275" y="1476375"/>
            <a:ext cx="8814663" cy="2085975"/>
          </a:xfrm>
          <a:prstGeom prst="rect">
            <a:avLst/>
          </a:prstGeom>
        </p:spPr>
        <p:txBody>
          <a:bodyPr lIns="0" tIns="0" rIns="0" bIns="0" rtlCol="0" anchor="t">
            <a:spAutoFit/>
          </a:bodyPr>
          <a:lstStyle/>
          <a:p>
            <a:pPr algn="l">
              <a:lnSpc>
                <a:spcPts val="7950"/>
              </a:lnSpc>
            </a:pPr>
            <a:r>
              <a:rPr lang="en-US" sz="7500" b="1">
                <a:solidFill>
                  <a:srgbClr val="FFFFFF"/>
                </a:solidFill>
                <a:latin typeface="Bebas Neue Bold"/>
                <a:ea typeface="Bebas Neue Bold"/>
                <a:cs typeface="Bebas Neue Bold"/>
                <a:sym typeface="Bebas Neue Bold"/>
              </a:rPr>
              <a:t>MARKET FACTORS – COMPETITION &amp; POSITIONING</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FAF9"/>
        </a:solidFill>
        <a:effectLst/>
      </p:bgPr>
    </p:bg>
    <p:spTree>
      <p:nvGrpSpPr>
        <p:cNvPr id="1" name=""/>
        <p:cNvGrpSpPr/>
        <p:nvPr/>
      </p:nvGrpSpPr>
      <p:grpSpPr>
        <a:xfrm>
          <a:off x="0" y="0"/>
          <a:ext cx="0" cy="0"/>
          <a:chOff x="0" y="0"/>
          <a:chExt cx="0" cy="0"/>
        </a:xfrm>
      </p:grpSpPr>
      <p:grpSp>
        <p:nvGrpSpPr>
          <p:cNvPr id="2" name="Group 2"/>
          <p:cNvGrpSpPr/>
          <p:nvPr/>
        </p:nvGrpSpPr>
        <p:grpSpPr>
          <a:xfrm>
            <a:off x="-495841" y="0"/>
            <a:ext cx="10751917" cy="10287000"/>
            <a:chOff x="0" y="0"/>
            <a:chExt cx="3596946" cy="3441413"/>
          </a:xfrm>
        </p:grpSpPr>
        <p:sp>
          <p:nvSpPr>
            <p:cNvPr id="3" name="Freeform 3"/>
            <p:cNvSpPr/>
            <p:nvPr/>
          </p:nvSpPr>
          <p:spPr>
            <a:xfrm>
              <a:off x="0" y="0"/>
              <a:ext cx="3596946" cy="3441413"/>
            </a:xfrm>
            <a:custGeom>
              <a:avLst/>
              <a:gdLst/>
              <a:ahLst/>
              <a:cxnLst/>
              <a:rect l="l" t="t" r="r" b="b"/>
              <a:pathLst>
                <a:path w="3596946" h="3441413">
                  <a:moveTo>
                    <a:pt x="0" y="0"/>
                  </a:moveTo>
                  <a:lnTo>
                    <a:pt x="3596946" y="0"/>
                  </a:lnTo>
                  <a:lnTo>
                    <a:pt x="3596946" y="3441413"/>
                  </a:lnTo>
                  <a:lnTo>
                    <a:pt x="0" y="3441413"/>
                  </a:lnTo>
                  <a:close/>
                </a:path>
              </a:pathLst>
            </a:custGeom>
            <a:solidFill>
              <a:srgbClr val="33261A"/>
            </a:solidFill>
          </p:spPr>
          <p:txBody>
            <a:bodyPr/>
            <a:lstStyle/>
            <a:p>
              <a:endParaRPr lang="en-GB"/>
            </a:p>
          </p:txBody>
        </p:sp>
        <p:sp>
          <p:nvSpPr>
            <p:cNvPr id="4" name="TextBox 4"/>
            <p:cNvSpPr txBox="1"/>
            <p:nvPr/>
          </p:nvSpPr>
          <p:spPr>
            <a:xfrm>
              <a:off x="0" y="-38100"/>
              <a:ext cx="3596946" cy="3479513"/>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0893631" y="758971"/>
            <a:ext cx="11296192" cy="2610714"/>
            <a:chOff x="0" y="0"/>
            <a:chExt cx="2975129" cy="687595"/>
          </a:xfrm>
        </p:grpSpPr>
        <p:sp>
          <p:nvSpPr>
            <p:cNvPr id="6" name="Freeform 6"/>
            <p:cNvSpPr/>
            <p:nvPr/>
          </p:nvSpPr>
          <p:spPr>
            <a:xfrm>
              <a:off x="0" y="0"/>
              <a:ext cx="2975129" cy="687595"/>
            </a:xfrm>
            <a:custGeom>
              <a:avLst/>
              <a:gdLst/>
              <a:ahLst/>
              <a:cxnLst/>
              <a:rect l="l" t="t" r="r" b="b"/>
              <a:pathLst>
                <a:path w="2975129" h="687595">
                  <a:moveTo>
                    <a:pt x="0" y="0"/>
                  </a:moveTo>
                  <a:lnTo>
                    <a:pt x="2975129" y="0"/>
                  </a:lnTo>
                  <a:lnTo>
                    <a:pt x="2975129" y="687595"/>
                  </a:lnTo>
                  <a:lnTo>
                    <a:pt x="0" y="687595"/>
                  </a:lnTo>
                  <a:close/>
                </a:path>
              </a:pathLst>
            </a:custGeom>
            <a:solidFill>
              <a:srgbClr val="9C6942"/>
            </a:solidFill>
          </p:spPr>
          <p:txBody>
            <a:bodyPr/>
            <a:lstStyle/>
            <a:p>
              <a:endParaRPr lang="en-GB"/>
            </a:p>
          </p:txBody>
        </p:sp>
        <p:sp>
          <p:nvSpPr>
            <p:cNvPr id="7" name="TextBox 7"/>
            <p:cNvSpPr txBox="1"/>
            <p:nvPr/>
          </p:nvSpPr>
          <p:spPr>
            <a:xfrm>
              <a:off x="0" y="-9525"/>
              <a:ext cx="2975129" cy="697120"/>
            </a:xfrm>
            <a:prstGeom prst="rect">
              <a:avLst/>
            </a:prstGeom>
          </p:spPr>
          <p:txBody>
            <a:bodyPr lIns="50800" tIns="50800" rIns="50800" bIns="50800" rtlCol="0" anchor="ctr"/>
            <a:lstStyle/>
            <a:p>
              <a:pPr algn="ctr">
                <a:lnSpc>
                  <a:spcPts val="2640"/>
                </a:lnSpc>
              </a:pPr>
              <a:endParaRPr/>
            </a:p>
          </p:txBody>
        </p:sp>
      </p:grpSp>
      <p:grpSp>
        <p:nvGrpSpPr>
          <p:cNvPr id="8" name="Group 8"/>
          <p:cNvGrpSpPr/>
          <p:nvPr/>
        </p:nvGrpSpPr>
        <p:grpSpPr>
          <a:xfrm>
            <a:off x="11143013" y="4341429"/>
            <a:ext cx="6354712" cy="4840671"/>
            <a:chOff x="0" y="0"/>
            <a:chExt cx="984511" cy="749947"/>
          </a:xfrm>
        </p:grpSpPr>
        <p:sp>
          <p:nvSpPr>
            <p:cNvPr id="9" name="Freeform 9"/>
            <p:cNvSpPr/>
            <p:nvPr/>
          </p:nvSpPr>
          <p:spPr>
            <a:xfrm>
              <a:off x="0" y="0"/>
              <a:ext cx="984511" cy="749947"/>
            </a:xfrm>
            <a:custGeom>
              <a:avLst/>
              <a:gdLst/>
              <a:ahLst/>
              <a:cxnLst/>
              <a:rect l="l" t="t" r="r" b="b"/>
              <a:pathLst>
                <a:path w="984511" h="749947">
                  <a:moveTo>
                    <a:pt x="0" y="0"/>
                  </a:moveTo>
                  <a:lnTo>
                    <a:pt x="984511" y="0"/>
                  </a:lnTo>
                  <a:lnTo>
                    <a:pt x="984511" y="749947"/>
                  </a:lnTo>
                  <a:lnTo>
                    <a:pt x="0" y="749947"/>
                  </a:lnTo>
                  <a:close/>
                </a:path>
              </a:pathLst>
            </a:custGeom>
            <a:blipFill>
              <a:blip r:embed="rId3"/>
              <a:stretch>
                <a:fillRect r="-14333"/>
              </a:stretch>
            </a:blipFill>
          </p:spPr>
          <p:txBody>
            <a:bodyPr/>
            <a:lstStyle/>
            <a:p>
              <a:endParaRPr lang="en-GB"/>
            </a:p>
          </p:txBody>
        </p:sp>
      </p:grpSp>
      <p:sp>
        <p:nvSpPr>
          <p:cNvPr id="10" name="Freeform 10"/>
          <p:cNvSpPr/>
          <p:nvPr/>
        </p:nvSpPr>
        <p:spPr>
          <a:xfrm>
            <a:off x="8813539" y="9734550"/>
            <a:ext cx="4160184" cy="4114800"/>
          </a:xfrm>
          <a:custGeom>
            <a:avLst/>
            <a:gdLst/>
            <a:ahLst/>
            <a:cxnLst/>
            <a:rect l="l" t="t" r="r" b="b"/>
            <a:pathLst>
              <a:path w="4160184" h="4114800">
                <a:moveTo>
                  <a:pt x="0" y="0"/>
                </a:moveTo>
                <a:lnTo>
                  <a:pt x="4160184" y="0"/>
                </a:lnTo>
                <a:lnTo>
                  <a:pt x="416018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a:off x="-851367" y="-3467100"/>
            <a:ext cx="4160184" cy="4114800"/>
          </a:xfrm>
          <a:custGeom>
            <a:avLst/>
            <a:gdLst/>
            <a:ahLst/>
            <a:cxnLst/>
            <a:rect l="l" t="t" r="r" b="b"/>
            <a:pathLst>
              <a:path w="4160184" h="4114800">
                <a:moveTo>
                  <a:pt x="0" y="0"/>
                </a:moveTo>
                <a:lnTo>
                  <a:pt x="4160184" y="0"/>
                </a:lnTo>
                <a:lnTo>
                  <a:pt x="416018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TextBox 12"/>
          <p:cNvSpPr txBox="1"/>
          <p:nvPr/>
        </p:nvSpPr>
        <p:spPr>
          <a:xfrm>
            <a:off x="11732655" y="1190625"/>
            <a:ext cx="5765069" cy="2047875"/>
          </a:xfrm>
          <a:prstGeom prst="rect">
            <a:avLst/>
          </a:prstGeom>
        </p:spPr>
        <p:txBody>
          <a:bodyPr lIns="0" tIns="0" rIns="0" bIns="0" rtlCol="0" anchor="t">
            <a:spAutoFit/>
          </a:bodyPr>
          <a:lstStyle/>
          <a:p>
            <a:pPr algn="r">
              <a:lnSpc>
                <a:spcPts val="7875"/>
              </a:lnSpc>
            </a:pPr>
            <a:r>
              <a:rPr lang="en-US" sz="7500" b="1">
                <a:solidFill>
                  <a:srgbClr val="FFFFFF"/>
                </a:solidFill>
                <a:latin typeface="Bebas Neue Bold"/>
                <a:ea typeface="Bebas Neue Bold"/>
                <a:cs typeface="Bebas Neue Bold"/>
                <a:sym typeface="Bebas Neue Bold"/>
              </a:rPr>
              <a:t>OPERATIONAL FACTORS – VENUE</a:t>
            </a:r>
          </a:p>
        </p:txBody>
      </p:sp>
      <p:sp>
        <p:nvSpPr>
          <p:cNvPr id="13" name="TextBox 13"/>
          <p:cNvSpPr txBox="1"/>
          <p:nvPr/>
        </p:nvSpPr>
        <p:spPr>
          <a:xfrm>
            <a:off x="793939" y="2125684"/>
            <a:ext cx="8904788" cy="5921333"/>
          </a:xfrm>
          <a:prstGeom prst="rect">
            <a:avLst/>
          </a:prstGeom>
        </p:spPr>
        <p:txBody>
          <a:bodyPr lIns="0" tIns="0" rIns="0" bIns="0" rtlCol="0" anchor="t">
            <a:spAutoFit/>
          </a:bodyPr>
          <a:lstStyle/>
          <a:p>
            <a:pPr marL="567435" lvl="1" indent="-283717" algn="just">
              <a:lnSpc>
                <a:spcPts val="5230"/>
              </a:lnSpc>
              <a:buFont typeface="Arial"/>
              <a:buChar char="•"/>
            </a:pPr>
            <a:r>
              <a:rPr lang="en-US" sz="2628">
                <a:solidFill>
                  <a:srgbClr val="FFFFFF"/>
                </a:solidFill>
                <a:latin typeface="Glacial Indifference"/>
                <a:ea typeface="Glacial Indifference"/>
                <a:cs typeface="Glacial Indifference"/>
                <a:sym typeface="Glacial Indifference"/>
              </a:rPr>
              <a:t>There are two venues available for events – the Cardiff University Hall and a Conference Centre (Nimri et al., 2025).</a:t>
            </a:r>
          </a:p>
          <a:p>
            <a:pPr marL="567435" lvl="1" indent="-283717" algn="just">
              <a:lnSpc>
                <a:spcPts val="5230"/>
              </a:lnSpc>
              <a:buFont typeface="Arial"/>
              <a:buChar char="•"/>
            </a:pPr>
            <a:r>
              <a:rPr lang="en-US" sz="2628">
                <a:solidFill>
                  <a:srgbClr val="FFFFFF"/>
                </a:solidFill>
                <a:latin typeface="Glacial Indifference"/>
                <a:ea typeface="Glacial Indifference"/>
                <a:cs typeface="Glacial Indifference"/>
                <a:sym typeface="Glacial Indifference"/>
              </a:rPr>
              <a:t>Capacity: 300 people with breakout spaces</a:t>
            </a:r>
          </a:p>
          <a:p>
            <a:pPr marL="567435" lvl="1" indent="-283717" algn="just">
              <a:lnSpc>
                <a:spcPts val="5230"/>
              </a:lnSpc>
              <a:buFont typeface="Arial"/>
              <a:buChar char="•"/>
            </a:pPr>
            <a:r>
              <a:rPr lang="en-US" sz="2628">
                <a:solidFill>
                  <a:srgbClr val="FFFFFF"/>
                </a:solidFill>
                <a:latin typeface="Glacial Indifference"/>
                <a:ea typeface="Glacial Indifference"/>
                <a:cs typeface="Glacial Indifference"/>
                <a:sym typeface="Glacial Indifference"/>
              </a:rPr>
              <a:t>Accessible, central, close to transport</a:t>
            </a:r>
          </a:p>
          <a:p>
            <a:pPr marL="567435" lvl="1" indent="-283717" algn="just">
              <a:lnSpc>
                <a:spcPts val="5230"/>
              </a:lnSpc>
              <a:buFont typeface="Arial"/>
              <a:buChar char="•"/>
            </a:pPr>
            <a:r>
              <a:rPr lang="en-US" sz="2628">
                <a:solidFill>
                  <a:srgbClr val="FFFFFF"/>
                </a:solidFill>
                <a:latin typeface="Glacial Indifference"/>
                <a:ea typeface="Glacial Indifference"/>
                <a:cs typeface="Glacial Indifference"/>
                <a:sym typeface="Glacial Indifference"/>
              </a:rPr>
              <a:t>The venue supports the media equipment, dining and technical needs (Van and Bueddefeld, 2022).</a:t>
            </a:r>
          </a:p>
          <a:p>
            <a:pPr marL="567435" lvl="1" indent="-283717" algn="just">
              <a:lnSpc>
                <a:spcPts val="5230"/>
              </a:lnSpc>
              <a:buFont typeface="Arial"/>
              <a:buChar char="•"/>
            </a:pPr>
            <a:r>
              <a:rPr lang="en-US" sz="2628">
                <a:solidFill>
                  <a:srgbClr val="FFFFFF"/>
                </a:solidFill>
                <a:latin typeface="Glacial Indifference"/>
                <a:ea typeface="Glacial Indifference"/>
                <a:cs typeface="Glacial Indifference"/>
                <a:sym typeface="Glacial Indifference"/>
              </a:rPr>
              <a:t>Confirmed availability for early summer 2025.</a:t>
            </a:r>
          </a:p>
          <a:p>
            <a:pPr algn="just">
              <a:lnSpc>
                <a:spcPts val="5230"/>
              </a:lnSpc>
            </a:pPr>
            <a:endParaRPr lang="en-US" sz="2628">
              <a:solidFill>
                <a:srgbClr val="FFFFFF"/>
              </a:solidFill>
              <a:latin typeface="Glacial Indifference"/>
              <a:ea typeface="Glacial Indifference"/>
              <a:cs typeface="Glacial Indifference"/>
              <a:sym typeface="Glacial Indifference"/>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AFAF9"/>
        </a:solidFill>
        <a:effectLst/>
      </p:bgPr>
    </p:bg>
    <p:spTree>
      <p:nvGrpSpPr>
        <p:cNvPr id="1" name=""/>
        <p:cNvGrpSpPr/>
        <p:nvPr/>
      </p:nvGrpSpPr>
      <p:grpSpPr>
        <a:xfrm>
          <a:off x="0" y="0"/>
          <a:ext cx="0" cy="0"/>
          <a:chOff x="0" y="0"/>
          <a:chExt cx="0" cy="0"/>
        </a:xfrm>
      </p:grpSpPr>
      <p:grpSp>
        <p:nvGrpSpPr>
          <p:cNvPr id="2" name="Group 2"/>
          <p:cNvGrpSpPr/>
          <p:nvPr/>
        </p:nvGrpSpPr>
        <p:grpSpPr>
          <a:xfrm>
            <a:off x="0" y="3718817"/>
            <a:ext cx="9227376" cy="6568183"/>
            <a:chOff x="0" y="0"/>
            <a:chExt cx="3086926" cy="2197320"/>
          </a:xfrm>
        </p:grpSpPr>
        <p:sp>
          <p:nvSpPr>
            <p:cNvPr id="3" name="Freeform 3"/>
            <p:cNvSpPr/>
            <p:nvPr/>
          </p:nvSpPr>
          <p:spPr>
            <a:xfrm>
              <a:off x="0" y="0"/>
              <a:ext cx="3086926" cy="2197320"/>
            </a:xfrm>
            <a:custGeom>
              <a:avLst/>
              <a:gdLst/>
              <a:ahLst/>
              <a:cxnLst/>
              <a:rect l="l" t="t" r="r" b="b"/>
              <a:pathLst>
                <a:path w="3086926" h="2197320">
                  <a:moveTo>
                    <a:pt x="0" y="0"/>
                  </a:moveTo>
                  <a:lnTo>
                    <a:pt x="3086926" y="0"/>
                  </a:lnTo>
                  <a:lnTo>
                    <a:pt x="3086926" y="2197320"/>
                  </a:lnTo>
                  <a:lnTo>
                    <a:pt x="0" y="2197320"/>
                  </a:lnTo>
                  <a:close/>
                </a:path>
              </a:pathLst>
            </a:custGeom>
            <a:solidFill>
              <a:srgbClr val="33261A"/>
            </a:solidFill>
          </p:spPr>
          <p:txBody>
            <a:bodyPr/>
            <a:lstStyle/>
            <a:p>
              <a:endParaRPr lang="en-GB"/>
            </a:p>
          </p:txBody>
        </p:sp>
        <p:sp>
          <p:nvSpPr>
            <p:cNvPr id="4" name="TextBox 4"/>
            <p:cNvSpPr txBox="1"/>
            <p:nvPr/>
          </p:nvSpPr>
          <p:spPr>
            <a:xfrm>
              <a:off x="0" y="-38100"/>
              <a:ext cx="3086926" cy="223542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819435" y="608478"/>
            <a:ext cx="11046810" cy="2504965"/>
            <a:chOff x="0" y="0"/>
            <a:chExt cx="2909448" cy="659744"/>
          </a:xfrm>
        </p:grpSpPr>
        <p:sp>
          <p:nvSpPr>
            <p:cNvPr id="6" name="Freeform 6"/>
            <p:cNvSpPr/>
            <p:nvPr/>
          </p:nvSpPr>
          <p:spPr>
            <a:xfrm>
              <a:off x="0" y="0"/>
              <a:ext cx="2909448" cy="659744"/>
            </a:xfrm>
            <a:custGeom>
              <a:avLst/>
              <a:gdLst/>
              <a:ahLst/>
              <a:cxnLst/>
              <a:rect l="l" t="t" r="r" b="b"/>
              <a:pathLst>
                <a:path w="2909448" h="659744">
                  <a:moveTo>
                    <a:pt x="0" y="0"/>
                  </a:moveTo>
                  <a:lnTo>
                    <a:pt x="2909448" y="0"/>
                  </a:lnTo>
                  <a:lnTo>
                    <a:pt x="2909448" y="659744"/>
                  </a:lnTo>
                  <a:lnTo>
                    <a:pt x="0" y="659744"/>
                  </a:lnTo>
                  <a:close/>
                </a:path>
              </a:pathLst>
            </a:custGeom>
            <a:solidFill>
              <a:srgbClr val="9C6942"/>
            </a:solidFill>
          </p:spPr>
          <p:txBody>
            <a:bodyPr/>
            <a:lstStyle/>
            <a:p>
              <a:endParaRPr lang="en-GB"/>
            </a:p>
          </p:txBody>
        </p:sp>
        <p:sp>
          <p:nvSpPr>
            <p:cNvPr id="7" name="TextBox 7"/>
            <p:cNvSpPr txBox="1"/>
            <p:nvPr/>
          </p:nvSpPr>
          <p:spPr>
            <a:xfrm>
              <a:off x="0" y="-9525"/>
              <a:ext cx="2909448" cy="669269"/>
            </a:xfrm>
            <a:prstGeom prst="rect">
              <a:avLst/>
            </a:prstGeom>
          </p:spPr>
          <p:txBody>
            <a:bodyPr lIns="50800" tIns="50800" rIns="50800" bIns="50800" rtlCol="0" anchor="ctr"/>
            <a:lstStyle/>
            <a:p>
              <a:pPr algn="ctr">
                <a:lnSpc>
                  <a:spcPts val="2640"/>
                </a:lnSpc>
              </a:pPr>
              <a:endParaRPr/>
            </a:p>
          </p:txBody>
        </p:sp>
      </p:grpSp>
      <p:grpSp>
        <p:nvGrpSpPr>
          <p:cNvPr id="8" name="Group 8"/>
          <p:cNvGrpSpPr/>
          <p:nvPr/>
        </p:nvGrpSpPr>
        <p:grpSpPr>
          <a:xfrm>
            <a:off x="12433170" y="0"/>
            <a:ext cx="5854830" cy="10287000"/>
            <a:chOff x="0" y="0"/>
            <a:chExt cx="1542013" cy="2709333"/>
          </a:xfrm>
        </p:grpSpPr>
        <p:sp>
          <p:nvSpPr>
            <p:cNvPr id="9" name="Freeform 9"/>
            <p:cNvSpPr/>
            <p:nvPr/>
          </p:nvSpPr>
          <p:spPr>
            <a:xfrm>
              <a:off x="0" y="0"/>
              <a:ext cx="1542013" cy="2709333"/>
            </a:xfrm>
            <a:custGeom>
              <a:avLst/>
              <a:gdLst/>
              <a:ahLst/>
              <a:cxnLst/>
              <a:rect l="l" t="t" r="r" b="b"/>
              <a:pathLst>
                <a:path w="1542013" h="2709333">
                  <a:moveTo>
                    <a:pt x="0" y="0"/>
                  </a:moveTo>
                  <a:lnTo>
                    <a:pt x="1542013" y="0"/>
                  </a:lnTo>
                  <a:lnTo>
                    <a:pt x="1542013" y="2709333"/>
                  </a:lnTo>
                  <a:lnTo>
                    <a:pt x="0" y="2709333"/>
                  </a:lnTo>
                  <a:close/>
                </a:path>
              </a:pathLst>
            </a:custGeom>
            <a:solidFill>
              <a:srgbClr val="33261A"/>
            </a:solidFill>
          </p:spPr>
          <p:txBody>
            <a:bodyPr/>
            <a:lstStyle/>
            <a:p>
              <a:endParaRPr lang="en-GB"/>
            </a:p>
          </p:txBody>
        </p:sp>
        <p:sp>
          <p:nvSpPr>
            <p:cNvPr id="10" name="TextBox 10"/>
            <p:cNvSpPr txBox="1"/>
            <p:nvPr/>
          </p:nvSpPr>
          <p:spPr>
            <a:xfrm>
              <a:off x="0" y="-9525"/>
              <a:ext cx="1542013" cy="2718858"/>
            </a:xfrm>
            <a:prstGeom prst="rect">
              <a:avLst/>
            </a:prstGeom>
          </p:spPr>
          <p:txBody>
            <a:bodyPr lIns="50800" tIns="50800" rIns="50800" bIns="50800" rtlCol="0" anchor="ctr"/>
            <a:lstStyle/>
            <a:p>
              <a:pPr algn="ctr">
                <a:lnSpc>
                  <a:spcPts val="2640"/>
                </a:lnSpc>
              </a:pPr>
              <a:endParaRPr/>
            </a:p>
          </p:txBody>
        </p:sp>
      </p:grpSp>
      <p:sp>
        <p:nvSpPr>
          <p:cNvPr id="11" name="Freeform 11"/>
          <p:cNvSpPr/>
          <p:nvPr/>
        </p:nvSpPr>
        <p:spPr>
          <a:xfrm>
            <a:off x="14764261" y="-3086100"/>
            <a:ext cx="4160184" cy="4114800"/>
          </a:xfrm>
          <a:custGeom>
            <a:avLst/>
            <a:gdLst/>
            <a:ahLst/>
            <a:cxnLst/>
            <a:rect l="l" t="t" r="r" b="b"/>
            <a:pathLst>
              <a:path w="4160184" h="4114800">
                <a:moveTo>
                  <a:pt x="0" y="0"/>
                </a:moveTo>
                <a:lnTo>
                  <a:pt x="4160184" y="0"/>
                </a:lnTo>
                <a:lnTo>
                  <a:pt x="4160184"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2" name="Group 12"/>
          <p:cNvGrpSpPr/>
          <p:nvPr/>
        </p:nvGrpSpPr>
        <p:grpSpPr>
          <a:xfrm>
            <a:off x="10236243" y="638594"/>
            <a:ext cx="7023057" cy="8974872"/>
            <a:chOff x="0" y="0"/>
            <a:chExt cx="9364077" cy="11966497"/>
          </a:xfrm>
        </p:grpSpPr>
        <p:pic>
          <p:nvPicPr>
            <p:cNvPr id="13" name="Picture 13"/>
            <p:cNvPicPr>
              <a:picLocks noChangeAspect="1"/>
            </p:cNvPicPr>
            <p:nvPr/>
          </p:nvPicPr>
          <p:blipFill>
            <a:blip r:embed="rId5"/>
            <a:srcRect t="2557" b="2557"/>
            <a:stretch>
              <a:fillRect/>
            </a:stretch>
          </p:blipFill>
          <p:spPr>
            <a:xfrm>
              <a:off x="0" y="0"/>
              <a:ext cx="9364077" cy="5919748"/>
            </a:xfrm>
            <a:prstGeom prst="rect">
              <a:avLst/>
            </a:prstGeom>
          </p:spPr>
        </p:pic>
        <p:pic>
          <p:nvPicPr>
            <p:cNvPr id="14" name="Picture 14"/>
            <p:cNvPicPr>
              <a:picLocks noChangeAspect="1"/>
            </p:cNvPicPr>
            <p:nvPr/>
          </p:nvPicPr>
          <p:blipFill>
            <a:blip r:embed="rId6"/>
            <a:srcRect l="10421" r="6584" b="20804"/>
            <a:stretch>
              <a:fillRect/>
            </a:stretch>
          </p:blipFill>
          <p:spPr>
            <a:xfrm>
              <a:off x="0" y="6046748"/>
              <a:ext cx="9364077" cy="5919748"/>
            </a:xfrm>
            <a:prstGeom prst="rect">
              <a:avLst/>
            </a:prstGeom>
          </p:spPr>
        </p:pic>
      </p:grpSp>
      <p:sp>
        <p:nvSpPr>
          <p:cNvPr id="15" name="TextBox 15"/>
          <p:cNvSpPr txBox="1"/>
          <p:nvPr/>
        </p:nvSpPr>
        <p:spPr>
          <a:xfrm>
            <a:off x="847725" y="1094077"/>
            <a:ext cx="7836281" cy="2943225"/>
          </a:xfrm>
          <a:prstGeom prst="rect">
            <a:avLst/>
          </a:prstGeom>
        </p:spPr>
        <p:txBody>
          <a:bodyPr lIns="0" tIns="0" rIns="0" bIns="0" rtlCol="0" anchor="t">
            <a:spAutoFit/>
          </a:bodyPr>
          <a:lstStyle/>
          <a:p>
            <a:pPr algn="l">
              <a:lnSpc>
                <a:spcPts val="7500"/>
              </a:lnSpc>
            </a:pPr>
            <a:r>
              <a:rPr lang="en-US" sz="7500" b="1">
                <a:solidFill>
                  <a:srgbClr val="FFFFFF"/>
                </a:solidFill>
                <a:latin typeface="Bebas Neue Bold"/>
                <a:ea typeface="Bebas Neue Bold"/>
                <a:cs typeface="Bebas Neue Bold"/>
                <a:sym typeface="Bebas Neue Bold"/>
              </a:rPr>
              <a:t>OPERATIONAL RESOURCES &amp; STAFFING</a:t>
            </a:r>
          </a:p>
          <a:p>
            <a:pPr algn="l">
              <a:lnSpc>
                <a:spcPts val="7500"/>
              </a:lnSpc>
            </a:pPr>
            <a:endParaRPr lang="en-US" sz="7500" b="1">
              <a:solidFill>
                <a:srgbClr val="FFFFFF"/>
              </a:solidFill>
              <a:latin typeface="Bebas Neue Bold"/>
              <a:ea typeface="Bebas Neue Bold"/>
              <a:cs typeface="Bebas Neue Bold"/>
              <a:sym typeface="Bebas Neue Bold"/>
            </a:endParaRPr>
          </a:p>
        </p:txBody>
      </p:sp>
      <p:sp>
        <p:nvSpPr>
          <p:cNvPr id="16" name="TextBox 16"/>
          <p:cNvSpPr txBox="1"/>
          <p:nvPr/>
        </p:nvSpPr>
        <p:spPr>
          <a:xfrm>
            <a:off x="649222" y="4269268"/>
            <a:ext cx="7928931" cy="5126768"/>
          </a:xfrm>
          <a:prstGeom prst="rect">
            <a:avLst/>
          </a:prstGeom>
        </p:spPr>
        <p:txBody>
          <a:bodyPr lIns="0" tIns="0" rIns="0" bIns="0" rtlCol="0" anchor="t">
            <a:spAutoFit/>
          </a:bodyPr>
          <a:lstStyle/>
          <a:p>
            <a:pPr marL="669913" lvl="1" indent="-334956" algn="l">
              <a:lnSpc>
                <a:spcPts val="4530"/>
              </a:lnSpc>
              <a:buFont typeface="Arial"/>
              <a:buChar char="•"/>
            </a:pPr>
            <a:r>
              <a:rPr lang="en-US" sz="3102">
                <a:solidFill>
                  <a:srgbClr val="FFFFFF"/>
                </a:solidFill>
                <a:latin typeface="Glacial Indifference"/>
                <a:ea typeface="Glacial Indifference"/>
                <a:cs typeface="Glacial Indifference"/>
                <a:sym typeface="Glacial Indifference"/>
              </a:rPr>
              <a:t>Student helpers and IT support staff, as well as, organizer (Calver et al., 2025)</a:t>
            </a:r>
          </a:p>
          <a:p>
            <a:pPr marL="669913" lvl="1" indent="-334956" algn="l">
              <a:lnSpc>
                <a:spcPts val="4530"/>
              </a:lnSpc>
              <a:buFont typeface="Arial"/>
              <a:buChar char="•"/>
            </a:pPr>
            <a:r>
              <a:rPr lang="en-US" sz="3102">
                <a:solidFill>
                  <a:srgbClr val="FFFFFF"/>
                </a:solidFill>
                <a:latin typeface="Glacial Indifference"/>
                <a:ea typeface="Glacial Indifference"/>
                <a:cs typeface="Glacial Indifference"/>
                <a:sym typeface="Glacial Indifference"/>
              </a:rPr>
              <a:t>Support an easily accessible list of contact information for the partners and sponsors.</a:t>
            </a:r>
          </a:p>
          <a:p>
            <a:pPr marL="669913" lvl="1" indent="-334956" algn="l">
              <a:lnSpc>
                <a:spcPts val="4530"/>
              </a:lnSpc>
              <a:buFont typeface="Arial"/>
              <a:buChar char="•"/>
            </a:pPr>
            <a:r>
              <a:rPr lang="en-US" sz="3102">
                <a:solidFill>
                  <a:srgbClr val="FFFFFF"/>
                </a:solidFill>
                <a:latin typeface="Glacial Indifference"/>
                <a:ea typeface="Glacial Indifference"/>
                <a:cs typeface="Glacial Indifference"/>
                <a:sym typeface="Glacial Indifference"/>
              </a:rPr>
              <a:t>Equipment: laptops, monitors, lighting, sound</a:t>
            </a:r>
          </a:p>
          <a:p>
            <a:pPr marL="669913" lvl="1" indent="-334956" algn="l">
              <a:lnSpc>
                <a:spcPts val="4530"/>
              </a:lnSpc>
              <a:buFont typeface="Arial"/>
              <a:buChar char="•"/>
            </a:pPr>
            <a:r>
              <a:rPr lang="en-US" sz="3102">
                <a:solidFill>
                  <a:srgbClr val="FFFFFF"/>
                </a:solidFill>
                <a:latin typeface="Glacial Indifference"/>
                <a:ea typeface="Glacial Indifference"/>
                <a:cs typeface="Glacial Indifference"/>
                <a:sym typeface="Glacial Indifference"/>
              </a:rPr>
              <a:t>Freebies: branded merch, brochures, QR codes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FAF9"/>
        </a:solidFill>
        <a:effectLst/>
      </p:bgPr>
    </p:bg>
    <p:spTree>
      <p:nvGrpSpPr>
        <p:cNvPr id="1" name=""/>
        <p:cNvGrpSpPr/>
        <p:nvPr/>
      </p:nvGrpSpPr>
      <p:grpSpPr>
        <a:xfrm>
          <a:off x="0" y="0"/>
          <a:ext cx="0" cy="0"/>
          <a:chOff x="0" y="0"/>
          <a:chExt cx="0" cy="0"/>
        </a:xfrm>
      </p:grpSpPr>
      <p:grpSp>
        <p:nvGrpSpPr>
          <p:cNvPr id="2" name="Group 2"/>
          <p:cNvGrpSpPr/>
          <p:nvPr/>
        </p:nvGrpSpPr>
        <p:grpSpPr>
          <a:xfrm>
            <a:off x="9144000" y="0"/>
            <a:ext cx="9144000" cy="10287000"/>
            <a:chOff x="0" y="0"/>
            <a:chExt cx="3059034" cy="3441413"/>
          </a:xfrm>
        </p:grpSpPr>
        <p:sp>
          <p:nvSpPr>
            <p:cNvPr id="3" name="Freeform 3"/>
            <p:cNvSpPr/>
            <p:nvPr/>
          </p:nvSpPr>
          <p:spPr>
            <a:xfrm>
              <a:off x="0" y="0"/>
              <a:ext cx="3059034" cy="3441413"/>
            </a:xfrm>
            <a:custGeom>
              <a:avLst/>
              <a:gdLst/>
              <a:ahLst/>
              <a:cxnLst/>
              <a:rect l="l" t="t" r="r" b="b"/>
              <a:pathLst>
                <a:path w="3059034" h="3441413">
                  <a:moveTo>
                    <a:pt x="0" y="0"/>
                  </a:moveTo>
                  <a:lnTo>
                    <a:pt x="3059034" y="0"/>
                  </a:lnTo>
                  <a:lnTo>
                    <a:pt x="3059034" y="3441413"/>
                  </a:lnTo>
                  <a:lnTo>
                    <a:pt x="0" y="3441413"/>
                  </a:lnTo>
                  <a:close/>
                </a:path>
              </a:pathLst>
            </a:custGeom>
            <a:solidFill>
              <a:srgbClr val="33261A"/>
            </a:solidFill>
          </p:spPr>
          <p:txBody>
            <a:bodyPr/>
            <a:lstStyle/>
            <a:p>
              <a:endParaRPr lang="en-GB"/>
            </a:p>
          </p:txBody>
        </p:sp>
        <p:sp>
          <p:nvSpPr>
            <p:cNvPr id="4" name="TextBox 4"/>
            <p:cNvSpPr txBox="1"/>
            <p:nvPr/>
          </p:nvSpPr>
          <p:spPr>
            <a:xfrm>
              <a:off x="0" y="-38100"/>
              <a:ext cx="3059034" cy="3479513"/>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0567978" y="1503212"/>
            <a:ext cx="11296192" cy="2245340"/>
            <a:chOff x="0" y="0"/>
            <a:chExt cx="2975129" cy="591365"/>
          </a:xfrm>
        </p:grpSpPr>
        <p:sp>
          <p:nvSpPr>
            <p:cNvPr id="6" name="Freeform 6"/>
            <p:cNvSpPr/>
            <p:nvPr/>
          </p:nvSpPr>
          <p:spPr>
            <a:xfrm>
              <a:off x="0" y="0"/>
              <a:ext cx="2975129" cy="591365"/>
            </a:xfrm>
            <a:custGeom>
              <a:avLst/>
              <a:gdLst/>
              <a:ahLst/>
              <a:cxnLst/>
              <a:rect l="l" t="t" r="r" b="b"/>
              <a:pathLst>
                <a:path w="2975129" h="591365">
                  <a:moveTo>
                    <a:pt x="0" y="0"/>
                  </a:moveTo>
                  <a:lnTo>
                    <a:pt x="2975129" y="0"/>
                  </a:lnTo>
                  <a:lnTo>
                    <a:pt x="2975129" y="591365"/>
                  </a:lnTo>
                  <a:lnTo>
                    <a:pt x="0" y="591365"/>
                  </a:lnTo>
                  <a:close/>
                </a:path>
              </a:pathLst>
            </a:custGeom>
            <a:solidFill>
              <a:srgbClr val="9C6942"/>
            </a:solidFill>
          </p:spPr>
          <p:txBody>
            <a:bodyPr/>
            <a:lstStyle/>
            <a:p>
              <a:endParaRPr lang="en-GB"/>
            </a:p>
          </p:txBody>
        </p:sp>
        <p:sp>
          <p:nvSpPr>
            <p:cNvPr id="7" name="TextBox 7"/>
            <p:cNvSpPr txBox="1"/>
            <p:nvPr/>
          </p:nvSpPr>
          <p:spPr>
            <a:xfrm>
              <a:off x="0" y="-9525"/>
              <a:ext cx="2975129" cy="600890"/>
            </a:xfrm>
            <a:prstGeom prst="rect">
              <a:avLst/>
            </a:prstGeom>
          </p:spPr>
          <p:txBody>
            <a:bodyPr lIns="50800" tIns="50800" rIns="50800" bIns="50800" rtlCol="0" anchor="ctr"/>
            <a:lstStyle/>
            <a:p>
              <a:pPr algn="ctr">
                <a:lnSpc>
                  <a:spcPts val="2640"/>
                </a:lnSpc>
              </a:pPr>
              <a:endParaRPr/>
            </a:p>
          </p:txBody>
        </p:sp>
      </p:grpSp>
      <p:grpSp>
        <p:nvGrpSpPr>
          <p:cNvPr id="8" name="Group 8"/>
          <p:cNvGrpSpPr/>
          <p:nvPr/>
        </p:nvGrpSpPr>
        <p:grpSpPr>
          <a:xfrm>
            <a:off x="-22198" y="0"/>
            <a:ext cx="5047708" cy="10287000"/>
            <a:chOff x="0" y="0"/>
            <a:chExt cx="1688660" cy="3441413"/>
          </a:xfrm>
        </p:grpSpPr>
        <p:sp>
          <p:nvSpPr>
            <p:cNvPr id="9" name="Freeform 9"/>
            <p:cNvSpPr/>
            <p:nvPr/>
          </p:nvSpPr>
          <p:spPr>
            <a:xfrm>
              <a:off x="0" y="0"/>
              <a:ext cx="1688660" cy="3441413"/>
            </a:xfrm>
            <a:custGeom>
              <a:avLst/>
              <a:gdLst/>
              <a:ahLst/>
              <a:cxnLst/>
              <a:rect l="l" t="t" r="r" b="b"/>
              <a:pathLst>
                <a:path w="1688660" h="3441413">
                  <a:moveTo>
                    <a:pt x="0" y="0"/>
                  </a:moveTo>
                  <a:lnTo>
                    <a:pt x="1688660" y="0"/>
                  </a:lnTo>
                  <a:lnTo>
                    <a:pt x="1688660" y="3441413"/>
                  </a:lnTo>
                  <a:lnTo>
                    <a:pt x="0" y="3441413"/>
                  </a:lnTo>
                  <a:close/>
                </a:path>
              </a:pathLst>
            </a:custGeom>
            <a:solidFill>
              <a:srgbClr val="9C6942"/>
            </a:solidFill>
          </p:spPr>
          <p:txBody>
            <a:bodyPr/>
            <a:lstStyle/>
            <a:p>
              <a:endParaRPr lang="en-GB"/>
            </a:p>
          </p:txBody>
        </p:sp>
        <p:sp>
          <p:nvSpPr>
            <p:cNvPr id="10" name="TextBox 10"/>
            <p:cNvSpPr txBox="1"/>
            <p:nvPr/>
          </p:nvSpPr>
          <p:spPr>
            <a:xfrm>
              <a:off x="0" y="-38100"/>
              <a:ext cx="1688660" cy="3479513"/>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692617" y="888877"/>
            <a:ext cx="7714369" cy="8509246"/>
            <a:chOff x="0" y="0"/>
            <a:chExt cx="1195158" cy="1318305"/>
          </a:xfrm>
        </p:grpSpPr>
        <p:sp>
          <p:nvSpPr>
            <p:cNvPr id="12" name="Freeform 12"/>
            <p:cNvSpPr/>
            <p:nvPr/>
          </p:nvSpPr>
          <p:spPr>
            <a:xfrm>
              <a:off x="0" y="0"/>
              <a:ext cx="1195158" cy="1318305"/>
            </a:xfrm>
            <a:custGeom>
              <a:avLst/>
              <a:gdLst/>
              <a:ahLst/>
              <a:cxnLst/>
              <a:rect l="l" t="t" r="r" b="b"/>
              <a:pathLst>
                <a:path w="1195158" h="1318305">
                  <a:moveTo>
                    <a:pt x="0" y="0"/>
                  </a:moveTo>
                  <a:lnTo>
                    <a:pt x="1195158" y="0"/>
                  </a:lnTo>
                  <a:lnTo>
                    <a:pt x="1195158" y="1318305"/>
                  </a:lnTo>
                  <a:lnTo>
                    <a:pt x="0" y="1318305"/>
                  </a:lnTo>
                  <a:close/>
                </a:path>
              </a:pathLst>
            </a:custGeom>
            <a:blipFill>
              <a:blip r:embed="rId3"/>
              <a:stretch>
                <a:fillRect t="-36073"/>
              </a:stretch>
            </a:blipFill>
          </p:spPr>
          <p:txBody>
            <a:bodyPr/>
            <a:lstStyle/>
            <a:p>
              <a:endParaRPr lang="en-GB"/>
            </a:p>
          </p:txBody>
        </p:sp>
      </p:grpSp>
      <p:sp>
        <p:nvSpPr>
          <p:cNvPr id="13" name="Freeform 13"/>
          <p:cNvSpPr/>
          <p:nvPr/>
        </p:nvSpPr>
        <p:spPr>
          <a:xfrm>
            <a:off x="9735868" y="-3086100"/>
            <a:ext cx="4160184" cy="4114800"/>
          </a:xfrm>
          <a:custGeom>
            <a:avLst/>
            <a:gdLst/>
            <a:ahLst/>
            <a:cxnLst/>
            <a:rect l="l" t="t" r="r" b="b"/>
            <a:pathLst>
              <a:path w="4160184" h="4114800">
                <a:moveTo>
                  <a:pt x="0" y="0"/>
                </a:moveTo>
                <a:lnTo>
                  <a:pt x="4160184" y="0"/>
                </a:lnTo>
                <a:lnTo>
                  <a:pt x="416018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4" name="TextBox 14"/>
          <p:cNvSpPr txBox="1"/>
          <p:nvPr/>
        </p:nvSpPr>
        <p:spPr>
          <a:xfrm>
            <a:off x="11194906" y="1880719"/>
            <a:ext cx="5402292" cy="1729260"/>
          </a:xfrm>
          <a:prstGeom prst="rect">
            <a:avLst/>
          </a:prstGeom>
        </p:spPr>
        <p:txBody>
          <a:bodyPr lIns="0" tIns="0" rIns="0" bIns="0" rtlCol="0" anchor="t">
            <a:spAutoFit/>
          </a:bodyPr>
          <a:lstStyle/>
          <a:p>
            <a:pPr algn="r">
              <a:lnSpc>
                <a:spcPts val="6572"/>
              </a:lnSpc>
            </a:pPr>
            <a:r>
              <a:rPr lang="en-US" sz="6572" b="1">
                <a:solidFill>
                  <a:srgbClr val="FFFFFF"/>
                </a:solidFill>
                <a:latin typeface="Bebas Neue Bold"/>
                <a:ea typeface="Bebas Neue Bold"/>
                <a:cs typeface="Bebas Neue Bold"/>
                <a:sym typeface="Bebas Neue Bold"/>
              </a:rPr>
              <a:t>FINANCIAL FACTORS – BUDGET &amp; REVENUE</a:t>
            </a:r>
          </a:p>
        </p:txBody>
      </p:sp>
      <p:sp>
        <p:nvSpPr>
          <p:cNvPr id="15" name="TextBox 15"/>
          <p:cNvSpPr txBox="1"/>
          <p:nvPr/>
        </p:nvSpPr>
        <p:spPr>
          <a:xfrm>
            <a:off x="10567978" y="4570786"/>
            <a:ext cx="6993007" cy="4250517"/>
          </a:xfrm>
          <a:prstGeom prst="rect">
            <a:avLst/>
          </a:prstGeom>
        </p:spPr>
        <p:txBody>
          <a:bodyPr lIns="0" tIns="0" rIns="0" bIns="0" rtlCol="0" anchor="t">
            <a:spAutoFit/>
          </a:bodyPr>
          <a:lstStyle/>
          <a:p>
            <a:pPr marL="541706" lvl="1" indent="-270853" algn="just">
              <a:lnSpc>
                <a:spcPts val="3387"/>
              </a:lnSpc>
              <a:buFont typeface="Arial"/>
              <a:buChar char="•"/>
            </a:pPr>
            <a:r>
              <a:rPr lang="en-US" sz="2509">
                <a:solidFill>
                  <a:srgbClr val="FFFFFF"/>
                </a:solidFill>
                <a:latin typeface="Glacial Indifference"/>
                <a:ea typeface="Glacial Indifference"/>
                <a:cs typeface="Glacial Indifference"/>
                <a:sym typeface="Glacial Indifference"/>
              </a:rPr>
              <a:t>Estimated cost: £8,000–£10,000</a:t>
            </a:r>
          </a:p>
          <a:p>
            <a:pPr marL="541706" lvl="1" indent="-270853" algn="just">
              <a:lnSpc>
                <a:spcPts val="3387"/>
              </a:lnSpc>
              <a:buFont typeface="Arial"/>
              <a:buChar char="•"/>
            </a:pPr>
            <a:r>
              <a:rPr lang="en-US" sz="2509">
                <a:solidFill>
                  <a:srgbClr val="FFFFFF"/>
                </a:solidFill>
                <a:latin typeface="Glacial Indifference"/>
                <a:ea typeface="Glacial Indifference"/>
                <a:cs typeface="Glacial Indifference"/>
                <a:sym typeface="Glacial Indifference"/>
              </a:rPr>
              <a:t>Income sources: sponsorship, university grants, ticket sales</a:t>
            </a:r>
          </a:p>
          <a:p>
            <a:pPr marL="541706" lvl="1" indent="-270853" algn="just">
              <a:lnSpc>
                <a:spcPts val="3387"/>
              </a:lnSpc>
              <a:buFont typeface="Arial"/>
              <a:buChar char="•"/>
            </a:pPr>
            <a:r>
              <a:rPr lang="en-US" sz="2509">
                <a:solidFill>
                  <a:srgbClr val="FFFFFF"/>
                </a:solidFill>
                <a:latin typeface="Glacial Indifference"/>
                <a:ea typeface="Glacial Indifference"/>
                <a:cs typeface="Glacial Indifference"/>
                <a:sym typeface="Glacial Indifference"/>
              </a:rPr>
              <a:t>Venue: £2,500 | Marketing: £1,000 | Catering: £2,000</a:t>
            </a:r>
          </a:p>
          <a:p>
            <a:pPr marL="541706" lvl="1" indent="-270853" algn="just">
              <a:lnSpc>
                <a:spcPts val="3387"/>
              </a:lnSpc>
              <a:buFont typeface="Arial"/>
              <a:buChar char="•"/>
            </a:pPr>
            <a:r>
              <a:rPr lang="en-US" sz="2509">
                <a:solidFill>
                  <a:srgbClr val="FFFFFF"/>
                </a:solidFill>
                <a:latin typeface="Glacial Indifference"/>
                <a:ea typeface="Glacial Indifference"/>
                <a:cs typeface="Glacial Indifference"/>
                <a:sym typeface="Glacial Indifference"/>
              </a:rPr>
              <a:t>AV &amp; Setup: £2,000 | Staffing: £1,000 | Freebies: £500</a:t>
            </a:r>
          </a:p>
          <a:p>
            <a:pPr marL="541706" lvl="1" indent="-270853" algn="just">
              <a:lnSpc>
                <a:spcPts val="3387"/>
              </a:lnSpc>
              <a:buFont typeface="Arial"/>
              <a:buChar char="•"/>
            </a:pPr>
            <a:r>
              <a:rPr lang="en-US" sz="2509">
                <a:solidFill>
                  <a:srgbClr val="FFFFFF"/>
                </a:solidFill>
                <a:latin typeface="Glacial Indifference"/>
                <a:ea typeface="Glacial Indifference"/>
                <a:cs typeface="Glacial Indifference"/>
                <a:sym typeface="Glacial Indifference"/>
              </a:rPr>
              <a:t>Ticket income expected: £2,000 (at £5–10 per ticket)</a:t>
            </a:r>
          </a:p>
          <a:p>
            <a:pPr algn="just">
              <a:lnSpc>
                <a:spcPts val="3387"/>
              </a:lnSpc>
            </a:pPr>
            <a:endParaRPr lang="en-US" sz="2509">
              <a:solidFill>
                <a:srgbClr val="FFFFFF"/>
              </a:solidFill>
              <a:latin typeface="Glacial Indifference"/>
              <a:ea typeface="Glacial Indifference"/>
              <a:cs typeface="Glacial Indifference"/>
              <a:sym typeface="Glacial Indifference"/>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FAF9"/>
        </a:solidFill>
        <a:effectLst/>
      </p:bgPr>
    </p:bg>
    <p:spTree>
      <p:nvGrpSpPr>
        <p:cNvPr id="1" name=""/>
        <p:cNvGrpSpPr/>
        <p:nvPr/>
      </p:nvGrpSpPr>
      <p:grpSpPr>
        <a:xfrm>
          <a:off x="0" y="0"/>
          <a:ext cx="0" cy="0"/>
          <a:chOff x="0" y="0"/>
          <a:chExt cx="0" cy="0"/>
        </a:xfrm>
      </p:grpSpPr>
      <p:grpSp>
        <p:nvGrpSpPr>
          <p:cNvPr id="2" name="Group 2"/>
          <p:cNvGrpSpPr/>
          <p:nvPr/>
        </p:nvGrpSpPr>
        <p:grpSpPr>
          <a:xfrm>
            <a:off x="-136226" y="-207015"/>
            <a:ext cx="19948426" cy="10860273"/>
            <a:chOff x="0" y="0"/>
            <a:chExt cx="6673546" cy="3633196"/>
          </a:xfrm>
        </p:grpSpPr>
        <p:sp>
          <p:nvSpPr>
            <p:cNvPr id="3" name="Freeform 3"/>
            <p:cNvSpPr/>
            <p:nvPr/>
          </p:nvSpPr>
          <p:spPr>
            <a:xfrm>
              <a:off x="0" y="0"/>
              <a:ext cx="6673546" cy="3633196"/>
            </a:xfrm>
            <a:custGeom>
              <a:avLst/>
              <a:gdLst/>
              <a:ahLst/>
              <a:cxnLst/>
              <a:rect l="l" t="t" r="r" b="b"/>
              <a:pathLst>
                <a:path w="6673546" h="3633196">
                  <a:moveTo>
                    <a:pt x="0" y="0"/>
                  </a:moveTo>
                  <a:lnTo>
                    <a:pt x="6673546" y="0"/>
                  </a:lnTo>
                  <a:lnTo>
                    <a:pt x="6673546" y="3633196"/>
                  </a:lnTo>
                  <a:lnTo>
                    <a:pt x="0" y="3633196"/>
                  </a:lnTo>
                  <a:close/>
                </a:path>
              </a:pathLst>
            </a:custGeom>
            <a:solidFill>
              <a:srgbClr val="33261A"/>
            </a:solidFill>
          </p:spPr>
          <p:txBody>
            <a:bodyPr/>
            <a:lstStyle/>
            <a:p>
              <a:endParaRPr lang="en-GB"/>
            </a:p>
          </p:txBody>
        </p:sp>
        <p:sp>
          <p:nvSpPr>
            <p:cNvPr id="4" name="TextBox 4"/>
            <p:cNvSpPr txBox="1"/>
            <p:nvPr/>
          </p:nvSpPr>
          <p:spPr>
            <a:xfrm>
              <a:off x="0" y="-38100"/>
              <a:ext cx="6673546" cy="3671296"/>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289250" y="719180"/>
            <a:ext cx="14293689" cy="2000108"/>
            <a:chOff x="0" y="0"/>
            <a:chExt cx="3764593" cy="526777"/>
          </a:xfrm>
        </p:grpSpPr>
        <p:sp>
          <p:nvSpPr>
            <p:cNvPr id="6" name="Freeform 6"/>
            <p:cNvSpPr/>
            <p:nvPr/>
          </p:nvSpPr>
          <p:spPr>
            <a:xfrm>
              <a:off x="0" y="0"/>
              <a:ext cx="3764593" cy="526777"/>
            </a:xfrm>
            <a:custGeom>
              <a:avLst/>
              <a:gdLst/>
              <a:ahLst/>
              <a:cxnLst/>
              <a:rect l="l" t="t" r="r" b="b"/>
              <a:pathLst>
                <a:path w="3764593" h="526777">
                  <a:moveTo>
                    <a:pt x="0" y="0"/>
                  </a:moveTo>
                  <a:lnTo>
                    <a:pt x="3764593" y="0"/>
                  </a:lnTo>
                  <a:lnTo>
                    <a:pt x="3764593" y="526777"/>
                  </a:lnTo>
                  <a:lnTo>
                    <a:pt x="0" y="526777"/>
                  </a:lnTo>
                  <a:close/>
                </a:path>
              </a:pathLst>
            </a:custGeom>
            <a:solidFill>
              <a:srgbClr val="9C6942"/>
            </a:solidFill>
          </p:spPr>
          <p:txBody>
            <a:bodyPr/>
            <a:lstStyle/>
            <a:p>
              <a:endParaRPr lang="en-GB"/>
            </a:p>
          </p:txBody>
        </p:sp>
        <p:sp>
          <p:nvSpPr>
            <p:cNvPr id="7" name="TextBox 7"/>
            <p:cNvSpPr txBox="1"/>
            <p:nvPr/>
          </p:nvSpPr>
          <p:spPr>
            <a:xfrm>
              <a:off x="0" y="-9525"/>
              <a:ext cx="3764593" cy="536302"/>
            </a:xfrm>
            <a:prstGeom prst="rect">
              <a:avLst/>
            </a:prstGeom>
          </p:spPr>
          <p:txBody>
            <a:bodyPr lIns="50800" tIns="50800" rIns="50800" bIns="50800" rtlCol="0" anchor="ctr"/>
            <a:lstStyle/>
            <a:p>
              <a:pPr algn="ctr">
                <a:lnSpc>
                  <a:spcPts val="2640"/>
                </a:lnSpc>
              </a:pPr>
              <a:endParaRPr/>
            </a:p>
          </p:txBody>
        </p:sp>
      </p:grpSp>
      <p:sp>
        <p:nvSpPr>
          <p:cNvPr id="8" name="Freeform 8"/>
          <p:cNvSpPr/>
          <p:nvPr/>
        </p:nvSpPr>
        <p:spPr>
          <a:xfrm>
            <a:off x="14528340" y="-3019425"/>
            <a:ext cx="4160184" cy="4114800"/>
          </a:xfrm>
          <a:custGeom>
            <a:avLst/>
            <a:gdLst/>
            <a:ahLst/>
            <a:cxnLst/>
            <a:rect l="l" t="t" r="r" b="b"/>
            <a:pathLst>
              <a:path w="4160184" h="4114800">
                <a:moveTo>
                  <a:pt x="0" y="0"/>
                </a:moveTo>
                <a:lnTo>
                  <a:pt x="4160184" y="0"/>
                </a:lnTo>
                <a:lnTo>
                  <a:pt x="4160184"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TextBox 9"/>
          <p:cNvSpPr txBox="1"/>
          <p:nvPr/>
        </p:nvSpPr>
        <p:spPr>
          <a:xfrm>
            <a:off x="780294" y="3303091"/>
            <a:ext cx="16479006" cy="5186299"/>
          </a:xfrm>
          <a:prstGeom prst="rect">
            <a:avLst/>
          </a:prstGeom>
        </p:spPr>
        <p:txBody>
          <a:bodyPr lIns="0" tIns="0" rIns="0" bIns="0" rtlCol="0" anchor="t">
            <a:spAutoFit/>
          </a:bodyPr>
          <a:lstStyle/>
          <a:p>
            <a:pPr marL="496571" lvl="1" indent="-248285" algn="just">
              <a:lnSpc>
                <a:spcPts val="5198"/>
              </a:lnSpc>
              <a:buFont typeface="Arial"/>
              <a:buChar char="•"/>
            </a:pPr>
            <a:r>
              <a:rPr lang="en-US" sz="2300">
                <a:solidFill>
                  <a:srgbClr val="FFFFFF"/>
                </a:solidFill>
                <a:latin typeface="Glacial Indifference"/>
                <a:ea typeface="Glacial Indifference"/>
                <a:cs typeface="Glacial Indifference"/>
                <a:sym typeface="Glacial Indifference"/>
              </a:rPr>
              <a:t>Strategy Justification – A Warm Welcome &amp; Culture Focus</a:t>
            </a:r>
          </a:p>
          <a:p>
            <a:pPr marL="496571" lvl="1" indent="-248285" algn="just">
              <a:lnSpc>
                <a:spcPts val="5198"/>
              </a:lnSpc>
              <a:buFont typeface="Arial"/>
              <a:buChar char="•"/>
            </a:pPr>
            <a:r>
              <a:rPr lang="en-US" sz="2300">
                <a:solidFill>
                  <a:srgbClr val="FFFFFF"/>
                </a:solidFill>
                <a:latin typeface="Glacial Indifference"/>
                <a:ea typeface="Glacial Indifference"/>
                <a:cs typeface="Glacial Indifference"/>
                <a:sym typeface="Glacial Indifference"/>
              </a:rPr>
              <a:t>Development of tech projects related to Welsh culture (such as apps in the Welsh language or digital opportunities to attract tourists) (Romanova, 2024).</a:t>
            </a:r>
          </a:p>
          <a:p>
            <a:pPr marL="496571" lvl="1" indent="-248285" algn="just">
              <a:lnSpc>
                <a:spcPts val="5198"/>
              </a:lnSpc>
              <a:buFont typeface="Arial"/>
              <a:buChar char="•"/>
            </a:pPr>
            <a:r>
              <a:rPr lang="en-US" sz="2300">
                <a:solidFill>
                  <a:srgbClr val="FFFFFF"/>
                </a:solidFill>
                <a:latin typeface="Glacial Indifference"/>
                <a:ea typeface="Glacial Indifference"/>
                <a:cs typeface="Glacial Indifference"/>
                <a:sym typeface="Glacial Indifference"/>
              </a:rPr>
              <a:t>Cultural immersion: bilingual displays, traditional food/music</a:t>
            </a:r>
          </a:p>
          <a:p>
            <a:pPr marL="496571" lvl="1" indent="-248285" algn="just">
              <a:lnSpc>
                <a:spcPts val="5198"/>
              </a:lnSpc>
              <a:buFont typeface="Arial"/>
              <a:buChar char="•"/>
            </a:pPr>
            <a:r>
              <a:rPr lang="en-US" sz="2300">
                <a:solidFill>
                  <a:srgbClr val="FFFFFF"/>
                </a:solidFill>
                <a:latin typeface="Glacial Indifference"/>
                <a:ea typeface="Glacial Indifference"/>
                <a:cs typeface="Glacial Indifference"/>
                <a:sym typeface="Glacial Indifference"/>
              </a:rPr>
              <a:t>Displays “Croeso” with warmth, innovation, and a team community approach (Thirusanku and Ai, 2024)</a:t>
            </a:r>
          </a:p>
          <a:p>
            <a:pPr marL="496571" lvl="1" indent="-248285" algn="just">
              <a:lnSpc>
                <a:spcPts val="5198"/>
              </a:lnSpc>
              <a:buFont typeface="Arial"/>
              <a:buChar char="•"/>
            </a:pPr>
            <a:r>
              <a:rPr lang="en-US" sz="2300">
                <a:solidFill>
                  <a:srgbClr val="FFFFFF"/>
                </a:solidFill>
                <a:latin typeface="Glacial Indifference"/>
                <a:ea typeface="Glacial Indifference"/>
                <a:cs typeface="Glacial Indifference"/>
                <a:sym typeface="Glacial Indifference"/>
              </a:rPr>
              <a:t>Highlights the role of students who are the main ambassadors for the Welsh future</a:t>
            </a:r>
          </a:p>
          <a:p>
            <a:pPr marL="496571" lvl="1" indent="-248285" algn="just">
              <a:lnSpc>
                <a:spcPts val="5198"/>
              </a:lnSpc>
              <a:buFont typeface="Arial"/>
              <a:buChar char="•"/>
            </a:pPr>
            <a:r>
              <a:rPr lang="en-US" sz="2300">
                <a:solidFill>
                  <a:srgbClr val="FFFFFF"/>
                </a:solidFill>
                <a:latin typeface="Glacial Indifference"/>
                <a:ea typeface="Glacial Indifference"/>
                <a:cs typeface="Glacial Indifference"/>
                <a:sym typeface="Glacial Indifference"/>
              </a:rPr>
              <a:t>Synchronises with Visit Wales’ goal for encouraging inclusivity (Allyn, 2021)</a:t>
            </a:r>
          </a:p>
          <a:p>
            <a:pPr algn="just">
              <a:lnSpc>
                <a:spcPts val="5198"/>
              </a:lnSpc>
            </a:pPr>
            <a:endParaRPr lang="en-US" sz="2300">
              <a:solidFill>
                <a:srgbClr val="FFFFFF"/>
              </a:solidFill>
              <a:latin typeface="Glacial Indifference"/>
              <a:ea typeface="Glacial Indifference"/>
              <a:cs typeface="Glacial Indifference"/>
              <a:sym typeface="Glacial Indifference"/>
            </a:endParaRPr>
          </a:p>
        </p:txBody>
      </p:sp>
      <p:sp>
        <p:nvSpPr>
          <p:cNvPr id="10" name="TextBox 10"/>
          <p:cNvSpPr txBox="1"/>
          <p:nvPr/>
        </p:nvSpPr>
        <p:spPr>
          <a:xfrm>
            <a:off x="1124245" y="1386862"/>
            <a:ext cx="12199846" cy="750469"/>
          </a:xfrm>
          <a:prstGeom prst="rect">
            <a:avLst/>
          </a:prstGeom>
        </p:spPr>
        <p:txBody>
          <a:bodyPr lIns="0" tIns="0" rIns="0" bIns="0" rtlCol="0" anchor="t">
            <a:spAutoFit/>
          </a:bodyPr>
          <a:lstStyle/>
          <a:p>
            <a:pPr algn="l">
              <a:lnSpc>
                <a:spcPts val="5441"/>
              </a:lnSpc>
            </a:pPr>
            <a:r>
              <a:rPr lang="en-US" sz="5441" b="1">
                <a:solidFill>
                  <a:srgbClr val="FFFFFF"/>
                </a:solidFill>
                <a:latin typeface="Bebas Neue Bold"/>
                <a:ea typeface="Bebas Neue Bold"/>
                <a:cs typeface="Bebas Neue Bold"/>
                <a:sym typeface="Bebas Neue Bold"/>
              </a:rPr>
              <a:t>STRATEGIC JUSTIFICATION – CROESO &amp; CULTURENAGEMENT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AFAF9"/>
        </a:solidFill>
        <a:effectLst/>
      </p:bgPr>
    </p:bg>
    <p:spTree>
      <p:nvGrpSpPr>
        <p:cNvPr id="1" name=""/>
        <p:cNvGrpSpPr/>
        <p:nvPr/>
      </p:nvGrpSpPr>
      <p:grpSpPr>
        <a:xfrm>
          <a:off x="0" y="0"/>
          <a:ext cx="0" cy="0"/>
          <a:chOff x="0" y="0"/>
          <a:chExt cx="0" cy="0"/>
        </a:xfrm>
      </p:grpSpPr>
      <p:grpSp>
        <p:nvGrpSpPr>
          <p:cNvPr id="2" name="Group 2"/>
          <p:cNvGrpSpPr/>
          <p:nvPr/>
        </p:nvGrpSpPr>
        <p:grpSpPr>
          <a:xfrm>
            <a:off x="9144000" y="785173"/>
            <a:ext cx="8433567" cy="2254330"/>
            <a:chOff x="0" y="0"/>
            <a:chExt cx="2221186" cy="593733"/>
          </a:xfrm>
        </p:grpSpPr>
        <p:sp>
          <p:nvSpPr>
            <p:cNvPr id="3" name="Freeform 3"/>
            <p:cNvSpPr/>
            <p:nvPr/>
          </p:nvSpPr>
          <p:spPr>
            <a:xfrm>
              <a:off x="0" y="0"/>
              <a:ext cx="2221186" cy="593733"/>
            </a:xfrm>
            <a:custGeom>
              <a:avLst/>
              <a:gdLst/>
              <a:ahLst/>
              <a:cxnLst/>
              <a:rect l="l" t="t" r="r" b="b"/>
              <a:pathLst>
                <a:path w="2221186" h="593733">
                  <a:moveTo>
                    <a:pt x="0" y="0"/>
                  </a:moveTo>
                  <a:lnTo>
                    <a:pt x="2221186" y="0"/>
                  </a:lnTo>
                  <a:lnTo>
                    <a:pt x="2221186" y="593733"/>
                  </a:lnTo>
                  <a:lnTo>
                    <a:pt x="0" y="593733"/>
                  </a:lnTo>
                  <a:close/>
                </a:path>
              </a:pathLst>
            </a:custGeom>
            <a:solidFill>
              <a:srgbClr val="9C6942"/>
            </a:solidFill>
          </p:spPr>
          <p:txBody>
            <a:bodyPr/>
            <a:lstStyle/>
            <a:p>
              <a:endParaRPr lang="en-GB"/>
            </a:p>
          </p:txBody>
        </p:sp>
        <p:sp>
          <p:nvSpPr>
            <p:cNvPr id="4" name="TextBox 4"/>
            <p:cNvSpPr txBox="1"/>
            <p:nvPr/>
          </p:nvSpPr>
          <p:spPr>
            <a:xfrm>
              <a:off x="0" y="-9525"/>
              <a:ext cx="2221186" cy="603258"/>
            </a:xfrm>
            <a:prstGeom prst="rect">
              <a:avLst/>
            </a:prstGeom>
          </p:spPr>
          <p:txBody>
            <a:bodyPr lIns="50800" tIns="50800" rIns="50800" bIns="50800" rtlCol="0" anchor="ctr"/>
            <a:lstStyle/>
            <a:p>
              <a:pPr algn="ctr">
                <a:lnSpc>
                  <a:spcPts val="2640"/>
                </a:lnSpc>
              </a:pPr>
              <a:endParaRPr/>
            </a:p>
          </p:txBody>
        </p:sp>
      </p:grpSp>
      <p:grpSp>
        <p:nvGrpSpPr>
          <p:cNvPr id="5" name="Group 5"/>
          <p:cNvGrpSpPr/>
          <p:nvPr/>
        </p:nvGrpSpPr>
        <p:grpSpPr>
          <a:xfrm>
            <a:off x="0" y="0"/>
            <a:ext cx="8705909" cy="10287000"/>
            <a:chOff x="0" y="0"/>
            <a:chExt cx="2912475" cy="3441413"/>
          </a:xfrm>
        </p:grpSpPr>
        <p:sp>
          <p:nvSpPr>
            <p:cNvPr id="6" name="Freeform 6"/>
            <p:cNvSpPr/>
            <p:nvPr/>
          </p:nvSpPr>
          <p:spPr>
            <a:xfrm>
              <a:off x="0" y="0"/>
              <a:ext cx="2912475" cy="3441413"/>
            </a:xfrm>
            <a:custGeom>
              <a:avLst/>
              <a:gdLst/>
              <a:ahLst/>
              <a:cxnLst/>
              <a:rect l="l" t="t" r="r" b="b"/>
              <a:pathLst>
                <a:path w="2912475" h="3441413">
                  <a:moveTo>
                    <a:pt x="0" y="0"/>
                  </a:moveTo>
                  <a:lnTo>
                    <a:pt x="2912475" y="0"/>
                  </a:lnTo>
                  <a:lnTo>
                    <a:pt x="2912475" y="3441413"/>
                  </a:lnTo>
                  <a:lnTo>
                    <a:pt x="0" y="3441413"/>
                  </a:lnTo>
                  <a:close/>
                </a:path>
              </a:pathLst>
            </a:custGeom>
            <a:solidFill>
              <a:srgbClr val="9C6942"/>
            </a:solidFill>
          </p:spPr>
          <p:txBody>
            <a:bodyPr/>
            <a:lstStyle/>
            <a:p>
              <a:endParaRPr lang="en-GB"/>
            </a:p>
          </p:txBody>
        </p:sp>
        <p:sp>
          <p:nvSpPr>
            <p:cNvPr id="7" name="TextBox 7"/>
            <p:cNvSpPr txBox="1"/>
            <p:nvPr/>
          </p:nvSpPr>
          <p:spPr>
            <a:xfrm>
              <a:off x="0" y="-38100"/>
              <a:ext cx="2912475" cy="3479513"/>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0" y="1764767"/>
            <a:ext cx="8027801" cy="6566374"/>
            <a:chOff x="0" y="0"/>
            <a:chExt cx="1243716" cy="1017303"/>
          </a:xfrm>
        </p:grpSpPr>
        <p:sp>
          <p:nvSpPr>
            <p:cNvPr id="9" name="Freeform 9"/>
            <p:cNvSpPr/>
            <p:nvPr/>
          </p:nvSpPr>
          <p:spPr>
            <a:xfrm>
              <a:off x="0" y="0"/>
              <a:ext cx="1243717" cy="1017303"/>
            </a:xfrm>
            <a:custGeom>
              <a:avLst/>
              <a:gdLst/>
              <a:ahLst/>
              <a:cxnLst/>
              <a:rect l="l" t="t" r="r" b="b"/>
              <a:pathLst>
                <a:path w="1243717" h="1017303">
                  <a:moveTo>
                    <a:pt x="0" y="0"/>
                  </a:moveTo>
                  <a:lnTo>
                    <a:pt x="1243717" y="0"/>
                  </a:lnTo>
                  <a:lnTo>
                    <a:pt x="1243717" y="1017303"/>
                  </a:lnTo>
                  <a:lnTo>
                    <a:pt x="0" y="1017303"/>
                  </a:lnTo>
                  <a:close/>
                </a:path>
              </a:pathLst>
            </a:custGeom>
            <a:blipFill>
              <a:blip r:embed="rId3"/>
              <a:stretch>
                <a:fillRect l="-11384" r="-11384"/>
              </a:stretch>
            </a:blipFill>
          </p:spPr>
          <p:txBody>
            <a:bodyPr/>
            <a:lstStyle/>
            <a:p>
              <a:endParaRPr lang="en-GB"/>
            </a:p>
          </p:txBody>
        </p:sp>
      </p:grpSp>
      <p:sp>
        <p:nvSpPr>
          <p:cNvPr id="10" name="TextBox 10"/>
          <p:cNvSpPr txBox="1"/>
          <p:nvPr/>
        </p:nvSpPr>
        <p:spPr>
          <a:xfrm>
            <a:off x="10370645" y="1130843"/>
            <a:ext cx="6430785" cy="2413752"/>
          </a:xfrm>
          <a:prstGeom prst="rect">
            <a:avLst/>
          </a:prstGeom>
        </p:spPr>
        <p:txBody>
          <a:bodyPr lIns="0" tIns="0" rIns="0" bIns="0" rtlCol="0" anchor="t">
            <a:spAutoFit/>
          </a:bodyPr>
          <a:lstStyle/>
          <a:p>
            <a:pPr algn="l">
              <a:lnSpc>
                <a:spcPts val="6233"/>
              </a:lnSpc>
            </a:pPr>
            <a:r>
              <a:rPr lang="en-US" sz="5936" b="1">
                <a:solidFill>
                  <a:srgbClr val="FFFFFF"/>
                </a:solidFill>
                <a:latin typeface="Bebas Neue Bold"/>
                <a:ea typeface="Bebas Neue Bold"/>
                <a:cs typeface="Bebas Neue Bold"/>
                <a:sym typeface="Bebas Neue Bold"/>
              </a:rPr>
              <a:t>BENEFITS FOR INVESTORS &amp; ATTENDEES</a:t>
            </a:r>
          </a:p>
          <a:p>
            <a:pPr algn="l">
              <a:lnSpc>
                <a:spcPts val="6233"/>
              </a:lnSpc>
            </a:pPr>
            <a:endParaRPr lang="en-US" sz="5936" b="1">
              <a:solidFill>
                <a:srgbClr val="FFFFFF"/>
              </a:solidFill>
              <a:latin typeface="Bebas Neue Bold"/>
              <a:ea typeface="Bebas Neue Bold"/>
              <a:cs typeface="Bebas Neue Bold"/>
              <a:sym typeface="Bebas Neue Bold"/>
            </a:endParaRPr>
          </a:p>
        </p:txBody>
      </p:sp>
      <p:sp>
        <p:nvSpPr>
          <p:cNvPr id="11" name="TextBox 11"/>
          <p:cNvSpPr txBox="1"/>
          <p:nvPr/>
        </p:nvSpPr>
        <p:spPr>
          <a:xfrm>
            <a:off x="9904955" y="3420770"/>
            <a:ext cx="7672612" cy="5118068"/>
          </a:xfrm>
          <a:prstGeom prst="rect">
            <a:avLst/>
          </a:prstGeom>
        </p:spPr>
        <p:txBody>
          <a:bodyPr lIns="0" tIns="0" rIns="0" bIns="0" rtlCol="0" anchor="t">
            <a:spAutoFit/>
          </a:bodyPr>
          <a:lstStyle/>
          <a:p>
            <a:pPr marL="604136" lvl="1" indent="-302068" algn="just">
              <a:lnSpc>
                <a:spcPts val="4533"/>
              </a:lnSpc>
              <a:buFont typeface="Arial"/>
              <a:buChar char="•"/>
            </a:pPr>
            <a:r>
              <a:rPr lang="en-US" sz="2798">
                <a:solidFill>
                  <a:srgbClr val="000000"/>
                </a:solidFill>
                <a:latin typeface="Glacial Indifference"/>
                <a:ea typeface="Glacial Indifference"/>
                <a:cs typeface="Glacial Indifference"/>
                <a:sym typeface="Glacial Indifference"/>
              </a:rPr>
              <a:t>Both marketing reach and corporate social responsibility prospects reach the investors (Peruta and Alison, 2018).</a:t>
            </a:r>
          </a:p>
          <a:p>
            <a:pPr marL="604136" lvl="1" indent="-302068" algn="just">
              <a:lnSpc>
                <a:spcPts val="4533"/>
              </a:lnSpc>
              <a:buFont typeface="Arial"/>
              <a:buChar char="•"/>
            </a:pPr>
            <a:r>
              <a:rPr lang="en-US" sz="2798">
                <a:solidFill>
                  <a:srgbClr val="000000"/>
                </a:solidFill>
                <a:latin typeface="Glacial Indifference"/>
                <a:ea typeface="Glacial Indifference"/>
                <a:cs typeface="Glacial Indifference"/>
                <a:sym typeface="Glacial Indifference"/>
              </a:rPr>
              <a:t>Students gain industry exposure and exposure to career mentorship.</a:t>
            </a:r>
          </a:p>
          <a:p>
            <a:pPr marL="604136" lvl="1" indent="-302068" algn="just">
              <a:lnSpc>
                <a:spcPts val="4533"/>
              </a:lnSpc>
              <a:buFont typeface="Arial"/>
              <a:buChar char="•"/>
            </a:pPr>
            <a:r>
              <a:rPr lang="en-US" sz="2798">
                <a:solidFill>
                  <a:srgbClr val="000000"/>
                </a:solidFill>
                <a:latin typeface="Glacial Indifference"/>
                <a:ea typeface="Glacial Indifference"/>
                <a:cs typeface="Glacial Indifference"/>
                <a:sym typeface="Glacial Indifference"/>
              </a:rPr>
              <a:t>Improves Wales’ image in being a destination of choice for innovation and inclusivity.</a:t>
            </a:r>
          </a:p>
          <a:p>
            <a:pPr marL="604136" lvl="1" indent="-302068" algn="just">
              <a:lnSpc>
                <a:spcPts val="4533"/>
              </a:lnSpc>
              <a:buFont typeface="Arial"/>
              <a:buChar char="•"/>
            </a:pPr>
            <a:r>
              <a:rPr lang="en-US" sz="2798">
                <a:solidFill>
                  <a:srgbClr val="000000"/>
                </a:solidFill>
                <a:latin typeface="Glacial Indifference"/>
                <a:ea typeface="Glacial Indifference"/>
                <a:cs typeface="Glacial Indifference"/>
                <a:sym typeface="Glacial Indifference"/>
              </a:rPr>
              <a:t>Promotes growth of local businesses, schools and the tourism sector (Calver et al., 2025).</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AFAF9"/>
        </a:solidFill>
        <a:effectLst/>
      </p:bgPr>
    </p:bg>
    <p:spTree>
      <p:nvGrpSpPr>
        <p:cNvPr id="1" name=""/>
        <p:cNvGrpSpPr/>
        <p:nvPr/>
      </p:nvGrpSpPr>
      <p:grpSpPr>
        <a:xfrm>
          <a:off x="0" y="0"/>
          <a:ext cx="0" cy="0"/>
          <a:chOff x="0" y="0"/>
          <a:chExt cx="0" cy="0"/>
        </a:xfrm>
      </p:grpSpPr>
      <p:grpSp>
        <p:nvGrpSpPr>
          <p:cNvPr id="2" name="Group 2"/>
          <p:cNvGrpSpPr/>
          <p:nvPr/>
        </p:nvGrpSpPr>
        <p:grpSpPr>
          <a:xfrm>
            <a:off x="-260075" y="890651"/>
            <a:ext cx="8433567" cy="2254330"/>
            <a:chOff x="0" y="0"/>
            <a:chExt cx="2221186" cy="593733"/>
          </a:xfrm>
        </p:grpSpPr>
        <p:sp>
          <p:nvSpPr>
            <p:cNvPr id="3" name="Freeform 3"/>
            <p:cNvSpPr/>
            <p:nvPr/>
          </p:nvSpPr>
          <p:spPr>
            <a:xfrm>
              <a:off x="0" y="0"/>
              <a:ext cx="2221186" cy="593733"/>
            </a:xfrm>
            <a:custGeom>
              <a:avLst/>
              <a:gdLst/>
              <a:ahLst/>
              <a:cxnLst/>
              <a:rect l="l" t="t" r="r" b="b"/>
              <a:pathLst>
                <a:path w="2221186" h="593733">
                  <a:moveTo>
                    <a:pt x="0" y="0"/>
                  </a:moveTo>
                  <a:lnTo>
                    <a:pt x="2221186" y="0"/>
                  </a:lnTo>
                  <a:lnTo>
                    <a:pt x="2221186" y="593733"/>
                  </a:lnTo>
                  <a:lnTo>
                    <a:pt x="0" y="593733"/>
                  </a:lnTo>
                  <a:close/>
                </a:path>
              </a:pathLst>
            </a:custGeom>
            <a:solidFill>
              <a:srgbClr val="33261A"/>
            </a:solidFill>
          </p:spPr>
          <p:txBody>
            <a:bodyPr/>
            <a:lstStyle/>
            <a:p>
              <a:endParaRPr lang="en-GB"/>
            </a:p>
          </p:txBody>
        </p:sp>
        <p:sp>
          <p:nvSpPr>
            <p:cNvPr id="4" name="TextBox 4"/>
            <p:cNvSpPr txBox="1"/>
            <p:nvPr/>
          </p:nvSpPr>
          <p:spPr>
            <a:xfrm>
              <a:off x="0" y="-9525"/>
              <a:ext cx="2221186" cy="603258"/>
            </a:xfrm>
            <a:prstGeom prst="rect">
              <a:avLst/>
            </a:prstGeom>
          </p:spPr>
          <p:txBody>
            <a:bodyPr lIns="50800" tIns="50800" rIns="50800" bIns="50800" rtlCol="0" anchor="ctr"/>
            <a:lstStyle/>
            <a:p>
              <a:pPr algn="ctr">
                <a:lnSpc>
                  <a:spcPts val="2640"/>
                </a:lnSpc>
              </a:pPr>
              <a:endParaRPr/>
            </a:p>
          </p:txBody>
        </p:sp>
      </p:grpSp>
      <p:grpSp>
        <p:nvGrpSpPr>
          <p:cNvPr id="5" name="Group 5"/>
          <p:cNvGrpSpPr/>
          <p:nvPr/>
        </p:nvGrpSpPr>
        <p:grpSpPr>
          <a:xfrm>
            <a:off x="13314256" y="0"/>
            <a:ext cx="8705909" cy="10287000"/>
            <a:chOff x="0" y="0"/>
            <a:chExt cx="2912475" cy="3441413"/>
          </a:xfrm>
        </p:grpSpPr>
        <p:sp>
          <p:nvSpPr>
            <p:cNvPr id="6" name="Freeform 6"/>
            <p:cNvSpPr/>
            <p:nvPr/>
          </p:nvSpPr>
          <p:spPr>
            <a:xfrm>
              <a:off x="0" y="0"/>
              <a:ext cx="2912475" cy="3441413"/>
            </a:xfrm>
            <a:custGeom>
              <a:avLst/>
              <a:gdLst/>
              <a:ahLst/>
              <a:cxnLst/>
              <a:rect l="l" t="t" r="r" b="b"/>
              <a:pathLst>
                <a:path w="2912475" h="3441413">
                  <a:moveTo>
                    <a:pt x="0" y="0"/>
                  </a:moveTo>
                  <a:lnTo>
                    <a:pt x="2912475" y="0"/>
                  </a:lnTo>
                  <a:lnTo>
                    <a:pt x="2912475" y="3441413"/>
                  </a:lnTo>
                  <a:lnTo>
                    <a:pt x="0" y="3441413"/>
                  </a:lnTo>
                  <a:close/>
                </a:path>
              </a:pathLst>
            </a:custGeom>
            <a:solidFill>
              <a:srgbClr val="33261A"/>
            </a:solidFill>
          </p:spPr>
          <p:txBody>
            <a:bodyPr/>
            <a:lstStyle/>
            <a:p>
              <a:endParaRPr lang="en-GB"/>
            </a:p>
          </p:txBody>
        </p:sp>
        <p:sp>
          <p:nvSpPr>
            <p:cNvPr id="7" name="TextBox 7"/>
            <p:cNvSpPr txBox="1"/>
            <p:nvPr/>
          </p:nvSpPr>
          <p:spPr>
            <a:xfrm>
              <a:off x="0" y="-38100"/>
              <a:ext cx="2912475" cy="3479513"/>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9231499" y="1837121"/>
            <a:ext cx="8027801" cy="6566374"/>
            <a:chOff x="0" y="0"/>
            <a:chExt cx="1243716" cy="1017303"/>
          </a:xfrm>
        </p:grpSpPr>
        <p:sp>
          <p:nvSpPr>
            <p:cNvPr id="9" name="Freeform 9"/>
            <p:cNvSpPr/>
            <p:nvPr/>
          </p:nvSpPr>
          <p:spPr>
            <a:xfrm>
              <a:off x="0" y="0"/>
              <a:ext cx="1243717" cy="1017303"/>
            </a:xfrm>
            <a:custGeom>
              <a:avLst/>
              <a:gdLst/>
              <a:ahLst/>
              <a:cxnLst/>
              <a:rect l="l" t="t" r="r" b="b"/>
              <a:pathLst>
                <a:path w="1243717" h="1017303">
                  <a:moveTo>
                    <a:pt x="0" y="0"/>
                  </a:moveTo>
                  <a:lnTo>
                    <a:pt x="1243717" y="0"/>
                  </a:lnTo>
                  <a:lnTo>
                    <a:pt x="1243717" y="1017303"/>
                  </a:lnTo>
                  <a:lnTo>
                    <a:pt x="0" y="1017303"/>
                  </a:lnTo>
                  <a:close/>
                </a:path>
              </a:pathLst>
            </a:custGeom>
            <a:blipFill>
              <a:blip r:embed="rId3"/>
              <a:stretch>
                <a:fillRect l="-14247" r="-8522"/>
              </a:stretch>
            </a:blipFill>
          </p:spPr>
          <p:txBody>
            <a:bodyPr/>
            <a:lstStyle/>
            <a:p>
              <a:endParaRPr lang="en-GB"/>
            </a:p>
          </p:txBody>
        </p:sp>
      </p:grpSp>
      <p:sp>
        <p:nvSpPr>
          <p:cNvPr id="10" name="Freeform 10"/>
          <p:cNvSpPr/>
          <p:nvPr/>
        </p:nvSpPr>
        <p:spPr>
          <a:xfrm>
            <a:off x="11234164" y="9000780"/>
            <a:ext cx="4160184" cy="4114800"/>
          </a:xfrm>
          <a:custGeom>
            <a:avLst/>
            <a:gdLst/>
            <a:ahLst/>
            <a:cxnLst/>
            <a:rect l="l" t="t" r="r" b="b"/>
            <a:pathLst>
              <a:path w="4160184" h="4114800">
                <a:moveTo>
                  <a:pt x="0" y="0"/>
                </a:moveTo>
                <a:lnTo>
                  <a:pt x="4160183" y="0"/>
                </a:lnTo>
                <a:lnTo>
                  <a:pt x="4160183"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a:off x="11234164" y="-2830129"/>
            <a:ext cx="4160184" cy="4114800"/>
          </a:xfrm>
          <a:custGeom>
            <a:avLst/>
            <a:gdLst/>
            <a:ahLst/>
            <a:cxnLst/>
            <a:rect l="l" t="t" r="r" b="b"/>
            <a:pathLst>
              <a:path w="4160184" h="4114800">
                <a:moveTo>
                  <a:pt x="0" y="0"/>
                </a:moveTo>
                <a:lnTo>
                  <a:pt x="4160183" y="0"/>
                </a:lnTo>
                <a:lnTo>
                  <a:pt x="4160183"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TextBox 12"/>
          <p:cNvSpPr txBox="1"/>
          <p:nvPr/>
        </p:nvSpPr>
        <p:spPr>
          <a:xfrm>
            <a:off x="1028700" y="1761820"/>
            <a:ext cx="6430785" cy="1622126"/>
          </a:xfrm>
          <a:prstGeom prst="rect">
            <a:avLst/>
          </a:prstGeom>
        </p:spPr>
        <p:txBody>
          <a:bodyPr lIns="0" tIns="0" rIns="0" bIns="0" rtlCol="0" anchor="t">
            <a:spAutoFit/>
          </a:bodyPr>
          <a:lstStyle/>
          <a:p>
            <a:pPr algn="l">
              <a:lnSpc>
                <a:spcPts val="6233"/>
              </a:lnSpc>
            </a:pPr>
            <a:r>
              <a:rPr lang="en-US" sz="5936" b="1">
                <a:solidFill>
                  <a:srgbClr val="FFFFFF"/>
                </a:solidFill>
                <a:latin typeface="Bebas Neue Bold"/>
                <a:ea typeface="Bebas Neue Bold"/>
                <a:cs typeface="Bebas Neue Bold"/>
                <a:sym typeface="Bebas Neue Bold"/>
              </a:rPr>
              <a:t>MARKETING &amp; PROMOTION</a:t>
            </a:r>
          </a:p>
          <a:p>
            <a:pPr algn="l">
              <a:lnSpc>
                <a:spcPts val="6233"/>
              </a:lnSpc>
            </a:pPr>
            <a:endParaRPr lang="en-US" sz="5936" b="1">
              <a:solidFill>
                <a:srgbClr val="FFFFFF"/>
              </a:solidFill>
              <a:latin typeface="Bebas Neue Bold"/>
              <a:ea typeface="Bebas Neue Bold"/>
              <a:cs typeface="Bebas Neue Bold"/>
              <a:sym typeface="Bebas Neue Bold"/>
            </a:endParaRPr>
          </a:p>
        </p:txBody>
      </p:sp>
      <p:sp>
        <p:nvSpPr>
          <p:cNvPr id="13" name="TextBox 13"/>
          <p:cNvSpPr txBox="1"/>
          <p:nvPr/>
        </p:nvSpPr>
        <p:spPr>
          <a:xfrm>
            <a:off x="718430" y="3461556"/>
            <a:ext cx="7257270" cy="5909790"/>
          </a:xfrm>
          <a:prstGeom prst="rect">
            <a:avLst/>
          </a:prstGeom>
        </p:spPr>
        <p:txBody>
          <a:bodyPr lIns="0" tIns="0" rIns="0" bIns="0" rtlCol="0" anchor="t">
            <a:spAutoFit/>
          </a:bodyPr>
          <a:lstStyle/>
          <a:p>
            <a:pPr marL="571432" lvl="1" indent="-285716" algn="just">
              <a:lnSpc>
                <a:spcPts val="4287"/>
              </a:lnSpc>
              <a:buFont typeface="Arial"/>
              <a:buChar char="•"/>
            </a:pPr>
            <a:r>
              <a:rPr lang="en-US" sz="2646">
                <a:solidFill>
                  <a:srgbClr val="000000"/>
                </a:solidFill>
                <a:latin typeface="Glacial Indifference"/>
                <a:ea typeface="Glacial Indifference"/>
                <a:cs typeface="Glacial Indifference"/>
                <a:sym typeface="Glacial Indifference"/>
              </a:rPr>
              <a:t>University newsletters &amp; student platforms</a:t>
            </a:r>
          </a:p>
          <a:p>
            <a:pPr marL="571432" lvl="1" indent="-285716" algn="just">
              <a:lnSpc>
                <a:spcPts val="4287"/>
              </a:lnSpc>
              <a:buFont typeface="Arial"/>
              <a:buChar char="•"/>
            </a:pPr>
            <a:r>
              <a:rPr lang="en-US" sz="2646">
                <a:solidFill>
                  <a:srgbClr val="000000"/>
                </a:solidFill>
                <a:latin typeface="Glacial Indifference"/>
                <a:ea typeface="Glacial Indifference"/>
                <a:cs typeface="Glacial Indifference"/>
                <a:sym typeface="Glacial Indifference"/>
              </a:rPr>
              <a:t>Retained with brochures, posted on university grounds and café walls.</a:t>
            </a:r>
          </a:p>
          <a:p>
            <a:pPr marL="571432" lvl="1" indent="-285716" algn="just">
              <a:lnSpc>
                <a:spcPts val="4287"/>
              </a:lnSpc>
              <a:buFont typeface="Arial"/>
              <a:buChar char="•"/>
            </a:pPr>
            <a:r>
              <a:rPr lang="en-US" sz="2646">
                <a:solidFill>
                  <a:srgbClr val="000000"/>
                </a:solidFill>
                <a:latin typeface="Glacial Indifference"/>
                <a:ea typeface="Glacial Indifference"/>
                <a:cs typeface="Glacial Indifference"/>
                <a:sym typeface="Glacial Indifference"/>
              </a:rPr>
              <a:t>Writing about the event on tech blogs, gaining coverage by publishers in Welsh media outlets and the location featured on podcast interviews (Kotler and Keller, 2012).</a:t>
            </a:r>
          </a:p>
          <a:p>
            <a:pPr marL="571432" lvl="1" indent="-285716" algn="just">
              <a:lnSpc>
                <a:spcPts val="4287"/>
              </a:lnSpc>
              <a:buFont typeface="Arial"/>
              <a:buChar char="•"/>
            </a:pPr>
            <a:r>
              <a:rPr lang="en-US" sz="2646">
                <a:solidFill>
                  <a:srgbClr val="000000"/>
                </a:solidFill>
                <a:latin typeface="Glacial Indifference"/>
                <a:ea typeface="Glacial Indifference"/>
                <a:cs typeface="Glacial Indifference"/>
                <a:sym typeface="Glacial Indifference"/>
              </a:rPr>
              <a:t>Use social media audiences by creating and applying a branded hashtag (Hays et al., 2013).</a:t>
            </a:r>
          </a:p>
          <a:p>
            <a:pPr marL="571432" lvl="1" indent="-285716" algn="just">
              <a:lnSpc>
                <a:spcPts val="4287"/>
              </a:lnSpc>
              <a:buFont typeface="Arial"/>
              <a:buChar char="•"/>
            </a:pPr>
            <a:r>
              <a:rPr lang="en-US" sz="2646">
                <a:solidFill>
                  <a:srgbClr val="000000"/>
                </a:solidFill>
                <a:latin typeface="Glacial Indifference"/>
                <a:ea typeface="Glacial Indifference"/>
                <a:cs typeface="Glacial Indifference"/>
                <a:sym typeface="Glacial Indifference"/>
              </a:rPr>
              <a:t>Bilingual marketing for wider inclusion.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AFAF9"/>
        </a:solidFill>
        <a:effectLst/>
      </p:bgPr>
    </p:bg>
    <p:spTree>
      <p:nvGrpSpPr>
        <p:cNvPr id="1" name=""/>
        <p:cNvGrpSpPr/>
        <p:nvPr/>
      </p:nvGrpSpPr>
      <p:grpSpPr>
        <a:xfrm>
          <a:off x="0" y="0"/>
          <a:ext cx="0" cy="0"/>
          <a:chOff x="0" y="0"/>
          <a:chExt cx="0" cy="0"/>
        </a:xfrm>
      </p:grpSpPr>
      <p:grpSp>
        <p:nvGrpSpPr>
          <p:cNvPr id="2" name="Group 2"/>
          <p:cNvGrpSpPr/>
          <p:nvPr/>
        </p:nvGrpSpPr>
        <p:grpSpPr>
          <a:xfrm>
            <a:off x="24767" y="3101222"/>
            <a:ext cx="9788757" cy="6157078"/>
            <a:chOff x="0" y="0"/>
            <a:chExt cx="3274731" cy="2059789"/>
          </a:xfrm>
        </p:grpSpPr>
        <p:sp>
          <p:nvSpPr>
            <p:cNvPr id="3" name="Freeform 3"/>
            <p:cNvSpPr/>
            <p:nvPr/>
          </p:nvSpPr>
          <p:spPr>
            <a:xfrm>
              <a:off x="0" y="0"/>
              <a:ext cx="3274731" cy="2059789"/>
            </a:xfrm>
            <a:custGeom>
              <a:avLst/>
              <a:gdLst/>
              <a:ahLst/>
              <a:cxnLst/>
              <a:rect l="l" t="t" r="r" b="b"/>
              <a:pathLst>
                <a:path w="3274731" h="2059789">
                  <a:moveTo>
                    <a:pt x="0" y="0"/>
                  </a:moveTo>
                  <a:lnTo>
                    <a:pt x="3274731" y="0"/>
                  </a:lnTo>
                  <a:lnTo>
                    <a:pt x="3274731" y="2059789"/>
                  </a:lnTo>
                  <a:lnTo>
                    <a:pt x="0" y="2059789"/>
                  </a:lnTo>
                  <a:close/>
                </a:path>
              </a:pathLst>
            </a:custGeom>
            <a:solidFill>
              <a:srgbClr val="33261A"/>
            </a:solidFill>
          </p:spPr>
          <p:txBody>
            <a:bodyPr/>
            <a:lstStyle/>
            <a:p>
              <a:endParaRPr lang="en-GB"/>
            </a:p>
          </p:txBody>
        </p:sp>
        <p:sp>
          <p:nvSpPr>
            <p:cNvPr id="4" name="TextBox 4"/>
            <p:cNvSpPr txBox="1"/>
            <p:nvPr/>
          </p:nvSpPr>
          <p:spPr>
            <a:xfrm>
              <a:off x="0" y="-38100"/>
              <a:ext cx="3274731" cy="2097889"/>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213173" y="853533"/>
            <a:ext cx="9357173" cy="1888638"/>
            <a:chOff x="0" y="0"/>
            <a:chExt cx="2464441" cy="497419"/>
          </a:xfrm>
        </p:grpSpPr>
        <p:sp>
          <p:nvSpPr>
            <p:cNvPr id="6" name="Freeform 6"/>
            <p:cNvSpPr/>
            <p:nvPr/>
          </p:nvSpPr>
          <p:spPr>
            <a:xfrm>
              <a:off x="0" y="0"/>
              <a:ext cx="2464441" cy="497419"/>
            </a:xfrm>
            <a:custGeom>
              <a:avLst/>
              <a:gdLst/>
              <a:ahLst/>
              <a:cxnLst/>
              <a:rect l="l" t="t" r="r" b="b"/>
              <a:pathLst>
                <a:path w="2464441" h="497419">
                  <a:moveTo>
                    <a:pt x="0" y="0"/>
                  </a:moveTo>
                  <a:lnTo>
                    <a:pt x="2464441" y="0"/>
                  </a:lnTo>
                  <a:lnTo>
                    <a:pt x="2464441" y="497419"/>
                  </a:lnTo>
                  <a:lnTo>
                    <a:pt x="0" y="497419"/>
                  </a:lnTo>
                  <a:close/>
                </a:path>
              </a:pathLst>
            </a:custGeom>
            <a:solidFill>
              <a:srgbClr val="9C6942"/>
            </a:solidFill>
          </p:spPr>
          <p:txBody>
            <a:bodyPr/>
            <a:lstStyle/>
            <a:p>
              <a:endParaRPr lang="en-GB"/>
            </a:p>
          </p:txBody>
        </p:sp>
        <p:sp>
          <p:nvSpPr>
            <p:cNvPr id="7" name="TextBox 7"/>
            <p:cNvSpPr txBox="1"/>
            <p:nvPr/>
          </p:nvSpPr>
          <p:spPr>
            <a:xfrm>
              <a:off x="0" y="-9525"/>
              <a:ext cx="2464441" cy="506944"/>
            </a:xfrm>
            <a:prstGeom prst="rect">
              <a:avLst/>
            </a:prstGeom>
          </p:spPr>
          <p:txBody>
            <a:bodyPr lIns="50800" tIns="50800" rIns="50800" bIns="50800" rtlCol="0" anchor="ctr"/>
            <a:lstStyle/>
            <a:p>
              <a:pPr algn="ctr">
                <a:lnSpc>
                  <a:spcPts val="2640"/>
                </a:lnSpc>
              </a:pPr>
              <a:endParaRPr/>
            </a:p>
          </p:txBody>
        </p:sp>
      </p:grpSp>
      <p:grpSp>
        <p:nvGrpSpPr>
          <p:cNvPr id="8" name="Group 8"/>
          <p:cNvGrpSpPr/>
          <p:nvPr/>
        </p:nvGrpSpPr>
        <p:grpSpPr>
          <a:xfrm>
            <a:off x="13314256" y="0"/>
            <a:ext cx="8705909" cy="10287000"/>
            <a:chOff x="0" y="0"/>
            <a:chExt cx="2912475" cy="3441413"/>
          </a:xfrm>
        </p:grpSpPr>
        <p:sp>
          <p:nvSpPr>
            <p:cNvPr id="9" name="Freeform 9"/>
            <p:cNvSpPr/>
            <p:nvPr/>
          </p:nvSpPr>
          <p:spPr>
            <a:xfrm>
              <a:off x="0" y="0"/>
              <a:ext cx="2912475" cy="3441413"/>
            </a:xfrm>
            <a:custGeom>
              <a:avLst/>
              <a:gdLst/>
              <a:ahLst/>
              <a:cxnLst/>
              <a:rect l="l" t="t" r="r" b="b"/>
              <a:pathLst>
                <a:path w="2912475" h="3441413">
                  <a:moveTo>
                    <a:pt x="0" y="0"/>
                  </a:moveTo>
                  <a:lnTo>
                    <a:pt x="2912475" y="0"/>
                  </a:lnTo>
                  <a:lnTo>
                    <a:pt x="2912475" y="3441413"/>
                  </a:lnTo>
                  <a:lnTo>
                    <a:pt x="0" y="3441413"/>
                  </a:lnTo>
                  <a:close/>
                </a:path>
              </a:pathLst>
            </a:custGeom>
            <a:solidFill>
              <a:srgbClr val="9C6942"/>
            </a:solidFill>
          </p:spPr>
          <p:txBody>
            <a:bodyPr/>
            <a:lstStyle/>
            <a:p>
              <a:endParaRPr lang="en-GB"/>
            </a:p>
          </p:txBody>
        </p:sp>
        <p:sp>
          <p:nvSpPr>
            <p:cNvPr id="10" name="TextBox 10"/>
            <p:cNvSpPr txBox="1"/>
            <p:nvPr/>
          </p:nvSpPr>
          <p:spPr>
            <a:xfrm>
              <a:off x="0" y="-38100"/>
              <a:ext cx="2912475" cy="3479513"/>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10115379" y="1661328"/>
            <a:ext cx="7369132" cy="7596972"/>
            <a:chOff x="0" y="0"/>
            <a:chExt cx="1141671" cy="1176970"/>
          </a:xfrm>
        </p:grpSpPr>
        <p:sp>
          <p:nvSpPr>
            <p:cNvPr id="12" name="Freeform 12"/>
            <p:cNvSpPr/>
            <p:nvPr/>
          </p:nvSpPr>
          <p:spPr>
            <a:xfrm>
              <a:off x="0" y="0"/>
              <a:ext cx="1141671" cy="1176970"/>
            </a:xfrm>
            <a:custGeom>
              <a:avLst/>
              <a:gdLst/>
              <a:ahLst/>
              <a:cxnLst/>
              <a:rect l="l" t="t" r="r" b="b"/>
              <a:pathLst>
                <a:path w="1141671" h="1176970">
                  <a:moveTo>
                    <a:pt x="0" y="0"/>
                  </a:moveTo>
                  <a:lnTo>
                    <a:pt x="1141671" y="0"/>
                  </a:lnTo>
                  <a:lnTo>
                    <a:pt x="1141671" y="1176970"/>
                  </a:lnTo>
                  <a:lnTo>
                    <a:pt x="0" y="1176970"/>
                  </a:lnTo>
                  <a:close/>
                </a:path>
              </a:pathLst>
            </a:custGeom>
            <a:blipFill>
              <a:blip r:embed="rId3"/>
              <a:stretch>
                <a:fillRect l="-41339" r="-13394"/>
              </a:stretch>
            </a:blipFill>
          </p:spPr>
          <p:txBody>
            <a:bodyPr/>
            <a:lstStyle/>
            <a:p>
              <a:endParaRPr lang="en-GB"/>
            </a:p>
          </p:txBody>
        </p:sp>
      </p:grpSp>
      <p:sp>
        <p:nvSpPr>
          <p:cNvPr id="13" name="Freeform 13"/>
          <p:cNvSpPr/>
          <p:nvPr/>
        </p:nvSpPr>
        <p:spPr>
          <a:xfrm>
            <a:off x="14528340" y="-3019425"/>
            <a:ext cx="4160184" cy="4114800"/>
          </a:xfrm>
          <a:custGeom>
            <a:avLst/>
            <a:gdLst/>
            <a:ahLst/>
            <a:cxnLst/>
            <a:rect l="l" t="t" r="r" b="b"/>
            <a:pathLst>
              <a:path w="4160184" h="4114800">
                <a:moveTo>
                  <a:pt x="0" y="0"/>
                </a:moveTo>
                <a:lnTo>
                  <a:pt x="4160184" y="0"/>
                </a:lnTo>
                <a:lnTo>
                  <a:pt x="416018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4" name="TextBox 14"/>
          <p:cNvSpPr txBox="1"/>
          <p:nvPr/>
        </p:nvSpPr>
        <p:spPr>
          <a:xfrm>
            <a:off x="933155" y="1553381"/>
            <a:ext cx="8325859" cy="1547842"/>
          </a:xfrm>
          <a:prstGeom prst="rect">
            <a:avLst/>
          </a:prstGeom>
        </p:spPr>
        <p:txBody>
          <a:bodyPr lIns="0" tIns="0" rIns="0" bIns="0" rtlCol="0" anchor="t">
            <a:spAutoFit/>
          </a:bodyPr>
          <a:lstStyle/>
          <a:p>
            <a:pPr algn="l">
              <a:lnSpc>
                <a:spcPts val="5854"/>
              </a:lnSpc>
            </a:pPr>
            <a:r>
              <a:rPr lang="en-US" sz="5854" b="1">
                <a:solidFill>
                  <a:srgbClr val="FFFFFF"/>
                </a:solidFill>
                <a:latin typeface="Bebas Neue Bold"/>
                <a:ea typeface="Bebas Neue Bold"/>
                <a:cs typeface="Bebas Neue Bold"/>
                <a:sym typeface="Bebas Neue Bold"/>
              </a:rPr>
              <a:t>FEASIBILITY ANALYSIS SUMMARY</a:t>
            </a:r>
          </a:p>
          <a:p>
            <a:pPr algn="l">
              <a:lnSpc>
                <a:spcPts val="5854"/>
              </a:lnSpc>
            </a:pPr>
            <a:endParaRPr lang="en-US" sz="5854" b="1">
              <a:solidFill>
                <a:srgbClr val="FFFFFF"/>
              </a:solidFill>
              <a:latin typeface="Bebas Neue Bold"/>
              <a:ea typeface="Bebas Neue Bold"/>
              <a:cs typeface="Bebas Neue Bold"/>
              <a:sym typeface="Bebas Neue Bold"/>
            </a:endParaRPr>
          </a:p>
        </p:txBody>
      </p:sp>
      <p:sp>
        <p:nvSpPr>
          <p:cNvPr id="15" name="TextBox 15"/>
          <p:cNvSpPr txBox="1"/>
          <p:nvPr/>
        </p:nvSpPr>
        <p:spPr>
          <a:xfrm>
            <a:off x="933155" y="3723389"/>
            <a:ext cx="7971982" cy="4401435"/>
          </a:xfrm>
          <a:prstGeom prst="rect">
            <a:avLst/>
          </a:prstGeom>
        </p:spPr>
        <p:txBody>
          <a:bodyPr lIns="0" tIns="0" rIns="0" bIns="0" rtlCol="0" anchor="t">
            <a:spAutoFit/>
          </a:bodyPr>
          <a:lstStyle/>
          <a:p>
            <a:pPr marL="553374" lvl="1" indent="-276687" algn="l">
              <a:lnSpc>
                <a:spcPts val="4408"/>
              </a:lnSpc>
              <a:buFont typeface="Arial"/>
              <a:buChar char="•"/>
            </a:pPr>
            <a:r>
              <a:rPr lang="en-US" sz="2563">
                <a:solidFill>
                  <a:srgbClr val="FFFFFF"/>
                </a:solidFill>
                <a:latin typeface="Glacial Indifference"/>
                <a:ea typeface="Glacial Indifference"/>
                <a:cs typeface="Glacial Indifference"/>
                <a:sym typeface="Glacial Indifference"/>
              </a:rPr>
              <a:t>Audience is selected, important interest, highly associated with Welsh culture.</a:t>
            </a:r>
          </a:p>
          <a:p>
            <a:pPr marL="553374" lvl="1" indent="-276687" algn="l">
              <a:lnSpc>
                <a:spcPts val="4408"/>
              </a:lnSpc>
              <a:buFont typeface="Arial"/>
              <a:buChar char="•"/>
            </a:pPr>
            <a:r>
              <a:rPr lang="en-US" sz="2563">
                <a:solidFill>
                  <a:srgbClr val="FFFFFF"/>
                </a:solidFill>
                <a:latin typeface="Glacial Indifference"/>
                <a:ea typeface="Glacial Indifference"/>
                <a:cs typeface="Glacial Indifference"/>
                <a:sym typeface="Glacial Indifference"/>
              </a:rPr>
              <a:t>Strategic venue and operational planning (Jílková, 2018)</a:t>
            </a:r>
          </a:p>
          <a:p>
            <a:pPr marL="553374" lvl="1" indent="-276687" algn="l">
              <a:lnSpc>
                <a:spcPts val="4408"/>
              </a:lnSpc>
              <a:buFont typeface="Arial"/>
              <a:buChar char="•"/>
            </a:pPr>
            <a:r>
              <a:rPr lang="en-US" sz="2563">
                <a:solidFill>
                  <a:srgbClr val="FFFFFF"/>
                </a:solidFill>
                <a:latin typeface="Glacial Indifference"/>
                <a:ea typeface="Glacial Indifference"/>
                <a:cs typeface="Glacial Indifference"/>
                <a:sym typeface="Glacial Indifference"/>
              </a:rPr>
              <a:t>Funding from diverse sources</a:t>
            </a:r>
          </a:p>
          <a:p>
            <a:pPr marL="553374" lvl="1" indent="-276687" algn="l">
              <a:lnSpc>
                <a:spcPts val="4408"/>
              </a:lnSpc>
              <a:buFont typeface="Arial"/>
              <a:buChar char="•"/>
            </a:pPr>
            <a:r>
              <a:rPr lang="en-US" sz="2563">
                <a:solidFill>
                  <a:srgbClr val="FFFFFF"/>
                </a:solidFill>
                <a:latin typeface="Glacial Indifference"/>
                <a:ea typeface="Glacial Indifference"/>
                <a:cs typeface="Glacial Indifference"/>
                <a:sym typeface="Glacial Indifference"/>
              </a:rPr>
              <a:t>Risks: Limited attendance and possible technical issues can be overcome with support from the partnership (Hopkin, 2018).</a:t>
            </a:r>
          </a:p>
        </p:txBody>
      </p:sp>
      <mc:AlternateContent xmlns:mc="http://schemas.openxmlformats.org/markup-compatibility/2006" xmlns:pslz="http://schemas.microsoft.com/office/powerpoint/2016/slidezoom">
        <mc:Choice Requires="pslz">
          <p:graphicFrame>
            <p:nvGraphicFramePr>
              <p:cNvPr id="17" name="Slide Zoom 16">
                <a:extLst>
                  <a:ext uri="{FF2B5EF4-FFF2-40B4-BE49-F238E27FC236}">
                    <a16:creationId xmlns:a16="http://schemas.microsoft.com/office/drawing/2014/main" id="{0165CED8-5F5B-19BC-06C0-ACAE21FF6C19}"/>
                  </a:ext>
                </a:extLst>
              </p:cNvPr>
              <p:cNvGraphicFramePr>
                <a:graphicFrameLocks noChangeAspect="1"/>
              </p:cNvGraphicFramePr>
              <p:nvPr>
                <p:extLst>
                  <p:ext uri="{D42A27DB-BD31-4B8C-83A1-F6EECF244321}">
                    <p14:modId xmlns:p14="http://schemas.microsoft.com/office/powerpoint/2010/main" val="3076722255"/>
                  </p:ext>
                </p:extLst>
              </p:nvPr>
            </p:nvGraphicFramePr>
            <p:xfrm>
              <a:off x="-2728452" y="6584122"/>
              <a:ext cx="4572000" cy="2571750"/>
            </p:xfrm>
            <a:graphic>
              <a:graphicData uri="http://schemas.microsoft.com/office/powerpoint/2016/slidezoom">
                <pslz:sldZm>
                  <pslz:sldZmObj sldId="267" cId="0">
                    <pslz:zmPr id="{50CB73AD-7FFB-4DF4-A0F2-07C977710DFE}" returnToParent="0" transitionDur="1000">
                      <p166:blipFill xmlns:p166="http://schemas.microsoft.com/office/powerpoint/2016/6/main">
                        <a:blip r:embed="rId6"/>
                        <a:stretch>
                          <a:fillRect/>
                        </a:stretch>
                      </p166:blipFill>
                      <p166:spPr xmlns:p166="http://schemas.microsoft.com/office/powerpoint/2016/6/main">
                        <a:xfrm>
                          <a:off x="0" y="0"/>
                          <a:ext cx="4572000" cy="2571750"/>
                        </a:xfrm>
                        <a:prstGeom prst="rect">
                          <a:avLst/>
                        </a:prstGeom>
                        <a:ln w="3175">
                          <a:solidFill>
                            <a:prstClr val="ltGray"/>
                          </a:solidFill>
                        </a:ln>
                      </p166:spPr>
                    </pslz:zmPr>
                  </pslz:sldZmObj>
                </pslz:sldZm>
              </a:graphicData>
            </a:graphic>
          </p:graphicFrame>
        </mc:Choice>
        <mc:Fallback xmlns="">
          <p:pic>
            <p:nvPicPr>
              <p:cNvPr id="17" name="Slide Zoom 16">
                <a:hlinkClick r:id="rId7" action="ppaction://hlinksldjump"/>
                <a:extLst>
                  <a:ext uri="{FF2B5EF4-FFF2-40B4-BE49-F238E27FC236}">
                    <a16:creationId xmlns:a16="http://schemas.microsoft.com/office/drawing/2014/main" id="{0165CED8-5F5B-19BC-06C0-ACAE21FF6C19}"/>
                  </a:ext>
                </a:extLst>
              </p:cNvPr>
              <p:cNvPicPr>
                <a:picLocks noGrp="1" noRot="1" noChangeAspect="1" noMove="1" noResize="1" noEditPoints="1" noAdjustHandles="1" noChangeArrowheads="1" noChangeShapeType="1"/>
              </p:cNvPicPr>
              <p:nvPr/>
            </p:nvPicPr>
            <p:blipFill>
              <a:blip r:embed="rId8"/>
              <a:stretch>
                <a:fillRect/>
              </a:stretch>
            </p:blipFill>
            <p:spPr>
              <a:xfrm>
                <a:off x="-2728452" y="6584122"/>
                <a:ext cx="4572000" cy="2571750"/>
              </a:xfrm>
              <a:prstGeom prst="rect">
                <a:avLst/>
              </a:prstGeom>
              <a:ln w="3175">
                <a:solidFill>
                  <a:prstClr val="ltGray"/>
                </a:solidFill>
              </a:ln>
            </p:spPr>
          </p:pic>
        </mc:Fallback>
      </mc:AlternateContent>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AFAF9"/>
        </a:solidFill>
        <a:effectLst/>
      </p:bgPr>
    </p:bg>
    <p:spTree>
      <p:nvGrpSpPr>
        <p:cNvPr id="1" name=""/>
        <p:cNvGrpSpPr/>
        <p:nvPr/>
      </p:nvGrpSpPr>
      <p:grpSpPr>
        <a:xfrm>
          <a:off x="0" y="0"/>
          <a:ext cx="0" cy="0"/>
          <a:chOff x="0" y="0"/>
          <a:chExt cx="0" cy="0"/>
        </a:xfrm>
      </p:grpSpPr>
      <p:sp>
        <p:nvSpPr>
          <p:cNvPr id="2" name="TextBox 2"/>
          <p:cNvSpPr txBox="1"/>
          <p:nvPr/>
        </p:nvSpPr>
        <p:spPr>
          <a:xfrm>
            <a:off x="1028700" y="621785"/>
            <a:ext cx="15728962" cy="8991974"/>
          </a:xfrm>
          <a:prstGeom prst="rect">
            <a:avLst/>
          </a:prstGeom>
        </p:spPr>
        <p:txBody>
          <a:bodyPr lIns="0" tIns="0" rIns="0" bIns="0" rtlCol="0" anchor="t">
            <a:spAutoFit/>
          </a:bodyPr>
          <a:lstStyle/>
          <a:p>
            <a:pPr algn="l">
              <a:lnSpc>
                <a:spcPts val="2079"/>
              </a:lnSpc>
              <a:spcBef>
                <a:spcPct val="0"/>
              </a:spcBef>
            </a:pPr>
            <a:r>
              <a:rPr lang="en-US" sz="1485" b="1" dirty="0">
                <a:solidFill>
                  <a:srgbClr val="000000"/>
                </a:solidFill>
                <a:latin typeface="Canva Sans Bold"/>
                <a:ea typeface="Canva Sans Bold"/>
                <a:cs typeface="Canva Sans Bold"/>
                <a:sym typeface="Canva Sans Bold"/>
              </a:rPr>
              <a:t>References</a:t>
            </a:r>
          </a:p>
          <a:p>
            <a:pPr algn="l">
              <a:lnSpc>
                <a:spcPts val="2079"/>
              </a:lnSpc>
              <a:spcBef>
                <a:spcPct val="0"/>
              </a:spcBef>
            </a:pPr>
            <a:r>
              <a:rPr lang="en-US" sz="1485" dirty="0">
                <a:solidFill>
                  <a:srgbClr val="000000"/>
                </a:solidFill>
                <a:latin typeface="Canva Sans"/>
                <a:ea typeface="Canva Sans"/>
                <a:cs typeface="Canva Sans"/>
                <a:sym typeface="Canva Sans"/>
              </a:rPr>
              <a:t>Ahmad, N.L., Rashid, W.E.W., Abd Razak, N., Yusof, A.N.M. and Shah, N.S.M. (2013) 'Green event management and initiatives for sustainable business growth'. International Journal of Trade, Economics and Finance. p. 331.</a:t>
            </a:r>
          </a:p>
          <a:p>
            <a:pPr algn="l">
              <a:lnSpc>
                <a:spcPts val="2079"/>
              </a:lnSpc>
              <a:spcBef>
                <a:spcPct val="0"/>
              </a:spcBef>
            </a:pPr>
            <a:r>
              <a:rPr lang="en-US" sz="1485" dirty="0">
                <a:solidFill>
                  <a:srgbClr val="000000"/>
                </a:solidFill>
                <a:latin typeface="Canva Sans"/>
                <a:ea typeface="Canva Sans"/>
                <a:cs typeface="Canva Sans"/>
                <a:sym typeface="Canva Sans"/>
              </a:rPr>
              <a:t>Allyn, W. (2021) Growing tourism for the good of Wales [Online] Available at: https://media.service.gov.wales/news/growing-tourism-for-the-good-of-wales-1 [Accessed: 9 May 2025].</a:t>
            </a:r>
          </a:p>
          <a:p>
            <a:pPr algn="l">
              <a:lnSpc>
                <a:spcPts val="2079"/>
              </a:lnSpc>
              <a:spcBef>
                <a:spcPct val="0"/>
              </a:spcBef>
            </a:pPr>
            <a:r>
              <a:rPr lang="en-US" sz="1485" dirty="0">
                <a:solidFill>
                  <a:srgbClr val="000000"/>
                </a:solidFill>
                <a:latin typeface="Canva Sans"/>
                <a:ea typeface="Canva Sans"/>
                <a:cs typeface="Canva Sans"/>
                <a:sym typeface="Canva Sans"/>
              </a:rPr>
              <a:t>Aycan, Z., Kanungo, R.N. and Sinha, J.B.P. (1999) 'Organizational culture and human resource management practices: the model of culture fit. '. Journal of Cross Cultural Psychology. pp. 501–526.</a:t>
            </a:r>
          </a:p>
          <a:p>
            <a:pPr algn="l">
              <a:lnSpc>
                <a:spcPts val="2079"/>
              </a:lnSpc>
              <a:spcBef>
                <a:spcPct val="0"/>
              </a:spcBef>
            </a:pPr>
            <a:r>
              <a:rPr lang="en-US" sz="1485" dirty="0">
                <a:solidFill>
                  <a:srgbClr val="000000"/>
                </a:solidFill>
                <a:latin typeface="Canva Sans"/>
                <a:ea typeface="Canva Sans"/>
                <a:cs typeface="Canva Sans"/>
                <a:sym typeface="Canva Sans"/>
              </a:rPr>
              <a:t>Calver, J., </a:t>
            </a:r>
            <a:r>
              <a:rPr lang="en-US" sz="1485" dirty="0" err="1">
                <a:solidFill>
                  <a:srgbClr val="000000"/>
                </a:solidFill>
                <a:latin typeface="Canva Sans"/>
                <a:ea typeface="Canva Sans"/>
                <a:cs typeface="Canva Sans"/>
                <a:sym typeface="Canva Sans"/>
              </a:rPr>
              <a:t>Dashper</a:t>
            </a:r>
            <a:r>
              <a:rPr lang="en-US" sz="1485" dirty="0">
                <a:solidFill>
                  <a:srgbClr val="000000"/>
                </a:solidFill>
                <a:latin typeface="Canva Sans"/>
                <a:ea typeface="Canva Sans"/>
                <a:cs typeface="Canva Sans"/>
                <a:sym typeface="Canva Sans"/>
              </a:rPr>
              <a:t>, K., Finkel, R., Fletcher, T., Lamond, I.R., May, E., Ormerod, N., Platt, L. and Sharp, B. (2025) 'The (in) visibility of equality, diversity, and inclusion research in events management journals'. Journal of Policy Research in Tourism. pp. 424-448.</a:t>
            </a:r>
          </a:p>
          <a:p>
            <a:pPr algn="l">
              <a:lnSpc>
                <a:spcPts val="2079"/>
              </a:lnSpc>
              <a:spcBef>
                <a:spcPct val="0"/>
              </a:spcBef>
            </a:pPr>
            <a:r>
              <a:rPr lang="en-US" sz="1485" dirty="0">
                <a:solidFill>
                  <a:srgbClr val="000000"/>
                </a:solidFill>
                <a:latin typeface="Canva Sans"/>
                <a:ea typeface="Canva Sans"/>
                <a:cs typeface="Canva Sans"/>
                <a:sym typeface="Canva Sans"/>
              </a:rPr>
              <a:t>Calver, J., </a:t>
            </a:r>
            <a:r>
              <a:rPr lang="en-US" sz="1485" dirty="0" err="1">
                <a:solidFill>
                  <a:srgbClr val="000000"/>
                </a:solidFill>
                <a:latin typeface="Canva Sans"/>
                <a:ea typeface="Canva Sans"/>
                <a:cs typeface="Canva Sans"/>
                <a:sym typeface="Canva Sans"/>
              </a:rPr>
              <a:t>Dashper</a:t>
            </a:r>
            <a:r>
              <a:rPr lang="en-US" sz="1485" dirty="0">
                <a:solidFill>
                  <a:srgbClr val="000000"/>
                </a:solidFill>
                <a:latin typeface="Canva Sans"/>
                <a:ea typeface="Canva Sans"/>
                <a:cs typeface="Canva Sans"/>
                <a:sym typeface="Canva Sans"/>
              </a:rPr>
              <a:t>, K., Finkel, R., Fletcher, T., Lamond, I.R., May, E., Ormerod, N., Platt, L. and Sharp, B. (2025) 'The (in) visibility of equality, diversity, and inclusion research in events management journals.'. Journal of Policy Research in Tourism.</a:t>
            </a:r>
          </a:p>
          <a:p>
            <a:pPr algn="l">
              <a:lnSpc>
                <a:spcPts val="2079"/>
              </a:lnSpc>
              <a:spcBef>
                <a:spcPct val="0"/>
              </a:spcBef>
            </a:pPr>
            <a:r>
              <a:rPr lang="en-US" sz="1485" dirty="0">
                <a:solidFill>
                  <a:srgbClr val="000000"/>
                </a:solidFill>
                <a:latin typeface="Canva Sans"/>
                <a:ea typeface="Canva Sans"/>
                <a:cs typeface="Canva Sans"/>
                <a:sym typeface="Canva Sans"/>
              </a:rPr>
              <a:t>Cardiff (2025) Year of </a:t>
            </a:r>
            <a:r>
              <a:rPr lang="en-US" sz="1485" dirty="0" err="1">
                <a:solidFill>
                  <a:srgbClr val="000000"/>
                </a:solidFill>
                <a:latin typeface="Canva Sans"/>
                <a:ea typeface="Canva Sans"/>
                <a:cs typeface="Canva Sans"/>
                <a:sym typeface="Canva Sans"/>
              </a:rPr>
              <a:t>Croeso</a:t>
            </a:r>
            <a:r>
              <a:rPr lang="en-US" sz="1485" dirty="0">
                <a:solidFill>
                  <a:srgbClr val="000000"/>
                </a:solidFill>
                <a:latin typeface="Canva Sans"/>
                <a:ea typeface="Canva Sans"/>
                <a:cs typeface="Canva Sans"/>
                <a:sym typeface="Canva Sans"/>
              </a:rPr>
              <a:t> in Wales [Online] Available at: https://traveltrade.visitwales.com/useful-information/toolkit/year-of-croeso [Accessed: 9 May 2025].</a:t>
            </a:r>
          </a:p>
          <a:p>
            <a:pPr algn="l">
              <a:lnSpc>
                <a:spcPts val="2079"/>
              </a:lnSpc>
              <a:spcBef>
                <a:spcPct val="0"/>
              </a:spcBef>
            </a:pPr>
            <a:r>
              <a:rPr lang="en-US" sz="1485" dirty="0" err="1">
                <a:solidFill>
                  <a:srgbClr val="000000"/>
                </a:solidFill>
                <a:latin typeface="Canva Sans"/>
                <a:ea typeface="Canva Sans"/>
                <a:cs typeface="Canva Sans"/>
                <a:sym typeface="Canva Sans"/>
              </a:rPr>
              <a:t>Gov.wales</a:t>
            </a:r>
            <a:r>
              <a:rPr lang="en-US" sz="1485" dirty="0">
                <a:solidFill>
                  <a:srgbClr val="000000"/>
                </a:solidFill>
                <a:latin typeface="Canva Sans"/>
                <a:ea typeface="Canva Sans"/>
                <a:cs typeface="Canva Sans"/>
                <a:sym typeface="Canva Sans"/>
              </a:rPr>
              <a:t> (2023) Wales innovates, creating a stronger, fairer, greener </a:t>
            </a:r>
            <a:r>
              <a:rPr lang="en-US" sz="1485" dirty="0" err="1">
                <a:solidFill>
                  <a:srgbClr val="000000"/>
                </a:solidFill>
                <a:latin typeface="Canva Sans"/>
                <a:ea typeface="Canva Sans"/>
                <a:cs typeface="Canva Sans"/>
                <a:sym typeface="Canva Sans"/>
              </a:rPr>
              <a:t>wales</a:t>
            </a:r>
            <a:r>
              <a:rPr lang="en-US" sz="1485" dirty="0">
                <a:solidFill>
                  <a:srgbClr val="000000"/>
                </a:solidFill>
                <a:latin typeface="Canva Sans"/>
                <a:ea typeface="Canva Sans"/>
                <a:cs typeface="Canva Sans"/>
                <a:sym typeface="Canva Sans"/>
              </a:rPr>
              <a:t>: delivery plan [Online] Available at: https://www.gov.wales/wales-innovates-creating-stronger-fairer-greener-wales-delivery-plan-html#:~:text=challenge%20statement%20list-,Introduction,Climate%20and%20nature [Accessed: 9 May 2025].</a:t>
            </a:r>
          </a:p>
          <a:p>
            <a:pPr algn="l">
              <a:lnSpc>
                <a:spcPts val="2079"/>
              </a:lnSpc>
              <a:spcBef>
                <a:spcPct val="0"/>
              </a:spcBef>
            </a:pPr>
            <a:r>
              <a:rPr lang="en-US" sz="1485" dirty="0">
                <a:solidFill>
                  <a:srgbClr val="000000"/>
                </a:solidFill>
                <a:latin typeface="Canva Sans"/>
                <a:ea typeface="Canva Sans"/>
                <a:cs typeface="Canva Sans"/>
                <a:sym typeface="Canva Sans"/>
              </a:rPr>
              <a:t>Hagen, D. (2021) 'Innovations and traditions for sustainable development'. Sustainable event management: new perspectives for the meeting industry through innovation and </a:t>
            </a:r>
            <a:r>
              <a:rPr lang="en-US" sz="1485" dirty="0" err="1">
                <a:solidFill>
                  <a:srgbClr val="000000"/>
                </a:solidFill>
                <a:latin typeface="Canva Sans"/>
                <a:ea typeface="Canva Sans"/>
                <a:cs typeface="Canva Sans"/>
                <a:sym typeface="Canva Sans"/>
              </a:rPr>
              <a:t>digitalisation</a:t>
            </a:r>
            <a:r>
              <a:rPr lang="en-US" sz="1485" dirty="0">
                <a:solidFill>
                  <a:srgbClr val="000000"/>
                </a:solidFill>
                <a:latin typeface="Canva Sans"/>
                <a:ea typeface="Canva Sans"/>
                <a:cs typeface="Canva Sans"/>
                <a:sym typeface="Canva Sans"/>
              </a:rPr>
              <a:t>? pp. 259-275.</a:t>
            </a:r>
          </a:p>
          <a:p>
            <a:pPr algn="l">
              <a:lnSpc>
                <a:spcPts val="2079"/>
              </a:lnSpc>
              <a:spcBef>
                <a:spcPct val="0"/>
              </a:spcBef>
            </a:pPr>
            <a:r>
              <a:rPr lang="en-US" sz="1485" dirty="0">
                <a:solidFill>
                  <a:srgbClr val="000000"/>
                </a:solidFill>
                <a:latin typeface="Canva Sans"/>
                <a:ea typeface="Canva Sans"/>
                <a:cs typeface="Canva Sans"/>
                <a:sym typeface="Canva Sans"/>
              </a:rPr>
              <a:t>Hays, S., Page, S.J. and </a:t>
            </a:r>
            <a:r>
              <a:rPr lang="en-US" sz="1485" dirty="0" err="1">
                <a:solidFill>
                  <a:srgbClr val="000000"/>
                </a:solidFill>
                <a:latin typeface="Canva Sans"/>
                <a:ea typeface="Canva Sans"/>
                <a:cs typeface="Canva Sans"/>
                <a:sym typeface="Canva Sans"/>
              </a:rPr>
              <a:t>Buhalis</a:t>
            </a:r>
            <a:r>
              <a:rPr lang="en-US" sz="1485" dirty="0">
                <a:solidFill>
                  <a:srgbClr val="000000"/>
                </a:solidFill>
                <a:latin typeface="Canva Sans"/>
                <a:ea typeface="Canva Sans"/>
                <a:cs typeface="Canva Sans"/>
                <a:sym typeface="Canva Sans"/>
              </a:rPr>
              <a:t>, D. (2013) 'Social media as a destination marketing tool: its use by national tourism </a:t>
            </a:r>
            <a:r>
              <a:rPr lang="en-US" sz="1485" dirty="0" err="1">
                <a:solidFill>
                  <a:srgbClr val="000000"/>
                </a:solidFill>
                <a:latin typeface="Canva Sans"/>
                <a:ea typeface="Canva Sans"/>
                <a:cs typeface="Canva Sans"/>
                <a:sym typeface="Canva Sans"/>
              </a:rPr>
              <a:t>organisations</a:t>
            </a:r>
            <a:r>
              <a:rPr lang="en-US" sz="1485" dirty="0">
                <a:solidFill>
                  <a:srgbClr val="000000"/>
                </a:solidFill>
                <a:latin typeface="Canva Sans"/>
                <a:ea typeface="Canva Sans"/>
                <a:cs typeface="Canva Sans"/>
                <a:sym typeface="Canva Sans"/>
              </a:rPr>
              <a:t>'. Current issues in Tourism. pp. 211-239.</a:t>
            </a:r>
          </a:p>
          <a:p>
            <a:pPr algn="l">
              <a:lnSpc>
                <a:spcPts val="2079"/>
              </a:lnSpc>
              <a:spcBef>
                <a:spcPct val="0"/>
              </a:spcBef>
            </a:pPr>
            <a:r>
              <a:rPr lang="en-US" sz="1485" dirty="0">
                <a:solidFill>
                  <a:srgbClr val="000000"/>
                </a:solidFill>
                <a:latin typeface="Canva Sans"/>
                <a:ea typeface="Canva Sans"/>
                <a:cs typeface="Canva Sans"/>
                <a:sym typeface="Canva Sans"/>
              </a:rPr>
              <a:t>Henderson, S. (2011) 'The development of competitive advantage through sustainable event management'. Worldwide Hospitality and Tourism Themes. pp. 245-257.</a:t>
            </a:r>
          </a:p>
          <a:p>
            <a:pPr algn="l">
              <a:lnSpc>
                <a:spcPts val="2079"/>
              </a:lnSpc>
              <a:spcBef>
                <a:spcPct val="0"/>
              </a:spcBef>
            </a:pPr>
            <a:r>
              <a:rPr lang="en-US" sz="1485" dirty="0">
                <a:solidFill>
                  <a:srgbClr val="000000"/>
                </a:solidFill>
                <a:latin typeface="Canva Sans"/>
                <a:ea typeface="Canva Sans"/>
                <a:cs typeface="Canva Sans"/>
                <a:sym typeface="Canva Sans"/>
              </a:rPr>
              <a:t>Hopkin, P. (2018) Fundamentals of Risk Management: Understanding, Evaluating and Implementing Effective Risk Management. Kogan Page.</a:t>
            </a:r>
          </a:p>
          <a:p>
            <a:pPr algn="l">
              <a:lnSpc>
                <a:spcPts val="2079"/>
              </a:lnSpc>
              <a:spcBef>
                <a:spcPct val="0"/>
              </a:spcBef>
            </a:pPr>
            <a:r>
              <a:rPr lang="en-US" sz="1485" dirty="0">
                <a:solidFill>
                  <a:srgbClr val="000000"/>
                </a:solidFill>
                <a:latin typeface="Canva Sans"/>
                <a:ea typeface="Canva Sans"/>
                <a:cs typeface="Canva Sans"/>
                <a:sym typeface="Canva Sans"/>
              </a:rPr>
              <a:t>Jílková, P. (2018) 'Social media influencer marketing in context of event marketing strategy'. In Proceedings of the International Scientific Conference of Business Economics, Management and Marketing 2018. pp. 115-120.</a:t>
            </a:r>
          </a:p>
          <a:p>
            <a:pPr algn="l">
              <a:lnSpc>
                <a:spcPts val="2079"/>
              </a:lnSpc>
              <a:spcBef>
                <a:spcPct val="0"/>
              </a:spcBef>
            </a:pPr>
            <a:r>
              <a:rPr lang="en-US" sz="1485" dirty="0">
                <a:solidFill>
                  <a:srgbClr val="000000"/>
                </a:solidFill>
                <a:latin typeface="Canva Sans"/>
                <a:ea typeface="Canva Sans"/>
                <a:cs typeface="Canva Sans"/>
                <a:sym typeface="Canva Sans"/>
              </a:rPr>
              <a:t>Kotler, P. and Keller, K.L. (2012) Marketing Management. Upper Saddle River: Prentice Hall.</a:t>
            </a:r>
          </a:p>
          <a:p>
            <a:pPr algn="l">
              <a:lnSpc>
                <a:spcPts val="2079"/>
              </a:lnSpc>
              <a:spcBef>
                <a:spcPct val="0"/>
              </a:spcBef>
            </a:pPr>
            <a:r>
              <a:rPr lang="en-US" sz="1485" dirty="0">
                <a:solidFill>
                  <a:srgbClr val="000000"/>
                </a:solidFill>
                <a:latin typeface="Canva Sans"/>
                <a:ea typeface="Canva Sans"/>
                <a:cs typeface="Canva Sans"/>
                <a:sym typeface="Canva Sans"/>
              </a:rPr>
              <a:t>Nimri, R., Le, T.H. and </a:t>
            </a:r>
            <a:r>
              <a:rPr lang="en-US" sz="1485" dirty="0" err="1">
                <a:solidFill>
                  <a:srgbClr val="000000"/>
                </a:solidFill>
                <a:latin typeface="Canva Sans"/>
                <a:ea typeface="Canva Sans"/>
                <a:cs typeface="Canva Sans"/>
                <a:sym typeface="Canva Sans"/>
              </a:rPr>
              <a:t>Lockstone</a:t>
            </a:r>
            <a:r>
              <a:rPr lang="en-US" sz="1485" dirty="0">
                <a:solidFill>
                  <a:srgbClr val="000000"/>
                </a:solidFill>
                <a:latin typeface="Canva Sans"/>
                <a:ea typeface="Canva Sans"/>
                <a:cs typeface="Canva Sans"/>
                <a:sym typeface="Canva Sans"/>
              </a:rPr>
              <a:t>-Binney, L. (2025) 'Exploring the impacts of assessable virtual tours on student engagement in an event management course'. Event Management. pp. 67-85.</a:t>
            </a:r>
          </a:p>
          <a:p>
            <a:pPr algn="l">
              <a:lnSpc>
                <a:spcPts val="2079"/>
              </a:lnSpc>
              <a:spcBef>
                <a:spcPct val="0"/>
              </a:spcBef>
            </a:pPr>
            <a:r>
              <a:rPr lang="en-US" sz="1485" dirty="0">
                <a:solidFill>
                  <a:srgbClr val="000000"/>
                </a:solidFill>
                <a:latin typeface="Canva Sans"/>
                <a:ea typeface="Canva Sans"/>
                <a:cs typeface="Canva Sans"/>
                <a:sym typeface="Canva Sans"/>
              </a:rPr>
              <a:t>Peruta, A. and Alison, B.S. (2018) 'Marketing your university on social media: a content analysis of Facebook post types and formats'. Journal of marketing for Higher Education. pp. 175-191.</a:t>
            </a:r>
          </a:p>
          <a:p>
            <a:pPr algn="l">
              <a:lnSpc>
                <a:spcPts val="2079"/>
              </a:lnSpc>
              <a:spcBef>
                <a:spcPct val="0"/>
              </a:spcBef>
            </a:pPr>
            <a:r>
              <a:rPr lang="en-US" sz="1485" dirty="0">
                <a:solidFill>
                  <a:srgbClr val="000000"/>
                </a:solidFill>
                <a:latin typeface="Canva Sans"/>
                <a:ea typeface="Canva Sans"/>
                <a:cs typeface="Canva Sans"/>
                <a:sym typeface="Canva Sans"/>
              </a:rPr>
              <a:t>Romanova, A. (2024) 'Digitalization in the event industry: a bibliometric analysis. '. </a:t>
            </a:r>
            <a:r>
              <a:rPr lang="en-US" sz="1485" dirty="0" err="1">
                <a:solidFill>
                  <a:srgbClr val="000000"/>
                </a:solidFill>
                <a:latin typeface="Canva Sans"/>
                <a:ea typeface="Canva Sans"/>
                <a:cs typeface="Canva Sans"/>
                <a:sym typeface="Canva Sans"/>
              </a:rPr>
              <a:t>EuroMed</a:t>
            </a:r>
            <a:r>
              <a:rPr lang="en-US" sz="1485" dirty="0">
                <a:solidFill>
                  <a:srgbClr val="000000"/>
                </a:solidFill>
                <a:latin typeface="Canva Sans"/>
                <a:ea typeface="Canva Sans"/>
                <a:cs typeface="Canva Sans"/>
                <a:sym typeface="Canva Sans"/>
              </a:rPr>
              <a:t> Journal of Business.</a:t>
            </a:r>
          </a:p>
          <a:p>
            <a:pPr algn="l">
              <a:lnSpc>
                <a:spcPts val="2079"/>
              </a:lnSpc>
              <a:spcBef>
                <a:spcPct val="0"/>
              </a:spcBef>
            </a:pPr>
            <a:r>
              <a:rPr lang="en-US" sz="1485" dirty="0" err="1">
                <a:solidFill>
                  <a:srgbClr val="000000"/>
                </a:solidFill>
                <a:latin typeface="Canva Sans"/>
                <a:ea typeface="Canva Sans"/>
                <a:cs typeface="Canva Sans"/>
                <a:sym typeface="Canva Sans"/>
              </a:rPr>
              <a:t>Thirusanku</a:t>
            </a:r>
            <a:r>
              <a:rPr lang="en-US" sz="1485" dirty="0">
                <a:solidFill>
                  <a:srgbClr val="000000"/>
                </a:solidFill>
                <a:latin typeface="Canva Sans"/>
                <a:ea typeface="Canva Sans"/>
                <a:cs typeface="Canva Sans"/>
                <a:sym typeface="Canva Sans"/>
              </a:rPr>
              <a:t>, J. and Ai, L.P. (2024) 'Technology Innovation in Event Management'. Journal of Advanced Research in Technology and Innovation Management. pp. 1-13.</a:t>
            </a:r>
          </a:p>
          <a:p>
            <a:pPr algn="l">
              <a:lnSpc>
                <a:spcPts val="2079"/>
              </a:lnSpc>
              <a:spcBef>
                <a:spcPct val="0"/>
              </a:spcBef>
            </a:pPr>
            <a:r>
              <a:rPr lang="en-US" sz="1485" dirty="0">
                <a:solidFill>
                  <a:srgbClr val="000000"/>
                </a:solidFill>
                <a:latin typeface="Canva Sans"/>
                <a:ea typeface="Canva Sans"/>
                <a:cs typeface="Canva Sans"/>
                <a:sym typeface="Canva Sans"/>
              </a:rPr>
              <a:t>Thomas, Z. and Daniel, D. (2022) 'The retention effect of training: Portability, visibility, and credibility1'. The International Journal of Human Resource Management. 33. pp. 710-741.</a:t>
            </a:r>
          </a:p>
          <a:p>
            <a:pPr algn="l">
              <a:lnSpc>
                <a:spcPts val="2079"/>
              </a:lnSpc>
              <a:spcBef>
                <a:spcPct val="0"/>
              </a:spcBef>
            </a:pPr>
            <a:r>
              <a:rPr lang="en-US" sz="1485" dirty="0">
                <a:solidFill>
                  <a:srgbClr val="000000"/>
                </a:solidFill>
                <a:latin typeface="Canva Sans"/>
                <a:ea typeface="Canva Sans"/>
                <a:cs typeface="Canva Sans"/>
                <a:sym typeface="Canva Sans"/>
              </a:rPr>
              <a:t>Van, W.C. and </a:t>
            </a:r>
            <a:r>
              <a:rPr lang="en-US" sz="1485" dirty="0" err="1">
                <a:solidFill>
                  <a:srgbClr val="000000"/>
                </a:solidFill>
                <a:latin typeface="Canva Sans"/>
                <a:ea typeface="Canva Sans"/>
                <a:cs typeface="Canva Sans"/>
                <a:sym typeface="Canva Sans"/>
              </a:rPr>
              <a:t>Bueddefeld</a:t>
            </a:r>
            <a:r>
              <a:rPr lang="en-US" sz="1485" dirty="0">
                <a:solidFill>
                  <a:srgbClr val="000000"/>
                </a:solidFill>
                <a:latin typeface="Canva Sans"/>
                <a:ea typeface="Canva Sans"/>
                <a:cs typeface="Canva Sans"/>
                <a:sym typeface="Canva Sans"/>
              </a:rPr>
              <a:t>, J. (2022) 'Information and communication technology in event management'. In Handbook of e-Tourism. pp. 1417-1438.</a:t>
            </a:r>
          </a:p>
          <a:p>
            <a:pPr algn="l">
              <a:lnSpc>
                <a:spcPts val="2079"/>
              </a:lnSpc>
              <a:spcBef>
                <a:spcPct val="0"/>
              </a:spcBef>
            </a:pPr>
            <a:r>
              <a:rPr lang="en-US" sz="1485" dirty="0">
                <a:solidFill>
                  <a:srgbClr val="000000"/>
                </a:solidFill>
                <a:latin typeface="Canva Sans"/>
                <a:ea typeface="Canva Sans"/>
                <a:cs typeface="Canva Sans"/>
                <a:sym typeface="Canva Sans"/>
              </a:rPr>
              <a:t>Wales (2022) This is Wales [Online] Available at: https://www.wales.com/about/welcome-wales/welcome-wales#:~:text=The%20Welsh%20language%20is%20part,on%20television%20and%20radio%20channels. [Accessed: 9 May 2025].</a:t>
            </a:r>
          </a:p>
          <a:p>
            <a:pPr algn="l">
              <a:lnSpc>
                <a:spcPts val="2079"/>
              </a:lnSpc>
              <a:spcBef>
                <a:spcPct val="0"/>
              </a:spcBef>
            </a:pPr>
            <a:r>
              <a:rPr lang="en-US" sz="1485" dirty="0">
                <a:solidFill>
                  <a:srgbClr val="000000"/>
                </a:solidFill>
                <a:latin typeface="Canva Sans"/>
                <a:ea typeface="Canva Sans"/>
                <a:cs typeface="Canva Sans"/>
                <a:sym typeface="Canva Sans"/>
              </a:rPr>
              <a:t> </a:t>
            </a:r>
          </a:p>
          <a:p>
            <a:pPr algn="l">
              <a:lnSpc>
                <a:spcPts val="2079"/>
              </a:lnSpc>
              <a:spcBef>
                <a:spcPct val="0"/>
              </a:spcBef>
            </a:pPr>
            <a:r>
              <a:rPr lang="en-US" sz="1485" dirty="0">
                <a:solidFill>
                  <a:srgbClr val="000000"/>
                </a:solidFill>
                <a:latin typeface="Canva Sans"/>
                <a:ea typeface="Canva Sans"/>
                <a:cs typeface="Canva Sans"/>
                <a:sym typeface="Canva Sans"/>
              </a:rPr>
              <a:t>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Shunom Student inovation</Template>
  <TotalTime>3576</TotalTime>
  <Words>2371</Words>
  <Application>Microsoft Office PowerPoint</Application>
  <PresentationFormat>Custom</PresentationFormat>
  <Paragraphs>158</Paragraphs>
  <Slides>13</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Glacial Indifference</vt:lpstr>
      <vt:lpstr>Canva Sans Bold</vt:lpstr>
      <vt:lpstr>Canva Sans</vt:lpstr>
      <vt:lpstr>Bebas Neue Bold</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shunom qureshi</dc:creator>
  <cp:lastModifiedBy>shunom qureshi</cp:lastModifiedBy>
  <cp:revision>2</cp:revision>
  <dcterms:created xsi:type="dcterms:W3CDTF">2025-05-18T11:32:43Z</dcterms:created>
  <dcterms:modified xsi:type="dcterms:W3CDTF">2025-05-20T23:10:00Z</dcterms:modified>
  <dc:identifier>DAGnL_rYSNw</dc:identifier>
</cp:coreProperties>
</file>