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3" r:id="rId2"/>
  </p:sldMasterIdLst>
  <p:notesMasterIdLst>
    <p:notesMasterId r:id="rId23"/>
  </p:notesMasterIdLst>
  <p:sldIdLst>
    <p:sldId id="256" r:id="rId3"/>
    <p:sldId id="309" r:id="rId4"/>
    <p:sldId id="298" r:id="rId5"/>
    <p:sldId id="277" r:id="rId6"/>
    <p:sldId id="297" r:id="rId7"/>
    <p:sldId id="310" r:id="rId8"/>
    <p:sldId id="311" r:id="rId9"/>
    <p:sldId id="427" r:id="rId10"/>
    <p:sldId id="300" r:id="rId11"/>
    <p:sldId id="312" r:id="rId12"/>
    <p:sldId id="313" r:id="rId13"/>
    <p:sldId id="279" r:id="rId14"/>
    <p:sldId id="293" r:id="rId15"/>
    <p:sldId id="432" r:id="rId16"/>
    <p:sldId id="296" r:id="rId17"/>
    <p:sldId id="318" r:id="rId18"/>
    <p:sldId id="282" r:id="rId19"/>
    <p:sldId id="383" r:id="rId20"/>
    <p:sldId id="382" r:id="rId21"/>
    <p:sldId id="28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9052"/>
    <p:restoredTop sz="78064"/>
  </p:normalViewPr>
  <p:slideViewPr>
    <p:cSldViewPr snapToGrid="0" snapToObjects="1">
      <p:cViewPr varScale="1">
        <p:scale>
          <a:sx n="89" d="100"/>
          <a:sy n="89" d="100"/>
        </p:scale>
        <p:origin x="46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E98C25-6CBF-41F6-B469-C42EFD7A3BDE}"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0ABD57CA-7AD4-4331-A449-352F48B2B29C}">
      <dgm:prSet/>
      <dgm:spPr/>
      <dgm:t>
        <a:bodyPr/>
        <a:lstStyle/>
        <a:p>
          <a:r>
            <a:rPr lang="en-GB" dirty="0"/>
            <a:t>By the end of this session you will know:</a:t>
          </a:r>
          <a:endParaRPr lang="en-US" dirty="0"/>
        </a:p>
      </dgm:t>
    </dgm:pt>
    <dgm:pt modelId="{7BAD2B8F-EC98-4070-BFB6-351060FF7069}" type="parTrans" cxnId="{0CE24E54-2EAF-4F11-84E9-128476117D36}">
      <dgm:prSet/>
      <dgm:spPr/>
      <dgm:t>
        <a:bodyPr/>
        <a:lstStyle/>
        <a:p>
          <a:endParaRPr lang="en-US"/>
        </a:p>
      </dgm:t>
    </dgm:pt>
    <dgm:pt modelId="{47DC2304-098D-49F7-A0CE-757D2EE9A7FC}" type="sibTrans" cxnId="{0CE24E54-2EAF-4F11-84E9-128476117D36}">
      <dgm:prSet/>
      <dgm:spPr/>
      <dgm:t>
        <a:bodyPr/>
        <a:lstStyle/>
        <a:p>
          <a:endParaRPr lang="en-US"/>
        </a:p>
      </dgm:t>
    </dgm:pt>
    <dgm:pt modelId="{12D8D385-B222-416D-83EF-221726E76663}">
      <dgm:prSet/>
      <dgm:spPr/>
      <dgm:t>
        <a:bodyPr/>
        <a:lstStyle/>
        <a:p>
          <a:r>
            <a:rPr lang="en-GB" dirty="0"/>
            <a:t>Some effective observation techniques. </a:t>
          </a:r>
          <a:endParaRPr lang="en-US" dirty="0"/>
        </a:p>
      </dgm:t>
    </dgm:pt>
    <dgm:pt modelId="{A9768671-5C80-4D1E-BD51-5098D07429A0}" type="parTrans" cxnId="{65A84D73-E542-446C-9E1A-2D652964DF10}">
      <dgm:prSet/>
      <dgm:spPr/>
      <dgm:t>
        <a:bodyPr/>
        <a:lstStyle/>
        <a:p>
          <a:endParaRPr lang="en-US"/>
        </a:p>
      </dgm:t>
    </dgm:pt>
    <dgm:pt modelId="{75D5614D-9757-488A-9193-2EF58853A6D2}" type="sibTrans" cxnId="{65A84D73-E542-446C-9E1A-2D652964DF10}">
      <dgm:prSet/>
      <dgm:spPr/>
      <dgm:t>
        <a:bodyPr/>
        <a:lstStyle/>
        <a:p>
          <a:endParaRPr lang="en-US"/>
        </a:p>
      </dgm:t>
    </dgm:pt>
    <dgm:pt modelId="{A68DAB4E-556C-9C41-B4DD-166E889B827B}">
      <dgm:prSet/>
      <dgm:spPr/>
      <dgm:t>
        <a:bodyPr/>
        <a:lstStyle/>
        <a:p>
          <a:r>
            <a:rPr lang="en-US" dirty="0"/>
            <a:t>What you should be observing during school visit</a:t>
          </a:r>
        </a:p>
      </dgm:t>
    </dgm:pt>
    <dgm:pt modelId="{5E9AA8E3-CDCE-A844-9A5A-ECE5B1010B05}" type="parTrans" cxnId="{0C027470-949A-3C41-933E-8917AD747B7F}">
      <dgm:prSet/>
      <dgm:spPr/>
      <dgm:t>
        <a:bodyPr/>
        <a:lstStyle/>
        <a:p>
          <a:endParaRPr lang="en-US"/>
        </a:p>
      </dgm:t>
    </dgm:pt>
    <dgm:pt modelId="{0210DA6A-CF6F-E54F-A5FB-16FA83206761}" type="sibTrans" cxnId="{0C027470-949A-3C41-933E-8917AD747B7F}">
      <dgm:prSet/>
      <dgm:spPr/>
      <dgm:t>
        <a:bodyPr/>
        <a:lstStyle/>
        <a:p>
          <a:endParaRPr lang="en-US"/>
        </a:p>
      </dgm:t>
    </dgm:pt>
    <dgm:pt modelId="{95B8ECFE-0136-CD43-B323-F6586E30078B}">
      <dgm:prSet/>
      <dgm:spPr/>
      <dgm:t>
        <a:bodyPr/>
        <a:lstStyle/>
        <a:p>
          <a:r>
            <a:rPr lang="en-US" dirty="0"/>
            <a:t>What to keep for assessment purposes</a:t>
          </a:r>
        </a:p>
      </dgm:t>
    </dgm:pt>
    <dgm:pt modelId="{AB9FA2B3-3E47-FF40-96EA-C9BFD6205D58}" type="parTrans" cxnId="{5110C716-24A6-554B-9FEA-2D390B7BC8DB}">
      <dgm:prSet/>
      <dgm:spPr/>
      <dgm:t>
        <a:bodyPr/>
        <a:lstStyle/>
        <a:p>
          <a:endParaRPr lang="en-US"/>
        </a:p>
      </dgm:t>
    </dgm:pt>
    <dgm:pt modelId="{D40F6D7F-B98F-314F-AAB7-E9B6B4EE3DDC}" type="sibTrans" cxnId="{5110C716-24A6-554B-9FEA-2D390B7BC8DB}">
      <dgm:prSet/>
      <dgm:spPr/>
      <dgm:t>
        <a:bodyPr/>
        <a:lstStyle/>
        <a:p>
          <a:endParaRPr lang="en-US"/>
        </a:p>
      </dgm:t>
    </dgm:pt>
    <dgm:pt modelId="{207246E2-8776-7A4A-A602-570C7C3709D2}" type="pres">
      <dgm:prSet presAssocID="{00E98C25-6CBF-41F6-B469-C42EFD7A3BDE}" presName="diagram" presStyleCnt="0">
        <dgm:presLayoutVars>
          <dgm:dir/>
          <dgm:resizeHandles val="exact"/>
        </dgm:presLayoutVars>
      </dgm:prSet>
      <dgm:spPr/>
    </dgm:pt>
    <dgm:pt modelId="{E730C84C-8D44-4740-B457-F99637C7BB07}" type="pres">
      <dgm:prSet presAssocID="{0ABD57CA-7AD4-4331-A449-352F48B2B29C}" presName="arrow" presStyleLbl="node1" presStyleIdx="0" presStyleCnt="1">
        <dgm:presLayoutVars>
          <dgm:bulletEnabled val="1"/>
        </dgm:presLayoutVars>
      </dgm:prSet>
      <dgm:spPr/>
    </dgm:pt>
  </dgm:ptLst>
  <dgm:cxnLst>
    <dgm:cxn modelId="{B5F6A10C-B5E8-D741-9093-EE0B86BFAEED}" type="presOf" srcId="{A68DAB4E-556C-9C41-B4DD-166E889B827B}" destId="{E730C84C-8D44-4740-B457-F99637C7BB07}" srcOrd="0" destOrd="1" presId="urn:microsoft.com/office/officeart/2005/8/layout/arrow5"/>
    <dgm:cxn modelId="{5110C716-24A6-554B-9FEA-2D390B7BC8DB}" srcId="{0ABD57CA-7AD4-4331-A449-352F48B2B29C}" destId="{95B8ECFE-0136-CD43-B323-F6586E30078B}" srcOrd="2" destOrd="0" parTransId="{AB9FA2B3-3E47-FF40-96EA-C9BFD6205D58}" sibTransId="{D40F6D7F-B98F-314F-AAB7-E9B6B4EE3DDC}"/>
    <dgm:cxn modelId="{45140C48-2BCD-8649-9470-52FFF986BAF0}" type="presOf" srcId="{00E98C25-6CBF-41F6-B469-C42EFD7A3BDE}" destId="{207246E2-8776-7A4A-A602-570C7C3709D2}" srcOrd="0" destOrd="0" presId="urn:microsoft.com/office/officeart/2005/8/layout/arrow5"/>
    <dgm:cxn modelId="{0C027470-949A-3C41-933E-8917AD747B7F}" srcId="{0ABD57CA-7AD4-4331-A449-352F48B2B29C}" destId="{A68DAB4E-556C-9C41-B4DD-166E889B827B}" srcOrd="0" destOrd="0" parTransId="{5E9AA8E3-CDCE-A844-9A5A-ECE5B1010B05}" sibTransId="{0210DA6A-CF6F-E54F-A5FB-16FA83206761}"/>
    <dgm:cxn modelId="{65A84D73-E542-446C-9E1A-2D652964DF10}" srcId="{0ABD57CA-7AD4-4331-A449-352F48B2B29C}" destId="{12D8D385-B222-416D-83EF-221726E76663}" srcOrd="1" destOrd="0" parTransId="{A9768671-5C80-4D1E-BD51-5098D07429A0}" sibTransId="{75D5614D-9757-488A-9193-2EF58853A6D2}"/>
    <dgm:cxn modelId="{0CE24E54-2EAF-4F11-84E9-128476117D36}" srcId="{00E98C25-6CBF-41F6-B469-C42EFD7A3BDE}" destId="{0ABD57CA-7AD4-4331-A449-352F48B2B29C}" srcOrd="0" destOrd="0" parTransId="{7BAD2B8F-EC98-4070-BFB6-351060FF7069}" sibTransId="{47DC2304-098D-49F7-A0CE-757D2EE9A7FC}"/>
    <dgm:cxn modelId="{480F3D93-6C8F-B945-90B9-855B7C96A275}" type="presOf" srcId="{12D8D385-B222-416D-83EF-221726E76663}" destId="{E730C84C-8D44-4740-B457-F99637C7BB07}" srcOrd="0" destOrd="2" presId="urn:microsoft.com/office/officeart/2005/8/layout/arrow5"/>
    <dgm:cxn modelId="{871723B1-1AFC-F44F-B59D-E60009FCC265}" type="presOf" srcId="{95B8ECFE-0136-CD43-B323-F6586E30078B}" destId="{E730C84C-8D44-4740-B457-F99637C7BB07}" srcOrd="0" destOrd="3" presId="urn:microsoft.com/office/officeart/2005/8/layout/arrow5"/>
    <dgm:cxn modelId="{659885C7-6F12-3F4F-BBD3-CC99A786B5B1}" type="presOf" srcId="{0ABD57CA-7AD4-4331-A449-352F48B2B29C}" destId="{E730C84C-8D44-4740-B457-F99637C7BB07}" srcOrd="0" destOrd="0" presId="urn:microsoft.com/office/officeart/2005/8/layout/arrow5"/>
    <dgm:cxn modelId="{69654BD2-4B7C-7A42-BC5E-1A98DF273468}" type="presParOf" srcId="{207246E2-8776-7A4A-A602-570C7C3709D2}" destId="{E730C84C-8D44-4740-B457-F99637C7BB07}" srcOrd="0"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B661FA-18B2-4FFD-9445-BBA02B8762E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25ACC68E-B17A-423D-AD44-551B8D560CCD}">
      <dgm:prSet/>
      <dgm:spPr/>
      <dgm:t>
        <a:bodyPr/>
        <a:lstStyle/>
        <a:p>
          <a:r>
            <a:rPr lang="en-US" dirty="0"/>
            <a:t>Play and the impact this has on physical movement</a:t>
          </a:r>
        </a:p>
      </dgm:t>
    </dgm:pt>
    <dgm:pt modelId="{730616B5-459D-409F-A422-BA2AEBE0FC3D}" type="parTrans" cxnId="{6C8FC4C9-B79D-4097-B29F-929F70F15F55}">
      <dgm:prSet/>
      <dgm:spPr/>
      <dgm:t>
        <a:bodyPr/>
        <a:lstStyle/>
        <a:p>
          <a:endParaRPr lang="en-US"/>
        </a:p>
      </dgm:t>
    </dgm:pt>
    <dgm:pt modelId="{6A6FD105-F2E9-48A5-988B-92699A7F9FD3}" type="sibTrans" cxnId="{6C8FC4C9-B79D-4097-B29F-929F70F15F55}">
      <dgm:prSet/>
      <dgm:spPr/>
      <dgm:t>
        <a:bodyPr/>
        <a:lstStyle/>
        <a:p>
          <a:endParaRPr lang="en-US"/>
        </a:p>
      </dgm:t>
    </dgm:pt>
    <dgm:pt modelId="{B4E6BE4C-B242-423B-B79D-73730A67351D}">
      <dgm:prSet/>
      <dgm:spPr/>
      <dgm:t>
        <a:bodyPr/>
        <a:lstStyle/>
        <a:p>
          <a:r>
            <a:rPr lang="en-US"/>
            <a:t>Fundamental movement skills</a:t>
          </a:r>
        </a:p>
      </dgm:t>
    </dgm:pt>
    <dgm:pt modelId="{BA09BADD-FE8E-42D8-A5ED-E5B761BFC6A7}" type="parTrans" cxnId="{2953A0E6-323A-440B-86DD-3B6DCFABA865}">
      <dgm:prSet/>
      <dgm:spPr/>
      <dgm:t>
        <a:bodyPr/>
        <a:lstStyle/>
        <a:p>
          <a:endParaRPr lang="en-US"/>
        </a:p>
      </dgm:t>
    </dgm:pt>
    <dgm:pt modelId="{709CB901-0415-4A56-8461-2A77693C9E51}" type="sibTrans" cxnId="{2953A0E6-323A-440B-86DD-3B6DCFABA865}">
      <dgm:prSet/>
      <dgm:spPr/>
      <dgm:t>
        <a:bodyPr/>
        <a:lstStyle/>
        <a:p>
          <a:endParaRPr lang="en-US"/>
        </a:p>
      </dgm:t>
    </dgm:pt>
    <dgm:pt modelId="{4C128C33-5E2A-4A4A-BE94-3FA243593EEA}">
      <dgm:prSet/>
      <dgm:spPr/>
      <dgm:t>
        <a:bodyPr/>
        <a:lstStyle/>
        <a:p>
          <a:r>
            <a:rPr lang="en-US" dirty="0"/>
            <a:t>Fine and gross motor development</a:t>
          </a:r>
        </a:p>
      </dgm:t>
    </dgm:pt>
    <dgm:pt modelId="{945D4314-F0A4-4838-AEED-75CE55706133}" type="parTrans" cxnId="{F548AF49-27D3-4562-8508-37EEF3F18E7A}">
      <dgm:prSet/>
      <dgm:spPr/>
      <dgm:t>
        <a:bodyPr/>
        <a:lstStyle/>
        <a:p>
          <a:endParaRPr lang="en-US"/>
        </a:p>
      </dgm:t>
    </dgm:pt>
    <dgm:pt modelId="{E3D0073B-C5EF-4155-BB66-98340074A302}" type="sibTrans" cxnId="{F548AF49-27D3-4562-8508-37EEF3F18E7A}">
      <dgm:prSet/>
      <dgm:spPr/>
      <dgm:t>
        <a:bodyPr/>
        <a:lstStyle/>
        <a:p>
          <a:endParaRPr lang="en-US"/>
        </a:p>
      </dgm:t>
    </dgm:pt>
    <dgm:pt modelId="{8C9665D2-6DB0-4D4D-9627-6E6AF1BBFD12}">
      <dgm:prSet/>
      <dgm:spPr/>
      <dgm:t>
        <a:bodyPr/>
        <a:lstStyle/>
        <a:p>
          <a:r>
            <a:rPr lang="en-US"/>
            <a:t>Advantages of teaching children outdoors</a:t>
          </a:r>
        </a:p>
      </dgm:t>
    </dgm:pt>
    <dgm:pt modelId="{738D9703-F175-4521-8CBA-53401A8039D1}" type="parTrans" cxnId="{E5BB54BC-D2B1-4AAD-A8D7-E729C1584678}">
      <dgm:prSet/>
      <dgm:spPr/>
      <dgm:t>
        <a:bodyPr/>
        <a:lstStyle/>
        <a:p>
          <a:endParaRPr lang="en-US"/>
        </a:p>
      </dgm:t>
    </dgm:pt>
    <dgm:pt modelId="{6B024C65-F51F-45F3-9A7C-4B0D7C3DB188}" type="sibTrans" cxnId="{E5BB54BC-D2B1-4AAD-A8D7-E729C1584678}">
      <dgm:prSet/>
      <dgm:spPr/>
      <dgm:t>
        <a:bodyPr/>
        <a:lstStyle/>
        <a:p>
          <a:endParaRPr lang="en-US"/>
        </a:p>
      </dgm:t>
    </dgm:pt>
    <dgm:pt modelId="{20683497-98E3-49F2-9075-33CE7B2BD5FB}">
      <dgm:prSet/>
      <dgm:spPr/>
      <dgm:t>
        <a:bodyPr/>
        <a:lstStyle/>
        <a:p>
          <a:r>
            <a:rPr lang="en-US"/>
            <a:t>Inclusion</a:t>
          </a:r>
        </a:p>
      </dgm:t>
    </dgm:pt>
    <dgm:pt modelId="{625B8B1B-FBF0-4CF8-A771-5555D19612EC}" type="parTrans" cxnId="{31C49FD5-BA42-4CB6-A79E-3F3FA20CA03F}">
      <dgm:prSet/>
      <dgm:spPr/>
      <dgm:t>
        <a:bodyPr/>
        <a:lstStyle/>
        <a:p>
          <a:endParaRPr lang="en-US"/>
        </a:p>
      </dgm:t>
    </dgm:pt>
    <dgm:pt modelId="{9083A437-9A2E-44A9-B7F3-1473F9119D61}" type="sibTrans" cxnId="{31C49FD5-BA42-4CB6-A79E-3F3FA20CA03F}">
      <dgm:prSet/>
      <dgm:spPr/>
      <dgm:t>
        <a:bodyPr/>
        <a:lstStyle/>
        <a:p>
          <a:endParaRPr lang="en-US"/>
        </a:p>
      </dgm:t>
    </dgm:pt>
    <dgm:pt modelId="{1E11330C-EA76-404D-9D2B-059470876F34}">
      <dgm:prSet/>
      <dgm:spPr/>
      <dgm:t>
        <a:bodyPr/>
        <a:lstStyle/>
        <a:p>
          <a:r>
            <a:rPr lang="en-US"/>
            <a:t>Well being</a:t>
          </a:r>
        </a:p>
      </dgm:t>
    </dgm:pt>
    <dgm:pt modelId="{BE5AFB5A-4073-44C3-9CBC-3315CED37F26}" type="parTrans" cxnId="{F025D82C-08D5-4E52-853F-52240CAEE74F}">
      <dgm:prSet/>
      <dgm:spPr/>
      <dgm:t>
        <a:bodyPr/>
        <a:lstStyle/>
        <a:p>
          <a:endParaRPr lang="en-US"/>
        </a:p>
      </dgm:t>
    </dgm:pt>
    <dgm:pt modelId="{79C4308C-9BDB-443F-941F-76AE90EA7E33}" type="sibTrans" cxnId="{F025D82C-08D5-4E52-853F-52240CAEE74F}">
      <dgm:prSet/>
      <dgm:spPr/>
      <dgm:t>
        <a:bodyPr/>
        <a:lstStyle/>
        <a:p>
          <a:endParaRPr lang="en-US"/>
        </a:p>
      </dgm:t>
    </dgm:pt>
    <dgm:pt modelId="{80D7DEC4-B740-45D0-8E6E-BA9B9FA2DE47}">
      <dgm:prSet/>
      <dgm:spPr/>
      <dgm:t>
        <a:bodyPr/>
        <a:lstStyle/>
        <a:p>
          <a:r>
            <a:rPr lang="en-US" dirty="0"/>
            <a:t>Physical competence and confidence</a:t>
          </a:r>
        </a:p>
      </dgm:t>
    </dgm:pt>
    <dgm:pt modelId="{FA13B42C-D2D3-4FCD-81ED-32FBDFE0F8D3}" type="parTrans" cxnId="{3317648D-2B58-4480-9175-198D771A891E}">
      <dgm:prSet/>
      <dgm:spPr/>
      <dgm:t>
        <a:bodyPr/>
        <a:lstStyle/>
        <a:p>
          <a:endParaRPr lang="en-US"/>
        </a:p>
      </dgm:t>
    </dgm:pt>
    <dgm:pt modelId="{446797AB-EB2F-4FF4-B9B6-E9DDB6FC3388}" type="sibTrans" cxnId="{3317648D-2B58-4480-9175-198D771A891E}">
      <dgm:prSet/>
      <dgm:spPr/>
      <dgm:t>
        <a:bodyPr/>
        <a:lstStyle/>
        <a:p>
          <a:endParaRPr lang="en-US"/>
        </a:p>
      </dgm:t>
    </dgm:pt>
    <dgm:pt modelId="{A6426A86-7220-F648-8162-B4E96FCAB77D}" type="pres">
      <dgm:prSet presAssocID="{5DB661FA-18B2-4FFD-9445-BBA02B8762EF}" presName="diagram" presStyleCnt="0">
        <dgm:presLayoutVars>
          <dgm:dir/>
          <dgm:resizeHandles val="exact"/>
        </dgm:presLayoutVars>
      </dgm:prSet>
      <dgm:spPr/>
    </dgm:pt>
    <dgm:pt modelId="{A2B0EC53-AA3F-8440-B9C0-20F67840BDF0}" type="pres">
      <dgm:prSet presAssocID="{25ACC68E-B17A-423D-AD44-551B8D560CCD}" presName="node" presStyleLbl="node1" presStyleIdx="0" presStyleCnt="7">
        <dgm:presLayoutVars>
          <dgm:bulletEnabled val="1"/>
        </dgm:presLayoutVars>
      </dgm:prSet>
      <dgm:spPr/>
    </dgm:pt>
    <dgm:pt modelId="{0DD9B04B-DCF6-064F-A925-A17BEABD1B99}" type="pres">
      <dgm:prSet presAssocID="{6A6FD105-F2E9-48A5-988B-92699A7F9FD3}" presName="sibTrans" presStyleCnt="0"/>
      <dgm:spPr/>
    </dgm:pt>
    <dgm:pt modelId="{142B128C-6A5F-874E-A180-2FB92FB1DC41}" type="pres">
      <dgm:prSet presAssocID="{B4E6BE4C-B242-423B-B79D-73730A67351D}" presName="node" presStyleLbl="node1" presStyleIdx="1" presStyleCnt="7" custLinFactNeighborX="0" custLinFactNeighborY="7074">
        <dgm:presLayoutVars>
          <dgm:bulletEnabled val="1"/>
        </dgm:presLayoutVars>
      </dgm:prSet>
      <dgm:spPr/>
    </dgm:pt>
    <dgm:pt modelId="{98A1552B-8B7F-BF42-B3E5-78F77A22679D}" type="pres">
      <dgm:prSet presAssocID="{709CB901-0415-4A56-8461-2A77693C9E51}" presName="sibTrans" presStyleCnt="0"/>
      <dgm:spPr/>
    </dgm:pt>
    <dgm:pt modelId="{6B1B9F4C-630C-6E48-845E-D9E35F7CD39D}" type="pres">
      <dgm:prSet presAssocID="{4C128C33-5E2A-4A4A-BE94-3FA243593EEA}" presName="node" presStyleLbl="node1" presStyleIdx="2" presStyleCnt="7">
        <dgm:presLayoutVars>
          <dgm:bulletEnabled val="1"/>
        </dgm:presLayoutVars>
      </dgm:prSet>
      <dgm:spPr/>
    </dgm:pt>
    <dgm:pt modelId="{1EE0AEA0-06EA-1046-B054-3748CC21352A}" type="pres">
      <dgm:prSet presAssocID="{E3D0073B-C5EF-4155-BB66-98340074A302}" presName="sibTrans" presStyleCnt="0"/>
      <dgm:spPr/>
    </dgm:pt>
    <dgm:pt modelId="{77DDCA36-9409-7A48-9D44-4BB3559178F1}" type="pres">
      <dgm:prSet presAssocID="{8C9665D2-6DB0-4D4D-9627-6E6AF1BBFD12}" presName="node" presStyleLbl="node1" presStyleIdx="3" presStyleCnt="7">
        <dgm:presLayoutVars>
          <dgm:bulletEnabled val="1"/>
        </dgm:presLayoutVars>
      </dgm:prSet>
      <dgm:spPr/>
    </dgm:pt>
    <dgm:pt modelId="{C7A2E716-629B-1945-8E68-8D59501E39B5}" type="pres">
      <dgm:prSet presAssocID="{6B024C65-F51F-45F3-9A7C-4B0D7C3DB188}" presName="sibTrans" presStyleCnt="0"/>
      <dgm:spPr/>
    </dgm:pt>
    <dgm:pt modelId="{9EE2E2DB-EA8C-5C45-9A12-4DA58F1E2A45}" type="pres">
      <dgm:prSet presAssocID="{20683497-98E3-49F2-9075-33CE7B2BD5FB}" presName="node" presStyleLbl="node1" presStyleIdx="4" presStyleCnt="7">
        <dgm:presLayoutVars>
          <dgm:bulletEnabled val="1"/>
        </dgm:presLayoutVars>
      </dgm:prSet>
      <dgm:spPr/>
    </dgm:pt>
    <dgm:pt modelId="{23FF6ED6-87C1-C943-80E4-F83A544C5563}" type="pres">
      <dgm:prSet presAssocID="{9083A437-9A2E-44A9-B7F3-1473F9119D61}" presName="sibTrans" presStyleCnt="0"/>
      <dgm:spPr/>
    </dgm:pt>
    <dgm:pt modelId="{65D1E01C-2D81-1544-A251-0DCB30127F5B}" type="pres">
      <dgm:prSet presAssocID="{1E11330C-EA76-404D-9D2B-059470876F34}" presName="node" presStyleLbl="node1" presStyleIdx="5" presStyleCnt="7">
        <dgm:presLayoutVars>
          <dgm:bulletEnabled val="1"/>
        </dgm:presLayoutVars>
      </dgm:prSet>
      <dgm:spPr/>
    </dgm:pt>
    <dgm:pt modelId="{CE2A5D3F-A67B-F447-B826-B4700F692DD0}" type="pres">
      <dgm:prSet presAssocID="{79C4308C-9BDB-443F-941F-76AE90EA7E33}" presName="sibTrans" presStyleCnt="0"/>
      <dgm:spPr/>
    </dgm:pt>
    <dgm:pt modelId="{3E68AA5C-F66B-354A-BE21-A95DF163CBDD}" type="pres">
      <dgm:prSet presAssocID="{80D7DEC4-B740-45D0-8E6E-BA9B9FA2DE47}" presName="node" presStyleLbl="node1" presStyleIdx="6" presStyleCnt="7">
        <dgm:presLayoutVars>
          <dgm:bulletEnabled val="1"/>
        </dgm:presLayoutVars>
      </dgm:prSet>
      <dgm:spPr/>
    </dgm:pt>
  </dgm:ptLst>
  <dgm:cxnLst>
    <dgm:cxn modelId="{F6277410-E219-D64B-BE3A-8C17FB363E7B}" type="presOf" srcId="{25ACC68E-B17A-423D-AD44-551B8D560CCD}" destId="{A2B0EC53-AA3F-8440-B9C0-20F67840BDF0}" srcOrd="0" destOrd="0" presId="urn:microsoft.com/office/officeart/2005/8/layout/default"/>
    <dgm:cxn modelId="{F025D82C-08D5-4E52-853F-52240CAEE74F}" srcId="{5DB661FA-18B2-4FFD-9445-BBA02B8762EF}" destId="{1E11330C-EA76-404D-9D2B-059470876F34}" srcOrd="5" destOrd="0" parTransId="{BE5AFB5A-4073-44C3-9CBC-3315CED37F26}" sibTransId="{79C4308C-9BDB-443F-941F-76AE90EA7E33}"/>
    <dgm:cxn modelId="{6306653F-63E9-3349-ADBF-AD559FBD27D8}" type="presOf" srcId="{4C128C33-5E2A-4A4A-BE94-3FA243593EEA}" destId="{6B1B9F4C-630C-6E48-845E-D9E35F7CD39D}" srcOrd="0" destOrd="0" presId="urn:microsoft.com/office/officeart/2005/8/layout/default"/>
    <dgm:cxn modelId="{F548AF49-27D3-4562-8508-37EEF3F18E7A}" srcId="{5DB661FA-18B2-4FFD-9445-BBA02B8762EF}" destId="{4C128C33-5E2A-4A4A-BE94-3FA243593EEA}" srcOrd="2" destOrd="0" parTransId="{945D4314-F0A4-4838-AEED-75CE55706133}" sibTransId="{E3D0073B-C5EF-4155-BB66-98340074A302}"/>
    <dgm:cxn modelId="{62F1F44A-20F1-164B-9DAB-7A3654E93359}" type="presOf" srcId="{80D7DEC4-B740-45D0-8E6E-BA9B9FA2DE47}" destId="{3E68AA5C-F66B-354A-BE21-A95DF163CBDD}" srcOrd="0" destOrd="0" presId="urn:microsoft.com/office/officeart/2005/8/layout/default"/>
    <dgm:cxn modelId="{FF51A94F-E161-D943-A6D2-21D8B9FDC65B}" type="presOf" srcId="{5DB661FA-18B2-4FFD-9445-BBA02B8762EF}" destId="{A6426A86-7220-F648-8162-B4E96FCAB77D}" srcOrd="0" destOrd="0" presId="urn:microsoft.com/office/officeart/2005/8/layout/default"/>
    <dgm:cxn modelId="{3317648D-2B58-4480-9175-198D771A891E}" srcId="{5DB661FA-18B2-4FFD-9445-BBA02B8762EF}" destId="{80D7DEC4-B740-45D0-8E6E-BA9B9FA2DE47}" srcOrd="6" destOrd="0" parTransId="{FA13B42C-D2D3-4FCD-81ED-32FBDFE0F8D3}" sibTransId="{446797AB-EB2F-4FF4-B9B6-E9DDB6FC3388}"/>
    <dgm:cxn modelId="{E3C4498E-630F-0348-BB41-6EBDFA0D1A13}" type="presOf" srcId="{8C9665D2-6DB0-4D4D-9627-6E6AF1BBFD12}" destId="{77DDCA36-9409-7A48-9D44-4BB3559178F1}" srcOrd="0" destOrd="0" presId="urn:microsoft.com/office/officeart/2005/8/layout/default"/>
    <dgm:cxn modelId="{66224699-D457-164E-824A-01EDAB39FC05}" type="presOf" srcId="{1E11330C-EA76-404D-9D2B-059470876F34}" destId="{65D1E01C-2D81-1544-A251-0DCB30127F5B}" srcOrd="0" destOrd="0" presId="urn:microsoft.com/office/officeart/2005/8/layout/default"/>
    <dgm:cxn modelId="{E5BB54BC-D2B1-4AAD-A8D7-E729C1584678}" srcId="{5DB661FA-18B2-4FFD-9445-BBA02B8762EF}" destId="{8C9665D2-6DB0-4D4D-9627-6E6AF1BBFD12}" srcOrd="3" destOrd="0" parTransId="{738D9703-F175-4521-8CBA-53401A8039D1}" sibTransId="{6B024C65-F51F-45F3-9A7C-4B0D7C3DB188}"/>
    <dgm:cxn modelId="{34B3F4C4-836B-FC40-A9D7-CD272D479AE4}" type="presOf" srcId="{B4E6BE4C-B242-423B-B79D-73730A67351D}" destId="{142B128C-6A5F-874E-A180-2FB92FB1DC41}" srcOrd="0" destOrd="0" presId="urn:microsoft.com/office/officeart/2005/8/layout/default"/>
    <dgm:cxn modelId="{6C8FC4C9-B79D-4097-B29F-929F70F15F55}" srcId="{5DB661FA-18B2-4FFD-9445-BBA02B8762EF}" destId="{25ACC68E-B17A-423D-AD44-551B8D560CCD}" srcOrd="0" destOrd="0" parTransId="{730616B5-459D-409F-A422-BA2AEBE0FC3D}" sibTransId="{6A6FD105-F2E9-48A5-988B-92699A7F9FD3}"/>
    <dgm:cxn modelId="{31C49FD5-BA42-4CB6-A79E-3F3FA20CA03F}" srcId="{5DB661FA-18B2-4FFD-9445-BBA02B8762EF}" destId="{20683497-98E3-49F2-9075-33CE7B2BD5FB}" srcOrd="4" destOrd="0" parTransId="{625B8B1B-FBF0-4CF8-A771-5555D19612EC}" sibTransId="{9083A437-9A2E-44A9-B7F3-1473F9119D61}"/>
    <dgm:cxn modelId="{2953A0E6-323A-440B-86DD-3B6DCFABA865}" srcId="{5DB661FA-18B2-4FFD-9445-BBA02B8762EF}" destId="{B4E6BE4C-B242-423B-B79D-73730A67351D}" srcOrd="1" destOrd="0" parTransId="{BA09BADD-FE8E-42D8-A5ED-E5B761BFC6A7}" sibTransId="{709CB901-0415-4A56-8461-2A77693C9E51}"/>
    <dgm:cxn modelId="{E2926EEA-BF45-8A41-A0D7-244A2061B6A2}" type="presOf" srcId="{20683497-98E3-49F2-9075-33CE7B2BD5FB}" destId="{9EE2E2DB-EA8C-5C45-9A12-4DA58F1E2A45}" srcOrd="0" destOrd="0" presId="urn:microsoft.com/office/officeart/2005/8/layout/default"/>
    <dgm:cxn modelId="{4DCEF22F-D407-4F4E-B492-D93CFC2681BF}" type="presParOf" srcId="{A6426A86-7220-F648-8162-B4E96FCAB77D}" destId="{A2B0EC53-AA3F-8440-B9C0-20F67840BDF0}" srcOrd="0" destOrd="0" presId="urn:microsoft.com/office/officeart/2005/8/layout/default"/>
    <dgm:cxn modelId="{8892FA74-B5EF-374D-B03C-370469B693C3}" type="presParOf" srcId="{A6426A86-7220-F648-8162-B4E96FCAB77D}" destId="{0DD9B04B-DCF6-064F-A925-A17BEABD1B99}" srcOrd="1" destOrd="0" presId="urn:microsoft.com/office/officeart/2005/8/layout/default"/>
    <dgm:cxn modelId="{A36E3B0A-4339-5A44-927B-06BBDD3F0A18}" type="presParOf" srcId="{A6426A86-7220-F648-8162-B4E96FCAB77D}" destId="{142B128C-6A5F-874E-A180-2FB92FB1DC41}" srcOrd="2" destOrd="0" presId="urn:microsoft.com/office/officeart/2005/8/layout/default"/>
    <dgm:cxn modelId="{B0E09D5E-125A-864F-9E80-56ABD2ABD047}" type="presParOf" srcId="{A6426A86-7220-F648-8162-B4E96FCAB77D}" destId="{98A1552B-8B7F-BF42-B3E5-78F77A22679D}" srcOrd="3" destOrd="0" presId="urn:microsoft.com/office/officeart/2005/8/layout/default"/>
    <dgm:cxn modelId="{4B41A0B5-6EFF-8A43-9E80-697698FBDFE0}" type="presParOf" srcId="{A6426A86-7220-F648-8162-B4E96FCAB77D}" destId="{6B1B9F4C-630C-6E48-845E-D9E35F7CD39D}" srcOrd="4" destOrd="0" presId="urn:microsoft.com/office/officeart/2005/8/layout/default"/>
    <dgm:cxn modelId="{44D5257F-77B2-314B-ADEC-8E2409C4CD4E}" type="presParOf" srcId="{A6426A86-7220-F648-8162-B4E96FCAB77D}" destId="{1EE0AEA0-06EA-1046-B054-3748CC21352A}" srcOrd="5" destOrd="0" presId="urn:microsoft.com/office/officeart/2005/8/layout/default"/>
    <dgm:cxn modelId="{059B5D61-EB79-6744-86F7-1DB45B7D9ADF}" type="presParOf" srcId="{A6426A86-7220-F648-8162-B4E96FCAB77D}" destId="{77DDCA36-9409-7A48-9D44-4BB3559178F1}" srcOrd="6" destOrd="0" presId="urn:microsoft.com/office/officeart/2005/8/layout/default"/>
    <dgm:cxn modelId="{66303341-CF0A-8A47-BA07-C2C3F9C9299A}" type="presParOf" srcId="{A6426A86-7220-F648-8162-B4E96FCAB77D}" destId="{C7A2E716-629B-1945-8E68-8D59501E39B5}" srcOrd="7" destOrd="0" presId="urn:microsoft.com/office/officeart/2005/8/layout/default"/>
    <dgm:cxn modelId="{61EFC53E-9E97-9847-AFC4-A69237C889DD}" type="presParOf" srcId="{A6426A86-7220-F648-8162-B4E96FCAB77D}" destId="{9EE2E2DB-EA8C-5C45-9A12-4DA58F1E2A45}" srcOrd="8" destOrd="0" presId="urn:microsoft.com/office/officeart/2005/8/layout/default"/>
    <dgm:cxn modelId="{776D08D1-7E5C-8343-94EE-9CB9300416B7}" type="presParOf" srcId="{A6426A86-7220-F648-8162-B4E96FCAB77D}" destId="{23FF6ED6-87C1-C943-80E4-F83A544C5563}" srcOrd="9" destOrd="0" presId="urn:microsoft.com/office/officeart/2005/8/layout/default"/>
    <dgm:cxn modelId="{C3C06B25-4A4E-6845-9020-72A5093731EE}" type="presParOf" srcId="{A6426A86-7220-F648-8162-B4E96FCAB77D}" destId="{65D1E01C-2D81-1544-A251-0DCB30127F5B}" srcOrd="10" destOrd="0" presId="urn:microsoft.com/office/officeart/2005/8/layout/default"/>
    <dgm:cxn modelId="{F83DCF03-1135-4F40-BE69-13DD29EFED35}" type="presParOf" srcId="{A6426A86-7220-F648-8162-B4E96FCAB77D}" destId="{CE2A5D3F-A67B-F447-B826-B4700F692DD0}" srcOrd="11" destOrd="0" presId="urn:microsoft.com/office/officeart/2005/8/layout/default"/>
    <dgm:cxn modelId="{1500C81F-591F-D146-A6BD-DCCB2B562A60}" type="presParOf" srcId="{A6426A86-7220-F648-8162-B4E96FCAB77D}" destId="{3E68AA5C-F66B-354A-BE21-A95DF163CBDD}"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94CB33-0971-458F-AC29-FF503B40218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0157CD6-F444-47B3-9FAE-65D296A46485}">
      <dgm:prSet/>
      <dgm:spPr/>
      <dgm:t>
        <a:bodyPr/>
        <a:lstStyle/>
        <a:p>
          <a:r>
            <a:rPr lang="en-US"/>
            <a:t>Communication between pupils – sociometry</a:t>
          </a:r>
        </a:p>
      </dgm:t>
    </dgm:pt>
    <dgm:pt modelId="{78CEF5A3-190B-4EA1-990A-E362C58E2706}" type="parTrans" cxnId="{977C55E9-F461-4071-891D-1669FF50FA28}">
      <dgm:prSet/>
      <dgm:spPr/>
      <dgm:t>
        <a:bodyPr/>
        <a:lstStyle/>
        <a:p>
          <a:endParaRPr lang="en-US"/>
        </a:p>
      </dgm:t>
    </dgm:pt>
    <dgm:pt modelId="{8A787122-2269-4235-B5BC-68E28418B207}" type="sibTrans" cxnId="{977C55E9-F461-4071-891D-1669FF50FA28}">
      <dgm:prSet/>
      <dgm:spPr/>
      <dgm:t>
        <a:bodyPr/>
        <a:lstStyle/>
        <a:p>
          <a:endParaRPr lang="en-US"/>
        </a:p>
      </dgm:t>
    </dgm:pt>
    <dgm:pt modelId="{B0BC7DCF-1309-44B6-A7C6-77863C0AA955}">
      <dgm:prSet/>
      <dgm:spPr/>
      <dgm:t>
        <a:bodyPr/>
        <a:lstStyle/>
        <a:p>
          <a:r>
            <a:rPr lang="en-US" b="1"/>
            <a:t>How about using a Sociogram? </a:t>
          </a:r>
          <a:endParaRPr lang="en-US"/>
        </a:p>
      </dgm:t>
    </dgm:pt>
    <dgm:pt modelId="{D5F13F38-3DE7-4024-B149-289F7058A523}" type="parTrans" cxnId="{C25550B3-96DC-4FC5-9B97-B65C34C80A78}">
      <dgm:prSet/>
      <dgm:spPr/>
      <dgm:t>
        <a:bodyPr/>
        <a:lstStyle/>
        <a:p>
          <a:endParaRPr lang="en-US"/>
        </a:p>
      </dgm:t>
    </dgm:pt>
    <dgm:pt modelId="{BA542D3F-8786-4276-9AB9-B4235C43A03C}" type="sibTrans" cxnId="{C25550B3-96DC-4FC5-9B97-B65C34C80A78}">
      <dgm:prSet/>
      <dgm:spPr/>
      <dgm:t>
        <a:bodyPr/>
        <a:lstStyle/>
        <a:p>
          <a:endParaRPr lang="en-US"/>
        </a:p>
      </dgm:t>
    </dgm:pt>
    <dgm:pt modelId="{CDB376B9-217D-4A55-8106-5D69C9576436}">
      <dgm:prSet/>
      <dgm:spPr/>
      <dgm:t>
        <a:bodyPr/>
        <a:lstStyle/>
        <a:p>
          <a:r>
            <a:rPr lang="en-GB"/>
            <a:t>A sociogram is a charting of the inter-relationships within a group. Its purpose is to discover group structure and interactions.</a:t>
          </a:r>
          <a:endParaRPr lang="en-US"/>
        </a:p>
      </dgm:t>
    </dgm:pt>
    <dgm:pt modelId="{A194E101-5BB1-4E78-8A7F-0E1B24BD5F02}" type="parTrans" cxnId="{5F41A89F-2722-427F-9C91-0FCD8940D7B4}">
      <dgm:prSet/>
      <dgm:spPr/>
      <dgm:t>
        <a:bodyPr/>
        <a:lstStyle/>
        <a:p>
          <a:endParaRPr lang="en-US"/>
        </a:p>
      </dgm:t>
    </dgm:pt>
    <dgm:pt modelId="{4FE9A5E0-396A-4F40-99DF-3FB007D3B443}" type="sibTrans" cxnId="{5F41A89F-2722-427F-9C91-0FCD8940D7B4}">
      <dgm:prSet/>
      <dgm:spPr/>
      <dgm:t>
        <a:bodyPr/>
        <a:lstStyle/>
        <a:p>
          <a:endParaRPr lang="en-US"/>
        </a:p>
      </dgm:t>
    </dgm:pt>
    <dgm:pt modelId="{0BD848BB-2DF7-F94C-A49A-935B6671A36F}" type="pres">
      <dgm:prSet presAssocID="{E894CB33-0971-458F-AC29-FF503B40218B}" presName="linear" presStyleCnt="0">
        <dgm:presLayoutVars>
          <dgm:animLvl val="lvl"/>
          <dgm:resizeHandles val="exact"/>
        </dgm:presLayoutVars>
      </dgm:prSet>
      <dgm:spPr/>
    </dgm:pt>
    <dgm:pt modelId="{403D1C99-08B2-0A4A-939F-AFB7D9117C64}" type="pres">
      <dgm:prSet presAssocID="{40157CD6-F444-47B3-9FAE-65D296A46485}" presName="parentText" presStyleLbl="node1" presStyleIdx="0" presStyleCnt="3">
        <dgm:presLayoutVars>
          <dgm:chMax val="0"/>
          <dgm:bulletEnabled val="1"/>
        </dgm:presLayoutVars>
      </dgm:prSet>
      <dgm:spPr/>
    </dgm:pt>
    <dgm:pt modelId="{9AC0C29C-C369-184F-AB46-08349E16746F}" type="pres">
      <dgm:prSet presAssocID="{8A787122-2269-4235-B5BC-68E28418B207}" presName="spacer" presStyleCnt="0"/>
      <dgm:spPr/>
    </dgm:pt>
    <dgm:pt modelId="{8ED2DF5F-549E-2346-817A-9DEAE875CBC8}" type="pres">
      <dgm:prSet presAssocID="{B0BC7DCF-1309-44B6-A7C6-77863C0AA955}" presName="parentText" presStyleLbl="node1" presStyleIdx="1" presStyleCnt="3">
        <dgm:presLayoutVars>
          <dgm:chMax val="0"/>
          <dgm:bulletEnabled val="1"/>
        </dgm:presLayoutVars>
      </dgm:prSet>
      <dgm:spPr/>
    </dgm:pt>
    <dgm:pt modelId="{A48EF939-4B70-7940-AA1D-023B323622C1}" type="pres">
      <dgm:prSet presAssocID="{BA542D3F-8786-4276-9AB9-B4235C43A03C}" presName="spacer" presStyleCnt="0"/>
      <dgm:spPr/>
    </dgm:pt>
    <dgm:pt modelId="{4D6BD226-FC15-D148-B619-F7E95C131687}" type="pres">
      <dgm:prSet presAssocID="{CDB376B9-217D-4A55-8106-5D69C9576436}" presName="parentText" presStyleLbl="node1" presStyleIdx="2" presStyleCnt="3">
        <dgm:presLayoutVars>
          <dgm:chMax val="0"/>
          <dgm:bulletEnabled val="1"/>
        </dgm:presLayoutVars>
      </dgm:prSet>
      <dgm:spPr/>
    </dgm:pt>
  </dgm:ptLst>
  <dgm:cxnLst>
    <dgm:cxn modelId="{C72A7902-5310-B84F-A1EE-83502D03A4AD}" type="presOf" srcId="{B0BC7DCF-1309-44B6-A7C6-77863C0AA955}" destId="{8ED2DF5F-549E-2346-817A-9DEAE875CBC8}" srcOrd="0" destOrd="0" presId="urn:microsoft.com/office/officeart/2005/8/layout/vList2"/>
    <dgm:cxn modelId="{0AA7F906-4852-464E-8D1E-9A98DC6AEBEC}" type="presOf" srcId="{CDB376B9-217D-4A55-8106-5D69C9576436}" destId="{4D6BD226-FC15-D148-B619-F7E95C131687}" srcOrd="0" destOrd="0" presId="urn:microsoft.com/office/officeart/2005/8/layout/vList2"/>
    <dgm:cxn modelId="{0A29D68E-BAE4-384E-912B-25B40DE3F142}" type="presOf" srcId="{40157CD6-F444-47B3-9FAE-65D296A46485}" destId="{403D1C99-08B2-0A4A-939F-AFB7D9117C64}" srcOrd="0" destOrd="0" presId="urn:microsoft.com/office/officeart/2005/8/layout/vList2"/>
    <dgm:cxn modelId="{5F41A89F-2722-427F-9C91-0FCD8940D7B4}" srcId="{E894CB33-0971-458F-AC29-FF503B40218B}" destId="{CDB376B9-217D-4A55-8106-5D69C9576436}" srcOrd="2" destOrd="0" parTransId="{A194E101-5BB1-4E78-8A7F-0E1B24BD5F02}" sibTransId="{4FE9A5E0-396A-4F40-99DF-3FB007D3B443}"/>
    <dgm:cxn modelId="{C25550B3-96DC-4FC5-9B97-B65C34C80A78}" srcId="{E894CB33-0971-458F-AC29-FF503B40218B}" destId="{B0BC7DCF-1309-44B6-A7C6-77863C0AA955}" srcOrd="1" destOrd="0" parTransId="{D5F13F38-3DE7-4024-B149-289F7058A523}" sibTransId="{BA542D3F-8786-4276-9AB9-B4235C43A03C}"/>
    <dgm:cxn modelId="{14AD09BE-9191-8841-9B59-4E504BB734BA}" type="presOf" srcId="{E894CB33-0971-458F-AC29-FF503B40218B}" destId="{0BD848BB-2DF7-F94C-A49A-935B6671A36F}" srcOrd="0" destOrd="0" presId="urn:microsoft.com/office/officeart/2005/8/layout/vList2"/>
    <dgm:cxn modelId="{977C55E9-F461-4071-891D-1669FF50FA28}" srcId="{E894CB33-0971-458F-AC29-FF503B40218B}" destId="{40157CD6-F444-47B3-9FAE-65D296A46485}" srcOrd="0" destOrd="0" parTransId="{78CEF5A3-190B-4EA1-990A-E362C58E2706}" sibTransId="{8A787122-2269-4235-B5BC-68E28418B207}"/>
    <dgm:cxn modelId="{4ED01D13-D402-1B47-BC65-1B67ED4A037B}" type="presParOf" srcId="{0BD848BB-2DF7-F94C-A49A-935B6671A36F}" destId="{403D1C99-08B2-0A4A-939F-AFB7D9117C64}" srcOrd="0" destOrd="0" presId="urn:microsoft.com/office/officeart/2005/8/layout/vList2"/>
    <dgm:cxn modelId="{26EFB50A-57BE-D043-85E3-B73F590B6299}" type="presParOf" srcId="{0BD848BB-2DF7-F94C-A49A-935B6671A36F}" destId="{9AC0C29C-C369-184F-AB46-08349E16746F}" srcOrd="1" destOrd="0" presId="urn:microsoft.com/office/officeart/2005/8/layout/vList2"/>
    <dgm:cxn modelId="{6D03BF2E-C046-0442-A659-064A7D852372}" type="presParOf" srcId="{0BD848BB-2DF7-F94C-A49A-935B6671A36F}" destId="{8ED2DF5F-549E-2346-817A-9DEAE875CBC8}" srcOrd="2" destOrd="0" presId="urn:microsoft.com/office/officeart/2005/8/layout/vList2"/>
    <dgm:cxn modelId="{5E2165A6-2A30-3C4C-9B3D-3166EC937AD4}" type="presParOf" srcId="{0BD848BB-2DF7-F94C-A49A-935B6671A36F}" destId="{A48EF939-4B70-7940-AA1D-023B323622C1}" srcOrd="3" destOrd="0" presId="urn:microsoft.com/office/officeart/2005/8/layout/vList2"/>
    <dgm:cxn modelId="{8DD5531A-18B5-BC4A-925C-4F23C4656B93}" type="presParOf" srcId="{0BD848BB-2DF7-F94C-A49A-935B6671A36F}" destId="{4D6BD226-FC15-D148-B619-F7E95C131687}"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039491-1E2E-4D5C-8EF1-A328F202770A}" type="doc">
      <dgm:prSet loTypeId="urn:microsoft.com/office/officeart/2005/8/layout/process2" loCatId="process" qsTypeId="urn:microsoft.com/office/officeart/2005/8/quickstyle/simple1" qsCatId="simple" csTypeId="urn:microsoft.com/office/officeart/2005/8/colors/accent1_2" csCatId="accent1"/>
      <dgm:spPr/>
      <dgm:t>
        <a:bodyPr/>
        <a:lstStyle/>
        <a:p>
          <a:endParaRPr lang="en-US"/>
        </a:p>
      </dgm:t>
    </dgm:pt>
    <dgm:pt modelId="{6F814936-F25D-4DF5-B163-319383C329E1}">
      <dgm:prSet/>
      <dgm:spPr/>
      <dgm:t>
        <a:bodyPr/>
        <a:lstStyle/>
        <a:p>
          <a:r>
            <a:rPr lang="en-US"/>
            <a:t>Focus on the what was significant about what you observed (analysing). </a:t>
          </a:r>
        </a:p>
      </dgm:t>
    </dgm:pt>
    <dgm:pt modelId="{852343A2-5D40-4C05-9480-CDEE6E3A49E5}" type="parTrans" cxnId="{57E59181-A53F-44C4-B2C2-CBAE199512E8}">
      <dgm:prSet/>
      <dgm:spPr/>
      <dgm:t>
        <a:bodyPr/>
        <a:lstStyle/>
        <a:p>
          <a:endParaRPr lang="en-US"/>
        </a:p>
      </dgm:t>
    </dgm:pt>
    <dgm:pt modelId="{F15523D1-BC7A-40A4-9D37-2AC542A242D2}" type="sibTrans" cxnId="{57E59181-A53F-44C4-B2C2-CBAE199512E8}">
      <dgm:prSet/>
      <dgm:spPr/>
      <dgm:t>
        <a:bodyPr/>
        <a:lstStyle/>
        <a:p>
          <a:endParaRPr lang="en-US"/>
        </a:p>
      </dgm:t>
    </dgm:pt>
    <dgm:pt modelId="{ABDDC373-06C7-4707-B890-34F23F350753}">
      <dgm:prSet/>
      <dgm:spPr/>
      <dgm:t>
        <a:bodyPr/>
        <a:lstStyle/>
        <a:p>
          <a:r>
            <a:rPr lang="en-US"/>
            <a:t>Positive / Negative /Why? / How? So what? possible Impact of what was observed. </a:t>
          </a:r>
        </a:p>
      </dgm:t>
    </dgm:pt>
    <dgm:pt modelId="{500986F7-0478-4988-8BDE-E6497619DE37}" type="parTrans" cxnId="{9BDA96E4-789F-466A-8C6E-F342C91039C1}">
      <dgm:prSet/>
      <dgm:spPr/>
      <dgm:t>
        <a:bodyPr/>
        <a:lstStyle/>
        <a:p>
          <a:endParaRPr lang="en-US"/>
        </a:p>
      </dgm:t>
    </dgm:pt>
    <dgm:pt modelId="{5FAA24CF-A049-473C-AECC-EA2BC2430F9F}" type="sibTrans" cxnId="{9BDA96E4-789F-466A-8C6E-F342C91039C1}">
      <dgm:prSet/>
      <dgm:spPr/>
      <dgm:t>
        <a:bodyPr/>
        <a:lstStyle/>
        <a:p>
          <a:endParaRPr lang="en-US"/>
        </a:p>
      </dgm:t>
    </dgm:pt>
    <dgm:pt modelId="{B67097DC-0165-B643-B1F6-5ED1ADB15F8E}" type="pres">
      <dgm:prSet presAssocID="{41039491-1E2E-4D5C-8EF1-A328F202770A}" presName="linearFlow" presStyleCnt="0">
        <dgm:presLayoutVars>
          <dgm:resizeHandles val="exact"/>
        </dgm:presLayoutVars>
      </dgm:prSet>
      <dgm:spPr/>
    </dgm:pt>
    <dgm:pt modelId="{0586EC72-27C0-A643-B863-CF10D9F756EF}" type="pres">
      <dgm:prSet presAssocID="{6F814936-F25D-4DF5-B163-319383C329E1}" presName="node" presStyleLbl="node1" presStyleIdx="0" presStyleCnt="2">
        <dgm:presLayoutVars>
          <dgm:bulletEnabled val="1"/>
        </dgm:presLayoutVars>
      </dgm:prSet>
      <dgm:spPr/>
    </dgm:pt>
    <dgm:pt modelId="{E6B34661-6678-B14A-A712-6AFC71D9D237}" type="pres">
      <dgm:prSet presAssocID="{F15523D1-BC7A-40A4-9D37-2AC542A242D2}" presName="sibTrans" presStyleLbl="sibTrans2D1" presStyleIdx="0" presStyleCnt="1"/>
      <dgm:spPr/>
    </dgm:pt>
    <dgm:pt modelId="{FD6E2A91-F2CA-5942-B354-1F0568CD0AF3}" type="pres">
      <dgm:prSet presAssocID="{F15523D1-BC7A-40A4-9D37-2AC542A242D2}" presName="connectorText" presStyleLbl="sibTrans2D1" presStyleIdx="0" presStyleCnt="1"/>
      <dgm:spPr/>
    </dgm:pt>
    <dgm:pt modelId="{8A872ED5-AFB5-9A4B-A72D-11663EEAF330}" type="pres">
      <dgm:prSet presAssocID="{ABDDC373-06C7-4707-B890-34F23F350753}" presName="node" presStyleLbl="node1" presStyleIdx="1" presStyleCnt="2">
        <dgm:presLayoutVars>
          <dgm:bulletEnabled val="1"/>
        </dgm:presLayoutVars>
      </dgm:prSet>
      <dgm:spPr/>
    </dgm:pt>
  </dgm:ptLst>
  <dgm:cxnLst>
    <dgm:cxn modelId="{B1675508-ED2A-C149-94B1-4AA2699B62F4}" type="presOf" srcId="{F15523D1-BC7A-40A4-9D37-2AC542A242D2}" destId="{FD6E2A91-F2CA-5942-B354-1F0568CD0AF3}" srcOrd="1" destOrd="0" presId="urn:microsoft.com/office/officeart/2005/8/layout/process2"/>
    <dgm:cxn modelId="{57E59181-A53F-44C4-B2C2-CBAE199512E8}" srcId="{41039491-1E2E-4D5C-8EF1-A328F202770A}" destId="{6F814936-F25D-4DF5-B163-319383C329E1}" srcOrd="0" destOrd="0" parTransId="{852343A2-5D40-4C05-9480-CDEE6E3A49E5}" sibTransId="{F15523D1-BC7A-40A4-9D37-2AC542A242D2}"/>
    <dgm:cxn modelId="{1D61DC88-91F6-EE4C-B4D5-98E95535CBF0}" type="presOf" srcId="{ABDDC373-06C7-4707-B890-34F23F350753}" destId="{8A872ED5-AFB5-9A4B-A72D-11663EEAF330}" srcOrd="0" destOrd="0" presId="urn:microsoft.com/office/officeart/2005/8/layout/process2"/>
    <dgm:cxn modelId="{B1ED3E9A-DF13-E841-AB48-FC2FB3AA9AB3}" type="presOf" srcId="{41039491-1E2E-4D5C-8EF1-A328F202770A}" destId="{B67097DC-0165-B643-B1F6-5ED1ADB15F8E}" srcOrd="0" destOrd="0" presId="urn:microsoft.com/office/officeart/2005/8/layout/process2"/>
    <dgm:cxn modelId="{F6769DB6-56DE-A240-8937-8C4FD07C7E4D}" type="presOf" srcId="{F15523D1-BC7A-40A4-9D37-2AC542A242D2}" destId="{E6B34661-6678-B14A-A712-6AFC71D9D237}" srcOrd="0" destOrd="0" presId="urn:microsoft.com/office/officeart/2005/8/layout/process2"/>
    <dgm:cxn modelId="{77A8CBC7-E62F-864F-A24D-9DFB23CD6D82}" type="presOf" srcId="{6F814936-F25D-4DF5-B163-319383C329E1}" destId="{0586EC72-27C0-A643-B863-CF10D9F756EF}" srcOrd="0" destOrd="0" presId="urn:microsoft.com/office/officeart/2005/8/layout/process2"/>
    <dgm:cxn modelId="{9BDA96E4-789F-466A-8C6E-F342C91039C1}" srcId="{41039491-1E2E-4D5C-8EF1-A328F202770A}" destId="{ABDDC373-06C7-4707-B890-34F23F350753}" srcOrd="1" destOrd="0" parTransId="{500986F7-0478-4988-8BDE-E6497619DE37}" sibTransId="{5FAA24CF-A049-473C-AECC-EA2BC2430F9F}"/>
    <dgm:cxn modelId="{D5669195-C07B-A144-822F-5BD49037E534}" type="presParOf" srcId="{B67097DC-0165-B643-B1F6-5ED1ADB15F8E}" destId="{0586EC72-27C0-A643-B863-CF10D9F756EF}" srcOrd="0" destOrd="0" presId="urn:microsoft.com/office/officeart/2005/8/layout/process2"/>
    <dgm:cxn modelId="{0C893C80-0FE8-D54F-B0DE-2EC7BCF96D28}" type="presParOf" srcId="{B67097DC-0165-B643-B1F6-5ED1ADB15F8E}" destId="{E6B34661-6678-B14A-A712-6AFC71D9D237}" srcOrd="1" destOrd="0" presId="urn:microsoft.com/office/officeart/2005/8/layout/process2"/>
    <dgm:cxn modelId="{F21CF2F5-3983-3144-813E-FC0BD74B2CBC}" type="presParOf" srcId="{E6B34661-6678-B14A-A712-6AFC71D9D237}" destId="{FD6E2A91-F2CA-5942-B354-1F0568CD0AF3}" srcOrd="0" destOrd="0" presId="urn:microsoft.com/office/officeart/2005/8/layout/process2"/>
    <dgm:cxn modelId="{9F9EE156-976B-4647-AD97-AD71ADC9FD37}" type="presParOf" srcId="{B67097DC-0165-B643-B1F6-5ED1ADB15F8E}" destId="{8A872ED5-AFB5-9A4B-A72D-11663EEAF330}" srcOrd="2" destOrd="0" presId="urn:microsoft.com/office/officeart/2005/8/layout/process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30C84C-8D44-4740-B457-F99637C7BB07}">
      <dsp:nvSpPr>
        <dsp:cNvPr id="0" name=""/>
        <dsp:cNvSpPr/>
      </dsp:nvSpPr>
      <dsp:spPr>
        <a:xfrm>
          <a:off x="0" y="32659"/>
          <a:ext cx="6496406" cy="64964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220472" rIns="220472" bIns="220472" numCol="1" spcCol="1270" anchor="t" anchorCtr="0">
          <a:noAutofit/>
        </a:bodyPr>
        <a:lstStyle/>
        <a:p>
          <a:pPr marL="0" lvl="0" indent="0" algn="l" defTabSz="1377950">
            <a:lnSpc>
              <a:spcPct val="90000"/>
            </a:lnSpc>
            <a:spcBef>
              <a:spcPct val="0"/>
            </a:spcBef>
            <a:spcAft>
              <a:spcPct val="35000"/>
            </a:spcAft>
            <a:buNone/>
          </a:pPr>
          <a:r>
            <a:rPr lang="en-GB" sz="3100" kern="1200" dirty="0"/>
            <a:t>By the end of this session you will know:</a:t>
          </a:r>
          <a:endParaRPr lang="en-US" sz="3100" kern="1200" dirty="0"/>
        </a:p>
        <a:p>
          <a:pPr marL="228600" lvl="1" indent="-228600" algn="l" defTabSz="1066800">
            <a:lnSpc>
              <a:spcPct val="90000"/>
            </a:lnSpc>
            <a:spcBef>
              <a:spcPct val="0"/>
            </a:spcBef>
            <a:spcAft>
              <a:spcPct val="15000"/>
            </a:spcAft>
            <a:buChar char="•"/>
          </a:pPr>
          <a:r>
            <a:rPr lang="en-US" sz="2400" kern="1200" dirty="0"/>
            <a:t>What you should be observing during school visit</a:t>
          </a:r>
        </a:p>
        <a:p>
          <a:pPr marL="228600" lvl="1" indent="-228600" algn="l" defTabSz="1066800">
            <a:lnSpc>
              <a:spcPct val="90000"/>
            </a:lnSpc>
            <a:spcBef>
              <a:spcPct val="0"/>
            </a:spcBef>
            <a:spcAft>
              <a:spcPct val="15000"/>
            </a:spcAft>
            <a:buChar char="•"/>
          </a:pPr>
          <a:r>
            <a:rPr lang="en-GB" sz="2400" kern="1200" dirty="0"/>
            <a:t>Some effective observation techniques. </a:t>
          </a:r>
          <a:endParaRPr lang="en-US" sz="2400" kern="1200" dirty="0"/>
        </a:p>
        <a:p>
          <a:pPr marL="228600" lvl="1" indent="-228600" algn="l" defTabSz="1066800">
            <a:lnSpc>
              <a:spcPct val="90000"/>
            </a:lnSpc>
            <a:spcBef>
              <a:spcPct val="0"/>
            </a:spcBef>
            <a:spcAft>
              <a:spcPct val="15000"/>
            </a:spcAft>
            <a:buChar char="•"/>
          </a:pPr>
          <a:r>
            <a:rPr lang="en-US" sz="2400" kern="1200" dirty="0"/>
            <a:t>What to keep for assessment purposes</a:t>
          </a:r>
        </a:p>
      </dsp:txBody>
      <dsp:txXfrm>
        <a:off x="1624102" y="32659"/>
        <a:ext cx="3248203" cy="53595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B0EC53-AA3F-8440-B9C0-20F67840BDF0}">
      <dsp:nvSpPr>
        <dsp:cNvPr id="0" name=""/>
        <dsp:cNvSpPr/>
      </dsp:nvSpPr>
      <dsp:spPr>
        <a:xfrm>
          <a:off x="1285374" y="1511"/>
          <a:ext cx="2658928" cy="1595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Play and the impact this has on physical movement</a:t>
          </a:r>
        </a:p>
      </dsp:txBody>
      <dsp:txXfrm>
        <a:off x="1285374" y="1511"/>
        <a:ext cx="2658928" cy="1595357"/>
      </dsp:txXfrm>
    </dsp:sp>
    <dsp:sp modelId="{142B128C-6A5F-874E-A180-2FB92FB1DC41}">
      <dsp:nvSpPr>
        <dsp:cNvPr id="0" name=""/>
        <dsp:cNvSpPr/>
      </dsp:nvSpPr>
      <dsp:spPr>
        <a:xfrm>
          <a:off x="4210196" y="114366"/>
          <a:ext cx="2658928" cy="1595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Fundamental movement skills</a:t>
          </a:r>
        </a:p>
      </dsp:txBody>
      <dsp:txXfrm>
        <a:off x="4210196" y="114366"/>
        <a:ext cx="2658928" cy="1595357"/>
      </dsp:txXfrm>
    </dsp:sp>
    <dsp:sp modelId="{6B1B9F4C-630C-6E48-845E-D9E35F7CD39D}">
      <dsp:nvSpPr>
        <dsp:cNvPr id="0" name=""/>
        <dsp:cNvSpPr/>
      </dsp:nvSpPr>
      <dsp:spPr>
        <a:xfrm>
          <a:off x="7135017" y="1511"/>
          <a:ext cx="2658928" cy="1595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Fine and gross motor development</a:t>
          </a:r>
        </a:p>
      </dsp:txBody>
      <dsp:txXfrm>
        <a:off x="7135017" y="1511"/>
        <a:ext cx="2658928" cy="1595357"/>
      </dsp:txXfrm>
    </dsp:sp>
    <dsp:sp modelId="{77DDCA36-9409-7A48-9D44-4BB3559178F1}">
      <dsp:nvSpPr>
        <dsp:cNvPr id="0" name=""/>
        <dsp:cNvSpPr/>
      </dsp:nvSpPr>
      <dsp:spPr>
        <a:xfrm>
          <a:off x="1285374" y="1862761"/>
          <a:ext cx="2658928" cy="1595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Advantages of teaching children outdoors</a:t>
          </a:r>
        </a:p>
      </dsp:txBody>
      <dsp:txXfrm>
        <a:off x="1285374" y="1862761"/>
        <a:ext cx="2658928" cy="1595357"/>
      </dsp:txXfrm>
    </dsp:sp>
    <dsp:sp modelId="{9EE2E2DB-EA8C-5C45-9A12-4DA58F1E2A45}">
      <dsp:nvSpPr>
        <dsp:cNvPr id="0" name=""/>
        <dsp:cNvSpPr/>
      </dsp:nvSpPr>
      <dsp:spPr>
        <a:xfrm>
          <a:off x="4210196" y="1862761"/>
          <a:ext cx="2658928" cy="1595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Inclusion</a:t>
          </a:r>
        </a:p>
      </dsp:txBody>
      <dsp:txXfrm>
        <a:off x="4210196" y="1862761"/>
        <a:ext cx="2658928" cy="1595357"/>
      </dsp:txXfrm>
    </dsp:sp>
    <dsp:sp modelId="{65D1E01C-2D81-1544-A251-0DCB30127F5B}">
      <dsp:nvSpPr>
        <dsp:cNvPr id="0" name=""/>
        <dsp:cNvSpPr/>
      </dsp:nvSpPr>
      <dsp:spPr>
        <a:xfrm>
          <a:off x="7135017" y="1862761"/>
          <a:ext cx="2658928" cy="1595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Well being</a:t>
          </a:r>
        </a:p>
      </dsp:txBody>
      <dsp:txXfrm>
        <a:off x="7135017" y="1862761"/>
        <a:ext cx="2658928" cy="1595357"/>
      </dsp:txXfrm>
    </dsp:sp>
    <dsp:sp modelId="{3E68AA5C-F66B-354A-BE21-A95DF163CBDD}">
      <dsp:nvSpPr>
        <dsp:cNvPr id="0" name=""/>
        <dsp:cNvSpPr/>
      </dsp:nvSpPr>
      <dsp:spPr>
        <a:xfrm>
          <a:off x="4210196" y="3724011"/>
          <a:ext cx="2658928" cy="1595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Physical competence and confidence</a:t>
          </a:r>
        </a:p>
      </dsp:txBody>
      <dsp:txXfrm>
        <a:off x="4210196" y="3724011"/>
        <a:ext cx="2658928" cy="15953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3D1C99-08B2-0A4A-939F-AFB7D9117C64}">
      <dsp:nvSpPr>
        <dsp:cNvPr id="0" name=""/>
        <dsp:cNvSpPr/>
      </dsp:nvSpPr>
      <dsp:spPr>
        <a:xfrm>
          <a:off x="0" y="52485"/>
          <a:ext cx="5141912" cy="171935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Communication between pupils – sociometry</a:t>
          </a:r>
        </a:p>
      </dsp:txBody>
      <dsp:txXfrm>
        <a:off x="83932" y="136417"/>
        <a:ext cx="4974048" cy="1551487"/>
      </dsp:txXfrm>
    </dsp:sp>
    <dsp:sp modelId="{8ED2DF5F-549E-2346-817A-9DEAE875CBC8}">
      <dsp:nvSpPr>
        <dsp:cNvPr id="0" name=""/>
        <dsp:cNvSpPr/>
      </dsp:nvSpPr>
      <dsp:spPr>
        <a:xfrm>
          <a:off x="0" y="1843836"/>
          <a:ext cx="5141912" cy="1719351"/>
        </a:xfrm>
        <a:prstGeom prst="roundRect">
          <a:avLst/>
        </a:prstGeom>
        <a:solidFill>
          <a:schemeClr val="accent2">
            <a:hueOff val="953895"/>
            <a:satOff val="-21764"/>
            <a:lumOff val="803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t>How about using a Sociogram? </a:t>
          </a:r>
          <a:endParaRPr lang="en-US" sz="2500" kern="1200"/>
        </a:p>
      </dsp:txBody>
      <dsp:txXfrm>
        <a:off x="83932" y="1927768"/>
        <a:ext cx="4974048" cy="1551487"/>
      </dsp:txXfrm>
    </dsp:sp>
    <dsp:sp modelId="{4D6BD226-FC15-D148-B619-F7E95C131687}">
      <dsp:nvSpPr>
        <dsp:cNvPr id="0" name=""/>
        <dsp:cNvSpPr/>
      </dsp:nvSpPr>
      <dsp:spPr>
        <a:xfrm>
          <a:off x="0" y="3635188"/>
          <a:ext cx="5141912" cy="1719351"/>
        </a:xfrm>
        <a:prstGeom prst="roundRect">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 sociogram is a charting of the inter-relationships within a group. Its purpose is to discover group structure and interactions.</a:t>
          </a:r>
          <a:endParaRPr lang="en-US" sz="2500" kern="1200"/>
        </a:p>
      </dsp:txBody>
      <dsp:txXfrm>
        <a:off x="83932" y="3719120"/>
        <a:ext cx="4974048" cy="15514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86EC72-27C0-A643-B863-CF10D9F756EF}">
      <dsp:nvSpPr>
        <dsp:cNvPr id="0" name=""/>
        <dsp:cNvSpPr/>
      </dsp:nvSpPr>
      <dsp:spPr>
        <a:xfrm>
          <a:off x="1274936" y="682"/>
          <a:ext cx="4022377" cy="22346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Focus on the what was significant about what you observed (analysing). </a:t>
          </a:r>
        </a:p>
      </dsp:txBody>
      <dsp:txXfrm>
        <a:off x="1340387" y="66133"/>
        <a:ext cx="3891475" cy="2103752"/>
      </dsp:txXfrm>
    </dsp:sp>
    <dsp:sp modelId="{E6B34661-6678-B14A-A712-6AFC71D9D237}">
      <dsp:nvSpPr>
        <dsp:cNvPr id="0" name=""/>
        <dsp:cNvSpPr/>
      </dsp:nvSpPr>
      <dsp:spPr>
        <a:xfrm rot="5400000">
          <a:off x="2867127" y="2291202"/>
          <a:ext cx="837995" cy="10055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2984447" y="2375001"/>
        <a:ext cx="603356" cy="586597"/>
      </dsp:txXfrm>
    </dsp:sp>
    <dsp:sp modelId="{8A872ED5-AFB5-9A4B-A72D-11663EEAF330}">
      <dsp:nvSpPr>
        <dsp:cNvPr id="0" name=""/>
        <dsp:cNvSpPr/>
      </dsp:nvSpPr>
      <dsp:spPr>
        <a:xfrm>
          <a:off x="1274936" y="3352663"/>
          <a:ext cx="4022377" cy="22346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Positive / Negative /Why? / How? So what? possible Impact of what was observed. </a:t>
          </a:r>
        </a:p>
      </dsp:txBody>
      <dsp:txXfrm>
        <a:off x="1340387" y="3418114"/>
        <a:ext cx="3891475" cy="2103752"/>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8A68-1DD1-1F42-B092-B248462255AA}" type="datetimeFigureOut">
              <a:rPr lang="en-US" smtClean="0"/>
              <a:t>10/23/2023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560EA0-D7ED-4B48-8057-0281560897F3}" type="slidenum">
              <a:rPr lang="en-US" smtClean="0"/>
              <a:t>‹#›</a:t>
            </a:fld>
            <a:endParaRPr lang="en-US"/>
          </a:p>
        </p:txBody>
      </p:sp>
    </p:spTree>
    <p:extLst>
      <p:ext uri="{BB962C8B-B14F-4D97-AF65-F5344CB8AC3E}">
        <p14:creationId xmlns:p14="http://schemas.microsoft.com/office/powerpoint/2010/main" val="2241592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3</a:t>
            </a:fld>
            <a:endParaRPr lang="en-US"/>
          </a:p>
        </p:txBody>
      </p:sp>
    </p:spTree>
    <p:extLst>
      <p:ext uri="{BB962C8B-B14F-4D97-AF65-F5344CB8AC3E}">
        <p14:creationId xmlns:p14="http://schemas.microsoft.com/office/powerpoint/2010/main" val="436779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Physical literacy – is unique</a:t>
            </a:r>
            <a:r>
              <a:rPr lang="en-US" baseline="0" dirty="0"/>
              <a:t> journey for each child / person. </a:t>
            </a:r>
            <a:endParaRPr lang="en-US" dirty="0"/>
          </a:p>
          <a:p>
            <a:r>
              <a:rPr lang="en-US" dirty="0"/>
              <a:t>In order to be able to participate</a:t>
            </a:r>
            <a:r>
              <a:rPr lang="en-US" baseline="0" dirty="0"/>
              <a:t> in physical activity - </a:t>
            </a:r>
            <a:endParaRPr lang="en-US" dirty="0"/>
          </a:p>
          <a:p>
            <a:r>
              <a:rPr lang="en-US" dirty="0"/>
              <a:t>Fundamental</a:t>
            </a:r>
            <a:r>
              <a:rPr lang="en-US" baseline="0" dirty="0"/>
              <a:t> movement skills are essential to be well developed in childhood. </a:t>
            </a:r>
          </a:p>
          <a:p>
            <a:r>
              <a:rPr lang="en-US" dirty="0"/>
              <a:t>All contributes towards being</a:t>
            </a:r>
            <a:r>
              <a:rPr lang="en-US" baseline="0" dirty="0"/>
              <a:t> more competent – perceived competence also determines ones likelihood to repeat the activity / game / movement </a:t>
            </a:r>
            <a:endParaRPr lang="en-US" dirty="0"/>
          </a:p>
          <a:p>
            <a:r>
              <a:rPr lang="en-US" dirty="0"/>
              <a:t>Affordances – crates, planks</a:t>
            </a:r>
            <a:r>
              <a:rPr lang="en-US" baseline="0" dirty="0"/>
              <a:t> of wood, rough and tumble play, rope and ties &amp; report different types of play observed.</a:t>
            </a:r>
          </a:p>
          <a:p>
            <a:r>
              <a:rPr lang="en-US" baseline="0" dirty="0"/>
              <a:t>Affordances encourages wider range of physical actions which helps to develop motor competency  - which then contributes to overall better physical literacy development.  </a:t>
            </a:r>
          </a:p>
          <a:p>
            <a:endParaRPr lang="en-US" baseline="0" dirty="0"/>
          </a:p>
          <a:p>
            <a:endParaRPr lang="en-US" dirty="0"/>
          </a:p>
        </p:txBody>
      </p:sp>
      <p:sp>
        <p:nvSpPr>
          <p:cNvPr id="4" name="Slide Number Placeholder 3"/>
          <p:cNvSpPr>
            <a:spLocks noGrp="1"/>
          </p:cNvSpPr>
          <p:nvPr>
            <p:ph type="sldNum" sz="quarter" idx="10"/>
          </p:nvPr>
        </p:nvSpPr>
        <p:spPr/>
        <p:txBody>
          <a:bodyPr/>
          <a:lstStyle/>
          <a:p>
            <a:fld id="{C520762E-FDBE-1547-A366-FB1E4D28A61D}" type="slidenum">
              <a:rPr lang="en-US" smtClean="0"/>
              <a:pPr/>
              <a:t>4</a:t>
            </a:fld>
            <a:endParaRPr lang="en-US"/>
          </a:p>
        </p:txBody>
      </p:sp>
    </p:spTree>
    <p:extLst>
      <p:ext uri="{BB962C8B-B14F-4D97-AF65-F5344CB8AC3E}">
        <p14:creationId xmlns:p14="http://schemas.microsoft.com/office/powerpoint/2010/main" val="41874344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Share HO for </a:t>
            </a:r>
            <a:r>
              <a:rPr lang="en-GB" dirty="0" err="1"/>
              <a:t>obs</a:t>
            </a:r>
            <a:r>
              <a:rPr lang="en-GB" dirty="0"/>
              <a:t> for Friday</a:t>
            </a:r>
          </a:p>
          <a:p>
            <a:endParaRPr lang="en-GB" dirty="0"/>
          </a:p>
          <a:p>
            <a:r>
              <a:rPr lang="en-GB" dirty="0" err="1"/>
              <a:t>Argraffu’r</a:t>
            </a:r>
            <a:r>
              <a:rPr lang="en-GB" dirty="0"/>
              <a:t> </a:t>
            </a:r>
            <a:r>
              <a:rPr lang="en-GB" dirty="0" err="1"/>
              <a:t>sleid</a:t>
            </a:r>
            <a:r>
              <a:rPr lang="en-GB" dirty="0"/>
              <a:t> </a:t>
            </a:r>
            <a:r>
              <a:rPr lang="en-GB" dirty="0" err="1"/>
              <a:t>hwn</a:t>
            </a:r>
            <a:r>
              <a:rPr lang="en-GB" baseline="0" dirty="0"/>
              <a:t> </a:t>
            </a:r>
            <a:r>
              <a:rPr lang="en-GB" baseline="0" dirty="0" err="1"/>
              <a:t>fel</a:t>
            </a:r>
            <a:r>
              <a:rPr lang="en-GB" baseline="0" dirty="0"/>
              <a:t> bod </a:t>
            </a:r>
            <a:r>
              <a:rPr lang="en-GB" baseline="0" dirty="0" err="1"/>
              <a:t>gan</a:t>
            </a:r>
            <a:r>
              <a:rPr lang="en-GB" baseline="0" dirty="0"/>
              <a:t> </a:t>
            </a:r>
            <a:r>
              <a:rPr lang="en-GB" baseline="0" dirty="0" err="1"/>
              <a:t>fyfyrwyr</a:t>
            </a:r>
            <a:r>
              <a:rPr lang="en-GB" baseline="0" dirty="0"/>
              <a:t> </a:t>
            </a:r>
            <a:r>
              <a:rPr lang="en-GB" baseline="0" dirty="0" err="1"/>
              <a:t>gopi</a:t>
            </a:r>
            <a:r>
              <a:rPr lang="en-GB" baseline="0" dirty="0"/>
              <a:t> </a:t>
            </a:r>
            <a:r>
              <a:rPr lang="en-GB" baseline="0" dirty="0" err="1"/>
              <a:t>o’r</a:t>
            </a:r>
            <a:r>
              <a:rPr lang="en-GB" baseline="0" dirty="0"/>
              <a:t> </a:t>
            </a:r>
            <a:r>
              <a:rPr lang="en-GB" baseline="0" dirty="0" err="1"/>
              <a:t>cwestiynau</a:t>
            </a:r>
            <a:r>
              <a:rPr lang="en-GB" baseline="0" dirty="0"/>
              <a:t> </a:t>
            </a:r>
            <a:r>
              <a:rPr lang="en-GB" baseline="0" dirty="0" err="1"/>
              <a:t>tra’n</a:t>
            </a:r>
            <a:r>
              <a:rPr lang="en-GB" baseline="0" dirty="0"/>
              <a:t> </a:t>
            </a:r>
            <a:r>
              <a:rPr lang="en-GB" baseline="0" dirty="0" err="1"/>
              <a:t>gwylio’r</a:t>
            </a:r>
            <a:r>
              <a:rPr lang="en-GB" baseline="0" dirty="0"/>
              <a:t> plant. </a:t>
            </a:r>
            <a:r>
              <a:rPr lang="en-GB" baseline="0" dirty="0" err="1"/>
              <a:t>efallai</a:t>
            </a:r>
            <a:r>
              <a:rPr lang="en-GB" baseline="0" dirty="0"/>
              <a:t> </a:t>
            </a:r>
            <a:r>
              <a:rPr lang="en-GB" baseline="0" dirty="0" err="1"/>
              <a:t>bydd</a:t>
            </a:r>
            <a:r>
              <a:rPr lang="en-GB" baseline="0" dirty="0"/>
              <a:t> </a:t>
            </a:r>
            <a:r>
              <a:rPr lang="en-GB" baseline="0" dirty="0" err="1"/>
              <a:t>angen</a:t>
            </a:r>
            <a:r>
              <a:rPr lang="en-GB" baseline="0" dirty="0"/>
              <a:t> </a:t>
            </a:r>
            <a:r>
              <a:rPr lang="en-GB" baseline="0" dirty="0" err="1"/>
              <a:t>sgipio</a:t>
            </a:r>
            <a:r>
              <a:rPr lang="en-GB" baseline="0" dirty="0"/>
              <a:t> </a:t>
            </a:r>
            <a:r>
              <a:rPr lang="en-GB" baseline="0" dirty="0" err="1"/>
              <a:t>i</a:t>
            </a:r>
            <a:r>
              <a:rPr lang="en-GB" baseline="0" dirty="0"/>
              <a:t> </a:t>
            </a:r>
            <a:r>
              <a:rPr lang="en-GB" baseline="0" dirty="0" err="1"/>
              <a:t>brif</a:t>
            </a:r>
            <a:r>
              <a:rPr lang="en-GB" baseline="0" dirty="0"/>
              <a:t> </a:t>
            </a:r>
            <a:r>
              <a:rPr lang="en-GB" baseline="0" dirty="0" err="1"/>
              <a:t>nodweddion</a:t>
            </a:r>
            <a:r>
              <a:rPr lang="en-GB" baseline="0" dirty="0"/>
              <a:t> y </a:t>
            </a:r>
            <a:r>
              <a:rPr lang="en-GB" baseline="0" dirty="0" err="1"/>
              <a:t>diweddglo</a:t>
            </a:r>
            <a:r>
              <a:rPr lang="en-GB" baseline="0" dirty="0"/>
              <a:t>.</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5</a:t>
            </a:fld>
            <a:endParaRPr lang="en-US"/>
          </a:p>
        </p:txBody>
      </p:sp>
    </p:spTree>
    <p:extLst>
      <p:ext uri="{BB962C8B-B14F-4D97-AF65-F5344CB8AC3E}">
        <p14:creationId xmlns:p14="http://schemas.microsoft.com/office/powerpoint/2010/main" val="7407882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 location / activity / weather / group dynamics</a:t>
            </a:r>
          </a:p>
          <a:p>
            <a:endParaRPr lang="en-GB" dirty="0"/>
          </a:p>
          <a:p>
            <a:r>
              <a:rPr lang="en-GB" dirty="0"/>
              <a:t>Bach o </a:t>
            </a:r>
            <a:r>
              <a:rPr lang="en-GB" dirty="0" err="1"/>
              <a:t>adborth</a:t>
            </a:r>
            <a:r>
              <a:rPr lang="en-GB" dirty="0"/>
              <a:t> </a:t>
            </a:r>
            <a:r>
              <a:rPr lang="en-GB" dirty="0" err="1"/>
              <a:t>gan</a:t>
            </a:r>
            <a:r>
              <a:rPr lang="en-GB" dirty="0"/>
              <a:t> </a:t>
            </a:r>
            <a:r>
              <a:rPr lang="en-GB" dirty="0" err="1"/>
              <a:t>fyfyrwyr</a:t>
            </a:r>
            <a:r>
              <a:rPr lang="en-GB" dirty="0"/>
              <a:t>. </a:t>
            </a:r>
            <a:r>
              <a:rPr lang="en-GB" dirty="0" err="1"/>
              <a:t>Efallai</a:t>
            </a:r>
            <a:r>
              <a:rPr lang="en-GB" baseline="0" dirty="0"/>
              <a:t> </a:t>
            </a:r>
            <a:r>
              <a:rPr lang="en-GB" baseline="0" dirty="0" err="1"/>
              <a:t>byddant</a:t>
            </a:r>
            <a:r>
              <a:rPr lang="en-GB" baseline="0" dirty="0"/>
              <a:t> </a:t>
            </a:r>
            <a:r>
              <a:rPr lang="en-GB" baseline="0" dirty="0" err="1"/>
              <a:t>yn</a:t>
            </a:r>
            <a:r>
              <a:rPr lang="en-GB" baseline="0" dirty="0"/>
              <a:t> son am </a:t>
            </a:r>
            <a:r>
              <a:rPr lang="en-GB" baseline="0" dirty="0" err="1"/>
              <a:t>bethau</a:t>
            </a:r>
            <a:r>
              <a:rPr lang="en-GB" baseline="0" dirty="0"/>
              <a:t> </a:t>
            </a:r>
            <a:r>
              <a:rPr lang="en-GB" baseline="0" dirty="0" err="1"/>
              <a:t>fel</a:t>
            </a:r>
            <a:r>
              <a:rPr lang="en-GB" baseline="0" dirty="0"/>
              <a:t> ‘</a:t>
            </a:r>
            <a:r>
              <a:rPr lang="en-GB" baseline="0" dirty="0" err="1"/>
              <a:t>cymaint</a:t>
            </a:r>
            <a:r>
              <a:rPr lang="en-GB" baseline="0" dirty="0"/>
              <a:t> o </a:t>
            </a:r>
            <a:r>
              <a:rPr lang="en-GB" baseline="0" dirty="0" err="1"/>
              <a:t>bethau</a:t>
            </a:r>
            <a:r>
              <a:rPr lang="en-GB" baseline="0" dirty="0"/>
              <a:t> </a:t>
            </a:r>
            <a:r>
              <a:rPr lang="en-GB" baseline="0" dirty="0" err="1"/>
              <a:t>i</a:t>
            </a:r>
            <a:r>
              <a:rPr lang="en-GB" baseline="0" dirty="0"/>
              <a:t> </a:t>
            </a:r>
            <a:r>
              <a:rPr lang="en-GB" baseline="0" dirty="0" err="1"/>
              <a:t>edrych</a:t>
            </a:r>
            <a:r>
              <a:rPr lang="en-GB" baseline="0" dirty="0"/>
              <a:t> </a:t>
            </a:r>
            <a:r>
              <a:rPr lang="en-GB" baseline="0" dirty="0" err="1"/>
              <a:t>arnynt</a:t>
            </a:r>
            <a:r>
              <a:rPr lang="en-GB" baseline="0" dirty="0"/>
              <a:t>’, ‘</a:t>
            </a:r>
            <a:r>
              <a:rPr lang="en-GB" baseline="0" dirty="0" err="1"/>
              <a:t>ddim</a:t>
            </a:r>
            <a:r>
              <a:rPr lang="en-GB" baseline="0" dirty="0"/>
              <a:t> a </a:t>
            </a:r>
            <a:r>
              <a:rPr lang="en-GB" baseline="0" dirty="0" err="1"/>
              <a:t>mynediad</a:t>
            </a:r>
            <a:r>
              <a:rPr lang="en-GB" baseline="0" dirty="0"/>
              <a:t> </a:t>
            </a:r>
            <a:r>
              <a:rPr lang="en-GB" baseline="0" dirty="0" err="1"/>
              <a:t>i</a:t>
            </a:r>
            <a:r>
              <a:rPr lang="en-GB" baseline="0" dirty="0"/>
              <a:t> </a:t>
            </a:r>
            <a:r>
              <a:rPr lang="en-GB" baseline="0" dirty="0" err="1"/>
              <a:t>fwriad</a:t>
            </a:r>
            <a:r>
              <a:rPr lang="en-GB" baseline="0" dirty="0"/>
              <a:t>/nod/</a:t>
            </a:r>
            <a:r>
              <a:rPr lang="en-GB" baseline="0" dirty="0" err="1"/>
              <a:t>cynllun</a:t>
            </a:r>
            <a:r>
              <a:rPr lang="en-GB" baseline="0" dirty="0"/>
              <a:t> </a:t>
            </a:r>
            <a:r>
              <a:rPr lang="en-GB" baseline="0" dirty="0" err="1"/>
              <a:t>yr</a:t>
            </a:r>
            <a:r>
              <a:rPr lang="en-GB" baseline="0" dirty="0"/>
              <a:t> </a:t>
            </a:r>
            <a:r>
              <a:rPr lang="en-GB" baseline="0" dirty="0" err="1"/>
              <a:t>athro</a:t>
            </a:r>
            <a:r>
              <a:rPr lang="en-GB" baseline="0" dirty="0"/>
              <a:t>’.</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6</a:t>
            </a:fld>
            <a:endParaRPr lang="en-US"/>
          </a:p>
        </p:txBody>
      </p:sp>
    </p:spTree>
    <p:extLst>
      <p:ext uri="{BB962C8B-B14F-4D97-AF65-F5344CB8AC3E}">
        <p14:creationId xmlns:p14="http://schemas.microsoft.com/office/powerpoint/2010/main" val="39870956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 in the outdoors this could be a stick!</a:t>
            </a:r>
          </a:p>
          <a:p>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7</a:t>
            </a:fld>
            <a:endParaRPr lang="en-US"/>
          </a:p>
        </p:txBody>
      </p:sp>
    </p:spTree>
    <p:extLst>
      <p:ext uri="{BB962C8B-B14F-4D97-AF65-F5344CB8AC3E}">
        <p14:creationId xmlns:p14="http://schemas.microsoft.com/office/powerpoint/2010/main" val="29523517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Body language – teacher down to level of child</a:t>
            </a:r>
          </a:p>
          <a:p>
            <a:r>
              <a:rPr lang="en-US" dirty="0"/>
              <a:t>Modeling</a:t>
            </a:r>
          </a:p>
          <a:p>
            <a:r>
              <a:rPr lang="en-US" dirty="0"/>
              <a:t>Use of eyes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opportunities seen to develop range of physical  movements</a:t>
            </a:r>
          </a:p>
          <a:p>
            <a:endParaRPr lang="en-US" dirty="0"/>
          </a:p>
          <a:p>
            <a:endParaRPr lang="en-US" dirty="0"/>
          </a:p>
        </p:txBody>
      </p:sp>
      <p:sp>
        <p:nvSpPr>
          <p:cNvPr id="4" name="Slide Number Placeholder 3"/>
          <p:cNvSpPr>
            <a:spLocks noGrp="1"/>
          </p:cNvSpPr>
          <p:nvPr>
            <p:ph type="sldNum" sz="quarter" idx="5"/>
          </p:nvPr>
        </p:nvSpPr>
        <p:spPr/>
        <p:txBody>
          <a:bodyPr/>
          <a:lstStyle/>
          <a:p>
            <a:fld id="{7A560EA0-D7ED-4B48-8057-0281560897F3}" type="slidenum">
              <a:rPr lang="en-US" smtClean="0"/>
              <a:t>8</a:t>
            </a:fld>
            <a:endParaRPr lang="en-US"/>
          </a:p>
        </p:txBody>
      </p:sp>
    </p:spTree>
    <p:extLst>
      <p:ext uri="{BB962C8B-B14F-4D97-AF65-F5344CB8AC3E}">
        <p14:creationId xmlns:p14="http://schemas.microsoft.com/office/powerpoint/2010/main" val="9053294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Caedig</a:t>
            </a:r>
            <a:r>
              <a:rPr lang="en-GB" dirty="0"/>
              <a:t>, </a:t>
            </a:r>
            <a:r>
              <a:rPr lang="en-GB" dirty="0" err="1"/>
              <a:t>agored</a:t>
            </a:r>
            <a:r>
              <a:rPr lang="en-GB" dirty="0"/>
              <a:t>, </a:t>
            </a:r>
            <a:r>
              <a:rPr lang="en-GB" dirty="0" err="1"/>
              <a:t>syml</a:t>
            </a:r>
            <a:r>
              <a:rPr lang="en-GB" dirty="0"/>
              <a:t>, </a:t>
            </a:r>
            <a:r>
              <a:rPr lang="en-GB" dirty="0" err="1"/>
              <a:t>cymhleth</a:t>
            </a:r>
            <a:r>
              <a:rPr lang="en-GB" dirty="0"/>
              <a:t>.</a:t>
            </a:r>
          </a:p>
          <a:p>
            <a:r>
              <a:rPr lang="en-GB" dirty="0" err="1"/>
              <a:t>Dywed</a:t>
            </a:r>
            <a:r>
              <a:rPr lang="en-GB" dirty="0"/>
              <a:t> </a:t>
            </a:r>
            <a:r>
              <a:rPr lang="en-GB" dirty="0" err="1"/>
              <a:t>Wragg</a:t>
            </a:r>
            <a:r>
              <a:rPr lang="en-GB" dirty="0"/>
              <a:t> (1984)</a:t>
            </a:r>
            <a:r>
              <a:rPr lang="en-GB" baseline="0" dirty="0"/>
              <a:t> bod </a:t>
            </a:r>
            <a:r>
              <a:rPr lang="en-GB" baseline="0" dirty="0" err="1"/>
              <a:t>athrawon</a:t>
            </a:r>
            <a:r>
              <a:rPr lang="en-GB" baseline="0" dirty="0"/>
              <a:t> </a:t>
            </a:r>
            <a:r>
              <a:rPr lang="en-GB" baseline="0" dirty="0" err="1"/>
              <a:t>yn</a:t>
            </a:r>
            <a:r>
              <a:rPr lang="en-GB" baseline="0" dirty="0"/>
              <a:t> </a:t>
            </a:r>
            <a:r>
              <a:rPr lang="en-GB" baseline="0" dirty="0" err="1"/>
              <a:t>holi</a:t>
            </a:r>
            <a:r>
              <a:rPr lang="en-GB" baseline="0" dirty="0"/>
              <a:t> </a:t>
            </a:r>
            <a:r>
              <a:rPr lang="en-GB" baseline="0" dirty="0" err="1"/>
              <a:t>gymaint</a:t>
            </a:r>
            <a:r>
              <a:rPr lang="en-GB" baseline="0" dirty="0"/>
              <a:t> a 400 </a:t>
            </a:r>
            <a:r>
              <a:rPr lang="en-GB" baseline="0" dirty="0" err="1"/>
              <a:t>cwestiwn</a:t>
            </a:r>
            <a:r>
              <a:rPr lang="en-GB" baseline="0" dirty="0"/>
              <a:t> </a:t>
            </a:r>
            <a:r>
              <a:rPr lang="en-GB" baseline="0" dirty="0" err="1"/>
              <a:t>mewn</a:t>
            </a:r>
            <a:r>
              <a:rPr lang="en-GB" baseline="0" dirty="0"/>
              <a:t> </a:t>
            </a:r>
            <a:r>
              <a:rPr lang="en-GB" baseline="0" dirty="0" err="1"/>
              <a:t>diwrnod</a:t>
            </a:r>
            <a:r>
              <a:rPr lang="en-GB" baseline="0" dirty="0"/>
              <a:t>, </a:t>
            </a:r>
            <a:r>
              <a:rPr lang="en-GB" baseline="0" dirty="0" err="1"/>
              <a:t>sef</a:t>
            </a:r>
            <a:r>
              <a:rPr lang="en-GB" baseline="0" dirty="0"/>
              <a:t> 30% </a:t>
            </a:r>
            <a:r>
              <a:rPr lang="en-GB" baseline="0" dirty="0" err="1"/>
              <a:t>o’r</a:t>
            </a:r>
            <a:r>
              <a:rPr lang="en-GB" baseline="0" dirty="0"/>
              <a:t> </a:t>
            </a:r>
            <a:r>
              <a:rPr lang="en-GB" baseline="0" dirty="0" err="1"/>
              <a:t>amser</a:t>
            </a:r>
            <a:r>
              <a:rPr lang="en-GB" baseline="0" dirty="0"/>
              <a:t> </a:t>
            </a:r>
            <a:r>
              <a:rPr lang="en-GB" baseline="0" dirty="0" err="1"/>
              <a:t>addysgu</a:t>
            </a:r>
            <a:r>
              <a:rPr lang="en-GB" baseline="0" dirty="0"/>
              <a:t>.</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9</a:t>
            </a:fld>
            <a:endParaRPr lang="en-US"/>
          </a:p>
        </p:txBody>
      </p:sp>
    </p:spTree>
    <p:extLst>
      <p:ext uri="{BB962C8B-B14F-4D97-AF65-F5344CB8AC3E}">
        <p14:creationId xmlns:p14="http://schemas.microsoft.com/office/powerpoint/2010/main" val="10216527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Deiagram</a:t>
            </a:r>
            <a:r>
              <a:rPr lang="en-GB" dirty="0"/>
              <a:t> </a:t>
            </a:r>
            <a:r>
              <a:rPr lang="en-GB" dirty="0" err="1"/>
              <a:t>sy’n</a:t>
            </a:r>
            <a:r>
              <a:rPr lang="en-GB" dirty="0"/>
              <a:t> </a:t>
            </a:r>
            <a:r>
              <a:rPr lang="en-GB" dirty="0" err="1"/>
              <a:t>dangos</a:t>
            </a:r>
            <a:r>
              <a:rPr lang="en-GB" dirty="0"/>
              <a:t> </a:t>
            </a:r>
            <a:r>
              <a:rPr lang="en-GB" dirty="0" err="1"/>
              <a:t>pwy</a:t>
            </a:r>
            <a:r>
              <a:rPr lang="en-GB" dirty="0"/>
              <a:t> </a:t>
            </a:r>
            <a:r>
              <a:rPr lang="en-GB" dirty="0" err="1"/>
              <a:t>sy’n</a:t>
            </a:r>
            <a:r>
              <a:rPr lang="en-GB" dirty="0"/>
              <a:t> </a:t>
            </a:r>
            <a:r>
              <a:rPr lang="en-GB" dirty="0" err="1"/>
              <a:t>cyfathrebu</a:t>
            </a:r>
            <a:r>
              <a:rPr lang="en-GB" dirty="0"/>
              <a:t> </a:t>
            </a:r>
            <a:r>
              <a:rPr lang="en-GB" dirty="0" err="1"/>
              <a:t>gyda</a:t>
            </a:r>
            <a:r>
              <a:rPr lang="en-GB" dirty="0"/>
              <a:t> </a:t>
            </a:r>
            <a:r>
              <a:rPr lang="en-GB" dirty="0" err="1"/>
              <a:t>phwy</a:t>
            </a:r>
            <a:r>
              <a:rPr lang="en-GB" dirty="0"/>
              <a:t>.</a:t>
            </a:r>
          </a:p>
          <a:p>
            <a:r>
              <a:rPr lang="en-GB" dirty="0">
                <a:latin typeface="Arial" charset="0"/>
                <a:ea typeface="Arial" charset="0"/>
                <a:cs typeface="Arial" charset="0"/>
              </a:rPr>
              <a:t>Number the children in the group/class.</a:t>
            </a:r>
          </a:p>
          <a:p>
            <a:r>
              <a:rPr lang="en-GB" dirty="0">
                <a:latin typeface="Arial" charset="0"/>
                <a:ea typeface="Arial" charset="0"/>
                <a:cs typeface="Arial" charset="0"/>
              </a:rPr>
              <a:t>Draw an arrow that originates in the speaker and is directed at the recipient of the communication.</a:t>
            </a:r>
          </a:p>
          <a:p>
            <a:r>
              <a:rPr lang="en-GB" dirty="0">
                <a:latin typeface="Arial" charset="0"/>
                <a:ea typeface="Arial" charset="0"/>
                <a:cs typeface="Arial" charset="0"/>
              </a:rPr>
              <a:t>One arrow = one utterance</a:t>
            </a:r>
          </a:p>
          <a:p>
            <a:endParaRPr lang="en-GB" dirty="0"/>
          </a:p>
          <a:p>
            <a:r>
              <a:rPr lang="en-GB" sz="1200" b="0" i="0" kern="1200" dirty="0">
                <a:solidFill>
                  <a:schemeClr val="tx1"/>
                </a:solidFill>
                <a:effectLst/>
                <a:latin typeface="+mn-lt"/>
                <a:ea typeface="+mn-ea"/>
                <a:cs typeface="+mn-cs"/>
              </a:rPr>
              <a:t>A sociogram is </a:t>
            </a:r>
            <a:r>
              <a:rPr lang="en-GB" sz="1200" b="1" i="0" kern="1200" dirty="0">
                <a:solidFill>
                  <a:schemeClr val="tx1"/>
                </a:solidFill>
                <a:effectLst/>
                <a:latin typeface="+mn-lt"/>
                <a:ea typeface="+mn-ea"/>
                <a:cs typeface="+mn-cs"/>
              </a:rPr>
              <a:t>a tool for charting the relationships within a group</a:t>
            </a:r>
            <a:r>
              <a:rPr lang="en-GB" sz="1200" b="0" i="0" kern="1200" dirty="0">
                <a:solidFill>
                  <a:schemeClr val="tx1"/>
                </a:solidFill>
                <a:effectLst/>
                <a:latin typeface="+mn-lt"/>
                <a:ea typeface="+mn-ea"/>
                <a:cs typeface="+mn-cs"/>
              </a:rPr>
              <a:t>. It's a visual representation of the social links and preferences that each person has – valuable data for leaders.</a:t>
            </a:r>
          </a:p>
          <a:p>
            <a:endParaRPr lang="en-GB" sz="1200" b="0" i="0" kern="1200" dirty="0">
              <a:solidFill>
                <a:schemeClr val="tx1"/>
              </a:solidFill>
              <a:effectLst/>
              <a:latin typeface="+mn-lt"/>
              <a:ea typeface="+mn-ea"/>
              <a:cs typeface="+mn-cs"/>
            </a:endParaRPr>
          </a:p>
          <a:p>
            <a:r>
              <a:rPr lang="en-GB" dirty="0"/>
              <a:t>http://</a:t>
            </a:r>
            <a:r>
              <a:rPr lang="en-GB" dirty="0" err="1"/>
              <a:t>users.sussex.ac.uk</a:t>
            </a:r>
            <a:r>
              <a:rPr lang="en-GB" dirty="0"/>
              <a:t>/~</a:t>
            </a:r>
            <a:r>
              <a:rPr lang="en-GB" dirty="0" err="1"/>
              <a:t>robinb</a:t>
            </a:r>
            <a:r>
              <a:rPr lang="en-GB" dirty="0"/>
              <a:t>/</a:t>
            </a:r>
            <a:r>
              <a:rPr lang="en-GB" dirty="0" err="1"/>
              <a:t>socio.html</a:t>
            </a:r>
            <a:r>
              <a:rPr lang="en-GB" dirty="0"/>
              <a:t>. </a:t>
            </a:r>
            <a:r>
              <a:rPr lang="en-GB" sz="1200" b="0" i="0" kern="1200" dirty="0">
                <a:solidFill>
                  <a:schemeClr val="tx1"/>
                </a:solidFill>
                <a:effectLst/>
                <a:latin typeface="+mn-lt"/>
                <a:ea typeface="+mn-ea"/>
                <a:cs typeface="+mn-cs"/>
              </a:rPr>
              <a:t>Robin Banerjee</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11E2F3F-B754-4B43-9475-3296B25F572D}" type="slidenum">
              <a:rPr lang="en-US" smtClean="0"/>
              <a:pPr/>
              <a:t>11</a:t>
            </a:fld>
            <a:endParaRPr lang="en-US"/>
          </a:p>
        </p:txBody>
      </p:sp>
    </p:spTree>
    <p:extLst>
      <p:ext uri="{BB962C8B-B14F-4D97-AF65-F5344CB8AC3E}">
        <p14:creationId xmlns:p14="http://schemas.microsoft.com/office/powerpoint/2010/main" val="21624673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you track / follow one child – this may give you some focus to their physical development. </a:t>
            </a:r>
          </a:p>
          <a:p>
            <a:r>
              <a:rPr lang="en-US" dirty="0"/>
              <a:t>Consider the wider benefits and effects of teaching a national curriculum outdoors?!</a:t>
            </a:r>
          </a:p>
          <a:p>
            <a:r>
              <a:rPr lang="en-US" dirty="0"/>
              <a:t>What is the children’s interactions with the outdoor environment?  What does the environment offer? Full range been exploited? Is play a part of the activity? Children only ? Adult support?  Are there examples / video clips showing children with objects / equipment / natural objects as equipment? / How are children – everyone – included – elements of inclusive strategies i.e. STEP? Space, task, equipment, people? How does nature become a part of the </a:t>
            </a:r>
            <a:r>
              <a:rPr lang="en-US" dirty="0" err="1"/>
              <a:t>actvitiy</a:t>
            </a:r>
            <a:r>
              <a:rPr lang="en-US" dirty="0"/>
              <a:t> ? </a:t>
            </a:r>
          </a:p>
          <a:p>
            <a:r>
              <a:rPr lang="en-US" dirty="0"/>
              <a:t>What value is there in the learning experience that you’ve </a:t>
            </a:r>
            <a:r>
              <a:rPr lang="en-US" dirty="0" err="1"/>
              <a:t>observered</a:t>
            </a:r>
            <a:r>
              <a:rPr lang="en-US" dirty="0"/>
              <a:t>? </a:t>
            </a:r>
          </a:p>
          <a:p>
            <a:r>
              <a:rPr lang="en-US" dirty="0"/>
              <a:t>You could have subheadings that promote aspects of physical literacy  and / or the outdoors. Different kinds of affordances that were available in the various clips? &amp; what teaching strategies were used? Including theory / research with your reflections about the observations will further improve the quality of the comments</a:t>
            </a:r>
          </a:p>
          <a:p>
            <a:r>
              <a:rPr lang="en-US" dirty="0"/>
              <a:t>This will also demonstrate good level of application of knowledge alongside practice. </a:t>
            </a:r>
          </a:p>
          <a:p>
            <a:endParaRPr lang="en-US" dirty="0"/>
          </a:p>
        </p:txBody>
      </p:sp>
      <p:sp>
        <p:nvSpPr>
          <p:cNvPr id="4" name="Slide Number Placeholder 3"/>
          <p:cNvSpPr>
            <a:spLocks noGrp="1"/>
          </p:cNvSpPr>
          <p:nvPr>
            <p:ph type="sldNum" sz="quarter" idx="5"/>
          </p:nvPr>
        </p:nvSpPr>
        <p:spPr/>
        <p:txBody>
          <a:bodyPr/>
          <a:lstStyle/>
          <a:p>
            <a:fld id="{C520762E-FDBE-1547-A366-FB1E4D28A61D}" type="slidenum">
              <a:rPr lang="en-US" smtClean="0"/>
              <a:pPr/>
              <a:t>12</a:t>
            </a:fld>
            <a:endParaRPr lang="en-US"/>
          </a:p>
        </p:txBody>
      </p:sp>
    </p:spTree>
    <p:extLst>
      <p:ext uri="{BB962C8B-B14F-4D97-AF65-F5344CB8AC3E}">
        <p14:creationId xmlns:p14="http://schemas.microsoft.com/office/powerpoint/2010/main" val="15586900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Analytical writing – explores relationships  / compare / contrast / </a:t>
            </a:r>
          </a:p>
          <a:p>
            <a:endParaRPr lang="en-US" dirty="0"/>
          </a:p>
          <a:p>
            <a:r>
              <a:rPr lang="en-US" dirty="0"/>
              <a:t>Compare &amp; contrast – words such as conversely / however / alternatively / on the other hand / whereas / in comparison / by contrast / nonetheless / despite this / </a:t>
            </a:r>
          </a:p>
          <a:p>
            <a:endParaRPr lang="en-US" dirty="0"/>
          </a:p>
          <a:p>
            <a:r>
              <a:rPr lang="en-US" dirty="0"/>
              <a:t>Despite the criticism received by …the success of  adult intervention/scaffolding ….can be seen in Video ‘C’ as the adult provides good quality role modeling of movements (….,2016)</a:t>
            </a:r>
          </a:p>
          <a:p>
            <a:endParaRPr lang="en-US" dirty="0"/>
          </a:p>
          <a:p>
            <a:r>
              <a:rPr lang="en-US" dirty="0"/>
              <a:t>Importantly / significantly / another key point / </a:t>
            </a:r>
          </a:p>
          <a:p>
            <a:endParaRPr lang="en-US" dirty="0"/>
          </a:p>
          <a:p>
            <a:r>
              <a:rPr lang="en-US" dirty="0"/>
              <a:t>For instance / to give an illustration of / to exemplify / to demonstrate / as evidence / </a:t>
            </a:r>
          </a:p>
        </p:txBody>
      </p:sp>
      <p:sp>
        <p:nvSpPr>
          <p:cNvPr id="4" name="Slide Number Placeholder 3"/>
          <p:cNvSpPr>
            <a:spLocks noGrp="1"/>
          </p:cNvSpPr>
          <p:nvPr>
            <p:ph type="sldNum" sz="quarter" idx="5"/>
          </p:nvPr>
        </p:nvSpPr>
        <p:spPr/>
        <p:txBody>
          <a:bodyPr/>
          <a:lstStyle/>
          <a:p>
            <a:fld id="{7A560EA0-D7ED-4B48-8057-0281560897F3}" type="slidenum">
              <a:rPr lang="en-US" smtClean="0"/>
              <a:t>14</a:t>
            </a:fld>
            <a:endParaRPr lang="en-US"/>
          </a:p>
        </p:txBody>
      </p:sp>
    </p:spTree>
    <p:extLst>
      <p:ext uri="{BB962C8B-B14F-4D97-AF65-F5344CB8AC3E}">
        <p14:creationId xmlns:p14="http://schemas.microsoft.com/office/powerpoint/2010/main" val="11333887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Observational notes of individual pupils – (Pupil A, B, C </a:t>
            </a:r>
            <a:r>
              <a:rPr lang="en-US" dirty="0" err="1"/>
              <a:t>etc</a:t>
            </a:r>
            <a:r>
              <a:rPr lang="en-US" dirty="0"/>
              <a:t>). General group observational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Nodiadau</a:t>
            </a:r>
            <a:r>
              <a:rPr lang="en-US" dirty="0"/>
              <a:t> am </a:t>
            </a:r>
            <a:r>
              <a:rPr lang="en-US" dirty="0" err="1"/>
              <a:t>ddisgyblion</a:t>
            </a:r>
            <a:r>
              <a:rPr lang="en-US" dirty="0"/>
              <a:t> </a:t>
            </a:r>
            <a:r>
              <a:rPr lang="en-US" dirty="0" err="1"/>
              <a:t>yn</a:t>
            </a:r>
            <a:r>
              <a:rPr lang="en-US" dirty="0"/>
              <a:t> </a:t>
            </a:r>
            <a:r>
              <a:rPr lang="en-US" dirty="0" err="1"/>
              <a:t>unigol</a:t>
            </a:r>
            <a:r>
              <a:rPr lang="en-US" dirty="0"/>
              <a:t> (</a:t>
            </a:r>
            <a:r>
              <a:rPr lang="en-US" dirty="0" err="1"/>
              <a:t>Disgybl</a:t>
            </a:r>
            <a:r>
              <a:rPr lang="en-US" dirty="0"/>
              <a:t> A, B, C </a:t>
            </a:r>
            <a:r>
              <a:rPr lang="en-US" dirty="0" err="1"/>
              <a:t>ayyb</a:t>
            </a:r>
            <a:r>
              <a:rPr lang="en-US" dirty="0"/>
              <a:t>). </a:t>
            </a:r>
            <a:r>
              <a:rPr lang="en-US" dirty="0" err="1"/>
              <a:t>Nodiadau’n</a:t>
            </a:r>
            <a:r>
              <a:rPr lang="en-US" dirty="0"/>
              <a:t> </a:t>
            </a:r>
            <a:r>
              <a:rPr lang="en-US" dirty="0" err="1"/>
              <a:t>gyffredinol</a:t>
            </a:r>
            <a:r>
              <a:rPr lang="en-US" dirty="0"/>
              <a:t> am </a:t>
            </a:r>
            <a:r>
              <a:rPr lang="en-US" dirty="0" err="1"/>
              <a:t>grwpiau</a:t>
            </a:r>
            <a:r>
              <a:rPr lang="en-US" dirty="0"/>
              <a:t> o </a:t>
            </a:r>
            <a:r>
              <a:rPr lang="en-US" dirty="0" err="1"/>
              <a:t>ddisgyblion</a:t>
            </a:r>
            <a:r>
              <a:rPr lang="en-US"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7A560EA0-D7ED-4B48-8057-0281560897F3}" type="slidenum">
              <a:rPr lang="en-US" smtClean="0"/>
              <a:t>17</a:t>
            </a:fld>
            <a:endParaRPr lang="en-US"/>
          </a:p>
        </p:txBody>
      </p:sp>
    </p:spTree>
    <p:extLst>
      <p:ext uri="{BB962C8B-B14F-4D97-AF65-F5344CB8AC3E}">
        <p14:creationId xmlns:p14="http://schemas.microsoft.com/office/powerpoint/2010/main" val="5978211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may decide to create templates to help you when observing the clips</a:t>
            </a:r>
          </a:p>
          <a:p>
            <a:r>
              <a:rPr lang="en-US" dirty="0"/>
              <a:t>These you can make yourself – if you so wish! </a:t>
            </a:r>
          </a:p>
        </p:txBody>
      </p:sp>
      <p:sp>
        <p:nvSpPr>
          <p:cNvPr id="4" name="Slide Number Placeholder 3"/>
          <p:cNvSpPr>
            <a:spLocks noGrp="1"/>
          </p:cNvSpPr>
          <p:nvPr>
            <p:ph type="sldNum" sz="quarter" idx="5"/>
          </p:nvPr>
        </p:nvSpPr>
        <p:spPr/>
        <p:txBody>
          <a:bodyPr/>
          <a:lstStyle/>
          <a:p>
            <a:fld id="{C520762E-FDBE-1547-A366-FB1E4D28A61D}" type="slidenum">
              <a:rPr lang="en-US" smtClean="0"/>
              <a:pPr/>
              <a:t>18</a:t>
            </a:fld>
            <a:endParaRPr lang="en-US"/>
          </a:p>
        </p:txBody>
      </p:sp>
    </p:spTree>
    <p:extLst>
      <p:ext uri="{BB962C8B-B14F-4D97-AF65-F5344CB8AC3E}">
        <p14:creationId xmlns:p14="http://schemas.microsoft.com/office/powerpoint/2010/main" val="279272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may decide to create a template that allows you to make your notes side by side and then this version is easier to collate common practice or common physical movements and also to  compare and contrast between video clip content. </a:t>
            </a:r>
          </a:p>
        </p:txBody>
      </p:sp>
      <p:sp>
        <p:nvSpPr>
          <p:cNvPr id="4" name="Slide Number Placeholder 3"/>
          <p:cNvSpPr>
            <a:spLocks noGrp="1"/>
          </p:cNvSpPr>
          <p:nvPr>
            <p:ph type="sldNum" sz="quarter" idx="5"/>
          </p:nvPr>
        </p:nvSpPr>
        <p:spPr/>
        <p:txBody>
          <a:bodyPr/>
          <a:lstStyle/>
          <a:p>
            <a:fld id="{C520762E-FDBE-1547-A366-FB1E4D28A61D}" type="slidenum">
              <a:rPr lang="en-US" smtClean="0"/>
              <a:pPr/>
              <a:t>19</a:t>
            </a:fld>
            <a:endParaRPr lang="en-US"/>
          </a:p>
        </p:txBody>
      </p:sp>
    </p:spTree>
    <p:extLst>
      <p:ext uri="{BB962C8B-B14F-4D97-AF65-F5344CB8AC3E}">
        <p14:creationId xmlns:p14="http://schemas.microsoft.com/office/powerpoint/2010/main" val="7942265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3E50058-CB30-464A-895C-DC8FA2A96748}" type="slidenum">
              <a:rPr lang="en-GB" smtClean="0"/>
              <a:pPr/>
              <a:t>20</a:t>
            </a:fld>
            <a:endParaRPr lang="en-GB"/>
          </a:p>
        </p:txBody>
      </p:sp>
    </p:spTree>
    <p:extLst>
      <p:ext uri="{BB962C8B-B14F-4D97-AF65-F5344CB8AC3E}">
        <p14:creationId xmlns:p14="http://schemas.microsoft.com/office/powerpoint/2010/main" val="1228357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2.png"/></Relationships>
</file>

<file path=ppt/slideLayouts/_rels/slideLayout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2.pn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10/23/2023</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10520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10/23/2023</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43447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10/23/2023</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63263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10/23/2023</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16355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10/23/2023</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08542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10/23/2023</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09624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10/23/2023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53733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10/23/2023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63218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10/23/2023</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31721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10/23/2023</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4218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10/23/2023</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95397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10/23/2023</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63901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10/23/2023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51845F5A-061D-4825-9AE9-D7794091C6CF}" type="slidenum">
              <a:rPr lang="en-US" smtClean="0"/>
              <a:t>‹#›</a:t>
            </a:fld>
            <a:endParaRPr lang="en-US"/>
          </a:p>
        </p:txBody>
      </p:sp>
    </p:spTree>
    <p:extLst>
      <p:ext uri="{BB962C8B-B14F-4D97-AF65-F5344CB8AC3E}">
        <p14:creationId xmlns:p14="http://schemas.microsoft.com/office/powerpoint/2010/main" val="23880482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10/23/2023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315391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3C04E684-10F4-4CC3-A0B9-F03AA7BE37CF}" type="datetimeFigureOut">
              <a:rPr lang="en-US" smtClean="0"/>
              <a:t>10/23/2023</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51845F5A-061D-4825-9AE9-D7794091C6CF}" type="slidenum">
              <a:rPr lang="en-US" smtClean="0"/>
              <a:t>‹#›</a:t>
            </a:fld>
            <a:endParaRPr lang="en-US"/>
          </a:p>
        </p:txBody>
      </p:sp>
    </p:spTree>
    <p:extLst>
      <p:ext uri="{BB962C8B-B14F-4D97-AF65-F5344CB8AC3E}">
        <p14:creationId xmlns:p14="http://schemas.microsoft.com/office/powerpoint/2010/main" val="10686691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04E684-10F4-4CC3-A0B9-F03AA7BE37CF}" type="datetimeFigureOut">
              <a:rPr lang="en-US" smtClean="0"/>
              <a:t>10/23/2023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057220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04E684-10F4-4CC3-A0B9-F03AA7BE37CF}" type="datetimeFigureOut">
              <a:rPr lang="en-US" smtClean="0"/>
              <a:t>10/23/2023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845F5A-061D-4825-9AE9-D7794091C6CF}"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5360713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C04E684-10F4-4CC3-A0B9-F03AA7BE37CF}" type="datetimeFigureOut">
              <a:rPr lang="en-US" smtClean="0"/>
              <a:t>10/23/2023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845F5A-061D-4825-9AE9-D7794091C6CF}" type="slidenum">
              <a:rPr lang="en-US" smtClean="0"/>
              <a:t>‹#›</a:t>
            </a:fld>
            <a:endParaRPr lang="en-US"/>
          </a:p>
        </p:txBody>
      </p:sp>
      <p:sp>
        <p:nvSpPr>
          <p:cNvPr id="6" name="Title 5"/>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554059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04E684-10F4-4CC3-A0B9-F03AA7BE37CF}" type="datetimeFigureOut">
              <a:rPr lang="en-US" smtClean="0"/>
              <a:t>10/23/2023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840318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10/23/2023</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050946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10/23/2023</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548991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C04E684-10F4-4CC3-A0B9-F03AA7BE37CF}" type="datetimeFigureOut">
              <a:rPr lang="en-US" smtClean="0"/>
              <a:t>10/23/2023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304898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10/23/2023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16114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2.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3.pn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10/23/2023</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293633155"/>
      </p:ext>
    </p:extLst>
  </p:cSld>
  <p:clrMap bg1="lt1" tx1="dk1" bg2="lt2" tx2="dk2" accent1="accent1" accent2="accent2" accent3="accent3" accent4="accent4" accent5="accent5" accent6="accent6" hlink="hlink" folHlink="folHlink"/>
  <p:sldLayoutIdLst>
    <p:sldLayoutId id="2147483672" r:id="rId1"/>
    <p:sldLayoutId id="2147483671" r:id="rId2"/>
    <p:sldLayoutId id="2147483670" r:id="rId3"/>
    <p:sldLayoutId id="2147483669" r:id="rId4"/>
    <p:sldLayoutId id="2147483668" r:id="rId5"/>
    <p:sldLayoutId id="2147483667" r:id="rId6"/>
    <p:sldLayoutId id="2147483666" r:id="rId7"/>
    <p:sldLayoutId id="2147483665" r:id="rId8"/>
    <p:sldLayoutId id="2147483664" r:id="rId9"/>
    <p:sldLayoutId id="2147483663" r:id="rId10"/>
    <p:sldLayoutId id="2147483661" r:id="rId11"/>
    <p:sldLayoutId id="2147483662"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3C04E684-10F4-4CC3-A0B9-F03AA7BE37CF}" type="datetimeFigureOut">
              <a:rPr lang="en-US" smtClean="0"/>
              <a:t>10/23/2023</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9233209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gif"/></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microsoft.com/office/2007/relationships/hdphoto" Target="../media/hdphoto3.wdp"/><Relationship Id="rId7" Type="http://schemas.openxmlformats.org/officeDocument/2006/relationships/diagramLayout" Target="../diagrams/layout3.xml"/><Relationship Id="rId2" Type="http://schemas.openxmlformats.org/officeDocument/2006/relationships/image" Target="../media/image8.png"/><Relationship Id="rId1" Type="http://schemas.openxmlformats.org/officeDocument/2006/relationships/slideLayout" Target="../slideLayouts/slideLayout14.xml"/><Relationship Id="rId6" Type="http://schemas.openxmlformats.org/officeDocument/2006/relationships/diagramData" Target="../diagrams/data3.xml"/><Relationship Id="rId5" Type="http://schemas.microsoft.com/office/2007/relationships/hdphoto" Target="../media/hdphoto2.wdp"/><Relationship Id="rId10" Type="http://schemas.microsoft.com/office/2007/relationships/diagramDrawing" Target="../diagrams/drawing3.xml"/><Relationship Id="rId4" Type="http://schemas.openxmlformats.org/officeDocument/2006/relationships/image" Target="../media/image4.png"/><Relationship Id="rId9" Type="http://schemas.openxmlformats.org/officeDocument/2006/relationships/diagramColors" Target="../diagrams/colors3.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4.png"/><Relationship Id="rId7" Type="http://schemas.openxmlformats.org/officeDocument/2006/relationships/diagramLayout" Target="../diagrams/layout4.xml"/><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diagramData" Target="../diagrams/data4.xml"/><Relationship Id="rId5" Type="http://schemas.openxmlformats.org/officeDocument/2006/relationships/image" Target="../media/image2.png"/><Relationship Id="rId10" Type="http://schemas.microsoft.com/office/2007/relationships/diagramDrawing" Target="../diagrams/drawing4.xml"/><Relationship Id="rId4" Type="http://schemas.microsoft.com/office/2007/relationships/hdphoto" Target="../media/hdphoto2.wdp"/><Relationship Id="rId9" Type="http://schemas.openxmlformats.org/officeDocument/2006/relationships/diagramColors" Target="../diagrams/colors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A934A8EA-5B53-4AD0-8ECF-D80E4F1BC9D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58"/>
          <a:stretch/>
        </p:blipFill>
        <p:spPr>
          <a:xfrm>
            <a:off x="0" y="-263759"/>
            <a:ext cx="12188932" cy="6857990"/>
          </a:xfrm>
          <a:prstGeom prst="rect">
            <a:avLst/>
          </a:prstGeom>
        </p:spPr>
      </p:pic>
      <p:sp>
        <p:nvSpPr>
          <p:cNvPr id="2" name="Title 1">
            <a:extLst>
              <a:ext uri="{FF2B5EF4-FFF2-40B4-BE49-F238E27FC236}">
                <a16:creationId xmlns:a16="http://schemas.microsoft.com/office/drawing/2014/main" id="{0E932D8E-1BD2-1B4E-B462-47A74E7A02AF}"/>
              </a:ext>
            </a:extLst>
          </p:cNvPr>
          <p:cNvSpPr>
            <a:spLocks noGrp="1"/>
          </p:cNvSpPr>
          <p:nvPr>
            <p:ph type="ctrTitle"/>
          </p:nvPr>
        </p:nvSpPr>
        <p:spPr>
          <a:xfrm>
            <a:off x="1522466" y="772720"/>
            <a:ext cx="9144000" cy="1152663"/>
          </a:xfrm>
        </p:spPr>
        <p:txBody>
          <a:bodyPr>
            <a:noAutofit/>
          </a:bodyPr>
          <a:lstStyle/>
          <a:p>
            <a:pPr algn="ctr"/>
            <a:r>
              <a:rPr lang="en-US" sz="12000" dirty="0">
                <a:solidFill>
                  <a:schemeClr val="bg1"/>
                </a:solidFill>
              </a:rPr>
              <a:t>BMPE5005</a:t>
            </a:r>
          </a:p>
        </p:txBody>
      </p:sp>
      <p:sp>
        <p:nvSpPr>
          <p:cNvPr id="3" name="Subtitle 2">
            <a:extLst>
              <a:ext uri="{FF2B5EF4-FFF2-40B4-BE49-F238E27FC236}">
                <a16:creationId xmlns:a16="http://schemas.microsoft.com/office/drawing/2014/main" id="{5795254C-F462-3941-8CDE-F781D0BF15FE}"/>
              </a:ext>
            </a:extLst>
          </p:cNvPr>
          <p:cNvSpPr>
            <a:spLocks noGrp="1"/>
          </p:cNvSpPr>
          <p:nvPr>
            <p:ph type="subTitle" idx="1"/>
          </p:nvPr>
        </p:nvSpPr>
        <p:spPr>
          <a:xfrm>
            <a:off x="1312984" y="2518451"/>
            <a:ext cx="10187354" cy="646785"/>
          </a:xfrm>
        </p:spPr>
        <p:txBody>
          <a:bodyPr>
            <a:noAutofit/>
          </a:bodyPr>
          <a:lstStyle/>
          <a:p>
            <a:pPr algn="ctr"/>
            <a:r>
              <a:rPr lang="en-US" sz="8000" dirty="0">
                <a:solidFill>
                  <a:schemeClr val="bg1"/>
                </a:solidFill>
              </a:rPr>
              <a:t>Heddwen Davies </a:t>
            </a:r>
          </a:p>
          <a:p>
            <a:pPr algn="ctr"/>
            <a:r>
              <a:rPr lang="en-US" sz="4800" dirty="0">
                <a:solidFill>
                  <a:schemeClr val="bg1"/>
                </a:solidFill>
              </a:rPr>
              <a:t>Developing Observational Skills</a:t>
            </a:r>
          </a:p>
          <a:p>
            <a:pPr algn="ctr"/>
            <a:r>
              <a:rPr lang="en-US" sz="4800" dirty="0">
                <a:solidFill>
                  <a:schemeClr val="bg1"/>
                </a:solidFill>
              </a:rPr>
              <a:t>27</a:t>
            </a:r>
            <a:r>
              <a:rPr lang="en-US" sz="4800" baseline="30000" dirty="0">
                <a:solidFill>
                  <a:schemeClr val="bg1"/>
                </a:solidFill>
              </a:rPr>
              <a:t>th</a:t>
            </a:r>
            <a:r>
              <a:rPr lang="en-US" sz="4800" dirty="0">
                <a:solidFill>
                  <a:schemeClr val="bg1"/>
                </a:solidFill>
              </a:rPr>
              <a:t> October, 2023 </a:t>
            </a:r>
          </a:p>
        </p:txBody>
      </p:sp>
    </p:spTree>
    <p:extLst>
      <p:ext uri="{BB962C8B-B14F-4D97-AF65-F5344CB8AC3E}">
        <p14:creationId xmlns:p14="http://schemas.microsoft.com/office/powerpoint/2010/main" val="1235537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455" y="457755"/>
            <a:ext cx="10058400" cy="1609344"/>
          </a:xfrm>
        </p:spPr>
        <p:txBody>
          <a:bodyPr/>
          <a:lstStyle/>
          <a:p>
            <a:pPr algn="l"/>
            <a:r>
              <a:rPr lang="en-GB" b="1" dirty="0"/>
              <a:t>Session’s aims</a:t>
            </a:r>
          </a:p>
        </p:txBody>
      </p:sp>
      <p:graphicFrame>
        <p:nvGraphicFramePr>
          <p:cNvPr id="6" name="Content Placeholder 2">
            <a:extLst>
              <a:ext uri="{FF2B5EF4-FFF2-40B4-BE49-F238E27FC236}">
                <a16:creationId xmlns:a16="http://schemas.microsoft.com/office/drawing/2014/main" id="{A00358DC-D641-486B-997A-35B0E7B77578}"/>
              </a:ext>
            </a:extLst>
          </p:cNvPr>
          <p:cNvGraphicFramePr>
            <a:graphicFrameLocks noGrp="1"/>
          </p:cNvGraphicFramePr>
          <p:nvPr>
            <p:ph sz="half" idx="1"/>
            <p:extLst>
              <p:ext uri="{D42A27DB-BD31-4B8C-83A1-F6EECF244321}">
                <p14:modId xmlns:p14="http://schemas.microsoft.com/office/powerpoint/2010/main" val="193291952"/>
              </p:ext>
            </p:extLst>
          </p:nvPr>
        </p:nvGraphicFramePr>
        <p:xfrm>
          <a:off x="5400216" y="246185"/>
          <a:ext cx="6496406" cy="6561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93FD768F-80AC-004D-9643-0E25DFC1D1C9}"/>
              </a:ext>
            </a:extLst>
          </p:cNvPr>
          <p:cNvSpPr>
            <a:spLocks noGrp="1"/>
          </p:cNvSpPr>
          <p:nvPr>
            <p:ph sz="half" idx="2"/>
          </p:nvPr>
        </p:nvSpPr>
        <p:spPr>
          <a:xfrm>
            <a:off x="295379" y="2067099"/>
            <a:ext cx="4937760" cy="4160520"/>
          </a:xfrm>
        </p:spPr>
        <p:txBody>
          <a:bodyPr>
            <a:normAutofit/>
          </a:bodyPr>
          <a:lstStyle/>
          <a:p>
            <a:r>
              <a:rPr lang="en-US" sz="2800" dirty="0" err="1"/>
              <a:t>Erbyn</a:t>
            </a:r>
            <a:r>
              <a:rPr lang="en-US" sz="2800" dirty="0"/>
              <a:t> </a:t>
            </a:r>
            <a:r>
              <a:rPr lang="en-US" sz="2800" dirty="0" err="1"/>
              <a:t>diwedd</a:t>
            </a:r>
            <a:r>
              <a:rPr lang="en-US" sz="2800" dirty="0"/>
              <a:t> y </a:t>
            </a:r>
            <a:r>
              <a:rPr lang="en-US" sz="2800" dirty="0" err="1"/>
              <a:t>sesiwn</a:t>
            </a:r>
            <a:r>
              <a:rPr lang="en-US" sz="2800" dirty="0"/>
              <a:t> </a:t>
            </a:r>
            <a:r>
              <a:rPr lang="en-US" sz="2800" dirty="0" err="1"/>
              <a:t>byddwch</a:t>
            </a:r>
            <a:r>
              <a:rPr lang="en-US" sz="2800" dirty="0"/>
              <a:t> </a:t>
            </a:r>
            <a:r>
              <a:rPr lang="en-US" sz="2800" dirty="0" err="1"/>
              <a:t>yn</a:t>
            </a:r>
            <a:r>
              <a:rPr lang="en-US" sz="2800" dirty="0"/>
              <a:t> </a:t>
            </a:r>
            <a:r>
              <a:rPr lang="en-US" sz="2800" dirty="0" err="1"/>
              <a:t>gwybod</a:t>
            </a:r>
            <a:r>
              <a:rPr lang="en-US" sz="2800" dirty="0"/>
              <a:t>:</a:t>
            </a:r>
          </a:p>
          <a:p>
            <a:pPr marL="514350" indent="-514350">
              <a:buAutoNum type="arabicPeriod"/>
            </a:pPr>
            <a:r>
              <a:rPr lang="en-US" sz="2800" dirty="0"/>
              <a:t>Beth </a:t>
            </a:r>
            <a:r>
              <a:rPr lang="en-US" sz="2800" dirty="0" err="1"/>
              <a:t>dylech</a:t>
            </a:r>
            <a:r>
              <a:rPr lang="en-US" sz="2800" dirty="0"/>
              <a:t> </a:t>
            </a:r>
            <a:r>
              <a:rPr lang="en-US" sz="2800" dirty="0" err="1"/>
              <a:t>arsylwi</a:t>
            </a:r>
            <a:r>
              <a:rPr lang="en-US" sz="2800" dirty="0"/>
              <a:t> </a:t>
            </a:r>
            <a:r>
              <a:rPr lang="en-US" sz="2800" dirty="0" err="1"/>
              <a:t>tra’n</a:t>
            </a:r>
            <a:r>
              <a:rPr lang="en-US" sz="2800" dirty="0"/>
              <a:t> </a:t>
            </a:r>
            <a:r>
              <a:rPr lang="en-US" sz="2800" dirty="0" err="1"/>
              <a:t>ymweld</a:t>
            </a:r>
            <a:r>
              <a:rPr lang="en-US" sz="2800" dirty="0"/>
              <a:t> </a:t>
            </a:r>
            <a:r>
              <a:rPr lang="en-US" sz="2800" dirty="0" err="1"/>
              <a:t>â</a:t>
            </a:r>
            <a:r>
              <a:rPr lang="en-US" sz="2800" dirty="0"/>
              <a:t> </a:t>
            </a:r>
            <a:r>
              <a:rPr lang="en-US" sz="2800" dirty="0" err="1"/>
              <a:t>ysgol</a:t>
            </a:r>
            <a:endParaRPr lang="en-US" sz="2800" dirty="0"/>
          </a:p>
          <a:p>
            <a:pPr marL="514350" indent="-514350">
              <a:buAutoNum type="arabicPeriod"/>
            </a:pPr>
            <a:r>
              <a:rPr lang="en-US" sz="2800" dirty="0" err="1"/>
              <a:t>Rhai</a:t>
            </a:r>
            <a:r>
              <a:rPr lang="en-US" sz="2800" dirty="0"/>
              <a:t> </a:t>
            </a:r>
            <a:r>
              <a:rPr lang="en-US" sz="2800" dirty="0" err="1"/>
              <a:t>technegau</a:t>
            </a:r>
            <a:r>
              <a:rPr lang="en-US" sz="2800" dirty="0"/>
              <a:t> </a:t>
            </a:r>
            <a:r>
              <a:rPr lang="en-US" sz="2800" dirty="0" err="1"/>
              <a:t>arsylwi</a:t>
            </a:r>
            <a:r>
              <a:rPr lang="en-US" sz="2800" dirty="0"/>
              <a:t> </a:t>
            </a:r>
            <a:r>
              <a:rPr lang="en-US" sz="2800" dirty="0" err="1"/>
              <a:t>effeithiol</a:t>
            </a:r>
            <a:r>
              <a:rPr lang="en-US" sz="2800" dirty="0"/>
              <a:t> </a:t>
            </a:r>
            <a:r>
              <a:rPr lang="en-US" sz="2800" dirty="0" err="1"/>
              <a:t>gellir</a:t>
            </a:r>
            <a:r>
              <a:rPr lang="en-US" sz="2800" dirty="0"/>
              <a:t> </a:t>
            </a:r>
            <a:r>
              <a:rPr lang="en-US" sz="2800" dirty="0" err="1"/>
              <a:t>eu</a:t>
            </a:r>
            <a:r>
              <a:rPr lang="en-US" sz="2800" dirty="0"/>
              <a:t> </a:t>
            </a:r>
            <a:r>
              <a:rPr lang="en-US" sz="2800" dirty="0" err="1"/>
              <a:t>defnyddio</a:t>
            </a:r>
            <a:r>
              <a:rPr lang="en-US" sz="2800" dirty="0"/>
              <a:t>.</a:t>
            </a:r>
          </a:p>
          <a:p>
            <a:pPr marL="514350" indent="-514350">
              <a:buAutoNum type="arabicPeriod"/>
            </a:pPr>
            <a:r>
              <a:rPr lang="en-US" sz="2800" dirty="0"/>
              <a:t>Beth i </a:t>
            </a:r>
            <a:r>
              <a:rPr lang="en-US" sz="2800" dirty="0" err="1"/>
              <a:t>gadw</a:t>
            </a:r>
            <a:r>
              <a:rPr lang="en-US" sz="2800" dirty="0"/>
              <a:t> </a:t>
            </a:r>
            <a:r>
              <a:rPr lang="en-US" sz="2800" dirty="0" err="1"/>
              <a:t>cofnod</a:t>
            </a:r>
            <a:r>
              <a:rPr lang="en-US" sz="2800" dirty="0"/>
              <a:t> </a:t>
            </a:r>
            <a:r>
              <a:rPr lang="en-US" sz="2800" dirty="0" err="1"/>
              <a:t>ohono</a:t>
            </a:r>
            <a:r>
              <a:rPr lang="en-US" sz="2800" dirty="0"/>
              <a:t> </a:t>
            </a:r>
            <a:r>
              <a:rPr lang="en-US" sz="2800" dirty="0" err="1"/>
              <a:t>ar</a:t>
            </a:r>
            <a:r>
              <a:rPr lang="en-US" sz="2800" dirty="0"/>
              <a:t> </a:t>
            </a:r>
            <a:r>
              <a:rPr lang="en-US" sz="2800" dirty="0" err="1"/>
              <a:t>gyfer</a:t>
            </a:r>
            <a:r>
              <a:rPr lang="en-US" sz="2800" dirty="0"/>
              <a:t> </a:t>
            </a:r>
            <a:r>
              <a:rPr lang="en-US" sz="2800" dirty="0" err="1"/>
              <a:t>yr</a:t>
            </a:r>
            <a:r>
              <a:rPr lang="en-US" sz="2800" dirty="0"/>
              <a:t> </a:t>
            </a:r>
            <a:r>
              <a:rPr lang="en-US" sz="2800" dirty="0" err="1"/>
              <a:t>asesiad</a:t>
            </a:r>
            <a:r>
              <a:rPr lang="en-US" sz="2800" dirty="0"/>
              <a:t>.</a:t>
            </a:r>
          </a:p>
        </p:txBody>
      </p:sp>
    </p:spTree>
    <p:extLst>
      <p:ext uri="{BB962C8B-B14F-4D97-AF65-F5344CB8AC3E}">
        <p14:creationId xmlns:p14="http://schemas.microsoft.com/office/powerpoint/2010/main" val="17837426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a:t>Next Friday (27.10.2023)…</a:t>
            </a:r>
          </a:p>
        </p:txBody>
      </p:sp>
      <p:sp>
        <p:nvSpPr>
          <p:cNvPr id="3" name="Content Placeholder 2"/>
          <p:cNvSpPr>
            <a:spLocks noGrp="1"/>
          </p:cNvSpPr>
          <p:nvPr>
            <p:ph idx="1"/>
          </p:nvPr>
        </p:nvSpPr>
        <p:spPr>
          <a:xfrm>
            <a:off x="641132" y="1838102"/>
            <a:ext cx="10909736" cy="5851846"/>
          </a:xfrm>
        </p:spPr>
        <p:txBody>
          <a:bodyPr>
            <a:normAutofit/>
          </a:bodyPr>
          <a:lstStyle/>
          <a:p>
            <a:pPr marL="0" indent="0">
              <a:buNone/>
            </a:pPr>
            <a:r>
              <a:rPr lang="en-US" sz="3600" dirty="0"/>
              <a:t>You will</a:t>
            </a:r>
          </a:p>
          <a:p>
            <a:r>
              <a:rPr lang="en-US" sz="3600" dirty="0"/>
              <a:t>Observe an experienced teacher at their work.</a:t>
            </a:r>
          </a:p>
          <a:p>
            <a:r>
              <a:rPr lang="en-US" sz="3600" dirty="0"/>
              <a:t>Observe the teacher’s skills.</a:t>
            </a:r>
          </a:p>
          <a:p>
            <a:r>
              <a:rPr lang="en-US" sz="3600" dirty="0"/>
              <a:t>Observe children’s engagement with the outdoor environment</a:t>
            </a:r>
          </a:p>
          <a:p>
            <a:r>
              <a:rPr lang="en-US" sz="3600" dirty="0"/>
              <a:t>Focus on a particular aspect of (teaching and) learning that engages the children in being physically active.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185" y="-159657"/>
            <a:ext cx="7863136" cy="1609344"/>
          </a:xfrm>
        </p:spPr>
        <p:txBody>
          <a:bodyPr/>
          <a:lstStyle/>
          <a:p>
            <a:r>
              <a:rPr lang="en-US" dirty="0" err="1"/>
              <a:t>Arsylwi</a:t>
            </a:r>
            <a:r>
              <a:rPr lang="en-US" dirty="0"/>
              <a:t> / observe</a:t>
            </a:r>
          </a:p>
        </p:txBody>
      </p:sp>
      <p:graphicFrame>
        <p:nvGraphicFramePr>
          <p:cNvPr id="6" name="Content Placeholder 2">
            <a:extLst>
              <a:ext uri="{FF2B5EF4-FFF2-40B4-BE49-F238E27FC236}">
                <a16:creationId xmlns:a16="http://schemas.microsoft.com/office/drawing/2014/main" id="{C0EF343A-B67A-4669-9AC5-F3B6CAA9E0B0}"/>
              </a:ext>
            </a:extLst>
          </p:cNvPr>
          <p:cNvGraphicFramePr>
            <a:graphicFrameLocks noGrp="1"/>
          </p:cNvGraphicFramePr>
          <p:nvPr>
            <p:ph sz="half" idx="1"/>
            <p:extLst>
              <p:ext uri="{D42A27DB-BD31-4B8C-83A1-F6EECF244321}">
                <p14:modId xmlns:p14="http://schemas.microsoft.com/office/powerpoint/2010/main" val="2311697634"/>
              </p:ext>
            </p:extLst>
          </p:nvPr>
        </p:nvGraphicFramePr>
        <p:xfrm>
          <a:off x="991768" y="1320800"/>
          <a:ext cx="11079321" cy="5320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2226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1524000" y="15331"/>
            <a:ext cx="8229600" cy="1143000"/>
          </a:xfrm>
        </p:spPr>
        <p:txBody>
          <a:bodyPr>
            <a:normAutofit/>
          </a:bodyPr>
          <a:lstStyle/>
          <a:p>
            <a:pPr eaLnBrk="1" hangingPunct="1"/>
            <a:r>
              <a:rPr lang="en-US" b="1" dirty="0"/>
              <a:t>Observation Task</a:t>
            </a:r>
            <a:endParaRPr lang="en-GB" b="1" dirty="0"/>
          </a:p>
        </p:txBody>
      </p:sp>
      <p:sp>
        <p:nvSpPr>
          <p:cNvPr id="77827" name="Rectangle 3"/>
          <p:cNvSpPr>
            <a:spLocks noGrp="1" noChangeArrowheads="1"/>
          </p:cNvSpPr>
          <p:nvPr>
            <p:ph type="body" idx="1"/>
          </p:nvPr>
        </p:nvSpPr>
        <p:spPr>
          <a:xfrm>
            <a:off x="630621" y="1066801"/>
            <a:ext cx="10752082" cy="5554716"/>
          </a:xfrm>
        </p:spPr>
        <p:txBody>
          <a:bodyPr>
            <a:normAutofit/>
          </a:bodyPr>
          <a:lstStyle/>
          <a:p>
            <a:pPr eaLnBrk="1" hangingPunct="1">
              <a:buNone/>
            </a:pPr>
            <a:r>
              <a:rPr lang="en-US" sz="2800" u="sng" dirty="0">
                <a:solidFill>
                  <a:schemeClr val="tx2">
                    <a:lumMod val="60000"/>
                    <a:lumOff val="40000"/>
                  </a:schemeClr>
                </a:solidFill>
              </a:rPr>
              <a:t>Questions to consider (not answer) </a:t>
            </a:r>
          </a:p>
          <a:p>
            <a:pPr eaLnBrk="1" hangingPunct="1"/>
            <a:r>
              <a:rPr lang="en-US" sz="2800" dirty="0"/>
              <a:t>How did the teacher organize / arrange and meet children’s needs?  </a:t>
            </a:r>
          </a:p>
          <a:p>
            <a:r>
              <a:rPr lang="en-US" sz="2800" dirty="0"/>
              <a:t>Where did the pupils carry out their activity/ learning? </a:t>
            </a:r>
          </a:p>
          <a:p>
            <a:r>
              <a:rPr lang="en-US" sz="2800" dirty="0"/>
              <a:t>How did the children move during the session?  </a:t>
            </a:r>
          </a:p>
          <a:p>
            <a:r>
              <a:rPr lang="en-US" sz="2800" dirty="0"/>
              <a:t>Did some children work/talk with others?</a:t>
            </a:r>
          </a:p>
          <a:p>
            <a:r>
              <a:rPr lang="en-US" sz="2800" dirty="0"/>
              <a:t>Did the children share tools/knowledge/ ideas with each other?</a:t>
            </a:r>
          </a:p>
          <a:p>
            <a:r>
              <a:rPr lang="en-US" sz="2800" dirty="0"/>
              <a:t>Could you identify any learning theories that may have been used? </a:t>
            </a:r>
          </a:p>
          <a:p>
            <a:r>
              <a:rPr lang="en-US" sz="2800" dirty="0"/>
              <a:t>Could you identify any physical skills that have been used? </a:t>
            </a:r>
            <a:endParaRPr lang="en-US" sz="3200" dirty="0"/>
          </a:p>
          <a:p>
            <a:pPr eaLnBrk="1" hangingPunct="1"/>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936299"/>
          </a:xfrm>
        </p:spPr>
        <p:txBody>
          <a:bodyPr>
            <a:normAutofit fontScale="90000"/>
          </a:bodyPr>
          <a:lstStyle/>
          <a:p>
            <a:pPr algn="l"/>
            <a:r>
              <a:rPr lang="en-GB" b="1" dirty="0"/>
              <a:t>Observational challenges.</a:t>
            </a:r>
            <a:br>
              <a:rPr lang="en-GB" b="1" dirty="0"/>
            </a:br>
            <a:br>
              <a:rPr lang="en-GB" b="1" dirty="0"/>
            </a:br>
            <a:r>
              <a:rPr lang="en-GB" sz="3100" dirty="0"/>
              <a:t>What could you find challenging about observing?</a:t>
            </a:r>
            <a:endParaRPr lang="en-GB" sz="3100" b="1" dirty="0"/>
          </a:p>
        </p:txBody>
      </p:sp>
      <p:pic>
        <p:nvPicPr>
          <p:cNvPr id="4" name="Content Placeholder 3"/>
          <p:cNvPicPr>
            <a:picLocks noGrp="1" noChangeAspect="1"/>
          </p:cNvPicPr>
          <p:nvPr>
            <p:ph idx="1"/>
          </p:nvPr>
        </p:nvPicPr>
        <p:blipFill>
          <a:blip r:embed="rId3"/>
          <a:stretch>
            <a:fillRect/>
          </a:stretch>
        </p:blipFill>
        <p:spPr>
          <a:xfrm>
            <a:off x="2390697" y="2403781"/>
            <a:ext cx="7410605" cy="4179581"/>
          </a:xfrm>
          <a:prstGeom prst="rect">
            <a:avLst/>
          </a:prstGeom>
        </p:spPr>
      </p:pic>
    </p:spTree>
    <p:extLst>
      <p:ext uri="{BB962C8B-B14F-4D97-AF65-F5344CB8AC3E}">
        <p14:creationId xmlns:p14="http://schemas.microsoft.com/office/powerpoint/2010/main" val="3130948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0"/>
            <a:ext cx="10058400" cy="1609344"/>
          </a:xfrm>
        </p:spPr>
        <p:txBody>
          <a:bodyPr>
            <a:normAutofit/>
          </a:bodyPr>
          <a:lstStyle/>
          <a:p>
            <a:pPr algn="l"/>
            <a:r>
              <a:rPr lang="en-GB" sz="3200" b="1" dirty="0"/>
              <a:t>Giving the observation a specific focus</a:t>
            </a:r>
          </a:p>
        </p:txBody>
      </p:sp>
      <p:sp>
        <p:nvSpPr>
          <p:cNvPr id="3" name="Content Placeholder 2"/>
          <p:cNvSpPr>
            <a:spLocks noGrp="1"/>
          </p:cNvSpPr>
          <p:nvPr>
            <p:ph idx="1"/>
          </p:nvPr>
        </p:nvSpPr>
        <p:spPr/>
        <p:txBody>
          <a:bodyPr>
            <a:normAutofit lnSpcReduction="10000"/>
          </a:bodyPr>
          <a:lstStyle/>
          <a:p>
            <a:pPr marL="0" indent="0">
              <a:buNone/>
            </a:pPr>
            <a:r>
              <a:rPr lang="en-GB" sz="4400" dirty="0"/>
              <a:t>Here are some things you could focus on in an observation: </a:t>
            </a:r>
          </a:p>
          <a:p>
            <a:r>
              <a:rPr lang="en-GB" sz="4400" dirty="0"/>
              <a:t>Communication &amp; collaboration with others</a:t>
            </a:r>
          </a:p>
          <a:p>
            <a:r>
              <a:rPr lang="en-GB" sz="4400" dirty="0"/>
              <a:t>The children’s movements</a:t>
            </a:r>
          </a:p>
          <a:p>
            <a:r>
              <a:rPr lang="en-GB" sz="4400" dirty="0"/>
              <a:t>The children’s ability to use ’tools’</a:t>
            </a:r>
          </a:p>
        </p:txBody>
      </p:sp>
    </p:spTree>
    <p:extLst>
      <p:ext uri="{BB962C8B-B14F-4D97-AF65-F5344CB8AC3E}">
        <p14:creationId xmlns:p14="http://schemas.microsoft.com/office/powerpoint/2010/main" val="365289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9AD4526-B32D-864F-85A2-5BB559A73671}"/>
              </a:ext>
            </a:extLst>
          </p:cNvPr>
          <p:cNvSpPr>
            <a:spLocks noGrp="1"/>
          </p:cNvSpPr>
          <p:nvPr>
            <p:ph type="title"/>
          </p:nvPr>
        </p:nvSpPr>
        <p:spPr/>
        <p:txBody>
          <a:bodyPr/>
          <a:lstStyle/>
          <a:p>
            <a:r>
              <a:rPr lang="en-US" dirty="0"/>
              <a:t>General : Observing communication</a:t>
            </a:r>
          </a:p>
        </p:txBody>
      </p:sp>
      <p:sp>
        <p:nvSpPr>
          <p:cNvPr id="5" name="Content Placeholder 4">
            <a:extLst>
              <a:ext uri="{FF2B5EF4-FFF2-40B4-BE49-F238E27FC236}">
                <a16:creationId xmlns:a16="http://schemas.microsoft.com/office/drawing/2014/main" id="{C1941659-81F1-0348-9D40-71CCDBC54588}"/>
              </a:ext>
            </a:extLst>
          </p:cNvPr>
          <p:cNvSpPr>
            <a:spLocks noGrp="1"/>
          </p:cNvSpPr>
          <p:nvPr>
            <p:ph sz="half" idx="1"/>
          </p:nvPr>
        </p:nvSpPr>
        <p:spPr>
          <a:xfrm>
            <a:off x="507140" y="2208628"/>
            <a:ext cx="4754880" cy="3977640"/>
          </a:xfrm>
        </p:spPr>
        <p:txBody>
          <a:bodyPr>
            <a:normAutofit fontScale="92500" lnSpcReduction="20000"/>
          </a:bodyPr>
          <a:lstStyle/>
          <a:p>
            <a:r>
              <a:rPr lang="en-US" sz="3000" dirty="0" err="1"/>
              <a:t>Athro</a:t>
            </a:r>
            <a:r>
              <a:rPr lang="en-US" sz="3000" dirty="0"/>
              <a:t>/</a:t>
            </a:r>
            <a:r>
              <a:rPr lang="en-US" sz="3000" dirty="0" err="1"/>
              <a:t>wes</a:t>
            </a:r>
            <a:r>
              <a:rPr lang="en-US" sz="3000" dirty="0"/>
              <a:t> – </a:t>
            </a:r>
            <a:r>
              <a:rPr lang="en-US" sz="3000" dirty="0" err="1"/>
              <a:t>Disgybl</a:t>
            </a:r>
            <a:r>
              <a:rPr lang="en-US" sz="3000" dirty="0"/>
              <a:t> - </a:t>
            </a:r>
            <a:r>
              <a:rPr lang="en-US" sz="3000" dirty="0" err="1"/>
              <a:t>perthynas</a:t>
            </a:r>
            <a:endParaRPr lang="en-US" sz="3000" dirty="0"/>
          </a:p>
          <a:p>
            <a:r>
              <a:rPr lang="en-US" sz="3000" dirty="0" err="1"/>
              <a:t>Disgybl</a:t>
            </a:r>
            <a:r>
              <a:rPr lang="en-US" sz="3000" dirty="0"/>
              <a:t> – </a:t>
            </a:r>
            <a:r>
              <a:rPr lang="en-US" sz="3000" dirty="0" err="1"/>
              <a:t>Disgybl</a:t>
            </a:r>
            <a:r>
              <a:rPr lang="en-US" sz="3000" dirty="0"/>
              <a:t> - </a:t>
            </a:r>
            <a:r>
              <a:rPr lang="en-US" sz="3000" dirty="0" err="1"/>
              <a:t>perthynas</a:t>
            </a:r>
            <a:endParaRPr lang="en-US" sz="3000" dirty="0"/>
          </a:p>
          <a:p>
            <a:r>
              <a:rPr lang="en-US" sz="3000" dirty="0" err="1"/>
              <a:t>Cyfathrebu</a:t>
            </a:r>
            <a:r>
              <a:rPr lang="en-US" sz="3000" dirty="0"/>
              <a:t> “non-verbal”</a:t>
            </a:r>
          </a:p>
          <a:p>
            <a:r>
              <a:rPr lang="en-US" sz="3000" dirty="0"/>
              <a:t>Iaith y </a:t>
            </a:r>
            <a:r>
              <a:rPr lang="en-US" sz="3000" dirty="0" err="1"/>
              <a:t>corff</a:t>
            </a:r>
            <a:endParaRPr lang="en-US" sz="3000" dirty="0"/>
          </a:p>
          <a:p>
            <a:r>
              <a:rPr lang="en-US" sz="3000" dirty="0" err="1"/>
              <a:t>Cwestiynu</a:t>
            </a:r>
            <a:endParaRPr lang="en-US" sz="3000" dirty="0"/>
          </a:p>
          <a:p>
            <a:r>
              <a:rPr lang="en-US" sz="3000" dirty="0" err="1"/>
              <a:t>Amser</a:t>
            </a:r>
            <a:r>
              <a:rPr lang="en-US" sz="3000" dirty="0"/>
              <a:t> </a:t>
            </a:r>
            <a:r>
              <a:rPr lang="en-US" sz="3000" dirty="0" err="1"/>
              <a:t>Aros</a:t>
            </a:r>
            <a:endParaRPr lang="en-US" sz="3000" dirty="0"/>
          </a:p>
          <a:p>
            <a:r>
              <a:rPr lang="en-US" sz="3000" dirty="0" err="1"/>
              <a:t>Symudiadau’r</a:t>
            </a:r>
            <a:r>
              <a:rPr lang="en-US" sz="3000" dirty="0"/>
              <a:t> </a:t>
            </a:r>
            <a:r>
              <a:rPr lang="en-US" sz="3000" dirty="0" err="1"/>
              <a:t>athro</a:t>
            </a:r>
            <a:r>
              <a:rPr lang="en-US" sz="3000" dirty="0"/>
              <a:t>/</a:t>
            </a:r>
            <a:r>
              <a:rPr lang="en-US" sz="3000" dirty="0" err="1"/>
              <a:t>wes</a:t>
            </a:r>
            <a:endParaRPr lang="en-US" sz="3000" dirty="0"/>
          </a:p>
        </p:txBody>
      </p:sp>
      <p:sp>
        <p:nvSpPr>
          <p:cNvPr id="6" name="Content Placeholder 5">
            <a:extLst>
              <a:ext uri="{FF2B5EF4-FFF2-40B4-BE49-F238E27FC236}">
                <a16:creationId xmlns:a16="http://schemas.microsoft.com/office/drawing/2014/main" id="{55CE6469-7CFA-D84F-AFDE-EB05CA6081A4}"/>
              </a:ext>
            </a:extLst>
          </p:cNvPr>
          <p:cNvSpPr>
            <a:spLocks noGrp="1"/>
          </p:cNvSpPr>
          <p:nvPr>
            <p:ph sz="half" idx="2"/>
          </p:nvPr>
        </p:nvSpPr>
        <p:spPr>
          <a:xfrm>
            <a:off x="6329054" y="1860452"/>
            <a:ext cx="5505391" cy="3977640"/>
          </a:xfrm>
        </p:spPr>
        <p:txBody>
          <a:bodyPr>
            <a:noAutofit/>
          </a:bodyPr>
          <a:lstStyle/>
          <a:p>
            <a:r>
              <a:rPr lang="en-US" sz="3000" dirty="0"/>
              <a:t>Teacher – Pupil – relationship / role</a:t>
            </a:r>
          </a:p>
          <a:p>
            <a:r>
              <a:rPr lang="en-US" sz="3000" dirty="0"/>
              <a:t>Pupil – Pupil – relationship / role</a:t>
            </a:r>
          </a:p>
          <a:p>
            <a:r>
              <a:rPr lang="en-US" sz="3000" dirty="0"/>
              <a:t>Non-verbal communication</a:t>
            </a:r>
          </a:p>
          <a:p>
            <a:r>
              <a:rPr lang="en-US" sz="3000" dirty="0"/>
              <a:t>Body language</a:t>
            </a:r>
          </a:p>
          <a:p>
            <a:r>
              <a:rPr lang="en-US" sz="3000" dirty="0"/>
              <a:t>Questioning </a:t>
            </a:r>
          </a:p>
          <a:p>
            <a:r>
              <a:rPr lang="en-US" sz="3000" dirty="0"/>
              <a:t>Waiting time.</a:t>
            </a:r>
          </a:p>
          <a:p>
            <a:r>
              <a:rPr lang="en-US" sz="3000" dirty="0"/>
              <a:t>Teacher’s movements </a:t>
            </a:r>
          </a:p>
        </p:txBody>
      </p:sp>
    </p:spTree>
    <p:extLst>
      <p:ext uri="{BB962C8B-B14F-4D97-AF65-F5344CB8AC3E}">
        <p14:creationId xmlns:p14="http://schemas.microsoft.com/office/powerpoint/2010/main" val="4130701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vent&#10;       Situation&#10;     Choice&#10;        Person&#10;    Reason&#10;       Means&#10;&#10;                              Where/&#10; Present&#10;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356" y="352950"/>
            <a:ext cx="10515599" cy="61520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97392" y="352950"/>
            <a:ext cx="3723977" cy="1325563"/>
          </a:xfrm>
        </p:spPr>
        <p:txBody>
          <a:bodyPr>
            <a:noAutofit/>
          </a:bodyPr>
          <a:lstStyle/>
          <a:p>
            <a:pPr algn="l"/>
            <a:r>
              <a:rPr lang="en-GB" sz="4000" b="1" dirty="0"/>
              <a:t>Types of </a:t>
            </a:r>
            <a:br>
              <a:rPr lang="en-GB" sz="4000" b="1" dirty="0"/>
            </a:br>
            <a:r>
              <a:rPr lang="en-GB" sz="4000" b="1" dirty="0"/>
              <a:t>question</a:t>
            </a:r>
          </a:p>
        </p:txBody>
      </p:sp>
    </p:spTree>
    <p:extLst>
      <p:ext uri="{BB962C8B-B14F-4D97-AF65-F5344CB8AC3E}">
        <p14:creationId xmlns:p14="http://schemas.microsoft.com/office/powerpoint/2010/main" val="2039457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Oval 12">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 name="Oval 14">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4" name="Title 1"/>
          <p:cNvSpPr>
            <a:spLocks noGrp="1"/>
          </p:cNvSpPr>
          <p:nvPr>
            <p:ph type="title"/>
          </p:nvPr>
        </p:nvSpPr>
        <p:spPr>
          <a:xfrm>
            <a:off x="1490145" y="2376862"/>
            <a:ext cx="2640646" cy="2104273"/>
          </a:xfrm>
          <a:noFill/>
        </p:spPr>
        <p:txBody>
          <a:bodyPr>
            <a:normAutofit/>
          </a:bodyPr>
          <a:lstStyle/>
          <a:p>
            <a:pPr algn="ctr"/>
            <a:r>
              <a:rPr lang="en-US" sz="2600" b="1">
                <a:solidFill>
                  <a:srgbClr val="FFFFFF"/>
                </a:solidFill>
              </a:rPr>
              <a:t>Observing communication: </a:t>
            </a:r>
            <a:br>
              <a:rPr lang="en-US" sz="2600" b="1">
                <a:solidFill>
                  <a:srgbClr val="FFFFFF"/>
                </a:solidFill>
              </a:rPr>
            </a:br>
            <a:r>
              <a:rPr lang="en-US" sz="2600" b="1">
                <a:solidFill>
                  <a:srgbClr val="FFFFFF"/>
                </a:solidFill>
              </a:rPr>
              <a:t>Pupils       pupils</a:t>
            </a:r>
          </a:p>
        </p:txBody>
      </p:sp>
      <p:sp>
        <p:nvSpPr>
          <p:cNvPr id="17" name="Rectangle 16">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Right Arrow 4"/>
          <p:cNvSpPr/>
          <p:nvPr/>
        </p:nvSpPr>
        <p:spPr>
          <a:xfrm>
            <a:off x="3658938" y="1061113"/>
            <a:ext cx="436728" cy="16377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 name="Content Placeholder 2">
            <a:extLst>
              <a:ext uri="{FF2B5EF4-FFF2-40B4-BE49-F238E27FC236}">
                <a16:creationId xmlns:a16="http://schemas.microsoft.com/office/drawing/2014/main" id="{11007FC0-1D84-426E-A838-53BF84CD2039}"/>
              </a:ext>
            </a:extLst>
          </p:cNvPr>
          <p:cNvGraphicFramePr>
            <a:graphicFrameLocks noGrp="1"/>
          </p:cNvGraphicFramePr>
          <p:nvPr>
            <p:ph idx="1"/>
            <p:extLst>
              <p:ext uri="{D42A27DB-BD31-4B8C-83A1-F6EECF244321}">
                <p14:modId xmlns:p14="http://schemas.microsoft.com/office/powerpoint/2010/main" val="2770868889"/>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9770638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4048" y="185694"/>
            <a:ext cx="10058400" cy="1609344"/>
          </a:xfrm>
        </p:spPr>
        <p:txBody>
          <a:bodyPr>
            <a:normAutofit/>
          </a:bodyPr>
          <a:lstStyle/>
          <a:p>
            <a:pPr algn="l"/>
            <a:r>
              <a:rPr lang="en-GB" b="1" dirty="0"/>
              <a:t>Sociogram</a:t>
            </a:r>
          </a:p>
        </p:txBody>
      </p:sp>
      <p:pic>
        <p:nvPicPr>
          <p:cNvPr id="4" name="Picture 3"/>
          <p:cNvPicPr>
            <a:picLocks noChangeAspect="1"/>
          </p:cNvPicPr>
          <p:nvPr/>
        </p:nvPicPr>
        <p:blipFill>
          <a:blip r:embed="rId3"/>
          <a:stretch>
            <a:fillRect/>
          </a:stretch>
        </p:blipFill>
        <p:spPr>
          <a:xfrm>
            <a:off x="2684061" y="1316334"/>
            <a:ext cx="8060913" cy="5084466"/>
          </a:xfrm>
          <a:prstGeom prst="rect">
            <a:avLst/>
          </a:prstGeom>
        </p:spPr>
      </p:pic>
    </p:spTree>
    <p:extLst>
      <p:ext uri="{BB962C8B-B14F-4D97-AF65-F5344CB8AC3E}">
        <p14:creationId xmlns:p14="http://schemas.microsoft.com/office/powerpoint/2010/main" val="30993063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0476" y="165317"/>
            <a:ext cx="10058400" cy="1609344"/>
          </a:xfrm>
        </p:spPr>
        <p:txBody>
          <a:bodyPr>
            <a:normAutofit fontScale="90000"/>
          </a:bodyPr>
          <a:lstStyle/>
          <a:p>
            <a:r>
              <a:rPr lang="en-GB" sz="4400" dirty="0">
                <a:effectLst>
                  <a:outerShdw blurRad="38100" dist="38100" dir="2700000" algn="tl">
                    <a:srgbClr val="DDDDDD"/>
                  </a:outerShdw>
                </a:effectLst>
              </a:rPr>
              <a:t>Findings &amp; Discussions (1,400) </a:t>
            </a:r>
            <a:r>
              <a:rPr lang="en-GB" sz="4400" b="1" dirty="0">
                <a:effectLst>
                  <a:outerShdw blurRad="38100" dist="38100" dir="2700000" algn="tl">
                    <a:srgbClr val="DDDDDD"/>
                  </a:outerShdw>
                </a:effectLst>
              </a:rPr>
              <a:t>&amp; Analysing</a:t>
            </a:r>
            <a:br>
              <a:rPr lang="en-GB" sz="4400" dirty="0">
                <a:effectLst>
                  <a:outerShdw blurRad="38100" dist="38100" dir="2700000" algn="tl">
                    <a:srgbClr val="DDDDDD"/>
                  </a:outerShdw>
                </a:effectLst>
              </a:rPr>
            </a:br>
            <a:r>
              <a:rPr lang="en-GB" sz="4400" dirty="0" err="1">
                <a:effectLst>
                  <a:outerShdw blurRad="38100" dist="38100" dir="2700000" algn="tl">
                    <a:srgbClr val="DDDDDD"/>
                  </a:outerShdw>
                </a:effectLst>
              </a:rPr>
              <a:t>Canlyniadau</a:t>
            </a:r>
            <a:r>
              <a:rPr lang="en-GB" sz="4400" dirty="0">
                <a:effectLst>
                  <a:outerShdw blurRad="38100" dist="38100" dir="2700000" algn="tl">
                    <a:srgbClr val="DDDDDD"/>
                  </a:outerShdw>
                </a:effectLst>
              </a:rPr>
              <a:t> a </a:t>
            </a:r>
            <a:r>
              <a:rPr lang="en-GB" sz="4400" dirty="0" err="1">
                <a:effectLst>
                  <a:outerShdw blurRad="38100" dist="38100" dir="2700000" algn="tl">
                    <a:srgbClr val="DDDDDD"/>
                  </a:outerShdw>
                </a:effectLst>
              </a:rPr>
              <a:t>Thrafodaethau</a:t>
            </a:r>
            <a:r>
              <a:rPr lang="en-GB" sz="4400" dirty="0">
                <a:effectLst>
                  <a:outerShdw blurRad="38100" dist="38100" dir="2700000" algn="tl">
                    <a:srgbClr val="DDDDDD"/>
                  </a:outerShdw>
                </a:effectLst>
              </a:rPr>
              <a:t> </a:t>
            </a:r>
            <a:r>
              <a:rPr lang="en-GB" sz="4400" b="1" dirty="0">
                <a:effectLst>
                  <a:outerShdw blurRad="38100" dist="38100" dir="2700000" algn="tl">
                    <a:srgbClr val="DDDDDD"/>
                  </a:outerShdw>
                </a:effectLst>
              </a:rPr>
              <a:t>&amp; </a:t>
            </a:r>
            <a:r>
              <a:rPr lang="en-GB" sz="4400" b="1" dirty="0" err="1">
                <a:effectLst>
                  <a:outerShdw blurRad="38100" dist="38100" dir="2700000" algn="tl">
                    <a:srgbClr val="DDDDDD"/>
                  </a:outerShdw>
                </a:effectLst>
              </a:rPr>
              <a:t>Dadansoddiad</a:t>
            </a:r>
            <a:endParaRPr lang="en-US" b="1" dirty="0"/>
          </a:p>
        </p:txBody>
      </p:sp>
      <p:sp>
        <p:nvSpPr>
          <p:cNvPr id="3" name="Content Placeholder 2"/>
          <p:cNvSpPr>
            <a:spLocks noGrp="1"/>
          </p:cNvSpPr>
          <p:nvPr>
            <p:ph sz="half" idx="1"/>
          </p:nvPr>
        </p:nvSpPr>
        <p:spPr>
          <a:xfrm>
            <a:off x="342569" y="2029243"/>
            <a:ext cx="5017242" cy="4663440"/>
          </a:xfrm>
        </p:spPr>
        <p:txBody>
          <a:bodyPr>
            <a:normAutofit/>
          </a:bodyPr>
          <a:lstStyle/>
          <a:p>
            <a:r>
              <a:rPr lang="en-US" dirty="0"/>
              <a:t>Well sourced? – what’s significant about this?</a:t>
            </a:r>
          </a:p>
          <a:p>
            <a:r>
              <a:rPr lang="en-US" dirty="0"/>
              <a:t>Planned?</a:t>
            </a:r>
          </a:p>
          <a:p>
            <a:r>
              <a:rPr lang="en-US" dirty="0"/>
              <a:t>Tasks? –what’s significant about this?</a:t>
            </a:r>
          </a:p>
          <a:p>
            <a:r>
              <a:rPr lang="en-US" dirty="0"/>
              <a:t>Skills? –what’s significant about this? </a:t>
            </a:r>
          </a:p>
          <a:p>
            <a:r>
              <a:rPr lang="en-US" dirty="0"/>
              <a:t>Development via ‘play’? – significance? </a:t>
            </a:r>
          </a:p>
          <a:p>
            <a:r>
              <a:rPr lang="en-US" dirty="0"/>
              <a:t>Engaged – how?</a:t>
            </a:r>
          </a:p>
          <a:p>
            <a:r>
              <a:rPr lang="en-US" dirty="0"/>
              <a:t>Confident? –significance? </a:t>
            </a:r>
          </a:p>
          <a:p>
            <a:r>
              <a:rPr lang="en-US" dirty="0"/>
              <a:t>Development whole body? – significance? </a:t>
            </a:r>
          </a:p>
          <a:p>
            <a:r>
              <a:rPr lang="en-US" dirty="0"/>
              <a:t>Social interaction? </a:t>
            </a:r>
          </a:p>
        </p:txBody>
      </p:sp>
      <p:sp>
        <p:nvSpPr>
          <p:cNvPr id="4" name="Content Placeholder 3"/>
          <p:cNvSpPr>
            <a:spLocks noGrp="1"/>
          </p:cNvSpPr>
          <p:nvPr>
            <p:ph sz="half" idx="2"/>
          </p:nvPr>
        </p:nvSpPr>
        <p:spPr>
          <a:xfrm>
            <a:off x="6832190" y="2080155"/>
            <a:ext cx="5270551" cy="4804117"/>
          </a:xfrm>
        </p:spPr>
        <p:txBody>
          <a:bodyPr>
            <a:normAutofit/>
          </a:bodyPr>
          <a:lstStyle/>
          <a:p>
            <a:r>
              <a:rPr lang="en-US" dirty="0" err="1"/>
              <a:t>Adnoddau</a:t>
            </a:r>
            <a:r>
              <a:rPr lang="en-US" dirty="0"/>
              <a:t>? –</a:t>
            </a:r>
            <a:r>
              <a:rPr lang="en-US" dirty="0" err="1"/>
              <a:t>beth</a:t>
            </a:r>
            <a:r>
              <a:rPr lang="en-US" dirty="0"/>
              <a:t> </a:t>
            </a:r>
            <a:r>
              <a:rPr lang="en-US" dirty="0" err="1"/>
              <a:t>sy’n</a:t>
            </a:r>
            <a:r>
              <a:rPr lang="en-US" dirty="0"/>
              <a:t> </a:t>
            </a:r>
            <a:r>
              <a:rPr lang="en-US" dirty="0" err="1"/>
              <a:t>allweddol</a:t>
            </a:r>
            <a:r>
              <a:rPr lang="en-US" dirty="0"/>
              <a:t> am </a:t>
            </a:r>
            <a:r>
              <a:rPr lang="en-US" dirty="0" err="1"/>
              <a:t>hyn</a:t>
            </a:r>
            <a:r>
              <a:rPr lang="en-US" dirty="0"/>
              <a:t>?</a:t>
            </a:r>
          </a:p>
          <a:p>
            <a:r>
              <a:rPr lang="en-US" dirty="0" err="1"/>
              <a:t>Cynlluniwyd</a:t>
            </a:r>
            <a:r>
              <a:rPr lang="en-US" dirty="0"/>
              <a:t>?</a:t>
            </a:r>
          </a:p>
          <a:p>
            <a:r>
              <a:rPr lang="en-US" dirty="0" err="1"/>
              <a:t>Tasgiau</a:t>
            </a:r>
            <a:r>
              <a:rPr lang="en-US" dirty="0"/>
              <a:t>? –</a:t>
            </a:r>
            <a:r>
              <a:rPr lang="en-US" dirty="0" err="1"/>
              <a:t>beth</a:t>
            </a:r>
            <a:r>
              <a:rPr lang="en-US" dirty="0"/>
              <a:t> </a:t>
            </a:r>
            <a:r>
              <a:rPr lang="en-US" dirty="0" err="1"/>
              <a:t>sy’n</a:t>
            </a:r>
            <a:r>
              <a:rPr lang="en-US" dirty="0"/>
              <a:t> </a:t>
            </a:r>
            <a:r>
              <a:rPr lang="en-US" dirty="0" err="1"/>
              <a:t>sylweddol</a:t>
            </a:r>
            <a:r>
              <a:rPr lang="en-US" dirty="0"/>
              <a:t> am </a:t>
            </a:r>
            <a:r>
              <a:rPr lang="en-US" dirty="0" err="1"/>
              <a:t>hyn</a:t>
            </a:r>
            <a:r>
              <a:rPr lang="en-US" dirty="0"/>
              <a:t>?</a:t>
            </a:r>
          </a:p>
          <a:p>
            <a:r>
              <a:rPr lang="en-US" dirty="0" err="1"/>
              <a:t>Sgiliau</a:t>
            </a:r>
            <a:r>
              <a:rPr lang="en-US" dirty="0"/>
              <a:t>? –</a:t>
            </a:r>
            <a:r>
              <a:rPr lang="en-US" dirty="0" err="1"/>
              <a:t>beth</a:t>
            </a:r>
            <a:r>
              <a:rPr lang="en-US" dirty="0"/>
              <a:t> </a:t>
            </a:r>
            <a:r>
              <a:rPr lang="en-US" dirty="0" err="1"/>
              <a:t>sy’n</a:t>
            </a:r>
            <a:r>
              <a:rPr lang="en-US" dirty="0"/>
              <a:t> </a:t>
            </a:r>
            <a:r>
              <a:rPr lang="en-US" dirty="0" err="1"/>
              <a:t>sylweddol</a:t>
            </a:r>
            <a:r>
              <a:rPr lang="en-US" dirty="0"/>
              <a:t> am </a:t>
            </a:r>
            <a:r>
              <a:rPr lang="en-US" dirty="0" err="1"/>
              <a:t>hyn</a:t>
            </a:r>
            <a:r>
              <a:rPr lang="en-US" dirty="0"/>
              <a:t>?</a:t>
            </a:r>
          </a:p>
          <a:p>
            <a:r>
              <a:rPr lang="en-US" dirty="0" err="1"/>
              <a:t>Datbygiad</a:t>
            </a:r>
            <a:r>
              <a:rPr lang="en-US" dirty="0"/>
              <a:t> ‘via’ </a:t>
            </a:r>
            <a:r>
              <a:rPr lang="en-US" dirty="0" err="1"/>
              <a:t>chwarae</a:t>
            </a:r>
            <a:endParaRPr lang="en-US" dirty="0"/>
          </a:p>
          <a:p>
            <a:r>
              <a:rPr lang="en-US" dirty="0" err="1"/>
              <a:t>Ymglymiad</a:t>
            </a:r>
            <a:r>
              <a:rPr lang="en-US" dirty="0"/>
              <a:t> – </a:t>
            </a:r>
            <a:r>
              <a:rPr lang="en-US" dirty="0" err="1"/>
              <a:t>sut</a:t>
            </a:r>
            <a:r>
              <a:rPr lang="en-US" dirty="0"/>
              <a:t>?</a:t>
            </a:r>
          </a:p>
          <a:p>
            <a:r>
              <a:rPr lang="en-US" dirty="0" err="1"/>
              <a:t>Hyderus</a:t>
            </a:r>
            <a:r>
              <a:rPr lang="en-US" dirty="0"/>
              <a:t>?</a:t>
            </a:r>
          </a:p>
          <a:p>
            <a:r>
              <a:rPr lang="en-US" dirty="0" err="1"/>
              <a:t>Datblygu’r</a:t>
            </a:r>
            <a:r>
              <a:rPr lang="en-US" dirty="0"/>
              <a:t> </a:t>
            </a:r>
            <a:r>
              <a:rPr lang="en-US" dirty="0" err="1"/>
              <a:t>corff</a:t>
            </a:r>
            <a:r>
              <a:rPr lang="en-US" dirty="0"/>
              <a:t> </a:t>
            </a:r>
            <a:r>
              <a:rPr lang="en-US" dirty="0" err="1"/>
              <a:t>i</a:t>
            </a:r>
            <a:r>
              <a:rPr lang="en-US" dirty="0"/>
              <a:t> </a:t>
            </a:r>
            <a:r>
              <a:rPr lang="en-US" dirty="0" err="1"/>
              <a:t>gyd</a:t>
            </a:r>
            <a:r>
              <a:rPr lang="en-US" dirty="0"/>
              <a:t>?</a:t>
            </a:r>
          </a:p>
          <a:p>
            <a:r>
              <a:rPr lang="en-US" dirty="0" err="1"/>
              <a:t>Rhyngweithio</a:t>
            </a:r>
            <a:r>
              <a:rPr lang="en-US" dirty="0"/>
              <a:t> </a:t>
            </a:r>
            <a:r>
              <a:rPr lang="en-US" dirty="0" err="1"/>
              <a:t>cymdeithasol</a:t>
            </a:r>
            <a:r>
              <a:rPr lang="en-US" dirty="0"/>
              <a:t>? </a:t>
            </a:r>
          </a:p>
        </p:txBody>
      </p:sp>
    </p:spTree>
    <p:extLst>
      <p:ext uri="{BB962C8B-B14F-4D97-AF65-F5344CB8AC3E}">
        <p14:creationId xmlns:p14="http://schemas.microsoft.com/office/powerpoint/2010/main" val="29582621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2018" y="141413"/>
            <a:ext cx="7581901" cy="654423"/>
          </a:xfrm>
        </p:spPr>
        <p:txBody>
          <a:bodyPr>
            <a:normAutofit fontScale="90000"/>
          </a:bodyPr>
          <a:lstStyle/>
          <a:p>
            <a:pPr algn="l"/>
            <a:r>
              <a:rPr lang="en-US" sz="4800" b="1"/>
              <a:t>Further Reading</a:t>
            </a:r>
            <a:endParaRPr lang="en-US" sz="4800" b="1" dirty="0"/>
          </a:p>
        </p:txBody>
      </p:sp>
      <p:sp>
        <p:nvSpPr>
          <p:cNvPr id="3" name="Content Placeholder 2"/>
          <p:cNvSpPr>
            <a:spLocks noGrp="1"/>
          </p:cNvSpPr>
          <p:nvPr>
            <p:ph idx="1"/>
          </p:nvPr>
        </p:nvSpPr>
        <p:spPr>
          <a:xfrm>
            <a:off x="472966" y="972164"/>
            <a:ext cx="9944312" cy="5885835"/>
          </a:xfrm>
        </p:spPr>
        <p:txBody>
          <a:bodyPr>
            <a:normAutofit/>
          </a:bodyPr>
          <a:lstStyle/>
          <a:p>
            <a:pPr hangingPunct="0"/>
            <a:r>
              <a:rPr lang="en-GB" i="1" dirty="0" err="1"/>
              <a:t>Grigg</a:t>
            </a:r>
            <a:r>
              <a:rPr lang="en-GB" i="1" dirty="0"/>
              <a:t>, R. (2015), Becoming an Outstanding Primary Teacher, London: Routledge. (Chapter 11) </a:t>
            </a:r>
          </a:p>
          <a:p>
            <a:pPr marL="0" indent="0" hangingPunct="0">
              <a:buNone/>
            </a:pPr>
            <a:endParaRPr lang="en-GB" i="1" dirty="0"/>
          </a:p>
          <a:p>
            <a:pPr hangingPunct="0"/>
            <a:r>
              <a:rPr lang="en-GB" i="1" dirty="0" err="1"/>
              <a:t>Grugeon</a:t>
            </a:r>
            <a:r>
              <a:rPr lang="en-GB" i="1" dirty="0"/>
              <a:t>, E. et al., (2012), Teaching Speaking and Listening Skills in the Primary School,  London: Routledge.</a:t>
            </a:r>
          </a:p>
          <a:p>
            <a:pPr marL="0" indent="0" hangingPunct="0">
              <a:buNone/>
            </a:pPr>
            <a:endParaRPr lang="en-GB" i="1" dirty="0"/>
          </a:p>
          <a:p>
            <a:pPr hangingPunct="0"/>
            <a:r>
              <a:rPr lang="en-US" dirty="0"/>
              <a:t>James. M. et al.</a:t>
            </a:r>
            <a:r>
              <a:rPr lang="en-US" i="1" dirty="0"/>
              <a:t> Learning how to learn: Tools for schools. London: Routledge, 2006. </a:t>
            </a:r>
          </a:p>
          <a:p>
            <a:pPr marL="0" indent="0" hangingPunct="0">
              <a:buNone/>
            </a:pPr>
            <a:endParaRPr lang="en-US" i="1" dirty="0"/>
          </a:p>
          <a:p>
            <a:pPr hangingPunct="0"/>
            <a:r>
              <a:rPr lang="en-US" dirty="0" err="1"/>
              <a:t>Kyriacou</a:t>
            </a:r>
            <a:r>
              <a:rPr lang="en-US" dirty="0"/>
              <a:t> (2009) Effective Teaching in Schools, Ch. 6.</a:t>
            </a:r>
          </a:p>
          <a:p>
            <a:pPr marL="0" indent="0" hangingPunct="0">
              <a:buNone/>
            </a:pPr>
            <a:endParaRPr lang="en-US" dirty="0"/>
          </a:p>
          <a:p>
            <a:pPr hangingPunct="0"/>
            <a:r>
              <a:rPr lang="en-US" i="1" dirty="0"/>
              <a:t>Marshall, B. and M. Drummond (2006). 'How teachers engage with assessment for learning: lessons from the classroom'. Research Papers in Education Special Issue 21 (2) pp.133-14. </a:t>
            </a:r>
          </a:p>
          <a:p>
            <a:pPr marL="0" indent="0" hangingPunct="0">
              <a:buNone/>
            </a:pPr>
            <a:endParaRPr lang="en-US" dirty="0"/>
          </a:p>
          <a:p>
            <a:pPr hangingPunct="0"/>
            <a:r>
              <a:rPr lang="en-GB" i="1" dirty="0" err="1"/>
              <a:t>Wragg</a:t>
            </a:r>
            <a:r>
              <a:rPr lang="en-GB" i="1" dirty="0"/>
              <a:t>, E.C. (1993), Questioning in the Primary School, London: </a:t>
            </a:r>
            <a:r>
              <a:rPr lang="en-GB" i="1" dirty="0" err="1"/>
              <a:t>Routledge</a:t>
            </a:r>
            <a:r>
              <a:rPr lang="en-GB" i="1" dirty="0"/>
              <a:t>.</a:t>
            </a:r>
            <a:endParaRPr lang="en-US" dirty="0"/>
          </a:p>
          <a:p>
            <a:endParaRPr lang="en-US" dirty="0"/>
          </a:p>
        </p:txBody>
      </p:sp>
    </p:spTree>
    <p:extLst>
      <p:ext uri="{BB962C8B-B14F-4D97-AF65-F5344CB8AC3E}">
        <p14:creationId xmlns:p14="http://schemas.microsoft.com/office/powerpoint/2010/main" val="39186151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8B65A7-552B-504C-B668-249B1E00218F}"/>
              </a:ext>
            </a:extLst>
          </p:cNvPr>
          <p:cNvSpPr>
            <a:spLocks noGrp="1"/>
          </p:cNvSpPr>
          <p:nvPr>
            <p:ph type="title"/>
          </p:nvPr>
        </p:nvSpPr>
        <p:spPr>
          <a:xfrm>
            <a:off x="8479777" y="639763"/>
            <a:ext cx="3046073" cy="5177377"/>
          </a:xfrm>
          <a:ln>
            <a:noFill/>
          </a:ln>
        </p:spPr>
        <p:txBody>
          <a:bodyPr>
            <a:normAutofit/>
          </a:bodyPr>
          <a:lstStyle/>
          <a:p>
            <a:r>
              <a:rPr lang="en-US" sz="4000" dirty="0"/>
              <a:t>Analytical </a:t>
            </a:r>
            <a:br>
              <a:rPr lang="en-US" sz="4000" dirty="0"/>
            </a:br>
            <a:br>
              <a:rPr lang="en-US" sz="4000" dirty="0"/>
            </a:br>
            <a:r>
              <a:rPr lang="en-US" sz="4000" dirty="0"/>
              <a:t>writing</a:t>
            </a:r>
            <a:br>
              <a:rPr lang="en-US" sz="4000" dirty="0"/>
            </a:br>
            <a:br>
              <a:rPr lang="en-US" sz="4000" dirty="0"/>
            </a:br>
            <a:r>
              <a:rPr lang="en-US" sz="4000" dirty="0"/>
              <a:t> …Vocab !</a:t>
            </a:r>
          </a:p>
        </p:txBody>
      </p:sp>
      <p:grpSp>
        <p:nvGrpSpPr>
          <p:cNvPr id="11" name="Group 10">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15" name="Content Placeholder 2">
            <a:extLst>
              <a:ext uri="{FF2B5EF4-FFF2-40B4-BE49-F238E27FC236}">
                <a16:creationId xmlns:a16="http://schemas.microsoft.com/office/drawing/2014/main" id="{54498B6C-3226-45FC-AB9A-C454BF3E3F88}"/>
              </a:ext>
            </a:extLst>
          </p:cNvPr>
          <p:cNvGraphicFramePr>
            <a:graphicFrameLocks noGrp="1"/>
          </p:cNvGraphicFramePr>
          <p:nvPr>
            <p:ph idx="1"/>
            <p:extLst>
              <p:ext uri="{D42A27DB-BD31-4B8C-83A1-F6EECF244321}">
                <p14:modId xmlns:p14="http://schemas.microsoft.com/office/powerpoint/2010/main" val="1715669719"/>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5994308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504497" y="203200"/>
            <a:ext cx="10001271" cy="6654800"/>
          </a:xfrm>
        </p:spPr>
        <p:style>
          <a:lnRef idx="2">
            <a:schemeClr val="accent3"/>
          </a:lnRef>
          <a:fillRef idx="1">
            <a:schemeClr val="lt1"/>
          </a:fillRef>
          <a:effectRef idx="0">
            <a:schemeClr val="accent3"/>
          </a:effectRef>
          <a:fontRef idx="minor">
            <a:schemeClr val="dk1"/>
          </a:fontRef>
        </p:style>
        <p:txBody>
          <a:bodyPr>
            <a:noAutofit/>
          </a:bodyPr>
          <a:lstStyle/>
          <a:p>
            <a:pPr hangingPunct="0">
              <a:buNone/>
            </a:pPr>
            <a:r>
              <a:rPr lang="en-US" sz="2800" b="1" dirty="0">
                <a:solidFill>
                  <a:schemeClr val="tx1"/>
                </a:solidFill>
              </a:rPr>
              <a:t>      It’s essential that you demonstrate professional </a:t>
            </a:r>
            <a:r>
              <a:rPr lang="en-US" sz="2800" b="1" dirty="0" err="1">
                <a:solidFill>
                  <a:schemeClr val="tx1"/>
                </a:solidFill>
              </a:rPr>
              <a:t>behaviour</a:t>
            </a:r>
            <a:r>
              <a:rPr lang="en-US" sz="2800" b="1" dirty="0">
                <a:solidFill>
                  <a:schemeClr val="tx1"/>
                </a:solidFill>
              </a:rPr>
              <a:t>, especially when observing lessons, and during your time at school. </a:t>
            </a:r>
          </a:p>
          <a:p>
            <a:pPr marL="0" indent="0" hangingPunct="0">
              <a:buNone/>
            </a:pPr>
            <a:endParaRPr lang="en-GB" sz="2800" dirty="0">
              <a:solidFill>
                <a:schemeClr val="tx1"/>
              </a:solidFill>
            </a:endParaRPr>
          </a:p>
          <a:p>
            <a:pPr marL="0" indent="0" hangingPunct="0">
              <a:buNone/>
            </a:pPr>
            <a:r>
              <a:rPr lang="en-GB" sz="2800" b="1" u="sng" dirty="0">
                <a:solidFill>
                  <a:schemeClr val="tx1"/>
                </a:solidFill>
              </a:rPr>
              <a:t>Please ensure that:</a:t>
            </a:r>
            <a:endParaRPr lang="en-GB" sz="2800" dirty="0">
              <a:solidFill>
                <a:schemeClr val="tx1"/>
              </a:solidFill>
            </a:endParaRPr>
          </a:p>
          <a:p>
            <a:pPr hangingPunct="0"/>
            <a:r>
              <a:rPr lang="en-GB" sz="2800" dirty="0">
                <a:solidFill>
                  <a:schemeClr val="tx1"/>
                </a:solidFill>
              </a:rPr>
              <a:t>you dress appropriately for the school context</a:t>
            </a:r>
          </a:p>
          <a:p>
            <a:pPr hangingPunct="0"/>
            <a:r>
              <a:rPr lang="en-GB" sz="2800" dirty="0">
                <a:solidFill>
                  <a:schemeClr val="tx1"/>
                </a:solidFill>
              </a:rPr>
              <a:t>you are punctual and well prepared (you will need a pen and paper)</a:t>
            </a:r>
          </a:p>
          <a:p>
            <a:pPr hangingPunct="0"/>
            <a:r>
              <a:rPr lang="en-GB" sz="2800" dirty="0">
                <a:solidFill>
                  <a:schemeClr val="tx1"/>
                </a:solidFill>
              </a:rPr>
              <a:t>you discuss observations in a professional manner: avoid making personal criticisms; offer constructive and reflective comments on what you observe</a:t>
            </a:r>
          </a:p>
          <a:p>
            <a:pPr hangingPunct="0"/>
            <a:r>
              <a:rPr lang="en-GB" sz="2800" dirty="0">
                <a:solidFill>
                  <a:schemeClr val="tx1"/>
                </a:solidFill>
              </a:rPr>
              <a:t>you should not take any photographs or films </a:t>
            </a:r>
          </a:p>
          <a:p>
            <a:pPr hangingPunct="0"/>
            <a:r>
              <a:rPr lang="en-GB" sz="2800" dirty="0">
                <a:solidFill>
                  <a:schemeClr val="tx1"/>
                </a:solidFill>
              </a:rPr>
              <a:t>mobile phones must be turned off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0524" y="280218"/>
            <a:ext cx="10184524" cy="6577781"/>
          </a:xfrm>
        </p:spPr>
        <p:txBody>
          <a:bodyPr>
            <a:normAutofit/>
          </a:bodyPr>
          <a:lstStyle/>
          <a:p>
            <a:r>
              <a:rPr lang="en-GB" sz="3600" dirty="0"/>
              <a:t>Please meet Heddwen and  Huw on campus  </a:t>
            </a:r>
            <a:r>
              <a:rPr lang="en-GB" sz="3600" b="1" dirty="0"/>
              <a:t>8.45am</a:t>
            </a:r>
            <a:r>
              <a:rPr lang="en-GB" sz="3600" dirty="0"/>
              <a:t> prompt to travel to the school in mini-bus.</a:t>
            </a:r>
          </a:p>
          <a:p>
            <a:r>
              <a:rPr lang="en-GB" sz="3600" dirty="0"/>
              <a:t>Remember that the school is in full flow, so be professional, polite and QUIET!</a:t>
            </a:r>
          </a:p>
          <a:p>
            <a:r>
              <a:rPr lang="en-GB" sz="3600" dirty="0"/>
              <a:t>Following your visit, you can return to UWTSD – it is recommended that you spend a little time discussing what you have seen with your peers.</a:t>
            </a:r>
          </a:p>
          <a:p>
            <a:r>
              <a:rPr lang="en-GB" sz="3600" dirty="0"/>
              <a:t>Make notes and observations to share with others in the next BMPE5005 session (3.11.23)</a:t>
            </a:r>
          </a:p>
          <a:p>
            <a:pPr marL="0" indent="0">
              <a:buNone/>
            </a:pPr>
            <a:endParaRPr lang="en-GB" dirty="0"/>
          </a:p>
        </p:txBody>
      </p:sp>
    </p:spTree>
    <p:extLst>
      <p:ext uri="{BB962C8B-B14F-4D97-AF65-F5344CB8AC3E}">
        <p14:creationId xmlns:p14="http://schemas.microsoft.com/office/powerpoint/2010/main" val="17536890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Appendices         </a:t>
            </a:r>
            <a:r>
              <a:rPr lang="en-US" dirty="0" err="1"/>
              <a:t>Atodiadau</a:t>
            </a:r>
            <a:endParaRPr lang="en-US" dirty="0"/>
          </a:p>
        </p:txBody>
      </p:sp>
      <p:sp>
        <p:nvSpPr>
          <p:cNvPr id="7" name="Content Placeholder 6">
            <a:extLst>
              <a:ext uri="{FF2B5EF4-FFF2-40B4-BE49-F238E27FC236}">
                <a16:creationId xmlns:a16="http://schemas.microsoft.com/office/drawing/2014/main" id="{4673783C-3A0C-F84C-AEB0-2089F83C616D}"/>
              </a:ext>
            </a:extLst>
          </p:cNvPr>
          <p:cNvSpPr>
            <a:spLocks noGrp="1"/>
          </p:cNvSpPr>
          <p:nvPr>
            <p:ph sz="half" idx="2"/>
          </p:nvPr>
        </p:nvSpPr>
        <p:spPr/>
        <p:txBody>
          <a:bodyPr/>
          <a:lstStyle/>
          <a:p>
            <a:endParaRPr lang="en-US"/>
          </a:p>
        </p:txBody>
      </p:sp>
      <p:sp>
        <p:nvSpPr>
          <p:cNvPr id="9" name="Content Placeholder 8">
            <a:extLst>
              <a:ext uri="{FF2B5EF4-FFF2-40B4-BE49-F238E27FC236}">
                <a16:creationId xmlns:a16="http://schemas.microsoft.com/office/drawing/2014/main" id="{AFE2D0D9-CCBB-E840-ADA2-63958E38C1CF}"/>
              </a:ext>
            </a:extLst>
          </p:cNvPr>
          <p:cNvSpPr>
            <a:spLocks noGrp="1"/>
          </p:cNvSpPr>
          <p:nvPr>
            <p:ph sz="half" idx="1"/>
          </p:nvPr>
        </p:nvSpPr>
        <p:spPr/>
        <p:txBody>
          <a:bodyPr/>
          <a:lstStyle/>
          <a:p>
            <a:endParaRPr lang="en-US"/>
          </a:p>
        </p:txBody>
      </p:sp>
    </p:spTree>
    <p:extLst>
      <p:ext uri="{BB962C8B-B14F-4D97-AF65-F5344CB8AC3E}">
        <p14:creationId xmlns:p14="http://schemas.microsoft.com/office/powerpoint/2010/main" val="34255712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application&#10;&#10;Description automatically generated">
            <a:extLst>
              <a:ext uri="{FF2B5EF4-FFF2-40B4-BE49-F238E27FC236}">
                <a16:creationId xmlns:a16="http://schemas.microsoft.com/office/drawing/2014/main" id="{B8396B51-2D13-6349-9799-689593BDE5A9}"/>
              </a:ext>
            </a:extLst>
          </p:cNvPr>
          <p:cNvPicPr>
            <a:picLocks noGrp="1" noChangeAspect="1"/>
          </p:cNvPicPr>
          <p:nvPr>
            <p:ph idx="1"/>
          </p:nvPr>
        </p:nvPicPr>
        <p:blipFill>
          <a:blip r:embed="rId3"/>
          <a:stretch>
            <a:fillRect/>
          </a:stretch>
        </p:blipFill>
        <p:spPr>
          <a:xfrm>
            <a:off x="3914010" y="0"/>
            <a:ext cx="5388236" cy="8053754"/>
          </a:xfrm>
        </p:spPr>
      </p:pic>
    </p:spTree>
    <p:extLst>
      <p:ext uri="{BB962C8B-B14F-4D97-AF65-F5344CB8AC3E}">
        <p14:creationId xmlns:p14="http://schemas.microsoft.com/office/powerpoint/2010/main" val="31966392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able&#10;&#10;Description automatically generated">
            <a:extLst>
              <a:ext uri="{FF2B5EF4-FFF2-40B4-BE49-F238E27FC236}">
                <a16:creationId xmlns:a16="http://schemas.microsoft.com/office/drawing/2014/main" id="{5A8B8822-767E-E34A-ABDE-7D2138C81105}"/>
              </a:ext>
            </a:extLst>
          </p:cNvPr>
          <p:cNvPicPr>
            <a:picLocks noGrp="1" noChangeAspect="1"/>
          </p:cNvPicPr>
          <p:nvPr>
            <p:ph idx="1"/>
          </p:nvPr>
        </p:nvPicPr>
        <p:blipFill>
          <a:blip r:embed="rId3"/>
          <a:stretch>
            <a:fillRect/>
          </a:stretch>
        </p:blipFill>
        <p:spPr>
          <a:xfrm>
            <a:off x="3207836" y="140763"/>
            <a:ext cx="5697352" cy="7807483"/>
          </a:xfrm>
        </p:spPr>
      </p:pic>
    </p:spTree>
    <p:extLst>
      <p:ext uri="{BB962C8B-B14F-4D97-AF65-F5344CB8AC3E}">
        <p14:creationId xmlns:p14="http://schemas.microsoft.com/office/powerpoint/2010/main" val="8845642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949569" y="3136976"/>
            <a:ext cx="6238001" cy="614167"/>
          </a:xfrm>
        </p:spPr>
        <p:txBody>
          <a:bodyPr>
            <a:normAutofit fontScale="25000" lnSpcReduction="20000"/>
          </a:bodyPr>
          <a:lstStyle/>
          <a:p>
            <a:endParaRPr lang="en-GB" dirty="0"/>
          </a:p>
          <a:p>
            <a:pPr marL="0" indent="0">
              <a:buNone/>
            </a:pPr>
            <a:endParaRPr lang="en-GB" dirty="0"/>
          </a:p>
          <a:p>
            <a:pPr marL="0" indent="0">
              <a:buNone/>
            </a:pPr>
            <a:r>
              <a:rPr lang="en-GB" sz="12800" dirty="0"/>
              <a:t>Beth </a:t>
            </a:r>
            <a:r>
              <a:rPr lang="en-GB" sz="12800" dirty="0" err="1"/>
              <a:t>yw</a:t>
            </a:r>
            <a:r>
              <a:rPr lang="en-GB" sz="12800" dirty="0"/>
              <a:t> </a:t>
            </a:r>
            <a:r>
              <a:rPr lang="en-GB" sz="12800" dirty="0" err="1"/>
              <a:t>eich</a:t>
            </a:r>
            <a:r>
              <a:rPr lang="en-GB" sz="12800" dirty="0"/>
              <a:t> </a:t>
            </a:r>
            <a:r>
              <a:rPr lang="en-GB" sz="12800" dirty="0" err="1"/>
              <a:t>gwestiynau</a:t>
            </a:r>
            <a:r>
              <a:rPr lang="en-GB" sz="12800" dirty="0"/>
              <a:t>? </a:t>
            </a:r>
          </a:p>
        </p:txBody>
      </p:sp>
      <p:sp>
        <p:nvSpPr>
          <p:cNvPr id="4" name="Content Placeholder 3"/>
          <p:cNvSpPr>
            <a:spLocks noGrp="1"/>
          </p:cNvSpPr>
          <p:nvPr>
            <p:ph sz="half" idx="2"/>
          </p:nvPr>
        </p:nvSpPr>
        <p:spPr>
          <a:xfrm>
            <a:off x="995578" y="4596453"/>
            <a:ext cx="6238001" cy="642392"/>
          </a:xfrm>
        </p:spPr>
        <p:txBody>
          <a:bodyPr>
            <a:normAutofit fontScale="25000" lnSpcReduction="20000"/>
          </a:bodyPr>
          <a:lstStyle/>
          <a:p>
            <a:endParaRPr lang="en-GB" dirty="0"/>
          </a:p>
          <a:p>
            <a:endParaRPr lang="en-GB" dirty="0"/>
          </a:p>
          <a:p>
            <a:pPr marL="0" indent="0">
              <a:buNone/>
            </a:pPr>
            <a:r>
              <a:rPr lang="en-GB" sz="12800" dirty="0"/>
              <a:t>What are your questions?</a:t>
            </a:r>
          </a:p>
          <a:p>
            <a:endParaRPr lang="en-GB" dirty="0"/>
          </a:p>
        </p:txBody>
      </p:sp>
      <p:sp>
        <p:nvSpPr>
          <p:cNvPr id="5" name="TextBox 4"/>
          <p:cNvSpPr txBox="1"/>
          <p:nvPr/>
        </p:nvSpPr>
        <p:spPr>
          <a:xfrm>
            <a:off x="2104731" y="620907"/>
            <a:ext cx="7010400" cy="1754326"/>
          </a:xfrm>
          <a:prstGeom prst="rect">
            <a:avLst/>
          </a:prstGeom>
          <a:noFill/>
        </p:spPr>
        <p:txBody>
          <a:bodyPr wrap="square" rtlCol="0">
            <a:spAutoFit/>
          </a:bodyPr>
          <a:lstStyle/>
          <a:p>
            <a:pPr algn="ctr"/>
            <a:r>
              <a:rPr lang="en-US" sz="3600" dirty="0" err="1"/>
              <a:t>Dyddiad</a:t>
            </a:r>
            <a:r>
              <a:rPr lang="en-US" sz="3600" dirty="0"/>
              <a:t> </a:t>
            </a:r>
            <a:r>
              <a:rPr lang="en-US" sz="3600" dirty="0" err="1"/>
              <a:t>Ymweliad</a:t>
            </a:r>
            <a:r>
              <a:rPr lang="en-US" sz="3600" dirty="0"/>
              <a:t> Ysgol </a:t>
            </a:r>
            <a:r>
              <a:rPr lang="en-US" sz="3600" b="1" dirty="0"/>
              <a:t>27:10:2023</a:t>
            </a:r>
            <a:endParaRPr lang="en-US" sz="3600" dirty="0"/>
          </a:p>
          <a:p>
            <a:pPr algn="ctr"/>
            <a:r>
              <a:rPr lang="en-US" sz="3600" dirty="0"/>
              <a:t>Date of 1</a:t>
            </a:r>
            <a:r>
              <a:rPr lang="en-US" sz="3600" baseline="30000" dirty="0"/>
              <a:t>st</a:t>
            </a:r>
            <a:r>
              <a:rPr lang="en-US" sz="3600" dirty="0"/>
              <a:t> School Visit</a:t>
            </a:r>
            <a:endParaRPr lang="en-US" sz="4000" b="1" dirty="0"/>
          </a:p>
        </p:txBody>
      </p:sp>
      <p:pic>
        <p:nvPicPr>
          <p:cNvPr id="6" name="Content Placeholder 3" descr="question_mark.jpg"/>
          <p:cNvPicPr>
            <a:picLocks noChangeAspect="1"/>
          </p:cNvPicPr>
          <p:nvPr/>
        </p:nvPicPr>
        <p:blipFill>
          <a:blip r:embed="rId3" cstate="print"/>
          <a:stretch>
            <a:fillRect/>
          </a:stretch>
        </p:blipFill>
        <p:spPr>
          <a:xfrm>
            <a:off x="7187569" y="2425486"/>
            <a:ext cx="3324966" cy="3324966"/>
          </a:xfrm>
          <a:prstGeom prst="rect">
            <a:avLst/>
          </a:prstGeom>
        </p:spPr>
      </p:pic>
    </p:spTree>
    <p:extLst>
      <p:ext uri="{BB962C8B-B14F-4D97-AF65-F5344CB8AC3E}">
        <p14:creationId xmlns:p14="http://schemas.microsoft.com/office/powerpoint/2010/main" val="2985803050"/>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ushVTI">
  <a:themeElements>
    <a:clrScheme name="AnalogousFromDarkSeedLeftStep">
      <a:dk1>
        <a:srgbClr val="000000"/>
      </a:dk1>
      <a:lt1>
        <a:srgbClr val="FFFFFF"/>
      </a:lt1>
      <a:dk2>
        <a:srgbClr val="311B25"/>
      </a:dk2>
      <a:lt2>
        <a:srgbClr val="F0F3F2"/>
      </a:lt2>
      <a:accent1>
        <a:srgbClr val="C34D82"/>
      </a:accent1>
      <a:accent2>
        <a:srgbClr val="B13BA1"/>
      </a:accent2>
      <a:accent3>
        <a:srgbClr val="A24DC3"/>
      </a:accent3>
      <a:accent4>
        <a:srgbClr val="5F3BB1"/>
      </a:accent4>
      <a:accent5>
        <a:srgbClr val="4D5AC3"/>
      </a:accent5>
      <a:accent6>
        <a:srgbClr val="3B7AB1"/>
      </a:accent6>
      <a:hlink>
        <a:srgbClr val="655FC9"/>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214</TotalTime>
  <Words>1616</Words>
  <Application>Microsoft Office PowerPoint</Application>
  <PresentationFormat>Widescreen</PresentationFormat>
  <Paragraphs>183</Paragraphs>
  <Slides>20</Slides>
  <Notes>14</Notes>
  <HiddenSlides>0</HiddenSlides>
  <MMClips>1</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20</vt:i4>
      </vt:variant>
    </vt:vector>
  </HeadingPairs>
  <TitlesOfParts>
    <vt:vector size="30" baseType="lpstr">
      <vt:lpstr>Arial</vt:lpstr>
      <vt:lpstr>Calibri</vt:lpstr>
      <vt:lpstr>Century Gothic</vt:lpstr>
      <vt:lpstr>Elephant</vt:lpstr>
      <vt:lpstr>Rockwell</vt:lpstr>
      <vt:lpstr>Rockwell Condensed</vt:lpstr>
      <vt:lpstr>Rockwell Extra Bold</vt:lpstr>
      <vt:lpstr>Wingdings</vt:lpstr>
      <vt:lpstr>BrushVTI</vt:lpstr>
      <vt:lpstr>Wood Type</vt:lpstr>
      <vt:lpstr>BMPE5005</vt:lpstr>
      <vt:lpstr>Session’s aims</vt:lpstr>
      <vt:lpstr>Next Friday (27.10.2023)…</vt:lpstr>
      <vt:lpstr>Arsylwi / observe</vt:lpstr>
      <vt:lpstr>Observation Task</vt:lpstr>
      <vt:lpstr>Observational challenges.  What could you find challenging about observing?</vt:lpstr>
      <vt:lpstr>Giving the observation a specific focus</vt:lpstr>
      <vt:lpstr>General : Observing communication</vt:lpstr>
      <vt:lpstr>Types of  question</vt:lpstr>
      <vt:lpstr>Observing communication:  Pupils       pupils</vt:lpstr>
      <vt:lpstr>Sociogram</vt:lpstr>
      <vt:lpstr>Findings &amp; Discussions (1,400) &amp; Analysing Canlyniadau a Thrafodaethau &amp; Dadansoddiad</vt:lpstr>
      <vt:lpstr>Further Reading</vt:lpstr>
      <vt:lpstr>Analytical   writing   …Vocab !</vt:lpstr>
      <vt:lpstr>PowerPoint Presentation</vt:lpstr>
      <vt:lpstr>PowerPoint Presentation</vt:lpstr>
      <vt:lpstr>Appendices         Atodiadau</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BMPE5005</dc:title>
  <dc:creator>Heddwen Davies</dc:creator>
  <cp:lastModifiedBy>Heddwen Davies</cp:lastModifiedBy>
  <cp:revision>6</cp:revision>
  <dcterms:created xsi:type="dcterms:W3CDTF">2020-11-23T00:17:29Z</dcterms:created>
  <dcterms:modified xsi:type="dcterms:W3CDTF">2023-10-23T15:13:00Z</dcterms:modified>
</cp:coreProperties>
</file>