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56" r:id="rId2"/>
    <p:sldId id="257" r:id="rId3"/>
    <p:sldId id="266" r:id="rId4"/>
    <p:sldId id="269" r:id="rId5"/>
    <p:sldId id="260" r:id="rId6"/>
    <p:sldId id="262" r:id="rId7"/>
    <p:sldId id="261" r:id="rId8"/>
    <p:sldId id="270" r:id="rId9"/>
    <p:sldId id="267" r:id="rId10"/>
    <p:sldId id="268" r:id="rId11"/>
    <p:sldId id="263" r:id="rId12"/>
    <p:sldId id="26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png"/></Relationships>
</file>

<file path=ppt/diagrams/_rels/data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5401B23-9CA2-4337-ADF7-C042E68C2C6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FFFBFC5-FD0B-40A3-AAD8-CBEFC261FAAA}">
      <dgm:prSet/>
      <dgm:spPr/>
      <dgm:t>
        <a:bodyPr/>
        <a:lstStyle/>
        <a:p>
          <a:pPr>
            <a:lnSpc>
              <a:spcPct val="100000"/>
            </a:lnSpc>
          </a:pPr>
          <a:r>
            <a:rPr lang="en-US">
              <a:latin typeface="Gill Sans MT" panose="020B0502020104020203"/>
            </a:rPr>
            <a:t> Strategies</a:t>
          </a:r>
          <a:r>
            <a:rPr lang="en-US"/>
            <a:t> are a </a:t>
          </a:r>
          <a:r>
            <a:rPr lang="en-US" b="0" i="0"/>
            <a:t>designed </a:t>
          </a:r>
          <a:r>
            <a:rPr lang="en-GB" b="0" i="0"/>
            <a:t>plan of action</a:t>
          </a:r>
          <a:r>
            <a:rPr lang="en-US" b="0" i="0"/>
            <a:t> </a:t>
          </a:r>
          <a:r>
            <a:rPr lang="en-GB" b="0" i="0"/>
            <a:t>to achieve a long</a:t>
          </a:r>
          <a:r>
            <a:rPr lang="en-US" b="0" i="0"/>
            <a:t> </a:t>
          </a:r>
          <a:r>
            <a:rPr lang="en-GB" b="0" i="0"/>
            <a:t>term or overall aim.</a:t>
          </a:r>
          <a:endParaRPr lang="en-US"/>
        </a:p>
      </dgm:t>
    </dgm:pt>
    <dgm:pt modelId="{E353F684-BAAC-495F-B25A-0F7984A768B3}" type="parTrans" cxnId="{19C3C4A2-4556-40C6-B604-029B518FB600}">
      <dgm:prSet/>
      <dgm:spPr/>
      <dgm:t>
        <a:bodyPr/>
        <a:lstStyle/>
        <a:p>
          <a:endParaRPr lang="en-US"/>
        </a:p>
      </dgm:t>
    </dgm:pt>
    <dgm:pt modelId="{84A9A468-E4D9-4D6A-AF76-CDAF20ED7A4B}" type="sibTrans" cxnId="{19C3C4A2-4556-40C6-B604-029B518FB600}">
      <dgm:prSet/>
      <dgm:spPr/>
      <dgm:t>
        <a:bodyPr/>
        <a:lstStyle/>
        <a:p>
          <a:endParaRPr lang="en-US"/>
        </a:p>
      </dgm:t>
    </dgm:pt>
    <dgm:pt modelId="{B3D5BEE2-43C9-436D-B2DB-0C5FC3366698}" type="pres">
      <dgm:prSet presAssocID="{35401B23-9CA2-4337-ADF7-C042E68C2C6C}" presName="root" presStyleCnt="0">
        <dgm:presLayoutVars>
          <dgm:dir/>
          <dgm:resizeHandles val="exact"/>
        </dgm:presLayoutVars>
      </dgm:prSet>
      <dgm:spPr/>
    </dgm:pt>
    <dgm:pt modelId="{945E11F0-2BE4-400D-A3E5-81396EDD5CEF}" type="pres">
      <dgm:prSet presAssocID="{8FFFBFC5-FD0B-40A3-AAD8-CBEFC261FAAA}" presName="compNode" presStyleCnt="0"/>
      <dgm:spPr/>
    </dgm:pt>
    <dgm:pt modelId="{6B3128A2-862E-43E0-9C9A-07E51677F5F2}" type="pres">
      <dgm:prSet presAssocID="{8FFFBFC5-FD0B-40A3-AAD8-CBEFC261FAAA}" presName="bgRect" presStyleLbl="bgShp" presStyleIdx="0" presStyleCnt="1"/>
      <dgm:spPr/>
    </dgm:pt>
    <dgm:pt modelId="{BE456065-15EF-41E4-AD0C-F4675749D2E8}" type="pres">
      <dgm:prSet presAssocID="{8FFFBFC5-FD0B-40A3-AAD8-CBEFC261FAAA}" presName="iconRect" presStyleLbl="node1" presStyleIdx="0" presStyleCnt="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87449794-D65C-4B85-99E5-855746853AF1}" type="pres">
      <dgm:prSet presAssocID="{8FFFBFC5-FD0B-40A3-AAD8-CBEFC261FAAA}" presName="spaceRect" presStyleCnt="0"/>
      <dgm:spPr/>
    </dgm:pt>
    <dgm:pt modelId="{479B4D10-5234-4808-8DC0-4C5D8D691F1C}" type="pres">
      <dgm:prSet presAssocID="{8FFFBFC5-FD0B-40A3-AAD8-CBEFC261FAAA}" presName="parTx" presStyleLbl="revTx" presStyleIdx="0" presStyleCnt="1">
        <dgm:presLayoutVars>
          <dgm:chMax val="0"/>
          <dgm:chPref val="0"/>
        </dgm:presLayoutVars>
      </dgm:prSet>
      <dgm:spPr/>
    </dgm:pt>
  </dgm:ptLst>
  <dgm:cxnLst>
    <dgm:cxn modelId="{58C35109-1F30-4CBE-83E0-585C5BE3C1AB}" type="presOf" srcId="{35401B23-9CA2-4337-ADF7-C042E68C2C6C}" destId="{B3D5BEE2-43C9-436D-B2DB-0C5FC3366698}" srcOrd="0" destOrd="0" presId="urn:microsoft.com/office/officeart/2018/2/layout/IconVerticalSolidList"/>
    <dgm:cxn modelId="{6BE96B9F-1F7A-4001-986D-A32649E9B859}" type="presOf" srcId="{8FFFBFC5-FD0B-40A3-AAD8-CBEFC261FAAA}" destId="{479B4D10-5234-4808-8DC0-4C5D8D691F1C}" srcOrd="0" destOrd="0" presId="urn:microsoft.com/office/officeart/2018/2/layout/IconVerticalSolidList"/>
    <dgm:cxn modelId="{19C3C4A2-4556-40C6-B604-029B518FB600}" srcId="{35401B23-9CA2-4337-ADF7-C042E68C2C6C}" destId="{8FFFBFC5-FD0B-40A3-AAD8-CBEFC261FAAA}" srcOrd="0" destOrd="0" parTransId="{E353F684-BAAC-495F-B25A-0F7984A768B3}" sibTransId="{84A9A468-E4D9-4D6A-AF76-CDAF20ED7A4B}"/>
    <dgm:cxn modelId="{F468E1BB-C778-40B7-A5E6-93607D26EF34}" type="presParOf" srcId="{B3D5BEE2-43C9-436D-B2DB-0C5FC3366698}" destId="{945E11F0-2BE4-400D-A3E5-81396EDD5CEF}" srcOrd="0" destOrd="0" presId="urn:microsoft.com/office/officeart/2018/2/layout/IconVerticalSolidList"/>
    <dgm:cxn modelId="{AB3CDA47-C48B-4F93-A1E0-1A52EB4737ED}" type="presParOf" srcId="{945E11F0-2BE4-400D-A3E5-81396EDD5CEF}" destId="{6B3128A2-862E-43E0-9C9A-07E51677F5F2}" srcOrd="0" destOrd="0" presId="urn:microsoft.com/office/officeart/2018/2/layout/IconVerticalSolidList"/>
    <dgm:cxn modelId="{89439930-40CC-4C5A-8F08-1E5238203219}" type="presParOf" srcId="{945E11F0-2BE4-400D-A3E5-81396EDD5CEF}" destId="{BE456065-15EF-41E4-AD0C-F4675749D2E8}" srcOrd="1" destOrd="0" presId="urn:microsoft.com/office/officeart/2018/2/layout/IconVerticalSolidList"/>
    <dgm:cxn modelId="{99BE8613-4F84-4869-80FF-585F2D72545C}" type="presParOf" srcId="{945E11F0-2BE4-400D-A3E5-81396EDD5CEF}" destId="{87449794-D65C-4B85-99E5-855746853AF1}" srcOrd="2" destOrd="0" presId="urn:microsoft.com/office/officeart/2018/2/layout/IconVerticalSolidList"/>
    <dgm:cxn modelId="{F57C59D6-ECE3-496D-A1A7-B84568293102}" type="presParOf" srcId="{945E11F0-2BE4-400D-A3E5-81396EDD5CEF}" destId="{479B4D10-5234-4808-8DC0-4C5D8D691F1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FB49E75-EA63-4145-9B8E-64B3C6C45FD7}"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8690E44C-165A-4593-8E55-6666F84EFD36}">
      <dgm:prSet/>
      <dgm:spPr/>
      <dgm:t>
        <a:bodyPr/>
        <a:lstStyle/>
        <a:p>
          <a:pPr>
            <a:lnSpc>
              <a:spcPct val="100000"/>
            </a:lnSpc>
          </a:pPr>
          <a:r>
            <a:rPr lang="en-GB" i="0">
              <a:latin typeface="Calibri Light" panose="020F0302020204030204"/>
            </a:rPr>
            <a:t>Here are some recommendations:</a:t>
          </a:r>
          <a:endParaRPr lang="en-US" i="0">
            <a:latin typeface="Calibri Light" panose="020F0302020204030204"/>
          </a:endParaRPr>
        </a:p>
      </dgm:t>
    </dgm:pt>
    <dgm:pt modelId="{9764F6C3-ACAA-4E24-B2F6-D497F5107B9B}" type="parTrans" cxnId="{447D5F16-96A6-4E76-83A5-AA99572AACB4}">
      <dgm:prSet/>
      <dgm:spPr/>
      <dgm:t>
        <a:bodyPr/>
        <a:lstStyle/>
        <a:p>
          <a:endParaRPr lang="en-US" i="0"/>
        </a:p>
      </dgm:t>
    </dgm:pt>
    <dgm:pt modelId="{86A5F478-7150-4963-8B4D-B3A513188804}" type="sibTrans" cxnId="{447D5F16-96A6-4E76-83A5-AA99572AACB4}">
      <dgm:prSet/>
      <dgm:spPr/>
      <dgm:t>
        <a:bodyPr/>
        <a:lstStyle/>
        <a:p>
          <a:endParaRPr lang="en-US" i="0"/>
        </a:p>
      </dgm:t>
    </dgm:pt>
    <dgm:pt modelId="{2A3A2B4B-9C77-408D-AA7D-C33F5B9A3210}">
      <dgm:prSet/>
      <dgm:spPr/>
      <dgm:t>
        <a:bodyPr/>
        <a:lstStyle/>
        <a:p>
          <a:pPr>
            <a:lnSpc>
              <a:spcPct val="100000"/>
            </a:lnSpc>
          </a:pPr>
          <a:r>
            <a:rPr lang="en-GB" i="0">
              <a:latin typeface="Calibri Light" panose="020F0302020204030204"/>
            </a:rPr>
            <a:t> Cheaper</a:t>
          </a:r>
          <a:r>
            <a:rPr lang="en-GB" i="0"/>
            <a:t> </a:t>
          </a:r>
          <a:r>
            <a:rPr lang="en-GB" i="0">
              <a:latin typeface="Calibri Light" panose="020F0302020204030204"/>
            </a:rPr>
            <a:t>prices</a:t>
          </a:r>
          <a:endParaRPr lang="en-US" i="0">
            <a:latin typeface="Calibri Light" panose="020F0302020204030204"/>
          </a:endParaRPr>
        </a:p>
      </dgm:t>
    </dgm:pt>
    <dgm:pt modelId="{6B889804-7A04-431F-BD4E-0FB3A644F7C1}" type="parTrans" cxnId="{A1945564-9FE0-4F02-96F4-C932836BD170}">
      <dgm:prSet/>
      <dgm:spPr/>
      <dgm:t>
        <a:bodyPr/>
        <a:lstStyle/>
        <a:p>
          <a:endParaRPr lang="en-US" i="0"/>
        </a:p>
      </dgm:t>
    </dgm:pt>
    <dgm:pt modelId="{8CCCD74A-5073-47B1-8C96-D206CB4DE3B6}" type="sibTrans" cxnId="{A1945564-9FE0-4F02-96F4-C932836BD170}">
      <dgm:prSet/>
      <dgm:spPr/>
      <dgm:t>
        <a:bodyPr/>
        <a:lstStyle/>
        <a:p>
          <a:endParaRPr lang="en-US" i="0"/>
        </a:p>
      </dgm:t>
    </dgm:pt>
    <dgm:pt modelId="{B1028335-B708-4E61-BC1B-082FF2EAA5FD}">
      <dgm:prSet phldr="0"/>
      <dgm:spPr/>
      <dgm:t>
        <a:bodyPr/>
        <a:lstStyle/>
        <a:p>
          <a:pPr>
            <a:lnSpc>
              <a:spcPct val="100000"/>
            </a:lnSpc>
          </a:pPr>
          <a:r>
            <a:rPr lang="en-US" i="0">
              <a:latin typeface="Calibri Light"/>
              <a:cs typeface="Calibri Light"/>
            </a:rPr>
            <a:t>Release faster and quicker connectivity </a:t>
          </a:r>
          <a:endParaRPr lang="en-GB" i="0">
            <a:latin typeface="Calibri Light"/>
            <a:cs typeface="Calibri Light"/>
          </a:endParaRPr>
        </a:p>
      </dgm:t>
    </dgm:pt>
    <dgm:pt modelId="{F55173AE-E488-43E6-B306-44C39A0D6761}" type="parTrans" cxnId="{5C247E83-EA32-43F1-BEF8-D26189A6F196}">
      <dgm:prSet/>
      <dgm:spPr/>
      <dgm:t>
        <a:bodyPr/>
        <a:lstStyle/>
        <a:p>
          <a:endParaRPr lang="en-US" i="0"/>
        </a:p>
      </dgm:t>
    </dgm:pt>
    <dgm:pt modelId="{753B9285-27DF-408B-B6FB-7630EC2FC552}" type="sibTrans" cxnId="{5C247E83-EA32-43F1-BEF8-D26189A6F196}">
      <dgm:prSet/>
      <dgm:spPr/>
      <dgm:t>
        <a:bodyPr/>
        <a:lstStyle/>
        <a:p>
          <a:endParaRPr lang="en-US" i="0"/>
        </a:p>
      </dgm:t>
    </dgm:pt>
    <dgm:pt modelId="{7D39D349-991F-40BB-85F3-6F009A501642}">
      <dgm:prSet phldr="0"/>
      <dgm:spPr/>
      <dgm:t>
        <a:bodyPr/>
        <a:lstStyle/>
        <a:p>
          <a:pPr>
            <a:lnSpc>
              <a:spcPct val="100000"/>
            </a:lnSpc>
          </a:pPr>
          <a:r>
            <a:rPr lang="en-GB" i="0">
              <a:latin typeface="Calibri Light" panose="020F0302020204030204"/>
            </a:rPr>
            <a:t>Introduce a greener program for a positive reflection towards</a:t>
          </a:r>
          <a:r>
            <a:rPr lang="en-GB" i="0"/>
            <a:t> the environment </a:t>
          </a:r>
          <a:endParaRPr lang="en-US" i="0"/>
        </a:p>
      </dgm:t>
    </dgm:pt>
    <dgm:pt modelId="{8B54D9A5-4C45-4F25-B3D4-E1225A3EEFFB}" type="parTrans" cxnId="{0693C7A9-D748-4D76-9505-5ECEBCEFD4DB}">
      <dgm:prSet/>
      <dgm:spPr/>
      <dgm:t>
        <a:bodyPr/>
        <a:lstStyle/>
        <a:p>
          <a:endParaRPr lang="en-GB" i="0"/>
        </a:p>
      </dgm:t>
    </dgm:pt>
    <dgm:pt modelId="{6A786AC3-DFEF-4A5D-A3BE-E5913F5458DC}" type="sibTrans" cxnId="{0693C7A9-D748-4D76-9505-5ECEBCEFD4DB}">
      <dgm:prSet/>
      <dgm:spPr/>
      <dgm:t>
        <a:bodyPr/>
        <a:lstStyle/>
        <a:p>
          <a:endParaRPr lang="en-GB" i="0"/>
        </a:p>
      </dgm:t>
    </dgm:pt>
    <dgm:pt modelId="{03990DB1-1D9F-4E43-BB1A-3EA1C1AD882F}">
      <dgm:prSet phldr="0"/>
      <dgm:spPr/>
      <dgm:t>
        <a:bodyPr/>
        <a:lstStyle/>
        <a:p>
          <a:pPr>
            <a:lnSpc>
              <a:spcPct val="100000"/>
            </a:lnSpc>
          </a:pPr>
          <a:r>
            <a:rPr lang="en-GB" i="0">
              <a:latin typeface="Calibri Light" panose="020F0302020204030204"/>
            </a:rPr>
            <a:t>  easier access when loggin in</a:t>
          </a:r>
          <a:endParaRPr lang="en-US" i="0"/>
        </a:p>
      </dgm:t>
    </dgm:pt>
    <dgm:pt modelId="{B2914303-3FC2-4491-85AC-B76BDCCE637C}" type="parTrans" cxnId="{BD42BE85-70DF-4DAD-BB3E-19FC4283A3D3}">
      <dgm:prSet/>
      <dgm:spPr/>
      <dgm:t>
        <a:bodyPr/>
        <a:lstStyle/>
        <a:p>
          <a:endParaRPr lang="en-GB" i="0"/>
        </a:p>
      </dgm:t>
    </dgm:pt>
    <dgm:pt modelId="{8BE56F94-47C6-44B3-B656-4203C78C5323}" type="sibTrans" cxnId="{BD42BE85-70DF-4DAD-BB3E-19FC4283A3D3}">
      <dgm:prSet/>
      <dgm:spPr/>
      <dgm:t>
        <a:bodyPr/>
        <a:lstStyle/>
        <a:p>
          <a:endParaRPr lang="en-GB" i="0"/>
        </a:p>
      </dgm:t>
    </dgm:pt>
    <dgm:pt modelId="{3F8706BE-C002-4781-9F2C-3BE98B8A25D5}">
      <dgm:prSet phldr="0"/>
      <dgm:spPr/>
      <dgm:t>
        <a:bodyPr/>
        <a:lstStyle/>
        <a:p>
          <a:pPr>
            <a:lnSpc>
              <a:spcPct val="100000"/>
            </a:lnSpc>
          </a:pPr>
          <a:r>
            <a:rPr lang="en-GB" i="0">
              <a:latin typeface="Calibri Light" panose="020F0302020204030204"/>
            </a:rPr>
            <a:t>Removing are you a robot option? As it xcleaely discriminates those who have the caabilities to pass the test the "are you a computer" icon shiuld be removed  before access an own account sign in, as im ovbiously not a computer</a:t>
          </a:r>
          <a:endParaRPr lang="en-US" i="0"/>
        </a:p>
      </dgm:t>
    </dgm:pt>
    <dgm:pt modelId="{DC81CC83-25B8-4AC4-8D24-8F302930808F}" type="parTrans" cxnId="{56804E2B-783B-4EF9-A940-4D8E924ED36C}">
      <dgm:prSet/>
      <dgm:spPr/>
      <dgm:t>
        <a:bodyPr/>
        <a:lstStyle/>
        <a:p>
          <a:endParaRPr lang="en-GB" i="0"/>
        </a:p>
      </dgm:t>
    </dgm:pt>
    <dgm:pt modelId="{DB2AFA6C-1096-438A-BC62-791A4619DB58}" type="sibTrans" cxnId="{56804E2B-783B-4EF9-A940-4D8E924ED36C}">
      <dgm:prSet/>
      <dgm:spPr/>
      <dgm:t>
        <a:bodyPr/>
        <a:lstStyle/>
        <a:p>
          <a:endParaRPr lang="en-GB" i="0"/>
        </a:p>
      </dgm:t>
    </dgm:pt>
    <dgm:pt modelId="{D20D5E67-E2C6-4030-AAF6-69F0ACB2A28C}">
      <dgm:prSet phldr="0"/>
      <dgm:spPr/>
      <dgm:t>
        <a:bodyPr/>
        <a:lstStyle/>
        <a:p>
          <a:pPr>
            <a:lnSpc>
              <a:spcPct val="100000"/>
            </a:lnSpc>
          </a:pPr>
          <a:endParaRPr lang="en-GB" i="0">
            <a:latin typeface="Gill Sans MT"/>
          </a:endParaRPr>
        </a:p>
      </dgm:t>
    </dgm:pt>
    <dgm:pt modelId="{2955B2B6-7BA5-4C4E-9C5A-F6A8B76FC01B}" type="parTrans" cxnId="{90B7C35C-7A70-4107-A87D-A46E8D7607FA}">
      <dgm:prSet/>
      <dgm:spPr/>
      <dgm:t>
        <a:bodyPr/>
        <a:lstStyle/>
        <a:p>
          <a:endParaRPr lang="en-GB" i="0"/>
        </a:p>
      </dgm:t>
    </dgm:pt>
    <dgm:pt modelId="{B281B6D3-5AD9-43FD-BA12-B2D387BBAFA0}" type="sibTrans" cxnId="{90B7C35C-7A70-4107-A87D-A46E8D7607FA}">
      <dgm:prSet/>
      <dgm:spPr/>
      <dgm:t>
        <a:bodyPr/>
        <a:lstStyle/>
        <a:p>
          <a:endParaRPr lang="en-GB" i="0"/>
        </a:p>
      </dgm:t>
    </dgm:pt>
    <dgm:pt modelId="{B207A2C7-2AC1-44B9-AAB0-CC0A91D7E9CD}" type="pres">
      <dgm:prSet presAssocID="{9FB49E75-EA63-4145-9B8E-64B3C6C45FD7}" presName="root" presStyleCnt="0">
        <dgm:presLayoutVars>
          <dgm:dir/>
          <dgm:resizeHandles val="exact"/>
        </dgm:presLayoutVars>
      </dgm:prSet>
      <dgm:spPr/>
    </dgm:pt>
    <dgm:pt modelId="{2EAFC7EF-C8B9-468F-84C2-814BEA1D2B54}" type="pres">
      <dgm:prSet presAssocID="{8690E44C-165A-4593-8E55-6666F84EFD36}" presName="compNode" presStyleCnt="0"/>
      <dgm:spPr/>
    </dgm:pt>
    <dgm:pt modelId="{2438100D-429B-4B5A-8575-C86F032F99A5}" type="pres">
      <dgm:prSet presAssocID="{8690E44C-165A-4593-8E55-6666F84EFD36}" presName="bgRect" presStyleLbl="bgShp" presStyleIdx="0" presStyleCnt="7"/>
      <dgm:spPr/>
    </dgm:pt>
    <dgm:pt modelId="{74C66194-426B-4CB8-95B7-5E8911B7B4FB}" type="pres">
      <dgm:prSet presAssocID="{8690E44C-165A-4593-8E55-6666F84EFD36}"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humbs Up Sign"/>
        </a:ext>
      </dgm:extLst>
    </dgm:pt>
    <dgm:pt modelId="{D858B81F-B733-452C-8B4A-1736685C75EC}" type="pres">
      <dgm:prSet presAssocID="{8690E44C-165A-4593-8E55-6666F84EFD36}" presName="spaceRect" presStyleCnt="0"/>
      <dgm:spPr/>
    </dgm:pt>
    <dgm:pt modelId="{E79A2F21-DA1C-42D7-B59C-46D7C25B8A99}" type="pres">
      <dgm:prSet presAssocID="{8690E44C-165A-4593-8E55-6666F84EFD36}" presName="parTx" presStyleLbl="revTx" presStyleIdx="0" presStyleCnt="7">
        <dgm:presLayoutVars>
          <dgm:chMax val="0"/>
          <dgm:chPref val="0"/>
        </dgm:presLayoutVars>
      </dgm:prSet>
      <dgm:spPr/>
    </dgm:pt>
    <dgm:pt modelId="{69DA3D25-3586-4169-AAB1-1159FB618E1E}" type="pres">
      <dgm:prSet presAssocID="{86A5F478-7150-4963-8B4D-B3A513188804}" presName="sibTrans" presStyleCnt="0"/>
      <dgm:spPr/>
    </dgm:pt>
    <dgm:pt modelId="{384E2AFB-2625-42A7-B154-9B1DEF03843E}" type="pres">
      <dgm:prSet presAssocID="{03990DB1-1D9F-4E43-BB1A-3EA1C1AD882F}" presName="compNode" presStyleCnt="0"/>
      <dgm:spPr/>
    </dgm:pt>
    <dgm:pt modelId="{2BCCDBF6-3946-4661-8BA7-3A92E72E1763}" type="pres">
      <dgm:prSet presAssocID="{03990DB1-1D9F-4E43-BB1A-3EA1C1AD882F}" presName="bgRect" presStyleLbl="bgShp" presStyleIdx="1" presStyleCnt="7"/>
      <dgm:spPr/>
    </dgm:pt>
    <dgm:pt modelId="{5A2DBF18-7E6C-4567-84D0-D19D5922591A}" type="pres">
      <dgm:prSet presAssocID="{03990DB1-1D9F-4E43-BB1A-3EA1C1AD882F}" presName="iconRect" presStyleLbl="node1" presStyleIdx="1" presStyleCnt="7"/>
      <dgm:spPr/>
    </dgm:pt>
    <dgm:pt modelId="{4C02EC1C-36F1-4325-B669-DDB0BB1FF91C}" type="pres">
      <dgm:prSet presAssocID="{03990DB1-1D9F-4E43-BB1A-3EA1C1AD882F}" presName="spaceRect" presStyleCnt="0"/>
      <dgm:spPr/>
    </dgm:pt>
    <dgm:pt modelId="{64DF8DB9-A0C2-444E-AD9B-C20B54D15488}" type="pres">
      <dgm:prSet presAssocID="{03990DB1-1D9F-4E43-BB1A-3EA1C1AD882F}" presName="parTx" presStyleLbl="revTx" presStyleIdx="1" presStyleCnt="7">
        <dgm:presLayoutVars>
          <dgm:chMax val="0"/>
          <dgm:chPref val="0"/>
        </dgm:presLayoutVars>
      </dgm:prSet>
      <dgm:spPr/>
    </dgm:pt>
    <dgm:pt modelId="{4EA5413A-2C0B-482E-ADAA-E3A5F44558A8}" type="pres">
      <dgm:prSet presAssocID="{8BE56F94-47C6-44B3-B656-4203C78C5323}" presName="sibTrans" presStyleCnt="0"/>
      <dgm:spPr/>
    </dgm:pt>
    <dgm:pt modelId="{F850AB21-4645-400F-9D2B-8816E581F721}" type="pres">
      <dgm:prSet presAssocID="{2A3A2B4B-9C77-408D-AA7D-C33F5B9A3210}" presName="compNode" presStyleCnt="0"/>
      <dgm:spPr/>
    </dgm:pt>
    <dgm:pt modelId="{E56902DC-92AA-4F6A-A6AE-AA0ABDC03500}" type="pres">
      <dgm:prSet presAssocID="{2A3A2B4B-9C77-408D-AA7D-C33F5B9A3210}" presName="bgRect" presStyleLbl="bgShp" presStyleIdx="2" presStyleCnt="7"/>
      <dgm:spPr/>
    </dgm:pt>
    <dgm:pt modelId="{4559784F-9B43-4BD8-A569-4AA0A451EA4E}" type="pres">
      <dgm:prSet presAssocID="{2A3A2B4B-9C77-408D-AA7D-C33F5B9A3210}" presName="iconRect" presStyleLbl="node1" presStyleIdx="2"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91DD6C1B-738F-42E4-A7F5-DDA41082D0EC}" type="pres">
      <dgm:prSet presAssocID="{2A3A2B4B-9C77-408D-AA7D-C33F5B9A3210}" presName="spaceRect" presStyleCnt="0"/>
      <dgm:spPr/>
    </dgm:pt>
    <dgm:pt modelId="{E4482D74-52F5-4D74-A386-CC2586B37025}" type="pres">
      <dgm:prSet presAssocID="{2A3A2B4B-9C77-408D-AA7D-C33F5B9A3210}" presName="parTx" presStyleLbl="revTx" presStyleIdx="2" presStyleCnt="7">
        <dgm:presLayoutVars>
          <dgm:chMax val="0"/>
          <dgm:chPref val="0"/>
        </dgm:presLayoutVars>
      </dgm:prSet>
      <dgm:spPr/>
    </dgm:pt>
    <dgm:pt modelId="{7BE2845F-3079-4C8F-886F-2C1E1AA0A625}" type="pres">
      <dgm:prSet presAssocID="{8CCCD74A-5073-47B1-8C96-D206CB4DE3B6}" presName="sibTrans" presStyleCnt="0"/>
      <dgm:spPr/>
    </dgm:pt>
    <dgm:pt modelId="{8A79F609-5F41-4A90-B7C0-7D5A11D4DC47}" type="pres">
      <dgm:prSet presAssocID="{3F8706BE-C002-4781-9F2C-3BE98B8A25D5}" presName="compNode" presStyleCnt="0"/>
      <dgm:spPr/>
    </dgm:pt>
    <dgm:pt modelId="{21154CD6-3B5D-4136-A7E5-BEB62EEB0879}" type="pres">
      <dgm:prSet presAssocID="{3F8706BE-C002-4781-9F2C-3BE98B8A25D5}" presName="bgRect" presStyleLbl="bgShp" presStyleIdx="3" presStyleCnt="7"/>
      <dgm:spPr/>
    </dgm:pt>
    <dgm:pt modelId="{6185FBDF-95FB-4A7C-BAE6-C733E9F9859B}" type="pres">
      <dgm:prSet presAssocID="{3F8706BE-C002-4781-9F2C-3BE98B8A25D5}" presName="iconRect" presStyleLbl="node1" presStyleIdx="3" presStyleCnt="7"/>
      <dgm:spPr/>
    </dgm:pt>
    <dgm:pt modelId="{3D1F0660-FC43-4A9C-9929-4A46CE6B4FCB}" type="pres">
      <dgm:prSet presAssocID="{3F8706BE-C002-4781-9F2C-3BE98B8A25D5}" presName="spaceRect" presStyleCnt="0"/>
      <dgm:spPr/>
    </dgm:pt>
    <dgm:pt modelId="{EE5543F6-F9B7-489C-837F-0216B957215F}" type="pres">
      <dgm:prSet presAssocID="{3F8706BE-C002-4781-9F2C-3BE98B8A25D5}" presName="parTx" presStyleLbl="revTx" presStyleIdx="3" presStyleCnt="7">
        <dgm:presLayoutVars>
          <dgm:chMax val="0"/>
          <dgm:chPref val="0"/>
        </dgm:presLayoutVars>
      </dgm:prSet>
      <dgm:spPr/>
    </dgm:pt>
    <dgm:pt modelId="{43B36129-A99F-4B7D-A7C1-3E0B0E58426F}" type="pres">
      <dgm:prSet presAssocID="{DB2AFA6C-1096-438A-BC62-791A4619DB58}" presName="sibTrans" presStyleCnt="0"/>
      <dgm:spPr/>
    </dgm:pt>
    <dgm:pt modelId="{933785D4-E55B-4DB2-9A9C-687236F19C40}" type="pres">
      <dgm:prSet presAssocID="{7D39D349-991F-40BB-85F3-6F009A501642}" presName="compNode" presStyleCnt="0"/>
      <dgm:spPr/>
    </dgm:pt>
    <dgm:pt modelId="{43B22A09-2D6B-4687-99D7-25BF371CB6C1}" type="pres">
      <dgm:prSet presAssocID="{7D39D349-991F-40BB-85F3-6F009A501642}" presName="bgRect" presStyleLbl="bgShp" presStyleIdx="4" presStyleCnt="7"/>
      <dgm:spPr/>
    </dgm:pt>
    <dgm:pt modelId="{90BAA2C3-F483-4618-B593-9BD4398F6001}" type="pres">
      <dgm:prSet presAssocID="{7D39D349-991F-40BB-85F3-6F009A501642}" presName="iconRect" presStyleLbl="node1" presStyleIdx="4" presStyleCnt="7"/>
      <dgm:spPr/>
    </dgm:pt>
    <dgm:pt modelId="{8BEB2A7E-05AD-4E8B-A3AA-CF95A274EB63}" type="pres">
      <dgm:prSet presAssocID="{7D39D349-991F-40BB-85F3-6F009A501642}" presName="spaceRect" presStyleCnt="0"/>
      <dgm:spPr/>
    </dgm:pt>
    <dgm:pt modelId="{C136DF07-3A4C-40EE-B2ED-5FCAE2E47C9F}" type="pres">
      <dgm:prSet presAssocID="{7D39D349-991F-40BB-85F3-6F009A501642}" presName="parTx" presStyleLbl="revTx" presStyleIdx="4" presStyleCnt="7">
        <dgm:presLayoutVars>
          <dgm:chMax val="0"/>
          <dgm:chPref val="0"/>
        </dgm:presLayoutVars>
      </dgm:prSet>
      <dgm:spPr/>
    </dgm:pt>
    <dgm:pt modelId="{C27FEB42-D78F-458D-AAE5-C60F5F29BE8A}" type="pres">
      <dgm:prSet presAssocID="{6A786AC3-DFEF-4A5D-A3BE-E5913F5458DC}" presName="sibTrans" presStyleCnt="0"/>
      <dgm:spPr/>
    </dgm:pt>
    <dgm:pt modelId="{8AA1AA6E-DA9D-4FE6-B6BB-5AF77E8D4C7C}" type="pres">
      <dgm:prSet presAssocID="{B1028335-B708-4E61-BC1B-082FF2EAA5FD}" presName="compNode" presStyleCnt="0"/>
      <dgm:spPr/>
    </dgm:pt>
    <dgm:pt modelId="{E4B97CE1-4760-4237-92FB-8B63C438CCB8}" type="pres">
      <dgm:prSet presAssocID="{B1028335-B708-4E61-BC1B-082FF2EAA5FD}" presName="bgRect" presStyleLbl="bgShp" presStyleIdx="5" presStyleCnt="7"/>
      <dgm:spPr/>
    </dgm:pt>
    <dgm:pt modelId="{20AC08DD-C839-4BE1-8A6E-2EE3F33D106B}" type="pres">
      <dgm:prSet presAssocID="{B1028335-B708-4E61-BC1B-082FF2EAA5FD}" presName="iconRect" presStyleLbl="node1" presStyleIdx="5"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DA6A2E41-427E-4593-8FE9-B05612FF0393}" type="pres">
      <dgm:prSet presAssocID="{B1028335-B708-4E61-BC1B-082FF2EAA5FD}" presName="spaceRect" presStyleCnt="0"/>
      <dgm:spPr/>
    </dgm:pt>
    <dgm:pt modelId="{51CF8302-8FC1-4967-AA30-EC4CCBC906F2}" type="pres">
      <dgm:prSet presAssocID="{B1028335-B708-4E61-BC1B-082FF2EAA5FD}" presName="parTx" presStyleLbl="revTx" presStyleIdx="5" presStyleCnt="7">
        <dgm:presLayoutVars>
          <dgm:chMax val="0"/>
          <dgm:chPref val="0"/>
        </dgm:presLayoutVars>
      </dgm:prSet>
      <dgm:spPr/>
    </dgm:pt>
    <dgm:pt modelId="{AB9DD779-8C69-49C2-B703-13C6331B8CD1}" type="pres">
      <dgm:prSet presAssocID="{753B9285-27DF-408B-B6FB-7630EC2FC552}" presName="sibTrans" presStyleCnt="0"/>
      <dgm:spPr/>
    </dgm:pt>
    <dgm:pt modelId="{663AD2E3-84F6-4A90-8416-40F9B3C1C94D}" type="pres">
      <dgm:prSet presAssocID="{D20D5E67-E2C6-4030-AAF6-69F0ACB2A28C}" presName="compNode" presStyleCnt="0"/>
      <dgm:spPr/>
    </dgm:pt>
    <dgm:pt modelId="{3D9C3C01-B7F8-430F-9155-B5CCC9C72B4B}" type="pres">
      <dgm:prSet presAssocID="{D20D5E67-E2C6-4030-AAF6-69F0ACB2A28C}" presName="bgRect" presStyleLbl="bgShp" presStyleIdx="6" presStyleCnt="7"/>
      <dgm:spPr/>
    </dgm:pt>
    <dgm:pt modelId="{6A50D3DA-B7F0-4195-9603-C232BC05674C}" type="pres">
      <dgm:prSet presAssocID="{D20D5E67-E2C6-4030-AAF6-69F0ACB2A28C}" presName="iconRect" presStyleLbl="node1" presStyleIdx="6" presStyleCnt="7"/>
      <dgm:spPr/>
    </dgm:pt>
    <dgm:pt modelId="{D2A2A576-5421-443F-8C32-6527AAACAD49}" type="pres">
      <dgm:prSet presAssocID="{D20D5E67-E2C6-4030-AAF6-69F0ACB2A28C}" presName="spaceRect" presStyleCnt="0"/>
      <dgm:spPr/>
    </dgm:pt>
    <dgm:pt modelId="{B3EC1AFA-F235-45C0-AFCD-4E925CC33C92}" type="pres">
      <dgm:prSet presAssocID="{D20D5E67-E2C6-4030-AAF6-69F0ACB2A28C}" presName="parTx" presStyleLbl="revTx" presStyleIdx="6" presStyleCnt="7">
        <dgm:presLayoutVars>
          <dgm:chMax val="0"/>
          <dgm:chPref val="0"/>
        </dgm:presLayoutVars>
      </dgm:prSet>
      <dgm:spPr/>
    </dgm:pt>
  </dgm:ptLst>
  <dgm:cxnLst>
    <dgm:cxn modelId="{25CE5E0E-77B9-457F-AF0B-E60EDDA3238F}" type="presOf" srcId="{3F8706BE-C002-4781-9F2C-3BE98B8A25D5}" destId="{EE5543F6-F9B7-489C-837F-0216B957215F}" srcOrd="0" destOrd="0" presId="urn:microsoft.com/office/officeart/2018/2/layout/IconVerticalSolidList"/>
    <dgm:cxn modelId="{447D5F16-96A6-4E76-83A5-AA99572AACB4}" srcId="{9FB49E75-EA63-4145-9B8E-64B3C6C45FD7}" destId="{8690E44C-165A-4593-8E55-6666F84EFD36}" srcOrd="0" destOrd="0" parTransId="{9764F6C3-ACAA-4E24-B2F6-D497F5107B9B}" sibTransId="{86A5F478-7150-4963-8B4D-B3A513188804}"/>
    <dgm:cxn modelId="{56804E2B-783B-4EF9-A940-4D8E924ED36C}" srcId="{9FB49E75-EA63-4145-9B8E-64B3C6C45FD7}" destId="{3F8706BE-C002-4781-9F2C-3BE98B8A25D5}" srcOrd="3" destOrd="0" parTransId="{DC81CC83-25B8-4AC4-8D24-8F302930808F}" sibTransId="{DB2AFA6C-1096-438A-BC62-791A4619DB58}"/>
    <dgm:cxn modelId="{BE74623D-67B0-48F6-93CC-9E60428E5AA5}" type="presOf" srcId="{B1028335-B708-4E61-BC1B-082FF2EAA5FD}" destId="{51CF8302-8FC1-4967-AA30-EC4CCBC906F2}" srcOrd="0" destOrd="0" presId="urn:microsoft.com/office/officeart/2018/2/layout/IconVerticalSolidList"/>
    <dgm:cxn modelId="{90B7C35C-7A70-4107-A87D-A46E8D7607FA}" srcId="{9FB49E75-EA63-4145-9B8E-64B3C6C45FD7}" destId="{D20D5E67-E2C6-4030-AAF6-69F0ACB2A28C}" srcOrd="6" destOrd="0" parTransId="{2955B2B6-7BA5-4C4E-9C5A-F6A8B76FC01B}" sibTransId="{B281B6D3-5AD9-43FD-BA12-B2D387BBAFA0}"/>
    <dgm:cxn modelId="{A1945564-9FE0-4F02-96F4-C932836BD170}" srcId="{9FB49E75-EA63-4145-9B8E-64B3C6C45FD7}" destId="{2A3A2B4B-9C77-408D-AA7D-C33F5B9A3210}" srcOrd="2" destOrd="0" parTransId="{6B889804-7A04-431F-BD4E-0FB3A644F7C1}" sibTransId="{8CCCD74A-5073-47B1-8C96-D206CB4DE3B6}"/>
    <dgm:cxn modelId="{A4ED7573-D314-483E-9F50-6B150DE6D651}" type="presOf" srcId="{7D39D349-991F-40BB-85F3-6F009A501642}" destId="{C136DF07-3A4C-40EE-B2ED-5FCAE2E47C9F}" srcOrd="0" destOrd="0" presId="urn:microsoft.com/office/officeart/2018/2/layout/IconVerticalSolidList"/>
    <dgm:cxn modelId="{5C247E83-EA32-43F1-BEF8-D26189A6F196}" srcId="{9FB49E75-EA63-4145-9B8E-64B3C6C45FD7}" destId="{B1028335-B708-4E61-BC1B-082FF2EAA5FD}" srcOrd="5" destOrd="0" parTransId="{F55173AE-E488-43E6-B306-44C39A0D6761}" sibTransId="{753B9285-27DF-408B-B6FB-7630EC2FC552}"/>
    <dgm:cxn modelId="{BD42BE85-70DF-4DAD-BB3E-19FC4283A3D3}" srcId="{9FB49E75-EA63-4145-9B8E-64B3C6C45FD7}" destId="{03990DB1-1D9F-4E43-BB1A-3EA1C1AD882F}" srcOrd="1" destOrd="0" parTransId="{B2914303-3FC2-4491-85AC-B76BDCCE637C}" sibTransId="{8BE56F94-47C6-44B3-B656-4203C78C5323}"/>
    <dgm:cxn modelId="{C0A0C18F-CDE8-44C1-85A5-A38273CB9D99}" type="presOf" srcId="{8690E44C-165A-4593-8E55-6666F84EFD36}" destId="{E79A2F21-DA1C-42D7-B59C-46D7C25B8A99}" srcOrd="0" destOrd="0" presId="urn:microsoft.com/office/officeart/2018/2/layout/IconVerticalSolidList"/>
    <dgm:cxn modelId="{ED53E8A1-6388-4B2A-9AB7-5A5C01645859}" type="presOf" srcId="{2A3A2B4B-9C77-408D-AA7D-C33F5B9A3210}" destId="{E4482D74-52F5-4D74-A386-CC2586B37025}" srcOrd="0" destOrd="0" presId="urn:microsoft.com/office/officeart/2018/2/layout/IconVerticalSolidList"/>
    <dgm:cxn modelId="{0693C7A9-D748-4D76-9505-5ECEBCEFD4DB}" srcId="{9FB49E75-EA63-4145-9B8E-64B3C6C45FD7}" destId="{7D39D349-991F-40BB-85F3-6F009A501642}" srcOrd="4" destOrd="0" parTransId="{8B54D9A5-4C45-4F25-B3D4-E1225A3EEFFB}" sibTransId="{6A786AC3-DFEF-4A5D-A3BE-E5913F5458DC}"/>
    <dgm:cxn modelId="{C816DFAC-7E04-4E5D-BAEA-F0DB6CE3316A}" type="presOf" srcId="{03990DB1-1D9F-4E43-BB1A-3EA1C1AD882F}" destId="{64DF8DB9-A0C2-444E-AD9B-C20B54D15488}" srcOrd="0" destOrd="0" presId="urn:microsoft.com/office/officeart/2018/2/layout/IconVerticalSolidList"/>
    <dgm:cxn modelId="{5703C0B0-1CB7-40E6-9F81-C16553557EF5}" type="presOf" srcId="{9FB49E75-EA63-4145-9B8E-64B3C6C45FD7}" destId="{B207A2C7-2AC1-44B9-AAB0-CC0A91D7E9CD}" srcOrd="0" destOrd="0" presId="urn:microsoft.com/office/officeart/2018/2/layout/IconVerticalSolidList"/>
    <dgm:cxn modelId="{41095AB4-3554-42DC-8840-7B90D79ADC4A}" type="presOf" srcId="{D20D5E67-E2C6-4030-AAF6-69F0ACB2A28C}" destId="{B3EC1AFA-F235-45C0-AFCD-4E925CC33C92}" srcOrd="0" destOrd="0" presId="urn:microsoft.com/office/officeart/2018/2/layout/IconVerticalSolidList"/>
    <dgm:cxn modelId="{D8C6D6D7-5625-400E-AB4C-C07B986A5471}" type="presParOf" srcId="{B207A2C7-2AC1-44B9-AAB0-CC0A91D7E9CD}" destId="{2EAFC7EF-C8B9-468F-84C2-814BEA1D2B54}" srcOrd="0" destOrd="0" presId="urn:microsoft.com/office/officeart/2018/2/layout/IconVerticalSolidList"/>
    <dgm:cxn modelId="{859D15EB-AD45-4F02-96CB-1F3A0952A593}" type="presParOf" srcId="{2EAFC7EF-C8B9-468F-84C2-814BEA1D2B54}" destId="{2438100D-429B-4B5A-8575-C86F032F99A5}" srcOrd="0" destOrd="0" presId="urn:microsoft.com/office/officeart/2018/2/layout/IconVerticalSolidList"/>
    <dgm:cxn modelId="{B682252A-298B-4D2D-AA56-A6CFF2E51BFF}" type="presParOf" srcId="{2EAFC7EF-C8B9-468F-84C2-814BEA1D2B54}" destId="{74C66194-426B-4CB8-95B7-5E8911B7B4FB}" srcOrd="1" destOrd="0" presId="urn:microsoft.com/office/officeart/2018/2/layout/IconVerticalSolidList"/>
    <dgm:cxn modelId="{B1AAD088-D193-4A24-8ACF-EEC0B77E3192}" type="presParOf" srcId="{2EAFC7EF-C8B9-468F-84C2-814BEA1D2B54}" destId="{D858B81F-B733-452C-8B4A-1736685C75EC}" srcOrd="2" destOrd="0" presId="urn:microsoft.com/office/officeart/2018/2/layout/IconVerticalSolidList"/>
    <dgm:cxn modelId="{3C07BF5B-11AE-48EF-9B9A-155590EBCE1D}" type="presParOf" srcId="{2EAFC7EF-C8B9-468F-84C2-814BEA1D2B54}" destId="{E79A2F21-DA1C-42D7-B59C-46D7C25B8A99}" srcOrd="3" destOrd="0" presId="urn:microsoft.com/office/officeart/2018/2/layout/IconVerticalSolidList"/>
    <dgm:cxn modelId="{4FAF126A-282E-4D82-9AA7-B6CC6B3D91AB}" type="presParOf" srcId="{B207A2C7-2AC1-44B9-AAB0-CC0A91D7E9CD}" destId="{69DA3D25-3586-4169-AAB1-1159FB618E1E}" srcOrd="1" destOrd="0" presId="urn:microsoft.com/office/officeart/2018/2/layout/IconVerticalSolidList"/>
    <dgm:cxn modelId="{DD4AFD94-42AF-4FA0-898D-D8BBB47CD6E2}" type="presParOf" srcId="{B207A2C7-2AC1-44B9-AAB0-CC0A91D7E9CD}" destId="{384E2AFB-2625-42A7-B154-9B1DEF03843E}" srcOrd="2" destOrd="0" presId="urn:microsoft.com/office/officeart/2018/2/layout/IconVerticalSolidList"/>
    <dgm:cxn modelId="{B9D89F43-A179-491D-AED8-771468F12AEE}" type="presParOf" srcId="{384E2AFB-2625-42A7-B154-9B1DEF03843E}" destId="{2BCCDBF6-3946-4661-8BA7-3A92E72E1763}" srcOrd="0" destOrd="0" presId="urn:microsoft.com/office/officeart/2018/2/layout/IconVerticalSolidList"/>
    <dgm:cxn modelId="{659E6A9A-2038-4D68-9D2C-8641733E9BDB}" type="presParOf" srcId="{384E2AFB-2625-42A7-B154-9B1DEF03843E}" destId="{5A2DBF18-7E6C-4567-84D0-D19D5922591A}" srcOrd="1" destOrd="0" presId="urn:microsoft.com/office/officeart/2018/2/layout/IconVerticalSolidList"/>
    <dgm:cxn modelId="{53EC66CF-6A37-43FC-B4FA-5839F2409B06}" type="presParOf" srcId="{384E2AFB-2625-42A7-B154-9B1DEF03843E}" destId="{4C02EC1C-36F1-4325-B669-DDB0BB1FF91C}" srcOrd="2" destOrd="0" presId="urn:microsoft.com/office/officeart/2018/2/layout/IconVerticalSolidList"/>
    <dgm:cxn modelId="{4CD4221C-59A4-4E5E-8B1D-B42CC97EB122}" type="presParOf" srcId="{384E2AFB-2625-42A7-B154-9B1DEF03843E}" destId="{64DF8DB9-A0C2-444E-AD9B-C20B54D15488}" srcOrd="3" destOrd="0" presId="urn:microsoft.com/office/officeart/2018/2/layout/IconVerticalSolidList"/>
    <dgm:cxn modelId="{5874298F-8F1D-485F-9011-6AA020C7D2CD}" type="presParOf" srcId="{B207A2C7-2AC1-44B9-AAB0-CC0A91D7E9CD}" destId="{4EA5413A-2C0B-482E-ADAA-E3A5F44558A8}" srcOrd="3" destOrd="0" presId="urn:microsoft.com/office/officeart/2018/2/layout/IconVerticalSolidList"/>
    <dgm:cxn modelId="{C3794534-00C6-4EAF-8F45-730D4CA15516}" type="presParOf" srcId="{B207A2C7-2AC1-44B9-AAB0-CC0A91D7E9CD}" destId="{F850AB21-4645-400F-9D2B-8816E581F721}" srcOrd="4" destOrd="0" presId="urn:microsoft.com/office/officeart/2018/2/layout/IconVerticalSolidList"/>
    <dgm:cxn modelId="{696301D4-7C0D-4DF4-A10B-2EA7AD92165D}" type="presParOf" srcId="{F850AB21-4645-400F-9D2B-8816E581F721}" destId="{E56902DC-92AA-4F6A-A6AE-AA0ABDC03500}" srcOrd="0" destOrd="0" presId="urn:microsoft.com/office/officeart/2018/2/layout/IconVerticalSolidList"/>
    <dgm:cxn modelId="{2FCD0DBC-E8A1-4D62-AE98-96F62C695A41}" type="presParOf" srcId="{F850AB21-4645-400F-9D2B-8816E581F721}" destId="{4559784F-9B43-4BD8-A569-4AA0A451EA4E}" srcOrd="1" destOrd="0" presId="urn:microsoft.com/office/officeart/2018/2/layout/IconVerticalSolidList"/>
    <dgm:cxn modelId="{8514DC6F-7506-4747-B553-91A7E2748CD7}" type="presParOf" srcId="{F850AB21-4645-400F-9D2B-8816E581F721}" destId="{91DD6C1B-738F-42E4-A7F5-DDA41082D0EC}" srcOrd="2" destOrd="0" presId="urn:microsoft.com/office/officeart/2018/2/layout/IconVerticalSolidList"/>
    <dgm:cxn modelId="{FDB2F1FD-EA93-4FCF-BB95-EDDCA1BE4864}" type="presParOf" srcId="{F850AB21-4645-400F-9D2B-8816E581F721}" destId="{E4482D74-52F5-4D74-A386-CC2586B37025}" srcOrd="3" destOrd="0" presId="urn:microsoft.com/office/officeart/2018/2/layout/IconVerticalSolidList"/>
    <dgm:cxn modelId="{44D5E966-55C2-42B6-82A1-74A7132DF22D}" type="presParOf" srcId="{B207A2C7-2AC1-44B9-AAB0-CC0A91D7E9CD}" destId="{7BE2845F-3079-4C8F-886F-2C1E1AA0A625}" srcOrd="5" destOrd="0" presId="urn:microsoft.com/office/officeart/2018/2/layout/IconVerticalSolidList"/>
    <dgm:cxn modelId="{9620304B-E040-4EF6-80CA-FFC36010CE25}" type="presParOf" srcId="{B207A2C7-2AC1-44B9-AAB0-CC0A91D7E9CD}" destId="{8A79F609-5F41-4A90-B7C0-7D5A11D4DC47}" srcOrd="6" destOrd="0" presId="urn:microsoft.com/office/officeart/2018/2/layout/IconVerticalSolidList"/>
    <dgm:cxn modelId="{233BD28E-623B-4DFC-ADD6-DA41CE10C147}" type="presParOf" srcId="{8A79F609-5F41-4A90-B7C0-7D5A11D4DC47}" destId="{21154CD6-3B5D-4136-A7E5-BEB62EEB0879}" srcOrd="0" destOrd="0" presId="urn:microsoft.com/office/officeart/2018/2/layout/IconVerticalSolidList"/>
    <dgm:cxn modelId="{61A5BB1E-EC6D-40BD-AF04-3A1FD14C2E1F}" type="presParOf" srcId="{8A79F609-5F41-4A90-B7C0-7D5A11D4DC47}" destId="{6185FBDF-95FB-4A7C-BAE6-C733E9F9859B}" srcOrd="1" destOrd="0" presId="urn:microsoft.com/office/officeart/2018/2/layout/IconVerticalSolidList"/>
    <dgm:cxn modelId="{C3432C37-EA0E-4AA0-962C-A8CEEF62D7E8}" type="presParOf" srcId="{8A79F609-5F41-4A90-B7C0-7D5A11D4DC47}" destId="{3D1F0660-FC43-4A9C-9929-4A46CE6B4FCB}" srcOrd="2" destOrd="0" presId="urn:microsoft.com/office/officeart/2018/2/layout/IconVerticalSolidList"/>
    <dgm:cxn modelId="{2B64707D-8B68-42FB-9F0B-4FDEA5450A83}" type="presParOf" srcId="{8A79F609-5F41-4A90-B7C0-7D5A11D4DC47}" destId="{EE5543F6-F9B7-489C-837F-0216B957215F}" srcOrd="3" destOrd="0" presId="urn:microsoft.com/office/officeart/2018/2/layout/IconVerticalSolidList"/>
    <dgm:cxn modelId="{3019E243-217F-4C4D-81B4-4FAF5A30182B}" type="presParOf" srcId="{B207A2C7-2AC1-44B9-AAB0-CC0A91D7E9CD}" destId="{43B36129-A99F-4B7D-A7C1-3E0B0E58426F}" srcOrd="7" destOrd="0" presId="urn:microsoft.com/office/officeart/2018/2/layout/IconVerticalSolidList"/>
    <dgm:cxn modelId="{5A328256-D68A-4B4C-9F23-272A58379276}" type="presParOf" srcId="{B207A2C7-2AC1-44B9-AAB0-CC0A91D7E9CD}" destId="{933785D4-E55B-4DB2-9A9C-687236F19C40}" srcOrd="8" destOrd="0" presId="urn:microsoft.com/office/officeart/2018/2/layout/IconVerticalSolidList"/>
    <dgm:cxn modelId="{56883072-751E-4F9A-A38C-962D1C690E1A}" type="presParOf" srcId="{933785D4-E55B-4DB2-9A9C-687236F19C40}" destId="{43B22A09-2D6B-4687-99D7-25BF371CB6C1}" srcOrd="0" destOrd="0" presId="urn:microsoft.com/office/officeart/2018/2/layout/IconVerticalSolidList"/>
    <dgm:cxn modelId="{85BFF866-F913-46C6-B9F9-84701D3B9581}" type="presParOf" srcId="{933785D4-E55B-4DB2-9A9C-687236F19C40}" destId="{90BAA2C3-F483-4618-B593-9BD4398F6001}" srcOrd="1" destOrd="0" presId="urn:microsoft.com/office/officeart/2018/2/layout/IconVerticalSolidList"/>
    <dgm:cxn modelId="{C3528DD9-38CB-45A0-B47E-4749FA3D9E27}" type="presParOf" srcId="{933785D4-E55B-4DB2-9A9C-687236F19C40}" destId="{8BEB2A7E-05AD-4E8B-A3AA-CF95A274EB63}" srcOrd="2" destOrd="0" presId="urn:microsoft.com/office/officeart/2018/2/layout/IconVerticalSolidList"/>
    <dgm:cxn modelId="{1D66D86E-2526-4D1C-9114-882DB278F829}" type="presParOf" srcId="{933785D4-E55B-4DB2-9A9C-687236F19C40}" destId="{C136DF07-3A4C-40EE-B2ED-5FCAE2E47C9F}" srcOrd="3" destOrd="0" presId="urn:microsoft.com/office/officeart/2018/2/layout/IconVerticalSolidList"/>
    <dgm:cxn modelId="{1B3DFBD8-B7E1-46D5-8000-1A2ADD841979}" type="presParOf" srcId="{B207A2C7-2AC1-44B9-AAB0-CC0A91D7E9CD}" destId="{C27FEB42-D78F-458D-AAE5-C60F5F29BE8A}" srcOrd="9" destOrd="0" presId="urn:microsoft.com/office/officeart/2018/2/layout/IconVerticalSolidList"/>
    <dgm:cxn modelId="{B166D365-0F00-435C-AC0E-14DC44B50D2A}" type="presParOf" srcId="{B207A2C7-2AC1-44B9-AAB0-CC0A91D7E9CD}" destId="{8AA1AA6E-DA9D-4FE6-B6BB-5AF77E8D4C7C}" srcOrd="10" destOrd="0" presId="urn:microsoft.com/office/officeart/2018/2/layout/IconVerticalSolidList"/>
    <dgm:cxn modelId="{D9B4D927-1B54-46B7-9C73-D0C6C997BBC5}" type="presParOf" srcId="{8AA1AA6E-DA9D-4FE6-B6BB-5AF77E8D4C7C}" destId="{E4B97CE1-4760-4237-92FB-8B63C438CCB8}" srcOrd="0" destOrd="0" presId="urn:microsoft.com/office/officeart/2018/2/layout/IconVerticalSolidList"/>
    <dgm:cxn modelId="{5928A1FC-D871-4149-8301-71E05CA2F8B1}" type="presParOf" srcId="{8AA1AA6E-DA9D-4FE6-B6BB-5AF77E8D4C7C}" destId="{20AC08DD-C839-4BE1-8A6E-2EE3F33D106B}" srcOrd="1" destOrd="0" presId="urn:microsoft.com/office/officeart/2018/2/layout/IconVerticalSolidList"/>
    <dgm:cxn modelId="{5002C97B-386A-4BF8-ADE2-8D95CFF05027}" type="presParOf" srcId="{8AA1AA6E-DA9D-4FE6-B6BB-5AF77E8D4C7C}" destId="{DA6A2E41-427E-4593-8FE9-B05612FF0393}" srcOrd="2" destOrd="0" presId="urn:microsoft.com/office/officeart/2018/2/layout/IconVerticalSolidList"/>
    <dgm:cxn modelId="{AC8F43CF-8105-4388-99D4-AF34FBF5EE26}" type="presParOf" srcId="{8AA1AA6E-DA9D-4FE6-B6BB-5AF77E8D4C7C}" destId="{51CF8302-8FC1-4967-AA30-EC4CCBC906F2}" srcOrd="3" destOrd="0" presId="urn:microsoft.com/office/officeart/2018/2/layout/IconVerticalSolidList"/>
    <dgm:cxn modelId="{E19ED2F0-F598-46FA-A380-46B3398A8ABA}" type="presParOf" srcId="{B207A2C7-2AC1-44B9-AAB0-CC0A91D7E9CD}" destId="{AB9DD779-8C69-49C2-B703-13C6331B8CD1}" srcOrd="11" destOrd="0" presId="urn:microsoft.com/office/officeart/2018/2/layout/IconVerticalSolidList"/>
    <dgm:cxn modelId="{FAA9E47C-97BF-4DAA-9E2D-501F34A13DDB}" type="presParOf" srcId="{B207A2C7-2AC1-44B9-AAB0-CC0A91D7E9CD}" destId="{663AD2E3-84F6-4A90-8416-40F9B3C1C94D}" srcOrd="12" destOrd="0" presId="urn:microsoft.com/office/officeart/2018/2/layout/IconVerticalSolidList"/>
    <dgm:cxn modelId="{9509D4C2-A868-444B-9AFD-C59DB9795D2E}" type="presParOf" srcId="{663AD2E3-84F6-4A90-8416-40F9B3C1C94D}" destId="{3D9C3C01-B7F8-430F-9155-B5CCC9C72B4B}" srcOrd="0" destOrd="0" presId="urn:microsoft.com/office/officeart/2018/2/layout/IconVerticalSolidList"/>
    <dgm:cxn modelId="{683CB5F3-BCBB-422A-8ED4-3C725BC3857D}" type="presParOf" srcId="{663AD2E3-84F6-4A90-8416-40F9B3C1C94D}" destId="{6A50D3DA-B7F0-4195-9603-C232BC05674C}" srcOrd="1" destOrd="0" presId="urn:microsoft.com/office/officeart/2018/2/layout/IconVerticalSolidList"/>
    <dgm:cxn modelId="{924907DB-A8EC-4C30-96EB-F9952B3F5261}" type="presParOf" srcId="{663AD2E3-84F6-4A90-8416-40F9B3C1C94D}" destId="{D2A2A576-5421-443F-8C32-6527AAACAD49}" srcOrd="2" destOrd="0" presId="urn:microsoft.com/office/officeart/2018/2/layout/IconVerticalSolidList"/>
    <dgm:cxn modelId="{3AEF25FC-4788-4338-B8B6-E97933892E90}" type="presParOf" srcId="{663AD2E3-84F6-4A90-8416-40F9B3C1C94D}" destId="{B3EC1AFA-F235-45C0-AFCD-4E925CC33C9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3128A2-862E-43E0-9C9A-07E51677F5F2}">
      <dsp:nvSpPr>
        <dsp:cNvPr id="0" name=""/>
        <dsp:cNvSpPr/>
      </dsp:nvSpPr>
      <dsp:spPr>
        <a:xfrm>
          <a:off x="0" y="1838007"/>
          <a:ext cx="5913437" cy="15754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456065-15EF-41E4-AD0C-F4675749D2E8}">
      <dsp:nvSpPr>
        <dsp:cNvPr id="0" name=""/>
        <dsp:cNvSpPr/>
      </dsp:nvSpPr>
      <dsp:spPr>
        <a:xfrm>
          <a:off x="476569" y="2192480"/>
          <a:ext cx="866489" cy="86648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9B4D10-5234-4808-8DC0-4C5D8D691F1C}">
      <dsp:nvSpPr>
        <dsp:cNvPr id="0" name=""/>
        <dsp:cNvSpPr/>
      </dsp:nvSpPr>
      <dsp:spPr>
        <a:xfrm>
          <a:off x="1819627" y="1838007"/>
          <a:ext cx="4093809" cy="1575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734" tIns="166734" rIns="166734" bIns="166734" numCol="1" spcCol="1270" anchor="ctr" anchorCtr="0">
          <a:noAutofit/>
        </a:bodyPr>
        <a:lstStyle/>
        <a:p>
          <a:pPr marL="0" lvl="0" indent="0" algn="l" defTabSz="1111250">
            <a:lnSpc>
              <a:spcPct val="100000"/>
            </a:lnSpc>
            <a:spcBef>
              <a:spcPct val="0"/>
            </a:spcBef>
            <a:spcAft>
              <a:spcPct val="35000"/>
            </a:spcAft>
            <a:buNone/>
          </a:pPr>
          <a:r>
            <a:rPr lang="en-US" sz="2500" kern="1200">
              <a:latin typeface="Gill Sans MT" panose="020B0502020104020203"/>
            </a:rPr>
            <a:t> Strategies</a:t>
          </a:r>
          <a:r>
            <a:rPr lang="en-US" sz="2500" kern="1200"/>
            <a:t> are a </a:t>
          </a:r>
          <a:r>
            <a:rPr lang="en-US" sz="2500" b="0" i="0" kern="1200"/>
            <a:t>designed </a:t>
          </a:r>
          <a:r>
            <a:rPr lang="en-GB" sz="2500" b="0" i="0" kern="1200"/>
            <a:t>plan of action</a:t>
          </a:r>
          <a:r>
            <a:rPr lang="en-US" sz="2500" b="0" i="0" kern="1200"/>
            <a:t> </a:t>
          </a:r>
          <a:r>
            <a:rPr lang="en-GB" sz="2500" b="0" i="0" kern="1200"/>
            <a:t>to achieve a long</a:t>
          </a:r>
          <a:r>
            <a:rPr lang="en-US" sz="2500" b="0" i="0" kern="1200"/>
            <a:t> </a:t>
          </a:r>
          <a:r>
            <a:rPr lang="en-GB" sz="2500" b="0" i="0" kern="1200"/>
            <a:t>term or overall aim.</a:t>
          </a:r>
          <a:endParaRPr lang="en-US" sz="2500" kern="1200"/>
        </a:p>
      </dsp:txBody>
      <dsp:txXfrm>
        <a:off x="1819627" y="1838007"/>
        <a:ext cx="4093809" cy="15754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38100D-429B-4B5A-8575-C86F032F99A5}">
      <dsp:nvSpPr>
        <dsp:cNvPr id="0" name=""/>
        <dsp:cNvSpPr/>
      </dsp:nvSpPr>
      <dsp:spPr>
        <a:xfrm>
          <a:off x="0" y="434"/>
          <a:ext cx="10897199" cy="5983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C66194-426B-4CB8-95B7-5E8911B7B4FB}">
      <dsp:nvSpPr>
        <dsp:cNvPr id="0" name=""/>
        <dsp:cNvSpPr/>
      </dsp:nvSpPr>
      <dsp:spPr>
        <a:xfrm>
          <a:off x="181014" y="135073"/>
          <a:ext cx="329116" cy="3291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9A2F21-DA1C-42D7-B59C-46D7C25B8A99}">
      <dsp:nvSpPr>
        <dsp:cNvPr id="0" name=""/>
        <dsp:cNvSpPr/>
      </dsp:nvSpPr>
      <dsp:spPr>
        <a:xfrm>
          <a:off x="691145" y="434"/>
          <a:ext cx="10206053" cy="598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330" tIns="63330" rIns="63330" bIns="63330" numCol="1" spcCol="1270" anchor="ctr" anchorCtr="0">
          <a:noAutofit/>
        </a:bodyPr>
        <a:lstStyle/>
        <a:p>
          <a:pPr marL="0" lvl="0" indent="0" algn="l" defTabSz="666750">
            <a:lnSpc>
              <a:spcPct val="100000"/>
            </a:lnSpc>
            <a:spcBef>
              <a:spcPct val="0"/>
            </a:spcBef>
            <a:spcAft>
              <a:spcPct val="35000"/>
            </a:spcAft>
            <a:buNone/>
          </a:pPr>
          <a:r>
            <a:rPr lang="en-GB" sz="1500" i="0" kern="1200">
              <a:latin typeface="Calibri Light" panose="020F0302020204030204"/>
            </a:rPr>
            <a:t>Here are some recommendations:</a:t>
          </a:r>
          <a:endParaRPr lang="en-US" sz="1500" i="0" kern="1200">
            <a:latin typeface="Calibri Light" panose="020F0302020204030204"/>
          </a:endParaRPr>
        </a:p>
      </dsp:txBody>
      <dsp:txXfrm>
        <a:off x="691145" y="434"/>
        <a:ext cx="10206053" cy="598394"/>
      </dsp:txXfrm>
    </dsp:sp>
    <dsp:sp modelId="{2BCCDBF6-3946-4661-8BA7-3A92E72E1763}">
      <dsp:nvSpPr>
        <dsp:cNvPr id="0" name=""/>
        <dsp:cNvSpPr/>
      </dsp:nvSpPr>
      <dsp:spPr>
        <a:xfrm>
          <a:off x="0" y="748427"/>
          <a:ext cx="10897199" cy="5983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2DBF18-7E6C-4567-84D0-D19D5922591A}">
      <dsp:nvSpPr>
        <dsp:cNvPr id="0" name=""/>
        <dsp:cNvSpPr/>
      </dsp:nvSpPr>
      <dsp:spPr>
        <a:xfrm>
          <a:off x="181014" y="883066"/>
          <a:ext cx="329116" cy="329116"/>
        </a:xfrm>
        <a:prstGeom prst="rect">
          <a:avLst/>
        </a:prstGeom>
        <a:solidFill>
          <a:schemeClr val="dk2">
            <a:hueOff val="0"/>
            <a:satOff val="0"/>
            <a:lumOff val="0"/>
            <a:alphaOff val="0"/>
          </a:schemeClr>
        </a:solidFill>
        <a:ln w="12700" cap="flat" cmpd="sng" algn="ctr">
          <a:solidFill>
            <a:schemeClr val="lt2">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DF8DB9-A0C2-444E-AD9B-C20B54D15488}">
      <dsp:nvSpPr>
        <dsp:cNvPr id="0" name=""/>
        <dsp:cNvSpPr/>
      </dsp:nvSpPr>
      <dsp:spPr>
        <a:xfrm>
          <a:off x="691145" y="748427"/>
          <a:ext cx="10206053" cy="598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330" tIns="63330" rIns="63330" bIns="63330" numCol="1" spcCol="1270" anchor="ctr" anchorCtr="0">
          <a:noAutofit/>
        </a:bodyPr>
        <a:lstStyle/>
        <a:p>
          <a:pPr marL="0" lvl="0" indent="0" algn="l" defTabSz="666750">
            <a:lnSpc>
              <a:spcPct val="100000"/>
            </a:lnSpc>
            <a:spcBef>
              <a:spcPct val="0"/>
            </a:spcBef>
            <a:spcAft>
              <a:spcPct val="35000"/>
            </a:spcAft>
            <a:buNone/>
          </a:pPr>
          <a:r>
            <a:rPr lang="en-GB" sz="1500" i="0" kern="1200">
              <a:latin typeface="Calibri Light" panose="020F0302020204030204"/>
            </a:rPr>
            <a:t>  easier access when loggin in</a:t>
          </a:r>
          <a:endParaRPr lang="en-US" sz="1500" i="0" kern="1200"/>
        </a:p>
      </dsp:txBody>
      <dsp:txXfrm>
        <a:off x="691145" y="748427"/>
        <a:ext cx="10206053" cy="598394"/>
      </dsp:txXfrm>
    </dsp:sp>
    <dsp:sp modelId="{E56902DC-92AA-4F6A-A6AE-AA0ABDC03500}">
      <dsp:nvSpPr>
        <dsp:cNvPr id="0" name=""/>
        <dsp:cNvSpPr/>
      </dsp:nvSpPr>
      <dsp:spPr>
        <a:xfrm>
          <a:off x="0" y="1496420"/>
          <a:ext cx="10897199" cy="5983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59784F-9B43-4BD8-A569-4AA0A451EA4E}">
      <dsp:nvSpPr>
        <dsp:cNvPr id="0" name=""/>
        <dsp:cNvSpPr/>
      </dsp:nvSpPr>
      <dsp:spPr>
        <a:xfrm>
          <a:off x="181014" y="1631058"/>
          <a:ext cx="329116" cy="3291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482D74-52F5-4D74-A386-CC2586B37025}">
      <dsp:nvSpPr>
        <dsp:cNvPr id="0" name=""/>
        <dsp:cNvSpPr/>
      </dsp:nvSpPr>
      <dsp:spPr>
        <a:xfrm>
          <a:off x="691145" y="1496420"/>
          <a:ext cx="10206053" cy="598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330" tIns="63330" rIns="63330" bIns="63330" numCol="1" spcCol="1270" anchor="ctr" anchorCtr="0">
          <a:noAutofit/>
        </a:bodyPr>
        <a:lstStyle/>
        <a:p>
          <a:pPr marL="0" lvl="0" indent="0" algn="l" defTabSz="666750">
            <a:lnSpc>
              <a:spcPct val="100000"/>
            </a:lnSpc>
            <a:spcBef>
              <a:spcPct val="0"/>
            </a:spcBef>
            <a:spcAft>
              <a:spcPct val="35000"/>
            </a:spcAft>
            <a:buNone/>
          </a:pPr>
          <a:r>
            <a:rPr lang="en-GB" sz="1500" i="0" kern="1200">
              <a:latin typeface="Calibri Light" panose="020F0302020204030204"/>
            </a:rPr>
            <a:t> Cheaper</a:t>
          </a:r>
          <a:r>
            <a:rPr lang="en-GB" sz="1500" i="0" kern="1200"/>
            <a:t> </a:t>
          </a:r>
          <a:r>
            <a:rPr lang="en-GB" sz="1500" i="0" kern="1200">
              <a:latin typeface="Calibri Light" panose="020F0302020204030204"/>
            </a:rPr>
            <a:t>prices</a:t>
          </a:r>
          <a:endParaRPr lang="en-US" sz="1500" i="0" kern="1200">
            <a:latin typeface="Calibri Light" panose="020F0302020204030204"/>
          </a:endParaRPr>
        </a:p>
      </dsp:txBody>
      <dsp:txXfrm>
        <a:off x="691145" y="1496420"/>
        <a:ext cx="10206053" cy="598394"/>
      </dsp:txXfrm>
    </dsp:sp>
    <dsp:sp modelId="{21154CD6-3B5D-4136-A7E5-BEB62EEB0879}">
      <dsp:nvSpPr>
        <dsp:cNvPr id="0" name=""/>
        <dsp:cNvSpPr/>
      </dsp:nvSpPr>
      <dsp:spPr>
        <a:xfrm>
          <a:off x="0" y="2244412"/>
          <a:ext cx="10897199" cy="5983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85FBDF-95FB-4A7C-BAE6-C733E9F9859B}">
      <dsp:nvSpPr>
        <dsp:cNvPr id="0" name=""/>
        <dsp:cNvSpPr/>
      </dsp:nvSpPr>
      <dsp:spPr>
        <a:xfrm>
          <a:off x="181014" y="2379051"/>
          <a:ext cx="329116" cy="329116"/>
        </a:xfrm>
        <a:prstGeom prst="rect">
          <a:avLst/>
        </a:prstGeom>
        <a:solidFill>
          <a:schemeClr val="dk2">
            <a:hueOff val="0"/>
            <a:satOff val="0"/>
            <a:lumOff val="0"/>
            <a:alphaOff val="0"/>
          </a:schemeClr>
        </a:solidFill>
        <a:ln w="12700" cap="flat" cmpd="sng" algn="ctr">
          <a:solidFill>
            <a:schemeClr val="lt2">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5543F6-F9B7-489C-837F-0216B957215F}">
      <dsp:nvSpPr>
        <dsp:cNvPr id="0" name=""/>
        <dsp:cNvSpPr/>
      </dsp:nvSpPr>
      <dsp:spPr>
        <a:xfrm>
          <a:off x="691145" y="2244412"/>
          <a:ext cx="10206053" cy="598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330" tIns="63330" rIns="63330" bIns="63330" numCol="1" spcCol="1270" anchor="ctr" anchorCtr="0">
          <a:noAutofit/>
        </a:bodyPr>
        <a:lstStyle/>
        <a:p>
          <a:pPr marL="0" lvl="0" indent="0" algn="l" defTabSz="666750">
            <a:lnSpc>
              <a:spcPct val="100000"/>
            </a:lnSpc>
            <a:spcBef>
              <a:spcPct val="0"/>
            </a:spcBef>
            <a:spcAft>
              <a:spcPct val="35000"/>
            </a:spcAft>
            <a:buNone/>
          </a:pPr>
          <a:r>
            <a:rPr lang="en-GB" sz="1500" i="0" kern="1200">
              <a:latin typeface="Calibri Light" panose="020F0302020204030204"/>
            </a:rPr>
            <a:t>Removing are you a robot option? As it xcleaely discriminates those who have the caabilities to pass the test the "are you a computer" icon shiuld be removed  before access an own account sign in, as im ovbiously not a computer</a:t>
          </a:r>
          <a:endParaRPr lang="en-US" sz="1500" i="0" kern="1200"/>
        </a:p>
      </dsp:txBody>
      <dsp:txXfrm>
        <a:off x="691145" y="2244412"/>
        <a:ext cx="10206053" cy="598394"/>
      </dsp:txXfrm>
    </dsp:sp>
    <dsp:sp modelId="{43B22A09-2D6B-4687-99D7-25BF371CB6C1}">
      <dsp:nvSpPr>
        <dsp:cNvPr id="0" name=""/>
        <dsp:cNvSpPr/>
      </dsp:nvSpPr>
      <dsp:spPr>
        <a:xfrm>
          <a:off x="0" y="2992405"/>
          <a:ext cx="10897199" cy="5983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BAA2C3-F483-4618-B593-9BD4398F6001}">
      <dsp:nvSpPr>
        <dsp:cNvPr id="0" name=""/>
        <dsp:cNvSpPr/>
      </dsp:nvSpPr>
      <dsp:spPr>
        <a:xfrm>
          <a:off x="181014" y="3127044"/>
          <a:ext cx="329116" cy="329116"/>
        </a:xfrm>
        <a:prstGeom prst="rect">
          <a:avLst/>
        </a:prstGeom>
        <a:solidFill>
          <a:schemeClr val="dk2">
            <a:hueOff val="0"/>
            <a:satOff val="0"/>
            <a:lumOff val="0"/>
            <a:alphaOff val="0"/>
          </a:schemeClr>
        </a:solidFill>
        <a:ln w="12700" cap="flat" cmpd="sng" algn="ctr">
          <a:solidFill>
            <a:schemeClr val="lt2">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36DF07-3A4C-40EE-B2ED-5FCAE2E47C9F}">
      <dsp:nvSpPr>
        <dsp:cNvPr id="0" name=""/>
        <dsp:cNvSpPr/>
      </dsp:nvSpPr>
      <dsp:spPr>
        <a:xfrm>
          <a:off x="691145" y="2992405"/>
          <a:ext cx="10206053" cy="598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330" tIns="63330" rIns="63330" bIns="63330" numCol="1" spcCol="1270" anchor="ctr" anchorCtr="0">
          <a:noAutofit/>
        </a:bodyPr>
        <a:lstStyle/>
        <a:p>
          <a:pPr marL="0" lvl="0" indent="0" algn="l" defTabSz="666750">
            <a:lnSpc>
              <a:spcPct val="100000"/>
            </a:lnSpc>
            <a:spcBef>
              <a:spcPct val="0"/>
            </a:spcBef>
            <a:spcAft>
              <a:spcPct val="35000"/>
            </a:spcAft>
            <a:buNone/>
          </a:pPr>
          <a:r>
            <a:rPr lang="en-GB" sz="1500" i="0" kern="1200">
              <a:latin typeface="Calibri Light" panose="020F0302020204030204"/>
            </a:rPr>
            <a:t>Introduce a greener program for a positive reflection towards</a:t>
          </a:r>
          <a:r>
            <a:rPr lang="en-GB" sz="1500" i="0" kern="1200"/>
            <a:t> the environment </a:t>
          </a:r>
          <a:endParaRPr lang="en-US" sz="1500" i="0" kern="1200"/>
        </a:p>
      </dsp:txBody>
      <dsp:txXfrm>
        <a:off x="691145" y="2992405"/>
        <a:ext cx="10206053" cy="598394"/>
      </dsp:txXfrm>
    </dsp:sp>
    <dsp:sp modelId="{E4B97CE1-4760-4237-92FB-8B63C438CCB8}">
      <dsp:nvSpPr>
        <dsp:cNvPr id="0" name=""/>
        <dsp:cNvSpPr/>
      </dsp:nvSpPr>
      <dsp:spPr>
        <a:xfrm>
          <a:off x="0" y="3740398"/>
          <a:ext cx="10897199" cy="5983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AC08DD-C839-4BE1-8A6E-2EE3F33D106B}">
      <dsp:nvSpPr>
        <dsp:cNvPr id="0" name=""/>
        <dsp:cNvSpPr/>
      </dsp:nvSpPr>
      <dsp:spPr>
        <a:xfrm>
          <a:off x="181014" y="3875037"/>
          <a:ext cx="329116" cy="32911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CF8302-8FC1-4967-AA30-EC4CCBC906F2}">
      <dsp:nvSpPr>
        <dsp:cNvPr id="0" name=""/>
        <dsp:cNvSpPr/>
      </dsp:nvSpPr>
      <dsp:spPr>
        <a:xfrm>
          <a:off x="691145" y="3740398"/>
          <a:ext cx="10206053" cy="598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330" tIns="63330" rIns="63330" bIns="63330" numCol="1" spcCol="1270" anchor="ctr" anchorCtr="0">
          <a:noAutofit/>
        </a:bodyPr>
        <a:lstStyle/>
        <a:p>
          <a:pPr marL="0" lvl="0" indent="0" algn="l" defTabSz="666750">
            <a:lnSpc>
              <a:spcPct val="100000"/>
            </a:lnSpc>
            <a:spcBef>
              <a:spcPct val="0"/>
            </a:spcBef>
            <a:spcAft>
              <a:spcPct val="35000"/>
            </a:spcAft>
            <a:buNone/>
          </a:pPr>
          <a:r>
            <a:rPr lang="en-US" sz="1500" i="0" kern="1200">
              <a:latin typeface="Calibri Light"/>
              <a:cs typeface="Calibri Light"/>
            </a:rPr>
            <a:t>Release faster and quicker connectivity </a:t>
          </a:r>
          <a:endParaRPr lang="en-GB" sz="1500" i="0" kern="1200">
            <a:latin typeface="Calibri Light"/>
            <a:cs typeface="Calibri Light"/>
          </a:endParaRPr>
        </a:p>
      </dsp:txBody>
      <dsp:txXfrm>
        <a:off x="691145" y="3740398"/>
        <a:ext cx="10206053" cy="598394"/>
      </dsp:txXfrm>
    </dsp:sp>
    <dsp:sp modelId="{3D9C3C01-B7F8-430F-9155-B5CCC9C72B4B}">
      <dsp:nvSpPr>
        <dsp:cNvPr id="0" name=""/>
        <dsp:cNvSpPr/>
      </dsp:nvSpPr>
      <dsp:spPr>
        <a:xfrm>
          <a:off x="0" y="4488391"/>
          <a:ext cx="10897199" cy="5983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50D3DA-B7F0-4195-9603-C232BC05674C}">
      <dsp:nvSpPr>
        <dsp:cNvPr id="0" name=""/>
        <dsp:cNvSpPr/>
      </dsp:nvSpPr>
      <dsp:spPr>
        <a:xfrm>
          <a:off x="181014" y="4623029"/>
          <a:ext cx="329116" cy="329116"/>
        </a:xfrm>
        <a:prstGeom prst="rect">
          <a:avLst/>
        </a:prstGeom>
        <a:solidFill>
          <a:schemeClr val="dk2">
            <a:hueOff val="0"/>
            <a:satOff val="0"/>
            <a:lumOff val="0"/>
            <a:alphaOff val="0"/>
          </a:schemeClr>
        </a:solidFill>
        <a:ln w="12700" cap="flat" cmpd="sng" algn="ctr">
          <a:solidFill>
            <a:schemeClr val="lt2">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EC1AFA-F235-45C0-AFCD-4E925CC33C92}">
      <dsp:nvSpPr>
        <dsp:cNvPr id="0" name=""/>
        <dsp:cNvSpPr/>
      </dsp:nvSpPr>
      <dsp:spPr>
        <a:xfrm>
          <a:off x="691145" y="4488391"/>
          <a:ext cx="10206053" cy="598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330" tIns="63330" rIns="63330" bIns="63330" numCol="1" spcCol="1270" anchor="ctr" anchorCtr="0">
          <a:noAutofit/>
        </a:bodyPr>
        <a:lstStyle/>
        <a:p>
          <a:pPr marL="0" lvl="0" indent="0" algn="l" defTabSz="666750">
            <a:lnSpc>
              <a:spcPct val="100000"/>
            </a:lnSpc>
            <a:spcBef>
              <a:spcPct val="0"/>
            </a:spcBef>
            <a:spcAft>
              <a:spcPct val="35000"/>
            </a:spcAft>
            <a:buNone/>
          </a:pPr>
          <a:endParaRPr lang="en-GB" sz="1500" i="0" kern="1200">
            <a:latin typeface="Gill Sans MT"/>
          </a:endParaRPr>
        </a:p>
      </dsp:txBody>
      <dsp:txXfrm>
        <a:off x="691145" y="4488391"/>
        <a:ext cx="10206053" cy="59839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B5B6446-FA41-1144-94D0-DDF4517EF291}" type="datetimeFigureOut">
              <a:rPr lang="en-US" smtClean="0"/>
              <a:t>10/26/20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D1B58C-D5FF-044F-A80F-C36F7DAF5FD7}" type="slidenum">
              <a:rPr lang="en-US" smtClean="0"/>
              <a:t>‹#›</a:t>
            </a:fld>
            <a:endParaRPr lang="en-US"/>
          </a:p>
        </p:txBody>
      </p:sp>
    </p:spTree>
    <p:extLst>
      <p:ext uri="{BB962C8B-B14F-4D97-AF65-F5344CB8AC3E}">
        <p14:creationId xmlns:p14="http://schemas.microsoft.com/office/powerpoint/2010/main" val="36781141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Here is a powerpoint about </a:t>
            </a:r>
            <a:r>
              <a:rPr lang="en-GB" dirty="0"/>
              <a:t>what is a strategy and how it’s applied in some organisations like Google. </a:t>
            </a:r>
            <a:endParaRPr lang="en-US" dirty="0"/>
          </a:p>
          <a:p>
            <a:endParaRPr lang="en-US" dirty="0"/>
          </a:p>
        </p:txBody>
      </p:sp>
      <p:sp>
        <p:nvSpPr>
          <p:cNvPr id="4" name="Slide Number Placeholder 3"/>
          <p:cNvSpPr>
            <a:spLocks noGrp="1"/>
          </p:cNvSpPr>
          <p:nvPr>
            <p:ph type="sldNum" sz="quarter" idx="5"/>
          </p:nvPr>
        </p:nvSpPr>
        <p:spPr/>
        <p:txBody>
          <a:bodyPr/>
          <a:lstStyle/>
          <a:p>
            <a:fld id="{DED1B58C-D5FF-044F-A80F-C36F7DAF5FD7}" type="slidenum">
              <a:rPr lang="en-US" smtClean="0"/>
              <a:t>1</a:t>
            </a:fld>
            <a:endParaRPr lang="en-US"/>
          </a:p>
        </p:txBody>
      </p:sp>
    </p:spTree>
    <p:extLst>
      <p:ext uri="{BB962C8B-B14F-4D97-AF65-F5344CB8AC3E}">
        <p14:creationId xmlns:p14="http://schemas.microsoft.com/office/powerpoint/2010/main" val="13836054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Strategic management includes setting objectives for the company, analyzing the actions of competitors, reviewing the organization's internal structure, evaluating current strategies and confirming that strategies are implemented worldwide. Common methods for searching for new ways to innovate a business along with representation of the workforce and possible prodictions of where requires improvement also that could be used are Swot and Pest Analysis.</a:t>
            </a:r>
          </a:p>
          <a:p>
            <a:r>
              <a:rPr lang="en-US">
                <a:cs typeface="Calibri"/>
              </a:rPr>
              <a:t>Strategic management is important because it’s the whole monitorisation of it. The center is keeping tabs on employees to promote them and support them to the overall objective, strategic management is also important because it gives a clear picture of the inter-cultural workplace and external sources.</a:t>
            </a:r>
          </a:p>
        </p:txBody>
      </p:sp>
      <p:sp>
        <p:nvSpPr>
          <p:cNvPr id="4" name="Slide Number Placeholder 3"/>
          <p:cNvSpPr>
            <a:spLocks noGrp="1"/>
          </p:cNvSpPr>
          <p:nvPr>
            <p:ph type="sldNum" sz="quarter" idx="5"/>
          </p:nvPr>
        </p:nvSpPr>
        <p:spPr/>
        <p:txBody>
          <a:bodyPr/>
          <a:lstStyle/>
          <a:p>
            <a:fld id="{DED1B58C-D5FF-044F-A80F-C36F7DAF5FD7}" type="slidenum">
              <a:rPr lang="en-US" smtClean="0"/>
              <a:t>2</a:t>
            </a:fld>
            <a:endParaRPr lang="en-US"/>
          </a:p>
        </p:txBody>
      </p:sp>
    </p:spTree>
    <p:extLst>
      <p:ext uri="{BB962C8B-B14F-4D97-AF65-F5344CB8AC3E}">
        <p14:creationId xmlns:p14="http://schemas.microsoft.com/office/powerpoint/2010/main" val="25346190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THEORIST’S POINT OF VIEW</a:t>
            </a:r>
            <a:endParaRPr lang="en-US" dirty="0">
              <a:cs typeface="Calibri"/>
            </a:endParaRPr>
          </a:p>
          <a:p>
            <a:pPr>
              <a:spcAft>
                <a:spcPts val="600"/>
              </a:spcAft>
            </a:pPr>
            <a:endParaRPr lang="en-US" dirty="0"/>
          </a:p>
          <a:p>
            <a:pPr>
              <a:spcAft>
                <a:spcPts val="600"/>
              </a:spcAft>
            </a:pPr>
            <a:r>
              <a:rPr lang="en-US" dirty="0"/>
              <a:t>:Henry </a:t>
            </a:r>
            <a:r>
              <a:rPr lang="en-US" dirty="0" err="1"/>
              <a:t>Minzberg</a:t>
            </a:r>
            <a:r>
              <a:rPr lang="en-US" dirty="0"/>
              <a:t> </a:t>
            </a:r>
            <a:r>
              <a:rPr lang="en-GB" dirty="0"/>
              <a:t>management expert, author and academic.</a:t>
            </a:r>
            <a:endParaRPr lang="en-US" dirty="0">
              <a:cs typeface="Calibri"/>
            </a:endParaRPr>
          </a:p>
          <a:p>
            <a:pPr>
              <a:spcAft>
                <a:spcPts val="600"/>
              </a:spcAft>
            </a:pPr>
            <a:endParaRPr lang="en-GB" dirty="0"/>
          </a:p>
          <a:p>
            <a:r>
              <a:rPr lang="en-US" dirty="0"/>
              <a:t>Henry </a:t>
            </a:r>
            <a:r>
              <a:rPr lang="en-GB" dirty="0"/>
              <a:t>recommends each segment of the organisation so he simplifies it by   breaking down management positions and responsibilities </a:t>
            </a:r>
            <a:r>
              <a:rPr lang="en-US" dirty="0"/>
              <a:t>of </a:t>
            </a:r>
            <a:r>
              <a:rPr lang="en-GB" dirty="0" err="1"/>
              <a:t>organizing</a:t>
            </a:r>
            <a:r>
              <a:rPr lang="en-GB" dirty="0"/>
              <a:t> the workplace to simplify complicated concepts. This aids to support companies into a more</a:t>
            </a:r>
            <a:r>
              <a:rPr lang="en-US" dirty="0"/>
              <a:t> </a:t>
            </a:r>
            <a:r>
              <a:rPr lang="en-US" dirty="0" err="1"/>
              <a:t>organised</a:t>
            </a:r>
            <a:r>
              <a:rPr lang="en-US" dirty="0"/>
              <a:t> workable environment</a:t>
            </a:r>
            <a:r>
              <a:rPr lang="en-GB" dirty="0"/>
              <a:t>, and allows each member to develop </a:t>
            </a:r>
            <a:r>
              <a:rPr lang="en-US" dirty="0"/>
              <a:t>new </a:t>
            </a:r>
            <a:r>
              <a:rPr lang="en-GB" dirty="0"/>
              <a:t>skills by applying tools with c</a:t>
            </a:r>
            <a:r>
              <a:rPr lang="en-US" dirty="0" err="1"/>
              <a:t>ommon</a:t>
            </a:r>
            <a:r>
              <a:rPr lang="en-US" dirty="0"/>
              <a:t> methods for instance the Bowmans clock, Swot and Pest Analysis. To defy where the weakest areas of </a:t>
            </a:r>
            <a:r>
              <a:rPr lang="en-GB" dirty="0"/>
              <a:t>productivity </a:t>
            </a:r>
            <a:r>
              <a:rPr lang="en-US" dirty="0"/>
              <a:t>s</a:t>
            </a:r>
            <a:r>
              <a:rPr lang="en-GB" dirty="0"/>
              <a:t>, </a:t>
            </a:r>
            <a:r>
              <a:rPr lang="en-US" dirty="0"/>
              <a:t> management can investigate. I agree with Henry because he said if anything has changed since his day of age, was Technology. I thought I should mention one of the famous strategic </a:t>
            </a:r>
            <a:r>
              <a:rPr lang="en-GB" dirty="0"/>
              <a:t>management expert’s</a:t>
            </a:r>
            <a:r>
              <a:rPr lang="en-US" dirty="0"/>
              <a:t> since he has many skills that could possibly help us to find our own strategy</a:t>
            </a:r>
            <a:r>
              <a:rPr lang="en-GB" dirty="0"/>
              <a:t> through the use of technology and using online tactics similar to google to monitor and share universal information, all they ask in return is to follow your searches to predict something that could interest any other.</a:t>
            </a:r>
          </a:p>
          <a:p>
            <a:endParaRPr lang="en-GB" dirty="0">
              <a:cs typeface="Calibri" panose="020F0502020204030204"/>
            </a:endParaRPr>
          </a:p>
          <a:p>
            <a:r>
              <a:rPr lang="en-GB" dirty="0">
                <a:cs typeface="Calibri" panose="020F0502020204030204"/>
              </a:rPr>
              <a:t>There are however many  theorists and one I would like to talk about  is an American theorist Michael Porter.  This academic theorist thought of a philosophy that could help  build a more competitive management strategy. Michael Porters hypotheses was to focuses on several major models. He says he codified the major factors that impact an employee's motivation to perform activities by organising the </a:t>
            </a:r>
            <a:r>
              <a:rPr lang="en-GB" b="0" i="0" u="none" strike="noStrike" dirty="0">
                <a:solidFill>
                  <a:srgbClr val="3C4043"/>
                </a:solidFill>
                <a:effectLst/>
                <a:latin typeface="Roboto"/>
              </a:rPr>
              <a:t>framework for </a:t>
            </a:r>
            <a:r>
              <a:rPr lang="en-GB" b="0" i="0" u="none" strike="noStrike" dirty="0" err="1">
                <a:solidFill>
                  <a:srgbClr val="3C4043"/>
                </a:solidFill>
                <a:effectLst/>
                <a:latin typeface="Roboto"/>
              </a:rPr>
              <a:t>analyzing</a:t>
            </a:r>
            <a:r>
              <a:rPr lang="en-GB" b="0" i="0" u="none" strike="noStrike" dirty="0">
                <a:solidFill>
                  <a:srgbClr val="3C4043"/>
                </a:solidFill>
                <a:effectLst/>
                <a:latin typeface="Roboto"/>
              </a:rPr>
              <a:t> a company's competitive environment. The number and power of a company's competitive rivals, is means to a  potential new market, suppliers, customers, and substitute products influence a company's profitability.</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DED1B58C-D5FF-044F-A80F-C36F7DAF5FD7}" type="slidenum">
              <a:rPr lang="en-US" smtClean="0"/>
              <a:t>3</a:t>
            </a:fld>
            <a:endParaRPr lang="en-US"/>
          </a:p>
        </p:txBody>
      </p:sp>
    </p:spTree>
    <p:extLst>
      <p:ext uri="{BB962C8B-B14F-4D97-AF65-F5344CB8AC3E}">
        <p14:creationId xmlns:p14="http://schemas.microsoft.com/office/powerpoint/2010/main" val="35730287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Google use tools such as  stakeholder analysis which  is a proxy of level  identification. The  levels of measurement from least to highest importance. Keeping up appearances is important when running a business this is to maintain the  interest of skate holders by assessing them like the </a:t>
            </a:r>
            <a:r>
              <a:rPr lang="en-GB" dirty="0" err="1"/>
              <a:t>innner</a:t>
            </a:r>
            <a:r>
              <a:rPr lang="en-GB" dirty="0"/>
              <a:t> and outer hierarchy.</a:t>
            </a:r>
          </a:p>
          <a:p>
            <a:endParaRPr lang="en-GB" dirty="0"/>
          </a:p>
          <a:p>
            <a:endParaRPr lang="en-US" dirty="0"/>
          </a:p>
        </p:txBody>
      </p:sp>
      <p:sp>
        <p:nvSpPr>
          <p:cNvPr id="4" name="Slide Number Placeholder 3"/>
          <p:cNvSpPr>
            <a:spLocks noGrp="1"/>
          </p:cNvSpPr>
          <p:nvPr>
            <p:ph type="sldNum" sz="quarter" idx="5"/>
          </p:nvPr>
        </p:nvSpPr>
        <p:spPr/>
        <p:txBody>
          <a:bodyPr/>
          <a:lstStyle/>
          <a:p>
            <a:fld id="{DED1B58C-D5FF-044F-A80F-C36F7DAF5FD7}" type="slidenum">
              <a:rPr lang="en-US" smtClean="0"/>
              <a:t>4</a:t>
            </a:fld>
            <a:endParaRPr lang="en-US"/>
          </a:p>
        </p:txBody>
      </p:sp>
    </p:spTree>
    <p:extLst>
      <p:ext uri="{BB962C8B-B14F-4D97-AF65-F5344CB8AC3E}">
        <p14:creationId xmlns:p14="http://schemas.microsoft.com/office/powerpoint/2010/main" val="24463795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20000"/>
              </a:lnSpc>
              <a:spcBef>
                <a:spcPts val="1000"/>
              </a:spcBef>
            </a:pPr>
            <a:r>
              <a:rPr lang="en-GB"/>
              <a:t>An overview of Google is that it was launched in 1998 by a man who attended stanford University larry page</a:t>
            </a:r>
            <a:endParaRPr lang="en-US">
              <a:cs typeface="Calibri" panose="020F0502020204030204"/>
            </a:endParaRPr>
          </a:p>
          <a:p>
            <a:pPr marL="171450" indent="-171450">
              <a:lnSpc>
                <a:spcPct val="120000"/>
              </a:lnSpc>
              <a:spcBef>
                <a:spcPts val="1000"/>
              </a:spcBef>
              <a:buFont typeface="Arial"/>
              <a:buChar char="•"/>
            </a:pPr>
            <a:r>
              <a:rPr lang="en-GB"/>
              <a:t>Google connects the user of the service and connects them with an organisation to help solve the problem the google is searching for. Which is googles marketing point by connecting the user to an organisation. </a:t>
            </a:r>
            <a:endParaRPr lang="en-US"/>
          </a:p>
          <a:p>
            <a:pPr marL="171450" indent="-171450">
              <a:lnSpc>
                <a:spcPct val="120000"/>
              </a:lnSpc>
              <a:spcBef>
                <a:spcPts val="1000"/>
              </a:spcBef>
              <a:buFont typeface="Arial"/>
              <a:buChar char="•"/>
            </a:pPr>
            <a:r>
              <a:rPr lang="en-GB"/>
              <a:t>Google is often uses strategic tools such as the SWOT &amp; PEST analysis to define least productive ar</a:t>
            </a:r>
            <a:endParaRPr lang="en-US"/>
          </a:p>
        </p:txBody>
      </p:sp>
      <p:sp>
        <p:nvSpPr>
          <p:cNvPr id="4" name="Slide Number Placeholder 3"/>
          <p:cNvSpPr>
            <a:spLocks noGrp="1"/>
          </p:cNvSpPr>
          <p:nvPr>
            <p:ph type="sldNum" sz="quarter" idx="5"/>
          </p:nvPr>
        </p:nvSpPr>
        <p:spPr/>
        <p:txBody>
          <a:bodyPr/>
          <a:lstStyle/>
          <a:p>
            <a:fld id="{DED1B58C-D5FF-044F-A80F-C36F7DAF5FD7}" type="slidenum">
              <a:rPr lang="en-US" smtClean="0"/>
              <a:t>5</a:t>
            </a:fld>
            <a:endParaRPr lang="en-US"/>
          </a:p>
        </p:txBody>
      </p:sp>
    </p:spTree>
    <p:extLst>
      <p:ext uri="{BB962C8B-B14F-4D97-AF65-F5344CB8AC3E}">
        <p14:creationId xmlns:p14="http://schemas.microsoft.com/office/powerpoint/2010/main" val="34877049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Google has many </a:t>
            </a:r>
            <a:r>
              <a:rPr lang="en-US" dirty="0" err="1">
                <a:cs typeface="Calibri"/>
              </a:rPr>
              <a:t>stratergys</a:t>
            </a:r>
            <a:r>
              <a:rPr lang="en-US" dirty="0">
                <a:cs typeface="Calibri"/>
              </a:rPr>
              <a:t> in place to capture the user. This way they can reach  maximum audiences.</a:t>
            </a:r>
          </a:p>
          <a:p>
            <a:r>
              <a:rPr lang="en-US" dirty="0">
                <a:cs typeface="Calibri"/>
              </a:rPr>
              <a:t>Once google has a user that searches for anything an answer to a question or where to find new shoes. This is why google links users to businesses for </a:t>
            </a:r>
            <a:r>
              <a:rPr lang="en-GB" dirty="0">
                <a:cs typeface="Calibri"/>
              </a:rPr>
              <a:t>some form </a:t>
            </a:r>
            <a:r>
              <a:rPr lang="en-US" dirty="0">
                <a:cs typeface="Calibri"/>
              </a:rPr>
              <a:t>of sale. Google</a:t>
            </a:r>
            <a:r>
              <a:rPr lang="en-GB" dirty="0" err="1">
                <a:cs typeface="Calibri"/>
              </a:rPr>
              <a:t>onitors</a:t>
            </a:r>
            <a:r>
              <a:rPr lang="en-US" dirty="0">
                <a:cs typeface="Calibri"/>
              </a:rPr>
              <a:t> all actions duration, time and specific key words to potentially offer  something that will satisfy what the user may be searching for. Now they have friends and </a:t>
            </a:r>
            <a:r>
              <a:rPr lang="en-US" dirty="0" err="1">
                <a:cs typeface="Calibri"/>
              </a:rPr>
              <a:t>compeitors</a:t>
            </a:r>
            <a:r>
              <a:rPr lang="en-US" dirty="0">
                <a:cs typeface="Calibri"/>
              </a:rPr>
              <a:t> they can share methods gone wrong allowing a better </a:t>
            </a:r>
            <a:r>
              <a:rPr lang="en-US" dirty="0" err="1">
                <a:cs typeface="Calibri"/>
              </a:rPr>
              <a:t>stratergy</a:t>
            </a:r>
            <a:r>
              <a:rPr lang="en-US" dirty="0">
                <a:cs typeface="Calibri"/>
              </a:rPr>
              <a:t> of combination. For example, Facebook, Amazon and Google are </a:t>
            </a:r>
            <a:r>
              <a:rPr lang="en-US" dirty="0" err="1">
                <a:cs typeface="Calibri"/>
              </a:rPr>
              <a:t>alll</a:t>
            </a:r>
            <a:r>
              <a:rPr lang="en-US" dirty="0">
                <a:cs typeface="Calibri"/>
              </a:rPr>
              <a:t> linked. When one person searches on google it then sends your data to other businesses to increase audience and </a:t>
            </a:r>
            <a:r>
              <a:rPr lang="en-US" dirty="0" err="1">
                <a:cs typeface="Calibri"/>
              </a:rPr>
              <a:t>maximise</a:t>
            </a:r>
            <a:r>
              <a:rPr lang="en-US" dirty="0">
                <a:cs typeface="Calibri"/>
              </a:rPr>
              <a:t> profits. My recommendation is that they branch out by releasing new greener </a:t>
            </a:r>
            <a:r>
              <a:rPr lang="en-US" dirty="0" err="1">
                <a:cs typeface="Calibri"/>
              </a:rPr>
              <a:t>produts</a:t>
            </a:r>
            <a:r>
              <a:rPr lang="en-US" dirty="0">
                <a:cs typeface="Calibri"/>
              </a:rPr>
              <a:t> better for the community. "reduce, Reuse, recycle."</a:t>
            </a:r>
          </a:p>
          <a:p>
            <a:endParaRPr lang="en-US" dirty="0">
              <a:cs typeface="Calibri"/>
            </a:endParaRPr>
          </a:p>
          <a:p>
            <a:r>
              <a:rPr lang="en-US" dirty="0">
                <a:cs typeface="Calibri"/>
              </a:rPr>
              <a:t>Googles tactic here is </a:t>
            </a:r>
            <a:r>
              <a:rPr lang="en-US" dirty="0" err="1">
                <a:cs typeface="Calibri"/>
              </a:rPr>
              <a:t>keywording</a:t>
            </a:r>
            <a:r>
              <a:rPr lang="en-US" dirty="0">
                <a:cs typeface="Calibri"/>
              </a:rPr>
              <a:t>, that’s right KEY words allow google to be able to cross reference </a:t>
            </a:r>
            <a:r>
              <a:rPr lang="en-US" dirty="0" err="1">
                <a:cs typeface="Calibri"/>
              </a:rPr>
              <a:t>similiarities</a:t>
            </a:r>
            <a:r>
              <a:rPr lang="en-US" dirty="0">
                <a:cs typeface="Calibri"/>
              </a:rPr>
              <a:t> from the search to combine an alternative option that the user may be interested in.</a:t>
            </a:r>
          </a:p>
          <a:p>
            <a:pPr>
              <a:spcAft>
                <a:spcPts val="600"/>
              </a:spcAft>
            </a:pPr>
            <a:r>
              <a:rPr lang="en-US" dirty="0">
                <a:cs typeface="Calibri"/>
              </a:rPr>
              <a:t>A common insight google use is throughout there use of email called </a:t>
            </a:r>
            <a:r>
              <a:rPr lang="en-US" dirty="0"/>
              <a:t>Gmail Targeting</a:t>
            </a:r>
            <a:endParaRPr lang="en-US" b="1" dirty="0">
              <a:cs typeface="Calibri"/>
            </a:endParaRPr>
          </a:p>
          <a:p>
            <a:pPr>
              <a:spcAft>
                <a:spcPts val="600"/>
              </a:spcAft>
            </a:pPr>
            <a:endParaRPr lang="en-US" dirty="0"/>
          </a:p>
          <a:p>
            <a:pPr>
              <a:spcAft>
                <a:spcPts val="600"/>
              </a:spcAft>
            </a:pPr>
            <a:r>
              <a:rPr lang="en-US" dirty="0"/>
              <a:t>This tactic allows </a:t>
            </a:r>
            <a:r>
              <a:rPr lang="en-GB" dirty="0"/>
              <a:t>an organisation </a:t>
            </a:r>
            <a:r>
              <a:rPr lang="en-US" dirty="0"/>
              <a:t>to hit customers </a:t>
            </a:r>
            <a:r>
              <a:rPr lang="en-GB" dirty="0"/>
              <a:t>with interest from previous </a:t>
            </a:r>
            <a:r>
              <a:rPr lang="en-US" dirty="0"/>
              <a:t>page</a:t>
            </a:r>
            <a:r>
              <a:rPr lang="en-GB" dirty="0"/>
              <a:t>s</a:t>
            </a:r>
            <a:r>
              <a:rPr lang="en-US" dirty="0"/>
              <a:t> that they likely spend lots of time on, </a:t>
            </a:r>
            <a:r>
              <a:rPr lang="en-GB" dirty="0"/>
              <a:t>through their</a:t>
            </a:r>
            <a:r>
              <a:rPr lang="en-US" dirty="0"/>
              <a:t> inbox. Gmail-targeted campaigns are great in that they allow you to use keywords that your potential customers will see regularly in their emails.</a:t>
            </a:r>
          </a:p>
        </p:txBody>
      </p:sp>
      <p:sp>
        <p:nvSpPr>
          <p:cNvPr id="4" name="Slide Number Placeholder 3"/>
          <p:cNvSpPr>
            <a:spLocks noGrp="1"/>
          </p:cNvSpPr>
          <p:nvPr>
            <p:ph type="sldNum" sz="quarter" idx="5"/>
          </p:nvPr>
        </p:nvSpPr>
        <p:spPr/>
        <p:txBody>
          <a:bodyPr/>
          <a:lstStyle/>
          <a:p>
            <a:fld id="{DED1B58C-D5FF-044F-A80F-C36F7DAF5FD7}" type="slidenum">
              <a:rPr lang="en-US" smtClean="0"/>
              <a:t>6</a:t>
            </a:fld>
            <a:endParaRPr lang="en-US"/>
          </a:p>
        </p:txBody>
      </p:sp>
    </p:spTree>
    <p:extLst>
      <p:ext uri="{BB962C8B-B14F-4D97-AF65-F5344CB8AC3E}">
        <p14:creationId xmlns:p14="http://schemas.microsoft.com/office/powerpoint/2010/main" val="26974708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SWOT analysis breaks down Googles departments which present a  show the strengths, weaknesses, opportunities, and threats of the biggest online search engine. The popularity of Google allows it to enjoy huge profits. The search engine keeps on growing every year and keeps on improving its technology</a:t>
            </a:r>
          </a:p>
          <a:p>
            <a:endParaRPr lang="en-US" dirty="0">
              <a:cs typeface="Calibri"/>
            </a:endParaRPr>
          </a:p>
          <a:p>
            <a:r>
              <a:rPr lang="en-US" dirty="0"/>
              <a:t>the entire business of Google is based upon technological structure whether it is search advertising or cloud platform services. To find faster growth, the company is also investing in several new areas including autonomous driving. In recent years the company has also grown its investment in research and development faster. </a:t>
            </a:r>
          </a:p>
        </p:txBody>
      </p:sp>
      <p:sp>
        <p:nvSpPr>
          <p:cNvPr id="4" name="Slide Number Placeholder 3"/>
          <p:cNvSpPr>
            <a:spLocks noGrp="1"/>
          </p:cNvSpPr>
          <p:nvPr>
            <p:ph type="sldNum" sz="quarter" idx="5"/>
          </p:nvPr>
        </p:nvSpPr>
        <p:spPr/>
        <p:txBody>
          <a:bodyPr/>
          <a:lstStyle/>
          <a:p>
            <a:fld id="{DED1B58C-D5FF-044F-A80F-C36F7DAF5FD7}" type="slidenum">
              <a:rPr lang="en-US" smtClean="0"/>
              <a:t>7</a:t>
            </a:fld>
            <a:endParaRPr lang="en-US"/>
          </a:p>
        </p:txBody>
      </p:sp>
    </p:spTree>
    <p:extLst>
      <p:ext uri="{BB962C8B-B14F-4D97-AF65-F5344CB8AC3E}">
        <p14:creationId xmlns:p14="http://schemas.microsoft.com/office/powerpoint/2010/main" val="25292057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Here is a  </a:t>
            </a:r>
            <a:r>
              <a:rPr lang="en-GB" dirty="0"/>
              <a:t>stakeholder analysis. This version of of stakeholder analysis tool can be applied to  of all Google by identifying all  parties according to power. Google apply strategical  tools such as the stake holder analysis to allow management a clear perspective of who is who. Being able who to satisfy, monitor or manage closely.</a:t>
            </a:r>
          </a:p>
          <a:p>
            <a:endParaRPr lang="en-US" dirty="0"/>
          </a:p>
        </p:txBody>
      </p:sp>
      <p:sp>
        <p:nvSpPr>
          <p:cNvPr id="4" name="Slide Number Placeholder 3"/>
          <p:cNvSpPr>
            <a:spLocks noGrp="1"/>
          </p:cNvSpPr>
          <p:nvPr>
            <p:ph type="sldNum" sz="quarter" idx="5"/>
          </p:nvPr>
        </p:nvSpPr>
        <p:spPr/>
        <p:txBody>
          <a:bodyPr/>
          <a:lstStyle/>
          <a:p>
            <a:fld id="{DED1B58C-D5FF-044F-A80F-C36F7DAF5FD7}" type="slidenum">
              <a:rPr lang="en-US" smtClean="0"/>
              <a:t>8</a:t>
            </a:fld>
            <a:endParaRPr lang="en-US"/>
          </a:p>
        </p:txBody>
      </p:sp>
    </p:spTree>
    <p:extLst>
      <p:ext uri="{BB962C8B-B14F-4D97-AF65-F5344CB8AC3E}">
        <p14:creationId xmlns:p14="http://schemas.microsoft.com/office/powerpoint/2010/main" val="10389827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new </a:t>
            </a:r>
            <a:r>
              <a:rPr lang="en-GB" dirty="0"/>
              <a:t>strategy</a:t>
            </a:r>
            <a:r>
              <a:rPr lang="en-US" dirty="0"/>
              <a:t> for google could be based</a:t>
            </a:r>
            <a:r>
              <a:rPr lang="en-GB" dirty="0"/>
              <a:t> </a:t>
            </a:r>
            <a:r>
              <a:rPr lang="en-US" dirty="0"/>
              <a:t>on </a:t>
            </a:r>
            <a:r>
              <a:rPr lang="en-US" dirty="0" err="1"/>
              <a:t>organisational</a:t>
            </a:r>
            <a:r>
              <a:rPr lang="en-US" dirty="0"/>
              <a:t>  </a:t>
            </a:r>
            <a:r>
              <a:rPr lang="en-GB" dirty="0"/>
              <a:t>behaviour</a:t>
            </a:r>
            <a:r>
              <a:rPr lang="en-US" dirty="0"/>
              <a:t> working with businesses</a:t>
            </a:r>
            <a:r>
              <a:rPr lang="en-GB" dirty="0"/>
              <a:t> with extra  contribution to society, such as a growing digital environment </a:t>
            </a:r>
            <a:r>
              <a:rPr lang="en-US" dirty="0"/>
              <a:t>offering google discount </a:t>
            </a:r>
            <a:r>
              <a:rPr lang="en-GB" dirty="0"/>
              <a:t>by installing free search engine products in </a:t>
            </a:r>
            <a:r>
              <a:rPr lang="en-US" dirty="0"/>
              <a:t>various </a:t>
            </a:r>
            <a:r>
              <a:rPr lang="en-GB" dirty="0"/>
              <a:t>large populated areas  to make google more known as there mission statements says they offer organised universal information for everyone.</a:t>
            </a:r>
            <a:endParaRPr lang="en-US" dirty="0"/>
          </a:p>
        </p:txBody>
      </p:sp>
      <p:sp>
        <p:nvSpPr>
          <p:cNvPr id="4" name="Slide Number Placeholder 3"/>
          <p:cNvSpPr>
            <a:spLocks noGrp="1"/>
          </p:cNvSpPr>
          <p:nvPr>
            <p:ph type="sldNum" sz="quarter" idx="5"/>
          </p:nvPr>
        </p:nvSpPr>
        <p:spPr/>
        <p:txBody>
          <a:bodyPr/>
          <a:lstStyle/>
          <a:p>
            <a:fld id="{DED1B58C-D5FF-044F-A80F-C36F7DAF5FD7}" type="slidenum">
              <a:rPr lang="en-US" smtClean="0"/>
              <a:t>9</a:t>
            </a:fld>
            <a:endParaRPr lang="en-US"/>
          </a:p>
        </p:txBody>
      </p:sp>
    </p:spTree>
    <p:extLst>
      <p:ext uri="{BB962C8B-B14F-4D97-AF65-F5344CB8AC3E}">
        <p14:creationId xmlns:p14="http://schemas.microsoft.com/office/powerpoint/2010/main" val="28167655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D1B58C-D5FF-044F-A80F-C36F7DAF5FD7}" type="slidenum">
              <a:rPr lang="en-US" smtClean="0"/>
              <a:t>10</a:t>
            </a:fld>
            <a:endParaRPr lang="en-US"/>
          </a:p>
        </p:txBody>
      </p:sp>
    </p:spTree>
    <p:extLst>
      <p:ext uri="{BB962C8B-B14F-4D97-AF65-F5344CB8AC3E}">
        <p14:creationId xmlns:p14="http://schemas.microsoft.com/office/powerpoint/2010/main" val="4451184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new strategy must be based on a comprehensive analysis of the </a:t>
            </a:r>
            <a:r>
              <a:rPr lang="en-US" dirty="0" err="1"/>
              <a:t>organisation’s</a:t>
            </a:r>
            <a:r>
              <a:rPr lang="en-US" dirty="0"/>
              <a:t> current strategic direction and how this fits with its current environment. So Googles </a:t>
            </a:r>
            <a:r>
              <a:rPr lang="en-US" dirty="0" err="1"/>
              <a:t>curent</a:t>
            </a:r>
            <a:r>
              <a:rPr lang="en-US" dirty="0"/>
              <a:t> </a:t>
            </a:r>
            <a:r>
              <a:rPr lang="en-US" dirty="0" err="1"/>
              <a:t>stratergy</a:t>
            </a:r>
            <a:r>
              <a:rPr lang="en-US" dirty="0"/>
              <a:t> is to capture mobile advertising market. although mobile industries do not have the </a:t>
            </a:r>
            <a:r>
              <a:rPr lang="en-US" dirty="0" err="1"/>
              <a:t>capabiltiy</a:t>
            </a:r>
            <a:r>
              <a:rPr lang="en-US" dirty="0"/>
              <a:t> or as suited for the googles development models which is based on new </a:t>
            </a:r>
            <a:r>
              <a:rPr lang="en-US" dirty="0" err="1"/>
              <a:t>technolgoy</a:t>
            </a:r>
            <a:r>
              <a:rPr lang="en-US" dirty="0"/>
              <a:t>, innovation openness, interoperability and network effects.</a:t>
            </a:r>
          </a:p>
          <a:p>
            <a:endParaRPr lang="en-US" dirty="0"/>
          </a:p>
          <a:p>
            <a:r>
              <a:rPr lang="en-US" dirty="0"/>
              <a:t>the entire business of Google is based upon technological innovation whether it is search advertising or cloud-based services. To find faster growth in society, the company should investing in greener resources. Such as renewable entities to improve the </a:t>
            </a:r>
            <a:r>
              <a:rPr lang="en-US" dirty="0" err="1"/>
              <a:t>environement</a:t>
            </a:r>
            <a:r>
              <a:rPr lang="en-US" dirty="0"/>
              <a:t>  several new areas including autonomous driving. In recent years the company has also grown its investment in research and development fast. However, while on the one hand while its online products and services have found huge popularity worldwide </a:t>
            </a:r>
            <a:endParaRPr lang="en-US" dirty="0">
              <a:cs typeface="Calibri"/>
            </a:endParaRPr>
          </a:p>
          <a:p>
            <a:endParaRPr lang="en-US" dirty="0">
              <a:cs typeface="Calibri"/>
            </a:endParaRPr>
          </a:p>
          <a:p>
            <a:r>
              <a:rPr lang="en-US" dirty="0">
                <a:cs typeface="Calibri"/>
              </a:rPr>
              <a:t>Why not go bigger and use </a:t>
            </a:r>
            <a:r>
              <a:rPr lang="en-US" dirty="0" err="1">
                <a:cs typeface="Calibri"/>
              </a:rPr>
              <a:t>techenogical</a:t>
            </a:r>
            <a:r>
              <a:rPr lang="en-US" dirty="0">
                <a:cs typeface="Calibri"/>
              </a:rPr>
              <a:t> innovation to help reduce </a:t>
            </a:r>
            <a:r>
              <a:rPr lang="en-US" dirty="0" err="1">
                <a:cs typeface="Calibri"/>
              </a:rPr>
              <a:t>societys</a:t>
            </a:r>
            <a:r>
              <a:rPr lang="en-US" dirty="0">
                <a:cs typeface="Calibri"/>
              </a:rPr>
              <a:t> </a:t>
            </a:r>
            <a:r>
              <a:rPr lang="en-US" dirty="0" err="1">
                <a:cs typeface="Calibri"/>
              </a:rPr>
              <a:t>polloution</a:t>
            </a:r>
            <a:r>
              <a:rPr lang="en-US" dirty="0">
                <a:cs typeface="Calibri"/>
              </a:rPr>
              <a:t> and help the </a:t>
            </a:r>
            <a:r>
              <a:rPr lang="en-US" dirty="0" err="1">
                <a:cs typeface="Calibri"/>
              </a:rPr>
              <a:t>environemnt</a:t>
            </a:r>
            <a:r>
              <a:rPr lang="en-US" dirty="0">
                <a:cs typeface="Calibri"/>
              </a:rPr>
              <a:t> grow with planting trees, similar to </a:t>
            </a:r>
            <a:r>
              <a:rPr lang="en-US" dirty="0" err="1">
                <a:cs typeface="Calibri"/>
              </a:rPr>
              <a:t>ecosia</a:t>
            </a:r>
            <a:r>
              <a:rPr lang="en-US" dirty="0">
                <a:cs typeface="Calibri"/>
              </a:rPr>
              <a:t>, a </a:t>
            </a:r>
            <a:r>
              <a:rPr lang="en-US" dirty="0" err="1">
                <a:cs typeface="Calibri"/>
              </a:rPr>
              <a:t>compeitior</a:t>
            </a:r>
            <a:r>
              <a:rPr lang="en-US" dirty="0">
                <a:cs typeface="Calibri"/>
              </a:rPr>
              <a:t> against google, who decide to plant trees for every search made by a user. This affect on the environment could possibly enable the reverse of global</a:t>
            </a:r>
          </a:p>
          <a:p>
            <a:r>
              <a:rPr lang="en-US" dirty="0">
                <a:cs typeface="Calibri"/>
              </a:rPr>
              <a:t> warming and allow use to advance in society. By strategically giving back to the environment it will allow a focus on perhaps something wider world wide, they have the expenses to spare it, google could offer the customers a lot more than what they release. </a:t>
            </a:r>
            <a:endParaRPr lang="en-US" dirty="0"/>
          </a:p>
          <a:p>
            <a:r>
              <a:rPr lang="en-US" dirty="0">
                <a:cs typeface="Calibri"/>
              </a:rPr>
              <a:t>I recommend </a:t>
            </a:r>
            <a:r>
              <a:rPr lang="en-US" dirty="0"/>
              <a:t>Introduce a greener program for a positive reflection towards the environment </a:t>
            </a:r>
            <a:r>
              <a:rPr lang="en-US" dirty="0">
                <a:cs typeface="Calibri"/>
              </a:rPr>
              <a:t>google </a:t>
            </a:r>
            <a:r>
              <a:rPr lang="en-US" dirty="0" err="1">
                <a:cs typeface="Calibri"/>
              </a:rPr>
              <a:t>innote</a:t>
            </a:r>
            <a:r>
              <a:rPr lang="en-US" dirty="0">
                <a:cs typeface="Calibri"/>
              </a:rPr>
              <a:t> the outside environment rather than in a portable device, allow free access the there abilities to monitor your every move to better there </a:t>
            </a:r>
            <a:r>
              <a:rPr lang="en-US" dirty="0" err="1">
                <a:cs typeface="Calibri"/>
              </a:rPr>
              <a:t>psycholoigal</a:t>
            </a:r>
            <a:r>
              <a:rPr lang="en-US" dirty="0">
                <a:cs typeface="Calibri"/>
              </a:rPr>
              <a:t> developed of </a:t>
            </a:r>
            <a:r>
              <a:rPr lang="en-US" dirty="0" err="1">
                <a:cs typeface="Calibri"/>
              </a:rPr>
              <a:t>artifical</a:t>
            </a:r>
            <a:r>
              <a:rPr lang="en-US" dirty="0">
                <a:cs typeface="Calibri"/>
              </a:rPr>
              <a:t> </a:t>
            </a:r>
            <a:r>
              <a:rPr lang="en-US" dirty="0" err="1">
                <a:cs typeface="Calibri"/>
              </a:rPr>
              <a:t>intelligants</a:t>
            </a:r>
            <a:r>
              <a:rPr lang="en-US" dirty="0">
                <a:cs typeface="Calibri"/>
              </a:rPr>
              <a:t> </a:t>
            </a:r>
            <a:endParaRPr lang="en-US" dirty="0"/>
          </a:p>
          <a:p>
            <a:r>
              <a:rPr lang="en-US" dirty="0"/>
              <a:t>  </a:t>
            </a:r>
            <a:endParaRPr lang="en-US" dirty="0">
              <a:cs typeface="Calibri"/>
            </a:endParaRPr>
          </a:p>
        </p:txBody>
      </p:sp>
      <p:sp>
        <p:nvSpPr>
          <p:cNvPr id="4" name="Slide Number Placeholder 3"/>
          <p:cNvSpPr>
            <a:spLocks noGrp="1"/>
          </p:cNvSpPr>
          <p:nvPr>
            <p:ph type="sldNum" sz="quarter" idx="5"/>
          </p:nvPr>
        </p:nvSpPr>
        <p:spPr/>
        <p:txBody>
          <a:bodyPr/>
          <a:lstStyle/>
          <a:p>
            <a:fld id="{DED1B58C-D5FF-044F-A80F-C36F7DAF5FD7}" type="slidenum">
              <a:rPr lang="en-US" smtClean="0"/>
              <a:t>11</a:t>
            </a:fld>
            <a:endParaRPr lang="en-US"/>
          </a:p>
        </p:txBody>
      </p:sp>
    </p:spTree>
    <p:extLst>
      <p:ext uri="{BB962C8B-B14F-4D97-AF65-F5344CB8AC3E}">
        <p14:creationId xmlns:p14="http://schemas.microsoft.com/office/powerpoint/2010/main" val="38649859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watching if you have any questions feel free to contact me via email; 1802865@student.uwtsd.ac.uk</a:t>
            </a:r>
            <a:endParaRPr lang="en-US" dirty="0"/>
          </a:p>
        </p:txBody>
      </p:sp>
      <p:sp>
        <p:nvSpPr>
          <p:cNvPr id="4" name="Slide Number Placeholder 3"/>
          <p:cNvSpPr>
            <a:spLocks noGrp="1"/>
          </p:cNvSpPr>
          <p:nvPr>
            <p:ph type="sldNum" sz="quarter" idx="5"/>
          </p:nvPr>
        </p:nvSpPr>
        <p:spPr/>
        <p:txBody>
          <a:bodyPr/>
          <a:lstStyle/>
          <a:p>
            <a:fld id="{DED1B58C-D5FF-044F-A80F-C36F7DAF5FD7}" type="slidenum">
              <a:rPr lang="en-US" smtClean="0"/>
              <a:t>12</a:t>
            </a:fld>
            <a:endParaRPr lang="en-US"/>
          </a:p>
        </p:txBody>
      </p:sp>
    </p:spTree>
    <p:extLst>
      <p:ext uri="{BB962C8B-B14F-4D97-AF65-F5344CB8AC3E}">
        <p14:creationId xmlns:p14="http://schemas.microsoft.com/office/powerpoint/2010/main" val="37059424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10/26/20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097401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10/26/20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564618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10/26/20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3004984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10/26/20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652572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10/26/20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260379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10/26/20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411592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10/26/20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850100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10/26/20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186862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10/26/20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613144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10/26/20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670777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10/26/20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448323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10/26/20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16146423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moodle.uwtsd.ac.uk/course/view.php?id=7276"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6.sv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A5882-C5C8-B24A-8FBE-A77971E9F5F7}"/>
              </a:ext>
            </a:extLst>
          </p:cNvPr>
          <p:cNvSpPr>
            <a:spLocks noGrp="1"/>
          </p:cNvSpPr>
          <p:nvPr>
            <p:ph type="ctrTitle"/>
          </p:nvPr>
        </p:nvSpPr>
        <p:spPr>
          <a:xfrm>
            <a:off x="659301" y="1474969"/>
            <a:ext cx="2823919" cy="1868760"/>
          </a:xfrm>
        </p:spPr>
        <p:txBody>
          <a:bodyPr>
            <a:normAutofit/>
          </a:bodyPr>
          <a:lstStyle/>
          <a:p>
            <a:r>
              <a:rPr lang="en-US" sz="3600"/>
              <a:t>WELCOME</a:t>
            </a:r>
          </a:p>
        </p:txBody>
      </p:sp>
      <p:sp>
        <p:nvSpPr>
          <p:cNvPr id="3" name="Subtitle 2">
            <a:extLst>
              <a:ext uri="{FF2B5EF4-FFF2-40B4-BE49-F238E27FC236}">
                <a16:creationId xmlns:a16="http://schemas.microsoft.com/office/drawing/2014/main" id="{50C0F9E1-E075-8B47-838D-9F66F68A499A}"/>
              </a:ext>
            </a:extLst>
          </p:cNvPr>
          <p:cNvSpPr>
            <a:spLocks noGrp="1"/>
          </p:cNvSpPr>
          <p:nvPr>
            <p:ph type="subTitle" idx="1"/>
          </p:nvPr>
        </p:nvSpPr>
        <p:spPr>
          <a:xfrm>
            <a:off x="659302" y="3531204"/>
            <a:ext cx="2823919" cy="1610643"/>
          </a:xfrm>
        </p:spPr>
        <p:txBody>
          <a:bodyPr vert="horz" lIns="91440" tIns="91440" rIns="91440" bIns="91440" rtlCol="0">
            <a:normAutofit/>
          </a:bodyPr>
          <a:lstStyle/>
          <a:p>
            <a:pPr>
              <a:lnSpc>
                <a:spcPct val="110000"/>
              </a:lnSpc>
            </a:pPr>
            <a:r>
              <a:rPr lang="en-GB" sz="1200" b="0" i="0" u="sng">
                <a:effectLst/>
                <a:latin typeface="-apple-system"/>
                <a:hlinkClick r:id="rId3">
                  <a:extLst>
                    <a:ext uri="{A12FA001-AC4F-418D-AE19-62706E023703}">
                      <ahyp:hlinkClr xmlns:ahyp="http://schemas.microsoft.com/office/drawing/2018/hyperlinkcolor" val="tx"/>
                    </a:ext>
                  </a:extLst>
                </a:hlinkClick>
              </a:rPr>
              <a:t>Strategies for Resilience and Prosperity (BMSP6006)</a:t>
            </a:r>
            <a:endParaRPr lang="en-US" sz="1200" b="0" i="0" u="sng">
              <a:effectLst/>
              <a:latin typeface="-apple-system"/>
              <a:hlinkClick r:id="rId3">
                <a:extLst>
                  <a:ext uri="{A12FA001-AC4F-418D-AE19-62706E023703}">
                    <ahyp:hlinkClr xmlns:ahyp="http://schemas.microsoft.com/office/drawing/2018/hyperlinkcolor" val="tx"/>
                  </a:ext>
                </a:extLst>
              </a:hlinkClick>
            </a:endParaRPr>
          </a:p>
          <a:p>
            <a:pPr>
              <a:lnSpc>
                <a:spcPct val="110000"/>
              </a:lnSpc>
            </a:pPr>
            <a:r>
              <a:rPr lang="en-US" sz="1200" u="sng">
                <a:latin typeface="-apple-system"/>
                <a:hlinkClick r:id="rId3">
                  <a:extLst>
                    <a:ext uri="{A12FA001-AC4F-418D-AE19-62706E023703}">
                      <ahyp:hlinkClr xmlns:ahyp="http://schemas.microsoft.com/office/drawing/2018/hyperlinkcolor" val="tx"/>
                    </a:ext>
                  </a:extLst>
                </a:hlinkClick>
              </a:rPr>
              <a:t>By brendan parker</a:t>
            </a:r>
            <a:r>
              <a:rPr lang="en-US" sz="1200" u="sng">
                <a:latin typeface="-apple-system"/>
                <a:hlinkClick r:id="rId3"/>
              </a:rPr>
              <a:t> </a:t>
            </a:r>
            <a:r>
              <a:rPr lang="en-US" sz="1200" b="1">
                <a:ea typeface="+mn-lt"/>
                <a:cs typeface="+mn-lt"/>
              </a:rPr>
              <a:t>Submission by Monday 26</a:t>
            </a:r>
            <a:r>
              <a:rPr lang="en-US" sz="1200" b="1" baseline="30000">
                <a:ea typeface="+mn-lt"/>
                <a:cs typeface="+mn-lt"/>
              </a:rPr>
              <a:t>th</a:t>
            </a:r>
            <a:r>
              <a:rPr lang="en-US" sz="1200" b="1">
                <a:ea typeface="+mn-lt"/>
                <a:cs typeface="+mn-lt"/>
              </a:rPr>
              <a:t> October, 2020 </a:t>
            </a:r>
            <a:endParaRPr lang="en-GB" sz="1200" u="sng">
              <a:latin typeface="-apple-system"/>
              <a:hlinkClick r:id="rId3">
                <a:extLst>
                  <a:ext uri="{A12FA001-AC4F-418D-AE19-62706E023703}">
                    <ahyp:hlinkClr xmlns:ahyp="http://schemas.microsoft.com/office/drawing/2018/hyperlinkcolor" val="tx"/>
                  </a:ext>
                </a:extLst>
              </a:hlinkClick>
            </a:endParaRPr>
          </a:p>
          <a:p>
            <a:pPr>
              <a:lnSpc>
                <a:spcPct val="110000"/>
              </a:lnSpc>
            </a:pPr>
            <a:endParaRPr lang="en-US" sz="1200" b="0" i="0" u="sng">
              <a:effectLst/>
              <a:latin typeface="-apple-system"/>
            </a:endParaRPr>
          </a:p>
          <a:p>
            <a:pPr>
              <a:lnSpc>
                <a:spcPct val="110000"/>
              </a:lnSpc>
            </a:pPr>
            <a:endParaRPr lang="en-US" sz="1200"/>
          </a:p>
        </p:txBody>
      </p:sp>
      <p:pic>
        <p:nvPicPr>
          <p:cNvPr id="5" name="Picture 5" descr="Text, whiteboard&#10;&#10;Description automatically generated">
            <a:extLst>
              <a:ext uri="{FF2B5EF4-FFF2-40B4-BE49-F238E27FC236}">
                <a16:creationId xmlns:a16="http://schemas.microsoft.com/office/drawing/2014/main" id="{3C6F248F-9AA3-4C1B-A4A7-9BB8F4778576}"/>
              </a:ext>
            </a:extLst>
          </p:cNvPr>
          <p:cNvPicPr>
            <a:picLocks noChangeAspect="1"/>
          </p:cNvPicPr>
          <p:nvPr/>
        </p:nvPicPr>
        <p:blipFill rotWithShape="1">
          <a:blip r:embed="rId4"/>
          <a:srcRect t="1570" b="4775"/>
          <a:stretch/>
        </p:blipFill>
        <p:spPr>
          <a:xfrm>
            <a:off x="4618374" y="1116345"/>
            <a:ext cx="6282919" cy="3866172"/>
          </a:xfrm>
          <a:prstGeom prst="rect">
            <a:avLst/>
          </a:prstGeom>
        </p:spPr>
      </p:pic>
      <p:sp>
        <p:nvSpPr>
          <p:cNvPr id="4" name="TextBox 3">
            <a:extLst>
              <a:ext uri="{FF2B5EF4-FFF2-40B4-BE49-F238E27FC236}">
                <a16:creationId xmlns:a16="http://schemas.microsoft.com/office/drawing/2014/main" id="{53BF9004-A1B1-4D9A-8BA7-DC57D62F86D0}"/>
              </a:ext>
            </a:extLst>
          </p:cNvPr>
          <p:cNvSpPr txBox="1"/>
          <p:nvPr/>
        </p:nvSpPr>
        <p:spPr>
          <a:xfrm>
            <a:off x="6090249" y="51759"/>
            <a:ext cx="7171425"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br>
              <a:rPr lang="en-US" sz="5400">
                <a:latin typeface="Calibri Light"/>
                <a:cs typeface="Calibri Light"/>
              </a:rPr>
            </a:br>
            <a:r>
              <a:rPr lang="en-US" sz="5400">
                <a:latin typeface="Calibri Light"/>
                <a:cs typeface="Calibri Light"/>
              </a:rPr>
              <a:t>Assignment 2 </a:t>
            </a:r>
            <a:endParaRPr lang="en-US"/>
          </a:p>
        </p:txBody>
      </p:sp>
    </p:spTree>
    <p:extLst>
      <p:ext uri="{BB962C8B-B14F-4D97-AF65-F5344CB8AC3E}">
        <p14:creationId xmlns:p14="http://schemas.microsoft.com/office/powerpoint/2010/main" val="2798678033"/>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3" name="Rectangle 122">
            <a:extLst>
              <a:ext uri="{FF2B5EF4-FFF2-40B4-BE49-F238E27FC236}">
                <a16:creationId xmlns:a16="http://schemas.microsoft.com/office/drawing/2014/main" id="{0DE6A193-4755-479A-BC6F-A7EBCA73B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5" name="Freeform: Shape 124">
            <a:extLst>
              <a:ext uri="{FF2B5EF4-FFF2-40B4-BE49-F238E27FC236}">
                <a16:creationId xmlns:a16="http://schemas.microsoft.com/office/drawing/2014/main" id="{5A55B759-31A7-423C-9BC2-A8BC09FE9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3166" y="-478"/>
            <a:ext cx="6754318"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7" name="Freeform: Shape 126">
            <a:extLst>
              <a:ext uri="{FF2B5EF4-FFF2-40B4-BE49-F238E27FC236}">
                <a16:creationId xmlns:a16="http://schemas.microsoft.com/office/drawing/2014/main" id="{617D17FB-975C-487E-8519-38E547609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8"/>
            <a:ext cx="6386947" cy="6858478"/>
          </a:xfrm>
          <a:custGeom>
            <a:avLst/>
            <a:gdLst>
              <a:gd name="connsiteX0" fmla="*/ 433167 w 6386947"/>
              <a:gd name="connsiteY0" fmla="*/ 0 h 6858478"/>
              <a:gd name="connsiteX1" fmla="*/ 2138767 w 6386947"/>
              <a:gd name="connsiteY1" fmla="*/ 0 h 6858478"/>
              <a:gd name="connsiteX2" fmla="*/ 3204995 w 6386947"/>
              <a:gd name="connsiteY2" fmla="*/ 0 h 6858478"/>
              <a:gd name="connsiteX3" fmla="*/ 3210572 w 6386947"/>
              <a:gd name="connsiteY3" fmla="*/ 0 h 6858478"/>
              <a:gd name="connsiteX4" fmla="*/ 6386947 w 6386947"/>
              <a:gd name="connsiteY4" fmla="*/ 6858478 h 6858478"/>
              <a:gd name="connsiteX5" fmla="*/ 1832610 w 6386947"/>
              <a:gd name="connsiteY5" fmla="*/ 6858478 h 6858478"/>
              <a:gd name="connsiteX6" fmla="*/ 433167 w 6386947"/>
              <a:gd name="connsiteY6" fmla="*/ 6858478 h 6858478"/>
              <a:gd name="connsiteX7" fmla="*/ 0 w 6386947"/>
              <a:gd name="connsiteY7" fmla="*/ 6858478 h 6858478"/>
              <a:gd name="connsiteX8" fmla="*/ 0 w 6386947"/>
              <a:gd name="connsiteY8" fmla="*/ 478 h 6858478"/>
              <a:gd name="connsiteX9" fmla="*/ 433167 w 6386947"/>
              <a:gd name="connsiteY9" fmla="*/ 478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86947" h="6858478">
                <a:moveTo>
                  <a:pt x="433167" y="0"/>
                </a:moveTo>
                <a:lnTo>
                  <a:pt x="2138767" y="0"/>
                </a:lnTo>
                <a:lnTo>
                  <a:pt x="3204995" y="0"/>
                </a:lnTo>
                <a:lnTo>
                  <a:pt x="3210572" y="0"/>
                </a:lnTo>
                <a:lnTo>
                  <a:pt x="6386947" y="6858478"/>
                </a:lnTo>
                <a:lnTo>
                  <a:pt x="1832610" y="6858478"/>
                </a:lnTo>
                <a:lnTo>
                  <a:pt x="433167" y="6858478"/>
                </a:lnTo>
                <a:lnTo>
                  <a:pt x="0" y="6858478"/>
                </a:lnTo>
                <a:lnTo>
                  <a:pt x="0" y="478"/>
                </a:lnTo>
                <a:lnTo>
                  <a:pt x="433167" y="478"/>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82F1C6E-1313-A342-A274-7E8601B1AC8A}"/>
              </a:ext>
            </a:extLst>
          </p:cNvPr>
          <p:cNvSpPr>
            <a:spLocks noGrp="1"/>
          </p:cNvSpPr>
          <p:nvPr>
            <p:ph type="title"/>
          </p:nvPr>
        </p:nvSpPr>
        <p:spPr>
          <a:xfrm>
            <a:off x="804672" y="3993681"/>
            <a:ext cx="4057840" cy="2249424"/>
          </a:xfrm>
        </p:spPr>
        <p:txBody>
          <a:bodyPr vert="horz" lIns="91440" tIns="45720" rIns="91440" bIns="45720" rtlCol="0" anchor="t">
            <a:normAutofit/>
          </a:bodyPr>
          <a:lstStyle/>
          <a:p>
            <a:r>
              <a:rPr lang="en-US" sz="3800"/>
              <a:t>Lets begin with WHAT IS A STRATEGY? </a:t>
            </a:r>
            <a:br>
              <a:rPr lang="en-US" sz="3800"/>
            </a:br>
            <a:endParaRPr lang="en-US" sz="3800"/>
          </a:p>
        </p:txBody>
      </p:sp>
      <p:sp>
        <p:nvSpPr>
          <p:cNvPr id="2294" name="TextBox 2293">
            <a:extLst>
              <a:ext uri="{FF2B5EF4-FFF2-40B4-BE49-F238E27FC236}">
                <a16:creationId xmlns:a16="http://schemas.microsoft.com/office/drawing/2014/main" id="{B049A777-76CB-4220-8828-EAD009DEF542}"/>
              </a:ext>
            </a:extLst>
          </p:cNvPr>
          <p:cNvSpPr txBox="1"/>
          <p:nvPr/>
        </p:nvSpPr>
        <p:spPr>
          <a:xfrm>
            <a:off x="430861" y="-193692"/>
            <a:ext cx="3405378" cy="1155525"/>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ts val="1000"/>
              </a:spcBef>
            </a:pPr>
            <a:r>
              <a:rPr lang="en-US" sz="2000"/>
              <a:t>Strategy Definition:</a:t>
            </a:r>
          </a:p>
        </p:txBody>
      </p:sp>
      <p:graphicFrame>
        <p:nvGraphicFramePr>
          <p:cNvPr id="5" name="Content Placeholder 2">
            <a:extLst>
              <a:ext uri="{FF2B5EF4-FFF2-40B4-BE49-F238E27FC236}">
                <a16:creationId xmlns:a16="http://schemas.microsoft.com/office/drawing/2014/main" id="{766FF205-8545-4194-A786-28D648DBB1C2}"/>
              </a:ext>
            </a:extLst>
          </p:cNvPr>
          <p:cNvGraphicFramePr>
            <a:graphicFrameLocks noGrp="1"/>
          </p:cNvGraphicFramePr>
          <p:nvPr>
            <p:ph idx="1"/>
            <p:extLst>
              <p:ext uri="{D42A27DB-BD31-4B8C-83A1-F6EECF244321}">
                <p14:modId xmlns:p14="http://schemas.microsoft.com/office/powerpoint/2010/main" val="2954084939"/>
              </p:ext>
            </p:extLst>
          </p:nvPr>
        </p:nvGraphicFramePr>
        <p:xfrm>
          <a:off x="5852121" y="-59367"/>
          <a:ext cx="5913437" cy="5251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9726500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32FC4-424D-4973-B22E-1B444D9C76FE}"/>
              </a:ext>
            </a:extLst>
          </p:cNvPr>
          <p:cNvSpPr>
            <a:spLocks noGrp="1"/>
          </p:cNvSpPr>
          <p:nvPr>
            <p:ph type="title"/>
          </p:nvPr>
        </p:nvSpPr>
        <p:spPr>
          <a:xfrm>
            <a:off x="882651" y="977028"/>
            <a:ext cx="3333410" cy="5237503"/>
          </a:xfrm>
        </p:spPr>
        <p:txBody>
          <a:bodyPr anchor="ctr">
            <a:normAutofit/>
          </a:bodyPr>
          <a:lstStyle/>
          <a:p>
            <a:r>
              <a:rPr lang="en-US" dirty="0"/>
              <a:t>Wh</a:t>
            </a:r>
            <a:r>
              <a:rPr lang="en-GB" dirty="0"/>
              <a:t>y</a:t>
            </a:r>
            <a:r>
              <a:rPr lang="en-US" dirty="0"/>
              <a:t> do we use strategy </a:t>
            </a:r>
            <a:r>
              <a:rPr lang="en-GB" dirty="0"/>
              <a:t>techniques, tools, and framework models</a:t>
            </a:r>
            <a:r>
              <a:rPr lang="en-US" dirty="0"/>
              <a:t>?</a:t>
            </a:r>
          </a:p>
        </p:txBody>
      </p:sp>
      <p:sp>
        <p:nvSpPr>
          <p:cNvPr id="3" name="Content Placeholder 2">
            <a:extLst>
              <a:ext uri="{FF2B5EF4-FFF2-40B4-BE49-F238E27FC236}">
                <a16:creationId xmlns:a16="http://schemas.microsoft.com/office/drawing/2014/main" id="{44B140EF-EB4D-45E8-A8B2-5803FA3AF12B}"/>
              </a:ext>
            </a:extLst>
          </p:cNvPr>
          <p:cNvSpPr>
            <a:spLocks noGrp="1"/>
          </p:cNvSpPr>
          <p:nvPr>
            <p:ph idx="1"/>
          </p:nvPr>
        </p:nvSpPr>
        <p:spPr>
          <a:xfrm>
            <a:off x="4738972" y="1105287"/>
            <a:ext cx="5428789" cy="5237503"/>
          </a:xfrm>
          <a:solidFill>
            <a:schemeClr val="tx1"/>
          </a:solidFill>
        </p:spPr>
        <p:txBody>
          <a:bodyPr anchor="ctr">
            <a:normAutofit fontScale="85000" lnSpcReduction="20000"/>
          </a:bodyPr>
          <a:lstStyle/>
          <a:p>
            <a:pPr>
              <a:spcBef>
                <a:spcPts val="0"/>
              </a:spcBef>
            </a:pPr>
            <a:r>
              <a:rPr lang="en-US" dirty="0">
                <a:solidFill>
                  <a:schemeClr val="bg1"/>
                </a:solidFill>
                <a:ea typeface="+mn-lt"/>
                <a:cs typeface="+mn-lt"/>
              </a:rPr>
              <a:t> </a:t>
            </a:r>
            <a:r>
              <a:rPr lang="en-GB" sz="2400" dirty="0">
                <a:solidFill>
                  <a:schemeClr val="bg1"/>
                </a:solidFill>
                <a:latin typeface="Arial"/>
                <a:ea typeface="+mn-lt"/>
                <a:cs typeface="+mn-lt"/>
              </a:rPr>
              <a:t>Let’s start basic everyone uses different strategies all same vision to complete objective. </a:t>
            </a:r>
          </a:p>
          <a:p>
            <a:pPr>
              <a:spcBef>
                <a:spcPts val="0"/>
              </a:spcBef>
            </a:pPr>
            <a:endParaRPr lang="en-GB" sz="2400" dirty="0">
              <a:solidFill>
                <a:schemeClr val="bg1"/>
              </a:solidFill>
              <a:latin typeface="Arial"/>
              <a:ea typeface="+mn-lt"/>
              <a:cs typeface="+mn-lt"/>
            </a:endParaRPr>
          </a:p>
          <a:p>
            <a:pPr>
              <a:spcBef>
                <a:spcPts val="0"/>
              </a:spcBef>
            </a:pPr>
            <a:endParaRPr lang="en-GB" sz="2400" dirty="0">
              <a:solidFill>
                <a:schemeClr val="bg1"/>
              </a:solidFill>
              <a:latin typeface="Arial"/>
              <a:ea typeface="+mn-lt"/>
              <a:cs typeface="+mn-lt"/>
            </a:endParaRPr>
          </a:p>
          <a:p>
            <a:pPr>
              <a:spcBef>
                <a:spcPts val="0"/>
              </a:spcBef>
            </a:pPr>
            <a:r>
              <a:rPr lang="en-GB" sz="2400" dirty="0">
                <a:solidFill>
                  <a:schemeClr val="bg1"/>
                </a:solidFill>
                <a:latin typeface="Arial"/>
                <a:ea typeface="+mn-lt"/>
                <a:cs typeface="+mn-lt"/>
              </a:rPr>
              <a:t>The strategic structures start a goal is to</a:t>
            </a:r>
            <a:r>
              <a:rPr lang="en-US" sz="2400" dirty="0">
                <a:solidFill>
                  <a:schemeClr val="bg1"/>
                </a:solidFill>
                <a:latin typeface="Arial"/>
                <a:ea typeface="+mn-lt"/>
                <a:cs typeface="+mn-lt"/>
              </a:rPr>
              <a:t> initiate, organize,  plan and implement the following instructions of a strategy in order for a successful outcome. </a:t>
            </a:r>
          </a:p>
          <a:p>
            <a:pPr>
              <a:spcBef>
                <a:spcPts val="0"/>
              </a:spcBef>
            </a:pPr>
            <a:endParaRPr lang="en-GB" sz="2400" dirty="0">
              <a:solidFill>
                <a:schemeClr val="bg1"/>
              </a:solidFill>
              <a:latin typeface="Arial"/>
              <a:ea typeface="+mn-lt"/>
              <a:cs typeface="+mn-lt"/>
            </a:endParaRPr>
          </a:p>
          <a:p>
            <a:pPr>
              <a:spcBef>
                <a:spcPts val="0"/>
              </a:spcBef>
            </a:pPr>
            <a:endParaRPr lang="en-US" sz="2400" dirty="0">
              <a:solidFill>
                <a:schemeClr val="bg1"/>
              </a:solidFill>
              <a:latin typeface="Arial"/>
              <a:ea typeface="+mn-lt"/>
              <a:cs typeface="+mn-lt"/>
            </a:endParaRPr>
          </a:p>
          <a:p>
            <a:pPr>
              <a:spcBef>
                <a:spcPts val="0"/>
              </a:spcBef>
            </a:pPr>
            <a:r>
              <a:rPr lang="en-GB" sz="2400" dirty="0">
                <a:solidFill>
                  <a:schemeClr val="bg1"/>
                </a:solidFill>
                <a:latin typeface="Arial"/>
                <a:ea typeface="+mn-lt"/>
                <a:cs typeface="+mn-lt"/>
              </a:rPr>
              <a:t>The basic structure </a:t>
            </a:r>
            <a:r>
              <a:rPr lang="en-US" sz="2400" dirty="0">
                <a:solidFill>
                  <a:schemeClr val="bg1"/>
                </a:solidFill>
                <a:latin typeface="Arial"/>
                <a:ea typeface="+mn-lt"/>
                <a:cs typeface="+mn-lt"/>
              </a:rPr>
              <a:t> of a strategy is to reach an overall objective as planned</a:t>
            </a:r>
          </a:p>
          <a:p>
            <a:pPr>
              <a:spcBef>
                <a:spcPts val="0"/>
              </a:spcBef>
            </a:pPr>
            <a:endParaRPr lang="en-GB" sz="2400" dirty="0">
              <a:solidFill>
                <a:schemeClr val="bg1"/>
              </a:solidFill>
              <a:latin typeface="Arial"/>
              <a:ea typeface="+mn-lt"/>
              <a:cs typeface="+mn-lt"/>
            </a:endParaRPr>
          </a:p>
          <a:p>
            <a:pPr>
              <a:spcBef>
                <a:spcPts val="0"/>
              </a:spcBef>
            </a:pPr>
            <a:endParaRPr lang="en-US" sz="2400" dirty="0">
              <a:solidFill>
                <a:schemeClr val="bg1"/>
              </a:solidFill>
              <a:latin typeface="Arial"/>
              <a:ea typeface="+mn-lt"/>
              <a:cs typeface="+mn-lt"/>
            </a:endParaRPr>
          </a:p>
          <a:p>
            <a:pPr>
              <a:spcBef>
                <a:spcPts val="0"/>
              </a:spcBef>
            </a:pPr>
            <a:r>
              <a:rPr lang="en-US" sz="2400" dirty="0">
                <a:solidFill>
                  <a:schemeClr val="bg1"/>
                </a:solidFill>
                <a:latin typeface="Arial"/>
                <a:ea typeface="+mn-lt"/>
                <a:cs typeface="+mn-lt"/>
              </a:rPr>
              <a:t>These methods present new ways to learn  from previous mistakes.</a:t>
            </a:r>
            <a:endParaRPr lang="en-GB" sz="2400" dirty="0">
              <a:solidFill>
                <a:schemeClr val="bg1"/>
              </a:solidFill>
              <a:latin typeface="Arial"/>
              <a:ea typeface="+mn-lt"/>
              <a:cs typeface="+mn-lt"/>
            </a:endParaRPr>
          </a:p>
          <a:p>
            <a:pPr>
              <a:spcBef>
                <a:spcPts val="0"/>
              </a:spcBef>
            </a:pPr>
            <a:endParaRPr lang="en-US" sz="2400" dirty="0">
              <a:solidFill>
                <a:schemeClr val="bg1"/>
              </a:solidFill>
              <a:latin typeface="Arial"/>
              <a:ea typeface="+mn-lt"/>
              <a:cs typeface="+mn-lt"/>
            </a:endParaRPr>
          </a:p>
          <a:p>
            <a:r>
              <a:rPr lang="en-GB" dirty="0">
                <a:solidFill>
                  <a:schemeClr val="bg1"/>
                </a:solidFill>
              </a:rPr>
              <a:t>Strategy’s are there to identify entities and organise them accordingly. Using tools like stakeholder analysis, SWOT analysis and so many more!</a:t>
            </a:r>
            <a:endParaRPr lang="en-US" dirty="0">
              <a:solidFill>
                <a:schemeClr val="bg1"/>
              </a:solidFill>
            </a:endParaRPr>
          </a:p>
        </p:txBody>
      </p:sp>
    </p:spTree>
    <p:extLst>
      <p:ext uri="{BB962C8B-B14F-4D97-AF65-F5344CB8AC3E}">
        <p14:creationId xmlns:p14="http://schemas.microsoft.com/office/powerpoint/2010/main" val="334015544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61B470-84CE-A540-AF74-74260AC07B0C}"/>
              </a:ext>
            </a:extLst>
          </p:cNvPr>
          <p:cNvSpPr>
            <a:spLocks noGrp="1"/>
          </p:cNvSpPr>
          <p:nvPr>
            <p:ph type="title"/>
          </p:nvPr>
        </p:nvSpPr>
        <p:spPr>
          <a:xfrm>
            <a:off x="686834" y="1153572"/>
            <a:ext cx="3200400" cy="4461163"/>
          </a:xfrm>
        </p:spPr>
        <p:txBody>
          <a:bodyPr>
            <a:normAutofit/>
          </a:bodyPr>
          <a:lstStyle/>
          <a:p>
            <a:r>
              <a:rPr lang="en-GB">
                <a:solidFill>
                  <a:srgbClr val="FFFFFF"/>
                </a:solidFill>
              </a:rPr>
              <a:t>What is a Stakeholders analysis?</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2A47C7C-B75B-0445-B9E4-1FC7F67959BC}"/>
              </a:ext>
            </a:extLst>
          </p:cNvPr>
          <p:cNvSpPr>
            <a:spLocks noGrp="1"/>
          </p:cNvSpPr>
          <p:nvPr>
            <p:ph idx="1"/>
          </p:nvPr>
        </p:nvSpPr>
        <p:spPr>
          <a:xfrm>
            <a:off x="4447308" y="591344"/>
            <a:ext cx="6906491" cy="5585619"/>
          </a:xfrm>
        </p:spPr>
        <p:txBody>
          <a:bodyPr anchor="ctr">
            <a:normAutofit/>
          </a:bodyPr>
          <a:lstStyle/>
          <a:p>
            <a:endParaRPr lang="en-GB" b="1" i="0" u="none" strike="noStrike">
              <a:effectLst/>
              <a:latin typeface="Roboto"/>
            </a:endParaRPr>
          </a:p>
          <a:p>
            <a:r>
              <a:rPr lang="en-GB" b="0" i="0" u="none" strike="noStrike">
                <a:effectLst/>
                <a:latin typeface="Roboto"/>
              </a:rPr>
              <a:t>Stakeholder analysis is the process of assessing a system and potential changes to it as they relate to relevant and interested parties. This information known as data is used to assess how the interests of those stakeholders should be addressed in a project plan, policy, program, or other action</a:t>
            </a:r>
            <a:endParaRPr lang="en-US" dirty="0"/>
          </a:p>
        </p:txBody>
      </p:sp>
    </p:spTree>
    <p:extLst>
      <p:ext uri="{BB962C8B-B14F-4D97-AF65-F5344CB8AC3E}">
        <p14:creationId xmlns:p14="http://schemas.microsoft.com/office/powerpoint/2010/main" val="15738619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CACACFC-B027-B246-809D-1E0C0CEA432B}"/>
              </a:ext>
            </a:extLst>
          </p:cNvPr>
          <p:cNvPicPr>
            <a:picLocks noChangeAspect="1"/>
          </p:cNvPicPr>
          <p:nvPr/>
        </p:nvPicPr>
        <p:blipFill rotWithShape="1">
          <a:blip r:embed="rId3">
            <a:alphaModFix amt="50000"/>
          </a:blip>
          <a:srcRect t="3199" r="-1" b="12529"/>
          <a:stretch/>
        </p:blipFill>
        <p:spPr>
          <a:xfrm>
            <a:off x="4592129" y="57989"/>
            <a:ext cx="7590941" cy="7122187"/>
          </a:xfrm>
          <a:prstGeom prst="rect">
            <a:avLst/>
          </a:prstGeom>
        </p:spPr>
      </p:pic>
      <p:sp>
        <p:nvSpPr>
          <p:cNvPr id="2" name="Title 1">
            <a:extLst>
              <a:ext uri="{FF2B5EF4-FFF2-40B4-BE49-F238E27FC236}">
                <a16:creationId xmlns:a16="http://schemas.microsoft.com/office/drawing/2014/main" id="{536A0BC8-9923-B544-AC0C-A9DC185EFDE9}"/>
              </a:ext>
            </a:extLst>
          </p:cNvPr>
          <p:cNvSpPr>
            <a:spLocks noGrp="1"/>
          </p:cNvSpPr>
          <p:nvPr>
            <p:ph type="title"/>
          </p:nvPr>
        </p:nvSpPr>
        <p:spPr>
          <a:xfrm>
            <a:off x="51969" y="57989"/>
            <a:ext cx="7535011" cy="2226095"/>
          </a:xfrm>
        </p:spPr>
        <p:txBody>
          <a:bodyPr anchor="ctr">
            <a:normAutofit/>
          </a:bodyPr>
          <a:lstStyle/>
          <a:p>
            <a:r>
              <a:rPr lang="en-US" sz="4800">
                <a:ea typeface="+mj-lt"/>
                <a:cs typeface="+mj-lt"/>
              </a:rPr>
              <a:t>WHY GOOGLE?</a:t>
            </a:r>
            <a:br>
              <a:rPr lang="en-US" sz="1800">
                <a:ea typeface="+mj-lt"/>
                <a:cs typeface="+mj-lt"/>
              </a:rPr>
            </a:br>
            <a:r>
              <a:rPr lang="en-US" sz="1000">
                <a:ea typeface="+mj-lt"/>
                <a:cs typeface="+mj-lt"/>
              </a:rPr>
              <a:t> </a:t>
            </a:r>
            <a:endParaRPr lang="en-US" sz="1000"/>
          </a:p>
        </p:txBody>
      </p:sp>
      <p:sp>
        <p:nvSpPr>
          <p:cNvPr id="3" name="Content Placeholder 2">
            <a:extLst>
              <a:ext uri="{FF2B5EF4-FFF2-40B4-BE49-F238E27FC236}">
                <a16:creationId xmlns:a16="http://schemas.microsoft.com/office/drawing/2014/main" id="{A5217C15-2649-3E45-9E2C-84283830AA99}"/>
              </a:ext>
            </a:extLst>
          </p:cNvPr>
          <p:cNvSpPr>
            <a:spLocks noGrp="1"/>
          </p:cNvSpPr>
          <p:nvPr>
            <p:ph idx="1"/>
          </p:nvPr>
        </p:nvSpPr>
        <p:spPr>
          <a:xfrm>
            <a:off x="4976636" y="1193800"/>
            <a:ext cx="6085091" cy="4699000"/>
          </a:xfrm>
        </p:spPr>
        <p:txBody>
          <a:bodyPr anchor="ctr">
            <a:normAutofit/>
          </a:bodyPr>
          <a:lstStyle/>
          <a:p>
            <a:endParaRPr lang="en-GB" dirty="0"/>
          </a:p>
          <a:p>
            <a:pPr marL="0" indent="0">
              <a:buNone/>
            </a:pPr>
            <a:endParaRPr lang="en-GB"/>
          </a:p>
        </p:txBody>
      </p:sp>
      <p:sp>
        <p:nvSpPr>
          <p:cNvPr id="5" name="TextBox 4">
            <a:extLst>
              <a:ext uri="{FF2B5EF4-FFF2-40B4-BE49-F238E27FC236}">
                <a16:creationId xmlns:a16="http://schemas.microsoft.com/office/drawing/2014/main" id="{16EDA7DD-2157-4C75-AC31-A8929E978654}"/>
              </a:ext>
            </a:extLst>
          </p:cNvPr>
          <p:cNvSpPr txBox="1"/>
          <p:nvPr/>
        </p:nvSpPr>
        <p:spPr>
          <a:xfrm>
            <a:off x="138023" y="1575758"/>
            <a:ext cx="4454106"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cap="all"/>
              <a:t>GOOGLE IS PROBABLY THE WORLD’S BEST-KNOWN COMPANY FOR PIONEERING THE SEARCH ENGINE </a:t>
            </a:r>
            <a:endParaRPr lang="en-US"/>
          </a:p>
          <a:p>
            <a:endParaRPr lang="en-US" cap="all"/>
          </a:p>
          <a:p>
            <a:r>
              <a:rPr lang="en-US" cap="all">
                <a:cs typeface="Calibri"/>
              </a:rPr>
              <a:t>Google  USE  </a:t>
            </a:r>
            <a:r>
              <a:rPr lang="en-US" cap="all"/>
              <a:t>clever MONITORING tactics, to link one forum to another, google predicts text to help users along with presenting similar items of what a person would want to see.</a:t>
            </a:r>
          </a:p>
          <a:p>
            <a:endParaRPr lang="en-US" cap="all"/>
          </a:p>
          <a:p>
            <a:r>
              <a:rPr lang="en-US" cap="all"/>
              <a:t>through common searches this allows google TO PREDICT TEXTS. </a:t>
            </a:r>
            <a:endParaRPr lang="en-US" cap="all">
              <a:cs typeface="Calibri"/>
            </a:endParaRPr>
          </a:p>
        </p:txBody>
      </p:sp>
    </p:spTree>
    <p:extLst>
      <p:ext uri="{BB962C8B-B14F-4D97-AF65-F5344CB8AC3E}">
        <p14:creationId xmlns:p14="http://schemas.microsoft.com/office/powerpoint/2010/main" val="2865263669"/>
      </p:ext>
    </p:extLst>
  </p:cSld>
  <p:clrMapOvr>
    <a:overrideClrMapping bg1="dk1" tx1="lt1" bg2="dk2" tx2="lt2" accent1="accent1" accent2="accent2" accent3="accent3" accent4="accent4" accent5="accent5" accent6="accent6" hlink="hlink" folHlink="folHlink"/>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10">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12">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2079F8A-C89F-B146-8724-568623F8D3C0}"/>
              </a:ext>
            </a:extLst>
          </p:cNvPr>
          <p:cNvSpPr>
            <a:spLocks noGrp="1"/>
          </p:cNvSpPr>
          <p:nvPr>
            <p:ph type="title"/>
          </p:nvPr>
        </p:nvSpPr>
        <p:spPr>
          <a:xfrm>
            <a:off x="6094105" y="802955"/>
            <a:ext cx="4977976" cy="1454051"/>
          </a:xfrm>
        </p:spPr>
        <p:txBody>
          <a:bodyPr>
            <a:normAutofit/>
          </a:bodyPr>
          <a:lstStyle/>
          <a:p>
            <a:r>
              <a:rPr lang="en-US">
                <a:solidFill>
                  <a:srgbClr val="000000"/>
                </a:solidFill>
              </a:rPr>
              <a:t>Google uses multiple strategies</a:t>
            </a:r>
          </a:p>
        </p:txBody>
      </p:sp>
      <p:sp>
        <p:nvSpPr>
          <p:cNvPr id="10"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6" descr="Diagram&#10;&#10;Description automatically generated">
            <a:extLst>
              <a:ext uri="{FF2B5EF4-FFF2-40B4-BE49-F238E27FC236}">
                <a16:creationId xmlns:a16="http://schemas.microsoft.com/office/drawing/2014/main" id="{62812CD0-3EE8-413A-A6E3-4F416D693D24}"/>
              </a:ext>
            </a:extLst>
          </p:cNvPr>
          <p:cNvPicPr>
            <a:picLocks noChangeAspect="1"/>
          </p:cNvPicPr>
          <p:nvPr/>
        </p:nvPicPr>
        <p:blipFill rotWithShape="1">
          <a:blip r:embed="rId4">
            <a:alphaModFix/>
          </a:blip>
          <a:srcRect l="19937" r="19417"/>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471A51BC-1977-E944-A6B6-5588937FD6AE}"/>
              </a:ext>
            </a:extLst>
          </p:cNvPr>
          <p:cNvSpPr>
            <a:spLocks noGrp="1"/>
          </p:cNvSpPr>
          <p:nvPr>
            <p:ph idx="1"/>
          </p:nvPr>
        </p:nvSpPr>
        <p:spPr>
          <a:xfrm>
            <a:off x="6090574" y="2421682"/>
            <a:ext cx="4977578" cy="3639289"/>
          </a:xfrm>
        </p:spPr>
        <p:txBody>
          <a:bodyPr anchor="ctr">
            <a:normAutofit/>
          </a:bodyPr>
          <a:lstStyle/>
          <a:p>
            <a:pPr marL="0" indent="0">
              <a:buNone/>
            </a:pPr>
            <a:r>
              <a:rPr lang="en-US" sz="2000">
                <a:solidFill>
                  <a:srgbClr val="000000"/>
                </a:solidFill>
              </a:rPr>
              <a:t>. </a:t>
            </a:r>
          </a:p>
          <a:p>
            <a:endParaRPr lang="en-US" sz="2000">
              <a:solidFill>
                <a:srgbClr val="000000"/>
              </a:solidFill>
            </a:endParaRPr>
          </a:p>
        </p:txBody>
      </p:sp>
      <p:sp>
        <p:nvSpPr>
          <p:cNvPr id="4" name="TextBox 3">
            <a:extLst>
              <a:ext uri="{FF2B5EF4-FFF2-40B4-BE49-F238E27FC236}">
                <a16:creationId xmlns:a16="http://schemas.microsoft.com/office/drawing/2014/main" id="{8EAA91F5-E278-44C4-BF96-47A27998167D}"/>
              </a:ext>
            </a:extLst>
          </p:cNvPr>
          <p:cNvSpPr txBox="1"/>
          <p:nvPr/>
        </p:nvSpPr>
        <p:spPr>
          <a:xfrm>
            <a:off x="5522210" y="1067515"/>
            <a:ext cx="6351915"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GB" sz="2000" dirty="0">
              <a:latin typeface="Arial"/>
              <a:cs typeface="Arial"/>
            </a:endParaRPr>
          </a:p>
          <a:p>
            <a:pPr>
              <a:spcAft>
                <a:spcPts val="600"/>
              </a:spcAft>
            </a:pPr>
            <a:endParaRPr lang="en-GB" sz="2000" dirty="0">
              <a:latin typeface="Arial"/>
              <a:cs typeface="Arial"/>
            </a:endParaRPr>
          </a:p>
          <a:p>
            <a:pPr>
              <a:spcAft>
                <a:spcPts val="600"/>
              </a:spcAft>
            </a:pPr>
            <a:endParaRPr lang="en-GB" sz="2000" dirty="0">
              <a:latin typeface="Arial"/>
              <a:cs typeface="Arial"/>
            </a:endParaRPr>
          </a:p>
          <a:p>
            <a:pPr>
              <a:spcAft>
                <a:spcPts val="600"/>
              </a:spcAft>
            </a:pPr>
            <a:endParaRPr lang="en-GB" sz="2000" dirty="0">
              <a:latin typeface="Arial"/>
              <a:cs typeface="Arial"/>
            </a:endParaRPr>
          </a:p>
          <a:p>
            <a:pPr>
              <a:spcAft>
                <a:spcPts val="600"/>
              </a:spcAft>
            </a:pPr>
            <a:endParaRPr lang="en-GB" sz="2000" dirty="0">
              <a:latin typeface="Arial"/>
              <a:cs typeface="Arial"/>
            </a:endParaRPr>
          </a:p>
          <a:p>
            <a:pPr>
              <a:spcAft>
                <a:spcPts val="600"/>
              </a:spcAft>
            </a:pPr>
            <a:endParaRPr lang="en-US" sz="2000" dirty="0">
              <a:latin typeface="Arial"/>
              <a:cs typeface="Arial"/>
            </a:endParaRPr>
          </a:p>
          <a:p>
            <a:pPr>
              <a:spcAft>
                <a:spcPts val="600"/>
              </a:spcAft>
            </a:pPr>
            <a:r>
              <a:rPr lang="en-US" sz="2000" dirty="0">
                <a:latin typeface="Arial"/>
                <a:ea typeface="+mn-lt"/>
                <a:cs typeface="+mn-lt"/>
              </a:rPr>
              <a:t>Googles tactic here is</a:t>
            </a:r>
            <a:r>
              <a:rPr lang="en-GB" sz="2000" dirty="0">
                <a:latin typeface="Arial"/>
                <a:ea typeface="+mn-lt"/>
                <a:cs typeface="+mn-lt"/>
              </a:rPr>
              <a:t> ‘Key wording’</a:t>
            </a:r>
            <a:r>
              <a:rPr lang="en-US" sz="2000" dirty="0">
                <a:latin typeface="Arial"/>
                <a:ea typeface="+mn-lt"/>
                <a:cs typeface="+mn-lt"/>
              </a:rPr>
              <a:t>, that’s right KEY words allow google to be able to cross reference similarities from the search to combine an alternative option that </a:t>
            </a:r>
            <a:r>
              <a:rPr lang="en-GB" sz="2000" dirty="0">
                <a:latin typeface="Arial"/>
                <a:ea typeface="+mn-lt"/>
                <a:cs typeface="+mn-lt"/>
              </a:rPr>
              <a:t>any</a:t>
            </a:r>
            <a:r>
              <a:rPr lang="en-US" sz="2000" dirty="0">
                <a:latin typeface="Arial"/>
                <a:ea typeface="+mn-lt"/>
                <a:cs typeface="+mn-lt"/>
              </a:rPr>
              <a:t> user</a:t>
            </a:r>
            <a:r>
              <a:rPr lang="en-GB" sz="2000" dirty="0">
                <a:latin typeface="Arial"/>
                <a:ea typeface="+mn-lt"/>
                <a:cs typeface="+mn-lt"/>
              </a:rPr>
              <a:t> </a:t>
            </a:r>
            <a:r>
              <a:rPr lang="en-US" sz="2000" dirty="0">
                <a:latin typeface="Arial"/>
                <a:ea typeface="+mn-lt"/>
                <a:cs typeface="+mn-lt"/>
              </a:rPr>
              <a:t>may be interested in.</a:t>
            </a:r>
            <a:r>
              <a:rPr lang="en-GB" sz="2000" dirty="0">
                <a:latin typeface="Arial"/>
                <a:ea typeface="+mn-lt"/>
                <a:cs typeface="+mn-lt"/>
              </a:rPr>
              <a:t> </a:t>
            </a:r>
          </a:p>
          <a:p>
            <a:pPr>
              <a:spcAft>
                <a:spcPts val="600"/>
              </a:spcAft>
            </a:pPr>
            <a:endParaRPr lang="en-GB" sz="2000" dirty="0">
              <a:latin typeface="Arial"/>
              <a:ea typeface="+mn-lt"/>
              <a:cs typeface="+mn-lt"/>
            </a:endParaRPr>
          </a:p>
          <a:p>
            <a:pPr>
              <a:spcAft>
                <a:spcPts val="600"/>
              </a:spcAft>
            </a:pPr>
            <a:endParaRPr lang="en-GB" sz="2000" dirty="0">
              <a:latin typeface="Arial"/>
              <a:ea typeface="+mn-lt"/>
              <a:cs typeface="+mn-lt"/>
            </a:endParaRPr>
          </a:p>
        </p:txBody>
      </p:sp>
      <p:sp>
        <p:nvSpPr>
          <p:cNvPr id="5" name="TextBox 4">
            <a:extLst>
              <a:ext uri="{FF2B5EF4-FFF2-40B4-BE49-F238E27FC236}">
                <a16:creationId xmlns:a16="http://schemas.microsoft.com/office/drawing/2014/main" id="{9D7AAF8B-0CA7-43AC-8383-615BA919F793}"/>
              </a:ext>
            </a:extLst>
          </p:cNvPr>
          <p:cNvSpPr txBox="1"/>
          <p:nvPr/>
        </p:nvSpPr>
        <p:spPr>
          <a:xfrm>
            <a:off x="9309878" y="1402331"/>
            <a:ext cx="231188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US" b="1">
              <a:solidFill>
                <a:srgbClr val="202020"/>
              </a:solidFill>
              <a:latin typeface="Arial"/>
              <a:cs typeface="Arial"/>
            </a:endParaRPr>
          </a:p>
        </p:txBody>
      </p:sp>
    </p:spTree>
    <p:extLst>
      <p:ext uri="{BB962C8B-B14F-4D97-AF65-F5344CB8AC3E}">
        <p14:creationId xmlns:p14="http://schemas.microsoft.com/office/powerpoint/2010/main" val="6135625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6BF3CF0-A68A-E24D-AE79-4B6FAC8001F3}"/>
              </a:ext>
            </a:extLst>
          </p:cNvPr>
          <p:cNvSpPr>
            <a:spLocks noGrp="1"/>
          </p:cNvSpPr>
          <p:nvPr>
            <p:ph type="title"/>
          </p:nvPr>
        </p:nvSpPr>
        <p:spPr>
          <a:xfrm>
            <a:off x="640079" y="2053641"/>
            <a:ext cx="3669161" cy="2760098"/>
          </a:xfrm>
        </p:spPr>
        <p:txBody>
          <a:bodyPr>
            <a:normAutofit/>
          </a:bodyPr>
          <a:lstStyle/>
          <a:p>
            <a:r>
              <a:rPr lang="en-GB">
                <a:solidFill>
                  <a:srgbClr val="FFFFFF"/>
                </a:solidFill>
              </a:rPr>
              <a:t>Swot analysis </a:t>
            </a:r>
            <a:endParaRPr lang="en-US">
              <a:solidFill>
                <a:srgbClr val="FFFFFF"/>
              </a:solidFill>
            </a:endParaRPr>
          </a:p>
        </p:txBody>
      </p:sp>
      <p:sp>
        <p:nvSpPr>
          <p:cNvPr id="3" name="Content Placeholder 2">
            <a:extLst>
              <a:ext uri="{FF2B5EF4-FFF2-40B4-BE49-F238E27FC236}">
                <a16:creationId xmlns:a16="http://schemas.microsoft.com/office/drawing/2014/main" id="{7580C122-5128-084B-95E2-50B6B194D5C9}"/>
              </a:ext>
            </a:extLst>
          </p:cNvPr>
          <p:cNvSpPr>
            <a:spLocks noGrp="1"/>
          </p:cNvSpPr>
          <p:nvPr>
            <p:ph idx="1"/>
          </p:nvPr>
        </p:nvSpPr>
        <p:spPr>
          <a:xfrm>
            <a:off x="6090574" y="801866"/>
            <a:ext cx="5306084" cy="5230634"/>
          </a:xfrm>
        </p:spPr>
        <p:txBody>
          <a:bodyPr anchor="ctr">
            <a:normAutofit/>
          </a:bodyPr>
          <a:lstStyle/>
          <a:p>
            <a:pPr marL="0" indent="0">
              <a:buNone/>
            </a:pPr>
            <a:r>
              <a:rPr lang="en-GB" sz="2400">
                <a:solidFill>
                  <a:srgbClr val="000000"/>
                </a:solidFill>
                <a:latin typeface="Arial"/>
                <a:cs typeface="Arial"/>
              </a:rPr>
              <a:t>SWOT analysis presents a table of </a:t>
            </a:r>
            <a:r>
              <a:rPr lang="en-GB" sz="2400" b="0" i="0" u="none" strike="noStrike">
                <a:solidFill>
                  <a:srgbClr val="000000"/>
                </a:solidFill>
                <a:effectLst/>
                <a:latin typeface="Arial"/>
                <a:cs typeface="Arial"/>
              </a:rPr>
              <a:t>strengths, </a:t>
            </a:r>
            <a:r>
              <a:rPr lang="en-GB" sz="2400" i="0" u="none" strike="noStrike">
                <a:solidFill>
                  <a:srgbClr val="000000"/>
                </a:solidFill>
                <a:effectLst/>
                <a:latin typeface="Arial"/>
                <a:cs typeface="Arial"/>
              </a:rPr>
              <a:t>weaknesses</a:t>
            </a:r>
            <a:r>
              <a:rPr lang="en-GB" sz="2400" b="0" i="0" u="none" strike="noStrike">
                <a:solidFill>
                  <a:srgbClr val="000000"/>
                </a:solidFill>
                <a:effectLst/>
                <a:latin typeface="Arial"/>
                <a:cs typeface="Arial"/>
              </a:rPr>
              <a:t>, opportunities, and threats of the biggest online search engine. The popularity of </a:t>
            </a:r>
            <a:r>
              <a:rPr lang="en-GB" sz="2400" i="0" u="none" strike="noStrike">
                <a:solidFill>
                  <a:srgbClr val="000000"/>
                </a:solidFill>
                <a:effectLst/>
                <a:latin typeface="Arial"/>
                <a:cs typeface="Arial"/>
              </a:rPr>
              <a:t>Google</a:t>
            </a:r>
            <a:r>
              <a:rPr lang="en-GB" sz="2400" b="0" i="0" u="none" strike="noStrike">
                <a:solidFill>
                  <a:srgbClr val="000000"/>
                </a:solidFill>
                <a:effectLst/>
                <a:latin typeface="Arial"/>
                <a:cs typeface="Arial"/>
              </a:rPr>
              <a:t> allows it to enjoy huge profits. The search engine keeps on growing every year and keeps on improving its technology.</a:t>
            </a:r>
            <a:endParaRPr lang="en-GB" sz="2400">
              <a:solidFill>
                <a:srgbClr val="000000"/>
              </a:solidFill>
              <a:latin typeface="Arial"/>
              <a:cs typeface="Arial"/>
            </a:endParaRPr>
          </a:p>
        </p:txBody>
      </p:sp>
    </p:spTree>
    <p:extLst>
      <p:ext uri="{BB962C8B-B14F-4D97-AF65-F5344CB8AC3E}">
        <p14:creationId xmlns:p14="http://schemas.microsoft.com/office/powerpoint/2010/main" val="4116663159"/>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FFD509-2DBD-734C-B90A-2A8C36FDA264}"/>
              </a:ext>
            </a:extLst>
          </p:cNvPr>
          <p:cNvSpPr>
            <a:spLocks noGrp="1"/>
          </p:cNvSpPr>
          <p:nvPr>
            <p:ph type="title"/>
          </p:nvPr>
        </p:nvSpPr>
        <p:spPr>
          <a:xfrm>
            <a:off x="589560" y="856180"/>
            <a:ext cx="4560584" cy="1128068"/>
          </a:xfrm>
        </p:spPr>
        <p:txBody>
          <a:bodyPr anchor="ctr">
            <a:normAutofit/>
          </a:bodyPr>
          <a:lstStyle/>
          <a:p>
            <a:r>
              <a:rPr lang="en-GB" sz="1600"/>
              <a:t>This is an example image of a Stakeholder analysis which allows google to identify most important stakeholders</a:t>
            </a:r>
            <a:br>
              <a:rPr lang="en-GB" sz="1600"/>
            </a:br>
            <a:endParaRPr lang="en-US" sz="1600"/>
          </a:p>
        </p:txBody>
      </p:sp>
      <p:grpSp>
        <p:nvGrpSpPr>
          <p:cNvPr id="44" name="Group 4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45" name="Rectangle 4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8" name="Rectangle 4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C825AD3-D9B8-0F4C-93F8-181F2EDF859C}"/>
              </a:ext>
            </a:extLst>
          </p:cNvPr>
          <p:cNvSpPr>
            <a:spLocks noGrp="1"/>
          </p:cNvSpPr>
          <p:nvPr>
            <p:ph idx="1"/>
          </p:nvPr>
        </p:nvSpPr>
        <p:spPr>
          <a:xfrm>
            <a:off x="590719" y="2330505"/>
            <a:ext cx="4559425" cy="3979585"/>
          </a:xfrm>
        </p:spPr>
        <p:txBody>
          <a:bodyPr anchor="ctr">
            <a:normAutofit/>
          </a:bodyPr>
          <a:lstStyle/>
          <a:p>
            <a:pPr>
              <a:spcAft>
                <a:spcPts val="600"/>
              </a:spcAft>
            </a:pPr>
            <a:r>
              <a:rPr lang="en-GB" sz="1900">
                <a:latin typeface="Arial"/>
                <a:ea typeface="+mn-lt"/>
                <a:cs typeface="Arial"/>
              </a:rPr>
              <a:t>Their stakeholders include:</a:t>
            </a:r>
          </a:p>
          <a:p>
            <a:pPr marL="342900" indent="-342900">
              <a:buFont typeface="Arial" panose="020B0604020202020204" pitchFamily="34" charset="0"/>
              <a:buChar char="•"/>
            </a:pPr>
            <a:r>
              <a:rPr lang="en-GB" sz="1900" b="0" i="0" u="none" strike="noStrike">
                <a:effectLst/>
                <a:latin typeface="-apple-system"/>
              </a:rPr>
              <a:t>Organisation and board memberships</a:t>
            </a:r>
          </a:p>
          <a:p>
            <a:pPr marL="342900" indent="-342900">
              <a:buFont typeface="Arial" panose="020B0604020202020204" pitchFamily="34" charset="0"/>
              <a:buChar char="•"/>
            </a:pPr>
            <a:r>
              <a:rPr lang="en-GB" sz="1900" b="0" i="0" u="none" strike="noStrike">
                <a:effectLst/>
                <a:latin typeface="-apple-system"/>
              </a:rPr>
              <a:t>Suppliers</a:t>
            </a:r>
          </a:p>
          <a:p>
            <a:pPr marL="342900" indent="-342900">
              <a:buFont typeface="Arial" panose="020B0604020202020204" pitchFamily="34" charset="0"/>
              <a:buChar char="•"/>
            </a:pPr>
            <a:r>
              <a:rPr lang="en-GB" sz="1900" b="0" i="0" u="none" strike="noStrike">
                <a:effectLst/>
                <a:latin typeface="-apple-system"/>
              </a:rPr>
              <a:t>Consumers</a:t>
            </a:r>
          </a:p>
          <a:p>
            <a:pPr marL="342900" indent="-342900">
              <a:buFont typeface="Arial" panose="020B0604020202020204" pitchFamily="34" charset="0"/>
              <a:buChar char="•"/>
            </a:pPr>
            <a:r>
              <a:rPr lang="en-GB" sz="1900" b="0" i="0" u="none" strike="noStrike">
                <a:effectLst/>
                <a:latin typeface="-apple-system"/>
              </a:rPr>
              <a:t>Customers</a:t>
            </a:r>
          </a:p>
          <a:p>
            <a:pPr marL="342900" indent="-342900">
              <a:buFont typeface="Arial" panose="020B0604020202020204" pitchFamily="34" charset="0"/>
              <a:buChar char="•"/>
            </a:pPr>
            <a:r>
              <a:rPr lang="en-GB" sz="1900" b="0" i="0" u="none" strike="noStrike">
                <a:effectLst/>
                <a:latin typeface="-apple-system"/>
              </a:rPr>
              <a:t>Investors</a:t>
            </a:r>
          </a:p>
          <a:p>
            <a:pPr marL="342900" indent="-342900">
              <a:buFont typeface="Arial" panose="020B0604020202020204" pitchFamily="34" charset="0"/>
              <a:buChar char="•"/>
            </a:pPr>
            <a:r>
              <a:rPr lang="en-GB" sz="1900" b="0" i="0" u="none" strike="noStrike">
                <a:effectLst/>
                <a:latin typeface="-apple-system"/>
              </a:rPr>
              <a:t>Government </a:t>
            </a:r>
          </a:p>
          <a:p>
            <a:pPr marL="342900" indent="-342900">
              <a:buFont typeface="Arial" panose="020B0604020202020204" pitchFamily="34" charset="0"/>
              <a:buChar char="•"/>
            </a:pPr>
            <a:r>
              <a:rPr lang="en-GB" sz="1900" b="0" i="0" u="none" strike="noStrike">
                <a:effectLst/>
                <a:latin typeface="-apple-system"/>
              </a:rPr>
              <a:t>Local Communities</a:t>
            </a:r>
          </a:p>
          <a:p>
            <a:pPr marL="342900" indent="-342900">
              <a:buFont typeface="Arial" panose="020B0604020202020204" pitchFamily="34" charset="0"/>
              <a:buChar char="•"/>
            </a:pPr>
            <a:r>
              <a:rPr lang="en-GB" sz="1900" b="0" i="0" u="none" strike="noStrike">
                <a:effectLst/>
                <a:latin typeface="-apple-system"/>
              </a:rPr>
              <a:t>Local Businesses</a:t>
            </a:r>
          </a:p>
          <a:p>
            <a:pPr marL="342900" indent="-342900">
              <a:buFont typeface="Arial" panose="020B0604020202020204" pitchFamily="34" charset="0"/>
              <a:buChar char="•"/>
            </a:pPr>
            <a:r>
              <a:rPr lang="en-GB" sz="1900">
                <a:latin typeface="-apple-system"/>
              </a:rPr>
              <a:t>Staff</a:t>
            </a:r>
            <a:endParaRPr lang="en-GB" sz="1900" b="0" i="0" u="none" strike="noStrike">
              <a:effectLst/>
              <a:latin typeface="-apple-system"/>
            </a:endParaRPr>
          </a:p>
          <a:p>
            <a:endParaRPr lang="en-US" sz="1900"/>
          </a:p>
        </p:txBody>
      </p:sp>
      <p:sp>
        <p:nvSpPr>
          <p:cNvPr id="50" name="Rectangle 4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A6AAD23C-C3AE-A546-BFE3-8B8E26DB953C}"/>
              </a:ext>
            </a:extLst>
          </p:cNvPr>
          <p:cNvPicPr>
            <a:picLocks noChangeAspect="1"/>
          </p:cNvPicPr>
          <p:nvPr/>
        </p:nvPicPr>
        <p:blipFill rotWithShape="1">
          <a:blip r:embed="rId3"/>
          <a:srcRect l="6126" r="3" b="3"/>
          <a:stretch/>
        </p:blipFill>
        <p:spPr>
          <a:xfrm>
            <a:off x="5977788" y="799352"/>
            <a:ext cx="5425410" cy="5259296"/>
          </a:xfrm>
          <a:prstGeom prst="rect">
            <a:avLst/>
          </a:prstGeom>
        </p:spPr>
      </p:pic>
    </p:spTree>
    <p:extLst>
      <p:ext uri="{BB962C8B-B14F-4D97-AF65-F5344CB8AC3E}">
        <p14:creationId xmlns:p14="http://schemas.microsoft.com/office/powerpoint/2010/main" val="27084788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8">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0">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58A913B-A73F-40DB-9BF0-2686896B0C98}"/>
              </a:ext>
            </a:extLst>
          </p:cNvPr>
          <p:cNvSpPr>
            <a:spLocks noGrp="1"/>
          </p:cNvSpPr>
          <p:nvPr>
            <p:ph type="title"/>
          </p:nvPr>
        </p:nvSpPr>
        <p:spPr>
          <a:xfrm>
            <a:off x="804672" y="1412489"/>
            <a:ext cx="2871095" cy="2156621"/>
          </a:xfrm>
        </p:spPr>
        <p:txBody>
          <a:bodyPr anchor="t">
            <a:normAutofit/>
          </a:bodyPr>
          <a:lstStyle/>
          <a:p>
            <a:r>
              <a:rPr lang="en-GB" sz="3600">
                <a:solidFill>
                  <a:srgbClr val="FFFFFF"/>
                </a:solidFill>
              </a:rPr>
              <a:t>GOOGLES CURRENT STRATEGY </a:t>
            </a:r>
            <a:endParaRPr lang="en-US" sz="3600">
              <a:solidFill>
                <a:srgbClr val="FFFFFF"/>
              </a:solidFill>
            </a:endParaRPr>
          </a:p>
        </p:txBody>
      </p:sp>
      <p:sp>
        <p:nvSpPr>
          <p:cNvPr id="3" name="Content Placeholder 2">
            <a:extLst>
              <a:ext uri="{FF2B5EF4-FFF2-40B4-BE49-F238E27FC236}">
                <a16:creationId xmlns:a16="http://schemas.microsoft.com/office/drawing/2014/main" id="{C821EDEE-A890-4960-9C3A-1C0305C8BDE6}"/>
              </a:ext>
            </a:extLst>
          </p:cNvPr>
          <p:cNvSpPr>
            <a:spLocks noGrp="1"/>
          </p:cNvSpPr>
          <p:nvPr>
            <p:ph sz="half" idx="1"/>
          </p:nvPr>
        </p:nvSpPr>
        <p:spPr>
          <a:xfrm>
            <a:off x="6634078" y="631403"/>
            <a:ext cx="4753250" cy="7088815"/>
          </a:xfrm>
        </p:spPr>
        <p:txBody>
          <a:bodyPr vert="horz" lIns="91440" tIns="45720" rIns="91440" bIns="45720" rtlCol="0">
            <a:noAutofit/>
          </a:bodyPr>
          <a:lstStyle/>
          <a:p>
            <a:pPr marL="0" indent="0">
              <a:buNone/>
            </a:pPr>
            <a:r>
              <a:rPr lang="en-US" sz="3500" dirty="0">
                <a:cs typeface="Calibri"/>
              </a:rPr>
              <a:t>Google's current strategy is to capture mobile advertising market. But current mobile industry is not suited for the google's development model which is based on openness, interoperability</a:t>
            </a:r>
            <a:r>
              <a:rPr lang="en-GB" sz="3500" dirty="0">
                <a:cs typeface="Calibri"/>
              </a:rPr>
              <a:t> </a:t>
            </a:r>
            <a:r>
              <a:rPr lang="en-US" sz="3500" dirty="0">
                <a:cs typeface="Calibri"/>
              </a:rPr>
              <a:t> and network</a:t>
            </a:r>
            <a:r>
              <a:rPr lang="en-GB" sz="3500" dirty="0">
                <a:cs typeface="Calibri"/>
              </a:rPr>
              <a:t> (Google, 2020)</a:t>
            </a:r>
            <a:endParaRPr lang="en-US" sz="3500" dirty="0">
              <a:cs typeface="Calibri"/>
            </a:endParaRPr>
          </a:p>
        </p:txBody>
      </p:sp>
      <p:sp>
        <p:nvSpPr>
          <p:cNvPr id="4" name="Content Placeholder 3">
            <a:extLst>
              <a:ext uri="{FF2B5EF4-FFF2-40B4-BE49-F238E27FC236}">
                <a16:creationId xmlns:a16="http://schemas.microsoft.com/office/drawing/2014/main" id="{D7CD73B0-69CA-4116-85D2-C45AB73AB466}"/>
              </a:ext>
            </a:extLst>
          </p:cNvPr>
          <p:cNvSpPr>
            <a:spLocks noGrp="1"/>
          </p:cNvSpPr>
          <p:nvPr>
            <p:ph sz="half" idx="2"/>
          </p:nvPr>
        </p:nvSpPr>
        <p:spPr>
          <a:xfrm>
            <a:off x="8451604" y="1412489"/>
            <a:ext cx="2926080" cy="4363844"/>
          </a:xfrm>
        </p:spPr>
        <p:txBody>
          <a:bodyPr vert="horz" lIns="91440" tIns="45720" rIns="91440" bIns="45720" rtlCol="0">
            <a:normAutofit/>
          </a:bodyPr>
          <a:lstStyle/>
          <a:p>
            <a:r>
              <a:rPr lang="en-GB" sz="2000"/>
              <a:t> </a:t>
            </a:r>
            <a:endParaRPr lang="en-US" sz="2000"/>
          </a:p>
        </p:txBody>
      </p:sp>
    </p:spTree>
    <p:extLst>
      <p:ext uri="{BB962C8B-B14F-4D97-AF65-F5344CB8AC3E}">
        <p14:creationId xmlns:p14="http://schemas.microsoft.com/office/powerpoint/2010/main" val="42188778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B208403-2644-854B-9FBF-5049CD86E39C}"/>
              </a:ext>
            </a:extLst>
          </p:cNvPr>
          <p:cNvSpPr>
            <a:spLocks noGrp="1"/>
          </p:cNvSpPr>
          <p:nvPr>
            <p:ph type="title"/>
          </p:nvPr>
        </p:nvSpPr>
        <p:spPr>
          <a:xfrm>
            <a:off x="838200" y="1412488"/>
            <a:ext cx="2899189" cy="4363844"/>
          </a:xfrm>
        </p:spPr>
        <p:txBody>
          <a:bodyPr anchor="t">
            <a:normAutofit/>
          </a:bodyPr>
          <a:lstStyle/>
          <a:p>
            <a:r>
              <a:rPr lang="en-GB" sz="4000">
                <a:solidFill>
                  <a:srgbClr val="FFFFFF"/>
                </a:solidFill>
              </a:rPr>
              <a:t>New strategy </a:t>
            </a:r>
            <a:endParaRPr lang="en-US" sz="4000">
              <a:solidFill>
                <a:srgbClr val="FFFFFF"/>
              </a:solidFill>
            </a:endParaRPr>
          </a:p>
        </p:txBody>
      </p:sp>
      <p:sp>
        <p:nvSpPr>
          <p:cNvPr id="3" name="Content Placeholder 2">
            <a:extLst>
              <a:ext uri="{FF2B5EF4-FFF2-40B4-BE49-F238E27FC236}">
                <a16:creationId xmlns:a16="http://schemas.microsoft.com/office/drawing/2014/main" id="{0225EBD3-0E4E-0742-9075-013362566240}"/>
              </a:ext>
            </a:extLst>
          </p:cNvPr>
          <p:cNvSpPr>
            <a:spLocks noGrp="1"/>
          </p:cNvSpPr>
          <p:nvPr>
            <p:ph sz="half" idx="1"/>
          </p:nvPr>
        </p:nvSpPr>
        <p:spPr>
          <a:xfrm>
            <a:off x="4380855" y="1412489"/>
            <a:ext cx="3427283" cy="4363844"/>
          </a:xfrm>
        </p:spPr>
        <p:txBody>
          <a:bodyPr>
            <a:normAutofit/>
          </a:bodyPr>
          <a:lstStyle/>
          <a:p>
            <a:r>
              <a:rPr lang="en-GB" sz="2000" dirty="0"/>
              <a:t>Google’s strategy should be attracting all stakeholders and customers attention by strategically focusing on the environmental infrastructure around us. By applying new sustainable and cheaper prices on products.</a:t>
            </a:r>
          </a:p>
          <a:p>
            <a:r>
              <a:rPr lang="en-GB" sz="2000" dirty="0"/>
              <a:t>Offer more new products that protect the environment by digitally applying google assistance devices in populated areas, using this strategy increases stakeholders intentions.</a:t>
            </a:r>
            <a:endParaRPr lang="en-US" sz="2000" dirty="0"/>
          </a:p>
          <a:p>
            <a:endParaRPr lang="en-US" sz="2000" dirty="0"/>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36B75EF8-7BA6-B445-995E-B10F870FDC2A}"/>
              </a:ext>
            </a:extLst>
          </p:cNvPr>
          <p:cNvSpPr>
            <a:spLocks noGrp="1"/>
          </p:cNvSpPr>
          <p:nvPr>
            <p:ph sz="half" idx="2"/>
          </p:nvPr>
        </p:nvSpPr>
        <p:spPr>
          <a:xfrm>
            <a:off x="8451604" y="1412489"/>
            <a:ext cx="3197701" cy="4363844"/>
          </a:xfrm>
        </p:spPr>
        <p:txBody>
          <a:bodyPr>
            <a:normAutofit/>
          </a:bodyPr>
          <a:lstStyle/>
          <a:p>
            <a:r>
              <a:rPr lang="en-US" sz="2000">
                <a:cs typeface="Calibri"/>
              </a:rPr>
              <a:t>A </a:t>
            </a:r>
            <a:r>
              <a:rPr lang="en-GB" sz="2000">
                <a:cs typeface="Calibri"/>
              </a:rPr>
              <a:t>strategy</a:t>
            </a:r>
            <a:r>
              <a:rPr lang="en-US" sz="2000">
                <a:cs typeface="Calibri"/>
              </a:rPr>
              <a:t> </a:t>
            </a:r>
            <a:r>
              <a:rPr lang="en-GB" sz="2000">
                <a:cs typeface="Calibri"/>
              </a:rPr>
              <a:t>that could</a:t>
            </a:r>
            <a:r>
              <a:rPr lang="en-US" sz="2000">
                <a:cs typeface="Calibri"/>
              </a:rPr>
              <a:t> </a:t>
            </a:r>
            <a:r>
              <a:rPr lang="en-GB" sz="2000">
                <a:cs typeface="Calibri"/>
              </a:rPr>
              <a:t>systematically</a:t>
            </a:r>
            <a:r>
              <a:rPr lang="en-US" sz="2000">
                <a:cs typeface="Calibri"/>
              </a:rPr>
              <a:t> </a:t>
            </a:r>
            <a:r>
              <a:rPr lang="en-GB" sz="2000">
                <a:cs typeface="Calibri"/>
              </a:rPr>
              <a:t>re</a:t>
            </a:r>
            <a:r>
              <a:rPr lang="en-US" sz="2000">
                <a:cs typeface="Calibri"/>
              </a:rPr>
              <a:t>place</a:t>
            </a:r>
            <a:r>
              <a:rPr lang="en-GB" sz="2000">
                <a:cs typeface="Calibri"/>
              </a:rPr>
              <a:t> the old method of </a:t>
            </a:r>
            <a:r>
              <a:rPr lang="en-US" sz="2000">
                <a:cs typeface="Calibri"/>
              </a:rPr>
              <a:t> collecting data and </a:t>
            </a:r>
            <a:r>
              <a:rPr lang="en-GB" sz="2000">
                <a:cs typeface="Calibri"/>
              </a:rPr>
              <a:t>analysing qualitative d</a:t>
            </a:r>
            <a:r>
              <a:rPr lang="en-US" sz="2000">
                <a:cs typeface="Calibri"/>
              </a:rPr>
              <a:t>ata to determine whose interests should be taken into account when approaching a new </a:t>
            </a:r>
            <a:r>
              <a:rPr lang="en-GB" sz="2000">
                <a:cs typeface="Calibri"/>
              </a:rPr>
              <a:t>strategy we must think bigger.</a:t>
            </a:r>
          </a:p>
        </p:txBody>
      </p:sp>
    </p:spTree>
    <p:extLst>
      <p:ext uri="{BB962C8B-B14F-4D97-AF65-F5344CB8AC3E}">
        <p14:creationId xmlns:p14="http://schemas.microsoft.com/office/powerpoint/2010/main" val="42738329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lumMod val="50000"/>
            <a:lumOff val="50000"/>
          </a:schemeClr>
        </a:solidFill>
        <a:effectLst/>
      </p:bgPr>
    </p:bg>
    <p:spTree>
      <p:nvGrpSpPr>
        <p:cNvPr id="1" name=""/>
        <p:cNvGrpSpPr/>
        <p:nvPr/>
      </p:nvGrpSpPr>
      <p:grpSpPr>
        <a:xfrm>
          <a:off x="0" y="0"/>
          <a:ext cx="0" cy="0"/>
          <a:chOff x="0" y="0"/>
          <a:chExt cx="0" cy="0"/>
        </a:xfrm>
      </p:grpSpPr>
      <p:sp>
        <p:nvSpPr>
          <p:cNvPr id="30" name="Rectangle 20">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Freeform: Shape 26">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28">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Isosceles Triangle 30">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Isosceles Triangle 32">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72F489-7EA4-5C48-9092-BF25DA28BE5C}"/>
              </a:ext>
            </a:extLst>
          </p:cNvPr>
          <p:cNvSpPr>
            <a:spLocks noGrp="1"/>
          </p:cNvSpPr>
          <p:nvPr>
            <p:ph type="title"/>
          </p:nvPr>
        </p:nvSpPr>
        <p:spPr/>
        <p:txBody>
          <a:bodyPr>
            <a:normAutofit/>
          </a:bodyPr>
          <a:lstStyle/>
          <a:p>
            <a:r>
              <a:rPr lang="en-US"/>
              <a:t>Recommendations</a:t>
            </a:r>
            <a:br>
              <a:rPr lang="en-US"/>
            </a:br>
            <a:r>
              <a:rPr lang="en-US"/>
              <a:t> </a:t>
            </a:r>
          </a:p>
        </p:txBody>
      </p:sp>
      <p:graphicFrame>
        <p:nvGraphicFramePr>
          <p:cNvPr id="5" name="Content Placeholder 2">
            <a:extLst>
              <a:ext uri="{FF2B5EF4-FFF2-40B4-BE49-F238E27FC236}">
                <a16:creationId xmlns:a16="http://schemas.microsoft.com/office/drawing/2014/main" id="{22CF8DD8-3E85-4D66-BC48-BAF47315EAAC}"/>
              </a:ext>
            </a:extLst>
          </p:cNvPr>
          <p:cNvGraphicFramePr>
            <a:graphicFrameLocks noGrp="1"/>
          </p:cNvGraphicFramePr>
          <p:nvPr>
            <p:ph idx="1"/>
            <p:extLst>
              <p:ext uri="{D42A27DB-BD31-4B8C-83A1-F6EECF244321}">
                <p14:modId xmlns:p14="http://schemas.microsoft.com/office/powerpoint/2010/main" val="3476189961"/>
              </p:ext>
            </p:extLst>
          </p:nvPr>
        </p:nvGraphicFramePr>
        <p:xfrm>
          <a:off x="456601" y="1149635"/>
          <a:ext cx="10897199" cy="50872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5358874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60ACE-2BCC-4747-A6CE-F5B169D1E578}"/>
              </a:ext>
            </a:extLst>
          </p:cNvPr>
          <p:cNvSpPr>
            <a:spLocks noGrp="1"/>
          </p:cNvSpPr>
          <p:nvPr>
            <p:ph type="title"/>
          </p:nvPr>
        </p:nvSpPr>
        <p:spPr>
          <a:xfrm>
            <a:off x="6585200" y="967167"/>
            <a:ext cx="4151306" cy="2374516"/>
          </a:xfrm>
        </p:spPr>
        <p:txBody>
          <a:bodyPr vert="horz" lIns="91440" tIns="45720" rIns="91440" bIns="0" rtlCol="0" anchor="b">
            <a:normAutofit/>
          </a:bodyPr>
          <a:lstStyle/>
          <a:p>
            <a:r>
              <a:rPr lang="en-US" sz="4800"/>
              <a:t>Thanks for watching</a:t>
            </a:r>
          </a:p>
        </p:txBody>
      </p:sp>
      <p:pic>
        <p:nvPicPr>
          <p:cNvPr id="7" name="Graphic 6" descr="Add Online Meeting">
            <a:extLst>
              <a:ext uri="{FF2B5EF4-FFF2-40B4-BE49-F238E27FC236}">
                <a16:creationId xmlns:a16="http://schemas.microsoft.com/office/drawing/2014/main" id="{DF2361E8-C0CD-4C8E-B1DF-5D4E10B264F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279869" y="805583"/>
            <a:ext cx="4660762" cy="4660762"/>
          </a:xfrm>
          <a:prstGeom prst="rect">
            <a:avLst/>
          </a:prstGeom>
        </p:spPr>
      </p:pic>
    </p:spTree>
    <p:extLst>
      <p:ext uri="{BB962C8B-B14F-4D97-AF65-F5344CB8AC3E}">
        <p14:creationId xmlns:p14="http://schemas.microsoft.com/office/powerpoint/2010/main" val="339528638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12</Slides>
  <Notes>12</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WELCOME</vt:lpstr>
      <vt:lpstr>Lets begin with WHAT IS A STRATEGY?  </vt:lpstr>
      <vt:lpstr>Why do we use strategy techniques, tools, and framework models?</vt:lpstr>
      <vt:lpstr>What is a Stakeholders analysis?</vt:lpstr>
      <vt:lpstr>WHY GOOGLE?  </vt:lpstr>
      <vt:lpstr>Google uses multiple strategies</vt:lpstr>
      <vt:lpstr>Swot analysis </vt:lpstr>
      <vt:lpstr>This is an example image of a Stakeholder analysis which allows google to identify most important stakeholders </vt:lpstr>
      <vt:lpstr>GOOGLES CURRENT STRATEGY </vt:lpstr>
      <vt:lpstr>New strategy </vt:lpstr>
      <vt:lpstr>Recommendations  </vt:lpstr>
      <vt:lpstr>Thanks for watching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dc:title>
  <dc:creator>Brendan Parker (1802865)</dc:creator>
  <cp:lastModifiedBy>Brendan Parker (1802865)</cp:lastModifiedBy>
  <cp:revision>12</cp:revision>
  <dcterms:created xsi:type="dcterms:W3CDTF">2020-10-21T11:49:29Z</dcterms:created>
  <dcterms:modified xsi:type="dcterms:W3CDTF">2020-10-26T10:45:38Z</dcterms:modified>
</cp:coreProperties>
</file>