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75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23-Sep-19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6825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07866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740215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348867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55958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955304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06349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788469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484726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08884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65889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23-Sep-19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5895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Dylan Evans, </a:t>
            </a:r>
            <a:r>
              <a:rPr lang="en-GB" sz="1400" dirty="0" err="1"/>
              <a:t>dwi’n</a:t>
            </a:r>
            <a:r>
              <a:rPr lang="en-GB" sz="1400" dirty="0"/>
              <a:t> 24 </a:t>
            </a:r>
            <a:r>
              <a:rPr lang="en-GB" sz="1400" dirty="0" err="1"/>
              <a:t>mlwydd</a:t>
            </a:r>
            <a:r>
              <a:rPr lang="en-GB" sz="1400" dirty="0"/>
              <a:t> </a:t>
            </a:r>
            <a:r>
              <a:rPr lang="en-GB" sz="1400" dirty="0" err="1"/>
              <a:t>oed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byw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Llambed</a:t>
            </a:r>
            <a:r>
              <a:rPr lang="en-GB" sz="1400" dirty="0"/>
              <a:t> </a:t>
            </a:r>
            <a:r>
              <a:rPr lang="en-GB" sz="1400" dirty="0" err="1"/>
              <a:t>efo</a:t>
            </a:r>
            <a:r>
              <a:rPr lang="en-GB" sz="1400" dirty="0"/>
              <a:t> Mam, Dad a </a:t>
            </a:r>
            <a:r>
              <a:rPr lang="en-GB" sz="1400" dirty="0" err="1"/>
              <a:t>Chwaer</a:t>
            </a:r>
            <a:r>
              <a:rPr lang="en-GB" sz="1400" dirty="0"/>
              <a:t>. 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 </a:t>
            </a:r>
            <a:r>
              <a:rPr lang="en-GB" sz="1400" dirty="0" err="1"/>
              <a:t>sbâr</a:t>
            </a:r>
            <a:r>
              <a:rPr lang="en-GB" sz="1400" dirty="0"/>
              <a:t> </a:t>
            </a:r>
            <a:r>
              <a:rPr lang="en-GB" sz="1400" dirty="0" err="1"/>
              <a:t>rydw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math o </a:t>
            </a:r>
            <a:r>
              <a:rPr lang="en-GB" sz="1400" dirty="0" err="1"/>
              <a:t>chwaraeon</a:t>
            </a:r>
            <a:r>
              <a:rPr lang="en-GB" sz="1400" dirty="0"/>
              <a:t> ac </a:t>
            </a:r>
            <a:r>
              <a:rPr lang="en-GB" sz="1400" dirty="0" err="1"/>
              <a:t>rydw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modd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wylio</a:t>
            </a:r>
            <a:r>
              <a:rPr lang="en-GB" sz="1400" dirty="0"/>
              <a:t> Abertawe ac y </a:t>
            </a:r>
            <a:r>
              <a:rPr lang="en-GB" sz="1400" dirty="0" err="1"/>
              <a:t>Sgarlets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chwarae</a:t>
            </a:r>
            <a:r>
              <a:rPr lang="en-GB" sz="1400" dirty="0"/>
              <a:t>! </a:t>
            </a:r>
            <a:r>
              <a:rPr lang="en-GB" sz="1400" dirty="0" err="1"/>
              <a:t>Rydw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o </a:t>
            </a:r>
            <a:r>
              <a:rPr lang="en-GB" sz="1400" dirty="0" err="1"/>
              <a:t>deithio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lefydd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ac </a:t>
            </a:r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treulio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Seland</a:t>
            </a:r>
            <a:r>
              <a:rPr lang="en-GB" sz="1400" dirty="0"/>
              <a:t> Newydd, </a:t>
            </a:r>
            <a:r>
              <a:rPr lang="en-GB" sz="1400" dirty="0" err="1"/>
              <a:t>Fietnam</a:t>
            </a:r>
            <a:r>
              <a:rPr lang="en-GB" sz="1400" dirty="0"/>
              <a:t> a </a:t>
            </a:r>
            <a:r>
              <a:rPr lang="en-GB" sz="1400" dirty="0" err="1"/>
              <a:t>Gwlad</a:t>
            </a:r>
            <a:r>
              <a:rPr lang="en-GB" sz="1400" dirty="0"/>
              <a:t> Thai.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611" y="179108"/>
            <a:ext cx="3731951" cy="342576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3" y="322331"/>
            <a:ext cx="34887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 err="1">
                <a:solidFill>
                  <a:schemeClr val="bg1"/>
                </a:solidFill>
              </a:rPr>
              <a:t>Rydw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wedi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cael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profiad</a:t>
            </a:r>
            <a:r>
              <a:rPr lang="en-GB" sz="1200" dirty="0">
                <a:solidFill>
                  <a:schemeClr val="bg1"/>
                </a:solidFill>
              </a:rPr>
              <a:t> o </a:t>
            </a:r>
            <a:r>
              <a:rPr lang="en-GB" sz="1200" dirty="0" err="1">
                <a:solidFill>
                  <a:schemeClr val="bg1"/>
                </a:solidFill>
              </a:rPr>
              <a:t>weithio</a:t>
            </a:r>
            <a:r>
              <a:rPr lang="en-GB" sz="1200" dirty="0">
                <a:solidFill>
                  <a:schemeClr val="bg1"/>
                </a:solidFill>
              </a:rPr>
              <a:t> a </a:t>
            </a:r>
            <a:r>
              <a:rPr lang="en-GB" sz="1200" dirty="0" err="1">
                <a:solidFill>
                  <a:schemeClr val="bg1"/>
                </a:solidFill>
              </a:rPr>
              <a:t>gwirfoddoli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mewn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amryw</a:t>
            </a:r>
            <a:r>
              <a:rPr lang="en-GB" sz="1200" dirty="0">
                <a:solidFill>
                  <a:schemeClr val="bg1"/>
                </a:solidFill>
              </a:rPr>
              <a:t> o </a:t>
            </a:r>
            <a:r>
              <a:rPr lang="en-GB" sz="1200" dirty="0" err="1">
                <a:solidFill>
                  <a:schemeClr val="bg1"/>
                </a:solidFill>
              </a:rPr>
              <a:t>ysgolion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  <a:r>
              <a:rPr lang="en-GB" sz="1200" dirty="0" err="1">
                <a:solidFill>
                  <a:schemeClr val="bg1"/>
                </a:solidFill>
              </a:rPr>
              <a:t>Rwyf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wedi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gwirfoddoli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athro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Addysg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Gorfforol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gweithio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cynorthwyydd</a:t>
            </a:r>
            <a:r>
              <a:rPr lang="en-GB" sz="1200" dirty="0">
                <a:solidFill>
                  <a:schemeClr val="bg1"/>
                </a:solidFill>
              </a:rPr>
              <a:t> 1-at-1 </a:t>
            </a:r>
            <a:r>
              <a:rPr lang="en-GB" sz="1200" dirty="0" err="1">
                <a:solidFill>
                  <a:schemeClr val="bg1"/>
                </a:solidFill>
              </a:rPr>
              <a:t>mewn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ysgol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anghenion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arbennig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gweithio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cynorthwyydd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dosbarth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mewn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dosbarth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blwyddyn</a:t>
            </a:r>
            <a:r>
              <a:rPr lang="en-GB" sz="1200" dirty="0">
                <a:solidFill>
                  <a:schemeClr val="bg1"/>
                </a:solidFill>
              </a:rPr>
              <a:t> 6, </a:t>
            </a:r>
            <a:r>
              <a:rPr lang="en-GB" sz="1200" dirty="0" err="1">
                <a:solidFill>
                  <a:schemeClr val="bg1"/>
                </a:solidFill>
              </a:rPr>
              <a:t>ble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roedden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hefyd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gyfrifol</a:t>
            </a:r>
            <a:r>
              <a:rPr lang="en-GB" sz="1200" dirty="0">
                <a:solidFill>
                  <a:schemeClr val="bg1"/>
                </a:solidFill>
              </a:rPr>
              <a:t> am </a:t>
            </a:r>
            <a:r>
              <a:rPr lang="en-GB" sz="1200" dirty="0" err="1">
                <a:solidFill>
                  <a:schemeClr val="bg1"/>
                </a:solidFill>
              </a:rPr>
              <a:t>wersi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Addysg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Gorfforol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Cymraeg</a:t>
            </a:r>
            <a:r>
              <a:rPr lang="en-GB" sz="1200" dirty="0">
                <a:solidFill>
                  <a:schemeClr val="bg1"/>
                </a:solidFill>
              </a:rPr>
              <a:t> ail </a:t>
            </a:r>
            <a:r>
              <a:rPr lang="en-GB" sz="1200" dirty="0" err="1">
                <a:solidFill>
                  <a:schemeClr val="bg1"/>
                </a:solidFill>
              </a:rPr>
              <a:t>iaith</a:t>
            </a:r>
            <a:r>
              <a:rPr lang="en-GB" sz="1200" dirty="0">
                <a:solidFill>
                  <a:schemeClr val="bg1"/>
                </a:solidFill>
              </a:rPr>
              <a:t> a </a:t>
            </a:r>
            <a:r>
              <a:rPr lang="en-GB" sz="1200" dirty="0" err="1">
                <a:solidFill>
                  <a:schemeClr val="bg1"/>
                </a:solidFill>
              </a:rPr>
              <a:t>Mathemateg</a:t>
            </a:r>
            <a:r>
              <a:rPr lang="en-GB" sz="1200" dirty="0">
                <a:solidFill>
                  <a:schemeClr val="bg1"/>
                </a:solidFill>
              </a:rPr>
              <a:t>. Ac </a:t>
            </a:r>
            <a:r>
              <a:rPr lang="en-GB" sz="1200" dirty="0" err="1">
                <a:solidFill>
                  <a:schemeClr val="bg1"/>
                </a:solidFill>
              </a:rPr>
              <a:t>yn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fwyaf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diweddar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rwyf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wedi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gweithio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cynorthwyydd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fachgen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blwyddyn</a:t>
            </a:r>
            <a:r>
              <a:rPr lang="en-GB" sz="1200" dirty="0">
                <a:solidFill>
                  <a:schemeClr val="bg1"/>
                </a:solidFill>
              </a:rPr>
              <a:t> 7 </a:t>
            </a:r>
            <a:r>
              <a:rPr lang="en-GB" sz="1200" dirty="0" err="1">
                <a:solidFill>
                  <a:schemeClr val="bg1"/>
                </a:solidFill>
              </a:rPr>
              <a:t>efo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awtistiaeth</a:t>
            </a:r>
            <a:r>
              <a:rPr lang="en-GB" sz="1200" dirty="0">
                <a:solidFill>
                  <a:schemeClr val="bg1"/>
                </a:solidFill>
              </a:rPr>
              <a:t>. O </a:t>
            </a:r>
            <a:r>
              <a:rPr lang="en-GB" sz="1200" dirty="0" err="1">
                <a:solidFill>
                  <a:schemeClr val="bg1"/>
                </a:solidFill>
              </a:rPr>
              <a:t>fewn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ysgol</a:t>
            </a:r>
            <a:r>
              <a:rPr lang="en-GB" sz="1200" dirty="0">
                <a:solidFill>
                  <a:schemeClr val="bg1"/>
                </a:solidFill>
              </a:rPr>
              <a:t> hon </a:t>
            </a:r>
            <a:r>
              <a:rPr lang="en-GB" sz="1200" dirty="0" err="1">
                <a:solidFill>
                  <a:schemeClr val="bg1"/>
                </a:solidFill>
              </a:rPr>
              <a:t>roedden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hefyd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gyfrifol</a:t>
            </a:r>
            <a:r>
              <a:rPr lang="en-GB" sz="1200" dirty="0">
                <a:solidFill>
                  <a:schemeClr val="bg1"/>
                </a:solidFill>
              </a:rPr>
              <a:t> am </a:t>
            </a:r>
            <a:r>
              <a:rPr lang="en-GB" sz="1200" dirty="0" err="1">
                <a:solidFill>
                  <a:schemeClr val="bg1"/>
                </a:solidFill>
              </a:rPr>
              <a:t>gymryd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sesiynau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Mathemateg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grwpiau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ymyrraeth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blwyddyn</a:t>
            </a:r>
            <a:r>
              <a:rPr lang="en-GB" sz="1200" dirty="0">
                <a:solidFill>
                  <a:schemeClr val="bg1"/>
                </a:solidFill>
              </a:rPr>
              <a:t> 9 </a:t>
            </a:r>
            <a:r>
              <a:rPr lang="en-GB" sz="1200" dirty="0" err="1">
                <a:solidFill>
                  <a:schemeClr val="bg1"/>
                </a:solidFill>
              </a:rPr>
              <a:t>yr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ysgol</a:t>
            </a:r>
            <a:r>
              <a:rPr lang="en-GB" sz="1200" dirty="0">
                <a:solidFill>
                  <a:schemeClr val="bg1"/>
                </a:solidFill>
              </a:rPr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98369" y="3645724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/>
              <a:t>Cefndir academaidd</a:t>
            </a:r>
          </a:p>
          <a:p>
            <a:r>
              <a:rPr lang="en-GB" sz="1200" b="1" u="sng"/>
              <a:t>Academic history</a:t>
            </a:r>
          </a:p>
          <a:p>
            <a:endParaRPr lang="en-GB" sz="1200"/>
          </a:p>
          <a:p>
            <a:r>
              <a:rPr lang="en-GB" sz="1200"/>
              <a:t>.</a:t>
            </a:r>
          </a:p>
          <a:p>
            <a:endParaRPr lang="en-GB" dirty="0"/>
          </a:p>
        </p:txBody>
      </p:sp>
      <p:pic>
        <p:nvPicPr>
          <p:cNvPr id="3" name="Picture 2" descr="A close up of a person smiling for the camera&#10;&#10;Description automatically generated">
            <a:extLst>
              <a:ext uri="{FF2B5EF4-FFF2-40B4-BE49-F238E27FC236}">
                <a16:creationId xmlns:a16="http://schemas.microsoft.com/office/drawing/2014/main" id="{E56870A6-5B93-4944-9555-2FE84190D4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986" y="100889"/>
            <a:ext cx="864431" cy="11624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B13A007-DF4E-4023-874A-FC84E95591DF}"/>
              </a:ext>
            </a:extLst>
          </p:cNvPr>
          <p:cNvSpPr/>
          <p:nvPr/>
        </p:nvSpPr>
        <p:spPr>
          <a:xfrm>
            <a:off x="251093" y="4541909"/>
            <a:ext cx="347093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</a:rPr>
              <a:t>Cefais</a:t>
            </a:r>
            <a:r>
              <a:rPr lang="en-US" sz="1200" dirty="0">
                <a:solidFill>
                  <a:schemeClr val="bg1"/>
                </a:solidFill>
              </a:rPr>
              <a:t> 11 TGAU </a:t>
            </a:r>
            <a:r>
              <a:rPr lang="en-US" sz="1200" dirty="0" err="1">
                <a:solidFill>
                  <a:schemeClr val="bg1"/>
                </a:solidFill>
              </a:rPr>
              <a:t>rhwng</a:t>
            </a:r>
            <a:r>
              <a:rPr lang="en-US" sz="1200" dirty="0">
                <a:solidFill>
                  <a:schemeClr val="bg1"/>
                </a:solidFill>
              </a:rPr>
              <a:t> A* a C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Ysgol </a:t>
            </a:r>
            <a:r>
              <a:rPr lang="en-US" sz="1200" dirty="0" err="1">
                <a:solidFill>
                  <a:schemeClr val="bg1"/>
                </a:solidFill>
              </a:rPr>
              <a:t>Gyfun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Llambed</a:t>
            </a:r>
            <a:r>
              <a:rPr lang="en-US" sz="1200" dirty="0">
                <a:solidFill>
                  <a:schemeClr val="bg1"/>
                </a:solidFill>
              </a:rPr>
              <a:t> ac </a:t>
            </a:r>
            <a:r>
              <a:rPr lang="en-US" sz="1200" dirty="0" err="1">
                <a:solidFill>
                  <a:schemeClr val="bg1"/>
                </a:solidFill>
              </a:rPr>
              <a:t>wedyn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fe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wnes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fynd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mlan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wneud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lefel</a:t>
            </a:r>
            <a:r>
              <a:rPr lang="en-US" sz="1200" dirty="0">
                <a:solidFill>
                  <a:schemeClr val="bg1"/>
                </a:solidFill>
              </a:rPr>
              <a:t> A </a:t>
            </a:r>
            <a:r>
              <a:rPr lang="en-US" sz="1200" dirty="0" err="1">
                <a:solidFill>
                  <a:schemeClr val="bg1"/>
                </a:solidFill>
              </a:rPr>
              <a:t>mewn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Iaith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Saesneg</a:t>
            </a:r>
            <a:r>
              <a:rPr lang="en-US" sz="1200" dirty="0">
                <a:solidFill>
                  <a:schemeClr val="bg1"/>
                </a:solidFill>
              </a:rPr>
              <a:t> (B), </a:t>
            </a:r>
            <a:r>
              <a:rPr lang="en-US" sz="1200" dirty="0" err="1">
                <a:solidFill>
                  <a:schemeClr val="bg1"/>
                </a:solidFill>
              </a:rPr>
              <a:t>TGCh</a:t>
            </a:r>
            <a:r>
              <a:rPr lang="en-US" sz="1200" dirty="0">
                <a:solidFill>
                  <a:schemeClr val="bg1"/>
                </a:solidFill>
              </a:rPr>
              <a:t> (C) ac </a:t>
            </a:r>
            <a:r>
              <a:rPr lang="en-US" sz="1200" dirty="0" err="1">
                <a:solidFill>
                  <a:schemeClr val="bg1"/>
                </a:solidFill>
              </a:rPr>
              <a:t>Addysg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Gorfforol</a:t>
            </a:r>
            <a:r>
              <a:rPr lang="en-US" sz="1200" dirty="0">
                <a:solidFill>
                  <a:schemeClr val="bg1"/>
                </a:solidFill>
              </a:rPr>
              <a:t> (C).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2013 </a:t>
            </a:r>
            <a:r>
              <a:rPr lang="en-US" sz="1200" dirty="0" err="1">
                <a:solidFill>
                  <a:schemeClr val="bg1"/>
                </a:solidFill>
              </a:rPr>
              <a:t>dechreues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radd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mewn</a:t>
            </a:r>
            <a:r>
              <a:rPr lang="en-US" sz="1200" dirty="0">
                <a:solidFill>
                  <a:schemeClr val="bg1"/>
                </a:solidFill>
              </a:rPr>
              <a:t> Sport and Physical Education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brifysgol</a:t>
            </a:r>
            <a:r>
              <a:rPr lang="en-US" sz="1200" dirty="0">
                <a:solidFill>
                  <a:schemeClr val="bg1"/>
                </a:solidFill>
              </a:rPr>
              <a:t> Met </a:t>
            </a:r>
            <a:r>
              <a:rPr lang="en-US" sz="1200" dirty="0" err="1">
                <a:solidFill>
                  <a:schemeClr val="bg1"/>
                </a:solidFill>
              </a:rPr>
              <a:t>Caerdydd</a:t>
            </a:r>
            <a:r>
              <a:rPr lang="en-US" sz="1200" dirty="0">
                <a:solidFill>
                  <a:schemeClr val="bg1"/>
                </a:solidFill>
              </a:rPr>
              <a:t>. Fe </a:t>
            </a:r>
            <a:r>
              <a:rPr lang="en-US" sz="1200" dirty="0" err="1">
                <a:solidFill>
                  <a:schemeClr val="bg1"/>
                </a:solidFill>
              </a:rPr>
              <a:t>wnes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raddio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2016 </a:t>
            </a:r>
            <a:r>
              <a:rPr lang="en-US" sz="1200" dirty="0" err="1">
                <a:solidFill>
                  <a:schemeClr val="bg1"/>
                </a:solidFill>
              </a:rPr>
              <a:t>efo</a:t>
            </a:r>
            <a:r>
              <a:rPr lang="en-US" sz="1200" dirty="0">
                <a:solidFill>
                  <a:schemeClr val="bg1"/>
                </a:solidFill>
              </a:rPr>
              <a:t> 2:1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EFB82F-8BF6-49F6-9CCB-DDF0BBF6515E}"/>
              </a:ext>
            </a:extLst>
          </p:cNvPr>
          <p:cNvSpPr/>
          <p:nvPr/>
        </p:nvSpPr>
        <p:spPr>
          <a:xfrm>
            <a:off x="8546168" y="1892591"/>
            <a:ext cx="352222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</a:rPr>
              <a:t>Hoffwn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fod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athro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lle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mae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fy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mrwdfrydedd</a:t>
            </a:r>
            <a:r>
              <a:rPr lang="en-US" sz="1200" dirty="0">
                <a:solidFill>
                  <a:schemeClr val="bg1"/>
                </a:solidFill>
              </a:rPr>
              <a:t> am </a:t>
            </a:r>
            <a:r>
              <a:rPr lang="en-US" sz="1200" dirty="0" err="1">
                <a:solidFill>
                  <a:schemeClr val="bg1"/>
                </a:solidFill>
              </a:rPr>
              <a:t>addysgu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adlewyrchu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ar</a:t>
            </a:r>
            <a:r>
              <a:rPr lang="en-US" sz="1200" dirty="0">
                <a:solidFill>
                  <a:schemeClr val="bg1"/>
                </a:solidFill>
              </a:rPr>
              <a:t> y </a:t>
            </a:r>
            <a:r>
              <a:rPr lang="en-US" sz="1200" dirty="0" err="1">
                <a:solidFill>
                  <a:schemeClr val="bg1"/>
                </a:solidFill>
              </a:rPr>
              <a:t>dosbarth</a:t>
            </a:r>
            <a:r>
              <a:rPr lang="en-US" sz="1200" dirty="0">
                <a:solidFill>
                  <a:schemeClr val="bg1"/>
                </a:solidFill>
              </a:rPr>
              <a:t>, </a:t>
            </a:r>
            <a:r>
              <a:rPr lang="en-US" sz="1200" dirty="0" err="1">
                <a:solidFill>
                  <a:schemeClr val="bg1"/>
                </a:solidFill>
              </a:rPr>
              <a:t>lle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mae'r</a:t>
            </a:r>
            <a:r>
              <a:rPr lang="en-US" sz="1200" dirty="0">
                <a:solidFill>
                  <a:schemeClr val="bg1"/>
                </a:solidFill>
              </a:rPr>
              <a:t> plant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gweld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dysgu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beth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hwylus</a:t>
            </a:r>
            <a:r>
              <a:rPr lang="en-US" sz="1200" dirty="0">
                <a:solidFill>
                  <a:schemeClr val="bg1"/>
                </a:solidFill>
              </a:rPr>
              <a:t>! </a:t>
            </a:r>
            <a:r>
              <a:rPr lang="en-US" sz="1200" dirty="0" err="1">
                <a:solidFill>
                  <a:schemeClr val="bg1"/>
                </a:solidFill>
              </a:rPr>
              <a:t>Hoffwn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fod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athro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sydd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hefyd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fodel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rôl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i'r</a:t>
            </a:r>
            <a:r>
              <a:rPr lang="en-US" sz="1200" dirty="0">
                <a:solidFill>
                  <a:schemeClr val="bg1"/>
                </a:solidFill>
              </a:rPr>
              <a:t> plant. </a:t>
            </a:r>
            <a:r>
              <a:rPr lang="en-US" sz="1200" dirty="0" err="1">
                <a:solidFill>
                  <a:schemeClr val="bg1"/>
                </a:solidFill>
              </a:rPr>
              <a:t>Rydw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credi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ei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fod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bwysig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dathlu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llwyddiant</a:t>
            </a:r>
            <a:r>
              <a:rPr lang="en-US" sz="1200" dirty="0">
                <a:solidFill>
                  <a:schemeClr val="bg1"/>
                </a:solidFill>
              </a:rPr>
              <a:t>, felly </a:t>
            </a:r>
            <a:r>
              <a:rPr lang="en-US" sz="1200" dirty="0" err="1">
                <a:solidFill>
                  <a:schemeClr val="bg1"/>
                </a:solidFill>
              </a:rPr>
              <a:t>hoffwn</a:t>
            </a:r>
            <a:r>
              <a:rPr lang="en-US" sz="1200" dirty="0">
                <a:solidFill>
                  <a:schemeClr val="bg1"/>
                </a:solidFill>
              </a:rPr>
              <a:t> y </a:t>
            </a:r>
            <a:r>
              <a:rPr lang="en-US" sz="1200" dirty="0" err="1">
                <a:solidFill>
                  <a:schemeClr val="bg1"/>
                </a:solidFill>
              </a:rPr>
              <a:t>dosbarth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fod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yn</a:t>
            </a:r>
            <a:r>
              <a:rPr lang="en-US" sz="1200" dirty="0">
                <a:solidFill>
                  <a:schemeClr val="bg1"/>
                </a:solidFill>
              </a:rPr>
              <a:t> un </a:t>
            </a:r>
            <a:r>
              <a:rPr lang="en-US" sz="1200" dirty="0" err="1">
                <a:solidFill>
                  <a:schemeClr val="bg1"/>
                </a:solidFill>
              </a:rPr>
              <a:t>efo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gwaith</a:t>
            </a:r>
            <a:r>
              <a:rPr lang="en-US" sz="1200" dirty="0">
                <a:solidFill>
                  <a:schemeClr val="bg1"/>
                </a:solidFill>
              </a:rPr>
              <a:t> y plant o </a:t>
            </a:r>
            <a:r>
              <a:rPr lang="en-US" sz="1200" dirty="0" err="1">
                <a:solidFill>
                  <a:schemeClr val="bg1"/>
                </a:solidFill>
              </a:rPr>
              <a:t>amgylch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efo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digon</a:t>
            </a:r>
            <a:r>
              <a:rPr lang="en-US" sz="1200" dirty="0">
                <a:solidFill>
                  <a:schemeClr val="bg1"/>
                </a:solidFill>
              </a:rPr>
              <a:t> o </a:t>
            </a:r>
            <a:r>
              <a:rPr lang="en-US" sz="1200" dirty="0" err="1">
                <a:solidFill>
                  <a:schemeClr val="bg1"/>
                </a:solidFill>
              </a:rPr>
              <a:t>liwiau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ar</a:t>
            </a:r>
            <a:r>
              <a:rPr lang="en-US" sz="1200" dirty="0">
                <a:solidFill>
                  <a:schemeClr val="bg1"/>
                </a:solidFill>
              </a:rPr>
              <a:t> y </a:t>
            </a:r>
            <a:r>
              <a:rPr lang="en-US" sz="1200" dirty="0" err="1">
                <a:solidFill>
                  <a:schemeClr val="bg1"/>
                </a:solidFill>
              </a:rPr>
              <a:t>walydd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er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mwyn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creu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awyrgylch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dysgu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positif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CEDB45-D554-4F48-9936-11E5101200DE}"/>
              </a:ext>
            </a:extLst>
          </p:cNvPr>
          <p:cNvSpPr/>
          <p:nvPr/>
        </p:nvSpPr>
        <p:spPr>
          <a:xfrm>
            <a:off x="4057009" y="4140113"/>
            <a:ext cx="521896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err="1">
                <a:solidFill>
                  <a:schemeClr val="bg1"/>
                </a:solidFill>
              </a:rPr>
              <a:t>Rydw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eisiau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fod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athro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oherwydd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rydw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wedi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gweld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trwy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brofiadau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sut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mae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athro</a:t>
            </a:r>
            <a:r>
              <a:rPr lang="en-US" sz="1400" dirty="0">
                <a:solidFill>
                  <a:schemeClr val="bg1"/>
                </a:solidFill>
              </a:rPr>
              <a:t> da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gallu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cal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effaith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enfawr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ddim</a:t>
            </a:r>
            <a:r>
              <a:rPr lang="en-US" sz="1400" dirty="0">
                <a:solidFill>
                  <a:schemeClr val="bg1"/>
                </a:solidFill>
              </a:rPr>
              <a:t> dim </a:t>
            </a:r>
            <a:r>
              <a:rPr lang="en-US" sz="1400" dirty="0" err="1">
                <a:solidFill>
                  <a:schemeClr val="bg1"/>
                </a:solidFill>
              </a:rPr>
              <a:t>ond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addysg</a:t>
            </a:r>
            <a:r>
              <a:rPr lang="en-US" sz="1400" dirty="0">
                <a:solidFill>
                  <a:schemeClr val="bg1"/>
                </a:solidFill>
              </a:rPr>
              <a:t> person </a:t>
            </a:r>
            <a:r>
              <a:rPr lang="en-US" sz="1400" dirty="0" err="1">
                <a:solidFill>
                  <a:schemeClr val="bg1"/>
                </a:solidFill>
              </a:rPr>
              <a:t>ifanc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ond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bywydau</a:t>
            </a:r>
            <a:r>
              <a:rPr lang="en-US" sz="1400" dirty="0">
                <a:solidFill>
                  <a:schemeClr val="bg1"/>
                </a:solidFill>
              </a:rPr>
              <a:t>. Does </a:t>
            </a:r>
            <a:r>
              <a:rPr lang="en-US" sz="1400" dirty="0" err="1">
                <a:solidFill>
                  <a:schemeClr val="bg1"/>
                </a:solidFill>
              </a:rPr>
              <a:t>yna</a:t>
            </a:r>
            <a:r>
              <a:rPr lang="en-US" sz="1400" dirty="0">
                <a:solidFill>
                  <a:schemeClr val="bg1"/>
                </a:solidFill>
              </a:rPr>
              <a:t> dim </a:t>
            </a:r>
            <a:r>
              <a:rPr lang="en-US" sz="1400" dirty="0" err="1">
                <a:solidFill>
                  <a:schemeClr val="bg1"/>
                </a:solidFill>
              </a:rPr>
              <a:t>gwell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teimlad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na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gweld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disgyblion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gwneud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cynnydd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y </a:t>
            </a:r>
            <a:r>
              <a:rPr lang="en-US" sz="1400" dirty="0" err="1">
                <a:solidFill>
                  <a:schemeClr val="bg1"/>
                </a:solidFill>
              </a:rPr>
              <a:t>dosbarth</a:t>
            </a:r>
            <a:r>
              <a:rPr lang="en-US" sz="1400" dirty="0">
                <a:solidFill>
                  <a:schemeClr val="bg1"/>
                </a:solidFill>
              </a:rPr>
              <a:t> a </a:t>
            </a:r>
            <a:r>
              <a:rPr lang="en-US" sz="1400" dirty="0" err="1">
                <a:solidFill>
                  <a:schemeClr val="bg1"/>
                </a:solidFill>
              </a:rPr>
              <a:t>thu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allan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o’r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dosbarth</a:t>
            </a:r>
            <a:r>
              <a:rPr lang="en-US" sz="1400" dirty="0">
                <a:solidFill>
                  <a:schemeClr val="bg1"/>
                </a:solidFill>
              </a:rPr>
              <a:t>. </a:t>
            </a:r>
            <a:r>
              <a:rPr lang="en-US" sz="1400" dirty="0" err="1">
                <a:solidFill>
                  <a:schemeClr val="bg1"/>
                </a:solidFill>
              </a:rPr>
              <a:t>Trwy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gydol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amser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brifysgol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roeddwn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eisiau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fod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athro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Uwchradd</a:t>
            </a:r>
            <a:r>
              <a:rPr lang="en-US" sz="1400" dirty="0">
                <a:solidFill>
                  <a:schemeClr val="bg1"/>
                </a:solidFill>
              </a:rPr>
              <a:t>. </a:t>
            </a:r>
            <a:r>
              <a:rPr lang="en-US" sz="1400" dirty="0" err="1">
                <a:solidFill>
                  <a:schemeClr val="bg1"/>
                </a:solidFill>
              </a:rPr>
              <a:t>Ond</a:t>
            </a:r>
            <a:r>
              <a:rPr lang="en-US" sz="1400" dirty="0">
                <a:solidFill>
                  <a:schemeClr val="bg1"/>
                </a:solidFill>
              </a:rPr>
              <a:t>, </a:t>
            </a:r>
            <a:r>
              <a:rPr lang="en-US" sz="1400" dirty="0" err="1">
                <a:solidFill>
                  <a:schemeClr val="bg1"/>
                </a:solidFill>
              </a:rPr>
              <a:t>ar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ôl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profiad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positif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cynorthwyo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mewn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ysgol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Gynradd</a:t>
            </a:r>
            <a:r>
              <a:rPr lang="en-US" sz="1400" dirty="0">
                <a:solidFill>
                  <a:schemeClr val="bg1"/>
                </a:solidFill>
              </a:rPr>
              <a:t>, </a:t>
            </a:r>
            <a:r>
              <a:rPr lang="en-US" sz="1400" dirty="0" err="1">
                <a:solidFill>
                  <a:schemeClr val="bg1"/>
                </a:solidFill>
              </a:rPr>
              <a:t>roeddwn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wedi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mwynhau'r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profiad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fawr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iawn</a:t>
            </a:r>
            <a:r>
              <a:rPr lang="en-US" sz="1400" dirty="0">
                <a:solidFill>
                  <a:schemeClr val="bg1"/>
                </a:solidFill>
              </a:rPr>
              <a:t>. </a:t>
            </a:r>
            <a:r>
              <a:rPr lang="en-US" sz="1400" dirty="0" err="1">
                <a:solidFill>
                  <a:schemeClr val="bg1"/>
                </a:solidFill>
              </a:rPr>
              <a:t>Roedd</a:t>
            </a:r>
            <a:r>
              <a:rPr lang="en-US" sz="1400" dirty="0">
                <a:solidFill>
                  <a:schemeClr val="bg1"/>
                </a:solidFill>
              </a:rPr>
              <a:t> y </a:t>
            </a:r>
            <a:r>
              <a:rPr lang="en-US" sz="1400" dirty="0" err="1">
                <a:solidFill>
                  <a:schemeClr val="bg1"/>
                </a:solidFill>
              </a:rPr>
              <a:t>ffaith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fy</a:t>
            </a:r>
            <a:r>
              <a:rPr lang="en-US" sz="1400" dirty="0">
                <a:solidFill>
                  <a:schemeClr val="bg1"/>
                </a:solidFill>
              </a:rPr>
              <a:t> mod </a:t>
            </a:r>
            <a:r>
              <a:rPr lang="en-US" sz="1400" dirty="0" err="1">
                <a:solidFill>
                  <a:schemeClr val="bg1"/>
                </a:solidFill>
              </a:rPr>
              <a:t>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allu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dysgu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amryw</a:t>
            </a:r>
            <a:r>
              <a:rPr lang="en-US" sz="1400" dirty="0">
                <a:solidFill>
                  <a:schemeClr val="bg1"/>
                </a:solidFill>
              </a:rPr>
              <a:t> o </a:t>
            </a:r>
            <a:r>
              <a:rPr lang="en-US" sz="1400" dirty="0" err="1">
                <a:solidFill>
                  <a:schemeClr val="bg1"/>
                </a:solidFill>
              </a:rPr>
              <a:t>bynciau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y </a:t>
            </a:r>
            <a:r>
              <a:rPr lang="en-US" sz="1400" dirty="0" err="1">
                <a:solidFill>
                  <a:schemeClr val="bg1"/>
                </a:solidFill>
              </a:rPr>
              <a:t>Gynradd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beth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deniadol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iawn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hefyd</a:t>
            </a:r>
            <a:r>
              <a:rPr lang="en-US" sz="1400" dirty="0">
                <a:solidFill>
                  <a:schemeClr val="bg1"/>
                </a:solidFill>
              </a:rPr>
              <a:t>. </a:t>
            </a:r>
            <a:r>
              <a:rPr lang="en-US" sz="1400" dirty="0" err="1">
                <a:solidFill>
                  <a:schemeClr val="bg1"/>
                </a:solidFill>
              </a:rPr>
              <a:t>Gyda'r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newidiadau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cyffrous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ein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cwricwlwm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cenedlaethol</a:t>
            </a:r>
            <a:r>
              <a:rPr lang="en-US" sz="1400" dirty="0">
                <a:solidFill>
                  <a:schemeClr val="bg1"/>
                </a:solidFill>
              </a:rPr>
              <a:t>, </a:t>
            </a:r>
            <a:r>
              <a:rPr lang="en-US" sz="1400" dirty="0" err="1">
                <a:solidFill>
                  <a:schemeClr val="bg1"/>
                </a:solidFill>
              </a:rPr>
              <a:t>teimlaf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fel</a:t>
            </a:r>
            <a:r>
              <a:rPr lang="en-US" sz="1400" dirty="0">
                <a:solidFill>
                  <a:schemeClr val="bg1"/>
                </a:solidFill>
              </a:rPr>
              <a:t> bod </a:t>
            </a:r>
            <a:r>
              <a:rPr lang="en-US" sz="1400" dirty="0" err="1">
                <a:solidFill>
                  <a:schemeClr val="bg1"/>
                </a:solidFill>
              </a:rPr>
              <a:t>yr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amser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wedi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dod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i</a:t>
            </a:r>
            <a:r>
              <a:rPr lang="en-US" sz="1400" dirty="0">
                <a:solidFill>
                  <a:schemeClr val="bg1"/>
                </a:solidFill>
              </a:rPr>
              <a:t> mi </a:t>
            </a:r>
            <a:r>
              <a:rPr lang="en-US" sz="1400" dirty="0" err="1">
                <a:solidFill>
                  <a:schemeClr val="bg1"/>
                </a:solidFill>
              </a:rPr>
              <a:t>gael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defnyddio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fy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sgiliau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er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mwyn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ysbrydoli'r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genhedlaeth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nesaf</a:t>
            </a:r>
            <a:r>
              <a:rPr lang="en-US" sz="1400" dirty="0">
                <a:solidFill>
                  <a:schemeClr val="bg1"/>
                </a:solidFill>
              </a:rPr>
              <a:t> o </a:t>
            </a:r>
            <a:r>
              <a:rPr lang="en-US" sz="1400" dirty="0" err="1">
                <a:solidFill>
                  <a:schemeClr val="bg1"/>
                </a:solidFill>
              </a:rPr>
              <a:t>ddysgwyr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yng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Nghymru</a:t>
            </a:r>
            <a:r>
              <a:rPr lang="en-US" sz="14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E8EB95-7006-4990-8D74-A5ED84A46A81}"/>
              </a:ext>
            </a:extLst>
          </p:cNvPr>
          <p:cNvSpPr txBox="1"/>
          <p:nvPr/>
        </p:nvSpPr>
        <p:spPr>
          <a:xfrm>
            <a:off x="9682779" y="4406366"/>
            <a:ext cx="22603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Rydw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i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yn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hyderus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yn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addysgu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Addysg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Gorfforol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oherwydd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na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beth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yw’r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pwnc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fe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wnes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i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astudio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yn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brifysgol</a:t>
            </a:r>
            <a:r>
              <a:rPr lang="en-US" sz="1100" dirty="0">
                <a:solidFill>
                  <a:schemeClr val="bg1"/>
                </a:solidFill>
              </a:rPr>
              <a:t>. </a:t>
            </a:r>
            <a:r>
              <a:rPr lang="en-US" sz="1100" dirty="0" err="1">
                <a:solidFill>
                  <a:schemeClr val="bg1"/>
                </a:solidFill>
              </a:rPr>
              <a:t>Rydw</a:t>
            </a:r>
            <a:r>
              <a:rPr lang="en-US" sz="1100" dirty="0">
                <a:solidFill>
                  <a:schemeClr val="bg1"/>
                </a:solidFill>
              </a:rPr>
              <a:t> I </a:t>
            </a:r>
            <a:r>
              <a:rPr lang="en-US" sz="1100" dirty="0" err="1">
                <a:solidFill>
                  <a:schemeClr val="bg1"/>
                </a:solidFill>
              </a:rPr>
              <a:t>yn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weddol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hyderus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yn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addysgu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amryw</a:t>
            </a:r>
            <a:r>
              <a:rPr lang="en-US" sz="1100" dirty="0">
                <a:solidFill>
                  <a:schemeClr val="bg1"/>
                </a:solidFill>
              </a:rPr>
              <a:t> o </a:t>
            </a:r>
            <a:r>
              <a:rPr lang="en-US" sz="1100" dirty="0" err="1">
                <a:solidFill>
                  <a:schemeClr val="bg1"/>
                </a:solidFill>
              </a:rPr>
              <a:t>bynciau</a:t>
            </a:r>
            <a:r>
              <a:rPr lang="en-US" sz="1100" dirty="0">
                <a:solidFill>
                  <a:schemeClr val="bg1"/>
                </a:solidFill>
              </a:rPr>
              <a:t>. </a:t>
            </a:r>
            <a:r>
              <a:rPr lang="en-US" sz="1100" dirty="0" err="1">
                <a:solidFill>
                  <a:schemeClr val="bg1"/>
                </a:solidFill>
              </a:rPr>
              <a:t>Ond</a:t>
            </a:r>
            <a:r>
              <a:rPr lang="en-US" sz="1100" dirty="0">
                <a:solidFill>
                  <a:schemeClr val="bg1"/>
                </a:solidFill>
              </a:rPr>
              <a:t>, </a:t>
            </a:r>
            <a:r>
              <a:rPr lang="en-US" sz="1100" dirty="0" err="1">
                <a:solidFill>
                  <a:schemeClr val="bg1"/>
                </a:solidFill>
              </a:rPr>
              <a:t>ar</a:t>
            </a:r>
            <a:r>
              <a:rPr lang="en-US" sz="1100" dirty="0">
                <a:solidFill>
                  <a:schemeClr val="bg1"/>
                </a:solidFill>
              </a:rPr>
              <a:t> y </a:t>
            </a:r>
            <a:r>
              <a:rPr lang="en-US" sz="1100" dirty="0" err="1">
                <a:solidFill>
                  <a:schemeClr val="bg1"/>
                </a:solidFill>
              </a:rPr>
              <a:t>llaw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arall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rydw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i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yn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llai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hyderus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yn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addysgu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pynciau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mwy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creadigol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fel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Cerdd</a:t>
            </a:r>
            <a:r>
              <a:rPr lang="en-US" sz="1100" dirty="0">
                <a:solidFill>
                  <a:schemeClr val="bg1"/>
                </a:solidFill>
              </a:rPr>
              <a:t> a </a:t>
            </a:r>
            <a:r>
              <a:rPr lang="en-US" sz="1100" dirty="0" err="1">
                <a:solidFill>
                  <a:schemeClr val="bg1"/>
                </a:solidFill>
              </a:rPr>
              <a:t>Chelf</a:t>
            </a:r>
            <a:r>
              <a:rPr lang="en-US" sz="1100">
                <a:solidFill>
                  <a:schemeClr val="bg1"/>
                </a:solidFill>
              </a:rPr>
              <a:t>. 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1551</TotalTime>
  <Words>557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MT</vt:lpstr>
      <vt:lpstr>Gallery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Dylan Evans</cp:lastModifiedBy>
  <cp:revision>14</cp:revision>
  <dcterms:created xsi:type="dcterms:W3CDTF">2019-09-05T20:58:34Z</dcterms:created>
  <dcterms:modified xsi:type="dcterms:W3CDTF">2019-09-24T18:21:58Z</dcterms:modified>
</cp:coreProperties>
</file>