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9"/>
  </p:notesMasterIdLst>
  <p:sldIdLst>
    <p:sldId id="307" r:id="rId2"/>
    <p:sldId id="285" r:id="rId3"/>
    <p:sldId id="257" r:id="rId4"/>
    <p:sldId id="302" r:id="rId5"/>
    <p:sldId id="311" r:id="rId6"/>
    <p:sldId id="264" r:id="rId7"/>
    <p:sldId id="266" r:id="rId8"/>
    <p:sldId id="278" r:id="rId9"/>
    <p:sldId id="305" r:id="rId10"/>
    <p:sldId id="306" r:id="rId11"/>
    <p:sldId id="279" r:id="rId12"/>
    <p:sldId id="298" r:id="rId13"/>
    <p:sldId id="299" r:id="rId14"/>
    <p:sldId id="287" r:id="rId15"/>
    <p:sldId id="281" r:id="rId16"/>
    <p:sldId id="282" r:id="rId17"/>
    <p:sldId id="288" r:id="rId18"/>
    <p:sldId id="293" r:id="rId19"/>
    <p:sldId id="297" r:id="rId20"/>
    <p:sldId id="301" r:id="rId21"/>
    <p:sldId id="310" r:id="rId22"/>
    <p:sldId id="283" r:id="rId23"/>
    <p:sldId id="270" r:id="rId24"/>
    <p:sldId id="286" r:id="rId25"/>
    <p:sldId id="309" r:id="rId26"/>
    <p:sldId id="289" r:id="rId27"/>
    <p:sldId id="284" r:id="rId28"/>
  </p:sldIdLst>
  <p:sldSz cx="9144000" cy="6858000" type="screen4x3"/>
  <p:notesSz cx="7099300" cy="102346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10" autoAdjust="0"/>
    <p:restoredTop sz="95974" autoAdjust="0"/>
  </p:normalViewPr>
  <p:slideViewPr>
    <p:cSldViewPr>
      <p:cViewPr varScale="1">
        <p:scale>
          <a:sx n="97" d="100"/>
          <a:sy n="97" d="100"/>
        </p:scale>
        <p:origin x="1016" y="7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C4AC83A-4FAC-4C49-A636-A607C04E299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61B7D2B-5D2F-4FE0-83E9-E5130DC59906}">
      <dgm:prSet/>
      <dgm:spPr/>
      <dgm:t>
        <a:bodyPr/>
        <a:lstStyle/>
        <a:p>
          <a:pPr>
            <a:lnSpc>
              <a:spcPct val="100000"/>
            </a:lnSpc>
          </a:pPr>
          <a:r>
            <a:rPr lang="en-GB" b="0" i="0" dirty="0"/>
            <a:t>The draft submission link is for you to check your similarity score and similarity report before submitting your </a:t>
          </a:r>
          <a:r>
            <a:rPr lang="en-GB" b="1" i="0" dirty="0"/>
            <a:t>FINAL  ASSESSMENT</a:t>
          </a:r>
          <a:r>
            <a:rPr lang="en-GB" b="0" i="0" dirty="0"/>
            <a:t>. </a:t>
          </a:r>
          <a:endParaRPr lang="en-US" dirty="0"/>
        </a:p>
      </dgm:t>
    </dgm:pt>
    <dgm:pt modelId="{A3102510-6119-449B-91CE-FAABB59CF28F}" type="parTrans" cxnId="{D135AD62-2A27-40D2-81E8-ACA231107DF9}">
      <dgm:prSet/>
      <dgm:spPr/>
      <dgm:t>
        <a:bodyPr/>
        <a:lstStyle/>
        <a:p>
          <a:endParaRPr lang="en-US"/>
        </a:p>
      </dgm:t>
    </dgm:pt>
    <dgm:pt modelId="{3FB6B500-163B-427F-B52D-382D1E947E3F}" type="sibTrans" cxnId="{D135AD62-2A27-40D2-81E8-ACA231107DF9}">
      <dgm:prSet/>
      <dgm:spPr/>
      <dgm:t>
        <a:bodyPr/>
        <a:lstStyle/>
        <a:p>
          <a:endParaRPr lang="en-US"/>
        </a:p>
      </dgm:t>
    </dgm:pt>
    <dgm:pt modelId="{48C8E66A-0EE9-4A66-B12D-F6DBF6CEE0FF}">
      <dgm:prSet/>
      <dgm:spPr/>
      <dgm:t>
        <a:bodyPr/>
        <a:lstStyle/>
        <a:p>
          <a:pPr>
            <a:lnSpc>
              <a:spcPct val="100000"/>
            </a:lnSpc>
          </a:pPr>
          <a:r>
            <a:rPr lang="en-GB" dirty="0"/>
            <a:t>Please note you will not receive marks on this draft assessment .You may request feedback by contacting your lecturer(s) via email to check your </a:t>
          </a:r>
          <a:r>
            <a:rPr lang="en-GB" b="1" dirty="0"/>
            <a:t>DRAFT SUBMISSION</a:t>
          </a:r>
          <a:r>
            <a:rPr lang="en-GB" dirty="0"/>
            <a:t>.</a:t>
          </a:r>
          <a:endParaRPr lang="en-US" dirty="0"/>
        </a:p>
      </dgm:t>
    </dgm:pt>
    <dgm:pt modelId="{9D9F7F61-E544-45B3-94EC-A6F5F415FBE3}" type="parTrans" cxnId="{C534A195-6519-4EAF-AFBF-8955A8F13CCA}">
      <dgm:prSet/>
      <dgm:spPr/>
      <dgm:t>
        <a:bodyPr/>
        <a:lstStyle/>
        <a:p>
          <a:endParaRPr lang="en-US"/>
        </a:p>
      </dgm:t>
    </dgm:pt>
    <dgm:pt modelId="{48F719B7-2513-4476-A660-46EC9415FD50}" type="sibTrans" cxnId="{C534A195-6519-4EAF-AFBF-8955A8F13CCA}">
      <dgm:prSet/>
      <dgm:spPr/>
      <dgm:t>
        <a:bodyPr/>
        <a:lstStyle/>
        <a:p>
          <a:endParaRPr lang="en-US"/>
        </a:p>
      </dgm:t>
    </dgm:pt>
    <dgm:pt modelId="{9F98D2E1-2E7B-4A5E-8A5C-20BCE0376F54}">
      <dgm:prSet/>
      <dgm:spPr/>
      <dgm:t>
        <a:bodyPr/>
        <a:lstStyle/>
        <a:p>
          <a:pPr>
            <a:lnSpc>
              <a:spcPct val="100000"/>
            </a:lnSpc>
          </a:pPr>
          <a:r>
            <a:rPr lang="en-GB" b="0" i="0"/>
            <a:t>Please note that under </a:t>
          </a:r>
          <a:r>
            <a:rPr lang="en-GB" b="1" i="0" u="sng"/>
            <a:t>NO CIRCUMSTANCES</a:t>
          </a:r>
          <a:r>
            <a:rPr lang="en-GB" b="0" i="0"/>
            <a:t> will any Assessment submitted to the draft submission link be accepted as your </a:t>
          </a:r>
          <a:r>
            <a:rPr lang="en-GB" b="1"/>
            <a:t>FINAL SUBMISSION</a:t>
          </a:r>
          <a:r>
            <a:rPr lang="en-GB" b="0" i="0"/>
            <a:t>.   </a:t>
          </a:r>
          <a:endParaRPr lang="en-US"/>
        </a:p>
      </dgm:t>
    </dgm:pt>
    <dgm:pt modelId="{0CBC16A9-CD9B-4160-8ACD-0B3A334BE937}" type="parTrans" cxnId="{17750E99-CDB6-455C-A1E1-A148355D0BF8}">
      <dgm:prSet/>
      <dgm:spPr/>
      <dgm:t>
        <a:bodyPr/>
        <a:lstStyle/>
        <a:p>
          <a:endParaRPr lang="en-US"/>
        </a:p>
      </dgm:t>
    </dgm:pt>
    <dgm:pt modelId="{1B1D0187-A2E9-4E26-8001-F46E3CDE560D}" type="sibTrans" cxnId="{17750E99-CDB6-455C-A1E1-A148355D0BF8}">
      <dgm:prSet/>
      <dgm:spPr/>
      <dgm:t>
        <a:bodyPr/>
        <a:lstStyle/>
        <a:p>
          <a:endParaRPr lang="en-US"/>
        </a:p>
      </dgm:t>
    </dgm:pt>
    <dgm:pt modelId="{9755F8D9-1038-4DCC-BC6B-DF2612576692}">
      <dgm:prSet/>
      <dgm:spPr/>
      <dgm:t>
        <a:bodyPr/>
        <a:lstStyle/>
        <a:p>
          <a:pPr>
            <a:lnSpc>
              <a:spcPct val="100000"/>
            </a:lnSpc>
          </a:pPr>
          <a:r>
            <a:rPr lang="en-GB" b="1" i="0" dirty="0"/>
            <a:t>PLEASE NOTE THAT SHOULD YOU SUBMIT YOUR FINAL ASSESSMENT IN THE DRAFT LINK, IT WILL NOT BE MARKED BY YOUR LECTURER AND WILL BE CONSIDERED AS NON-SUBMISSION </a:t>
          </a:r>
          <a:r>
            <a:rPr lang="en-GB" b="0" i="0" dirty="0"/>
            <a:t> </a:t>
          </a:r>
          <a:endParaRPr lang="en-US" dirty="0"/>
        </a:p>
      </dgm:t>
    </dgm:pt>
    <dgm:pt modelId="{215F63FB-E2E8-4FA4-AAAE-CDEEB09543E0}" type="parTrans" cxnId="{833FD71E-D4A6-4C10-A8FA-279569F68690}">
      <dgm:prSet/>
      <dgm:spPr/>
      <dgm:t>
        <a:bodyPr/>
        <a:lstStyle/>
        <a:p>
          <a:endParaRPr lang="en-US"/>
        </a:p>
      </dgm:t>
    </dgm:pt>
    <dgm:pt modelId="{CE18428A-8DAC-43DD-984D-E7BEB6C735AE}" type="sibTrans" cxnId="{833FD71E-D4A6-4C10-A8FA-279569F68690}">
      <dgm:prSet/>
      <dgm:spPr/>
      <dgm:t>
        <a:bodyPr/>
        <a:lstStyle/>
        <a:p>
          <a:endParaRPr lang="en-US"/>
        </a:p>
      </dgm:t>
    </dgm:pt>
    <dgm:pt modelId="{1D02C4FF-D15C-4200-A3A6-D5B05D516DD3}">
      <dgm:prSet/>
      <dgm:spPr/>
      <dgm:t>
        <a:bodyPr/>
        <a:lstStyle/>
        <a:p>
          <a:pPr>
            <a:lnSpc>
              <a:spcPct val="100000"/>
            </a:lnSpc>
          </a:pPr>
          <a:r>
            <a:rPr lang="en-GB" dirty="0"/>
            <a:t>P</a:t>
          </a:r>
          <a:r>
            <a:rPr lang="en-GB" b="0" i="0" dirty="0"/>
            <a:t>lease ensure you submit your FINAL Assessment to the </a:t>
          </a:r>
          <a:r>
            <a:rPr lang="en-GB" b="1" i="0" dirty="0"/>
            <a:t>FINAL SUBMISSION LINKS</a:t>
          </a:r>
          <a:r>
            <a:rPr lang="en-GB" b="0" i="0" dirty="0"/>
            <a:t>.</a:t>
          </a:r>
          <a:endParaRPr lang="en-US" dirty="0"/>
        </a:p>
      </dgm:t>
    </dgm:pt>
    <dgm:pt modelId="{C2A26D92-BAD4-427A-8F5A-266D1ED884F0}" type="parTrans" cxnId="{F5B16BCC-30DB-4650-98F1-2155932A25AF}">
      <dgm:prSet/>
      <dgm:spPr/>
      <dgm:t>
        <a:bodyPr/>
        <a:lstStyle/>
        <a:p>
          <a:endParaRPr lang="en-US"/>
        </a:p>
      </dgm:t>
    </dgm:pt>
    <dgm:pt modelId="{D783ED5C-8029-496D-B865-BE900CC53DB4}" type="sibTrans" cxnId="{F5B16BCC-30DB-4650-98F1-2155932A25AF}">
      <dgm:prSet/>
      <dgm:spPr/>
      <dgm:t>
        <a:bodyPr/>
        <a:lstStyle/>
        <a:p>
          <a:endParaRPr lang="en-US"/>
        </a:p>
      </dgm:t>
    </dgm:pt>
    <dgm:pt modelId="{F3299981-547C-456D-B030-0A32699B5961}" type="pres">
      <dgm:prSet presAssocID="{4C4AC83A-4FAC-4C49-A636-A607C04E2995}" presName="diagram" presStyleCnt="0">
        <dgm:presLayoutVars>
          <dgm:dir/>
          <dgm:resizeHandles val="exact"/>
        </dgm:presLayoutVars>
      </dgm:prSet>
      <dgm:spPr/>
    </dgm:pt>
    <dgm:pt modelId="{34AF4ABC-E81B-4CB4-9877-5A490A6B3E2A}" type="pres">
      <dgm:prSet presAssocID="{061B7D2B-5D2F-4FE0-83E9-E5130DC59906}" presName="node" presStyleLbl="node1" presStyleIdx="0" presStyleCnt="5">
        <dgm:presLayoutVars>
          <dgm:bulletEnabled val="1"/>
        </dgm:presLayoutVars>
      </dgm:prSet>
      <dgm:spPr/>
    </dgm:pt>
    <dgm:pt modelId="{464334DB-B187-4D44-AA65-28812FC29E6A}" type="pres">
      <dgm:prSet presAssocID="{3FB6B500-163B-427F-B52D-382D1E947E3F}" presName="sibTrans" presStyleCnt="0"/>
      <dgm:spPr/>
    </dgm:pt>
    <dgm:pt modelId="{5CA1DAAB-4483-4FA7-B9DE-52D5DF61622D}" type="pres">
      <dgm:prSet presAssocID="{48C8E66A-0EE9-4A66-B12D-F6DBF6CEE0FF}" presName="node" presStyleLbl="node1" presStyleIdx="1" presStyleCnt="5">
        <dgm:presLayoutVars>
          <dgm:bulletEnabled val="1"/>
        </dgm:presLayoutVars>
      </dgm:prSet>
      <dgm:spPr/>
    </dgm:pt>
    <dgm:pt modelId="{4CD081DF-5086-4247-A859-A5932A2F5496}" type="pres">
      <dgm:prSet presAssocID="{48F719B7-2513-4476-A660-46EC9415FD50}" presName="sibTrans" presStyleCnt="0"/>
      <dgm:spPr/>
    </dgm:pt>
    <dgm:pt modelId="{E8CF248B-41DA-4923-A7CC-1F8A490EAF76}" type="pres">
      <dgm:prSet presAssocID="{9F98D2E1-2E7B-4A5E-8A5C-20BCE0376F54}" presName="node" presStyleLbl="node1" presStyleIdx="2" presStyleCnt="5">
        <dgm:presLayoutVars>
          <dgm:bulletEnabled val="1"/>
        </dgm:presLayoutVars>
      </dgm:prSet>
      <dgm:spPr/>
    </dgm:pt>
    <dgm:pt modelId="{28DFA739-7C33-4532-8326-FB50B660DDF3}" type="pres">
      <dgm:prSet presAssocID="{1B1D0187-A2E9-4E26-8001-F46E3CDE560D}" presName="sibTrans" presStyleCnt="0"/>
      <dgm:spPr/>
    </dgm:pt>
    <dgm:pt modelId="{7E65D857-9204-46FD-8512-AF215D663E4E}" type="pres">
      <dgm:prSet presAssocID="{9755F8D9-1038-4DCC-BC6B-DF2612576692}" presName="node" presStyleLbl="node1" presStyleIdx="3" presStyleCnt="5">
        <dgm:presLayoutVars>
          <dgm:bulletEnabled val="1"/>
        </dgm:presLayoutVars>
      </dgm:prSet>
      <dgm:spPr/>
    </dgm:pt>
    <dgm:pt modelId="{59856133-9282-4A06-A17D-2A562CD51FB9}" type="pres">
      <dgm:prSet presAssocID="{CE18428A-8DAC-43DD-984D-E7BEB6C735AE}" presName="sibTrans" presStyleCnt="0"/>
      <dgm:spPr/>
    </dgm:pt>
    <dgm:pt modelId="{CE17EA57-A349-4DC6-A260-20A7EACB5478}" type="pres">
      <dgm:prSet presAssocID="{1D02C4FF-D15C-4200-A3A6-D5B05D516DD3}" presName="node" presStyleLbl="node1" presStyleIdx="4" presStyleCnt="5">
        <dgm:presLayoutVars>
          <dgm:bulletEnabled val="1"/>
        </dgm:presLayoutVars>
      </dgm:prSet>
      <dgm:spPr/>
    </dgm:pt>
  </dgm:ptLst>
  <dgm:cxnLst>
    <dgm:cxn modelId="{99C1781A-99AD-48D2-A886-87BA2DAF7E22}" type="presOf" srcId="{9F98D2E1-2E7B-4A5E-8A5C-20BCE0376F54}" destId="{E8CF248B-41DA-4923-A7CC-1F8A490EAF76}" srcOrd="0" destOrd="0" presId="urn:microsoft.com/office/officeart/2005/8/layout/default"/>
    <dgm:cxn modelId="{833FD71E-D4A6-4C10-A8FA-279569F68690}" srcId="{4C4AC83A-4FAC-4C49-A636-A607C04E2995}" destId="{9755F8D9-1038-4DCC-BC6B-DF2612576692}" srcOrd="3" destOrd="0" parTransId="{215F63FB-E2E8-4FA4-AAAE-CDEEB09543E0}" sibTransId="{CE18428A-8DAC-43DD-984D-E7BEB6C735AE}"/>
    <dgm:cxn modelId="{D135AD62-2A27-40D2-81E8-ACA231107DF9}" srcId="{4C4AC83A-4FAC-4C49-A636-A607C04E2995}" destId="{061B7D2B-5D2F-4FE0-83E9-E5130DC59906}" srcOrd="0" destOrd="0" parTransId="{A3102510-6119-449B-91CE-FAABB59CF28F}" sibTransId="{3FB6B500-163B-427F-B52D-382D1E947E3F}"/>
    <dgm:cxn modelId="{56621C47-9A90-4396-A174-ED5B942AF968}" type="presOf" srcId="{1D02C4FF-D15C-4200-A3A6-D5B05D516DD3}" destId="{CE17EA57-A349-4DC6-A260-20A7EACB5478}" srcOrd="0" destOrd="0" presId="urn:microsoft.com/office/officeart/2005/8/layout/default"/>
    <dgm:cxn modelId="{494D5B4D-F9E3-4963-A1CD-4925080B3AA0}" type="presOf" srcId="{48C8E66A-0EE9-4A66-B12D-F6DBF6CEE0FF}" destId="{5CA1DAAB-4483-4FA7-B9DE-52D5DF61622D}" srcOrd="0" destOrd="0" presId="urn:microsoft.com/office/officeart/2005/8/layout/default"/>
    <dgm:cxn modelId="{93BBCA4E-4D82-4A3C-B205-832AE27E9A75}" type="presOf" srcId="{061B7D2B-5D2F-4FE0-83E9-E5130DC59906}" destId="{34AF4ABC-E81B-4CB4-9877-5A490A6B3E2A}" srcOrd="0" destOrd="0" presId="urn:microsoft.com/office/officeart/2005/8/layout/default"/>
    <dgm:cxn modelId="{C534A195-6519-4EAF-AFBF-8955A8F13CCA}" srcId="{4C4AC83A-4FAC-4C49-A636-A607C04E2995}" destId="{48C8E66A-0EE9-4A66-B12D-F6DBF6CEE0FF}" srcOrd="1" destOrd="0" parTransId="{9D9F7F61-E544-45B3-94EC-A6F5F415FBE3}" sibTransId="{48F719B7-2513-4476-A660-46EC9415FD50}"/>
    <dgm:cxn modelId="{17750E99-CDB6-455C-A1E1-A148355D0BF8}" srcId="{4C4AC83A-4FAC-4C49-A636-A607C04E2995}" destId="{9F98D2E1-2E7B-4A5E-8A5C-20BCE0376F54}" srcOrd="2" destOrd="0" parTransId="{0CBC16A9-CD9B-4160-8ACD-0B3A334BE937}" sibTransId="{1B1D0187-A2E9-4E26-8001-F46E3CDE560D}"/>
    <dgm:cxn modelId="{F5B16BCC-30DB-4650-98F1-2155932A25AF}" srcId="{4C4AC83A-4FAC-4C49-A636-A607C04E2995}" destId="{1D02C4FF-D15C-4200-A3A6-D5B05D516DD3}" srcOrd="4" destOrd="0" parTransId="{C2A26D92-BAD4-427A-8F5A-266D1ED884F0}" sibTransId="{D783ED5C-8029-496D-B865-BE900CC53DB4}"/>
    <dgm:cxn modelId="{DD48C8D7-6E30-453E-91A3-4B60BE815816}" type="presOf" srcId="{4C4AC83A-4FAC-4C49-A636-A607C04E2995}" destId="{F3299981-547C-456D-B030-0A32699B5961}" srcOrd="0" destOrd="0" presId="urn:microsoft.com/office/officeart/2005/8/layout/default"/>
    <dgm:cxn modelId="{0585D9F6-145F-45F6-9159-9E9CEC4C1E8D}" type="presOf" srcId="{9755F8D9-1038-4DCC-BC6B-DF2612576692}" destId="{7E65D857-9204-46FD-8512-AF215D663E4E}" srcOrd="0" destOrd="0" presId="urn:microsoft.com/office/officeart/2005/8/layout/default"/>
    <dgm:cxn modelId="{AB6CD02D-5BDB-4C17-A87C-0E0AC1904426}" type="presParOf" srcId="{F3299981-547C-456D-B030-0A32699B5961}" destId="{34AF4ABC-E81B-4CB4-9877-5A490A6B3E2A}" srcOrd="0" destOrd="0" presId="urn:microsoft.com/office/officeart/2005/8/layout/default"/>
    <dgm:cxn modelId="{3E69A32E-C21C-48A3-84FF-1A7E6D0B9A1E}" type="presParOf" srcId="{F3299981-547C-456D-B030-0A32699B5961}" destId="{464334DB-B187-4D44-AA65-28812FC29E6A}" srcOrd="1" destOrd="0" presId="urn:microsoft.com/office/officeart/2005/8/layout/default"/>
    <dgm:cxn modelId="{FECD2733-ACF5-4CFB-BBA4-3C710E05C11F}" type="presParOf" srcId="{F3299981-547C-456D-B030-0A32699B5961}" destId="{5CA1DAAB-4483-4FA7-B9DE-52D5DF61622D}" srcOrd="2" destOrd="0" presId="urn:microsoft.com/office/officeart/2005/8/layout/default"/>
    <dgm:cxn modelId="{793DD17E-C575-4A08-8346-50972333B01F}" type="presParOf" srcId="{F3299981-547C-456D-B030-0A32699B5961}" destId="{4CD081DF-5086-4247-A859-A5932A2F5496}" srcOrd="3" destOrd="0" presId="urn:microsoft.com/office/officeart/2005/8/layout/default"/>
    <dgm:cxn modelId="{5ACA30A6-B9BF-4DCA-8951-2FFF07E9D69E}" type="presParOf" srcId="{F3299981-547C-456D-B030-0A32699B5961}" destId="{E8CF248B-41DA-4923-A7CC-1F8A490EAF76}" srcOrd="4" destOrd="0" presId="urn:microsoft.com/office/officeart/2005/8/layout/default"/>
    <dgm:cxn modelId="{3D96969C-7A36-4F35-AF58-731AA68A1697}" type="presParOf" srcId="{F3299981-547C-456D-B030-0A32699B5961}" destId="{28DFA739-7C33-4532-8326-FB50B660DDF3}" srcOrd="5" destOrd="0" presId="urn:microsoft.com/office/officeart/2005/8/layout/default"/>
    <dgm:cxn modelId="{F5F53CA2-4B11-4BDA-AB9A-D5B990DE467E}" type="presParOf" srcId="{F3299981-547C-456D-B030-0A32699B5961}" destId="{7E65D857-9204-46FD-8512-AF215D663E4E}" srcOrd="6" destOrd="0" presId="urn:microsoft.com/office/officeart/2005/8/layout/default"/>
    <dgm:cxn modelId="{3A0D0BF6-4DE3-4AD4-994D-907E6C850A77}" type="presParOf" srcId="{F3299981-547C-456D-B030-0A32699B5961}" destId="{59856133-9282-4A06-A17D-2A562CD51FB9}" srcOrd="7" destOrd="0" presId="urn:microsoft.com/office/officeart/2005/8/layout/default"/>
    <dgm:cxn modelId="{E8AC1CEE-3E97-462B-AC2C-0225F5D1558F}" type="presParOf" srcId="{F3299981-547C-456D-B030-0A32699B5961}" destId="{CE17EA57-A349-4DC6-A260-20A7EACB547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B2BAE9-EF3F-4A43-B5BF-682896B585E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DBD0698-88B6-4433-A256-7A3072B10EE9}">
      <dgm:prSet/>
      <dgm:spPr/>
      <dgm:t>
        <a:bodyPr/>
        <a:lstStyle/>
        <a:p>
          <a:r>
            <a:rPr lang="en-GB" dirty="0"/>
            <a:t>Provisional feedback and results will be made available to students within 20 working days of the submission deadline.</a:t>
          </a:r>
          <a:endParaRPr lang="en-US" dirty="0"/>
        </a:p>
      </dgm:t>
    </dgm:pt>
    <dgm:pt modelId="{10DAE1BF-2B07-4BCC-8285-A3F75B83ED05}" type="parTrans" cxnId="{08591A28-9A34-47BF-B3B2-A1701E6E9489}">
      <dgm:prSet/>
      <dgm:spPr/>
      <dgm:t>
        <a:bodyPr/>
        <a:lstStyle/>
        <a:p>
          <a:endParaRPr lang="en-US"/>
        </a:p>
      </dgm:t>
    </dgm:pt>
    <dgm:pt modelId="{49F6691A-81D3-4528-B2F5-507B8E0ED515}" type="sibTrans" cxnId="{08591A28-9A34-47BF-B3B2-A1701E6E9489}">
      <dgm:prSet/>
      <dgm:spPr/>
      <dgm:t>
        <a:bodyPr/>
        <a:lstStyle/>
        <a:p>
          <a:endParaRPr lang="en-US"/>
        </a:p>
      </dgm:t>
    </dgm:pt>
    <dgm:pt modelId="{99CD10BE-859C-4A53-B27A-2DFFEE408BD3}">
      <dgm:prSet/>
      <dgm:spPr/>
      <dgm:t>
        <a:bodyPr/>
        <a:lstStyle/>
        <a:p>
          <a:r>
            <a:rPr lang="en-GB" i="1"/>
            <a:t>Please note that these results are provisional until confirmed by the Examination Board. You will be able to view your FINAL MARKS on Moodle on Friday after the exam board which for this FEB 2026 term will be 5th JUNE 2025 after 2:00pm.</a:t>
          </a:r>
          <a:endParaRPr lang="en-US"/>
        </a:p>
      </dgm:t>
    </dgm:pt>
    <dgm:pt modelId="{D9E09855-7B9E-402B-8012-3D3D6B9CDC10}" type="parTrans" cxnId="{69DF27E4-DC0E-4A0D-8292-33AC0F6271FA}">
      <dgm:prSet/>
      <dgm:spPr/>
      <dgm:t>
        <a:bodyPr/>
        <a:lstStyle/>
        <a:p>
          <a:endParaRPr lang="en-US"/>
        </a:p>
      </dgm:t>
    </dgm:pt>
    <dgm:pt modelId="{028FBDD0-B278-439E-9FD1-44FD5AA456C6}" type="sibTrans" cxnId="{69DF27E4-DC0E-4A0D-8292-33AC0F6271FA}">
      <dgm:prSet/>
      <dgm:spPr/>
      <dgm:t>
        <a:bodyPr/>
        <a:lstStyle/>
        <a:p>
          <a:endParaRPr lang="en-US"/>
        </a:p>
      </dgm:t>
    </dgm:pt>
    <dgm:pt modelId="{C62776D4-4793-42C9-B18A-B2A33105D576}" type="pres">
      <dgm:prSet presAssocID="{C4B2BAE9-EF3F-4A43-B5BF-682896B585E1}" presName="root" presStyleCnt="0">
        <dgm:presLayoutVars>
          <dgm:dir/>
          <dgm:resizeHandles val="exact"/>
        </dgm:presLayoutVars>
      </dgm:prSet>
      <dgm:spPr/>
    </dgm:pt>
    <dgm:pt modelId="{24693A04-A28C-4A9A-B766-BCBA15A4636B}" type="pres">
      <dgm:prSet presAssocID="{1DBD0698-88B6-4433-A256-7A3072B10EE9}" presName="compNode" presStyleCnt="0"/>
      <dgm:spPr/>
    </dgm:pt>
    <dgm:pt modelId="{3AF685E2-63C0-40FD-BE3E-D212155115A8}" type="pres">
      <dgm:prSet presAssocID="{1DBD0698-88B6-4433-A256-7A3072B10EE9}" presName="bgRect" presStyleLbl="bgShp" presStyleIdx="0" presStyleCnt="2"/>
      <dgm:spPr/>
    </dgm:pt>
    <dgm:pt modelId="{E6FD9CF6-9A7F-4387-877F-45AE668C13B2}" type="pres">
      <dgm:prSet presAssocID="{1DBD0698-88B6-4433-A256-7A3072B10EE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62B8EF0F-7897-483B-9D99-0C4E5806D1C0}" type="pres">
      <dgm:prSet presAssocID="{1DBD0698-88B6-4433-A256-7A3072B10EE9}" presName="spaceRect" presStyleCnt="0"/>
      <dgm:spPr/>
    </dgm:pt>
    <dgm:pt modelId="{2F6D2165-10C4-40BE-B4BC-E4AF89DB57A0}" type="pres">
      <dgm:prSet presAssocID="{1DBD0698-88B6-4433-A256-7A3072B10EE9}" presName="parTx" presStyleLbl="revTx" presStyleIdx="0" presStyleCnt="2">
        <dgm:presLayoutVars>
          <dgm:chMax val="0"/>
          <dgm:chPref val="0"/>
        </dgm:presLayoutVars>
      </dgm:prSet>
      <dgm:spPr/>
    </dgm:pt>
    <dgm:pt modelId="{618C9BC5-D95F-4A79-8956-09752D8E5961}" type="pres">
      <dgm:prSet presAssocID="{49F6691A-81D3-4528-B2F5-507B8E0ED515}" presName="sibTrans" presStyleCnt="0"/>
      <dgm:spPr/>
    </dgm:pt>
    <dgm:pt modelId="{3B4A4D66-1906-450D-98C0-9E92693824CD}" type="pres">
      <dgm:prSet presAssocID="{99CD10BE-859C-4A53-B27A-2DFFEE408BD3}" presName="compNode" presStyleCnt="0"/>
      <dgm:spPr/>
    </dgm:pt>
    <dgm:pt modelId="{E7332489-5FA8-4AC3-B514-A9968D53766E}" type="pres">
      <dgm:prSet presAssocID="{99CD10BE-859C-4A53-B27A-2DFFEE408BD3}" presName="bgRect" presStyleLbl="bgShp" presStyleIdx="1" presStyleCnt="2"/>
      <dgm:spPr/>
    </dgm:pt>
    <dgm:pt modelId="{7944B148-6C34-4CCE-8C6E-B948E965F0FF}" type="pres">
      <dgm:prSet presAssocID="{99CD10BE-859C-4A53-B27A-2DFFEE408BD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C57F569-8424-4203-8C4B-898A0766452C}" type="pres">
      <dgm:prSet presAssocID="{99CD10BE-859C-4A53-B27A-2DFFEE408BD3}" presName="spaceRect" presStyleCnt="0"/>
      <dgm:spPr/>
    </dgm:pt>
    <dgm:pt modelId="{525B8F8D-A789-4446-A4B5-91BCD39693DE}" type="pres">
      <dgm:prSet presAssocID="{99CD10BE-859C-4A53-B27A-2DFFEE408BD3}" presName="parTx" presStyleLbl="revTx" presStyleIdx="1" presStyleCnt="2">
        <dgm:presLayoutVars>
          <dgm:chMax val="0"/>
          <dgm:chPref val="0"/>
        </dgm:presLayoutVars>
      </dgm:prSet>
      <dgm:spPr/>
    </dgm:pt>
  </dgm:ptLst>
  <dgm:cxnLst>
    <dgm:cxn modelId="{213D9D05-568B-4751-B33E-A782498E5A1D}" type="presOf" srcId="{C4B2BAE9-EF3F-4A43-B5BF-682896B585E1}" destId="{C62776D4-4793-42C9-B18A-B2A33105D576}" srcOrd="0" destOrd="0" presId="urn:microsoft.com/office/officeart/2018/2/layout/IconVerticalSolidList"/>
    <dgm:cxn modelId="{08591A28-9A34-47BF-B3B2-A1701E6E9489}" srcId="{C4B2BAE9-EF3F-4A43-B5BF-682896B585E1}" destId="{1DBD0698-88B6-4433-A256-7A3072B10EE9}" srcOrd="0" destOrd="0" parTransId="{10DAE1BF-2B07-4BCC-8285-A3F75B83ED05}" sibTransId="{49F6691A-81D3-4528-B2F5-507B8E0ED515}"/>
    <dgm:cxn modelId="{65716028-D30D-489A-BAE4-83E556BD2D7F}" type="presOf" srcId="{1DBD0698-88B6-4433-A256-7A3072B10EE9}" destId="{2F6D2165-10C4-40BE-B4BC-E4AF89DB57A0}" srcOrd="0" destOrd="0" presId="urn:microsoft.com/office/officeart/2018/2/layout/IconVerticalSolidList"/>
    <dgm:cxn modelId="{04FCD093-2C5C-484D-A001-583FE5459A1C}" type="presOf" srcId="{99CD10BE-859C-4A53-B27A-2DFFEE408BD3}" destId="{525B8F8D-A789-4446-A4B5-91BCD39693DE}" srcOrd="0" destOrd="0" presId="urn:microsoft.com/office/officeart/2018/2/layout/IconVerticalSolidList"/>
    <dgm:cxn modelId="{69DF27E4-DC0E-4A0D-8292-33AC0F6271FA}" srcId="{C4B2BAE9-EF3F-4A43-B5BF-682896B585E1}" destId="{99CD10BE-859C-4A53-B27A-2DFFEE408BD3}" srcOrd="1" destOrd="0" parTransId="{D9E09855-7B9E-402B-8012-3D3D6B9CDC10}" sibTransId="{028FBDD0-B278-439E-9FD1-44FD5AA456C6}"/>
    <dgm:cxn modelId="{E4165B5B-553B-4792-B303-096D7D50ABAD}" type="presParOf" srcId="{C62776D4-4793-42C9-B18A-B2A33105D576}" destId="{24693A04-A28C-4A9A-B766-BCBA15A4636B}" srcOrd="0" destOrd="0" presId="urn:microsoft.com/office/officeart/2018/2/layout/IconVerticalSolidList"/>
    <dgm:cxn modelId="{8DB37F24-F65C-44CA-85E5-E4EFA0260F5D}" type="presParOf" srcId="{24693A04-A28C-4A9A-B766-BCBA15A4636B}" destId="{3AF685E2-63C0-40FD-BE3E-D212155115A8}" srcOrd="0" destOrd="0" presId="urn:microsoft.com/office/officeart/2018/2/layout/IconVerticalSolidList"/>
    <dgm:cxn modelId="{9B5B4E38-13B4-436D-95BA-997EA9D60498}" type="presParOf" srcId="{24693A04-A28C-4A9A-B766-BCBA15A4636B}" destId="{E6FD9CF6-9A7F-4387-877F-45AE668C13B2}" srcOrd="1" destOrd="0" presId="urn:microsoft.com/office/officeart/2018/2/layout/IconVerticalSolidList"/>
    <dgm:cxn modelId="{0D43AA0C-7865-41E8-AA08-E71EB31F05B7}" type="presParOf" srcId="{24693A04-A28C-4A9A-B766-BCBA15A4636B}" destId="{62B8EF0F-7897-483B-9D99-0C4E5806D1C0}" srcOrd="2" destOrd="0" presId="urn:microsoft.com/office/officeart/2018/2/layout/IconVerticalSolidList"/>
    <dgm:cxn modelId="{FA5CE1AA-97DA-452B-ACCA-0208321F70AD}" type="presParOf" srcId="{24693A04-A28C-4A9A-B766-BCBA15A4636B}" destId="{2F6D2165-10C4-40BE-B4BC-E4AF89DB57A0}" srcOrd="3" destOrd="0" presId="urn:microsoft.com/office/officeart/2018/2/layout/IconVerticalSolidList"/>
    <dgm:cxn modelId="{24A7C12C-3EC2-443F-8431-9FF74DA6DAC5}" type="presParOf" srcId="{C62776D4-4793-42C9-B18A-B2A33105D576}" destId="{618C9BC5-D95F-4A79-8956-09752D8E5961}" srcOrd="1" destOrd="0" presId="urn:microsoft.com/office/officeart/2018/2/layout/IconVerticalSolidList"/>
    <dgm:cxn modelId="{D5176100-FD88-47AD-897B-13818DF427FD}" type="presParOf" srcId="{C62776D4-4793-42C9-B18A-B2A33105D576}" destId="{3B4A4D66-1906-450D-98C0-9E92693824CD}" srcOrd="2" destOrd="0" presId="urn:microsoft.com/office/officeart/2018/2/layout/IconVerticalSolidList"/>
    <dgm:cxn modelId="{E13F3E03-CDC2-4524-8EE8-4EF67BCF7AED}" type="presParOf" srcId="{3B4A4D66-1906-450D-98C0-9E92693824CD}" destId="{E7332489-5FA8-4AC3-B514-A9968D53766E}" srcOrd="0" destOrd="0" presId="urn:microsoft.com/office/officeart/2018/2/layout/IconVerticalSolidList"/>
    <dgm:cxn modelId="{DE5E1512-A0F4-42F8-9580-5F95E83C6A03}" type="presParOf" srcId="{3B4A4D66-1906-450D-98C0-9E92693824CD}" destId="{7944B148-6C34-4CCE-8C6E-B948E965F0FF}" srcOrd="1" destOrd="0" presId="urn:microsoft.com/office/officeart/2018/2/layout/IconVerticalSolidList"/>
    <dgm:cxn modelId="{B4750018-26E8-4F2E-B4CA-84033576114A}" type="presParOf" srcId="{3B4A4D66-1906-450D-98C0-9E92693824CD}" destId="{6C57F569-8424-4203-8C4B-898A0766452C}" srcOrd="2" destOrd="0" presId="urn:microsoft.com/office/officeart/2018/2/layout/IconVerticalSolidList"/>
    <dgm:cxn modelId="{7F9EE63E-9022-4DE2-B6DA-35139D38054F}" type="presParOf" srcId="{3B4A4D66-1906-450D-98C0-9E92693824CD}" destId="{525B8F8D-A789-4446-A4B5-91BCD39693D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F4ABC-E81B-4CB4-9877-5A490A6B3E2A}">
      <dsp:nvSpPr>
        <dsp:cNvPr id="0" name=""/>
        <dsp:cNvSpPr/>
      </dsp:nvSpPr>
      <dsp:spPr>
        <a:xfrm>
          <a:off x="0" y="626881"/>
          <a:ext cx="2785990" cy="167159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0" i="0" kern="1200" dirty="0"/>
            <a:t>The draft submission link is for you to check your similarity score and similarity report before submitting your </a:t>
          </a:r>
          <a:r>
            <a:rPr lang="en-GB" sz="1300" b="1" i="0" kern="1200" dirty="0"/>
            <a:t>FINAL  ASSESSMENT</a:t>
          </a:r>
          <a:r>
            <a:rPr lang="en-GB" sz="1300" b="0" i="0" kern="1200" dirty="0"/>
            <a:t>. </a:t>
          </a:r>
          <a:endParaRPr lang="en-US" sz="1300" kern="1200" dirty="0"/>
        </a:p>
      </dsp:txBody>
      <dsp:txXfrm>
        <a:off x="0" y="626881"/>
        <a:ext cx="2785990" cy="1671594"/>
      </dsp:txXfrm>
    </dsp:sp>
    <dsp:sp modelId="{5CA1DAAB-4483-4FA7-B9DE-52D5DF61622D}">
      <dsp:nvSpPr>
        <dsp:cNvPr id="0" name=""/>
        <dsp:cNvSpPr/>
      </dsp:nvSpPr>
      <dsp:spPr>
        <a:xfrm>
          <a:off x="3064590" y="626881"/>
          <a:ext cx="2785990" cy="1671594"/>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kern="1200" dirty="0"/>
            <a:t>Please note you will not receive marks on this draft assessment .You may request feedback by contacting your lecturer(s) via email to check your </a:t>
          </a:r>
          <a:r>
            <a:rPr lang="en-GB" sz="1300" b="1" kern="1200" dirty="0"/>
            <a:t>DRAFT SUBMISSION</a:t>
          </a:r>
          <a:r>
            <a:rPr lang="en-GB" sz="1300" kern="1200" dirty="0"/>
            <a:t>.</a:t>
          </a:r>
          <a:endParaRPr lang="en-US" sz="1300" kern="1200" dirty="0"/>
        </a:p>
      </dsp:txBody>
      <dsp:txXfrm>
        <a:off x="3064590" y="626881"/>
        <a:ext cx="2785990" cy="1671594"/>
      </dsp:txXfrm>
    </dsp:sp>
    <dsp:sp modelId="{E8CF248B-41DA-4923-A7CC-1F8A490EAF76}">
      <dsp:nvSpPr>
        <dsp:cNvPr id="0" name=""/>
        <dsp:cNvSpPr/>
      </dsp:nvSpPr>
      <dsp:spPr>
        <a:xfrm>
          <a:off x="6129180" y="626881"/>
          <a:ext cx="2785990" cy="167159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0" i="0" kern="1200"/>
            <a:t>Please note that under </a:t>
          </a:r>
          <a:r>
            <a:rPr lang="en-GB" sz="1300" b="1" i="0" u="sng" kern="1200"/>
            <a:t>NO CIRCUMSTANCES</a:t>
          </a:r>
          <a:r>
            <a:rPr lang="en-GB" sz="1300" b="0" i="0" kern="1200"/>
            <a:t> will any Assessment submitted to the draft submission link be accepted as your </a:t>
          </a:r>
          <a:r>
            <a:rPr lang="en-GB" sz="1300" b="1" kern="1200"/>
            <a:t>FINAL SUBMISSION</a:t>
          </a:r>
          <a:r>
            <a:rPr lang="en-GB" sz="1300" b="0" i="0" kern="1200"/>
            <a:t>.   </a:t>
          </a:r>
          <a:endParaRPr lang="en-US" sz="1300" kern="1200"/>
        </a:p>
      </dsp:txBody>
      <dsp:txXfrm>
        <a:off x="6129180" y="626881"/>
        <a:ext cx="2785990" cy="1671594"/>
      </dsp:txXfrm>
    </dsp:sp>
    <dsp:sp modelId="{7E65D857-9204-46FD-8512-AF215D663E4E}">
      <dsp:nvSpPr>
        <dsp:cNvPr id="0" name=""/>
        <dsp:cNvSpPr/>
      </dsp:nvSpPr>
      <dsp:spPr>
        <a:xfrm>
          <a:off x="1532295" y="2577075"/>
          <a:ext cx="2785990" cy="167159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b="1" i="0" kern="1200" dirty="0"/>
            <a:t>PLEASE NOTE THAT SHOULD YOU SUBMIT YOUR FINAL ASSESSMENT IN THE DRAFT LINK, IT WILL NOT BE MARKED BY YOUR LECTURER AND WILL BE CONSIDERED AS NON-SUBMISSION </a:t>
          </a:r>
          <a:r>
            <a:rPr lang="en-GB" sz="1300" b="0" i="0" kern="1200" dirty="0"/>
            <a:t> </a:t>
          </a:r>
          <a:endParaRPr lang="en-US" sz="1300" kern="1200" dirty="0"/>
        </a:p>
      </dsp:txBody>
      <dsp:txXfrm>
        <a:off x="1532295" y="2577075"/>
        <a:ext cx="2785990" cy="1671594"/>
      </dsp:txXfrm>
    </dsp:sp>
    <dsp:sp modelId="{CE17EA57-A349-4DC6-A260-20A7EACB5478}">
      <dsp:nvSpPr>
        <dsp:cNvPr id="0" name=""/>
        <dsp:cNvSpPr/>
      </dsp:nvSpPr>
      <dsp:spPr>
        <a:xfrm>
          <a:off x="4596885" y="2577075"/>
          <a:ext cx="2785990" cy="167159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100000"/>
            </a:lnSpc>
            <a:spcBef>
              <a:spcPct val="0"/>
            </a:spcBef>
            <a:spcAft>
              <a:spcPct val="35000"/>
            </a:spcAft>
            <a:buNone/>
          </a:pPr>
          <a:r>
            <a:rPr lang="en-GB" sz="1300" kern="1200" dirty="0"/>
            <a:t>P</a:t>
          </a:r>
          <a:r>
            <a:rPr lang="en-GB" sz="1300" b="0" i="0" kern="1200" dirty="0"/>
            <a:t>lease ensure you submit your FINAL Assessment to the </a:t>
          </a:r>
          <a:r>
            <a:rPr lang="en-GB" sz="1300" b="1" i="0" kern="1200" dirty="0"/>
            <a:t>FINAL SUBMISSION LINKS</a:t>
          </a:r>
          <a:r>
            <a:rPr lang="en-GB" sz="1300" b="0" i="0" kern="1200" dirty="0"/>
            <a:t>.</a:t>
          </a:r>
          <a:endParaRPr lang="en-US" sz="1300" kern="1200" dirty="0"/>
        </a:p>
      </dsp:txBody>
      <dsp:txXfrm>
        <a:off x="4596885" y="2577075"/>
        <a:ext cx="2785990" cy="16715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685E2-63C0-40FD-BE3E-D212155115A8}">
      <dsp:nvSpPr>
        <dsp:cNvPr id="0" name=""/>
        <dsp:cNvSpPr/>
      </dsp:nvSpPr>
      <dsp:spPr>
        <a:xfrm>
          <a:off x="0" y="674817"/>
          <a:ext cx="8686799" cy="12458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D9CF6-9A7F-4387-877F-45AE668C13B2}">
      <dsp:nvSpPr>
        <dsp:cNvPr id="0" name=""/>
        <dsp:cNvSpPr/>
      </dsp:nvSpPr>
      <dsp:spPr>
        <a:xfrm>
          <a:off x="376859" y="955126"/>
          <a:ext cx="685199" cy="6851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6D2165-10C4-40BE-B4BC-E4AF89DB57A0}">
      <dsp:nvSpPr>
        <dsp:cNvPr id="0" name=""/>
        <dsp:cNvSpPr/>
      </dsp:nvSpPr>
      <dsp:spPr>
        <a:xfrm>
          <a:off x="1438919" y="674817"/>
          <a:ext cx="7247879" cy="124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849" tIns="131849" rIns="131849" bIns="131849" numCol="1" spcCol="1270" anchor="ctr" anchorCtr="0">
          <a:noAutofit/>
        </a:bodyPr>
        <a:lstStyle/>
        <a:p>
          <a:pPr marL="0" lvl="0" indent="0" algn="l" defTabSz="800100">
            <a:lnSpc>
              <a:spcPct val="90000"/>
            </a:lnSpc>
            <a:spcBef>
              <a:spcPct val="0"/>
            </a:spcBef>
            <a:spcAft>
              <a:spcPct val="35000"/>
            </a:spcAft>
            <a:buNone/>
          </a:pPr>
          <a:r>
            <a:rPr lang="en-GB" sz="1800" kern="1200" dirty="0"/>
            <a:t>Provisional feedback and results will be made available to students within 20 working days of the submission deadline.</a:t>
          </a:r>
          <a:endParaRPr lang="en-US" sz="1800" kern="1200" dirty="0"/>
        </a:p>
      </dsp:txBody>
      <dsp:txXfrm>
        <a:off x="1438919" y="674817"/>
        <a:ext cx="7247879" cy="1245817"/>
      </dsp:txXfrm>
    </dsp:sp>
    <dsp:sp modelId="{E7332489-5FA8-4AC3-B514-A9968D53766E}">
      <dsp:nvSpPr>
        <dsp:cNvPr id="0" name=""/>
        <dsp:cNvSpPr/>
      </dsp:nvSpPr>
      <dsp:spPr>
        <a:xfrm>
          <a:off x="0" y="2232089"/>
          <a:ext cx="8686799" cy="12458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44B148-6C34-4CCE-8C6E-B948E965F0FF}">
      <dsp:nvSpPr>
        <dsp:cNvPr id="0" name=""/>
        <dsp:cNvSpPr/>
      </dsp:nvSpPr>
      <dsp:spPr>
        <a:xfrm>
          <a:off x="376859" y="2512398"/>
          <a:ext cx="685199" cy="6851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5B8F8D-A789-4446-A4B5-91BCD39693DE}">
      <dsp:nvSpPr>
        <dsp:cNvPr id="0" name=""/>
        <dsp:cNvSpPr/>
      </dsp:nvSpPr>
      <dsp:spPr>
        <a:xfrm>
          <a:off x="1438919" y="2232089"/>
          <a:ext cx="7247879" cy="124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849" tIns="131849" rIns="131849" bIns="131849" numCol="1" spcCol="1270" anchor="ctr" anchorCtr="0">
          <a:noAutofit/>
        </a:bodyPr>
        <a:lstStyle/>
        <a:p>
          <a:pPr marL="0" lvl="0" indent="0" algn="l" defTabSz="800100">
            <a:lnSpc>
              <a:spcPct val="90000"/>
            </a:lnSpc>
            <a:spcBef>
              <a:spcPct val="0"/>
            </a:spcBef>
            <a:spcAft>
              <a:spcPct val="35000"/>
            </a:spcAft>
            <a:buNone/>
          </a:pPr>
          <a:r>
            <a:rPr lang="en-GB" sz="1800" i="1" kern="1200"/>
            <a:t>Please note that these results are provisional until confirmed by the Examination Board. You will be able to view your FINAL MARKS on Moodle on Friday after the exam board which for this FEB 2026 term will be 5th JUNE 2025 after 2:00pm.</a:t>
          </a:r>
          <a:endParaRPr lang="en-US" sz="1800" kern="1200"/>
        </a:p>
      </dsp:txBody>
      <dsp:txXfrm>
        <a:off x="1438919" y="2232089"/>
        <a:ext cx="7247879" cy="124581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3/4/2026</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10</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15</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20</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27</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GB"/>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3/4/2026</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5E357012-04FE-47C5-B2EA-950176BFA0B9}"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Picture 6">
            <a:extLst>
              <a:ext uri="{FF2B5EF4-FFF2-40B4-BE49-F238E27FC236}">
                <a16:creationId xmlns:a16="http://schemas.microsoft.com/office/drawing/2014/main" id="{9C68FDC9-0311-0212-B414-3A9360B4D354}"/>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64960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55817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GB"/>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6602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23050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554126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78FB209-F688-4268-B4BA-08BC5B920596}" type="datetimeFigureOut">
              <a:rPr lang="en-US" smtClean="0"/>
              <a:t>3/4/2026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4217633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49466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6828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278FB209-F688-4268-B4BA-08BC5B920596}" type="datetimeFigureOut">
              <a:rPr lang="en-US" smtClean="0"/>
              <a:t>3/4/2026</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1706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extLst>
      <p:ext uri="{BB962C8B-B14F-4D97-AF65-F5344CB8AC3E}">
        <p14:creationId xmlns:p14="http://schemas.microsoft.com/office/powerpoint/2010/main" val="2901202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6391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78FB209-F688-4268-B4BA-08BC5B920596}" type="datetimeFigureOut">
              <a:rPr lang="en-US" smtClean="0"/>
              <a:t>3/4/2026</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5E357012-04FE-47C5-B2EA-950176BFA0B9}" type="slidenum">
              <a:rPr lang="en-US" smtClean="0"/>
              <a:t>‹#›</a:t>
            </a:fld>
            <a:endParaRPr lang="en-US"/>
          </a:p>
        </p:txBody>
      </p:sp>
    </p:spTree>
    <p:extLst>
      <p:ext uri="{BB962C8B-B14F-4D97-AF65-F5344CB8AC3E}">
        <p14:creationId xmlns:p14="http://schemas.microsoft.com/office/powerpoint/2010/main" val="381587847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649" r:id="rId12"/>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7"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1.jpg"/><Relationship Id="rId5" Type="http://schemas.openxmlformats.org/officeDocument/2006/relationships/image" Target="../media/image14.png"/><Relationship Id="rId4" Type="http://schemas.openxmlformats.org/officeDocument/2006/relationships/hyperlink" Target="mailto:aocases@uwtsd.ac.uk"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mailto:disability@uwtsd.ac.uk" TargetMode="Externa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jpg"/><Relationship Id="rId4" Type="http://schemas.openxmlformats.org/officeDocument/2006/relationships/hyperlink" Target="mailto:wellbeingsupport@uwtsd.ac.uk"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a:xfrm>
            <a:off x="457200" y="304800"/>
            <a:ext cx="8229600" cy="1049235"/>
          </a:xfrm>
        </p:spPr>
        <p:txBody>
          <a:bodyPr>
            <a:normAutofit/>
          </a:bodyPr>
          <a:lstStyle/>
          <a:p>
            <a:r>
              <a:rPr lang="en-GB" sz="4800" b="1" dirty="0">
                <a:latin typeface="Calibri" panose="020F0502020204030204" pitchFamily="34" charset="0"/>
              </a:rPr>
              <a:t>      ASSESSMENT WORKSHOP</a:t>
            </a:r>
            <a:endParaRPr lang="en-GB" sz="4800" b="1"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295400"/>
            <a:ext cx="8229600" cy="4800600"/>
          </a:xfrm>
        </p:spPr>
        <p:txBody>
          <a:bodyPr>
            <a:normAutofit fontScale="77500" lnSpcReduction="20000"/>
          </a:bodyPr>
          <a:lstStyle/>
          <a:p>
            <a:r>
              <a:rPr lang="en-GB" sz="1800" b="1" dirty="0">
                <a:effectLst/>
                <a:latin typeface="Calibri" panose="020F0502020204030204" pitchFamily="34" charset="0"/>
                <a:ea typeface="DengXian" panose="02010600030101010101" pitchFamily="2" charset="-122"/>
              </a:rPr>
              <a:t>                                   </a:t>
            </a:r>
            <a:r>
              <a:rPr lang="en-GB" sz="3200" b="1" dirty="0">
                <a:solidFill>
                  <a:srgbClr val="00B0F0"/>
                </a:solidFill>
                <a:effectLst/>
                <a:latin typeface="Calibri" panose="020F0502020204030204" pitchFamily="34" charset="0"/>
                <a:ea typeface="DengXian" panose="02010600030101010101" pitchFamily="2" charset="-122"/>
              </a:rPr>
              <a:t>ASSESSMENT STAFF &amp; ROLES</a:t>
            </a: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en-GB" sz="2800" dirty="0">
                <a:latin typeface="Calibri" panose="020F0502020204030204" pitchFamily="34" charset="0"/>
                <a:ea typeface="DengXian" panose="02010600030101010101" pitchFamily="2" charset="-122"/>
              </a:rPr>
              <a:t>Joshua </a:t>
            </a:r>
            <a:r>
              <a:rPr lang="en-GB" sz="2800" dirty="0" err="1">
                <a:latin typeface="Calibri" panose="020F0502020204030204" pitchFamily="34" charset="0"/>
                <a:ea typeface="DengXian" panose="02010600030101010101" pitchFamily="2" charset="-122"/>
              </a:rPr>
              <a:t>Nkatiah</a:t>
            </a:r>
            <a:r>
              <a:rPr lang="en-GB" sz="2800" dirty="0">
                <a:latin typeface="Calibri" panose="020F0502020204030204" pitchFamily="34" charset="0"/>
                <a:ea typeface="DengXian" panose="02010600030101010101" pitchFamily="2" charset="-122"/>
              </a:rPr>
              <a:t> - Assessment Officer(Weekend)</a:t>
            </a:r>
            <a:endParaRPr lang="en-GB" sz="2800" dirty="0">
              <a:effectLst/>
              <a:latin typeface="Calibri" panose="020F0502020204030204" pitchFamily="34" charset="0"/>
              <a:ea typeface="DengXian" panose="02010600030101010101" pitchFamily="2" charset="-122"/>
            </a:endParaRP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 (Weekend)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latin typeface="Calibri" panose="020F0502020204030204" pitchFamily="34" charset="0"/>
              </a:rPr>
              <a:t>HOW TO CONTACT US</a:t>
            </a:r>
            <a:endParaRPr lang="en-US" sz="4800" b="1" dirty="0">
              <a:latin typeface="Calibri" panose="020F0502020204030204" pitchFamily="34" charset="0"/>
            </a:endParaRPr>
          </a:p>
        </p:txBody>
      </p:sp>
      <p:sp>
        <p:nvSpPr>
          <p:cNvPr id="3" name="Content Placeholder 2"/>
          <p:cNvSpPr>
            <a:spLocks noGrp="1"/>
          </p:cNvSpPr>
          <p:nvPr>
            <p:ph idx="1"/>
          </p:nvPr>
        </p:nvSpPr>
        <p:spPr>
          <a:xfrm>
            <a:off x="876300" y="2069878"/>
            <a:ext cx="7391400" cy="2425922"/>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solidFill>
                  <a:srgbClr val="FF0000"/>
                </a:solidFill>
                <a:latin typeface="Calibri" panose="020F0502020204030204" pitchFamily="34" charset="0"/>
              </a:rPr>
              <a:t>Tel:</a:t>
            </a:r>
            <a:r>
              <a:rPr lang="en-GB" sz="3200" dirty="0">
                <a:solidFill>
                  <a:srgbClr val="FF0000"/>
                </a:solidFill>
                <a:latin typeface="Calibri" panose="020F0502020204030204" pitchFamily="34" charset="0"/>
              </a:rPr>
              <a:t> </a:t>
            </a:r>
            <a:r>
              <a:rPr lang="en-GB" sz="3200" b="1" dirty="0">
                <a:solidFill>
                  <a:srgbClr val="FF0000"/>
                </a:solidFill>
                <a:latin typeface="Calibri" panose="020F0502020204030204" pitchFamily="34" charset="0"/>
              </a:rPr>
              <a:t>0207 127 7405   </a:t>
            </a:r>
            <a:endParaRPr lang="en-US" sz="2400" b="1" i="1" spc="-100" dirty="0">
              <a:solidFill>
                <a:srgbClr val="FF0000"/>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40615" y="60198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444205839"/>
              </p:ext>
            </p:extLst>
          </p:nvPr>
        </p:nvGraphicFramePr>
        <p:xfrm>
          <a:off x="906478" y="2868930"/>
          <a:ext cx="7239000" cy="112014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2600" y="161137"/>
            <a:ext cx="6571343" cy="1049235"/>
          </a:xfrm>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28922" y="990600"/>
            <a:ext cx="9077325" cy="4226375"/>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2000" b="1" dirty="0">
                <a:solidFill>
                  <a:srgbClr val="FF0000"/>
                </a:solidFill>
                <a:latin typeface="Calibri" panose="020F0502020204030204" pitchFamily="34" charset="0"/>
              </a:rPr>
              <a:t>Your deadline will always be at 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solidFill>
                  <a:srgbClr val="FF0000"/>
                </a:solidFill>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solidFill>
                  <a:srgbClr val="FF0000"/>
                </a:solidFill>
                <a:latin typeface="Calibri" panose="020F0502020204030204" pitchFamily="34" charset="0"/>
              </a:rPr>
              <a:t>Check and re-check your submission deadline</a:t>
            </a:r>
          </a:p>
          <a:p>
            <a:pPr lvl="1">
              <a:buFont typeface="Wingdings" panose="05000000000000000000" pitchFamily="2" charset="2"/>
              <a:buChar char="§"/>
            </a:pPr>
            <a:r>
              <a:rPr lang="en-GB" i="1" dirty="0">
                <a:solidFill>
                  <a:srgbClr val="FF0000"/>
                </a:solidFill>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solidFill>
                  <a:srgbClr val="FF0000"/>
                </a:solidFill>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2694" y="9083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91400" y="6063558"/>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93990"/>
            <a:ext cx="6571343" cy="1049235"/>
          </a:xfrm>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xfrm>
            <a:off x="76200" y="1359747"/>
            <a:ext cx="8848725" cy="5052905"/>
          </a:xfrm>
          <a:solidFill>
            <a:schemeClr val="bg1"/>
          </a:solidFill>
        </p:spPr>
        <p:txBody>
          <a:bodyPr>
            <a:noAutofit/>
          </a:bodyPr>
          <a:lstStyle/>
          <a:p>
            <a:pPr>
              <a:buFont typeface="Wingdings" panose="05000000000000000000" pitchFamily="2" charset="2"/>
              <a:buChar char="§"/>
            </a:pPr>
            <a:r>
              <a:rPr lang="en-GB" sz="2200" dirty="0">
                <a:latin typeface="Calibri" panose="020F0502020204030204" pitchFamily="34" charset="0"/>
              </a:rPr>
              <a:t>A page created especially for you on Moodle</a:t>
            </a:r>
          </a:p>
          <a:p>
            <a:pPr lvl="1">
              <a:buFont typeface="Wingdings" panose="05000000000000000000" pitchFamily="2" charset="2"/>
              <a:buChar char="§"/>
            </a:pPr>
            <a:r>
              <a:rPr lang="en-GB" sz="2200" dirty="0">
                <a:latin typeface="Calibri" panose="020F0502020204030204" pitchFamily="34" charset="0"/>
              </a:rPr>
              <a:t>Assessment Schedules</a:t>
            </a:r>
          </a:p>
          <a:p>
            <a:pPr lvl="1">
              <a:buFont typeface="Wingdings" panose="05000000000000000000" pitchFamily="2" charset="2"/>
              <a:buChar char="§"/>
            </a:pPr>
            <a:r>
              <a:rPr lang="en-GB" sz="2200" dirty="0">
                <a:latin typeface="Calibri" panose="020F0502020204030204" pitchFamily="34" charset="0"/>
              </a:rPr>
              <a:t>Step by step guides on:</a:t>
            </a:r>
          </a:p>
          <a:p>
            <a:pPr lvl="4">
              <a:buFont typeface="Wingdings" panose="05000000000000000000" pitchFamily="2" charset="2"/>
              <a:buChar char="§"/>
            </a:pPr>
            <a:r>
              <a:rPr lang="en-GB" sz="2200" dirty="0">
                <a:latin typeface="Calibri" panose="020F0502020204030204" pitchFamily="34" charset="0"/>
              </a:rPr>
              <a:t>How to upload your assessments to Moodle</a:t>
            </a:r>
          </a:p>
          <a:p>
            <a:pPr lvl="4">
              <a:buFont typeface="Wingdings" panose="05000000000000000000" pitchFamily="2" charset="2"/>
              <a:buChar char="§"/>
            </a:pPr>
            <a:r>
              <a:rPr lang="en-GB" sz="2200" dirty="0">
                <a:latin typeface="Calibri" panose="020F0502020204030204" pitchFamily="34" charset="0"/>
              </a:rPr>
              <a:t>How to deal with a late submission</a:t>
            </a:r>
          </a:p>
          <a:p>
            <a:pPr lvl="4">
              <a:buFont typeface="Wingdings" panose="05000000000000000000" pitchFamily="2" charset="2"/>
              <a:buChar char="§"/>
            </a:pPr>
            <a:r>
              <a:rPr lang="en-GB" sz="2200" dirty="0">
                <a:latin typeface="Calibri" panose="020F0502020204030204" pitchFamily="34" charset="0"/>
              </a:rPr>
              <a:t>How to file for extenuating circumstances</a:t>
            </a:r>
          </a:p>
          <a:p>
            <a:pPr lvl="4">
              <a:buFont typeface="Wingdings" panose="05000000000000000000" pitchFamily="2" charset="2"/>
              <a:buChar char="§"/>
            </a:pPr>
            <a:r>
              <a:rPr lang="en-GB" sz="2200" dirty="0">
                <a:latin typeface="Calibri" panose="020F0502020204030204" pitchFamily="34" charset="0"/>
              </a:rPr>
              <a:t>How to set up your IT account</a:t>
            </a:r>
          </a:p>
          <a:p>
            <a:pPr lvl="1">
              <a:buFont typeface="Wingdings" panose="05000000000000000000" pitchFamily="2" charset="2"/>
              <a:buChar char="§"/>
            </a:pPr>
            <a:r>
              <a:rPr lang="en-GB" sz="2200" dirty="0">
                <a:latin typeface="Calibri" panose="020F0502020204030204" pitchFamily="34" charset="0"/>
              </a:rPr>
              <a:t>Timetables</a:t>
            </a:r>
          </a:p>
          <a:p>
            <a:pPr lvl="1">
              <a:buFont typeface="Wingdings" panose="05000000000000000000" pitchFamily="2" charset="2"/>
              <a:buChar char="§"/>
            </a:pPr>
            <a:r>
              <a:rPr lang="en-GB" sz="2200" dirty="0">
                <a:latin typeface="Calibri" panose="020F0502020204030204" pitchFamily="34" charset="0"/>
              </a:rPr>
              <a:t>Attendance Policy, and much more!</a:t>
            </a:r>
          </a:p>
          <a:p>
            <a:pPr marL="274320" lvl="1" indent="0" algn="ctr">
              <a:buNone/>
            </a:pPr>
            <a:r>
              <a:rPr lang="en-GB" sz="22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2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30705"/>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4" name="Straight Connector 13">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07DE5115-89C8-4B9C-B0E8-78A15C20C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7063" y="533400"/>
            <a:ext cx="6809874"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A6402E2-72CC-4683-9B83-11265402E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53" y="763203"/>
            <a:ext cx="6467094"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3"/>
          <a:srcRect t="8874" r="-3" b="-3"/>
          <a:stretch>
            <a:fillRect/>
          </a:stretch>
        </p:blipFill>
        <p:spPr>
          <a:xfrm>
            <a:off x="1701927" y="1247835"/>
            <a:ext cx="5740146" cy="3648456"/>
          </a:xfrm>
          <a:prstGeom prst="rect">
            <a:avLst/>
          </a:prstGeo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7262" y="1240076"/>
            <a:ext cx="2045860" cy="4584527"/>
          </a:xfrm>
        </p:spPr>
        <p:txBody>
          <a:bodyPr>
            <a:normAutofit/>
          </a:bodyPr>
          <a:lstStyle/>
          <a:p>
            <a:r>
              <a:rPr lang="en-GB" sz="2700" b="1">
                <a:solidFill>
                  <a:srgbClr val="FFFFFF"/>
                </a:solidFill>
                <a:latin typeface="Calibri" panose="020F0502020204030204" pitchFamily="34" charset="0"/>
              </a:rPr>
              <a:t>NOTES TO REMEMBER</a:t>
            </a:r>
            <a:endParaRPr lang="en-US" sz="2700" b="1">
              <a:solidFill>
                <a:srgbClr val="FFFFFF"/>
              </a:solidFill>
              <a:latin typeface="Calibri" panose="020F0502020204030204" pitchFamily="34" charset="0"/>
            </a:endParaRPr>
          </a:p>
        </p:txBody>
      </p:sp>
      <p:sp>
        <p:nvSpPr>
          <p:cNvPr id="3" name="Content Placeholder 2"/>
          <p:cNvSpPr>
            <a:spLocks noGrp="1"/>
          </p:cNvSpPr>
          <p:nvPr>
            <p:ph idx="1"/>
          </p:nvPr>
        </p:nvSpPr>
        <p:spPr>
          <a:xfrm>
            <a:off x="3445548" y="488856"/>
            <a:ext cx="5299496" cy="5949447"/>
          </a:xfrm>
        </p:spPr>
        <p:txBody>
          <a:bodyPr anchor="t">
            <a:normAutofit/>
          </a:bodyPr>
          <a:lstStyle/>
          <a:p>
            <a:pPr>
              <a:lnSpc>
                <a:spcPct val="110000"/>
              </a:lnSpc>
              <a:buFont typeface="Wingdings" panose="05000000000000000000" pitchFamily="2" charset="2"/>
              <a:buChar char="§"/>
            </a:pPr>
            <a:r>
              <a:rPr lang="en-US" sz="1800" dirty="0">
                <a:latin typeface="Calibri" panose="020F0502020204030204" pitchFamily="34" charset="0"/>
              </a:rPr>
              <a:t>Deadlines are always at </a:t>
            </a:r>
            <a:r>
              <a:rPr lang="en-US" sz="1800" b="1" dirty="0">
                <a:latin typeface="Calibri" panose="020F0502020204030204" pitchFamily="34" charset="0"/>
              </a:rPr>
              <a:t>2:00PM</a:t>
            </a:r>
            <a:r>
              <a:rPr lang="en-US" sz="1800" dirty="0">
                <a:latin typeface="Calibri" panose="020F0502020204030204" pitchFamily="34" charset="0"/>
              </a:rPr>
              <a:t> of the assigned date in the assessment schedule</a:t>
            </a:r>
          </a:p>
          <a:p>
            <a:pPr>
              <a:lnSpc>
                <a:spcPct val="110000"/>
              </a:lnSpc>
              <a:buFont typeface="Wingdings" panose="05000000000000000000" pitchFamily="2" charset="2"/>
              <a:buChar char="§"/>
            </a:pPr>
            <a:endParaRPr lang="en-US" sz="1800" dirty="0">
              <a:latin typeface="Calibri" panose="020F0502020204030204" pitchFamily="34" charset="0"/>
            </a:endParaRPr>
          </a:p>
          <a:p>
            <a:pPr lvl="2">
              <a:lnSpc>
                <a:spcPct val="110000"/>
              </a:lnSpc>
              <a:buFont typeface="Wingdings" panose="05000000000000000000" pitchFamily="2" charset="2"/>
              <a:buChar char="§"/>
            </a:pPr>
            <a:r>
              <a:rPr lang="en-US" sz="1800" b="1" dirty="0">
                <a:latin typeface="Calibri" panose="020F0502020204030204" pitchFamily="34" charset="0"/>
              </a:rPr>
              <a:t>DO NOT leave to ’1:58PM’ to upload your work. You might encounter difficulties trying to gain access</a:t>
            </a:r>
          </a:p>
          <a:p>
            <a:pPr lvl="2">
              <a:lnSpc>
                <a:spcPct val="110000"/>
              </a:lnSpc>
              <a:buFont typeface="Wingdings" panose="05000000000000000000" pitchFamily="2" charset="2"/>
              <a:buChar char="§"/>
            </a:pPr>
            <a:endParaRPr lang="en-US" sz="1800" b="1" dirty="0">
              <a:latin typeface="Calibri" panose="020F0502020204030204" pitchFamily="34" charset="0"/>
            </a:endParaRPr>
          </a:p>
          <a:p>
            <a:pPr lvl="2">
              <a:lnSpc>
                <a:spcPct val="110000"/>
              </a:lnSpc>
              <a:buFont typeface="Wingdings" panose="05000000000000000000" pitchFamily="2" charset="2"/>
              <a:buChar char="§"/>
            </a:pPr>
            <a:r>
              <a:rPr lang="en-US" sz="1800" b="1" dirty="0">
                <a:latin typeface="Calibri" panose="020F0502020204030204" pitchFamily="34" charset="0"/>
              </a:rPr>
              <a:t>In other words, …. DO NOT leave it to the LAST MINUTE</a:t>
            </a:r>
            <a:r>
              <a:rPr lang="en-US" sz="1800" dirty="0">
                <a:latin typeface="Calibri" panose="020F0502020204030204" pitchFamily="34" charset="0"/>
              </a:rPr>
              <a:t>!</a:t>
            </a:r>
          </a:p>
          <a:p>
            <a:pPr>
              <a:lnSpc>
                <a:spcPct val="110000"/>
              </a:lnSpc>
              <a:buFont typeface="Wingdings" panose="05000000000000000000" pitchFamily="2" charset="2"/>
              <a:buChar char="§"/>
            </a:pPr>
            <a:endParaRPr lang="en-US" sz="1800" dirty="0">
              <a:latin typeface="Calibri" panose="020F0502020204030204" pitchFamily="34" charset="0"/>
            </a:endParaRPr>
          </a:p>
          <a:p>
            <a:pPr>
              <a:lnSpc>
                <a:spcPct val="110000"/>
              </a:lnSpc>
              <a:buFont typeface="Wingdings" panose="05000000000000000000" pitchFamily="2" charset="2"/>
              <a:buChar char="§"/>
            </a:pPr>
            <a:r>
              <a:rPr lang="en-US" sz="1800" i="1" dirty="0">
                <a:latin typeface="Calibri" panose="020F0502020204030204" pitchFamily="34" charset="0"/>
              </a:rPr>
              <a:t>You should ALWAYS use your </a:t>
            </a:r>
            <a:r>
              <a:rPr lang="en-US" sz="1800" b="1" i="1" dirty="0">
                <a:latin typeface="Calibri" panose="020F0502020204030204" pitchFamily="34" charset="0"/>
              </a:rPr>
              <a:t>University email address </a:t>
            </a:r>
            <a:r>
              <a:rPr lang="en-US" sz="1800" i="1" dirty="0">
                <a:latin typeface="Calibri" panose="020F0502020204030204" pitchFamily="34" charset="0"/>
              </a:rPr>
              <a:t>when communicating with us!</a:t>
            </a:r>
          </a:p>
          <a:p>
            <a:pPr marL="0" indent="0">
              <a:lnSpc>
                <a:spcPct val="110000"/>
              </a:lnSpc>
              <a:buNone/>
            </a:pPr>
            <a:r>
              <a:rPr lang="en-US" sz="1800" i="1" dirty="0">
                <a:latin typeface="Calibri" panose="020F0502020204030204" pitchFamily="34" charset="0"/>
              </a:rPr>
              <a:t>                                                </a:t>
            </a:r>
            <a:r>
              <a:rPr lang="en-US" sz="1800" dirty="0">
                <a:latin typeface="Calibri" panose="020F0502020204030204" pitchFamily="34" charset="0"/>
              </a:rPr>
              <a:t>LondonAssessments@uwtsd.ac.uk</a:t>
            </a:r>
          </a:p>
          <a:p>
            <a:pPr lvl="2">
              <a:lnSpc>
                <a:spcPct val="110000"/>
              </a:lnSpc>
              <a:buFont typeface="Wingdings" panose="05000000000000000000" pitchFamily="2" charset="2"/>
              <a:buChar char="§"/>
            </a:pPr>
            <a:endParaRPr lang="en-US" sz="1800" i="1" dirty="0">
              <a:latin typeface="Calibri" panose="020F0502020204030204" pitchFamily="34" charset="0"/>
            </a:endParaRPr>
          </a:p>
          <a:p>
            <a:pPr>
              <a:lnSpc>
                <a:spcPct val="110000"/>
              </a:lnSpc>
              <a:buFont typeface="Wingdings" panose="05000000000000000000" pitchFamily="2" charset="2"/>
              <a:buChar char="§"/>
            </a:pPr>
            <a:endParaRPr lang="en-US" sz="18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52401" y="1138228"/>
            <a:ext cx="3672386" cy="3858767"/>
          </a:xfrm>
        </p:spPr>
        <p:txBody>
          <a:bodyPr anchor="ctr">
            <a:normAutofit/>
          </a:bodyPr>
          <a:lstStyle/>
          <a:p>
            <a:r>
              <a:rPr lang="en-GB" sz="3400" b="1" dirty="0">
                <a:latin typeface="Calibri" panose="020F0502020204030204" pitchFamily="34" charset="0"/>
              </a:rPr>
              <a:t>LATE SUBMISSIONS</a:t>
            </a:r>
            <a:endParaRPr lang="en-US" sz="3400" b="1" dirty="0">
              <a:latin typeface="Calibri" panose="020F0502020204030204" pitchFamily="34" charset="0"/>
            </a:endParaRPr>
          </a:p>
        </p:txBody>
      </p:sp>
      <p:grpSp>
        <p:nvGrpSpPr>
          <p:cNvPr id="13" name="Group 12">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25015" y="638300"/>
            <a:ext cx="4807204" cy="4858625"/>
            <a:chOff x="7807230" y="2012810"/>
            <a:chExt cx="3251252" cy="3459865"/>
          </a:xfrm>
        </p:grpSpPr>
        <p:sp>
          <p:nvSpPr>
            <p:cNvPr id="14" name="Rectangle 13">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918" y="973636"/>
            <a:ext cx="4327398"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188362" y="1138228"/>
            <a:ext cx="4080510" cy="3858768"/>
          </a:xfrm>
        </p:spPr>
        <p:txBody>
          <a:bodyPr anchor="ctr">
            <a:noAutofit/>
          </a:bodyPr>
          <a:lstStyle/>
          <a:p>
            <a:pPr>
              <a:lnSpc>
                <a:spcPct val="110000"/>
              </a:lnSpc>
              <a:buFont typeface="Wingdings" panose="05000000000000000000" pitchFamily="2" charset="2"/>
              <a:buChar char="§"/>
            </a:pPr>
            <a:r>
              <a:rPr lang="en-US" sz="1300" b="1" dirty="0">
                <a:solidFill>
                  <a:srgbClr val="000000"/>
                </a:solidFill>
                <a:latin typeface="Calibri" panose="020F0502020204030204" pitchFamily="34" charset="0"/>
              </a:rPr>
              <a:t>Students are responsible for submitting their work on time. </a:t>
            </a:r>
          </a:p>
          <a:p>
            <a:pPr marL="0" indent="0">
              <a:lnSpc>
                <a:spcPct val="110000"/>
              </a:lnSpc>
              <a:buNone/>
            </a:pPr>
            <a:r>
              <a:rPr lang="en-US" sz="1300" dirty="0">
                <a:solidFill>
                  <a:srgbClr val="000000"/>
                </a:solidFill>
                <a:latin typeface="Calibri" panose="020F0502020204030204" pitchFamily="34" charset="0"/>
              </a:rPr>
              <a:t>In the event that work cannot be submitted by its deadline, you need to:</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Upload your work on Moodle as Normal but it will show the date and time you uploaded (submitted) your Assessment.</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Assessments submitted  within </a:t>
            </a:r>
            <a:r>
              <a:rPr lang="en-US" sz="1300" b="1" u="sng" dirty="0">
                <a:solidFill>
                  <a:srgbClr val="000000"/>
                </a:solidFill>
                <a:latin typeface="Calibri" panose="020F0502020204030204" pitchFamily="34" charset="0"/>
              </a:rPr>
              <a:t>ONE WEEK  </a:t>
            </a:r>
            <a:r>
              <a:rPr lang="en-US" sz="1300" dirty="0">
                <a:solidFill>
                  <a:srgbClr val="000000"/>
                </a:solidFill>
                <a:latin typeface="Calibri" panose="020F0502020204030204" pitchFamily="34" charset="0"/>
              </a:rPr>
              <a:t>after the submission deadline will be counted as Late Submission and will be Marked</a:t>
            </a:r>
          </a:p>
          <a:p>
            <a:pPr>
              <a:lnSpc>
                <a:spcPct val="110000"/>
              </a:lnSpc>
              <a:buFont typeface="Wingdings" panose="05000000000000000000" pitchFamily="2" charset="2"/>
              <a:buChar char="§"/>
            </a:pPr>
            <a:r>
              <a:rPr lang="en-US" sz="1300" dirty="0">
                <a:solidFill>
                  <a:srgbClr val="000000"/>
                </a:solidFill>
                <a:latin typeface="Calibri" panose="020F0502020204030204" pitchFamily="34" charset="0"/>
              </a:rPr>
              <a:t>Assessments submitted   </a:t>
            </a:r>
            <a:r>
              <a:rPr lang="en-US" sz="1300" b="1" u="sng" dirty="0">
                <a:solidFill>
                  <a:srgbClr val="000000"/>
                </a:solidFill>
                <a:latin typeface="Calibri" panose="020F0502020204030204" pitchFamily="34" charset="0"/>
              </a:rPr>
              <a:t>ONE WEEK  </a:t>
            </a:r>
            <a:r>
              <a:rPr lang="en-US" sz="1300" dirty="0">
                <a:solidFill>
                  <a:srgbClr val="000000"/>
                </a:solidFill>
                <a:latin typeface="Calibri" panose="020F0502020204030204" pitchFamily="34" charset="0"/>
              </a:rPr>
              <a:t>after the submission deadline will not be marked and will be awarded a mark of  Zero (Non-Submission)</a:t>
            </a:r>
          </a:p>
          <a:p>
            <a:pPr lvl="0">
              <a:lnSpc>
                <a:spcPct val="110000"/>
              </a:lnSpc>
              <a:buFont typeface="Wingdings" panose="05000000000000000000" pitchFamily="2" charset="2"/>
              <a:buChar char="§"/>
            </a:pPr>
            <a:r>
              <a:rPr lang="en-US" sz="1300" dirty="0">
                <a:solidFill>
                  <a:srgbClr val="000000"/>
                </a:solidFill>
                <a:latin typeface="Calibri" panose="020F0502020204030204" pitchFamily="34" charset="0"/>
              </a:rPr>
              <a:t> </a:t>
            </a:r>
            <a:r>
              <a:rPr lang="en-GB" sz="1300" i="1" dirty="0">
                <a:solidFill>
                  <a:srgbClr val="000000"/>
                </a:solidFill>
                <a:latin typeface="Calibri" panose="020F0502020204030204" pitchFamily="34" charset="0"/>
              </a:rPr>
              <a:t>Please also refer to the relevant guide on the Students’ Hall Page</a:t>
            </a:r>
            <a:endParaRPr lang="en-US" sz="1300" dirty="0">
              <a:solidFill>
                <a:srgbClr val="000000"/>
              </a:solidFill>
              <a:latin typeface="Calibri" panose="020F0502020204030204" pitchFamily="34" charset="0"/>
            </a:endParaRPr>
          </a:p>
          <a:p>
            <a:pPr marL="0" indent="0">
              <a:lnSpc>
                <a:spcPct val="110000"/>
              </a:lnSpc>
              <a:buNone/>
            </a:pPr>
            <a:r>
              <a:rPr lang="en-US" sz="1300" i="1" dirty="0">
                <a:solidFill>
                  <a:srgbClr val="000000"/>
                </a:solidFill>
                <a:latin typeface="Calibri" panose="020F0502020204030204" pitchFamily="34" charset="0"/>
              </a:rPr>
              <a:t> </a:t>
            </a:r>
          </a:p>
        </p:txBody>
      </p:sp>
      <p:pic>
        <p:nvPicPr>
          <p:cNvPr id="19" name="Picture 18">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1" name="Straight Connector 20">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1000"/>
                                        <p:tgtEl>
                                          <p:spTgt spid="3">
                                            <p:txEl>
                                              <p:pRg st="2" end="2"/>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childTnLst>
                                </p:cTn>
                              </p:par>
                            </p:childTnLst>
                          </p:cTn>
                        </p:par>
                        <p:par>
                          <p:cTn id="25" fill="hold">
                            <p:stCondLst>
                              <p:cond delay="6500"/>
                            </p:stCondLst>
                            <p:childTnLst>
                              <p:par>
                                <p:cTn id="26" presetID="10" presetClass="entr" presetSubtype="0" fill="hold" nodeType="afterEffect">
                                  <p:stCondLst>
                                    <p:cond delay="50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6328" y="355349"/>
            <a:ext cx="6571343" cy="1049235"/>
          </a:xfrm>
        </p:spPr>
        <p:txBody>
          <a:bodyPr>
            <a:normAutofit fontScale="90000"/>
          </a:bodyPr>
          <a:lstStyle/>
          <a:p>
            <a:pPr algn="ctr"/>
            <a:r>
              <a:rPr lang="en-GB" sz="4800" b="1" dirty="0">
                <a:latin typeface="Calibri" panose="020F0502020204030204" pitchFamily="34" charset="0"/>
              </a:rPr>
              <a:t>LATE SUBMISSIONS - PENALTIES</a:t>
            </a:r>
            <a:endParaRPr lang="en-US" sz="4800" b="1" dirty="0">
              <a:latin typeface="Calibri" panose="020F0502020204030204" pitchFamily="34" charset="0"/>
            </a:endParaRPr>
          </a:p>
        </p:txBody>
      </p:sp>
      <p:sp>
        <p:nvSpPr>
          <p:cNvPr id="3" name="Content Placeholder 2"/>
          <p:cNvSpPr>
            <a:spLocks noGrp="1"/>
          </p:cNvSpPr>
          <p:nvPr>
            <p:ph idx="1"/>
          </p:nvPr>
        </p:nvSpPr>
        <p:spPr>
          <a:xfrm>
            <a:off x="457200" y="1676400"/>
            <a:ext cx="8229600" cy="4800600"/>
          </a:xfrm>
        </p:spPr>
        <p:txBody>
          <a:bodyPr>
            <a:normAutofit fontScale="700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sz="2900" b="1"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0" end="10"/>
                                            </p:txEl>
                                          </p:spTgt>
                                        </p:tgtEl>
                                        <p:attrNameLst>
                                          <p:attrName>style.visibility</p:attrName>
                                        </p:attrNameLst>
                                      </p:cBhvr>
                                      <p:to>
                                        <p:strVal val="visible"/>
                                      </p:to>
                                    </p:set>
                                    <p:anim calcmode="lin" valueType="num">
                                      <p:cBhvr additive="base">
                                        <p:cTn id="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a:xfrm>
            <a:off x="1088684" y="327653"/>
            <a:ext cx="6912316" cy="662948"/>
          </a:xfrm>
        </p:spPr>
        <p:txBody>
          <a:bodyPr>
            <a:normAutofit/>
          </a:bodyPr>
          <a:lstStyle/>
          <a:p>
            <a:r>
              <a:rPr lang="en-GB" b="1" dirty="0"/>
              <a:t>DRAFT SUBMISSION LINK</a:t>
            </a:r>
          </a:p>
        </p:txBody>
      </p:sp>
      <p:cxnSp>
        <p:nvCxnSpPr>
          <p:cNvPr id="38" name="Straight Connector 37">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9" name="Rectangle 38">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a:extLst>
              <a:ext uri="{FF2B5EF4-FFF2-40B4-BE49-F238E27FC236}">
                <a16:creationId xmlns:a16="http://schemas.microsoft.com/office/drawing/2014/main" id="{EEF795E4-430A-D805-0431-48AF8865DE2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6" name="Content Placeholder 2">
            <a:extLst>
              <a:ext uri="{FF2B5EF4-FFF2-40B4-BE49-F238E27FC236}">
                <a16:creationId xmlns:a16="http://schemas.microsoft.com/office/drawing/2014/main" id="{3E2C037C-E174-2AF8-2CAB-3FD3E8BD96CB}"/>
              </a:ext>
            </a:extLst>
          </p:cNvPr>
          <p:cNvGraphicFramePr>
            <a:graphicFrameLocks noGrp="1"/>
          </p:cNvGraphicFramePr>
          <p:nvPr>
            <p:ph idx="1"/>
            <p:extLst>
              <p:ext uri="{D42A27DB-BD31-4B8C-83A1-F6EECF244321}">
                <p14:modId xmlns:p14="http://schemas.microsoft.com/office/powerpoint/2010/main" val="3428803210"/>
              </p:ext>
            </p:extLst>
          </p:nvPr>
        </p:nvGraphicFramePr>
        <p:xfrm>
          <a:off x="114300" y="1447800"/>
          <a:ext cx="8915171"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20503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8684" y="804519"/>
            <a:ext cx="7202456" cy="1049235"/>
          </a:xfrm>
        </p:spPr>
        <p:txBody>
          <a:bodyPr>
            <a:normAutofit/>
          </a:bodyPr>
          <a:lstStyle/>
          <a:p>
            <a:r>
              <a:rPr lang="en-GB" b="1"/>
              <a:t>PROVISIONAL FEEDBACK &amp; RESULTS</a:t>
            </a:r>
          </a:p>
        </p:txBody>
      </p:sp>
      <p:cxnSp>
        <p:nvCxnSpPr>
          <p:cNvPr id="17" name="Straight Connector 16">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8" name="Rectangle 17">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4" name="Picture 3">
            <a:extLst>
              <a:ext uri="{FF2B5EF4-FFF2-40B4-BE49-F238E27FC236}">
                <a16:creationId xmlns:a16="http://schemas.microsoft.com/office/drawing/2014/main" id="{20EE35B9-8216-D3E7-0C7C-EDEE0470A4C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19" name="Content Placeholder 2">
            <a:extLst>
              <a:ext uri="{FF2B5EF4-FFF2-40B4-BE49-F238E27FC236}">
                <a16:creationId xmlns:a16="http://schemas.microsoft.com/office/drawing/2014/main" id="{086567D3-6046-555A-870E-7AF64F776254}"/>
              </a:ext>
            </a:extLst>
          </p:cNvPr>
          <p:cNvGraphicFramePr>
            <a:graphicFrameLocks noGrp="1"/>
          </p:cNvGraphicFramePr>
          <p:nvPr>
            <p:ph idx="1"/>
            <p:extLst>
              <p:ext uri="{D42A27DB-BD31-4B8C-83A1-F6EECF244321}">
                <p14:modId xmlns:p14="http://schemas.microsoft.com/office/powerpoint/2010/main" val="331109120"/>
              </p:ext>
            </p:extLst>
          </p:nvPr>
        </p:nvGraphicFramePr>
        <p:xfrm>
          <a:off x="304800" y="2019475"/>
          <a:ext cx="8686799" cy="4152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4521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638508"/>
            <a:ext cx="8179004"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865667"/>
            <a:ext cx="7838694"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1030259"/>
            <a:ext cx="7591806"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8684" y="1376053"/>
            <a:ext cx="7054418" cy="1002990"/>
          </a:xfrm>
        </p:spPr>
        <p:txBody>
          <a:bodyPr anchor="ctr">
            <a:normAutofit/>
          </a:bodyPr>
          <a:lstStyle/>
          <a:p>
            <a:r>
              <a:rPr lang="en-GB" b="1">
                <a:latin typeface="Calibri" panose="020F0502020204030204" pitchFamily="34" charset="0"/>
              </a:rPr>
              <a:t>EXTENUATING CIRCUMSTANCES</a:t>
            </a:r>
            <a:endParaRPr lang="en-US" b="1">
              <a:latin typeface="Calibri" panose="020F0502020204030204" pitchFamily="34" charset="0"/>
            </a:endParaRPr>
          </a:p>
        </p:txBody>
      </p:sp>
      <p:sp>
        <p:nvSpPr>
          <p:cNvPr id="3" name="Content Placeholder 2"/>
          <p:cNvSpPr>
            <a:spLocks noGrp="1"/>
          </p:cNvSpPr>
          <p:nvPr>
            <p:ph idx="1"/>
          </p:nvPr>
        </p:nvSpPr>
        <p:spPr>
          <a:xfrm>
            <a:off x="1044677" y="2072369"/>
            <a:ext cx="7054418" cy="2880631"/>
          </a:xfrm>
        </p:spPr>
        <p:txBody>
          <a:bodyPr>
            <a:noAutofit/>
          </a:bodyPr>
          <a:lstStyle/>
          <a:p>
            <a:pPr>
              <a:lnSpc>
                <a:spcPct val="110000"/>
              </a:lnSpc>
            </a:pPr>
            <a:endParaRPr lang="en-US" sz="1800" dirty="0">
              <a:latin typeface="Calibri" panose="020F0502020204030204" pitchFamily="34" charset="0"/>
            </a:endParaRPr>
          </a:p>
          <a:p>
            <a:pPr>
              <a:lnSpc>
                <a:spcPct val="110000"/>
              </a:lnSpc>
            </a:pPr>
            <a:r>
              <a:rPr lang="en-US" sz="1800"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nSpc>
                <a:spcPct val="110000"/>
              </a:lnSpc>
            </a:pPr>
            <a:r>
              <a:rPr lang="en-US" sz="1800" dirty="0">
                <a:latin typeface="Calibri" panose="020F0502020204030204" pitchFamily="34" charset="0"/>
              </a:rPr>
              <a:t>For consideration of the late submission penalty to be lifted, Students may file an Extenuating Circumstances Request with the Academic Office</a:t>
            </a:r>
          </a:p>
          <a:p>
            <a:pPr>
              <a:lnSpc>
                <a:spcPct val="110000"/>
              </a:lnSpc>
            </a:pPr>
            <a:r>
              <a:rPr lang="en-US" sz="1800" dirty="0">
                <a:latin typeface="Calibri" panose="020F0502020204030204" pitchFamily="34" charset="0"/>
              </a:rPr>
              <a:t> </a:t>
            </a:r>
            <a:r>
              <a:rPr lang="en-GB" sz="1800" i="1" dirty="0">
                <a:latin typeface="Calibri" panose="020F0502020204030204" pitchFamily="34" charset="0"/>
              </a:rPr>
              <a:t>Please refer to the relevant guide on the Students’ Hall Page</a:t>
            </a:r>
            <a:endParaRPr lang="en-US" sz="1800" dirty="0">
              <a:latin typeface="Calibri" panose="020F0502020204030204" pitchFamily="34" charset="0"/>
            </a:endParaRPr>
          </a:p>
          <a:p>
            <a:pPr>
              <a:lnSpc>
                <a:spcPct val="110000"/>
              </a:lnSpc>
            </a:pPr>
            <a:endParaRPr lang="en-US" sz="1800" dirty="0">
              <a:latin typeface="Calibri" panose="020F0502020204030204" pitchFamily="34" charset="0"/>
            </a:endParaRPr>
          </a:p>
        </p:txBody>
      </p:sp>
      <p:pic>
        <p:nvPicPr>
          <p:cNvPr id="19" name="Picture 18">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childTnLst>
                                </p:cTn>
                              </p:par>
                            </p:childTnLst>
                          </p:cTn>
                        </p:par>
                        <p:par>
                          <p:cTn id="12" fill="hold">
                            <p:stCondLst>
                              <p:cond delay="3500"/>
                            </p:stCondLst>
                            <p:childTnLst>
                              <p:par>
                                <p:cTn id="13" presetID="10" presetClass="entr" presetSubtype="0" fill="hold" nodeType="afterEffect">
                                  <p:stCondLst>
                                    <p:cond delay="5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7404" y="-2"/>
            <a:ext cx="3046596"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72902" y="990600"/>
            <a:ext cx="2895600" cy="4584527"/>
          </a:xfrm>
        </p:spPr>
        <p:txBody>
          <a:bodyPr>
            <a:normAutofit/>
          </a:bodyPr>
          <a:lstStyle/>
          <a:p>
            <a:r>
              <a:rPr lang="en-GB" sz="2800" b="1" dirty="0">
                <a:solidFill>
                  <a:srgbClr val="FFFFFF"/>
                </a:solidFill>
                <a:latin typeface="Calibri" panose="020F0502020204030204" pitchFamily="34" charset="0"/>
              </a:rPr>
              <a:t>EXTENUATING CIRCUMSTANCES </a:t>
            </a:r>
            <a:br>
              <a:rPr lang="en-GB" sz="2800" b="1" dirty="0">
                <a:solidFill>
                  <a:srgbClr val="FFFFFF"/>
                </a:solidFill>
                <a:latin typeface="Calibri" panose="020F0502020204030204" pitchFamily="34" charset="0"/>
              </a:rPr>
            </a:br>
            <a:r>
              <a:rPr lang="en-GB" sz="2800" b="1" dirty="0">
                <a:solidFill>
                  <a:srgbClr val="FFFFFF"/>
                </a:solidFill>
                <a:latin typeface="Calibri" panose="020F0502020204030204" pitchFamily="34" charset="0"/>
              </a:rPr>
              <a:t>WHAT IS CONSIDERED </a:t>
            </a:r>
            <a:endParaRPr lang="en-US" sz="2800" b="1" dirty="0">
              <a:solidFill>
                <a:srgbClr val="FFFFFF"/>
              </a:solidFill>
              <a:latin typeface="Calibri" panose="020F0502020204030204" pitchFamily="34" charset="0"/>
            </a:endParaRPr>
          </a:p>
        </p:txBody>
      </p:sp>
      <p:sp>
        <p:nvSpPr>
          <p:cNvPr id="3" name="Content Placeholder 2"/>
          <p:cNvSpPr>
            <a:spLocks noGrp="1"/>
          </p:cNvSpPr>
          <p:nvPr>
            <p:ph idx="1"/>
          </p:nvPr>
        </p:nvSpPr>
        <p:spPr>
          <a:xfrm>
            <a:off x="1" y="426928"/>
            <a:ext cx="6019800" cy="6004142"/>
          </a:xfrm>
        </p:spPr>
        <p:txBody>
          <a:bodyPr anchor="t">
            <a:noAutofit/>
          </a:bodyPr>
          <a:lstStyle/>
          <a:p>
            <a:pPr>
              <a:lnSpc>
                <a:spcPct val="110000"/>
              </a:lnSpc>
            </a:pPr>
            <a:r>
              <a:rPr lang="en-GB" sz="2200" dirty="0">
                <a:latin typeface="Calibri" panose="020F0502020204030204" pitchFamily="34" charset="0"/>
              </a:rPr>
              <a:t>An application for extenuating circumstances may be considered if </a:t>
            </a:r>
            <a:r>
              <a:rPr lang="en-GB" sz="2200" u="sng" dirty="0">
                <a:solidFill>
                  <a:srgbClr val="FF0000"/>
                </a:solidFill>
                <a:latin typeface="Calibri" panose="020F0502020204030204" pitchFamily="34" charset="0"/>
              </a:rPr>
              <a:t>evidence</a:t>
            </a:r>
            <a:r>
              <a:rPr lang="en-GB" sz="2200" dirty="0">
                <a:latin typeface="Calibri" panose="020F0502020204030204" pitchFamily="34" charset="0"/>
              </a:rPr>
              <a:t> is provided of:</a:t>
            </a:r>
          </a:p>
          <a:p>
            <a:pPr lvl="1">
              <a:lnSpc>
                <a:spcPct val="110000"/>
              </a:lnSpc>
            </a:pPr>
            <a:r>
              <a:rPr lang="en-GB" sz="2200" dirty="0">
                <a:latin typeface="Calibri" panose="020F0502020204030204" pitchFamily="34" charset="0"/>
              </a:rPr>
              <a:t>(a)	an immobilising illness or period of hospitalisation that would affect your ability to meet a deadline or undertake an examination;</a:t>
            </a:r>
          </a:p>
          <a:p>
            <a:pPr lvl="1">
              <a:lnSpc>
                <a:spcPct val="110000"/>
              </a:lnSpc>
            </a:pPr>
            <a:r>
              <a:rPr lang="en-GB" sz="2200" dirty="0">
                <a:latin typeface="Calibri" panose="020F0502020204030204" pitchFamily="34" charset="0"/>
              </a:rPr>
              <a:t>(b)	bereavement shortly before assessment resulting from the loss of a relative or close friend;</a:t>
            </a:r>
          </a:p>
          <a:p>
            <a:pPr lvl="1">
              <a:lnSpc>
                <a:spcPct val="110000"/>
              </a:lnSpc>
            </a:pPr>
            <a:r>
              <a:rPr lang="en-GB" sz="22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nSpc>
                <a:spcPct val="110000"/>
              </a:lnSpc>
              <a:buNone/>
            </a:pPr>
            <a:endParaRPr lang="en-US" sz="22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41601"/>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b="1" dirty="0">
                <a:latin typeface="Calibri" panose="020F0502020204030204" pitchFamily="34" charset="0"/>
              </a:rPr>
              <a:t>EXTENUATING CIRCUMSTANCES </a:t>
            </a:r>
            <a:br>
              <a:rPr lang="en-GB" sz="3600" b="1" dirty="0">
                <a:latin typeface="Calibri" panose="020F0502020204030204" pitchFamily="34" charset="0"/>
              </a:rPr>
            </a:br>
            <a:r>
              <a:rPr lang="en-GB" sz="3600" b="1" dirty="0">
                <a:latin typeface="Calibri" panose="020F0502020204030204" pitchFamily="34" charset="0"/>
              </a:rPr>
              <a:t>WHAT IS CONSIDERED </a:t>
            </a:r>
            <a:endParaRPr lang="en-US" sz="3600" b="1"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b="1" dirty="0">
                <a:latin typeface="Calibri" panose="020F0502020204030204" pitchFamily="34" charset="0"/>
              </a:rPr>
              <a:t>EXTENUATING CIRCUMSTANCES REQUESTS</a:t>
            </a:r>
            <a:endParaRPr lang="en-US" sz="3800" b="1" dirty="0">
              <a:latin typeface="Calibri" panose="020F0502020204030204" pitchFamily="34" charset="0"/>
            </a:endParaRPr>
          </a:p>
        </p:txBody>
      </p:sp>
      <p:sp>
        <p:nvSpPr>
          <p:cNvPr id="3" name="Content Placeholder 2"/>
          <p:cNvSpPr>
            <a:spLocks noGrp="1"/>
          </p:cNvSpPr>
          <p:nvPr>
            <p:ph idx="1"/>
          </p:nvPr>
        </p:nvSpPr>
        <p:spPr>
          <a:xfrm>
            <a:off x="457200" y="2057400"/>
            <a:ext cx="8229600" cy="38862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marL="0" indent="0" algn="just">
              <a:buNone/>
            </a:pPr>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04800"/>
            <a:ext cx="7169768" cy="1049235"/>
          </a:xfrm>
        </p:spPr>
        <p:txBody>
          <a:bodyPr>
            <a:noAutofit/>
          </a:bodyPr>
          <a:lstStyle/>
          <a:p>
            <a:pPr algn="ctr"/>
            <a:r>
              <a:rPr lang="en-GB" sz="3200" b="1" dirty="0">
                <a:latin typeface="Calibri" panose="020F0502020204030204" pitchFamily="34" charset="0"/>
              </a:rPr>
              <a:t>HOW TO SUBMIT YOUR EXTENUATING CIRCUMSTANCES REQUEST</a:t>
            </a:r>
            <a:endParaRPr lang="en-US" sz="3200" b="1" dirty="0">
              <a:latin typeface="Calibri" panose="020F0502020204030204" pitchFamily="34" charset="0"/>
            </a:endParaRPr>
          </a:p>
        </p:txBody>
      </p:sp>
      <p:sp>
        <p:nvSpPr>
          <p:cNvPr id="3" name="Content Placeholder 2"/>
          <p:cNvSpPr>
            <a:spLocks noGrp="1"/>
          </p:cNvSpPr>
          <p:nvPr>
            <p:ph idx="1"/>
          </p:nvPr>
        </p:nvSpPr>
        <p:spPr>
          <a:xfrm>
            <a:off x="495300" y="1259898"/>
            <a:ext cx="8153400" cy="497056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862" y="128695"/>
            <a:ext cx="7369538" cy="1049235"/>
          </a:xfrm>
        </p:spPr>
        <p:txBody>
          <a:bodyPr>
            <a:normAutofit fontScale="90000"/>
          </a:bodyPr>
          <a:lstStyle/>
          <a:p>
            <a:pPr algn="ctr"/>
            <a:r>
              <a:rPr lang="en-GB" sz="4400" b="1" dirty="0">
                <a:latin typeface="Calibri" panose="020F0502020204030204" pitchFamily="34" charset="0"/>
              </a:rPr>
              <a:t>EXTENUATING CIRCUMSTANCES</a:t>
            </a:r>
            <a:br>
              <a:rPr lang="en-GB" sz="4400" b="1" dirty="0">
                <a:latin typeface="Calibri" panose="020F0502020204030204" pitchFamily="34" charset="0"/>
              </a:rPr>
            </a:br>
            <a:r>
              <a:rPr lang="en-GB" sz="3600" b="1" i="1" dirty="0">
                <a:latin typeface="Calibri" panose="020F0502020204030204" pitchFamily="34" charset="0"/>
              </a:rPr>
              <a:t>WHAT IS NOT CONSIDERED </a:t>
            </a:r>
            <a:endParaRPr lang="en-US" sz="3600" b="1" i="1" dirty="0">
              <a:latin typeface="Calibri" panose="020F0502020204030204" pitchFamily="34" charset="0"/>
            </a:endParaRPr>
          </a:p>
        </p:txBody>
      </p:sp>
      <p:sp>
        <p:nvSpPr>
          <p:cNvPr id="3" name="Content Placeholder 2"/>
          <p:cNvSpPr>
            <a:spLocks noGrp="1"/>
          </p:cNvSpPr>
          <p:nvPr>
            <p:ph idx="1"/>
          </p:nvPr>
        </p:nvSpPr>
        <p:spPr>
          <a:xfrm>
            <a:off x="188595" y="2015733"/>
            <a:ext cx="8736330" cy="3851667"/>
          </a:xfrm>
        </p:spPr>
        <p:txBody>
          <a:bodyPr>
            <a:normAutofit fontScale="70000" lnSpcReduction="2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0" y="776471"/>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52400"/>
            <a:ext cx="7324272" cy="1049235"/>
          </a:xfrm>
        </p:spPr>
        <p:txBody>
          <a:bodyPr>
            <a:normAutofit fontScale="90000"/>
          </a:bodyPr>
          <a:lstStyle/>
          <a:p>
            <a:pPr algn="ctr"/>
            <a:r>
              <a:rPr lang="en-GB" sz="4400" b="1" dirty="0">
                <a:latin typeface="Calibri" panose="020F0502020204030204" pitchFamily="34" charset="0"/>
              </a:rPr>
              <a:t>EXTENUATING CIRCUMSTANCES</a:t>
            </a:r>
            <a:br>
              <a:rPr lang="en-GB" sz="4400" b="1" dirty="0">
                <a:latin typeface="Calibri" panose="020F0502020204030204" pitchFamily="34" charset="0"/>
              </a:rPr>
            </a:br>
            <a:r>
              <a:rPr lang="en-GB" sz="3600" b="1" i="1" dirty="0">
                <a:latin typeface="Calibri" panose="020F0502020204030204" pitchFamily="34" charset="0"/>
              </a:rPr>
              <a:t>WHAT IS NOT CONSIDERED </a:t>
            </a:r>
            <a:endParaRPr lang="en-US" sz="3600" b="1" i="1" dirty="0">
              <a:latin typeface="Calibri" panose="020F0502020204030204" pitchFamily="34" charset="0"/>
            </a:endParaRPr>
          </a:p>
        </p:txBody>
      </p:sp>
      <p:sp>
        <p:nvSpPr>
          <p:cNvPr id="3" name="Content Placeholder 2"/>
          <p:cNvSpPr>
            <a:spLocks noGrp="1"/>
          </p:cNvSpPr>
          <p:nvPr>
            <p:ph idx="1"/>
          </p:nvPr>
        </p:nvSpPr>
        <p:spPr>
          <a:xfrm>
            <a:off x="358366" y="1676400"/>
            <a:ext cx="8404634" cy="4876800"/>
          </a:xfrm>
        </p:spPr>
        <p:txBody>
          <a:bodyPr>
            <a:normAutofit fontScale="925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4171414B-E984-5307-97A4-13AFB131278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122248"/>
            <a:ext cx="1609725" cy="633305"/>
          </a:xfrm>
          <a:prstGeom prst="rect">
            <a:avLst/>
          </a:prstGeom>
        </p:spPr>
      </p:pic>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019" y="230821"/>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228600" y="2015733"/>
            <a:ext cx="8915399" cy="4004067"/>
          </a:xfrm>
        </p:spPr>
        <p:txBody>
          <a:bodyPr>
            <a:normAutofit fontScale="40000" lnSpcReduction="20000"/>
          </a:bodyPr>
          <a:lstStyle/>
          <a:p>
            <a:pPr marL="182880" lvl="1" algn="just">
              <a:buFont typeface="Wingdings" panose="05000000000000000000" pitchFamily="2" charset="2"/>
              <a:buChar char="§"/>
            </a:pPr>
            <a:r>
              <a:rPr lang="en-US" sz="3400"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sz="3400"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sz="3400"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sz="3400" i="1" dirty="0">
                <a:latin typeface="Calibri" panose="020F0502020204030204" pitchFamily="34" charset="0"/>
              </a:rPr>
              <a:t>“I forgot to submit my work …”</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My computer broke down, crashed</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I did not have access to the internet</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I tried to upload my assessment, but it says: file error, format not accepted. It was not my fault, the system crashed</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a:t>
            </a:r>
            <a:r>
              <a:rPr lang="en-US" sz="3400" i="1" dirty="0">
                <a:solidFill>
                  <a:srgbClr val="FF0000"/>
                </a:solidFill>
                <a:latin typeface="Calibri" panose="020F0502020204030204" pitchFamily="34" charset="0"/>
              </a:rPr>
              <a:t>Please help! I uploaded my assessment from the other university!!!</a:t>
            </a:r>
            <a:r>
              <a:rPr lang="en-US" sz="3400" i="1" dirty="0">
                <a:latin typeface="Calibri" panose="020F0502020204030204" pitchFamily="34" charset="0"/>
              </a:rPr>
              <a:t>”</a:t>
            </a:r>
          </a:p>
          <a:p>
            <a:pPr marL="182880" lvl="1" algn="just">
              <a:buFont typeface="Wingdings" panose="05000000000000000000" pitchFamily="2" charset="2"/>
              <a:buChar char="§"/>
            </a:pPr>
            <a:r>
              <a:rPr lang="en-US" sz="3400" i="1" dirty="0">
                <a:latin typeface="Calibri" panose="020F0502020204030204" pitchFamily="34" charset="0"/>
              </a:rPr>
              <a:t>“I need more time, because I have a very bad headache”</a:t>
            </a:r>
          </a:p>
          <a:p>
            <a:pPr marL="182880" lvl="1" algn="just">
              <a:buFont typeface="Wingdings" panose="05000000000000000000" pitchFamily="2" charset="2"/>
              <a:buChar char="§"/>
            </a:pPr>
            <a:r>
              <a:rPr lang="en-US" sz="3400"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sz="3400" i="1" dirty="0">
              <a:latin typeface="Calibri" panose="020F0502020204030204" pitchFamily="34" charset="0"/>
            </a:endParaRPr>
          </a:p>
          <a:p>
            <a:pPr marL="0" indent="0">
              <a:buNone/>
            </a:pPr>
            <a:r>
              <a:rPr lang="en-US" sz="3400" dirty="0">
                <a:latin typeface="Calibri" panose="020F0502020204030204" pitchFamily="34" charset="0"/>
              </a:rPr>
              <a:t> </a:t>
            </a: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4981" y="762000"/>
            <a:ext cx="973515" cy="831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9902"/>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76200" y="2012162"/>
            <a:ext cx="8915400" cy="4041318"/>
          </a:xfrm>
        </p:spPr>
        <p:txBody>
          <a:bodyPr>
            <a:normAutofit fontScale="85000" lnSpcReduction="1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0" lvl="1" indent="0" algn="just">
              <a:buNone/>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621" y="274522"/>
            <a:ext cx="6571343" cy="1049235"/>
          </a:xfrm>
        </p:spPr>
        <p:txBody>
          <a:bodyPr>
            <a:normAutofit fontScale="90000"/>
          </a:bodyPr>
          <a:lstStyle/>
          <a:p>
            <a:r>
              <a:rPr lang="en-GB" sz="4800" b="1" dirty="0">
                <a:latin typeface="Calibri" panose="020F0502020204030204" pitchFamily="34" charset="0"/>
              </a:rPr>
              <a:t>WHEN THINGS GO WRONG</a:t>
            </a:r>
            <a:endParaRPr lang="en-US" sz="4800" b="1" dirty="0">
              <a:latin typeface="Calibri" panose="020F0502020204030204" pitchFamily="34" charset="0"/>
            </a:endParaRPr>
          </a:p>
        </p:txBody>
      </p:sp>
      <p:sp>
        <p:nvSpPr>
          <p:cNvPr id="3" name="Content Placeholder 2"/>
          <p:cNvSpPr>
            <a:spLocks noGrp="1"/>
          </p:cNvSpPr>
          <p:nvPr>
            <p:ph idx="1"/>
          </p:nvPr>
        </p:nvSpPr>
        <p:spPr>
          <a:xfrm>
            <a:off x="457200" y="1877798"/>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967731" y="368859"/>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BE214B-2C92-47AF-8D90-698211103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186D07CD-E0E5-42ED-BA28-6CB6ADC3B0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416103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a:xfrm>
            <a:off x="699869" y="364146"/>
            <a:ext cx="4162766" cy="1049235"/>
          </a:xfrm>
        </p:spPr>
        <p:txBody>
          <a:bodyPr>
            <a:normAutofit fontScale="90000"/>
          </a:bodyPr>
          <a:lstStyle/>
          <a:p>
            <a:r>
              <a:rPr lang="en-GB" b="1" dirty="0"/>
              <a:t>Additional Important Notes</a:t>
            </a:r>
          </a:p>
        </p:txBody>
      </p:sp>
      <p:sp>
        <p:nvSpPr>
          <p:cNvPr id="16" name="Rectangle 15">
            <a:extLst>
              <a:ext uri="{FF2B5EF4-FFF2-40B4-BE49-F238E27FC236}">
                <a16:creationId xmlns:a16="http://schemas.microsoft.com/office/drawing/2014/main" id="{369A020F-4984-4DD0-898A-B60A4882B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a:xfrm>
            <a:off x="152400" y="1905003"/>
            <a:ext cx="5455413" cy="4038595"/>
          </a:xfrm>
        </p:spPr>
        <p:txBody>
          <a:bodyPr>
            <a:noAutofit/>
          </a:bodyPr>
          <a:lstStyle/>
          <a:p>
            <a:pPr>
              <a:lnSpc>
                <a:spcPct val="110000"/>
              </a:lnSpc>
            </a:pPr>
            <a:r>
              <a:rPr lang="en-GB" sz="1600" dirty="0"/>
              <a:t>The pass mark for a module is 40%. (50% at Level 7).</a:t>
            </a:r>
          </a:p>
          <a:p>
            <a:pPr>
              <a:lnSpc>
                <a:spcPct val="110000"/>
              </a:lnSpc>
            </a:pPr>
            <a:r>
              <a:rPr lang="en-GB" sz="1600" dirty="0"/>
              <a:t>The maximum number of resit  attempts that can be allowed for any module will be two (one for level 7). This means you will have three chances (two for level 7) in total to pass a module. </a:t>
            </a:r>
          </a:p>
          <a:p>
            <a:pPr>
              <a:lnSpc>
                <a:spcPct val="110000"/>
              </a:lnSpc>
            </a:pPr>
            <a:r>
              <a:rPr lang="en-GB" sz="1600" dirty="0"/>
              <a:t>Normally, when a student has failed to complete a module on which they have used all their attempts and the module is not eligible for condonement, the student will be </a:t>
            </a:r>
            <a:r>
              <a:rPr lang="en-GB" sz="1600" b="1" dirty="0"/>
              <a:t>required to withdraw from the programme.</a:t>
            </a:r>
            <a:endParaRPr lang="en-GB" sz="1600" dirty="0"/>
          </a:p>
          <a:p>
            <a:pPr marL="0" indent="0">
              <a:lnSpc>
                <a:spcPct val="110000"/>
              </a:lnSpc>
              <a:buNone/>
            </a:pPr>
            <a:r>
              <a:rPr lang="en-GB" sz="1600" dirty="0"/>
              <a:t>Please ensure that you attempt and pass ALL modules and complete all resits/rework or you could be withdrawn from the programme.</a:t>
            </a:r>
          </a:p>
          <a:p>
            <a:pPr>
              <a:lnSpc>
                <a:spcPct val="110000"/>
              </a:lnSpc>
            </a:pPr>
            <a:endParaRPr lang="en-GB" sz="1600" dirty="0"/>
          </a:p>
          <a:p>
            <a:pPr>
              <a:lnSpc>
                <a:spcPct val="110000"/>
              </a:lnSpc>
            </a:pPr>
            <a:endParaRPr lang="en-GB" sz="1600" dirty="0"/>
          </a:p>
        </p:txBody>
      </p:sp>
      <p:grpSp>
        <p:nvGrpSpPr>
          <p:cNvPr id="18" name="Group 17">
            <a:extLst>
              <a:ext uri="{FF2B5EF4-FFF2-40B4-BE49-F238E27FC236}">
                <a16:creationId xmlns:a16="http://schemas.microsoft.com/office/drawing/2014/main" id="{A3761B47-AE33-47C9-9636-19D4B313F2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8041" y="482171"/>
            <a:ext cx="3055899" cy="5149101"/>
            <a:chOff x="7477388" y="482171"/>
            <a:chExt cx="4074533" cy="5149101"/>
          </a:xfrm>
        </p:grpSpPr>
        <p:sp>
          <p:nvSpPr>
            <p:cNvPr id="19" name="Rectangle 18">
              <a:extLst>
                <a:ext uri="{FF2B5EF4-FFF2-40B4-BE49-F238E27FC236}">
                  <a16:creationId xmlns:a16="http://schemas.microsoft.com/office/drawing/2014/main" id="{9E204B78-8026-4E1E-9C59-5F523ECDD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77388"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DEB6F1-F54D-4345-B8DF-72D72C71E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47"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4380F474-D468-4F2F-8BE9-F343F8D1A9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3718" y="977965"/>
            <a:ext cx="2339583"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7279" y="2213878"/>
            <a:ext cx="2099328" cy="1671106"/>
          </a:xfrm>
          <a:prstGeom prst="rect">
            <a:avLst/>
          </a:prstGeom>
        </p:spPr>
      </p:pic>
      <p:pic>
        <p:nvPicPr>
          <p:cNvPr id="24" name="Picture 23">
            <a:extLst>
              <a:ext uri="{FF2B5EF4-FFF2-40B4-BE49-F238E27FC236}">
                <a16:creationId xmlns:a16="http://schemas.microsoft.com/office/drawing/2014/main" id="{D757EBBD-8611-41C1-8124-C151D0957DB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6" name="Straight Connector 25">
            <a:extLst>
              <a:ext uri="{FF2B5EF4-FFF2-40B4-BE49-F238E27FC236}">
                <a16:creationId xmlns:a16="http://schemas.microsoft.com/office/drawing/2014/main" id="{E40D0D8B-2D5E-48A4-BBD5-8CB09A86A6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EB5F0C1-A605-82AE-676A-18132F0F302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b="1" dirty="0">
                <a:latin typeface="Calibri" panose="020F0502020204030204" pitchFamily="34" charset="0"/>
              </a:rPr>
              <a:t>REFERENCES</a:t>
            </a:r>
            <a:endParaRPr lang="en-US" sz="5400" b="1" dirty="0">
              <a:latin typeface="Calibri" panose="020F0502020204030204" pitchFamily="34" charset="0"/>
            </a:endParaRPr>
          </a:p>
        </p:txBody>
      </p:sp>
      <p:sp>
        <p:nvSpPr>
          <p:cNvPr id="3" name="Content Placeholder 2"/>
          <p:cNvSpPr>
            <a:spLocks noGrp="1"/>
          </p:cNvSpPr>
          <p:nvPr>
            <p:ph idx="1"/>
          </p:nvPr>
        </p:nvSpPr>
        <p:spPr/>
        <p:txBody>
          <a:bodyPr>
            <a:normAutofit lnSpcReduction="10000"/>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19727"/>
            <a:ext cx="6571343" cy="1059305"/>
          </a:xfrm>
        </p:spPr>
        <p:txBody>
          <a:bodyPr>
            <a:normAutofit/>
          </a:bodyPr>
          <a:lstStyle/>
          <a:p>
            <a:pPr algn="ctr"/>
            <a:r>
              <a:rPr lang="en-GB" sz="5400" b="1" dirty="0">
                <a:latin typeface="Calibri" panose="020F0502020204030204" pitchFamily="34" charset="0"/>
              </a:rPr>
              <a:t>SUMMING UP</a:t>
            </a:r>
            <a:endParaRPr lang="en-US" sz="5400" b="1" dirty="0">
              <a:latin typeface="Calibri" panose="020F0502020204030204" pitchFamily="34" charset="0"/>
            </a:endParaRPr>
          </a:p>
        </p:txBody>
      </p:sp>
      <p:sp>
        <p:nvSpPr>
          <p:cNvPr id="3" name="Content Placeholder 2"/>
          <p:cNvSpPr>
            <a:spLocks noGrp="1"/>
          </p:cNvSpPr>
          <p:nvPr>
            <p:ph sz="half" idx="1"/>
          </p:nvPr>
        </p:nvSpPr>
        <p:spPr>
          <a:xfrm>
            <a:off x="457200" y="1752600"/>
            <a:ext cx="5715000" cy="3587301"/>
          </a:xfrm>
        </p:spPr>
        <p:txBody>
          <a:bodyPr>
            <a:noAutofit/>
          </a:bodyPr>
          <a:lstStyle/>
          <a:p>
            <a:pPr>
              <a:buFont typeface="Wingdings" panose="05000000000000000000" pitchFamily="2" charset="2"/>
              <a:buChar char="§"/>
            </a:pPr>
            <a:r>
              <a:rPr lang="en-GB" sz="13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sz="1300" dirty="0">
                <a:latin typeface="Calibri" panose="020F0502020204030204" pitchFamily="34" charset="0"/>
              </a:rPr>
              <a:t>Allow time to complete</a:t>
            </a:r>
          </a:p>
          <a:p>
            <a:pPr lvl="1">
              <a:buFont typeface="Wingdings" panose="05000000000000000000" pitchFamily="2" charset="2"/>
              <a:buChar char="§"/>
            </a:pPr>
            <a:r>
              <a:rPr lang="en-GB" sz="1300" dirty="0">
                <a:latin typeface="Calibri" panose="020F0502020204030204" pitchFamily="34" charset="0"/>
              </a:rPr>
              <a:t>Allow time to deal with problems</a:t>
            </a:r>
          </a:p>
          <a:p>
            <a:pPr lvl="1">
              <a:buFont typeface="Wingdings" panose="05000000000000000000" pitchFamily="2" charset="2"/>
              <a:buChar char="§"/>
            </a:pPr>
            <a:r>
              <a:rPr lang="en-GB" sz="1300" dirty="0">
                <a:latin typeface="Calibri" panose="020F0502020204030204" pitchFamily="34" charset="0"/>
              </a:rPr>
              <a:t>Make sure your work is final</a:t>
            </a:r>
          </a:p>
          <a:p>
            <a:pPr lvl="1">
              <a:buFont typeface="Wingdings" panose="05000000000000000000" pitchFamily="2" charset="2"/>
              <a:buChar char="§"/>
            </a:pPr>
            <a:r>
              <a:rPr lang="en-GB" sz="1300" dirty="0">
                <a:latin typeface="Calibri" panose="020F0502020204030204" pitchFamily="34" charset="0"/>
              </a:rPr>
              <a:t>Make sure your work is your own</a:t>
            </a:r>
          </a:p>
          <a:p>
            <a:pPr lvl="1">
              <a:buFont typeface="Wingdings" panose="05000000000000000000" pitchFamily="2" charset="2"/>
              <a:buChar char="§"/>
            </a:pPr>
            <a:r>
              <a:rPr lang="en-GB" sz="1300" dirty="0">
                <a:latin typeface="Calibri" panose="020F0502020204030204" pitchFamily="34" charset="0"/>
              </a:rPr>
              <a:t>Do not leave everything to the last minute</a:t>
            </a:r>
          </a:p>
          <a:p>
            <a:pPr lvl="1">
              <a:buFont typeface="Wingdings" panose="05000000000000000000" pitchFamily="2" charset="2"/>
              <a:buChar char="§"/>
            </a:pPr>
            <a:endParaRPr lang="en-GB" sz="1300" dirty="0">
              <a:latin typeface="Calibri" panose="020F0502020204030204" pitchFamily="34" charset="0"/>
            </a:endParaRPr>
          </a:p>
          <a:p>
            <a:pPr>
              <a:buFont typeface="Wingdings" panose="05000000000000000000" pitchFamily="2" charset="2"/>
              <a:buChar char="§"/>
            </a:pPr>
            <a:r>
              <a:rPr lang="en-GB" sz="13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sz="1300" dirty="0">
                <a:latin typeface="Calibri" panose="020F0502020204030204" pitchFamily="34" charset="0"/>
              </a:rPr>
              <a:t>To London Assessments</a:t>
            </a:r>
          </a:p>
          <a:p>
            <a:pPr lvl="1">
              <a:buFont typeface="Wingdings" panose="05000000000000000000" pitchFamily="2" charset="2"/>
              <a:buChar char="§"/>
            </a:pPr>
            <a:r>
              <a:rPr lang="en-GB" sz="1300" dirty="0">
                <a:latin typeface="Calibri" panose="020F0502020204030204" pitchFamily="34" charset="0"/>
              </a:rPr>
              <a:t>Will be penalised accordingly</a:t>
            </a:r>
          </a:p>
          <a:p>
            <a:pPr lvl="1">
              <a:buFont typeface="Wingdings" panose="05000000000000000000" pitchFamily="2" charset="2"/>
              <a:buChar char="§"/>
            </a:pPr>
            <a:r>
              <a:rPr lang="en-GB" sz="1300" dirty="0">
                <a:latin typeface="Calibri" panose="020F0502020204030204" pitchFamily="34" charset="0"/>
              </a:rPr>
              <a:t>Not allowed for RESIT Students</a:t>
            </a:r>
          </a:p>
          <a:p>
            <a:pPr lvl="1">
              <a:buFont typeface="Wingdings" panose="05000000000000000000" pitchFamily="2" charset="2"/>
              <a:buChar char="§"/>
            </a:pPr>
            <a:r>
              <a:rPr lang="en-GB" sz="1300" dirty="0">
                <a:latin typeface="Calibri" panose="020F0502020204030204" pitchFamily="34" charset="0"/>
              </a:rPr>
              <a:t>Need to be submitted correctly</a:t>
            </a:r>
          </a:p>
          <a:p>
            <a:pPr lvl="1">
              <a:buFont typeface="Wingdings" panose="05000000000000000000" pitchFamily="2" charset="2"/>
              <a:buChar char="§"/>
            </a:pPr>
            <a:r>
              <a:rPr lang="en-GB" sz="1300" dirty="0">
                <a:latin typeface="Calibri" panose="020F0502020204030204" pitchFamily="34" charset="0"/>
              </a:rPr>
              <a:t>The 2:00pm rule applies</a:t>
            </a:r>
          </a:p>
          <a:p>
            <a:pPr lvl="1">
              <a:buFont typeface="Wingdings" panose="05000000000000000000" pitchFamily="2" charset="2"/>
              <a:buChar char="§"/>
            </a:pPr>
            <a:r>
              <a:rPr lang="en-GB" sz="1300" dirty="0">
                <a:latin typeface="Calibri" panose="020F0502020204030204" pitchFamily="34" charset="0"/>
                <a:hlinkClick r:id="rId2"/>
              </a:rPr>
              <a:t>LondonAssessments@uwtsd.ac.uk</a:t>
            </a:r>
            <a:endParaRPr lang="en-GB" sz="1300" dirty="0">
              <a:latin typeface="Calibri" panose="020F0502020204030204" pitchFamily="34" charset="0"/>
            </a:endParaRPr>
          </a:p>
          <a:p>
            <a:endParaRPr lang="en-GB" sz="1300" dirty="0">
              <a:latin typeface="Calibri" panose="020F0502020204030204" pitchFamily="34" charset="0"/>
            </a:endParaRPr>
          </a:p>
          <a:p>
            <a:pPr lvl="1"/>
            <a:endParaRPr lang="en-GB" sz="1300" dirty="0">
              <a:latin typeface="Calibri" panose="020F0502020204030204" pitchFamily="34" charset="0"/>
            </a:endParaRPr>
          </a:p>
        </p:txBody>
      </p:sp>
      <p:sp>
        <p:nvSpPr>
          <p:cNvPr id="4" name="Content Placeholder 3"/>
          <p:cNvSpPr>
            <a:spLocks noGrp="1"/>
          </p:cNvSpPr>
          <p:nvPr>
            <p:ph sz="half" idx="2"/>
          </p:nvPr>
        </p:nvSpPr>
        <p:spPr>
          <a:xfrm>
            <a:off x="4428671" y="1869606"/>
            <a:ext cx="4429342" cy="3470295"/>
          </a:xfrm>
        </p:spPr>
        <p:txBody>
          <a:bodyPr>
            <a:noAutofit/>
          </a:bodyPr>
          <a:lstStyle/>
          <a:p>
            <a:pPr>
              <a:buFont typeface="Wingdings" panose="05000000000000000000" pitchFamily="2" charset="2"/>
              <a:buChar char="§"/>
            </a:pPr>
            <a:r>
              <a:rPr lang="en-GB" sz="13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sz="1300" dirty="0">
                <a:latin typeface="Calibri" panose="020F0502020204030204" pitchFamily="34" charset="0"/>
              </a:rPr>
              <a:t>To the Academic Office</a:t>
            </a:r>
          </a:p>
          <a:p>
            <a:pPr lvl="1">
              <a:buFont typeface="Wingdings" panose="05000000000000000000" pitchFamily="2" charset="2"/>
              <a:buChar char="§"/>
            </a:pPr>
            <a:r>
              <a:rPr lang="en-GB" sz="1300" dirty="0">
                <a:latin typeface="Calibri" panose="020F0502020204030204" pitchFamily="34" charset="0"/>
              </a:rPr>
              <a:t>Completed online Extenuating Circumstances Application Form in </a:t>
            </a:r>
            <a:r>
              <a:rPr lang="en-GB" sz="1300" b="1" dirty="0" err="1">
                <a:latin typeface="Calibri" panose="020F0502020204030204" pitchFamily="34" charset="0"/>
              </a:rPr>
              <a:t>MyTSD</a:t>
            </a:r>
            <a:r>
              <a:rPr lang="en-GB" sz="1300" b="1" dirty="0">
                <a:latin typeface="Calibri" panose="020F0502020204030204" pitchFamily="34" charset="0"/>
              </a:rPr>
              <a:t> account</a:t>
            </a:r>
          </a:p>
          <a:p>
            <a:pPr lvl="1">
              <a:buFont typeface="Wingdings" panose="05000000000000000000" pitchFamily="2" charset="2"/>
              <a:buChar char="§"/>
            </a:pPr>
            <a:r>
              <a:rPr lang="en-GB" sz="1300" dirty="0">
                <a:latin typeface="Calibri" panose="020F0502020204030204" pitchFamily="34" charset="0"/>
              </a:rPr>
              <a:t>Confirmation that assessment was submitted</a:t>
            </a:r>
          </a:p>
          <a:p>
            <a:pPr lvl="1">
              <a:buFont typeface="Wingdings" panose="05000000000000000000" pitchFamily="2" charset="2"/>
              <a:buChar char="§"/>
            </a:pPr>
            <a:r>
              <a:rPr lang="en-GB" sz="1300" dirty="0">
                <a:latin typeface="Calibri" panose="020F0502020204030204" pitchFamily="34" charset="0"/>
              </a:rPr>
              <a:t>With substantiating evidence</a:t>
            </a:r>
          </a:p>
          <a:p>
            <a:pPr lvl="1">
              <a:buFont typeface="Wingdings" panose="05000000000000000000" pitchFamily="2" charset="2"/>
              <a:buChar char="§"/>
            </a:pPr>
            <a:r>
              <a:rPr lang="en-GB" sz="1300"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sz="1300" dirty="0">
              <a:latin typeface="Calibri" panose="020F0502020204030204" pitchFamily="34" charset="0"/>
            </a:endParaRPr>
          </a:p>
          <a:p>
            <a:pPr>
              <a:buFont typeface="Wingdings" panose="05000000000000000000" pitchFamily="2" charset="2"/>
              <a:buChar char="§"/>
            </a:pPr>
            <a:r>
              <a:rPr lang="en-GB" sz="13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sz="1300" dirty="0">
                <a:latin typeface="Calibri" panose="020F0502020204030204" pitchFamily="34" charset="0"/>
              </a:rPr>
              <a:t>Contact London Assessments or IT Help desk </a:t>
            </a:r>
            <a:r>
              <a:rPr lang="en-GB" sz="1300" i="1" dirty="0">
                <a:latin typeface="Calibri" panose="020F0502020204030204" pitchFamily="34" charset="0"/>
              </a:rPr>
              <a:t>well in advance</a:t>
            </a:r>
          </a:p>
          <a:p>
            <a:pPr lvl="1">
              <a:buFont typeface="Wingdings" panose="05000000000000000000" pitchFamily="2" charset="2"/>
              <a:buChar char="§"/>
            </a:pPr>
            <a:r>
              <a:rPr lang="en-GB" sz="1300" dirty="0">
                <a:latin typeface="Calibri" panose="020F0502020204030204" pitchFamily="34" charset="0"/>
              </a:rPr>
              <a:t>Allow plenty of time BEFORE submission deadline to deal with your issues</a:t>
            </a:r>
          </a:p>
          <a:p>
            <a:endParaRPr lang="en-US" sz="1300" dirty="0">
              <a:latin typeface="Calibri" panose="020F0502020204030204" pitchFamily="34" charset="0"/>
            </a:endParaRPr>
          </a:p>
        </p:txBody>
      </p:sp>
      <p:pic>
        <p:nvPicPr>
          <p:cNvPr id="5" name="Picture 4">
            <a:extLst>
              <a:ext uri="{FF2B5EF4-FFF2-40B4-BE49-F238E27FC236}">
                <a16:creationId xmlns:a16="http://schemas.microsoft.com/office/drawing/2014/main" id="{A79DAEA0-168D-556D-203D-A71F6636F30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201" name="Straight Connector 820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045947" y="175927"/>
            <a:ext cx="6074115" cy="1049235"/>
          </a:xfrm>
        </p:spPr>
        <p:txBody>
          <a:bodyPr>
            <a:normAutofit/>
          </a:bodyPr>
          <a:lstStyle/>
          <a:p>
            <a:r>
              <a:rPr lang="en-GB" b="1" dirty="0"/>
              <a:t>     </a:t>
            </a:r>
            <a:r>
              <a:rPr lang="en-GB" b="1" dirty="0">
                <a:latin typeface="Calibri" panose="020F0502020204030204" pitchFamily="34" charset="0"/>
              </a:rPr>
              <a:t>EMAILS TO REMEMBER</a:t>
            </a:r>
            <a:endParaRPr lang="en-US" b="1" dirty="0">
              <a:latin typeface="Calibri" panose="020F0502020204030204" pitchFamily="34" charset="0"/>
            </a:endParaRPr>
          </a:p>
        </p:txBody>
      </p:sp>
      <p:sp>
        <p:nvSpPr>
          <p:cNvPr id="8203" name="Rectangle 820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1088685" y="2015732"/>
            <a:ext cx="3129159" cy="3450613"/>
          </a:xfrm>
        </p:spPr>
        <p:txBody>
          <a:bodyPr>
            <a:normAutofit/>
          </a:bodyPr>
          <a:lstStyle/>
          <a:p>
            <a:pPr>
              <a:lnSpc>
                <a:spcPct val="110000"/>
              </a:lnSpc>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Assessment Issues</a:t>
            </a:r>
          </a:p>
          <a:p>
            <a:pPr lvl="2">
              <a:lnSpc>
                <a:spcPct val="110000"/>
              </a:lnSpc>
              <a:buFont typeface="Wingdings" panose="05000000000000000000" pitchFamily="2" charset="2"/>
              <a:buChar char="§"/>
            </a:pPr>
            <a:r>
              <a:rPr lang="en-GB" sz="1400">
                <a:latin typeface="Calibri" panose="020F0502020204030204" pitchFamily="34" charset="0"/>
                <a:hlinkClick r:id="rId2"/>
              </a:rPr>
              <a:t>LondonAssessments@uwtsd.ac.uk</a:t>
            </a: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IT Issues</a:t>
            </a:r>
          </a:p>
          <a:p>
            <a:pPr lvl="2">
              <a:lnSpc>
                <a:spcPct val="110000"/>
              </a:lnSpc>
              <a:buFont typeface="Wingdings" panose="05000000000000000000" pitchFamily="2" charset="2"/>
              <a:buChar char="§"/>
            </a:pPr>
            <a:r>
              <a:rPr lang="en-GB" sz="1400">
                <a:latin typeface="Calibri" panose="020F0502020204030204" pitchFamily="34" charset="0"/>
                <a:hlinkClick r:id="rId3"/>
              </a:rPr>
              <a:t>LondonITServiceDesk@uwtsd.ac.uk</a:t>
            </a: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a:p>
            <a:pPr>
              <a:lnSpc>
                <a:spcPct val="110000"/>
              </a:lnSpc>
              <a:buFont typeface="Wingdings" panose="05000000000000000000" pitchFamily="2" charset="2"/>
              <a:buChar char="§"/>
            </a:pPr>
            <a:r>
              <a:rPr lang="en-GB" sz="1400">
                <a:latin typeface="Calibri" panose="020F0502020204030204" pitchFamily="34" charset="0"/>
              </a:rPr>
              <a:t>Academic Office</a:t>
            </a:r>
          </a:p>
          <a:p>
            <a:pPr lvl="2">
              <a:lnSpc>
                <a:spcPct val="110000"/>
              </a:lnSpc>
              <a:buFont typeface="Wingdings" panose="05000000000000000000" pitchFamily="2" charset="2"/>
              <a:buChar char="§"/>
            </a:pPr>
            <a:r>
              <a:rPr lang="en-GB" sz="1400">
                <a:latin typeface="Calibri" panose="020F0502020204030204" pitchFamily="34" charset="0"/>
                <a:hlinkClick r:id="rId4"/>
              </a:rPr>
              <a:t>aocases@uwtsd.ac.uk</a:t>
            </a:r>
            <a:endParaRPr lang="en-GB" sz="1400">
              <a:latin typeface="Calibri" panose="020F0502020204030204" pitchFamily="34" charset="0"/>
            </a:endParaRPr>
          </a:p>
          <a:p>
            <a:pPr marL="548640" lvl="2" indent="0">
              <a:lnSpc>
                <a:spcPct val="110000"/>
              </a:lnSpc>
              <a:buNone/>
            </a:pPr>
            <a:endParaRPr lang="en-GB" sz="1400">
              <a:latin typeface="Calibri" panose="020F0502020204030204" pitchFamily="34" charset="0"/>
            </a:endParaRPr>
          </a:p>
          <a:p>
            <a:pPr lvl="1">
              <a:lnSpc>
                <a:spcPct val="110000"/>
              </a:lnSpc>
              <a:buFont typeface="Wingdings" panose="05000000000000000000" pitchFamily="2" charset="2"/>
              <a:buChar char="§"/>
            </a:pPr>
            <a:endParaRPr lang="en-GB" sz="140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570808" y="1275798"/>
            <a:ext cx="3720331" cy="3720331"/>
          </a:xfrm>
          <a:prstGeom prst="rect">
            <a:avLst/>
          </a:prstGeom>
          <a:noFill/>
          <a:extLst>
            <a:ext uri="{909E8E84-426E-40DD-AFC4-6F175D3DCCD1}">
              <a14:hiddenFill xmlns:a14="http://schemas.microsoft.com/office/drawing/2010/main">
                <a:solidFill>
                  <a:srgbClr val="FFFFFF"/>
                </a:solidFill>
              </a14:hiddenFill>
            </a:ext>
          </a:extLst>
        </p:spPr>
      </p:pic>
      <p:pic>
        <p:nvPicPr>
          <p:cNvPr id="8205" name="Picture 820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07" name="Straight Connector 820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45C76AC0-BB6B-419E-A327-AFA297500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201" name="Straight Connector 8200">
            <a:extLst>
              <a:ext uri="{FF2B5EF4-FFF2-40B4-BE49-F238E27FC236}">
                <a16:creationId xmlns:a16="http://schemas.microsoft.com/office/drawing/2014/main" id="{B3E0B6A3-E197-43D6-82D5-7455DAB1A7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34735" y="1847088"/>
            <a:ext cx="311906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057400" y="278952"/>
            <a:ext cx="5867400" cy="1049235"/>
          </a:xfrm>
        </p:spPr>
        <p:txBody>
          <a:bodyPr>
            <a:normAutofit/>
          </a:bodyPr>
          <a:lstStyle/>
          <a:p>
            <a:r>
              <a:rPr lang="en-GB" b="1" dirty="0"/>
              <a:t>     </a:t>
            </a:r>
            <a:r>
              <a:rPr lang="en-GB" b="1" dirty="0">
                <a:latin typeface="Calibri" panose="020F0502020204030204" pitchFamily="34" charset="0"/>
              </a:rPr>
              <a:t>EMAILS TO REMEMBER</a:t>
            </a:r>
            <a:endParaRPr lang="en-US" b="1" dirty="0">
              <a:latin typeface="Calibri" panose="020F0502020204030204" pitchFamily="34" charset="0"/>
            </a:endParaRPr>
          </a:p>
        </p:txBody>
      </p:sp>
      <p:sp>
        <p:nvSpPr>
          <p:cNvPr id="8203" name="Rectangle 8202">
            <a:extLst>
              <a:ext uri="{FF2B5EF4-FFF2-40B4-BE49-F238E27FC236}">
                <a16:creationId xmlns:a16="http://schemas.microsoft.com/office/drawing/2014/main" id="{8B0E4246-09B8-46D7-A0D2-4D264863A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8194" name="Picture 2" descr="C:\Users\c.abifadel\AppData\Local\Microsoft\Windows\Temporary Internet Files\Content.IE5\V5LSJA1S\MC900441455[1].pn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7521" y="1275798"/>
            <a:ext cx="3720332" cy="37203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934735" y="2015732"/>
            <a:ext cx="3119062" cy="3450613"/>
          </a:xfrm>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a:latin typeface="Calibri" panose="020F0502020204030204" pitchFamily="34" charset="0"/>
              </a:rPr>
              <a:t>London Disability</a:t>
            </a:r>
          </a:p>
          <a:p>
            <a:pPr lvl="2">
              <a:buFont typeface="Wingdings" panose="05000000000000000000" pitchFamily="2" charset="2"/>
              <a:buChar char="§"/>
            </a:pPr>
            <a:r>
              <a:rPr lang="en-GB">
                <a:latin typeface="Calibri" panose="020F0502020204030204" pitchFamily="34" charset="0"/>
                <a:hlinkClick r:id="rId3"/>
              </a:rPr>
              <a:t>disability@uwtsd.ac.uk</a:t>
            </a:r>
            <a:r>
              <a:rPr lang="en-GB">
                <a:latin typeface="Calibri" panose="020F0502020204030204" pitchFamily="34" charset="0"/>
              </a:rPr>
              <a:t> </a:t>
            </a:r>
          </a:p>
          <a:p>
            <a:pPr lvl="2">
              <a:buFont typeface="Wingdings" panose="05000000000000000000" pitchFamily="2" charset="2"/>
              <a:buChar char="§"/>
            </a:pPr>
            <a:endParaRPr lang="en-GB">
              <a:latin typeface="Calibri" panose="020F0502020204030204" pitchFamily="34" charset="0"/>
            </a:endParaRPr>
          </a:p>
          <a:p>
            <a:pPr>
              <a:buFont typeface="Wingdings" panose="05000000000000000000" pitchFamily="2" charset="2"/>
              <a:buChar char="§"/>
            </a:pPr>
            <a:r>
              <a:rPr lang="en-GB">
                <a:latin typeface="Calibri" panose="020F0502020204030204" pitchFamily="34" charset="0"/>
              </a:rPr>
              <a:t>London Wellbeing</a:t>
            </a:r>
          </a:p>
          <a:p>
            <a:pPr marL="548640" lvl="2" indent="0">
              <a:buNone/>
            </a:pPr>
            <a:r>
              <a:rPr lang="en-GB">
                <a:latin typeface="Calibri" panose="020F0502020204030204" pitchFamily="34" charset="0"/>
                <a:hlinkClick r:id="rId4"/>
              </a:rPr>
              <a:t>wellbeingsupport@uwtsd.ac.uk</a:t>
            </a:r>
            <a:endParaRPr lang="en-GB">
              <a:latin typeface="Calibri" panose="020F0502020204030204" pitchFamily="34" charset="0"/>
            </a:endParaRPr>
          </a:p>
          <a:p>
            <a:pPr marL="274320" lvl="1" indent="0">
              <a:buNone/>
            </a:pPr>
            <a:endParaRPr lang="en-GB">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205" name="Picture 8204">
            <a:extLst>
              <a:ext uri="{FF2B5EF4-FFF2-40B4-BE49-F238E27FC236}">
                <a16:creationId xmlns:a16="http://schemas.microsoft.com/office/drawing/2014/main" id="{F50C8D8D-B32F-4194-8321-164EC44275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207" name="Straight Connector 8206">
            <a:extLst>
              <a:ext uri="{FF2B5EF4-FFF2-40B4-BE49-F238E27FC236}">
                <a16:creationId xmlns:a16="http://schemas.microsoft.com/office/drawing/2014/main" id="{5BD24D8B-8573-4260-B700-E860AD6D2A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304801"/>
            <a:ext cx="7086599" cy="1219200"/>
          </a:xfrm>
        </p:spPr>
        <p:txBody>
          <a:bodyPr>
            <a:normAutofit lnSpcReduction="10000"/>
          </a:bodyPr>
          <a:lstStyle/>
          <a:p>
            <a:pPr marL="0" indent="0" algn="ctr">
              <a:spcBef>
                <a:spcPct val="0"/>
              </a:spcBef>
              <a:buNone/>
            </a:pPr>
            <a:r>
              <a:rPr lang="en-GB" sz="6600" b="1"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09974" y="2057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 name="Picture 9">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2" name="Straight Connector 11">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07DE5115-89C8-4B9C-B0E8-78A15C20C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7063" y="533400"/>
            <a:ext cx="6809874"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A6402E2-72CC-4683-9B83-11265402E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53" y="763203"/>
            <a:ext cx="6467094"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Content Placeholder 2"/>
          <p:cNvPicPr>
            <a:picLocks noGrp="1" noChangeAspect="1"/>
          </p:cNvPicPr>
          <p:nvPr>
            <p:ph idx="1"/>
          </p:nvPr>
        </p:nvPicPr>
        <p:blipFill>
          <a:blip r:embed="rId4">
            <a:extLst>
              <a:ext uri="{28A0092B-C50C-407E-A947-70E740481C1C}">
                <a14:useLocalDpi xmlns:a14="http://schemas.microsoft.com/office/drawing/2010/main" val="0"/>
              </a:ext>
            </a:extLst>
          </a:blip>
          <a:srcRect l="71" r="2219" b="1"/>
          <a:stretch>
            <a:fillRect/>
          </a:stretch>
        </p:blipFill>
        <p:spPr>
          <a:xfrm>
            <a:off x="1701927" y="1247835"/>
            <a:ext cx="5740146" cy="3648456"/>
          </a:xfrm>
          <a:prstGeom prst="rect">
            <a:avLst/>
          </a:prstGeo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0</TotalTime>
  <Words>2163</Words>
  <Application>Microsoft Office PowerPoint</Application>
  <PresentationFormat>On-screen Show (4:3)</PresentationFormat>
  <Paragraphs>221</Paragraphs>
  <Slides>27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Gill Sans MT</vt:lpstr>
      <vt:lpstr>Wingdings</vt:lpstr>
      <vt:lpstr>Gallery</vt:lpstr>
      <vt:lpstr>      ASSESSMENT WORKSHOP</vt:lpstr>
      <vt:lpstr>HOW TO CONTACT US</vt:lpstr>
      <vt:lpstr>YOUR RESPONSIBILITIES</vt:lpstr>
      <vt:lpstr>London STUDENTS’ HALL - MOODLE</vt:lpstr>
      <vt:lpstr>PowerPoint Presentation</vt:lpstr>
      <vt:lpstr>NOTES TO REMEMBER</vt:lpstr>
      <vt:lpstr>LATE SUBMISSIONS</vt:lpstr>
      <vt:lpstr>LATE SUBMISSIONS - PENALTIES</vt:lpstr>
      <vt:lpstr>DRAFT SUBMISSION LINK</vt:lpstr>
      <vt:lpstr>PROVISIONAL FEEDBACK &amp; RESULTS</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Jossett Hector</cp:lastModifiedBy>
  <cp:revision>252</cp:revision>
  <cp:lastPrinted>2016-11-23T13:46:39Z</cp:lastPrinted>
  <dcterms:created xsi:type="dcterms:W3CDTF">2013-10-14T09:25:34Z</dcterms:created>
  <dcterms:modified xsi:type="dcterms:W3CDTF">2026-03-04T10:15:27Z</dcterms:modified>
</cp:coreProperties>
</file>