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1"/>
  </p:sldMasterIdLst>
  <p:notesMasterIdLst>
    <p:notesMasterId r:id="rId27"/>
  </p:notesMasterIdLst>
  <p:sldIdLst>
    <p:sldId id="256" r:id="rId2"/>
    <p:sldId id="275" r:id="rId3"/>
    <p:sldId id="262" r:id="rId4"/>
    <p:sldId id="277" r:id="rId5"/>
    <p:sldId id="258" r:id="rId6"/>
    <p:sldId id="259" r:id="rId7"/>
    <p:sldId id="263" r:id="rId8"/>
    <p:sldId id="279" r:id="rId9"/>
    <p:sldId id="264" r:id="rId10"/>
    <p:sldId id="261" r:id="rId11"/>
    <p:sldId id="280" r:id="rId12"/>
    <p:sldId id="281" r:id="rId13"/>
    <p:sldId id="282" r:id="rId14"/>
    <p:sldId id="283" r:id="rId15"/>
    <p:sldId id="266" r:id="rId16"/>
    <p:sldId id="267" r:id="rId17"/>
    <p:sldId id="273" r:id="rId18"/>
    <p:sldId id="271" r:id="rId19"/>
    <p:sldId id="272" r:id="rId20"/>
    <p:sldId id="285" r:id="rId21"/>
    <p:sldId id="290" r:id="rId22"/>
    <p:sldId id="286" r:id="rId23"/>
    <p:sldId id="287" r:id="rId24"/>
    <p:sldId id="288" r:id="rId25"/>
    <p:sldId id="289"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290466-F650-41D4-AC71-D8666C78D04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2D289B9-1A7B-4511-9B9C-A2195168F404}">
      <dgm:prSet/>
      <dgm:spPr/>
      <dgm:t>
        <a:bodyPr/>
        <a:lstStyle/>
        <a:p>
          <a:r>
            <a:rPr lang="en-GB" b="1"/>
            <a:t>Every elder member of our society deserves to live out their final years with dignity love and respect. </a:t>
          </a:r>
          <a:endParaRPr lang="en-US" b="1"/>
        </a:p>
      </dgm:t>
    </dgm:pt>
    <dgm:pt modelId="{7CB4E4B1-63C5-4EAB-B01A-35C5FBDF14E4}" type="parTrans" cxnId="{395B5713-0431-4D61-9B29-2BA1326B3DFB}">
      <dgm:prSet/>
      <dgm:spPr/>
      <dgm:t>
        <a:bodyPr/>
        <a:lstStyle/>
        <a:p>
          <a:endParaRPr lang="en-US"/>
        </a:p>
      </dgm:t>
    </dgm:pt>
    <dgm:pt modelId="{CE2567A6-3AC3-402A-8F8E-5BD3E8117710}" type="sibTrans" cxnId="{395B5713-0431-4D61-9B29-2BA1326B3DFB}">
      <dgm:prSet/>
      <dgm:spPr/>
      <dgm:t>
        <a:bodyPr/>
        <a:lstStyle/>
        <a:p>
          <a:endParaRPr lang="en-US"/>
        </a:p>
      </dgm:t>
    </dgm:pt>
    <dgm:pt modelId="{4B370C1A-49A7-4251-8B2C-3E550B1CB3D4}">
      <dgm:prSet/>
      <dgm:spPr/>
      <dgm:t>
        <a:bodyPr/>
        <a:lstStyle/>
        <a:p>
          <a:r>
            <a:rPr lang="en-GB" b="1"/>
            <a:t>They deserve to live free of pain, fear and suffering. </a:t>
          </a:r>
          <a:endParaRPr lang="en-US" b="1"/>
        </a:p>
      </dgm:t>
    </dgm:pt>
    <dgm:pt modelId="{EF6E0716-FCAA-4BCC-8380-26513A265551}" type="parTrans" cxnId="{35ABB9C9-EDF5-4877-AED0-867D043CCEC7}">
      <dgm:prSet/>
      <dgm:spPr/>
      <dgm:t>
        <a:bodyPr/>
        <a:lstStyle/>
        <a:p>
          <a:endParaRPr lang="en-US"/>
        </a:p>
      </dgm:t>
    </dgm:pt>
    <dgm:pt modelId="{07F33D19-FBCD-4CCA-AC35-B44FCA7358BE}" type="sibTrans" cxnId="{35ABB9C9-EDF5-4877-AED0-867D043CCEC7}">
      <dgm:prSet/>
      <dgm:spPr/>
      <dgm:t>
        <a:bodyPr/>
        <a:lstStyle/>
        <a:p>
          <a:endParaRPr lang="en-US"/>
        </a:p>
      </dgm:t>
    </dgm:pt>
    <dgm:pt modelId="{5CE92C19-3C88-41FE-BDDA-9DBB6D0586EE}">
      <dgm:prSet/>
      <dgm:spPr/>
      <dgm:t>
        <a:bodyPr/>
        <a:lstStyle/>
        <a:p>
          <a:r>
            <a:rPr lang="en-GB" b="1"/>
            <a:t>As caregivers and care professionals, it is absolutely crucial that we understand what elder abuse is, how to recognise the signs, how to handle a situation of elder abuse with the ultimate goal of ending it.</a:t>
          </a:r>
          <a:endParaRPr lang="en-US" b="1"/>
        </a:p>
      </dgm:t>
    </dgm:pt>
    <dgm:pt modelId="{32A6E4B8-40BE-4B84-9D38-BC3B9F00D8BE}" type="parTrans" cxnId="{9C862D1F-C2E3-4705-B8D0-FF9F288938B7}">
      <dgm:prSet/>
      <dgm:spPr/>
      <dgm:t>
        <a:bodyPr/>
        <a:lstStyle/>
        <a:p>
          <a:endParaRPr lang="en-US"/>
        </a:p>
      </dgm:t>
    </dgm:pt>
    <dgm:pt modelId="{396CBD27-7A21-418A-B4E5-6D83CE4EE40D}" type="sibTrans" cxnId="{9C862D1F-C2E3-4705-B8D0-FF9F288938B7}">
      <dgm:prSet/>
      <dgm:spPr/>
      <dgm:t>
        <a:bodyPr/>
        <a:lstStyle/>
        <a:p>
          <a:endParaRPr lang="en-US"/>
        </a:p>
      </dgm:t>
    </dgm:pt>
    <dgm:pt modelId="{3DCB05B8-C436-ED4D-AFF0-791EEC884791}" type="pres">
      <dgm:prSet presAssocID="{A6290466-F650-41D4-AC71-D8666C78D045}" presName="linear" presStyleCnt="0">
        <dgm:presLayoutVars>
          <dgm:animLvl val="lvl"/>
          <dgm:resizeHandles val="exact"/>
        </dgm:presLayoutVars>
      </dgm:prSet>
      <dgm:spPr/>
    </dgm:pt>
    <dgm:pt modelId="{154B2B9D-0328-A84C-B533-8A4C8E062D95}" type="pres">
      <dgm:prSet presAssocID="{92D289B9-1A7B-4511-9B9C-A2195168F404}" presName="parentText" presStyleLbl="node1" presStyleIdx="0" presStyleCnt="3">
        <dgm:presLayoutVars>
          <dgm:chMax val="0"/>
          <dgm:bulletEnabled val="1"/>
        </dgm:presLayoutVars>
      </dgm:prSet>
      <dgm:spPr/>
    </dgm:pt>
    <dgm:pt modelId="{ABB38BCB-4DE2-1046-97C1-E94A1D1386F0}" type="pres">
      <dgm:prSet presAssocID="{CE2567A6-3AC3-402A-8F8E-5BD3E8117710}" presName="spacer" presStyleCnt="0"/>
      <dgm:spPr/>
    </dgm:pt>
    <dgm:pt modelId="{B4AAEBFD-4390-1946-8B5C-3E02F0D5BCBB}" type="pres">
      <dgm:prSet presAssocID="{4B370C1A-49A7-4251-8B2C-3E550B1CB3D4}" presName="parentText" presStyleLbl="node1" presStyleIdx="1" presStyleCnt="3">
        <dgm:presLayoutVars>
          <dgm:chMax val="0"/>
          <dgm:bulletEnabled val="1"/>
        </dgm:presLayoutVars>
      </dgm:prSet>
      <dgm:spPr/>
    </dgm:pt>
    <dgm:pt modelId="{2BFC43DA-59E3-5547-A1B4-999D7CC2C865}" type="pres">
      <dgm:prSet presAssocID="{07F33D19-FBCD-4CCA-AC35-B44FCA7358BE}" presName="spacer" presStyleCnt="0"/>
      <dgm:spPr/>
    </dgm:pt>
    <dgm:pt modelId="{E62F8400-2D55-E546-AF6E-CC1D409F7905}" type="pres">
      <dgm:prSet presAssocID="{5CE92C19-3C88-41FE-BDDA-9DBB6D0586EE}" presName="parentText" presStyleLbl="node1" presStyleIdx="2" presStyleCnt="3">
        <dgm:presLayoutVars>
          <dgm:chMax val="0"/>
          <dgm:bulletEnabled val="1"/>
        </dgm:presLayoutVars>
      </dgm:prSet>
      <dgm:spPr/>
    </dgm:pt>
  </dgm:ptLst>
  <dgm:cxnLst>
    <dgm:cxn modelId="{395B5713-0431-4D61-9B29-2BA1326B3DFB}" srcId="{A6290466-F650-41D4-AC71-D8666C78D045}" destId="{92D289B9-1A7B-4511-9B9C-A2195168F404}" srcOrd="0" destOrd="0" parTransId="{7CB4E4B1-63C5-4EAB-B01A-35C5FBDF14E4}" sibTransId="{CE2567A6-3AC3-402A-8F8E-5BD3E8117710}"/>
    <dgm:cxn modelId="{9C862D1F-C2E3-4705-B8D0-FF9F288938B7}" srcId="{A6290466-F650-41D4-AC71-D8666C78D045}" destId="{5CE92C19-3C88-41FE-BDDA-9DBB6D0586EE}" srcOrd="2" destOrd="0" parTransId="{32A6E4B8-40BE-4B84-9D38-BC3B9F00D8BE}" sibTransId="{396CBD27-7A21-418A-B4E5-6D83CE4EE40D}"/>
    <dgm:cxn modelId="{4269AA2F-2462-4744-961F-0458104B005D}" type="presOf" srcId="{A6290466-F650-41D4-AC71-D8666C78D045}" destId="{3DCB05B8-C436-ED4D-AFF0-791EEC884791}" srcOrd="0" destOrd="0" presId="urn:microsoft.com/office/officeart/2005/8/layout/vList2"/>
    <dgm:cxn modelId="{D3A69E65-36DB-C649-BD39-CB29E14AC857}" type="presOf" srcId="{92D289B9-1A7B-4511-9B9C-A2195168F404}" destId="{154B2B9D-0328-A84C-B533-8A4C8E062D95}" srcOrd="0" destOrd="0" presId="urn:microsoft.com/office/officeart/2005/8/layout/vList2"/>
    <dgm:cxn modelId="{EDB64782-FB3A-4042-AEC6-76AAC63395CF}" type="presOf" srcId="{4B370C1A-49A7-4251-8B2C-3E550B1CB3D4}" destId="{B4AAEBFD-4390-1946-8B5C-3E02F0D5BCBB}" srcOrd="0" destOrd="0" presId="urn:microsoft.com/office/officeart/2005/8/layout/vList2"/>
    <dgm:cxn modelId="{52AB97B7-DFB3-4E4D-89D1-EC0A7D157A0C}" type="presOf" srcId="{5CE92C19-3C88-41FE-BDDA-9DBB6D0586EE}" destId="{E62F8400-2D55-E546-AF6E-CC1D409F7905}" srcOrd="0" destOrd="0" presId="urn:microsoft.com/office/officeart/2005/8/layout/vList2"/>
    <dgm:cxn modelId="{35ABB9C9-EDF5-4877-AED0-867D043CCEC7}" srcId="{A6290466-F650-41D4-AC71-D8666C78D045}" destId="{4B370C1A-49A7-4251-8B2C-3E550B1CB3D4}" srcOrd="1" destOrd="0" parTransId="{EF6E0716-FCAA-4BCC-8380-26513A265551}" sibTransId="{07F33D19-FBCD-4CCA-AC35-B44FCA7358BE}"/>
    <dgm:cxn modelId="{E2733A2D-1BB9-FB44-B258-2D2A3A08B31D}" type="presParOf" srcId="{3DCB05B8-C436-ED4D-AFF0-791EEC884791}" destId="{154B2B9D-0328-A84C-B533-8A4C8E062D95}" srcOrd="0" destOrd="0" presId="urn:microsoft.com/office/officeart/2005/8/layout/vList2"/>
    <dgm:cxn modelId="{7ABFEF22-0AE6-F942-840E-2CB97E38A891}" type="presParOf" srcId="{3DCB05B8-C436-ED4D-AFF0-791EEC884791}" destId="{ABB38BCB-4DE2-1046-97C1-E94A1D1386F0}" srcOrd="1" destOrd="0" presId="urn:microsoft.com/office/officeart/2005/8/layout/vList2"/>
    <dgm:cxn modelId="{D1E4FD9D-E8CB-2145-8751-60E397177D85}" type="presParOf" srcId="{3DCB05B8-C436-ED4D-AFF0-791EEC884791}" destId="{B4AAEBFD-4390-1946-8B5C-3E02F0D5BCBB}" srcOrd="2" destOrd="0" presId="urn:microsoft.com/office/officeart/2005/8/layout/vList2"/>
    <dgm:cxn modelId="{685E3C62-994D-2B44-AECF-C866BFD2F916}" type="presParOf" srcId="{3DCB05B8-C436-ED4D-AFF0-791EEC884791}" destId="{2BFC43DA-59E3-5547-A1B4-999D7CC2C865}" srcOrd="3" destOrd="0" presId="urn:microsoft.com/office/officeart/2005/8/layout/vList2"/>
    <dgm:cxn modelId="{28A72D37-0616-F94A-8BA9-91C545C48E28}" type="presParOf" srcId="{3DCB05B8-C436-ED4D-AFF0-791EEC884791}" destId="{E62F8400-2D55-E546-AF6E-CC1D409F790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88D91B-1A13-4974-8045-DDC056789EBA}"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60A3001D-810C-4C1B-97C2-B392D4C55D0C}">
      <dgm:prSet/>
      <dgm:spPr/>
      <dgm:t>
        <a:bodyPr/>
        <a:lstStyle/>
        <a:p>
          <a:r>
            <a:rPr lang="en-GB"/>
            <a:t>To gain knowledge and understanding of what Elder Abuse is</a:t>
          </a:r>
          <a:endParaRPr lang="en-US"/>
        </a:p>
      </dgm:t>
    </dgm:pt>
    <dgm:pt modelId="{6A58B84B-FF59-41CC-8E4B-0F65F02646D8}" type="parTrans" cxnId="{89787BCC-BF73-4A14-8BFB-B8A9AA97E5D2}">
      <dgm:prSet/>
      <dgm:spPr/>
      <dgm:t>
        <a:bodyPr/>
        <a:lstStyle/>
        <a:p>
          <a:endParaRPr lang="en-US"/>
        </a:p>
      </dgm:t>
    </dgm:pt>
    <dgm:pt modelId="{5385F699-9E57-4888-9028-C06BA7EDCC8F}" type="sibTrans" cxnId="{89787BCC-BF73-4A14-8BFB-B8A9AA97E5D2}">
      <dgm:prSet/>
      <dgm:spPr/>
      <dgm:t>
        <a:bodyPr/>
        <a:lstStyle/>
        <a:p>
          <a:endParaRPr lang="en-US"/>
        </a:p>
      </dgm:t>
    </dgm:pt>
    <dgm:pt modelId="{305806F5-B0EA-4613-AD43-0EDFBC8BB146}">
      <dgm:prSet/>
      <dgm:spPr/>
      <dgm:t>
        <a:bodyPr/>
        <a:lstStyle/>
        <a:p>
          <a:r>
            <a:rPr lang="en-GB"/>
            <a:t>To know how to identify the different types of abuse and what they are</a:t>
          </a:r>
          <a:endParaRPr lang="en-US"/>
        </a:p>
      </dgm:t>
    </dgm:pt>
    <dgm:pt modelId="{EEFE3FDA-4739-4138-A710-092A8FDF32AE}" type="parTrans" cxnId="{02CE78D2-95D0-4E70-B49E-FA91031FDACA}">
      <dgm:prSet/>
      <dgm:spPr/>
      <dgm:t>
        <a:bodyPr/>
        <a:lstStyle/>
        <a:p>
          <a:endParaRPr lang="en-US"/>
        </a:p>
      </dgm:t>
    </dgm:pt>
    <dgm:pt modelId="{2AD49091-C4D3-433C-B309-2F81D1633032}" type="sibTrans" cxnId="{02CE78D2-95D0-4E70-B49E-FA91031FDACA}">
      <dgm:prSet/>
      <dgm:spPr/>
      <dgm:t>
        <a:bodyPr/>
        <a:lstStyle/>
        <a:p>
          <a:endParaRPr lang="en-US"/>
        </a:p>
      </dgm:t>
    </dgm:pt>
    <dgm:pt modelId="{8943FB2A-53FE-4ED7-85B3-0DCAD9100AC7}">
      <dgm:prSet/>
      <dgm:spPr/>
      <dgm:t>
        <a:bodyPr/>
        <a:lstStyle/>
        <a:p>
          <a:r>
            <a:rPr lang="en-GB"/>
            <a:t>To help you recognise the signs and indicators of elder abuse</a:t>
          </a:r>
          <a:endParaRPr lang="en-US"/>
        </a:p>
      </dgm:t>
    </dgm:pt>
    <dgm:pt modelId="{D2736808-C5EB-4176-8380-5A918C11AA4F}" type="parTrans" cxnId="{0DA8FDD9-2F08-4386-B432-16AA38672B16}">
      <dgm:prSet/>
      <dgm:spPr/>
      <dgm:t>
        <a:bodyPr/>
        <a:lstStyle/>
        <a:p>
          <a:endParaRPr lang="en-US"/>
        </a:p>
      </dgm:t>
    </dgm:pt>
    <dgm:pt modelId="{71104728-F798-4D42-B177-9F54BDA916CE}" type="sibTrans" cxnId="{0DA8FDD9-2F08-4386-B432-16AA38672B16}">
      <dgm:prSet/>
      <dgm:spPr/>
      <dgm:t>
        <a:bodyPr/>
        <a:lstStyle/>
        <a:p>
          <a:endParaRPr lang="en-US"/>
        </a:p>
      </dgm:t>
    </dgm:pt>
    <dgm:pt modelId="{3A86DA28-9618-4981-8F73-527ADE91514A}">
      <dgm:prSet/>
      <dgm:spPr/>
      <dgm:t>
        <a:bodyPr/>
        <a:lstStyle/>
        <a:p>
          <a:r>
            <a:rPr lang="en-GB"/>
            <a:t>To help you know what to do if you suspect someone is being abused</a:t>
          </a:r>
          <a:endParaRPr lang="en-US"/>
        </a:p>
      </dgm:t>
    </dgm:pt>
    <dgm:pt modelId="{0738C340-D9C6-4362-A70E-D802022BED23}" type="parTrans" cxnId="{BC39D103-1467-49F2-A897-A44B52965305}">
      <dgm:prSet/>
      <dgm:spPr/>
      <dgm:t>
        <a:bodyPr/>
        <a:lstStyle/>
        <a:p>
          <a:endParaRPr lang="en-US"/>
        </a:p>
      </dgm:t>
    </dgm:pt>
    <dgm:pt modelId="{EA29AE3A-47AE-4719-816B-4A55E2D714A3}" type="sibTrans" cxnId="{BC39D103-1467-49F2-A897-A44B52965305}">
      <dgm:prSet/>
      <dgm:spPr/>
      <dgm:t>
        <a:bodyPr/>
        <a:lstStyle/>
        <a:p>
          <a:endParaRPr lang="en-US"/>
        </a:p>
      </dgm:t>
    </dgm:pt>
    <dgm:pt modelId="{FF60C02E-6D90-C748-9BF6-5E16E6175427}" type="pres">
      <dgm:prSet presAssocID="{5788D91B-1A13-4974-8045-DDC056789EBA}" presName="diagram" presStyleCnt="0">
        <dgm:presLayoutVars>
          <dgm:dir/>
          <dgm:resizeHandles val="exact"/>
        </dgm:presLayoutVars>
      </dgm:prSet>
      <dgm:spPr/>
    </dgm:pt>
    <dgm:pt modelId="{933DDAE6-8000-C646-BB58-0E7222AC58F1}" type="pres">
      <dgm:prSet presAssocID="{60A3001D-810C-4C1B-97C2-B392D4C55D0C}" presName="node" presStyleLbl="node1" presStyleIdx="0" presStyleCnt="4">
        <dgm:presLayoutVars>
          <dgm:bulletEnabled val="1"/>
        </dgm:presLayoutVars>
      </dgm:prSet>
      <dgm:spPr/>
    </dgm:pt>
    <dgm:pt modelId="{90B0B305-6EB8-3F43-90DC-2A17251DEFD3}" type="pres">
      <dgm:prSet presAssocID="{5385F699-9E57-4888-9028-C06BA7EDCC8F}" presName="sibTrans" presStyleCnt="0"/>
      <dgm:spPr/>
    </dgm:pt>
    <dgm:pt modelId="{C60A407A-549F-B743-9576-4C04455D5927}" type="pres">
      <dgm:prSet presAssocID="{305806F5-B0EA-4613-AD43-0EDFBC8BB146}" presName="node" presStyleLbl="node1" presStyleIdx="1" presStyleCnt="4">
        <dgm:presLayoutVars>
          <dgm:bulletEnabled val="1"/>
        </dgm:presLayoutVars>
      </dgm:prSet>
      <dgm:spPr/>
    </dgm:pt>
    <dgm:pt modelId="{6187D1B6-4E8B-0949-9A85-054F975E6F7F}" type="pres">
      <dgm:prSet presAssocID="{2AD49091-C4D3-433C-B309-2F81D1633032}" presName="sibTrans" presStyleCnt="0"/>
      <dgm:spPr/>
    </dgm:pt>
    <dgm:pt modelId="{48D9556C-B429-8941-A454-1E938A86439F}" type="pres">
      <dgm:prSet presAssocID="{8943FB2A-53FE-4ED7-85B3-0DCAD9100AC7}" presName="node" presStyleLbl="node1" presStyleIdx="2" presStyleCnt="4">
        <dgm:presLayoutVars>
          <dgm:bulletEnabled val="1"/>
        </dgm:presLayoutVars>
      </dgm:prSet>
      <dgm:spPr/>
    </dgm:pt>
    <dgm:pt modelId="{766B2AD3-B95B-EA49-B577-7418EAC319E7}" type="pres">
      <dgm:prSet presAssocID="{71104728-F798-4D42-B177-9F54BDA916CE}" presName="sibTrans" presStyleCnt="0"/>
      <dgm:spPr/>
    </dgm:pt>
    <dgm:pt modelId="{BAFAFD19-76AE-B243-B029-7D6123B5BDE3}" type="pres">
      <dgm:prSet presAssocID="{3A86DA28-9618-4981-8F73-527ADE91514A}" presName="node" presStyleLbl="node1" presStyleIdx="3" presStyleCnt="4">
        <dgm:presLayoutVars>
          <dgm:bulletEnabled val="1"/>
        </dgm:presLayoutVars>
      </dgm:prSet>
      <dgm:spPr/>
    </dgm:pt>
  </dgm:ptLst>
  <dgm:cxnLst>
    <dgm:cxn modelId="{BC39D103-1467-49F2-A897-A44B52965305}" srcId="{5788D91B-1A13-4974-8045-DDC056789EBA}" destId="{3A86DA28-9618-4981-8F73-527ADE91514A}" srcOrd="3" destOrd="0" parTransId="{0738C340-D9C6-4362-A70E-D802022BED23}" sibTransId="{EA29AE3A-47AE-4719-816B-4A55E2D714A3}"/>
    <dgm:cxn modelId="{2960D089-9489-F146-8F68-CCD15E0E03E5}" type="presOf" srcId="{60A3001D-810C-4C1B-97C2-B392D4C55D0C}" destId="{933DDAE6-8000-C646-BB58-0E7222AC58F1}" srcOrd="0" destOrd="0" presId="urn:microsoft.com/office/officeart/2005/8/layout/default"/>
    <dgm:cxn modelId="{F6B4B2A7-9E64-624B-9E8F-C0824A191876}" type="presOf" srcId="{3A86DA28-9618-4981-8F73-527ADE91514A}" destId="{BAFAFD19-76AE-B243-B029-7D6123B5BDE3}" srcOrd="0" destOrd="0" presId="urn:microsoft.com/office/officeart/2005/8/layout/default"/>
    <dgm:cxn modelId="{C19EA9B6-5B4B-164E-8AFB-4FB587911DA9}" type="presOf" srcId="{305806F5-B0EA-4613-AD43-0EDFBC8BB146}" destId="{C60A407A-549F-B743-9576-4C04455D5927}" srcOrd="0" destOrd="0" presId="urn:microsoft.com/office/officeart/2005/8/layout/default"/>
    <dgm:cxn modelId="{4A5E4BBF-4D78-4F4A-A794-76BF005495A3}" type="presOf" srcId="{5788D91B-1A13-4974-8045-DDC056789EBA}" destId="{FF60C02E-6D90-C748-9BF6-5E16E6175427}" srcOrd="0" destOrd="0" presId="urn:microsoft.com/office/officeart/2005/8/layout/default"/>
    <dgm:cxn modelId="{D62FAECA-1793-FA40-A061-D19F01B3226D}" type="presOf" srcId="{8943FB2A-53FE-4ED7-85B3-0DCAD9100AC7}" destId="{48D9556C-B429-8941-A454-1E938A86439F}" srcOrd="0" destOrd="0" presId="urn:microsoft.com/office/officeart/2005/8/layout/default"/>
    <dgm:cxn modelId="{89787BCC-BF73-4A14-8BFB-B8A9AA97E5D2}" srcId="{5788D91B-1A13-4974-8045-DDC056789EBA}" destId="{60A3001D-810C-4C1B-97C2-B392D4C55D0C}" srcOrd="0" destOrd="0" parTransId="{6A58B84B-FF59-41CC-8E4B-0F65F02646D8}" sibTransId="{5385F699-9E57-4888-9028-C06BA7EDCC8F}"/>
    <dgm:cxn modelId="{02CE78D2-95D0-4E70-B49E-FA91031FDACA}" srcId="{5788D91B-1A13-4974-8045-DDC056789EBA}" destId="{305806F5-B0EA-4613-AD43-0EDFBC8BB146}" srcOrd="1" destOrd="0" parTransId="{EEFE3FDA-4739-4138-A710-092A8FDF32AE}" sibTransId="{2AD49091-C4D3-433C-B309-2F81D1633032}"/>
    <dgm:cxn modelId="{0DA8FDD9-2F08-4386-B432-16AA38672B16}" srcId="{5788D91B-1A13-4974-8045-DDC056789EBA}" destId="{8943FB2A-53FE-4ED7-85B3-0DCAD9100AC7}" srcOrd="2" destOrd="0" parTransId="{D2736808-C5EB-4176-8380-5A918C11AA4F}" sibTransId="{71104728-F798-4D42-B177-9F54BDA916CE}"/>
    <dgm:cxn modelId="{73A1423D-039F-2347-ACBF-1D352DEF64D1}" type="presParOf" srcId="{FF60C02E-6D90-C748-9BF6-5E16E6175427}" destId="{933DDAE6-8000-C646-BB58-0E7222AC58F1}" srcOrd="0" destOrd="0" presId="urn:microsoft.com/office/officeart/2005/8/layout/default"/>
    <dgm:cxn modelId="{4BEFBCA7-7032-CC43-A576-3A11A843A043}" type="presParOf" srcId="{FF60C02E-6D90-C748-9BF6-5E16E6175427}" destId="{90B0B305-6EB8-3F43-90DC-2A17251DEFD3}" srcOrd="1" destOrd="0" presId="urn:microsoft.com/office/officeart/2005/8/layout/default"/>
    <dgm:cxn modelId="{03BAC1B3-C440-8541-B4BD-893D2698D50B}" type="presParOf" srcId="{FF60C02E-6D90-C748-9BF6-5E16E6175427}" destId="{C60A407A-549F-B743-9576-4C04455D5927}" srcOrd="2" destOrd="0" presId="urn:microsoft.com/office/officeart/2005/8/layout/default"/>
    <dgm:cxn modelId="{090B3F9B-FFCF-424E-B085-D9AF04C78151}" type="presParOf" srcId="{FF60C02E-6D90-C748-9BF6-5E16E6175427}" destId="{6187D1B6-4E8B-0949-9A85-054F975E6F7F}" srcOrd="3" destOrd="0" presId="urn:microsoft.com/office/officeart/2005/8/layout/default"/>
    <dgm:cxn modelId="{E1CBD0DB-F142-9E4C-9E03-337C2DC45B51}" type="presParOf" srcId="{FF60C02E-6D90-C748-9BF6-5E16E6175427}" destId="{48D9556C-B429-8941-A454-1E938A86439F}" srcOrd="4" destOrd="0" presId="urn:microsoft.com/office/officeart/2005/8/layout/default"/>
    <dgm:cxn modelId="{E24B03BF-22FF-D848-82CE-7E80EAE0E83B}" type="presParOf" srcId="{FF60C02E-6D90-C748-9BF6-5E16E6175427}" destId="{766B2AD3-B95B-EA49-B577-7418EAC319E7}" srcOrd="5" destOrd="0" presId="urn:microsoft.com/office/officeart/2005/8/layout/default"/>
    <dgm:cxn modelId="{AA447F52-FD12-6B45-A4FB-9A0A91F975B6}" type="presParOf" srcId="{FF60C02E-6D90-C748-9BF6-5E16E6175427}" destId="{BAFAFD19-76AE-B243-B029-7D6123B5BDE3}"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B2B9D-0328-A84C-B533-8A4C8E062D95}">
      <dsp:nvSpPr>
        <dsp:cNvPr id="0" name=""/>
        <dsp:cNvSpPr/>
      </dsp:nvSpPr>
      <dsp:spPr>
        <a:xfrm>
          <a:off x="0" y="85976"/>
          <a:ext cx="6574051" cy="1809843"/>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Every elder member of our society deserves to live out their final years with dignity love and respect. </a:t>
          </a:r>
          <a:endParaRPr lang="en-US" sz="2200" b="1" kern="1200"/>
        </a:p>
      </dsp:txBody>
      <dsp:txXfrm>
        <a:off x="88349" y="174325"/>
        <a:ext cx="6397353" cy="1633145"/>
      </dsp:txXfrm>
    </dsp:sp>
    <dsp:sp modelId="{B4AAEBFD-4390-1946-8B5C-3E02F0D5BCBB}">
      <dsp:nvSpPr>
        <dsp:cNvPr id="0" name=""/>
        <dsp:cNvSpPr/>
      </dsp:nvSpPr>
      <dsp:spPr>
        <a:xfrm>
          <a:off x="0" y="1959180"/>
          <a:ext cx="6574051" cy="1809843"/>
        </a:xfrm>
        <a:prstGeom prst="roundRect">
          <a:avLst/>
        </a:prstGeom>
        <a:solidFill>
          <a:schemeClr val="accent5">
            <a:hueOff val="-965760"/>
            <a:satOff val="0"/>
            <a:lumOff val="-254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They deserve to live free of pain, fear and suffering. </a:t>
          </a:r>
          <a:endParaRPr lang="en-US" sz="2200" b="1" kern="1200"/>
        </a:p>
      </dsp:txBody>
      <dsp:txXfrm>
        <a:off x="88349" y="2047529"/>
        <a:ext cx="6397353" cy="1633145"/>
      </dsp:txXfrm>
    </dsp:sp>
    <dsp:sp modelId="{E62F8400-2D55-E546-AF6E-CC1D409F7905}">
      <dsp:nvSpPr>
        <dsp:cNvPr id="0" name=""/>
        <dsp:cNvSpPr/>
      </dsp:nvSpPr>
      <dsp:spPr>
        <a:xfrm>
          <a:off x="0" y="3832384"/>
          <a:ext cx="6574051" cy="1809843"/>
        </a:xfrm>
        <a:prstGeom prst="roundRect">
          <a:avLst/>
        </a:prstGeom>
        <a:solidFill>
          <a:schemeClr val="accent5">
            <a:hueOff val="-1931520"/>
            <a:satOff val="0"/>
            <a:lumOff val="-509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As caregivers and care professionals, it is absolutely crucial that we understand what elder abuse is, how to recognise the signs, how to handle a situation of elder abuse with the ultimate goal of ending it.</a:t>
          </a:r>
          <a:endParaRPr lang="en-US" sz="2200" b="1" kern="1200"/>
        </a:p>
      </dsp:txBody>
      <dsp:txXfrm>
        <a:off x="88349" y="3920733"/>
        <a:ext cx="6397353" cy="16331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3DDAE6-8000-C646-BB58-0E7222AC58F1}">
      <dsp:nvSpPr>
        <dsp:cNvPr id="0" name=""/>
        <dsp:cNvSpPr/>
      </dsp:nvSpPr>
      <dsp:spPr>
        <a:xfrm>
          <a:off x="817066" y="3518"/>
          <a:ext cx="3120740" cy="187244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To gain knowledge and understanding of what Elder Abuse is</a:t>
          </a:r>
          <a:endParaRPr lang="en-US" sz="2500" kern="1200"/>
        </a:p>
      </dsp:txBody>
      <dsp:txXfrm>
        <a:off x="817066" y="3518"/>
        <a:ext cx="3120740" cy="1872444"/>
      </dsp:txXfrm>
    </dsp:sp>
    <dsp:sp modelId="{C60A407A-549F-B743-9576-4C04455D5927}">
      <dsp:nvSpPr>
        <dsp:cNvPr id="0" name=""/>
        <dsp:cNvSpPr/>
      </dsp:nvSpPr>
      <dsp:spPr>
        <a:xfrm>
          <a:off x="4249880" y="3518"/>
          <a:ext cx="3120740" cy="1872444"/>
        </a:xfrm>
        <a:prstGeom prst="rect">
          <a:avLst/>
        </a:prstGeom>
        <a:solidFill>
          <a:schemeClr val="accent5">
            <a:hueOff val="-643840"/>
            <a:satOff val="0"/>
            <a:lumOff val="-169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To know how to identify the different types of abuse and what they are</a:t>
          </a:r>
          <a:endParaRPr lang="en-US" sz="2500" kern="1200"/>
        </a:p>
      </dsp:txBody>
      <dsp:txXfrm>
        <a:off x="4249880" y="3518"/>
        <a:ext cx="3120740" cy="1872444"/>
      </dsp:txXfrm>
    </dsp:sp>
    <dsp:sp modelId="{48D9556C-B429-8941-A454-1E938A86439F}">
      <dsp:nvSpPr>
        <dsp:cNvPr id="0" name=""/>
        <dsp:cNvSpPr/>
      </dsp:nvSpPr>
      <dsp:spPr>
        <a:xfrm>
          <a:off x="7682694" y="3518"/>
          <a:ext cx="3120740" cy="1872444"/>
        </a:xfrm>
        <a:prstGeom prst="rect">
          <a:avLst/>
        </a:prstGeom>
        <a:solidFill>
          <a:schemeClr val="accent5">
            <a:hueOff val="-1287680"/>
            <a:satOff val="0"/>
            <a:lumOff val="-339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To help you recognise the signs and indicators of elder abuse</a:t>
          </a:r>
          <a:endParaRPr lang="en-US" sz="2500" kern="1200"/>
        </a:p>
      </dsp:txBody>
      <dsp:txXfrm>
        <a:off x="7682694" y="3518"/>
        <a:ext cx="3120740" cy="1872444"/>
      </dsp:txXfrm>
    </dsp:sp>
    <dsp:sp modelId="{BAFAFD19-76AE-B243-B029-7D6123B5BDE3}">
      <dsp:nvSpPr>
        <dsp:cNvPr id="0" name=""/>
        <dsp:cNvSpPr/>
      </dsp:nvSpPr>
      <dsp:spPr>
        <a:xfrm>
          <a:off x="4249880" y="2188037"/>
          <a:ext cx="3120740" cy="1872444"/>
        </a:xfrm>
        <a:prstGeom prst="rect">
          <a:avLst/>
        </a:prstGeom>
        <a:solidFill>
          <a:schemeClr val="accent5">
            <a:hueOff val="-1931520"/>
            <a:satOff val="0"/>
            <a:lumOff val="-509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To help you know what to do if you suspect someone is being abused</a:t>
          </a:r>
          <a:endParaRPr lang="en-US" sz="2500" kern="1200"/>
        </a:p>
      </dsp:txBody>
      <dsp:txXfrm>
        <a:off x="4249880" y="2188037"/>
        <a:ext cx="3120740" cy="18724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9505E6-FC1C-1849-BF8B-CFE8D57814CC}" type="datetimeFigureOut">
              <a:rPr lang="en-US" smtClean="0"/>
              <a:t>11/12/21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A17B50-8BB8-6448-8864-11B7AED0E759}" type="slidenum">
              <a:rPr lang="en-US" smtClean="0"/>
              <a:t>‹#›</a:t>
            </a:fld>
            <a:endParaRPr lang="en-US"/>
          </a:p>
        </p:txBody>
      </p:sp>
    </p:spTree>
    <p:extLst>
      <p:ext uri="{BB962C8B-B14F-4D97-AF65-F5344CB8AC3E}">
        <p14:creationId xmlns:p14="http://schemas.microsoft.com/office/powerpoint/2010/main" val="3677587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9A17B50-8BB8-6448-8864-11B7AED0E759}" type="slidenum">
              <a:rPr lang="en-US" smtClean="0"/>
              <a:t>23</a:t>
            </a:fld>
            <a:endParaRPr lang="en-US"/>
          </a:p>
        </p:txBody>
      </p:sp>
    </p:spTree>
    <p:extLst>
      <p:ext uri="{BB962C8B-B14F-4D97-AF65-F5344CB8AC3E}">
        <p14:creationId xmlns:p14="http://schemas.microsoft.com/office/powerpoint/2010/main" val="4140820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081660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33259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980100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smtClean="0"/>
              <a:t>11/12/21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757101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11/12/21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14551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smtClean="0"/>
              <a:t>11/12/21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846122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11/12/21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042458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17945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11/12/21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273714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288883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2843224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094484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102090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1234241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079429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11/12/21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141999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64DE79-268F-4C1A-8933-263129D2AF90}" type="datetimeFigureOut">
              <a:rPr lang="en-US" smtClean="0"/>
              <a:t>11/12/21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275562733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ageuk.org.uk/latest-press/articles/2020/04/280000-people-aged-60-to-74-experienced-domestic-abuse/" TargetMode="External"/><Relationship Id="rId2" Type="http://schemas.openxmlformats.org/officeDocument/2006/relationships/hyperlink" Target="https://www.ageuk.org.uk/information-advice/health-wellbeing/relationships-family/protection-from-abuse/" TargetMode="External"/><Relationship Id="rId1" Type="http://schemas.openxmlformats.org/officeDocument/2006/relationships/slideLayout" Target="../slideLayouts/slideLayout2.xml"/><Relationship Id="rId5" Type="http://schemas.openxmlformats.org/officeDocument/2006/relationships/hyperlink" Target="https://www.cdc.gov/violenceprevention/elderabuse/fastfact.html" TargetMode="External"/><Relationship Id="rId4" Type="http://schemas.openxmlformats.org/officeDocument/2006/relationships/hyperlink" Target="https://www.ageinternational.org.uk/news-features/news/2021/bearing-the-brunt-impact-of-covid-19-on-older-people/"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publications/health-and-social-care-act-2012-fact-sheets" TargetMode="External"/><Relationship Id="rId2" Type="http://schemas.openxmlformats.org/officeDocument/2006/relationships/hyperlink" Target="https://www.equalityhumanrights.com/en/equality-act-2010/what-equality-act"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care-act-2014-part-1-factsheets/care-act-factsheets"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files.digital.nhs.uk/33/EF2EBD/Safeguarding%20Adults%20Collection%202017-18%20Report%20Final.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nursinghomeabusecenter.com/elder-abuse/types/sexual-abuse/" TargetMode="External"/><Relationship Id="rId5" Type="http://schemas.openxmlformats.org/officeDocument/2006/relationships/hyperlink" Target="https://www.nia.nih.gov/health/elder-abuse#signs" TargetMode="External"/><Relationship Id="rId4" Type="http://schemas.openxmlformats.org/officeDocument/2006/relationships/hyperlink" Target="https://www.nhs.uk/services/service-directory/hourglass-formerly-known-as-action-on-elder-abuse/N10936004"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link.springer.com/chapter/10.1007/978-981-13-8610-7_18" TargetMode="External"/><Relationship Id="rId2" Type="http://schemas.openxmlformats.org/officeDocument/2006/relationships/hyperlink" Target="https://www.ons.gov.uk/peoplepopulationandcommunity/populationandmigration/populationprojections/compendium/subnationalpopulationprojectionssupplementaryanalysis/2014basedprojections/howthepopulationofenglandisprojectedtoage" TargetMode="External"/><Relationship Id="rId1" Type="http://schemas.openxmlformats.org/officeDocument/2006/relationships/slideLayout" Target="../slideLayouts/slideLayout2.xml"/><Relationship Id="rId5" Type="http://schemas.openxmlformats.org/officeDocument/2006/relationships/hyperlink" Target="https://doi.org/10.1016/j.avb.2019.101339" TargetMode="External"/><Relationship Id="rId4" Type="http://schemas.openxmlformats.org/officeDocument/2006/relationships/hyperlink" Target="https://www.scie.org.uk/safeguarding/adults/introduction/types-and-indicators-of-abuse"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un.org/en/development/desa/population/publications/pdf/ageing/WorldPopulationAgeing2019-Highlights.pdf" TargetMode="External"/><Relationship Id="rId7" Type="http://schemas.openxmlformats.org/officeDocument/2006/relationships/hyperlink" Target="https://www.who.int/news-room/fact-sheets/detail/elder-abuse" TargetMode="External"/><Relationship Id="rId2" Type="http://schemas.openxmlformats.org/officeDocument/2006/relationships/hyperlink" Target="https://www.kingsfund.org.uk/projects/time-think-differently/trends-workforce-overview"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ageing-and-health" TargetMode="External"/><Relationship Id="rId5" Type="http://schemas.openxmlformats.org/officeDocument/2006/relationships/hyperlink" Target="https://www.weforum.org/agenda/2015/04/what-is-old-age/" TargetMode="External"/><Relationship Id="rId4" Type="http://schemas.openxmlformats.org/officeDocument/2006/relationships/hyperlink" Target="https://www.safeguardingwarwickshire.co.uk/safeguarding-adults/i-work-with-adults/case-stud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with his hands on his face&#10;&#10;Description automatically generated with medium confidence">
            <a:extLst>
              <a:ext uri="{FF2B5EF4-FFF2-40B4-BE49-F238E27FC236}">
                <a16:creationId xmlns:a16="http://schemas.microsoft.com/office/drawing/2014/main" id="{5A86AB60-9D33-9C46-ABBA-F8DB64E25D21}"/>
              </a:ext>
            </a:extLst>
          </p:cNvPr>
          <p:cNvPicPr>
            <a:picLocks noChangeAspect="1"/>
          </p:cNvPicPr>
          <p:nvPr/>
        </p:nvPicPr>
        <p:blipFill rotWithShape="1">
          <a:blip r:embed="rId2"/>
          <a:srcRect l="12251" t="839" r="11574"/>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2116DD17-765A-1B44-AB13-F6322B1C1307}"/>
              </a:ext>
            </a:extLst>
          </p:cNvPr>
          <p:cNvSpPr>
            <a:spLocks noGrp="1"/>
          </p:cNvSpPr>
          <p:nvPr>
            <p:ph type="ctrTitle"/>
          </p:nvPr>
        </p:nvSpPr>
        <p:spPr>
          <a:xfrm>
            <a:off x="678544" y="2405320"/>
            <a:ext cx="4088190" cy="2369093"/>
          </a:xfrm>
        </p:spPr>
        <p:txBody>
          <a:bodyPr>
            <a:normAutofit fontScale="90000"/>
          </a:bodyPr>
          <a:lstStyle/>
          <a:p>
            <a:pPr algn="ctr"/>
            <a:r>
              <a:rPr lang="en-US" sz="4800" b="1"/>
              <a:t>Elder Abuse</a:t>
            </a:r>
            <a:br>
              <a:rPr lang="en-US" sz="4800" b="1"/>
            </a:br>
            <a:r>
              <a:rPr lang="en-US" sz="2700" b="1"/>
              <a:t>Training for those working in </a:t>
            </a:r>
            <a:r>
              <a:rPr lang="en-US" sz="2700" b="1" err="1"/>
              <a:t>Domicillary</a:t>
            </a:r>
            <a:r>
              <a:rPr lang="en-US" sz="2700" b="1"/>
              <a:t> Care</a:t>
            </a:r>
            <a:br>
              <a:rPr lang="en-US" sz="2700" b="1"/>
            </a:br>
            <a:r>
              <a:rPr lang="en-US" sz="2700" b="1" err="1"/>
              <a:t>Anisah</a:t>
            </a:r>
            <a:r>
              <a:rPr lang="en-US" sz="2700" b="1"/>
              <a:t> Khan</a:t>
            </a:r>
            <a:br>
              <a:rPr lang="en-US" sz="2700" b="1"/>
            </a:br>
            <a:r>
              <a:rPr lang="en-US" sz="2700" b="1"/>
              <a:t>(1808794)</a:t>
            </a:r>
          </a:p>
        </p:txBody>
      </p:sp>
      <p:cxnSp>
        <p:nvCxnSpPr>
          <p:cNvPr id="10" name="Straight Connector 9">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9762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E4FD0-46AD-2542-84EC-C8FC10BE536E}"/>
              </a:ext>
            </a:extLst>
          </p:cNvPr>
          <p:cNvSpPr>
            <a:spLocks noGrp="1"/>
          </p:cNvSpPr>
          <p:nvPr>
            <p:ph type="title"/>
          </p:nvPr>
        </p:nvSpPr>
        <p:spPr>
          <a:xfrm>
            <a:off x="524741" y="620392"/>
            <a:ext cx="3808268" cy="5504688"/>
          </a:xfrm>
        </p:spPr>
        <p:txBody>
          <a:bodyPr>
            <a:normAutofit/>
          </a:bodyPr>
          <a:lstStyle/>
          <a:p>
            <a:pPr algn="ctr"/>
            <a:r>
              <a:rPr lang="en-GB" sz="7200" b="1">
                <a:solidFill>
                  <a:schemeClr val="accent5"/>
                </a:solidFill>
                <a:latin typeface="Calibri" panose="020F0502020204030204" pitchFamily="34" charset="0"/>
                <a:cs typeface="Calibri" panose="020F0502020204030204" pitchFamily="34" charset="0"/>
              </a:rPr>
              <a:t>Elder Abuse</a:t>
            </a:r>
            <a:endParaRPr lang="en-US" sz="7200" b="1">
              <a:solidFill>
                <a:schemeClr val="accent5"/>
              </a:solidFill>
              <a:latin typeface="Calibri" panose="020F0502020204030204" pitchFamily="34" charset="0"/>
              <a:cs typeface="Calibri" panose="020F0502020204030204" pitchFamily="34" charset="0"/>
            </a:endParaRPr>
          </a:p>
        </p:txBody>
      </p:sp>
      <p:graphicFrame>
        <p:nvGraphicFramePr>
          <p:cNvPr id="21" name="Content Placeholder 2">
            <a:extLst>
              <a:ext uri="{FF2B5EF4-FFF2-40B4-BE49-F238E27FC236}">
                <a16:creationId xmlns:a16="http://schemas.microsoft.com/office/drawing/2014/main" id="{2FB16A4E-9011-4D54-8E77-239702AAF096}"/>
              </a:ext>
            </a:extLst>
          </p:cNvPr>
          <p:cNvGraphicFramePr>
            <a:graphicFrameLocks noGrp="1"/>
          </p:cNvGraphicFramePr>
          <p:nvPr>
            <p:ph idx="1"/>
            <p:extLst>
              <p:ext uri="{D42A27DB-BD31-4B8C-83A1-F6EECF244321}">
                <p14:modId xmlns:p14="http://schemas.microsoft.com/office/powerpoint/2010/main" val="1364582179"/>
              </p:ext>
            </p:extLst>
          </p:nvPr>
        </p:nvGraphicFramePr>
        <p:xfrm>
          <a:off x="5093208" y="396875"/>
          <a:ext cx="6574051" cy="5728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4" name="Picture 23" descr="Close-up of hands holding each other&#10;&#10;Description automatically generated with medium confidence">
            <a:extLst>
              <a:ext uri="{FF2B5EF4-FFF2-40B4-BE49-F238E27FC236}">
                <a16:creationId xmlns:a16="http://schemas.microsoft.com/office/drawing/2014/main" id="{BBB0CBBA-1566-F246-93B6-8CD0110019E1}"/>
              </a:ext>
            </a:extLst>
          </p:cNvPr>
          <p:cNvPicPr>
            <a:picLocks noChangeAspect="1"/>
          </p:cNvPicPr>
          <p:nvPr/>
        </p:nvPicPr>
        <p:blipFill>
          <a:blip r:embed="rId7"/>
          <a:stretch>
            <a:fillRect/>
          </a:stretch>
        </p:blipFill>
        <p:spPr>
          <a:xfrm>
            <a:off x="369973" y="3186113"/>
            <a:ext cx="4478427" cy="2938967"/>
          </a:xfrm>
          <a:prstGeom prst="rect">
            <a:avLst/>
          </a:prstGeom>
        </p:spPr>
      </p:pic>
    </p:spTree>
    <p:extLst>
      <p:ext uri="{BB962C8B-B14F-4D97-AF65-F5344CB8AC3E}">
        <p14:creationId xmlns:p14="http://schemas.microsoft.com/office/powerpoint/2010/main" val="15676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21">
            <a:extLst>
              <a:ext uri="{FF2B5EF4-FFF2-40B4-BE49-F238E27FC236}">
                <a16:creationId xmlns:a16="http://schemas.microsoft.com/office/drawing/2014/main" id="{BD11ECC6-8551-4768-8DFD-CD41AF420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001"/>
            <a:ext cx="12192000" cy="228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0" name="Group 23">
            <a:extLst>
              <a:ext uri="{FF2B5EF4-FFF2-40B4-BE49-F238E27FC236}">
                <a16:creationId xmlns:a16="http://schemas.microsoft.com/office/drawing/2014/main" id="{93657592-CA60-4F45-B1A0-88AA772420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25267" y="-8467"/>
            <a:ext cx="4766733" cy="6866467"/>
            <a:chOff x="7425267" y="-8467"/>
            <a:chExt cx="4766733" cy="6866467"/>
          </a:xfrm>
        </p:grpSpPr>
        <p:cxnSp>
          <p:nvCxnSpPr>
            <p:cNvPr id="25" name="Straight Connector 24">
              <a:extLst>
                <a:ext uri="{FF2B5EF4-FFF2-40B4-BE49-F238E27FC236}">
                  <a16:creationId xmlns:a16="http://schemas.microsoft.com/office/drawing/2014/main" id="{6F47E2B4-7DA9-4312-A1F0-C48388B236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96547" y="4572001"/>
              <a:ext cx="393665" cy="2285999"/>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35B274F7-039F-4BFC-AA98-B51B1D6CB6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7425267" y="4572001"/>
              <a:ext cx="3383073" cy="2285999"/>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11A31103-C703-46C9-9D26-497A1ACD5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5">
              <a:extLst>
                <a:ext uri="{FF2B5EF4-FFF2-40B4-BE49-F238E27FC236}">
                  <a16:creationId xmlns:a16="http://schemas.microsoft.com/office/drawing/2014/main" id="{382F955F-FC22-44B8-BDCF-B7758032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1F567692-F087-479A-8931-BD2869C3E4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7">
              <a:extLst>
                <a:ext uri="{FF2B5EF4-FFF2-40B4-BE49-F238E27FC236}">
                  <a16:creationId xmlns:a16="http://schemas.microsoft.com/office/drawing/2014/main" id="{49B3E4CD-0738-4B9D-A14F-1E8694DDF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8">
              <a:extLst>
                <a:ext uri="{FF2B5EF4-FFF2-40B4-BE49-F238E27FC236}">
                  <a16:creationId xmlns:a16="http://schemas.microsoft.com/office/drawing/2014/main" id="{4753B851-AD90-4CCD-85D0-65AA6567D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9">
              <a:extLst>
                <a:ext uri="{FF2B5EF4-FFF2-40B4-BE49-F238E27FC236}">
                  <a16:creationId xmlns:a16="http://schemas.microsoft.com/office/drawing/2014/main" id="{EBF14868-A190-4E21-9522-8977C474C9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BCBB4922-76EE-442B-A649-09873DCE7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F7D4DAFA-0673-8B4F-B198-7B7D78F26CB8}"/>
              </a:ext>
            </a:extLst>
          </p:cNvPr>
          <p:cNvSpPr>
            <a:spLocks noGrp="1"/>
          </p:cNvSpPr>
          <p:nvPr>
            <p:ph type="title"/>
          </p:nvPr>
        </p:nvSpPr>
        <p:spPr>
          <a:xfrm>
            <a:off x="362455" y="5465793"/>
            <a:ext cx="8596668" cy="1320800"/>
          </a:xfrm>
        </p:spPr>
        <p:txBody>
          <a:bodyPr anchor="ctr">
            <a:noAutofit/>
          </a:bodyPr>
          <a:lstStyle/>
          <a:p>
            <a:pPr>
              <a:lnSpc>
                <a:spcPct val="90000"/>
              </a:lnSpc>
            </a:pPr>
            <a:r>
              <a:rPr lang="en-GB" sz="6200">
                <a:solidFill>
                  <a:schemeClr val="bg1"/>
                </a:solidFill>
              </a:rPr>
              <a:t>Learning outcomes</a:t>
            </a:r>
            <a:br>
              <a:rPr lang="en-GB" sz="6200" b="0" i="0" u="none" strike="noStrike">
                <a:solidFill>
                  <a:schemeClr val="bg1"/>
                </a:solidFill>
                <a:effectLst/>
                <a:latin typeface="Roboto" panose="02000000000000000000" pitchFamily="2" charset="0"/>
              </a:rPr>
            </a:br>
            <a:endParaRPr lang="en-US" sz="6200">
              <a:solidFill>
                <a:schemeClr val="bg1"/>
              </a:solidFill>
            </a:endParaRPr>
          </a:p>
        </p:txBody>
      </p:sp>
      <p:sp useBgFill="1">
        <p:nvSpPr>
          <p:cNvPr id="21" name="Rectangle 34">
            <a:extLst>
              <a:ext uri="{FF2B5EF4-FFF2-40B4-BE49-F238E27FC236}">
                <a16:creationId xmlns:a16="http://schemas.microsoft.com/office/drawing/2014/main" id="{8E2EB503-A017-4457-A105-53638C97DE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39F44CF-0087-CB4B-A0FC-3C3AC92046A9}"/>
              </a:ext>
            </a:extLst>
          </p:cNvPr>
          <p:cNvSpPr txBox="1"/>
          <p:nvPr/>
        </p:nvSpPr>
        <p:spPr>
          <a:xfrm>
            <a:off x="14328" y="6767277"/>
            <a:ext cx="8226425" cy="569387"/>
          </a:xfrm>
          <a:prstGeom prst="rect">
            <a:avLst/>
          </a:prstGeom>
          <a:noFill/>
        </p:spPr>
        <p:txBody>
          <a:bodyPr wrap="square">
            <a:spAutoFit/>
          </a:bodyPr>
          <a:lstStyle/>
          <a:p>
            <a:endParaRPr lang="en-US" sz="3100"/>
          </a:p>
        </p:txBody>
      </p:sp>
      <p:graphicFrame>
        <p:nvGraphicFramePr>
          <p:cNvPr id="8" name="Content Placeholder 2">
            <a:extLst>
              <a:ext uri="{FF2B5EF4-FFF2-40B4-BE49-F238E27FC236}">
                <a16:creationId xmlns:a16="http://schemas.microsoft.com/office/drawing/2014/main" id="{80909933-BF26-46AC-BB72-359C85DBE9E8}"/>
              </a:ext>
            </a:extLst>
          </p:cNvPr>
          <p:cNvGraphicFramePr>
            <a:graphicFrameLocks noGrp="1"/>
          </p:cNvGraphicFramePr>
          <p:nvPr>
            <p:ph idx="1"/>
            <p:extLst>
              <p:ext uri="{D42A27DB-BD31-4B8C-83A1-F6EECF244321}">
                <p14:modId xmlns:p14="http://schemas.microsoft.com/office/powerpoint/2010/main" val="2903239273"/>
              </p:ext>
            </p:extLst>
          </p:nvPr>
        </p:nvGraphicFramePr>
        <p:xfrm>
          <a:off x="362455" y="344725"/>
          <a:ext cx="1162050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0041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329C1-7D5C-C141-8CF6-C62A4B0C2078}"/>
              </a:ext>
            </a:extLst>
          </p:cNvPr>
          <p:cNvSpPr>
            <a:spLocks noGrp="1"/>
          </p:cNvSpPr>
          <p:nvPr>
            <p:ph type="title"/>
          </p:nvPr>
        </p:nvSpPr>
        <p:spPr/>
        <p:txBody>
          <a:bodyPr>
            <a:normAutofit/>
          </a:bodyPr>
          <a:lstStyle/>
          <a:p>
            <a:r>
              <a:rPr lang="en-GB" sz="4000" b="1"/>
              <a:t>Why the need for this training?</a:t>
            </a:r>
            <a:endParaRPr lang="en-US" sz="4000" b="1"/>
          </a:p>
        </p:txBody>
      </p:sp>
      <p:sp>
        <p:nvSpPr>
          <p:cNvPr id="3" name="Content Placeholder 2">
            <a:extLst>
              <a:ext uri="{FF2B5EF4-FFF2-40B4-BE49-F238E27FC236}">
                <a16:creationId xmlns:a16="http://schemas.microsoft.com/office/drawing/2014/main" id="{5EDBB50A-C7A4-F549-9009-0E20947E8911}"/>
              </a:ext>
            </a:extLst>
          </p:cNvPr>
          <p:cNvSpPr>
            <a:spLocks noGrp="1"/>
          </p:cNvSpPr>
          <p:nvPr>
            <p:ph idx="1"/>
          </p:nvPr>
        </p:nvSpPr>
        <p:spPr>
          <a:xfrm>
            <a:off x="461969" y="1514475"/>
            <a:ext cx="11052697" cy="4573588"/>
          </a:xfrm>
        </p:spPr>
        <p:txBody>
          <a:bodyPr>
            <a:normAutofit fontScale="92500" lnSpcReduction="20000"/>
          </a:bodyPr>
          <a:lstStyle/>
          <a:p>
            <a:endParaRPr lang="en-GB"/>
          </a:p>
          <a:p>
            <a:endParaRPr lang="en-GB"/>
          </a:p>
          <a:p>
            <a:r>
              <a:rPr lang="en-GB" sz="2800" b="1">
                <a:latin typeface="Calibri" panose="020F0502020204030204" pitchFamily="34" charset="0"/>
              </a:rPr>
              <a:t>Training and educational interventions significantly improve recognition and reporting of elder abuse. (Alt and Nguyen, 2011)</a:t>
            </a:r>
          </a:p>
          <a:p>
            <a:endParaRPr lang="en-GB" sz="2800" b="1">
              <a:latin typeface="Calibri" panose="020F0502020204030204" pitchFamily="34" charset="0"/>
            </a:endParaRPr>
          </a:p>
          <a:p>
            <a:r>
              <a:rPr lang="en-GB" sz="2800" b="1">
                <a:effectLst/>
                <a:latin typeface="Calibri" panose="020F0502020204030204" pitchFamily="34" charset="0"/>
                <a:ea typeface="Times New Roman" panose="02020603050405020304" pitchFamily="18" charset="0"/>
                <a:cs typeface="Arial" panose="020B0604020202020204" pitchFamily="34" charset="0"/>
              </a:rPr>
              <a:t>The health encounter has</a:t>
            </a:r>
            <a:r>
              <a:rPr lang="x-none" sz="2800" b="1">
                <a:effectLst/>
                <a:latin typeface="Calibri" panose="020F0502020204030204" pitchFamily="34" charset="0"/>
                <a:ea typeface="Times New Roman" panose="02020603050405020304" pitchFamily="18" charset="0"/>
                <a:cs typeface="Arial" panose="020B0604020202020204" pitchFamily="34" charset="0"/>
              </a:rPr>
              <a:t> been recognised as being </a:t>
            </a:r>
            <a:r>
              <a:rPr lang="en-GB" sz="2800" b="1">
                <a:effectLst/>
                <a:latin typeface="Calibri" panose="020F0502020204030204" pitchFamily="34" charset="0"/>
                <a:ea typeface="Times New Roman" panose="02020603050405020304" pitchFamily="18" charset="0"/>
                <a:cs typeface="Arial" panose="020B0604020202020204" pitchFamily="34" charset="0"/>
              </a:rPr>
              <a:t>a </a:t>
            </a:r>
            <a:r>
              <a:rPr lang="x-none" sz="2800" b="1">
                <a:effectLst/>
                <a:latin typeface="Calibri" panose="020F0502020204030204" pitchFamily="34" charset="0"/>
                <a:ea typeface="Times New Roman" panose="02020603050405020304" pitchFamily="18" charset="0"/>
                <a:cs typeface="Arial" panose="020B0604020202020204" pitchFamily="34" charset="0"/>
              </a:rPr>
              <a:t>potentially critical opportunit</a:t>
            </a:r>
            <a:r>
              <a:rPr lang="en-GB" sz="2800" b="1">
                <a:effectLst/>
                <a:latin typeface="Calibri" panose="020F0502020204030204" pitchFamily="34" charset="0"/>
                <a:ea typeface="Times New Roman" panose="02020603050405020304" pitchFamily="18" charset="0"/>
                <a:cs typeface="Arial" panose="020B0604020202020204" pitchFamily="34" charset="0"/>
              </a:rPr>
              <a:t>y</a:t>
            </a:r>
            <a:r>
              <a:rPr lang="x-none" sz="2800" b="1">
                <a:effectLst/>
                <a:latin typeface="Calibri" panose="020F0502020204030204" pitchFamily="34" charset="0"/>
                <a:ea typeface="Times New Roman" panose="02020603050405020304" pitchFamily="18" charset="0"/>
                <a:cs typeface="Arial" panose="020B0604020202020204" pitchFamily="34" charset="0"/>
              </a:rPr>
              <a:t> for caregivers to </a:t>
            </a:r>
            <a:r>
              <a:rPr lang="en-GB" sz="2800" b="1">
                <a:effectLst/>
                <a:latin typeface="Calibri" panose="020F0502020204030204" pitchFamily="34" charset="0"/>
                <a:ea typeface="Times New Roman" panose="02020603050405020304" pitchFamily="18" charset="0"/>
                <a:cs typeface="Arial" panose="020B0604020202020204" pitchFamily="34" charset="0"/>
              </a:rPr>
              <a:t>detect possible </a:t>
            </a:r>
            <a:r>
              <a:rPr lang="x-none" sz="2800" b="1">
                <a:effectLst/>
                <a:latin typeface="Calibri" panose="020F0502020204030204" pitchFamily="34" charset="0"/>
                <a:ea typeface="Times New Roman" panose="02020603050405020304" pitchFamily="18" charset="0"/>
                <a:cs typeface="Arial" panose="020B0604020202020204" pitchFamily="34" charset="0"/>
              </a:rPr>
              <a:t>signs of abuse</a:t>
            </a:r>
            <a:r>
              <a:rPr lang="en-GB" sz="2800" b="1">
                <a:effectLst/>
                <a:latin typeface="Calibri" panose="020F0502020204030204" pitchFamily="34" charset="0"/>
                <a:ea typeface="Times New Roman" panose="02020603050405020304" pitchFamily="18" charset="0"/>
                <a:cs typeface="Arial" panose="020B0604020202020204" pitchFamily="34" charset="0"/>
              </a:rPr>
              <a:t> as well identifying interventions to help stop abuse (Rosen et al, 2018).</a:t>
            </a:r>
            <a:endParaRPr lang="en-GB" sz="2800" b="1">
              <a:latin typeface="Calibri" panose="020F0502020204030204" pitchFamily="34" charset="0"/>
            </a:endParaRPr>
          </a:p>
          <a:p>
            <a:endParaRPr lang="en-GB" sz="2800" b="1">
              <a:latin typeface="Calibri" panose="020F0502020204030204" pitchFamily="34" charset="0"/>
            </a:endParaRPr>
          </a:p>
          <a:p>
            <a:r>
              <a:rPr lang="en-GB" sz="2800" b="1">
                <a:latin typeface="Calibri" panose="020F0502020204030204" pitchFamily="34" charset="0"/>
              </a:rPr>
              <a:t>According to the NHS (2018), 43.5% of vulnerable adults are more likely to be abused in their home as opposed to 36.5% who are abused in a care home.</a:t>
            </a:r>
          </a:p>
          <a:p>
            <a:endParaRPr lang="en-GB"/>
          </a:p>
          <a:p>
            <a:endParaRPr lang="en-GB"/>
          </a:p>
          <a:p>
            <a:endParaRPr lang="en-GB"/>
          </a:p>
          <a:p>
            <a:endParaRPr lang="en-GB">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3780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7D6A6-6A3E-5142-B296-BABC888E9474}"/>
              </a:ext>
            </a:extLst>
          </p:cNvPr>
          <p:cNvSpPr>
            <a:spLocks noGrp="1"/>
          </p:cNvSpPr>
          <p:nvPr>
            <p:ph type="title"/>
          </p:nvPr>
        </p:nvSpPr>
        <p:spPr>
          <a:xfrm>
            <a:off x="838200" y="365125"/>
            <a:ext cx="10515600" cy="650875"/>
          </a:xfrm>
        </p:spPr>
        <p:txBody>
          <a:bodyPr>
            <a:noAutofit/>
          </a:bodyPr>
          <a:lstStyle/>
          <a:p>
            <a:r>
              <a:rPr lang="en-GB" sz="4400" b="1">
                <a:latin typeface="Calibri" panose="020F0502020204030204" pitchFamily="34" charset="0"/>
              </a:rPr>
              <a:t>What is defined as old age?</a:t>
            </a:r>
            <a:endParaRPr lang="en-US" sz="4400" b="1">
              <a:latin typeface="Calibri" panose="020F0502020204030204" pitchFamily="34" charset="0"/>
            </a:endParaRPr>
          </a:p>
        </p:txBody>
      </p:sp>
      <p:sp>
        <p:nvSpPr>
          <p:cNvPr id="3" name="Content Placeholder 2">
            <a:extLst>
              <a:ext uri="{FF2B5EF4-FFF2-40B4-BE49-F238E27FC236}">
                <a16:creationId xmlns:a16="http://schemas.microsoft.com/office/drawing/2014/main" id="{CBD0D59D-FC18-1148-9AC5-BDF0F8178A11}"/>
              </a:ext>
            </a:extLst>
          </p:cNvPr>
          <p:cNvSpPr>
            <a:spLocks noGrp="1"/>
          </p:cNvSpPr>
          <p:nvPr>
            <p:ph idx="1"/>
          </p:nvPr>
        </p:nvSpPr>
        <p:spPr>
          <a:xfrm>
            <a:off x="425450" y="1615722"/>
            <a:ext cx="10515600" cy="5033963"/>
          </a:xfrm>
        </p:spPr>
        <p:txBody>
          <a:bodyPr>
            <a:normAutofit/>
          </a:bodyPr>
          <a:lstStyle/>
          <a:p>
            <a:r>
              <a:rPr lang="en-GB" sz="2400" b="1">
                <a:solidFill>
                  <a:srgbClr val="262626"/>
                </a:solidFill>
                <a:effectLst/>
                <a:latin typeface="Calibri" panose="020F0502020204030204" pitchFamily="34" charset="0"/>
                <a:ea typeface="Times New Roman" panose="02020603050405020304" pitchFamily="18" charset="0"/>
                <a:cs typeface="Arial" panose="020B0604020202020204" pitchFamily="34" charset="0"/>
              </a:rPr>
              <a:t>The World Economic Forum </a:t>
            </a:r>
            <a:r>
              <a:rPr lang="en-GB" sz="2400" b="1">
                <a:effectLst/>
                <a:latin typeface="Calibri" panose="020F0502020204030204" pitchFamily="34" charset="0"/>
                <a:ea typeface="Times New Roman" panose="02020603050405020304" pitchFamily="18" charset="0"/>
                <a:cs typeface="Arial" panose="020B0604020202020204" pitchFamily="34" charset="0"/>
              </a:rPr>
              <a:t>(2015) defines old age as beginning at 65</a:t>
            </a:r>
          </a:p>
          <a:p>
            <a:endParaRPr lang="en-GB" sz="2400" b="1">
              <a:effectLst/>
              <a:latin typeface="Calibri" panose="020F0502020204030204" pitchFamily="34" charset="0"/>
              <a:ea typeface="Times New Roman" panose="02020603050405020304" pitchFamily="18" charset="0"/>
              <a:cs typeface="Arial" panose="020B0604020202020204" pitchFamily="34" charset="0"/>
            </a:endParaRPr>
          </a:p>
          <a:p>
            <a:r>
              <a:rPr lang="en-GB" sz="2400" b="1" strike="noStrike">
                <a:effectLst/>
                <a:latin typeface="Calibri" panose="020F0502020204030204" pitchFamily="34" charset="0"/>
                <a:ea typeface="Times New Roman" panose="02020603050405020304" pitchFamily="18" charset="0"/>
                <a:cs typeface="Arial" panose="020B0604020202020204" pitchFamily="34" charset="0"/>
              </a:rPr>
              <a:t> The National Health Service (2021) states at that generally, a person over 65 may be considered as an older person </a:t>
            </a:r>
          </a:p>
          <a:p>
            <a:endParaRPr lang="en-GB" sz="2400" b="1">
              <a:effectLst/>
              <a:latin typeface="Calibri" panose="020F0502020204030204" pitchFamily="34" charset="0"/>
              <a:ea typeface="Times New Roman" panose="02020603050405020304" pitchFamily="18" charset="0"/>
              <a:cs typeface="Arial" panose="020B0604020202020204" pitchFamily="34" charset="0"/>
            </a:endParaRPr>
          </a:p>
          <a:p>
            <a:r>
              <a:rPr lang="en-GB" sz="2400" b="1">
                <a:effectLst/>
                <a:latin typeface="Calibri" panose="020F0502020204030204" pitchFamily="34" charset="0"/>
                <a:ea typeface="Times New Roman" panose="02020603050405020304" pitchFamily="18" charset="0"/>
                <a:cs typeface="Arial" panose="020B0604020202020204" pitchFamily="34" charset="0"/>
              </a:rPr>
              <a:t>The World Health Organisation (2021) defines old age in most developed world countries as starting at age 60 years and above.</a:t>
            </a:r>
            <a:endParaRPr lang="en-GB" sz="2400" b="1">
              <a:latin typeface="Calibri" panose="020F0502020204030204" pitchFamily="34" charset="0"/>
              <a:ea typeface="Times New Roman" panose="02020603050405020304" pitchFamily="18" charset="0"/>
              <a:cs typeface="Arial" panose="020B0604020202020204" pitchFamily="34" charset="0"/>
            </a:endParaRPr>
          </a:p>
          <a:p>
            <a:endParaRPr lang="en-GB" sz="2400" b="1" strike="noStrike">
              <a:effectLst/>
              <a:latin typeface="Calibri" panose="020F0502020204030204" pitchFamily="34" charset="0"/>
              <a:ea typeface="Times New Roman" panose="02020603050405020304" pitchFamily="18" charset="0"/>
              <a:cs typeface="Arial" panose="020B0604020202020204" pitchFamily="34" charset="0"/>
            </a:endParaRPr>
          </a:p>
          <a:p>
            <a:r>
              <a:rPr lang="en-GB" sz="2400" b="1">
                <a:latin typeface="Calibri" panose="020F0502020204030204" pitchFamily="34" charset="0"/>
              </a:rPr>
              <a:t>The United Nations (2019) states that an older person is one who is over 60 years of age. </a:t>
            </a:r>
          </a:p>
        </p:txBody>
      </p:sp>
    </p:spTree>
    <p:extLst>
      <p:ext uri="{BB962C8B-B14F-4D97-AF65-F5344CB8AC3E}">
        <p14:creationId xmlns:p14="http://schemas.microsoft.com/office/powerpoint/2010/main" val="2424399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8CC596-4A84-9942-97BB-AEC15987F17E}"/>
              </a:ext>
            </a:extLst>
          </p:cNvPr>
          <p:cNvSpPr>
            <a:spLocks noGrp="1"/>
          </p:cNvSpPr>
          <p:nvPr>
            <p:ph type="title"/>
          </p:nvPr>
        </p:nvSpPr>
        <p:spPr>
          <a:xfrm>
            <a:off x="1043950" y="1179151"/>
            <a:ext cx="3300646" cy="4463889"/>
          </a:xfrm>
        </p:spPr>
        <p:txBody>
          <a:bodyPr anchor="ctr">
            <a:normAutofit/>
          </a:bodyPr>
          <a:lstStyle/>
          <a:p>
            <a:pPr algn="ctr"/>
            <a:r>
              <a:rPr lang="en-GB" sz="5400" b="1"/>
              <a:t>What is elder abuse?</a:t>
            </a:r>
            <a:endParaRPr lang="en-US" sz="5400" b="1"/>
          </a:p>
        </p:txBody>
      </p:sp>
      <p:sp>
        <p:nvSpPr>
          <p:cNvPr id="6"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7"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3AD894C-7DA4-1D40-9F0F-24488ABF07A2}"/>
              </a:ext>
            </a:extLst>
          </p:cNvPr>
          <p:cNvSpPr>
            <a:spLocks noGrp="1"/>
          </p:cNvSpPr>
          <p:nvPr>
            <p:ph idx="1"/>
          </p:nvPr>
        </p:nvSpPr>
        <p:spPr>
          <a:xfrm>
            <a:off x="4778378" y="714375"/>
            <a:ext cx="7191368" cy="5794375"/>
          </a:xfrm>
        </p:spPr>
        <p:txBody>
          <a:bodyPr anchor="ctr">
            <a:normAutofit fontScale="32500" lnSpcReduction="20000"/>
          </a:bodyPr>
          <a:lstStyle/>
          <a:p>
            <a:pPr marL="0" lvl="0" indent="0">
              <a:lnSpc>
                <a:spcPct val="90000"/>
              </a:lnSpc>
              <a:buNone/>
            </a:pPr>
            <a:endParaRPr lang="en-GB">
              <a:effectLst/>
              <a:latin typeface="Calibri" panose="020F0502020204030204" pitchFamily="34" charset="0"/>
              <a:ea typeface="Times New Roman" panose="02020603050405020304" pitchFamily="18" charset="0"/>
              <a:cs typeface="Arial" panose="020B0604020202020204" pitchFamily="34" charset="0"/>
            </a:endParaRPr>
          </a:p>
          <a:p>
            <a:pPr marL="0" lvl="0" indent="0">
              <a:lnSpc>
                <a:spcPct val="90000"/>
              </a:lnSpc>
              <a:buNone/>
            </a:pPr>
            <a:r>
              <a:rPr lang="en-GB">
                <a:effectLst/>
                <a:latin typeface="Roboto" panose="02000000000000000000" pitchFamily="2" charset="0"/>
                <a:ea typeface="Times New Roman" panose="02020603050405020304" pitchFamily="18" charset="0"/>
                <a:cs typeface="Times New Roman" panose="02020603050405020304" pitchFamily="18" charset="0"/>
              </a:rPr>
              <a:t> </a:t>
            </a:r>
            <a:r>
              <a:rPr lang="en-GB" sz="7400" b="1">
                <a:effectLst/>
                <a:latin typeface="Roboto" panose="02000000000000000000" pitchFamily="2" charset="0"/>
                <a:ea typeface="Times New Roman" panose="02020603050405020304" pitchFamily="18" charset="0"/>
                <a:cs typeface="Times New Roman" panose="02020603050405020304" pitchFamily="18" charset="0"/>
              </a:rPr>
              <a:t>Elder abuse can be defined as;</a:t>
            </a:r>
          </a:p>
          <a:p>
            <a:pPr marL="0" lvl="0" indent="0">
              <a:lnSpc>
                <a:spcPct val="90000"/>
              </a:lnSpc>
              <a:buNone/>
            </a:pPr>
            <a:endParaRPr lang="en-GB" sz="7400">
              <a:effectLst/>
              <a:latin typeface="Roboto" panose="02000000000000000000" pitchFamily="2" charset="0"/>
              <a:ea typeface="Times New Roman" panose="02020603050405020304" pitchFamily="18" charset="0"/>
              <a:cs typeface="Times New Roman" panose="02020603050405020304" pitchFamily="18" charset="0"/>
            </a:endParaRPr>
          </a:p>
          <a:p>
            <a:pPr marL="0" lvl="0" indent="0">
              <a:lnSpc>
                <a:spcPct val="90000"/>
              </a:lnSpc>
              <a:buNone/>
            </a:pPr>
            <a:r>
              <a:rPr lang="en-GB" sz="7400">
                <a:effectLst/>
                <a:latin typeface="Roboto" panose="02000000000000000000" pitchFamily="2" charset="0"/>
                <a:ea typeface="Times New Roman" panose="02020603050405020304" pitchFamily="18" charset="0"/>
                <a:cs typeface="Times New Roman" panose="02020603050405020304" pitchFamily="18" charset="0"/>
              </a:rPr>
              <a:t> ‘</a:t>
            </a:r>
            <a:r>
              <a:rPr lang="en-GB" sz="7400" b="1">
                <a:solidFill>
                  <a:schemeClr val="accent3"/>
                </a:solidFill>
                <a:effectLst/>
                <a:latin typeface="Roboto" panose="02000000000000000000" pitchFamily="2" charset="0"/>
                <a:ea typeface="Times New Roman" panose="02020603050405020304" pitchFamily="18" charset="0"/>
                <a:cs typeface="Times New Roman" panose="02020603050405020304" pitchFamily="18" charset="0"/>
              </a:rPr>
              <a:t>A single, or repeated act, or lack of appropriate action, occurring within any relationship where there is an expectation of trust which causes harm or distress to an older person.’</a:t>
            </a:r>
            <a:endParaRPr lang="en-GB" sz="7400" b="1">
              <a:solidFill>
                <a:schemeClr val="accent3"/>
              </a:solidFill>
              <a:effectLst/>
              <a:latin typeface="Calibri" panose="020F0502020204030204" pitchFamily="34" charset="0"/>
              <a:ea typeface="Times New Roman" panose="02020603050405020304" pitchFamily="18" charset="0"/>
              <a:cs typeface="Arial" panose="020B0604020202020204" pitchFamily="34" charset="0"/>
            </a:endParaRPr>
          </a:p>
          <a:p>
            <a:pPr marL="0" lvl="0" indent="0">
              <a:lnSpc>
                <a:spcPct val="90000"/>
              </a:lnSpc>
              <a:buNone/>
            </a:pPr>
            <a:r>
              <a:rPr lang="en-GB" sz="7400" b="1">
                <a:effectLst/>
                <a:latin typeface="Roboto" panose="02000000000000000000" pitchFamily="2" charset="0"/>
                <a:ea typeface="Times New Roman" panose="02020603050405020304" pitchFamily="18" charset="0"/>
                <a:cs typeface="Times New Roman" panose="02020603050405020304" pitchFamily="18" charset="0"/>
              </a:rPr>
              <a:t>(World Heath organisation, 2021;Hourglass, 2021)</a:t>
            </a:r>
          </a:p>
          <a:p>
            <a:pPr marL="0" lvl="0" indent="0">
              <a:lnSpc>
                <a:spcPct val="90000"/>
              </a:lnSpc>
              <a:buNone/>
            </a:pPr>
            <a:endParaRPr lang="en-GB" sz="7400" b="1">
              <a:latin typeface="Roboto" panose="02000000000000000000" pitchFamily="2" charset="0"/>
              <a:ea typeface="Times New Roman" panose="02020603050405020304" pitchFamily="18" charset="0"/>
              <a:cs typeface="Times New Roman" panose="02020603050405020304" pitchFamily="18" charset="0"/>
            </a:endParaRPr>
          </a:p>
          <a:p>
            <a:pPr marL="0" lvl="0" indent="0">
              <a:lnSpc>
                <a:spcPct val="90000"/>
              </a:lnSpc>
              <a:buNone/>
            </a:pPr>
            <a:r>
              <a:rPr lang="en-GB" sz="7400" b="1">
                <a:latin typeface="Roboto" panose="02000000000000000000" pitchFamily="2" charset="0"/>
                <a:ea typeface="Times New Roman" panose="02020603050405020304" pitchFamily="18" charset="0"/>
                <a:cs typeface="Times New Roman" panose="02020603050405020304" pitchFamily="18" charset="0"/>
              </a:rPr>
              <a:t>‘</a:t>
            </a:r>
            <a:r>
              <a:rPr lang="en-GB" sz="7400" b="1">
                <a:solidFill>
                  <a:schemeClr val="accent3"/>
                </a:solidFill>
                <a:effectLst/>
                <a:latin typeface="Roboto" panose="02000000000000000000" pitchFamily="2" charset="0"/>
                <a:ea typeface="Times New Roman" panose="02020603050405020304" pitchFamily="18" charset="0"/>
                <a:cs typeface="Times New Roman" panose="02020603050405020304" pitchFamily="18" charset="0"/>
              </a:rPr>
              <a:t>An intentional act or failure to act that causes or creates a risk of harm to an older adult. An older adult is someone aged 60 or older. The abuse occurs at the hands of a caregiver or a person the elder trusts.’</a:t>
            </a:r>
            <a:endParaRPr lang="en-GB" sz="7400" b="1">
              <a:solidFill>
                <a:schemeClr val="accent3"/>
              </a:solidFill>
              <a:latin typeface="Roboto" panose="02000000000000000000" pitchFamily="2" charset="0"/>
              <a:ea typeface="Times New Roman" panose="02020603050405020304" pitchFamily="18" charset="0"/>
              <a:cs typeface="Times New Roman" panose="02020603050405020304" pitchFamily="18" charset="0"/>
            </a:endParaRPr>
          </a:p>
          <a:p>
            <a:pPr marL="0" lvl="0" indent="0">
              <a:lnSpc>
                <a:spcPct val="90000"/>
              </a:lnSpc>
              <a:buNone/>
            </a:pPr>
            <a:r>
              <a:rPr lang="en-GB" sz="7400" b="1">
                <a:effectLst/>
                <a:latin typeface="Roboto" panose="02000000000000000000" pitchFamily="2" charset="0"/>
                <a:ea typeface="Times New Roman" panose="02020603050405020304" pitchFamily="18" charset="0"/>
                <a:cs typeface="Times New Roman" panose="02020603050405020304" pitchFamily="18" charset="0"/>
              </a:rPr>
              <a:t>(Centre for Disease Control, 2021)</a:t>
            </a:r>
          </a:p>
          <a:p>
            <a:pPr lvl="0" rtl="0">
              <a:lnSpc>
                <a:spcPct val="90000"/>
              </a:lnSpc>
            </a:pPr>
            <a:endParaRPr lang="en-GB">
              <a:effectLst/>
              <a:latin typeface="Calibri" panose="020F0502020204030204" pitchFamily="34" charset="0"/>
              <a:ea typeface="Times New Roman" panose="02020603050405020304" pitchFamily="18" charset="0"/>
              <a:cs typeface="Arial" panose="020B0604020202020204" pitchFamily="34" charset="0"/>
            </a:endParaRPr>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71747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F1ACF-AFEF-3E48-A42A-6FAB806200AB}"/>
              </a:ext>
            </a:extLst>
          </p:cNvPr>
          <p:cNvSpPr>
            <a:spLocks noGrp="1"/>
          </p:cNvSpPr>
          <p:nvPr>
            <p:ph type="title"/>
          </p:nvPr>
        </p:nvSpPr>
        <p:spPr>
          <a:xfrm>
            <a:off x="838200" y="365126"/>
            <a:ext cx="10515600" cy="635000"/>
          </a:xfrm>
        </p:spPr>
        <p:txBody>
          <a:bodyPr>
            <a:normAutofit fontScale="90000"/>
          </a:bodyPr>
          <a:lstStyle/>
          <a:p>
            <a:r>
              <a:rPr lang="en-GB" sz="4400" b="1">
                <a:effectLst/>
                <a:latin typeface="Calibri" panose="020F0502020204030204" pitchFamily="34" charset="0"/>
                <a:ea typeface="Times New Roman" panose="02020603050405020304" pitchFamily="18" charset="0"/>
                <a:cs typeface="Arial" panose="020B0604020202020204" pitchFamily="34" charset="0"/>
              </a:rPr>
              <a:t>Elderly Abuse Statistics</a:t>
            </a:r>
            <a:endParaRPr lang="en-US" b="1"/>
          </a:p>
        </p:txBody>
      </p:sp>
      <p:sp>
        <p:nvSpPr>
          <p:cNvPr id="3" name="Content Placeholder 2">
            <a:extLst>
              <a:ext uri="{FF2B5EF4-FFF2-40B4-BE49-F238E27FC236}">
                <a16:creationId xmlns:a16="http://schemas.microsoft.com/office/drawing/2014/main" id="{E31A5422-A2EE-DC41-8E8E-8D00A9281208}"/>
              </a:ext>
            </a:extLst>
          </p:cNvPr>
          <p:cNvSpPr>
            <a:spLocks noGrp="1"/>
          </p:cNvSpPr>
          <p:nvPr>
            <p:ph idx="1"/>
          </p:nvPr>
        </p:nvSpPr>
        <p:spPr>
          <a:xfrm>
            <a:off x="838200" y="1000126"/>
            <a:ext cx="10515600" cy="5857874"/>
          </a:xfrm>
        </p:spPr>
        <p:txBody>
          <a:bodyPr>
            <a:normAutofit/>
          </a:bodyPr>
          <a:lstStyle/>
          <a:p>
            <a:endParaRPr lang="en-GB" sz="4000">
              <a:effectLst/>
              <a:latin typeface="Calibri" panose="020F0502020204030204" pitchFamily="34" charset="0"/>
              <a:ea typeface="Times New Roman" panose="02020603050405020304" pitchFamily="18" charset="0"/>
              <a:cs typeface="Arial" panose="020B0604020202020204" pitchFamily="34" charset="0"/>
            </a:endParaRPr>
          </a:p>
          <a:p>
            <a:r>
              <a:rPr lang="en-GB" sz="2200" b="1" i="0" u="none" strike="noStrike">
                <a:solidFill>
                  <a:srgbClr val="3C4245"/>
                </a:solidFill>
                <a:effectLst/>
                <a:latin typeface="Arial" panose="020B0604020202020204" pitchFamily="34" charset="0"/>
              </a:rPr>
              <a:t>Around 1 in 6 people 60 years and older experienced some form of abuse in community settings during the past year</a:t>
            </a:r>
            <a:r>
              <a:rPr lang="en-GB" sz="2200" b="1">
                <a:solidFill>
                  <a:srgbClr val="3C4245"/>
                </a:solidFill>
                <a:latin typeface="Arial" panose="020B0604020202020204" pitchFamily="34" charset="0"/>
              </a:rPr>
              <a:t> (WHO, 2021).</a:t>
            </a:r>
            <a:endParaRPr lang="en-GB" sz="2200" b="1" i="0" u="none" strike="noStrike">
              <a:solidFill>
                <a:srgbClr val="3C4245"/>
              </a:solidFill>
              <a:effectLst/>
              <a:latin typeface="Arial" panose="020B0604020202020204" pitchFamily="34" charset="0"/>
            </a:endParaRPr>
          </a:p>
          <a:p>
            <a:endParaRPr lang="en-GB" sz="2200" b="1" i="0" u="none" strike="noStrike">
              <a:solidFill>
                <a:srgbClr val="3C4245"/>
              </a:solidFill>
              <a:effectLst/>
              <a:latin typeface="Arial" panose="020B0604020202020204" pitchFamily="34" charset="0"/>
            </a:endParaRPr>
          </a:p>
          <a:p>
            <a:r>
              <a:rPr lang="en-GB" sz="2200" b="1" i="0" u="none" strike="noStrike">
                <a:solidFill>
                  <a:srgbClr val="3C4245"/>
                </a:solidFill>
                <a:effectLst/>
                <a:latin typeface="Arial" panose="020B0604020202020204" pitchFamily="34" charset="0"/>
              </a:rPr>
              <a:t>Rates of elder abuse are high in institutions such as nursing homes and long-term care facilities, with 2 in 3 staff reporting that they have committed abuse in the past year</a:t>
            </a:r>
            <a:r>
              <a:rPr lang="en-GB" sz="2200" b="1">
                <a:solidFill>
                  <a:srgbClr val="3C4245"/>
                </a:solidFill>
                <a:latin typeface="Arial" panose="020B0604020202020204" pitchFamily="34" charset="0"/>
              </a:rPr>
              <a:t> (WHO, 2021).</a:t>
            </a:r>
            <a:endParaRPr lang="en-GB" sz="2200" b="1" i="0" u="none" strike="noStrike">
              <a:solidFill>
                <a:srgbClr val="3C4245"/>
              </a:solidFill>
              <a:effectLst/>
              <a:latin typeface="Arial" panose="020B0604020202020204" pitchFamily="34" charset="0"/>
            </a:endParaRPr>
          </a:p>
          <a:p>
            <a:endParaRPr lang="en-GB" sz="2200" b="1" i="0" u="none" strike="noStrike">
              <a:solidFill>
                <a:srgbClr val="3C4245"/>
              </a:solidFill>
              <a:effectLst/>
              <a:latin typeface="Arial" panose="020B0604020202020204" pitchFamily="34" charset="0"/>
            </a:endParaRPr>
          </a:p>
          <a:p>
            <a:r>
              <a:rPr lang="en-GB" sz="2200" b="1" i="0" u="none" strike="noStrike">
                <a:solidFill>
                  <a:srgbClr val="202124"/>
                </a:solidFill>
                <a:effectLst/>
                <a:latin typeface="arial" panose="020B0604020202020204" pitchFamily="34" charset="0"/>
              </a:rPr>
              <a:t>In 2019 over 280,000 people aged 60 to 74 experienced domestic abuse in England and Wales</a:t>
            </a:r>
            <a:r>
              <a:rPr lang="en-GB" sz="2200" b="1">
                <a:solidFill>
                  <a:srgbClr val="202124"/>
                </a:solidFill>
                <a:latin typeface="arial" panose="020B0604020202020204" pitchFamily="34" charset="0"/>
              </a:rPr>
              <a:t> (Age UK, 2021).</a:t>
            </a:r>
            <a:endParaRPr lang="en-GB" sz="2200" b="1" i="0" u="none" strike="noStrike">
              <a:solidFill>
                <a:srgbClr val="202124"/>
              </a:solidFill>
              <a:effectLst/>
              <a:latin typeface="arial" panose="020B0604020202020204" pitchFamily="34" charset="0"/>
            </a:endParaRPr>
          </a:p>
          <a:p>
            <a:endParaRPr lang="en-GB" sz="2200" i="0" u="none" strike="noStrike">
              <a:solidFill>
                <a:srgbClr val="3C4245"/>
              </a:solidFill>
              <a:effectLst/>
              <a:latin typeface="Arial" panose="020B0604020202020204" pitchFamily="34" charset="0"/>
            </a:endParaRPr>
          </a:p>
          <a:p>
            <a:endParaRPr lang="en-GB" sz="2800" b="1" i="0" u="none" strike="noStrike">
              <a:solidFill>
                <a:srgbClr val="3C4245"/>
              </a:solidFill>
              <a:effectLst/>
              <a:latin typeface="Arial" panose="020B0604020202020204" pitchFamily="34" charset="0"/>
            </a:endParaRPr>
          </a:p>
        </p:txBody>
      </p:sp>
    </p:spTree>
    <p:extLst>
      <p:ext uri="{BB962C8B-B14F-4D97-AF65-F5344CB8AC3E}">
        <p14:creationId xmlns:p14="http://schemas.microsoft.com/office/powerpoint/2010/main" val="834860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CFA15-15A6-8F41-A54D-D0C59DC58222}"/>
              </a:ext>
            </a:extLst>
          </p:cNvPr>
          <p:cNvSpPr>
            <a:spLocks noGrp="1"/>
          </p:cNvSpPr>
          <p:nvPr>
            <p:ph type="title"/>
          </p:nvPr>
        </p:nvSpPr>
        <p:spPr>
          <a:xfrm>
            <a:off x="1058334" y="454688"/>
            <a:ext cx="8596668" cy="723900"/>
          </a:xfrm>
        </p:spPr>
        <p:txBody>
          <a:bodyPr/>
          <a:lstStyle/>
          <a:p>
            <a:r>
              <a:rPr lang="en-GB" b="1" i="0" u="none" strike="noStrike">
                <a:solidFill>
                  <a:srgbClr val="42403F"/>
                </a:solidFill>
                <a:effectLst/>
                <a:latin typeface="Helvetica Neue" panose="02000503000000020004" pitchFamily="2"/>
              </a:rPr>
              <a:t>The Growing old in the UK survey 2020</a:t>
            </a:r>
            <a:endParaRPr lang="en-US" b="1"/>
          </a:p>
        </p:txBody>
      </p:sp>
      <p:sp>
        <p:nvSpPr>
          <p:cNvPr id="3" name="Content Placeholder 2">
            <a:extLst>
              <a:ext uri="{FF2B5EF4-FFF2-40B4-BE49-F238E27FC236}">
                <a16:creationId xmlns:a16="http://schemas.microsoft.com/office/drawing/2014/main" id="{DD6C159F-6232-EA4A-838F-5BC83448EC20}"/>
              </a:ext>
            </a:extLst>
          </p:cNvPr>
          <p:cNvSpPr>
            <a:spLocks noGrp="1"/>
          </p:cNvSpPr>
          <p:nvPr>
            <p:ph idx="1"/>
          </p:nvPr>
        </p:nvSpPr>
        <p:spPr>
          <a:xfrm>
            <a:off x="661459" y="2763839"/>
            <a:ext cx="8596668" cy="3880773"/>
          </a:xfrm>
        </p:spPr>
        <p:txBody>
          <a:bodyPr>
            <a:normAutofit/>
          </a:bodyPr>
          <a:lstStyle/>
          <a:p>
            <a:endParaRPr lang="en-GB" b="0" i="0" u="none" strike="noStrike">
              <a:solidFill>
                <a:srgbClr val="42403F"/>
              </a:solidFill>
              <a:effectLst/>
              <a:latin typeface="Helvetica Neue" panose="02000503000000020004" pitchFamily="2"/>
            </a:endParaRPr>
          </a:p>
          <a:p>
            <a:endParaRPr lang="en-GB" b="0" i="0" u="none" strike="noStrike">
              <a:solidFill>
                <a:srgbClr val="42403F"/>
              </a:solidFill>
              <a:effectLst/>
              <a:latin typeface="Helvetica Neue" panose="02000503000000020004" pitchFamily="2"/>
            </a:endParaRPr>
          </a:p>
          <a:p>
            <a:endParaRPr lang="en-GB" b="0" i="0" u="none" strike="noStrike">
              <a:solidFill>
                <a:srgbClr val="42403F"/>
              </a:solidFill>
              <a:effectLst/>
              <a:latin typeface="Helvetica Neue" panose="02000503000000020004" pitchFamily="2"/>
            </a:endParaRPr>
          </a:p>
          <a:p>
            <a:endParaRPr lang="en-GB" b="0" i="0" u="none" strike="noStrike">
              <a:solidFill>
                <a:srgbClr val="42403F"/>
              </a:solidFill>
              <a:effectLst/>
              <a:latin typeface="Helvetica Neue" panose="02000503000000020004" pitchFamily="2"/>
            </a:endParaRPr>
          </a:p>
          <a:p>
            <a:endParaRPr lang="en-GB" b="0" i="0" u="none" strike="noStrike">
              <a:solidFill>
                <a:srgbClr val="42403F"/>
              </a:solidFill>
              <a:effectLst/>
              <a:latin typeface="Helvetica Neue" panose="02000503000000020004" pitchFamily="2"/>
            </a:endParaRPr>
          </a:p>
          <a:p>
            <a:endParaRPr lang="en-US"/>
          </a:p>
        </p:txBody>
      </p:sp>
      <p:sp>
        <p:nvSpPr>
          <p:cNvPr id="4" name="Rectangle 3">
            <a:extLst>
              <a:ext uri="{FF2B5EF4-FFF2-40B4-BE49-F238E27FC236}">
                <a16:creationId xmlns:a16="http://schemas.microsoft.com/office/drawing/2014/main" id="{EDEC7134-0E0A-6842-A58E-A3000C3F9C4C}"/>
              </a:ext>
            </a:extLst>
          </p:cNvPr>
          <p:cNvSpPr/>
          <p:nvPr/>
        </p:nvSpPr>
        <p:spPr>
          <a:xfrm>
            <a:off x="661459" y="1435097"/>
            <a:ext cx="2897326" cy="1993903"/>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rgbClr val="42403F"/>
                </a:solidFill>
                <a:latin typeface="Helvetica Neue" panose="02000503000000020004" pitchFamily="2"/>
              </a:rPr>
              <a:t>22% had been abused or knew someone who has been abused</a:t>
            </a:r>
            <a:endParaRPr lang="en-US" sz="2400"/>
          </a:p>
        </p:txBody>
      </p:sp>
      <p:sp>
        <p:nvSpPr>
          <p:cNvPr id="5" name="Rectangle 4">
            <a:extLst>
              <a:ext uri="{FF2B5EF4-FFF2-40B4-BE49-F238E27FC236}">
                <a16:creationId xmlns:a16="http://schemas.microsoft.com/office/drawing/2014/main" id="{2EB19DCE-27C4-7E44-BD42-9F37EC67B57A}"/>
              </a:ext>
            </a:extLst>
          </p:cNvPr>
          <p:cNvSpPr/>
          <p:nvPr/>
        </p:nvSpPr>
        <p:spPr>
          <a:xfrm>
            <a:off x="7250613" y="1435096"/>
            <a:ext cx="2548077" cy="1993903"/>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a:solidFill>
                  <a:srgbClr val="42403F"/>
                </a:solidFill>
                <a:effectLst/>
                <a:latin typeface="Helvetica Neue" panose="02000503000000020004" pitchFamily="2"/>
              </a:rPr>
              <a:t>53% felt that the abuse of older people had increased during lockdown </a:t>
            </a:r>
            <a:endParaRPr lang="en-US" sz="2400"/>
          </a:p>
        </p:txBody>
      </p:sp>
      <p:sp>
        <p:nvSpPr>
          <p:cNvPr id="6" name="Rectangle 5">
            <a:extLst>
              <a:ext uri="{FF2B5EF4-FFF2-40B4-BE49-F238E27FC236}">
                <a16:creationId xmlns:a16="http://schemas.microsoft.com/office/drawing/2014/main" id="{4DFA2F32-E63D-9B43-BC89-BC82B0390F58}"/>
              </a:ext>
            </a:extLst>
          </p:cNvPr>
          <p:cNvSpPr/>
          <p:nvPr/>
        </p:nvSpPr>
        <p:spPr>
          <a:xfrm>
            <a:off x="1968217" y="3932178"/>
            <a:ext cx="3181136" cy="2471134"/>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rgbClr val="42403F"/>
                </a:solidFill>
                <a:latin typeface="Helvetica Neue" panose="02000503000000020004" pitchFamily="2"/>
              </a:rPr>
              <a:t>35% </a:t>
            </a:r>
            <a:r>
              <a:rPr lang="en-GB" sz="2400" b="0" i="0" u="none" strike="noStrike">
                <a:solidFill>
                  <a:srgbClr val="42403F"/>
                </a:solidFill>
                <a:effectLst/>
                <a:latin typeface="Helvetica Neue" panose="02000503000000020004" pitchFamily="2"/>
              </a:rPr>
              <a:t>think that ‘inappropriate sexual acts directed at older people’ do not count as abuse</a:t>
            </a:r>
            <a:endParaRPr lang="en-US" sz="2400"/>
          </a:p>
        </p:txBody>
      </p:sp>
      <p:sp>
        <p:nvSpPr>
          <p:cNvPr id="7" name="Rectangle 6">
            <a:extLst>
              <a:ext uri="{FF2B5EF4-FFF2-40B4-BE49-F238E27FC236}">
                <a16:creationId xmlns:a16="http://schemas.microsoft.com/office/drawing/2014/main" id="{67C9A639-3CB4-CF4F-BB5A-6B407940FF71}"/>
              </a:ext>
            </a:extLst>
          </p:cNvPr>
          <p:cNvSpPr/>
          <p:nvPr/>
        </p:nvSpPr>
        <p:spPr>
          <a:xfrm>
            <a:off x="4026376" y="1435097"/>
            <a:ext cx="2886407" cy="1993903"/>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a:solidFill>
                  <a:srgbClr val="42403F"/>
                </a:solidFill>
                <a:effectLst/>
                <a:latin typeface="Helvetica Neue" panose="02000503000000020004" pitchFamily="2"/>
              </a:rPr>
              <a:t>30% did not view ‘pushing, hitting, or beating an older person’ as abuse</a:t>
            </a:r>
            <a:endParaRPr lang="en-US" sz="2400"/>
          </a:p>
        </p:txBody>
      </p:sp>
      <p:sp>
        <p:nvSpPr>
          <p:cNvPr id="8" name="Rectangle 7">
            <a:extLst>
              <a:ext uri="{FF2B5EF4-FFF2-40B4-BE49-F238E27FC236}">
                <a16:creationId xmlns:a16="http://schemas.microsoft.com/office/drawing/2014/main" id="{02D7A379-46F6-8F40-BCDC-BF9757415291}"/>
              </a:ext>
            </a:extLst>
          </p:cNvPr>
          <p:cNvSpPr/>
          <p:nvPr/>
        </p:nvSpPr>
        <p:spPr>
          <a:xfrm>
            <a:off x="5660045" y="3932178"/>
            <a:ext cx="3181136" cy="24711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a:solidFill>
                  <a:srgbClr val="42403F"/>
                </a:solidFill>
                <a:effectLst/>
                <a:latin typeface="Helvetica Neue" panose="02000503000000020004" pitchFamily="2"/>
              </a:rPr>
              <a:t>32% don’t see ‘taking precious items from an older relative’s home without asking’ as abuse</a:t>
            </a:r>
            <a:endParaRPr lang="en-US" sz="2400"/>
          </a:p>
        </p:txBody>
      </p:sp>
      <p:sp>
        <p:nvSpPr>
          <p:cNvPr id="9" name="TextBox 8">
            <a:extLst>
              <a:ext uri="{FF2B5EF4-FFF2-40B4-BE49-F238E27FC236}">
                <a16:creationId xmlns:a16="http://schemas.microsoft.com/office/drawing/2014/main" id="{0A8CB331-62B0-414F-A863-B3306F1D2A9F}"/>
              </a:ext>
            </a:extLst>
          </p:cNvPr>
          <p:cNvSpPr txBox="1"/>
          <p:nvPr/>
        </p:nvSpPr>
        <p:spPr>
          <a:xfrm>
            <a:off x="9768819" y="6218646"/>
            <a:ext cx="2214490" cy="400110"/>
          </a:xfrm>
          <a:prstGeom prst="rect">
            <a:avLst/>
          </a:prstGeom>
          <a:noFill/>
        </p:spPr>
        <p:txBody>
          <a:bodyPr wrap="square" rtlCol="0">
            <a:spAutoFit/>
          </a:bodyPr>
          <a:lstStyle/>
          <a:p>
            <a:pPr algn="l"/>
            <a:r>
              <a:rPr lang="en-GB" sz="2000"/>
              <a:t>(Hourglass, 2021)</a:t>
            </a:r>
            <a:endParaRPr lang="en-US" sz="2000"/>
          </a:p>
        </p:txBody>
      </p:sp>
    </p:spTree>
    <p:extLst>
      <p:ext uri="{BB962C8B-B14F-4D97-AF65-F5344CB8AC3E}">
        <p14:creationId xmlns:p14="http://schemas.microsoft.com/office/powerpoint/2010/main" val="3404443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8D7C1-2339-CE4B-9496-D3C71A8F4874}"/>
              </a:ext>
            </a:extLst>
          </p:cNvPr>
          <p:cNvSpPr>
            <a:spLocks noGrp="1"/>
          </p:cNvSpPr>
          <p:nvPr>
            <p:ph type="title"/>
          </p:nvPr>
        </p:nvSpPr>
        <p:spPr>
          <a:xfrm>
            <a:off x="615950" y="0"/>
            <a:ext cx="10515600" cy="2099918"/>
          </a:xfrm>
        </p:spPr>
        <p:txBody>
          <a:bodyPr>
            <a:normAutofit fontScale="90000"/>
          </a:bodyPr>
          <a:lstStyle/>
          <a:p>
            <a:r>
              <a:rPr lang="en-GB" sz="4800" b="1">
                <a:effectLst/>
                <a:latin typeface="Calibri" panose="020F0502020204030204" pitchFamily="34" charset="0"/>
                <a:ea typeface="Times New Roman" panose="02020603050405020304" pitchFamily="18" charset="0"/>
                <a:cs typeface="Arial" panose="020B0604020202020204" pitchFamily="34" charset="0"/>
              </a:rPr>
              <a:t>Types of Abuse </a:t>
            </a:r>
            <a:br>
              <a:rPr lang="en-GB" b="1">
                <a:effectLst/>
                <a:latin typeface="Calibri" panose="020F0502020204030204" pitchFamily="34" charset="0"/>
                <a:ea typeface="Times New Roman" panose="02020603050405020304" pitchFamily="18" charset="0"/>
                <a:cs typeface="Arial" panose="020B0604020202020204" pitchFamily="34" charset="0"/>
              </a:rPr>
            </a:br>
            <a:br>
              <a:rPr lang="en-GB" sz="3100" b="1">
                <a:latin typeface="Calibri" panose="020F0502020204030204" pitchFamily="34" charset="0"/>
                <a:ea typeface="Times New Roman" panose="02020603050405020304" pitchFamily="18" charset="0"/>
                <a:cs typeface="Arial" panose="020B0604020202020204" pitchFamily="34" charset="0"/>
              </a:rPr>
            </a:br>
            <a:r>
              <a:rPr lang="en-GB" sz="3100" b="1">
                <a:latin typeface="Calibri" panose="020F0502020204030204" pitchFamily="34" charset="0"/>
                <a:ea typeface="Times New Roman" panose="02020603050405020304" pitchFamily="18" charset="0"/>
                <a:cs typeface="Arial" panose="020B0604020202020204" pitchFamily="34" charset="0"/>
              </a:rPr>
              <a:t>There</a:t>
            </a:r>
            <a:r>
              <a:rPr lang="en-GB" sz="3100" b="1">
                <a:effectLst/>
                <a:latin typeface="Calibri" panose="020F0502020204030204" pitchFamily="34" charset="0"/>
                <a:ea typeface="Times New Roman" panose="02020603050405020304" pitchFamily="18" charset="0"/>
                <a:cs typeface="Arial" panose="020B0604020202020204" pitchFamily="34" charset="0"/>
              </a:rPr>
              <a:t> are several types of a abuse that an elderly person could be exposed to:</a:t>
            </a:r>
            <a:endParaRPr lang="en-US" sz="3100" b="1"/>
          </a:p>
        </p:txBody>
      </p:sp>
      <p:sp>
        <p:nvSpPr>
          <p:cNvPr id="3" name="Content Placeholder 2">
            <a:extLst>
              <a:ext uri="{FF2B5EF4-FFF2-40B4-BE49-F238E27FC236}">
                <a16:creationId xmlns:a16="http://schemas.microsoft.com/office/drawing/2014/main" id="{BDA203AA-A013-AA41-8C10-BD4AD828A001}"/>
              </a:ext>
            </a:extLst>
          </p:cNvPr>
          <p:cNvSpPr>
            <a:spLocks noGrp="1"/>
          </p:cNvSpPr>
          <p:nvPr>
            <p:ph idx="1"/>
          </p:nvPr>
        </p:nvSpPr>
        <p:spPr>
          <a:xfrm>
            <a:off x="1055688" y="2399258"/>
            <a:ext cx="3868398" cy="3693698"/>
          </a:xfrm>
        </p:spPr>
        <p:txBody>
          <a:bodyPr>
            <a:noAutofit/>
          </a:bodyPr>
          <a:lstStyle/>
          <a:p>
            <a:endParaRPr lang="en-GB" sz="2800">
              <a:effectLst/>
              <a:latin typeface="Calibri" panose="020F0502020204030204" pitchFamily="34" charset="0"/>
              <a:ea typeface="Times New Roman" panose="02020603050405020304" pitchFamily="18" charset="0"/>
              <a:cs typeface="Arial" panose="020B0604020202020204" pitchFamily="34" charset="0"/>
            </a:endParaRPr>
          </a:p>
          <a:p>
            <a:r>
              <a:rPr lang="en-GB" sz="2800" b="1">
                <a:latin typeface="Calibri" panose="020F0502020204030204" pitchFamily="34" charset="0"/>
                <a:ea typeface="Times New Roman" panose="02020603050405020304" pitchFamily="18" charset="0"/>
                <a:cs typeface="Arial" panose="020B0604020202020204" pitchFamily="34" charset="0"/>
              </a:rPr>
              <a:t>Physical abuse</a:t>
            </a:r>
          </a:p>
          <a:p>
            <a:r>
              <a:rPr lang="en-GB" sz="2800" b="1">
                <a:latin typeface="Calibri" panose="020F0502020204030204" pitchFamily="34" charset="0"/>
                <a:ea typeface="Times New Roman" panose="02020603050405020304" pitchFamily="18" charset="0"/>
                <a:cs typeface="Arial" panose="020B0604020202020204" pitchFamily="34" charset="0"/>
              </a:rPr>
              <a:t>Psychological abuse</a:t>
            </a:r>
          </a:p>
          <a:p>
            <a:r>
              <a:rPr lang="en-GB" sz="2800" b="1">
                <a:latin typeface="Calibri" panose="020F0502020204030204" pitchFamily="34" charset="0"/>
                <a:ea typeface="Times New Roman" panose="02020603050405020304" pitchFamily="18" charset="0"/>
                <a:cs typeface="Arial" panose="020B0604020202020204" pitchFamily="34" charset="0"/>
              </a:rPr>
              <a:t>Sexual abuse</a:t>
            </a:r>
          </a:p>
          <a:p>
            <a:r>
              <a:rPr lang="en-GB" sz="2800" b="1">
                <a:latin typeface="Calibri" panose="020F0502020204030204" pitchFamily="34" charset="0"/>
                <a:ea typeface="Times New Roman" panose="02020603050405020304" pitchFamily="18" charset="0"/>
                <a:cs typeface="Arial" panose="020B0604020202020204" pitchFamily="34" charset="0"/>
              </a:rPr>
              <a:t>Financial abuse </a:t>
            </a:r>
          </a:p>
          <a:p>
            <a:r>
              <a:rPr lang="en-GB" sz="2800" b="1">
                <a:latin typeface="Calibri" panose="020F0502020204030204" pitchFamily="34" charset="0"/>
                <a:ea typeface="Times New Roman" panose="02020603050405020304" pitchFamily="18" charset="0"/>
                <a:cs typeface="Arial" panose="020B0604020202020204" pitchFamily="34" charset="0"/>
              </a:rPr>
              <a:t>Neglect </a:t>
            </a:r>
          </a:p>
          <a:p>
            <a:endParaRPr lang="en-GB" sz="2800">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a:extLst>
              <a:ext uri="{FF2B5EF4-FFF2-40B4-BE49-F238E27FC236}">
                <a16:creationId xmlns:a16="http://schemas.microsoft.com/office/drawing/2014/main" id="{B0CC5B11-9BC4-6949-8314-085C5A6D747B}"/>
              </a:ext>
            </a:extLst>
          </p:cNvPr>
          <p:cNvSpPr txBox="1"/>
          <p:nvPr/>
        </p:nvSpPr>
        <p:spPr>
          <a:xfrm>
            <a:off x="4302126" y="6189642"/>
            <a:ext cx="7254874" cy="415498"/>
          </a:xfrm>
          <a:prstGeom prst="rect">
            <a:avLst/>
          </a:prstGeom>
          <a:noFill/>
        </p:spPr>
        <p:txBody>
          <a:bodyPr wrap="square" rtlCol="0">
            <a:spAutoFit/>
          </a:bodyPr>
          <a:lstStyle/>
          <a:p>
            <a:pPr algn="l"/>
            <a:r>
              <a:rPr lang="en-GB" sz="2100"/>
              <a:t>(Social Care Institute for Excellence, 2020; Age UK, 2021)</a:t>
            </a:r>
            <a:endParaRPr lang="en-US" sz="2100"/>
          </a:p>
        </p:txBody>
      </p:sp>
      <p:pic>
        <p:nvPicPr>
          <p:cNvPr id="8" name="Picture 7">
            <a:extLst>
              <a:ext uri="{FF2B5EF4-FFF2-40B4-BE49-F238E27FC236}">
                <a16:creationId xmlns:a16="http://schemas.microsoft.com/office/drawing/2014/main" id="{81C2A107-77FE-BA48-9CFF-3162C5C7F09C}"/>
              </a:ext>
            </a:extLst>
          </p:cNvPr>
          <p:cNvPicPr>
            <a:picLocks noChangeAspect="1"/>
          </p:cNvPicPr>
          <p:nvPr/>
        </p:nvPicPr>
        <p:blipFill>
          <a:blip r:embed="rId2"/>
          <a:stretch>
            <a:fillRect/>
          </a:stretch>
        </p:blipFill>
        <p:spPr>
          <a:xfrm>
            <a:off x="5632790" y="2916329"/>
            <a:ext cx="3868398" cy="2822028"/>
          </a:xfrm>
          <a:prstGeom prst="rect">
            <a:avLst/>
          </a:prstGeom>
        </p:spPr>
      </p:pic>
    </p:spTree>
    <p:extLst>
      <p:ext uri="{BB962C8B-B14F-4D97-AF65-F5344CB8AC3E}">
        <p14:creationId xmlns:p14="http://schemas.microsoft.com/office/powerpoint/2010/main" val="3797068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5D2130-71D2-A342-B606-9D7D196E023E}"/>
              </a:ext>
            </a:extLst>
          </p:cNvPr>
          <p:cNvSpPr>
            <a:spLocks noGrp="1"/>
          </p:cNvSpPr>
          <p:nvPr>
            <p:ph type="title"/>
          </p:nvPr>
        </p:nvSpPr>
        <p:spPr>
          <a:xfrm>
            <a:off x="1043950" y="1179151"/>
            <a:ext cx="3300646" cy="4463889"/>
          </a:xfrm>
        </p:spPr>
        <p:txBody>
          <a:bodyPr anchor="ctr">
            <a:normAutofit/>
          </a:bodyPr>
          <a:lstStyle/>
          <a:p>
            <a:pPr algn="ctr"/>
            <a:r>
              <a:rPr lang="en-GB" sz="4800" b="1"/>
              <a:t>Spotting</a:t>
            </a:r>
            <a:br>
              <a:rPr lang="en-GB" sz="4800" b="1"/>
            </a:br>
            <a:r>
              <a:rPr lang="en-GB" sz="4800" b="1"/>
              <a:t>Elder </a:t>
            </a:r>
            <a:br>
              <a:rPr lang="en-GB" sz="4800" b="1"/>
            </a:br>
            <a:r>
              <a:rPr lang="en-GB" sz="4800" b="1"/>
              <a:t>Abuse</a:t>
            </a:r>
            <a:endParaRPr lang="en-US" sz="4800" b="1"/>
          </a:p>
        </p:txBody>
      </p:sp>
      <p:sp>
        <p:nvSpPr>
          <p:cNvPr id="29"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30"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409E4E5-9FB1-7F4E-8F71-E158406ECDF0}"/>
              </a:ext>
            </a:extLst>
          </p:cNvPr>
          <p:cNvSpPr>
            <a:spLocks noGrp="1"/>
          </p:cNvSpPr>
          <p:nvPr>
            <p:ph idx="1"/>
          </p:nvPr>
        </p:nvSpPr>
        <p:spPr>
          <a:xfrm>
            <a:off x="4978918" y="1109145"/>
            <a:ext cx="6341016" cy="4603900"/>
          </a:xfrm>
        </p:spPr>
        <p:txBody>
          <a:bodyPr anchor="ctr">
            <a:normAutofit fontScale="55000" lnSpcReduction="20000"/>
          </a:bodyPr>
          <a:lstStyle/>
          <a:p>
            <a:pPr fontAlgn="base">
              <a:lnSpc>
                <a:spcPct val="90000"/>
              </a:lnSpc>
            </a:pPr>
            <a:endParaRPr lang="en-GB" sz="1400" b="1" i="0" u="sng" strike="noStrike">
              <a:effectLst/>
              <a:latin typeface="Lato" panose="020F0502020204030203" pitchFamily="34" charset="0"/>
            </a:endParaRPr>
          </a:p>
          <a:p>
            <a:pPr fontAlgn="base">
              <a:lnSpc>
                <a:spcPct val="90000"/>
              </a:lnSpc>
            </a:pPr>
            <a:r>
              <a:rPr lang="en-GB" sz="3300" b="1" i="0" strike="noStrike">
                <a:effectLst/>
                <a:latin typeface="Lato" panose="020F0502020204030203" pitchFamily="34" charset="0"/>
              </a:rPr>
              <a:t>Generalised physical and behavioural changes that could be indicators of abuse:</a:t>
            </a:r>
          </a:p>
          <a:p>
            <a:pPr fontAlgn="base">
              <a:lnSpc>
                <a:spcPct val="90000"/>
              </a:lnSpc>
            </a:pPr>
            <a:endParaRPr lang="en-GB" sz="2900" b="1">
              <a:latin typeface="Calibri" panose="020F0502020204030204" pitchFamily="34" charset="0"/>
            </a:endParaRPr>
          </a:p>
          <a:p>
            <a:pPr fontAlgn="base">
              <a:lnSpc>
                <a:spcPct val="90000"/>
              </a:lnSpc>
            </a:pPr>
            <a:r>
              <a:rPr lang="en-GB" sz="2900" b="0" i="0" u="none" strike="noStrike">
                <a:effectLst/>
                <a:latin typeface="Calibri" panose="020F0502020204030204" pitchFamily="34" charset="0"/>
              </a:rPr>
              <a:t>Quietness/seeming withdrawn.</a:t>
            </a:r>
          </a:p>
          <a:p>
            <a:pPr fontAlgn="base">
              <a:lnSpc>
                <a:spcPct val="90000"/>
              </a:lnSpc>
            </a:pPr>
            <a:r>
              <a:rPr lang="en-GB" sz="2900" b="0" i="0" u="none" strike="noStrike">
                <a:effectLst/>
                <a:latin typeface="Calibri" panose="020F0502020204030204" pitchFamily="34" charset="0"/>
              </a:rPr>
              <a:t>Anger/aggression with no obvious reason.</a:t>
            </a:r>
          </a:p>
          <a:p>
            <a:pPr fontAlgn="base">
              <a:lnSpc>
                <a:spcPct val="90000"/>
              </a:lnSpc>
            </a:pPr>
            <a:r>
              <a:rPr lang="en-GB" sz="2900" b="0" i="0" u="none" strike="noStrike">
                <a:effectLst/>
                <a:latin typeface="Calibri" panose="020F0502020204030204" pitchFamily="34" charset="0"/>
              </a:rPr>
              <a:t>Sudden changes in character – tearfulness, helplessness, anxiety.</a:t>
            </a:r>
          </a:p>
          <a:p>
            <a:pPr fontAlgn="base">
              <a:lnSpc>
                <a:spcPct val="90000"/>
              </a:lnSpc>
            </a:pPr>
            <a:r>
              <a:rPr lang="en-GB" sz="2900" b="0" i="0" u="none" strike="noStrike">
                <a:effectLst/>
                <a:latin typeface="Calibri" panose="020F0502020204030204" pitchFamily="34" charset="0"/>
              </a:rPr>
              <a:t>An unkempt appearance or underweight.</a:t>
            </a:r>
          </a:p>
          <a:p>
            <a:pPr fontAlgn="base">
              <a:lnSpc>
                <a:spcPct val="90000"/>
              </a:lnSpc>
            </a:pPr>
            <a:r>
              <a:rPr lang="en-GB" sz="2900" b="0" i="0" u="none" strike="noStrike">
                <a:effectLst/>
                <a:latin typeface="Calibri" panose="020F0502020204030204" pitchFamily="34" charset="0"/>
              </a:rPr>
              <a:t>Physical signs such as bruises, wounds, fractures or other untreated injuries (sometimes repeated) </a:t>
            </a:r>
          </a:p>
          <a:p>
            <a:pPr fontAlgn="base">
              <a:lnSpc>
                <a:spcPct val="90000"/>
              </a:lnSpc>
            </a:pPr>
            <a:r>
              <a:rPr lang="en-GB" sz="2900" b="0" i="0" u="none" strike="noStrike">
                <a:effectLst/>
                <a:latin typeface="Calibri" panose="020F0502020204030204" pitchFamily="34" charset="0"/>
              </a:rPr>
              <a:t>Fear of being alone or left with particular people alone.</a:t>
            </a:r>
          </a:p>
          <a:p>
            <a:pPr fontAlgn="base">
              <a:lnSpc>
                <a:spcPct val="90000"/>
              </a:lnSpc>
            </a:pPr>
            <a:r>
              <a:rPr lang="en-GB" sz="2900" b="0" i="0" u="none" strike="noStrike">
                <a:effectLst/>
                <a:latin typeface="Calibri" panose="020F0502020204030204" pitchFamily="34" charset="0"/>
              </a:rPr>
              <a:t>Being unusually dismissive and insisting there’s nothing wrong</a:t>
            </a:r>
          </a:p>
          <a:p>
            <a:pPr fontAlgn="base">
              <a:lnSpc>
                <a:spcPct val="90000"/>
              </a:lnSpc>
            </a:pPr>
            <a:r>
              <a:rPr lang="en-GB" sz="2900" b="0" i="0" u="none" strike="noStrike">
                <a:effectLst/>
                <a:latin typeface="Calibri" panose="020F0502020204030204" pitchFamily="34" charset="0"/>
              </a:rPr>
              <a:t>Home could be under heated,  untidy, utilities cut off, items missing </a:t>
            </a:r>
          </a:p>
          <a:p>
            <a:pPr fontAlgn="base">
              <a:lnSpc>
                <a:spcPct val="90000"/>
              </a:lnSpc>
            </a:pPr>
            <a:r>
              <a:rPr lang="en-GB" sz="2900" b="0" i="0" u="none" strike="noStrike">
                <a:effectLst/>
                <a:latin typeface="Calibri" panose="020F0502020204030204" pitchFamily="34" charset="0"/>
              </a:rPr>
              <a:t>Changes from previous routines</a:t>
            </a:r>
          </a:p>
          <a:p>
            <a:pPr fontAlgn="base">
              <a:lnSpc>
                <a:spcPct val="90000"/>
              </a:lnSpc>
            </a:pPr>
            <a:r>
              <a:rPr lang="en-GB" sz="2900" b="0" i="0" u="none" strike="noStrike">
                <a:effectLst/>
                <a:latin typeface="Calibri" panose="020F0502020204030204" pitchFamily="34" charset="0"/>
              </a:rPr>
              <a:t>Unexplained financial transactions</a:t>
            </a:r>
          </a:p>
          <a:p>
            <a:pPr>
              <a:lnSpc>
                <a:spcPct val="90000"/>
              </a:lnSpc>
            </a:pPr>
            <a:endParaRPr lang="en-GB" sz="14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1"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FD97F5CD-2933-7045-B1A6-6968EFEF73E2}"/>
              </a:ext>
            </a:extLst>
          </p:cNvPr>
          <p:cNvSpPr txBox="1"/>
          <p:nvPr/>
        </p:nvSpPr>
        <p:spPr>
          <a:xfrm>
            <a:off x="7118350" y="6100856"/>
            <a:ext cx="6661150" cy="369332"/>
          </a:xfrm>
          <a:prstGeom prst="rect">
            <a:avLst/>
          </a:prstGeom>
          <a:noFill/>
        </p:spPr>
        <p:txBody>
          <a:bodyPr wrap="square" rtlCol="0">
            <a:spAutoFit/>
          </a:bodyPr>
          <a:lstStyle/>
          <a:p>
            <a:pPr algn="l"/>
            <a:r>
              <a:rPr lang="en-GB"/>
              <a:t>(National Institute on </a:t>
            </a:r>
            <a:r>
              <a:rPr lang="en-GB" err="1"/>
              <a:t>Aging</a:t>
            </a:r>
            <a:r>
              <a:rPr lang="en-GB"/>
              <a:t>, 2021)</a:t>
            </a:r>
            <a:endParaRPr lang="en-US"/>
          </a:p>
        </p:txBody>
      </p:sp>
    </p:spTree>
    <p:extLst>
      <p:ext uri="{BB962C8B-B14F-4D97-AF65-F5344CB8AC3E}">
        <p14:creationId xmlns:p14="http://schemas.microsoft.com/office/powerpoint/2010/main" val="4236638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B8C1C-E181-1F42-9399-122A51274C42}"/>
              </a:ext>
            </a:extLst>
          </p:cNvPr>
          <p:cNvSpPr>
            <a:spLocks noGrp="1"/>
          </p:cNvSpPr>
          <p:nvPr>
            <p:ph type="title"/>
          </p:nvPr>
        </p:nvSpPr>
        <p:spPr/>
        <p:txBody>
          <a:bodyPr/>
          <a:lstStyle/>
          <a:p>
            <a:r>
              <a:rPr lang="en-GB"/>
              <a:t>Physical Abuse </a:t>
            </a:r>
            <a:endParaRPr lang="en-US"/>
          </a:p>
        </p:txBody>
      </p:sp>
      <p:sp>
        <p:nvSpPr>
          <p:cNvPr id="3" name="Content Placeholder 2">
            <a:extLst>
              <a:ext uri="{FF2B5EF4-FFF2-40B4-BE49-F238E27FC236}">
                <a16:creationId xmlns:a16="http://schemas.microsoft.com/office/drawing/2014/main" id="{B9D4FCAF-8CCC-7C41-87C0-ABECBF27758E}"/>
              </a:ext>
            </a:extLst>
          </p:cNvPr>
          <p:cNvSpPr>
            <a:spLocks noGrp="1"/>
          </p:cNvSpPr>
          <p:nvPr>
            <p:ph idx="1"/>
          </p:nvPr>
        </p:nvSpPr>
        <p:spPr>
          <a:xfrm>
            <a:off x="423334" y="1930400"/>
            <a:ext cx="10288166" cy="4644362"/>
          </a:xfrm>
        </p:spPr>
        <p:txBody>
          <a:bodyPr>
            <a:normAutofit fontScale="70000" lnSpcReduction="20000"/>
          </a:bodyPr>
          <a:lstStyle/>
          <a:p>
            <a:pPr marL="0" indent="0">
              <a:buNone/>
            </a:pPr>
            <a:r>
              <a:rPr lang="en-GB" sz="2600" b="0" i="0" u="none" strike="noStrike" dirty="0">
                <a:solidFill>
                  <a:srgbClr val="000000"/>
                </a:solidFill>
                <a:effectLst/>
                <a:latin typeface="Roboto" panose="02000000000000000000" pitchFamily="2" charset="0"/>
              </a:rPr>
              <a:t>Physical abuse is the result of any intentional physical force, including hitting, slapping, pushing, pinching, or burning. </a:t>
            </a:r>
          </a:p>
          <a:p>
            <a:pPr marL="0" indent="0">
              <a:buNone/>
            </a:pPr>
            <a:r>
              <a:rPr lang="en-GB" sz="2600" b="0" i="0" u="none" strike="noStrike" dirty="0">
                <a:solidFill>
                  <a:srgbClr val="000000"/>
                </a:solidFill>
                <a:effectLst/>
                <a:latin typeface="Roboto" panose="02000000000000000000" pitchFamily="2" charset="0"/>
              </a:rPr>
              <a:t>This type of abuse can cause illness, pain, distress, or death (Hammett, 2019).</a:t>
            </a:r>
          </a:p>
          <a:p>
            <a:pPr marL="0" indent="0">
              <a:buNone/>
            </a:pPr>
            <a:endParaRPr lang="en-GB" sz="2600" b="0" i="0" u="none" strike="noStrike" dirty="0">
              <a:solidFill>
                <a:srgbClr val="000000"/>
              </a:solidFill>
              <a:effectLst/>
              <a:latin typeface="Roboto" panose="02000000000000000000" pitchFamily="2" charset="0"/>
            </a:endParaRPr>
          </a:p>
          <a:p>
            <a:pPr marL="0" indent="0">
              <a:buNone/>
            </a:pPr>
            <a:r>
              <a:rPr lang="en-GB" sz="2600" b="0" i="0" u="none" strike="noStrike" dirty="0">
                <a:solidFill>
                  <a:srgbClr val="000000"/>
                </a:solidFill>
                <a:effectLst/>
                <a:latin typeface="Roboto" panose="02000000000000000000" pitchFamily="2" charset="0"/>
              </a:rPr>
              <a:t>Indicators;</a:t>
            </a:r>
          </a:p>
          <a:p>
            <a:pPr marL="0" indent="0">
              <a:buNone/>
            </a:pPr>
            <a:endParaRPr lang="en-GB" sz="2600" b="0" i="0" u="none" strike="noStrike" dirty="0">
              <a:solidFill>
                <a:srgbClr val="000000"/>
              </a:solidFill>
              <a:effectLst/>
              <a:latin typeface="Roboto" panose="02000000000000000000" pitchFamily="2" charset="0"/>
            </a:endParaRPr>
          </a:p>
          <a:p>
            <a:r>
              <a:rPr lang="en-GB" sz="2600" b="0" i="0" u="none" strike="noStrike" dirty="0">
                <a:solidFill>
                  <a:srgbClr val="000000"/>
                </a:solidFill>
                <a:effectLst/>
                <a:latin typeface="Calibri" panose="020F0502020204030204" pitchFamily="34" charset="0"/>
              </a:rPr>
              <a:t>Unexplained bruises, scars</a:t>
            </a:r>
          </a:p>
          <a:p>
            <a:r>
              <a:rPr lang="en-GB" sz="2600" b="0" i="0" u="none" strike="noStrike" dirty="0">
                <a:solidFill>
                  <a:srgbClr val="000000"/>
                </a:solidFill>
                <a:effectLst/>
                <a:latin typeface="Calibri" panose="020F0502020204030204" pitchFamily="34" charset="0"/>
              </a:rPr>
              <a:t>Broken bones/dislocated joints</a:t>
            </a:r>
          </a:p>
          <a:p>
            <a:r>
              <a:rPr lang="en-GB" sz="2600" b="0" i="0" u="none" strike="noStrike" dirty="0">
                <a:solidFill>
                  <a:srgbClr val="000000"/>
                </a:solidFill>
                <a:effectLst/>
                <a:latin typeface="Calibri" panose="020F0502020204030204" pitchFamily="34" charset="0"/>
              </a:rPr>
              <a:t>Broken eyeglasses</a:t>
            </a:r>
          </a:p>
          <a:p>
            <a:r>
              <a:rPr lang="en-GB" sz="2600" b="0" i="0" u="none" strike="noStrike" dirty="0">
                <a:solidFill>
                  <a:srgbClr val="000000"/>
                </a:solidFill>
                <a:effectLst/>
                <a:latin typeface="Calibri" panose="020F0502020204030204" pitchFamily="34" charset="0"/>
              </a:rPr>
              <a:t>Inappropriate administration of drugs.</a:t>
            </a:r>
          </a:p>
          <a:p>
            <a:r>
              <a:rPr lang="en-GB" sz="2600" b="0" i="0" u="none" strike="noStrike" dirty="0">
                <a:solidFill>
                  <a:srgbClr val="000000"/>
                </a:solidFill>
                <a:effectLst/>
                <a:latin typeface="Calibri" panose="020F0502020204030204" pitchFamily="34" charset="0"/>
              </a:rPr>
              <a:t>Other sudden behaviour changes or signs of physical trauma</a:t>
            </a:r>
          </a:p>
          <a:p>
            <a:r>
              <a:rPr lang="en-GB" sz="2600" dirty="0">
                <a:latin typeface="Calibri" panose="020F0502020204030204" pitchFamily="34" charset="0"/>
              </a:rPr>
              <a:t>Restraining of confinement.</a:t>
            </a:r>
          </a:p>
          <a:p>
            <a:r>
              <a:rPr lang="en-GB" sz="2600" b="1" dirty="0">
                <a:latin typeface="Calibri" panose="020F0502020204030204" pitchFamily="34" charset="0"/>
              </a:rPr>
              <a:t>Crucially, if a service user tells you that have been, kicked, slapped, hit or mistreated.</a:t>
            </a:r>
            <a:br>
              <a:rPr lang="en-GB" sz="2600" dirty="0"/>
            </a:br>
            <a:endParaRPr lang="en-GB" sz="2600" b="0" i="0" u="none" strike="noStrike" dirty="0">
              <a:solidFill>
                <a:srgbClr val="000000"/>
              </a:solidFill>
              <a:effectLst/>
              <a:latin typeface="Roboto" panose="02000000000000000000" pitchFamily="2" charset="0"/>
            </a:endParaRPr>
          </a:p>
          <a:p>
            <a:endParaRPr lang="en-US" dirty="0"/>
          </a:p>
        </p:txBody>
      </p:sp>
    </p:spTree>
    <p:extLst>
      <p:ext uri="{BB962C8B-B14F-4D97-AF65-F5344CB8AC3E}">
        <p14:creationId xmlns:p14="http://schemas.microsoft.com/office/powerpoint/2010/main" val="243895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740C9-96A5-B448-86E5-97530C8693D4}"/>
              </a:ext>
            </a:extLst>
          </p:cNvPr>
          <p:cNvSpPr>
            <a:spLocks noGrp="1"/>
          </p:cNvSpPr>
          <p:nvPr>
            <p:ph type="title"/>
          </p:nvPr>
        </p:nvSpPr>
        <p:spPr/>
        <p:txBody>
          <a:bodyPr/>
          <a:lstStyle/>
          <a:p>
            <a:r>
              <a:rPr lang="en-GB"/>
              <a:t>Physical abuse case study </a:t>
            </a:r>
            <a:endParaRPr lang="en-US"/>
          </a:p>
        </p:txBody>
      </p:sp>
      <p:sp>
        <p:nvSpPr>
          <p:cNvPr id="3" name="Content Placeholder 2">
            <a:extLst>
              <a:ext uri="{FF2B5EF4-FFF2-40B4-BE49-F238E27FC236}">
                <a16:creationId xmlns:a16="http://schemas.microsoft.com/office/drawing/2014/main" id="{44978302-A426-B24D-BBCD-0734BC125D1B}"/>
              </a:ext>
            </a:extLst>
          </p:cNvPr>
          <p:cNvSpPr>
            <a:spLocks noGrp="1"/>
          </p:cNvSpPr>
          <p:nvPr>
            <p:ph idx="1"/>
          </p:nvPr>
        </p:nvSpPr>
        <p:spPr>
          <a:xfrm>
            <a:off x="677334" y="1725944"/>
            <a:ext cx="8596668" cy="3406112"/>
          </a:xfrm>
        </p:spPr>
        <p:txBody>
          <a:bodyPr/>
          <a:lstStyle/>
          <a:p>
            <a:pPr marL="0" indent="0">
              <a:buNone/>
            </a:pPr>
            <a:r>
              <a:rPr lang="en-GB" sz="2000" b="0" i="0" u="none" strike="noStrike">
                <a:solidFill>
                  <a:srgbClr val="000000"/>
                </a:solidFill>
                <a:effectLst/>
                <a:latin typeface="graphik"/>
              </a:rPr>
              <a:t>Mr H’s Story</a:t>
            </a:r>
          </a:p>
          <a:p>
            <a:pPr marL="0" indent="0">
              <a:buNone/>
            </a:pPr>
            <a:endParaRPr lang="en-GB" sz="2000" b="0" i="0" u="none" strike="noStrike">
              <a:solidFill>
                <a:srgbClr val="000000"/>
              </a:solidFill>
              <a:effectLst/>
              <a:latin typeface="graphik"/>
            </a:endParaRPr>
          </a:p>
          <a:p>
            <a:pPr marL="0" indent="0">
              <a:buNone/>
            </a:pPr>
            <a:r>
              <a:rPr lang="en-GB" sz="2000" b="0" i="0" u="none" strike="noStrike">
                <a:solidFill>
                  <a:srgbClr val="000000"/>
                </a:solidFill>
                <a:effectLst/>
                <a:latin typeface="graphik"/>
              </a:rPr>
              <a:t>Mr H is an elderly man was partially paralysed as a result of a stroke. He had carers who came into his home three times a day, but his wife cared for him the rest of the time. Over time, his wife became increasingly aggressive. One night, when he asked her to help him to the toilet, she pushed him and he fell, hitting his head. She then helped him up and slapped him across the face.</a:t>
            </a:r>
          </a:p>
          <a:p>
            <a:pPr marL="0" indent="0">
              <a:buNone/>
            </a:pPr>
            <a:endParaRPr lang="en-GB">
              <a:solidFill>
                <a:srgbClr val="000000"/>
              </a:solidFill>
              <a:latin typeface="graphik"/>
            </a:endParaRPr>
          </a:p>
          <a:p>
            <a:pPr marL="0" indent="0">
              <a:buNone/>
            </a:pPr>
            <a:r>
              <a:rPr lang="en-GB">
                <a:solidFill>
                  <a:srgbClr val="000000"/>
                </a:solidFill>
                <a:latin typeface="graphik"/>
              </a:rPr>
              <a:t>(Warwickshire Safeguarding, 2017)</a:t>
            </a:r>
          </a:p>
          <a:p>
            <a:pPr marL="0" indent="0">
              <a:buNone/>
            </a:pPr>
            <a:endParaRPr lang="en-US"/>
          </a:p>
        </p:txBody>
      </p:sp>
    </p:spTree>
    <p:extLst>
      <p:ext uri="{BB962C8B-B14F-4D97-AF65-F5344CB8AC3E}">
        <p14:creationId xmlns:p14="http://schemas.microsoft.com/office/powerpoint/2010/main" val="2432293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07925-7D76-6A42-9A75-62DD48C8203C}"/>
              </a:ext>
            </a:extLst>
          </p:cNvPr>
          <p:cNvSpPr>
            <a:spLocks noGrp="1"/>
          </p:cNvSpPr>
          <p:nvPr>
            <p:ph type="title"/>
          </p:nvPr>
        </p:nvSpPr>
        <p:spPr/>
        <p:txBody>
          <a:bodyPr/>
          <a:lstStyle/>
          <a:p>
            <a:r>
              <a:rPr lang="en-GB"/>
              <a:t>Sexual Abuse</a:t>
            </a:r>
            <a:endParaRPr lang="en-US"/>
          </a:p>
        </p:txBody>
      </p:sp>
      <p:sp>
        <p:nvSpPr>
          <p:cNvPr id="3" name="Content Placeholder 2">
            <a:extLst>
              <a:ext uri="{FF2B5EF4-FFF2-40B4-BE49-F238E27FC236}">
                <a16:creationId xmlns:a16="http://schemas.microsoft.com/office/drawing/2014/main" id="{9E900E8B-7E07-5C48-B07A-A2B7F2B1D2B4}"/>
              </a:ext>
            </a:extLst>
          </p:cNvPr>
          <p:cNvSpPr>
            <a:spLocks noGrp="1"/>
          </p:cNvSpPr>
          <p:nvPr>
            <p:ph idx="1"/>
          </p:nvPr>
        </p:nvSpPr>
        <p:spPr>
          <a:xfrm>
            <a:off x="677334" y="1488613"/>
            <a:ext cx="8596668" cy="3880773"/>
          </a:xfrm>
        </p:spPr>
        <p:txBody>
          <a:bodyPr>
            <a:normAutofit fontScale="62500" lnSpcReduction="20000"/>
          </a:bodyPr>
          <a:lstStyle/>
          <a:p>
            <a:pPr marL="0" indent="0">
              <a:buNone/>
            </a:pPr>
            <a:r>
              <a:rPr lang="en-GB" sz="2400"/>
              <a:t>Elder sexual abuse is defined as an action against an elder that is unwanted and sexual in origin (Nursing Home Abuse Centre, 2021). </a:t>
            </a:r>
          </a:p>
          <a:p>
            <a:pPr marL="0" indent="0">
              <a:buNone/>
            </a:pPr>
            <a:endParaRPr lang="en-GB" sz="2400"/>
          </a:p>
          <a:p>
            <a:pPr marL="0" indent="0">
              <a:buNone/>
            </a:pPr>
            <a:r>
              <a:rPr lang="en-GB" sz="2400"/>
              <a:t>Indicators;</a:t>
            </a:r>
          </a:p>
          <a:p>
            <a:pPr marL="0" indent="0">
              <a:buNone/>
            </a:pPr>
            <a:endParaRPr lang="en-GB" sz="2400"/>
          </a:p>
          <a:p>
            <a:r>
              <a:rPr lang="en-GB" sz="2400" b="0" i="0" u="none" strike="noStrike">
                <a:solidFill>
                  <a:srgbClr val="000000"/>
                </a:solidFill>
                <a:effectLst/>
                <a:latin typeface="Roboto" panose="02000000000000000000" pitchFamily="2" charset="0"/>
              </a:rPr>
              <a:t>Bruising around the genitals or breasts</a:t>
            </a:r>
          </a:p>
          <a:p>
            <a:r>
              <a:rPr lang="en-GB" sz="2400" b="0" i="0" u="none" strike="noStrike">
                <a:solidFill>
                  <a:srgbClr val="000000"/>
                </a:solidFill>
                <a:effectLst/>
                <a:latin typeface="Roboto" panose="02000000000000000000" pitchFamily="2" charset="0"/>
              </a:rPr>
              <a:t>Behavioural changes, including anxiety and depression</a:t>
            </a:r>
          </a:p>
          <a:p>
            <a:r>
              <a:rPr lang="en-GB" sz="2400" b="0" i="0" u="none" strike="noStrike">
                <a:solidFill>
                  <a:srgbClr val="000000"/>
                </a:solidFill>
                <a:effectLst/>
                <a:latin typeface="Roboto" panose="02000000000000000000" pitchFamily="2" charset="0"/>
              </a:rPr>
              <a:t>Unexplained sexually transmitted disease or genital infection</a:t>
            </a:r>
          </a:p>
          <a:p>
            <a:r>
              <a:rPr lang="en-GB" sz="2400" b="0" i="0" u="none" strike="noStrike">
                <a:solidFill>
                  <a:srgbClr val="000000"/>
                </a:solidFill>
                <a:effectLst/>
                <a:latin typeface="Roboto" panose="02000000000000000000" pitchFamily="2" charset="0"/>
              </a:rPr>
              <a:t>Vaginal or anal bleeding or incontinence</a:t>
            </a:r>
          </a:p>
          <a:p>
            <a:r>
              <a:rPr lang="en-GB" sz="2400" b="0" i="0" u="none" strike="noStrike">
                <a:solidFill>
                  <a:srgbClr val="000000"/>
                </a:solidFill>
                <a:effectLst/>
                <a:latin typeface="Roboto" panose="02000000000000000000" pitchFamily="2" charset="0"/>
              </a:rPr>
              <a:t>Sleep disturbances, agitation, or restlessness</a:t>
            </a:r>
          </a:p>
          <a:p>
            <a:r>
              <a:rPr lang="en-GB" sz="2400" b="0" i="0" u="none" strike="noStrike">
                <a:solidFill>
                  <a:srgbClr val="000000"/>
                </a:solidFill>
                <a:effectLst/>
                <a:latin typeface="Roboto" panose="02000000000000000000" pitchFamily="2" charset="0"/>
              </a:rPr>
              <a:t>Difficulty walking or standing </a:t>
            </a:r>
          </a:p>
          <a:p>
            <a:r>
              <a:rPr lang="en-GB" sz="2400" b="0" i="0" u="none" strike="noStrike">
                <a:solidFill>
                  <a:srgbClr val="000000"/>
                </a:solidFill>
                <a:effectLst/>
                <a:latin typeface="Calibri" panose="020F0502020204030204" pitchFamily="34" charset="0"/>
              </a:rPr>
              <a:t>Torn, stained, or bloody underclothing</a:t>
            </a:r>
          </a:p>
          <a:p>
            <a:r>
              <a:rPr lang="en-GB" sz="2400" b="0" i="0" u="none" strike="noStrike">
                <a:solidFill>
                  <a:srgbClr val="000000"/>
                </a:solidFill>
                <a:effectLst/>
                <a:latin typeface="Calibri" panose="020F0502020204030204" pitchFamily="34" charset="0"/>
              </a:rPr>
              <a:t>•An older person telling you they have been sexually assaulted or raped</a:t>
            </a:r>
          </a:p>
          <a:p>
            <a:endParaRPr lang="en-GB" sz="2400" b="0" i="0" u="none" strike="noStrike">
              <a:solidFill>
                <a:srgbClr val="000000"/>
              </a:solidFill>
              <a:effectLst/>
              <a:latin typeface="Roboto" panose="02000000000000000000" pitchFamily="2" charset="0"/>
            </a:endParaRPr>
          </a:p>
        </p:txBody>
      </p:sp>
    </p:spTree>
    <p:extLst>
      <p:ext uri="{BB962C8B-B14F-4D97-AF65-F5344CB8AC3E}">
        <p14:creationId xmlns:p14="http://schemas.microsoft.com/office/powerpoint/2010/main" val="3060922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0986F-CBDB-B24E-920F-CD494C1A11C9}"/>
              </a:ext>
            </a:extLst>
          </p:cNvPr>
          <p:cNvSpPr>
            <a:spLocks noGrp="1"/>
          </p:cNvSpPr>
          <p:nvPr>
            <p:ph type="title"/>
          </p:nvPr>
        </p:nvSpPr>
        <p:spPr/>
        <p:txBody>
          <a:bodyPr/>
          <a:lstStyle/>
          <a:p>
            <a:r>
              <a:rPr lang="en-GB"/>
              <a:t>Sexual Abuse Case Study</a:t>
            </a:r>
            <a:endParaRPr lang="en-US"/>
          </a:p>
        </p:txBody>
      </p:sp>
      <p:sp>
        <p:nvSpPr>
          <p:cNvPr id="3" name="Content Placeholder 2">
            <a:extLst>
              <a:ext uri="{FF2B5EF4-FFF2-40B4-BE49-F238E27FC236}">
                <a16:creationId xmlns:a16="http://schemas.microsoft.com/office/drawing/2014/main" id="{5B6AAECB-4ABE-1249-B592-0832C1F3B31F}"/>
              </a:ext>
            </a:extLst>
          </p:cNvPr>
          <p:cNvSpPr>
            <a:spLocks noGrp="1"/>
          </p:cNvSpPr>
          <p:nvPr>
            <p:ph idx="1"/>
          </p:nvPr>
        </p:nvSpPr>
        <p:spPr>
          <a:xfrm>
            <a:off x="677334" y="1603375"/>
            <a:ext cx="8596668" cy="4437987"/>
          </a:xfrm>
        </p:spPr>
        <p:txBody>
          <a:bodyPr>
            <a:normAutofit lnSpcReduction="10000"/>
          </a:bodyPr>
          <a:lstStyle/>
          <a:p>
            <a:pPr marL="0" indent="0">
              <a:buNone/>
            </a:pPr>
            <a:endParaRPr lang="en-GB">
              <a:solidFill>
                <a:srgbClr val="42403F"/>
              </a:solidFill>
              <a:latin typeface="pluto"/>
            </a:endParaRPr>
          </a:p>
          <a:p>
            <a:pPr marL="0" indent="0">
              <a:buNone/>
            </a:pPr>
            <a:r>
              <a:rPr lang="en-GB" b="1" i="0" u="sng" strike="noStrike">
                <a:solidFill>
                  <a:srgbClr val="42403F"/>
                </a:solidFill>
                <a:effectLst/>
                <a:latin typeface="pluto"/>
              </a:rPr>
              <a:t>Betty’s Story </a:t>
            </a:r>
          </a:p>
          <a:p>
            <a:pPr marL="0" indent="0">
              <a:buNone/>
            </a:pPr>
            <a:endParaRPr lang="en-GB" b="0" i="0" u="none" strike="noStrike">
              <a:solidFill>
                <a:srgbClr val="42403F"/>
              </a:solidFill>
              <a:effectLst/>
              <a:latin typeface="pluto"/>
            </a:endParaRPr>
          </a:p>
          <a:p>
            <a:pPr marL="0" indent="0">
              <a:buNone/>
            </a:pPr>
            <a:r>
              <a:rPr lang="en-GB">
                <a:solidFill>
                  <a:srgbClr val="42403F"/>
                </a:solidFill>
                <a:latin typeface="pluto"/>
              </a:rPr>
              <a:t>In </a:t>
            </a:r>
            <a:r>
              <a:rPr lang="en-GB" b="0" i="0" u="none" strike="noStrike">
                <a:solidFill>
                  <a:srgbClr val="42403F"/>
                </a:solidFill>
                <a:effectLst/>
                <a:latin typeface="pluto"/>
              </a:rPr>
              <a:t>July 2016, the defendant-a supermarket home delivery driver, called at the home of the victim, Betty in her 80s who lived alone and had severe arthritis and limited mobility.</a:t>
            </a:r>
          </a:p>
          <a:p>
            <a:endParaRPr lang="en-GB" b="0" i="0" u="none" strike="noStrike">
              <a:solidFill>
                <a:srgbClr val="42403F"/>
              </a:solidFill>
              <a:effectLst/>
              <a:latin typeface="Helvetica Neue" panose="02000503000000020004" pitchFamily="2"/>
            </a:endParaRPr>
          </a:p>
          <a:p>
            <a:pPr marL="0" indent="0">
              <a:buNone/>
            </a:pPr>
            <a:r>
              <a:rPr lang="en-GB" b="0" i="0" u="none" strike="noStrike">
                <a:solidFill>
                  <a:srgbClr val="42403F"/>
                </a:solidFill>
                <a:effectLst/>
                <a:latin typeface="Helvetica Neue" panose="02000503000000020004" pitchFamily="2"/>
              </a:rPr>
              <a:t>After unloading the victims shopping into her house, the defendant sexually assaulted the victim, returning later in the day to sexually assault her again. Prior to the attacks the defendant had befriended the victim and made her cups of tea during numerous shopping delivery visits. Following the attacks, the victims became depressed and paranoid and was scared to leave her house.</a:t>
            </a:r>
          </a:p>
          <a:p>
            <a:pPr marL="0" indent="0">
              <a:buNone/>
            </a:pPr>
            <a:endParaRPr lang="en-GB">
              <a:solidFill>
                <a:srgbClr val="42403F"/>
              </a:solidFill>
              <a:latin typeface="Helvetica Neue" panose="02000503000000020004" pitchFamily="2"/>
            </a:endParaRPr>
          </a:p>
          <a:p>
            <a:pPr marL="0" indent="0">
              <a:buNone/>
            </a:pPr>
            <a:br>
              <a:rPr lang="en-GB"/>
            </a:br>
            <a:endParaRPr lang="en-US"/>
          </a:p>
        </p:txBody>
      </p:sp>
      <p:sp>
        <p:nvSpPr>
          <p:cNvPr id="5" name="TextBox 4">
            <a:extLst>
              <a:ext uri="{FF2B5EF4-FFF2-40B4-BE49-F238E27FC236}">
                <a16:creationId xmlns:a16="http://schemas.microsoft.com/office/drawing/2014/main" id="{A8453EAD-8B0E-C64E-8722-E1D4EACEFEC6}"/>
              </a:ext>
            </a:extLst>
          </p:cNvPr>
          <p:cNvSpPr txBox="1"/>
          <p:nvPr/>
        </p:nvSpPr>
        <p:spPr>
          <a:xfrm>
            <a:off x="6895444" y="5155021"/>
            <a:ext cx="2214490" cy="400110"/>
          </a:xfrm>
          <a:prstGeom prst="rect">
            <a:avLst/>
          </a:prstGeom>
          <a:noFill/>
        </p:spPr>
        <p:txBody>
          <a:bodyPr wrap="square" rtlCol="0">
            <a:spAutoFit/>
          </a:bodyPr>
          <a:lstStyle/>
          <a:p>
            <a:pPr algn="l"/>
            <a:r>
              <a:rPr lang="en-GB" sz="2000"/>
              <a:t>(Hourglass, 2021)</a:t>
            </a:r>
            <a:endParaRPr lang="en-US" sz="2000"/>
          </a:p>
        </p:txBody>
      </p:sp>
    </p:spTree>
    <p:extLst>
      <p:ext uri="{BB962C8B-B14F-4D97-AF65-F5344CB8AC3E}">
        <p14:creationId xmlns:p14="http://schemas.microsoft.com/office/powerpoint/2010/main" val="1846160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2470621-4997-4444-8D9B-59018AC4AAD1}"/>
              </a:ext>
            </a:extLst>
          </p:cNvPr>
          <p:cNvSpPr>
            <a:spLocks noGrp="1"/>
          </p:cNvSpPr>
          <p:nvPr>
            <p:ph idx="1"/>
          </p:nvPr>
        </p:nvSpPr>
        <p:spPr>
          <a:xfrm>
            <a:off x="677334" y="1253067"/>
            <a:ext cx="6155266" cy="4351866"/>
          </a:xfrm>
        </p:spPr>
        <p:txBody>
          <a:bodyPr anchor="ctr">
            <a:normAutofit/>
          </a:bodyPr>
          <a:lstStyle/>
          <a:p>
            <a:r>
              <a:rPr lang="en-GB" dirty="0">
                <a:latin typeface="Calibri" panose="020F0502020204030204" pitchFamily="34" charset="0"/>
              </a:rPr>
              <a:t>Studies </a:t>
            </a:r>
            <a:r>
              <a:rPr lang="en-GB" i="0" u="none" strike="noStrike" dirty="0">
                <a:effectLst/>
                <a:latin typeface="Calibri" panose="020F0502020204030204" pitchFamily="34" charset="0"/>
              </a:rPr>
              <a:t>have identified risk factors for elder abuse such as older adults’ health status, living arrangement, and financial dependency (</a:t>
            </a:r>
            <a:r>
              <a:rPr lang="en-GB" i="0" u="none" strike="noStrike" dirty="0" err="1">
                <a:effectLst/>
                <a:latin typeface="Calibri" panose="020F0502020204030204" pitchFamily="34" charset="0"/>
              </a:rPr>
              <a:t>Johannesen</a:t>
            </a:r>
            <a:r>
              <a:rPr lang="en-GB" i="0" u="none" strike="noStrike" dirty="0">
                <a:effectLst/>
                <a:latin typeface="Calibri" panose="020F0502020204030204" pitchFamily="34" charset="0"/>
              </a:rPr>
              <a:t> </a:t>
            </a:r>
            <a:r>
              <a:rPr lang="en-GB" dirty="0">
                <a:latin typeface="Calibri" panose="020F0502020204030204" pitchFamily="34" charset="0"/>
              </a:rPr>
              <a:t>and </a:t>
            </a:r>
            <a:r>
              <a:rPr lang="en-GB" i="0" u="none" strike="noStrike" dirty="0" err="1">
                <a:effectLst/>
                <a:latin typeface="Calibri" panose="020F0502020204030204" pitchFamily="34" charset="0"/>
              </a:rPr>
              <a:t>LoGiudice</a:t>
            </a:r>
            <a:r>
              <a:rPr lang="en-GB" i="0" u="none" strike="noStrike" dirty="0">
                <a:effectLst/>
                <a:latin typeface="Calibri" panose="020F0502020204030204" pitchFamily="34" charset="0"/>
              </a:rPr>
              <a:t>, 2013).</a:t>
            </a:r>
            <a:endParaRPr lang="en-GB" b="1" dirty="0">
              <a:effectLst/>
              <a:latin typeface="Calibri" panose="020F0502020204030204" pitchFamily="34" charset="0"/>
              <a:ea typeface="Times New Roman" panose="02020603050405020304" pitchFamily="18" charset="0"/>
              <a:cs typeface="Arial" panose="020B0604020202020204" pitchFamily="34" charset="0"/>
            </a:endParaRPr>
          </a:p>
          <a:p>
            <a:r>
              <a:rPr lang="en-GB" dirty="0">
                <a:effectLst/>
                <a:latin typeface="Calibri" panose="020F0502020204030204" pitchFamily="34" charset="0"/>
                <a:ea typeface="Times New Roman" panose="02020603050405020304" pitchFamily="18" charset="0"/>
                <a:cs typeface="Arial" panose="020B0604020202020204" pitchFamily="34" charset="0"/>
              </a:rPr>
              <a:t>functional dependence/disability</a:t>
            </a:r>
          </a:p>
          <a:p>
            <a:r>
              <a:rPr lang="en-GB" dirty="0">
                <a:effectLst/>
                <a:latin typeface="Calibri" panose="020F0502020204030204" pitchFamily="34" charset="0"/>
                <a:ea typeface="Times New Roman" panose="02020603050405020304" pitchFamily="18" charset="0"/>
                <a:cs typeface="Arial" panose="020B0604020202020204" pitchFamily="34" charset="0"/>
              </a:rPr>
              <a:t>poor physical health</a:t>
            </a:r>
          </a:p>
          <a:p>
            <a:r>
              <a:rPr lang="en-GB" dirty="0">
                <a:effectLst/>
                <a:latin typeface="Calibri" panose="020F0502020204030204" pitchFamily="34" charset="0"/>
                <a:ea typeface="Times New Roman" panose="02020603050405020304" pitchFamily="18" charset="0"/>
                <a:cs typeface="Arial" panose="020B0604020202020204" pitchFamily="34" charset="0"/>
              </a:rPr>
              <a:t>cognitive impairment/poor mental health</a:t>
            </a:r>
          </a:p>
          <a:p>
            <a:r>
              <a:rPr lang="en-GB" dirty="0">
                <a:effectLst/>
                <a:latin typeface="Calibri" panose="020F0502020204030204" pitchFamily="34" charset="0"/>
                <a:ea typeface="Times New Roman" panose="02020603050405020304" pitchFamily="18" charset="0"/>
                <a:cs typeface="Arial" panose="020B0604020202020204" pitchFamily="34" charset="0"/>
              </a:rPr>
              <a:t>low income</a:t>
            </a:r>
          </a:p>
          <a:p>
            <a:r>
              <a:rPr lang="en-GB" dirty="0">
                <a:latin typeface="Calibri" panose="020F0502020204030204" pitchFamily="34" charset="0"/>
                <a:ea typeface="Times New Roman" panose="02020603050405020304" pitchFamily="18" charset="0"/>
                <a:cs typeface="Arial" panose="020B0604020202020204" pitchFamily="34" charset="0"/>
              </a:rPr>
              <a:t>Ageism</a:t>
            </a:r>
          </a:p>
          <a:p>
            <a:r>
              <a:rPr lang="en-GB" dirty="0">
                <a:effectLst/>
                <a:latin typeface="Calibri" panose="020F0502020204030204" pitchFamily="34" charset="0"/>
                <a:ea typeface="Times New Roman" panose="02020603050405020304" pitchFamily="18" charset="0"/>
                <a:cs typeface="Arial" panose="020B0604020202020204" pitchFamily="34" charset="0"/>
              </a:rPr>
              <a:t>Lack of awareness</a:t>
            </a:r>
            <a:endParaRPr lang="en-GB" dirty="0">
              <a:latin typeface="Calibri" panose="020F0502020204030204" pitchFamily="34" charset="0"/>
              <a:ea typeface="Times New Roman" panose="02020603050405020304" pitchFamily="18" charset="0"/>
              <a:cs typeface="Arial" panose="020B0604020202020204" pitchFamily="34" charset="0"/>
            </a:endParaRPr>
          </a:p>
          <a:p>
            <a:endParaRPr lang="en-GB"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DAFF0AF-E8DB-7F43-82E9-8BA73958D68D}"/>
              </a:ext>
            </a:extLst>
          </p:cNvPr>
          <p:cNvSpPr>
            <a:spLocks noGrp="1"/>
          </p:cNvSpPr>
          <p:nvPr>
            <p:ph type="title"/>
          </p:nvPr>
        </p:nvSpPr>
        <p:spPr>
          <a:xfrm>
            <a:off x="7829658" y="1253067"/>
            <a:ext cx="3371742" cy="4351866"/>
          </a:xfrm>
        </p:spPr>
        <p:txBody>
          <a:bodyPr anchor="ctr">
            <a:normAutofit/>
          </a:bodyPr>
          <a:lstStyle/>
          <a:p>
            <a:r>
              <a:rPr lang="en-GB" sz="6000" b="1"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Risk factors of abuse</a:t>
            </a:r>
          </a:p>
        </p:txBody>
      </p:sp>
    </p:spTree>
    <p:extLst>
      <p:ext uri="{BB962C8B-B14F-4D97-AF65-F5344CB8AC3E}">
        <p14:creationId xmlns:p14="http://schemas.microsoft.com/office/powerpoint/2010/main" val="17863649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B2EAC77-8D64-6944-AA36-16067ABE346F}"/>
              </a:ext>
            </a:extLst>
          </p:cNvPr>
          <p:cNvSpPr>
            <a:spLocks noGrp="1"/>
          </p:cNvSpPr>
          <p:nvPr>
            <p:ph type="title"/>
          </p:nvPr>
        </p:nvSpPr>
        <p:spPr>
          <a:xfrm>
            <a:off x="677334" y="609600"/>
            <a:ext cx="3843375" cy="5175624"/>
          </a:xfrm>
        </p:spPr>
        <p:txBody>
          <a:bodyPr anchor="ctr">
            <a:normAutofit/>
          </a:bodyPr>
          <a:lstStyle/>
          <a:p>
            <a:r>
              <a:rPr lang="en-GB" sz="6000" b="1" dirty="0">
                <a:solidFill>
                  <a:schemeClr val="tx1">
                    <a:lumMod val="85000"/>
                    <a:lumOff val="15000"/>
                  </a:schemeClr>
                </a:solidFill>
                <a:effectLst/>
                <a:latin typeface="Calibri" panose="020F0502020204030204" pitchFamily="34" charset="0"/>
                <a:ea typeface="Times New Roman" panose="02020603050405020304" pitchFamily="18" charset="0"/>
                <a:cs typeface="Arial" panose="020B0604020202020204" pitchFamily="34" charset="0"/>
              </a:rPr>
              <a:t>Impacts of Abuse</a:t>
            </a:r>
            <a:endParaRPr lang="en-US" sz="6000" b="1" dirty="0">
              <a:solidFill>
                <a:schemeClr val="tx1">
                  <a:lumMod val="85000"/>
                  <a:lumOff val="15000"/>
                </a:schemeClr>
              </a:solidFill>
            </a:endParaRPr>
          </a:p>
        </p:txBody>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2B83919-12B2-AD40-9A74-072A24B2C079}"/>
              </a:ext>
            </a:extLst>
          </p:cNvPr>
          <p:cNvSpPr>
            <a:spLocks noGrp="1"/>
          </p:cNvSpPr>
          <p:nvPr>
            <p:ph idx="1"/>
          </p:nvPr>
        </p:nvSpPr>
        <p:spPr>
          <a:xfrm>
            <a:off x="6116084" y="609601"/>
            <a:ext cx="5511296" cy="5175624"/>
          </a:xfrm>
        </p:spPr>
        <p:txBody>
          <a:bodyPr anchor="ctr">
            <a:normAutofit lnSpcReduction="10000"/>
          </a:bodyPr>
          <a:lstStyle/>
          <a:p>
            <a:pPr marL="0" indent="0">
              <a:lnSpc>
                <a:spcPct val="90000"/>
              </a:lnSpc>
              <a:buNone/>
            </a:pPr>
            <a:endParaRPr lang="en-GB" dirty="0">
              <a:solidFill>
                <a:srgbClr val="FFFFFF"/>
              </a:solidFill>
              <a:latin typeface="Calibri" panose="020F0502020204030204" pitchFamily="34" charset="0"/>
              <a:ea typeface="Times New Roman" panose="02020603050405020304" pitchFamily="18" charset="0"/>
              <a:cs typeface="Arial" panose="020B0604020202020204" pitchFamily="34" charset="0"/>
            </a:endParaRPr>
          </a:p>
          <a:p>
            <a:pPr marL="0" indent="0">
              <a:lnSpc>
                <a:spcPct val="90000"/>
              </a:lnSpc>
              <a:buNone/>
            </a:pPr>
            <a:r>
              <a:rPr lang="en-GB" sz="2000" b="1" dirty="0">
                <a:solidFill>
                  <a:srgbClr val="FFFFFF"/>
                </a:solidFill>
                <a:latin typeface="Calibri" panose="020F0502020204030204" pitchFamily="34" charset="0"/>
                <a:ea typeface="Times New Roman" panose="02020603050405020304" pitchFamily="18" charset="0"/>
                <a:cs typeface="Arial" panose="020B0604020202020204" pitchFamily="34" charset="0"/>
              </a:rPr>
              <a:t>Elder abuse can lead to profound medical consequences for victims, both physical and psychological. </a:t>
            </a:r>
          </a:p>
          <a:p>
            <a:pPr marL="0" indent="0">
              <a:lnSpc>
                <a:spcPct val="90000"/>
              </a:lnSpc>
              <a:buNone/>
            </a:pPr>
            <a:endParaRPr lang="en-GB" sz="2000" b="1" dirty="0">
              <a:solidFill>
                <a:srgbClr val="FFFFFF"/>
              </a:solidFill>
              <a:latin typeface="Calibri" panose="020F0502020204030204" pitchFamily="34" charset="0"/>
              <a:ea typeface="Times New Roman" panose="02020603050405020304" pitchFamily="18" charset="0"/>
              <a:cs typeface="Arial" panose="020B0604020202020204" pitchFamily="34" charset="0"/>
            </a:endParaRPr>
          </a:p>
          <a:p>
            <a:pPr>
              <a:lnSpc>
                <a:spcPct val="90000"/>
              </a:lnSpc>
            </a:pPr>
            <a:r>
              <a:rPr lang="en-GB" sz="2000" b="1" i="0" u="none" strike="noStrike" dirty="0">
                <a:solidFill>
                  <a:srgbClr val="FFFFFF"/>
                </a:solidFill>
                <a:effectLst/>
                <a:latin typeface="Times New Roman" panose="02020603050405020304" pitchFamily="18" charset="0"/>
              </a:rPr>
              <a:t>This can include a significant increase in mortality, </a:t>
            </a:r>
            <a:r>
              <a:rPr lang="en-GB" sz="2000" b="1" dirty="0">
                <a:solidFill>
                  <a:srgbClr val="FFFFFF"/>
                </a:solidFill>
                <a:latin typeface="Times New Roman" panose="02020603050405020304" pitchFamily="18" charset="0"/>
              </a:rPr>
              <a:t>exacerbation of </a:t>
            </a:r>
            <a:r>
              <a:rPr lang="en-GB" sz="2000" b="1" i="0" u="none" strike="noStrike" dirty="0">
                <a:solidFill>
                  <a:srgbClr val="FFFFFF"/>
                </a:solidFill>
                <a:effectLst/>
                <a:latin typeface="Times New Roman" panose="02020603050405020304" pitchFamily="18" charset="0"/>
              </a:rPr>
              <a:t>chronic illness, and depression</a:t>
            </a:r>
            <a:r>
              <a:rPr lang="en-GB" sz="2000" b="1" i="0" u="none" strike="noStrike" dirty="0">
                <a:solidFill>
                  <a:srgbClr val="FFFFFF"/>
                </a:solidFill>
                <a:latin typeface="Calibri" panose="020F0502020204030204" pitchFamily="34" charset="0"/>
                <a:cs typeface="Arial" panose="020B0604020202020204" pitchFamily="34" charset="0"/>
              </a:rPr>
              <a:t> (</a:t>
            </a:r>
            <a:r>
              <a:rPr lang="en-GB" sz="2000" b="1" i="0" u="none" strike="noStrike" dirty="0" err="1">
                <a:solidFill>
                  <a:srgbClr val="FFFFFF"/>
                </a:solidFill>
                <a:latin typeface="Calibri" panose="020F0502020204030204" pitchFamily="34" charset="0"/>
                <a:cs typeface="Arial" panose="020B0604020202020204" pitchFamily="34" charset="0"/>
              </a:rPr>
              <a:t>Lachs</a:t>
            </a:r>
            <a:r>
              <a:rPr lang="en-GB" sz="2000" b="1" i="0" u="none" strike="noStrike" dirty="0">
                <a:solidFill>
                  <a:srgbClr val="FFFFFF"/>
                </a:solidFill>
                <a:latin typeface="Calibri" panose="020F0502020204030204" pitchFamily="34" charset="0"/>
                <a:cs typeface="Arial" panose="020B0604020202020204" pitchFamily="34" charset="0"/>
              </a:rPr>
              <a:t> and </a:t>
            </a:r>
            <a:r>
              <a:rPr lang="en-GB" sz="2000" b="1" i="0" u="none" strike="noStrike" dirty="0" err="1">
                <a:solidFill>
                  <a:srgbClr val="FFFFFF"/>
                </a:solidFill>
                <a:latin typeface="Calibri" panose="020F0502020204030204" pitchFamily="34" charset="0"/>
                <a:cs typeface="Arial" panose="020B0604020202020204" pitchFamily="34" charset="0"/>
              </a:rPr>
              <a:t>Pillemer</a:t>
            </a:r>
            <a:r>
              <a:rPr lang="en-GB" sz="2000" b="1" i="0" u="none" strike="noStrike" dirty="0">
                <a:solidFill>
                  <a:srgbClr val="FFFFFF"/>
                </a:solidFill>
                <a:latin typeface="Calibri" panose="020F0502020204030204" pitchFamily="34" charset="0"/>
                <a:cs typeface="Arial" panose="020B0604020202020204" pitchFamily="34" charset="0"/>
              </a:rPr>
              <a:t>, 2015)</a:t>
            </a:r>
          </a:p>
          <a:p>
            <a:pPr marL="0" indent="0">
              <a:lnSpc>
                <a:spcPct val="90000"/>
              </a:lnSpc>
              <a:buNone/>
            </a:pPr>
            <a:endParaRPr lang="en-GB" sz="2000" b="1" dirty="0">
              <a:solidFill>
                <a:srgbClr val="FFFFFF"/>
              </a:solidFill>
              <a:effectLst/>
              <a:latin typeface="Calibri" panose="020F0502020204030204" pitchFamily="34" charset="0"/>
              <a:cs typeface="Arial" panose="020B0604020202020204" pitchFamily="34" charset="0"/>
            </a:endParaRPr>
          </a:p>
          <a:p>
            <a:pPr>
              <a:lnSpc>
                <a:spcPct val="90000"/>
              </a:lnSpc>
            </a:pPr>
            <a:r>
              <a:rPr lang="en-GB" sz="2000" b="1" dirty="0">
                <a:solidFill>
                  <a:srgbClr val="FFFFFF"/>
                </a:solidFill>
              </a:rPr>
              <a:t>Elder abuse is associated with significant morbidity and premature mortality (Yunus, </a:t>
            </a:r>
            <a:r>
              <a:rPr lang="en-GB" sz="2000" b="1" dirty="0" err="1">
                <a:solidFill>
                  <a:srgbClr val="FFFFFF"/>
                </a:solidFill>
              </a:rPr>
              <a:t>Hairi</a:t>
            </a:r>
            <a:r>
              <a:rPr lang="en-GB" sz="2000" b="1" dirty="0">
                <a:solidFill>
                  <a:srgbClr val="FFFFFF"/>
                </a:solidFill>
              </a:rPr>
              <a:t> and Choo, 2019)</a:t>
            </a:r>
          </a:p>
          <a:p>
            <a:pPr>
              <a:lnSpc>
                <a:spcPct val="90000"/>
              </a:lnSpc>
            </a:pPr>
            <a:endParaRPr lang="en-GB" sz="2000" b="1" i="0" u="none" strike="noStrike" dirty="0">
              <a:solidFill>
                <a:srgbClr val="FFFFFF"/>
              </a:solidFill>
              <a:effectLst/>
              <a:latin typeface="Arial" panose="020B0604020202020204" pitchFamily="34" charset="0"/>
            </a:endParaRPr>
          </a:p>
          <a:p>
            <a:pPr>
              <a:lnSpc>
                <a:spcPct val="90000"/>
              </a:lnSpc>
            </a:pPr>
            <a:r>
              <a:rPr lang="en-GB" sz="2000" b="1" dirty="0">
                <a:solidFill>
                  <a:srgbClr val="FFFFFF"/>
                </a:solidFill>
                <a:latin typeface="Times New Roman" panose="02020603050405020304" pitchFamily="18" charset="0"/>
              </a:rPr>
              <a:t>P</a:t>
            </a:r>
            <a:r>
              <a:rPr lang="en-GB" sz="2000" b="1" i="0" u="none" strike="noStrike" dirty="0">
                <a:solidFill>
                  <a:srgbClr val="FFFFFF"/>
                </a:solidFill>
                <a:effectLst/>
                <a:latin typeface="Times New Roman" panose="02020603050405020304" pitchFamily="18" charset="0"/>
              </a:rPr>
              <a:t>atients who experience abuse tend to have higher rates of hospitalisation and mortality (Patel et al, 2021)</a:t>
            </a:r>
            <a:endParaRPr lang="en-GB" sz="2000" b="1" i="0" u="none" strike="noStrike" dirty="0">
              <a:solidFill>
                <a:srgbClr val="FFFFFF"/>
              </a:solidFill>
              <a:effectLst/>
              <a:latin typeface="Arial" panose="020B0604020202020204" pitchFamily="34" charset="0"/>
            </a:endParaRPr>
          </a:p>
          <a:p>
            <a:pPr>
              <a:lnSpc>
                <a:spcPct val="90000"/>
              </a:lnSpc>
            </a:pPr>
            <a:endParaRPr lang="en-GB" b="0" i="0" u="none" strike="noStrike" dirty="0">
              <a:solidFill>
                <a:srgbClr val="FFFFFF"/>
              </a:solidFill>
              <a:effectLst/>
              <a:latin typeface="Times New Roman" panose="02020603050405020304" pitchFamily="18" charset="0"/>
            </a:endParaRPr>
          </a:p>
        </p:txBody>
      </p:sp>
    </p:spTree>
    <p:extLst>
      <p:ext uri="{BB962C8B-B14F-4D97-AF65-F5344CB8AC3E}">
        <p14:creationId xmlns:p14="http://schemas.microsoft.com/office/powerpoint/2010/main" val="3144743537"/>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32F63-33AA-1F44-8C2C-1273C5C8A425}"/>
              </a:ext>
            </a:extLst>
          </p:cNvPr>
          <p:cNvSpPr>
            <a:spLocks noGrp="1"/>
          </p:cNvSpPr>
          <p:nvPr>
            <p:ph type="title"/>
          </p:nvPr>
        </p:nvSpPr>
        <p:spPr/>
        <p:txBody>
          <a:bodyPr/>
          <a:lstStyle/>
          <a:p>
            <a:r>
              <a:rPr lang="en-GB"/>
              <a:t>Relevant Adult Safeguarding Legislation</a:t>
            </a:r>
            <a:endParaRPr lang="en-US"/>
          </a:p>
        </p:txBody>
      </p:sp>
      <p:sp>
        <p:nvSpPr>
          <p:cNvPr id="3" name="Content Placeholder 2">
            <a:extLst>
              <a:ext uri="{FF2B5EF4-FFF2-40B4-BE49-F238E27FC236}">
                <a16:creationId xmlns:a16="http://schemas.microsoft.com/office/drawing/2014/main" id="{774D1542-D1B8-F248-BAD4-B7F3166A6D60}"/>
              </a:ext>
            </a:extLst>
          </p:cNvPr>
          <p:cNvSpPr>
            <a:spLocks noGrp="1"/>
          </p:cNvSpPr>
          <p:nvPr>
            <p:ph idx="1"/>
          </p:nvPr>
        </p:nvSpPr>
        <p:spPr>
          <a:xfrm>
            <a:off x="300865" y="1471326"/>
            <a:ext cx="11322050" cy="5132674"/>
          </a:xfrm>
        </p:spPr>
        <p:txBody>
          <a:bodyPr>
            <a:normAutofit fontScale="77500" lnSpcReduction="20000"/>
          </a:bodyPr>
          <a:lstStyle/>
          <a:p>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r>
              <a:rPr lang="en-GB" sz="24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The Care Act 2014</a:t>
            </a:r>
          </a:p>
          <a:p>
            <a:pPr marL="0" indent="0">
              <a:buNone/>
            </a:pPr>
            <a:r>
              <a:rPr lang="en-GB" sz="1600" b="0" i="0" u="none" strike="noStrike" dirty="0">
                <a:solidFill>
                  <a:srgbClr val="0B0C0C"/>
                </a:solidFill>
                <a:effectLst/>
                <a:latin typeface="Arial" panose="020B0604020202020204" pitchFamily="34" charset="0"/>
                <a:cs typeface="Arial" panose="020B0604020202020204" pitchFamily="34" charset="0"/>
              </a:rPr>
              <a:t>Aims to improve an individual’s independence and wellbeing. It promotes a person centred approach and is embedded with six principles that should be applied to all health and care settings;  empowerment, prevention, proportionate, protection, partnership, accountability (GOV.UK, 2016).</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Equality Act (2010)</a:t>
            </a:r>
          </a:p>
          <a:p>
            <a:pPr marL="0" indent="0">
              <a:buNone/>
            </a:pPr>
            <a:r>
              <a:rPr lang="en-GB" sz="1800" b="1" dirty="0">
                <a:effectLst/>
                <a:latin typeface="Arial" panose="020B0604020202020204" pitchFamily="34" charset="0"/>
                <a:ea typeface="Times New Roman" panose="02020603050405020304" pitchFamily="18" charset="0"/>
                <a:cs typeface="Arial" panose="020B0604020202020204" pitchFamily="34" charset="0"/>
              </a:rPr>
              <a:t>Legal framework to protect the rights of individuals and advance equality and equal opportunity for all regardless of age, disability, gender, race, religion etc (EHCRC, 2019)</a:t>
            </a:r>
          </a:p>
          <a:p>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Mental Capacity </a:t>
            </a:r>
            <a:r>
              <a:rPr lang="en-GB" sz="2100" b="1" dirty="0">
                <a:solidFill>
                  <a:schemeClr val="accent1"/>
                </a:solidFill>
                <a:latin typeface="Arial" panose="020B0604020202020204" pitchFamily="34" charset="0"/>
                <a:ea typeface="Times New Roman" panose="02020603050405020304" pitchFamily="18" charset="0"/>
                <a:cs typeface="Arial" panose="020B0604020202020204" pitchFamily="34" charset="0"/>
              </a:rPr>
              <a:t>Act</a:t>
            </a:r>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 (2005)</a:t>
            </a:r>
          </a:p>
          <a:p>
            <a:pPr marL="0" indent="0">
              <a:buNone/>
            </a:pPr>
            <a:r>
              <a:rPr lang="en-GB" b="0" i="0" u="none" strike="noStrike" dirty="0">
                <a:solidFill>
                  <a:srgbClr val="212B32"/>
                </a:solidFill>
                <a:effectLst/>
                <a:latin typeface="Arial" panose="020B0604020202020204" pitchFamily="34" charset="0"/>
                <a:cs typeface="Arial" panose="020B0604020202020204" pitchFamily="34" charset="0"/>
              </a:rPr>
              <a:t>The Mental Capacity Act  is designed to protect and empower people who may lack the mental capacity to make their own decisions about their care and treatment (NHS, 2021).</a:t>
            </a:r>
            <a:endParaRPr lang="en-GB" dirty="0">
              <a:solidFill>
                <a:srgbClr val="4472C4"/>
              </a:solidFill>
              <a:latin typeface="Arial" panose="020B0604020202020204" pitchFamily="34" charset="0"/>
              <a:ea typeface="Times New Roman" panose="02020603050405020304" pitchFamily="18" charset="0"/>
              <a:cs typeface="Arial" panose="020B0604020202020204" pitchFamily="34" charset="0"/>
            </a:endParaRPr>
          </a:p>
          <a:p>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Human </a:t>
            </a:r>
            <a:r>
              <a:rPr lang="en-GB" sz="2100" b="1" dirty="0">
                <a:solidFill>
                  <a:schemeClr val="accent1"/>
                </a:solidFill>
                <a:latin typeface="Arial" panose="020B0604020202020204" pitchFamily="34" charset="0"/>
                <a:ea typeface="Times New Roman" panose="02020603050405020304" pitchFamily="18" charset="0"/>
                <a:cs typeface="Arial" panose="020B0604020202020204" pitchFamily="34" charset="0"/>
              </a:rPr>
              <a:t>Rights  Act (1998)</a:t>
            </a:r>
          </a:p>
          <a:p>
            <a:pPr marL="0" indent="0">
              <a:buNone/>
            </a:pPr>
            <a:r>
              <a:rPr lang="en-GB" b="0" i="0" u="none" strike="noStrike" dirty="0">
                <a:solidFill>
                  <a:srgbClr val="364546"/>
                </a:solidFill>
                <a:effectLst/>
                <a:latin typeface="Arial" panose="020B0604020202020204" pitchFamily="34" charset="0"/>
                <a:cs typeface="Arial" panose="020B0604020202020204" pitchFamily="34" charset="0"/>
              </a:rPr>
              <a:t>sets out the fundamental rights and freedoms that everyone in the UK is entitled to and includes 10 basic human rights </a:t>
            </a:r>
            <a:r>
              <a:rPr lang="en-GB" dirty="0">
                <a:effectLst/>
                <a:latin typeface="Arial" panose="020B0604020202020204" pitchFamily="34" charset="0"/>
                <a:ea typeface="Times New Roman" panose="02020603050405020304" pitchFamily="18" charset="0"/>
                <a:cs typeface="Arial" panose="020B0604020202020204" pitchFamily="34" charset="0"/>
              </a:rPr>
              <a:t>(EHCRC, 2019).</a:t>
            </a:r>
            <a:endParaRPr lang="en-GB" dirty="0">
              <a:solidFill>
                <a:srgbClr val="4472C4"/>
              </a:solidFill>
              <a:latin typeface="Arial" panose="020B0604020202020204" pitchFamily="34" charset="0"/>
              <a:ea typeface="Times New Roman" panose="02020603050405020304" pitchFamily="18" charset="0"/>
              <a:cs typeface="Arial" panose="020B0604020202020204" pitchFamily="34" charset="0"/>
            </a:endParaRPr>
          </a:p>
          <a:p>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Safeguarding Vulnerable Groups Act (2006)</a:t>
            </a:r>
          </a:p>
          <a:p>
            <a:pPr marL="0" indent="0">
              <a:buNone/>
            </a:pPr>
            <a:r>
              <a:rPr lang="en-GB" sz="2000" b="1" i="0" u="none" strike="noStrike" dirty="0">
                <a:solidFill>
                  <a:srgbClr val="4D5156"/>
                </a:solidFill>
                <a:effectLst/>
                <a:latin typeface="Arial" panose="020B0604020202020204" pitchFamily="34" charset="0"/>
                <a:cs typeface="Arial" panose="020B0604020202020204" pitchFamily="34" charset="0"/>
              </a:rPr>
              <a:t>The aim of this law is to make sure unsuitable people don't end up working with </a:t>
            </a:r>
            <a:r>
              <a:rPr lang="en-GB" sz="2000" b="1" i="0" u="none" strike="noStrike" dirty="0">
                <a:solidFill>
                  <a:srgbClr val="5F6368"/>
                </a:solidFill>
                <a:effectLst/>
                <a:latin typeface="Arial" panose="020B0604020202020204" pitchFamily="34" charset="0"/>
                <a:cs typeface="Arial" panose="020B0604020202020204" pitchFamily="34" charset="0"/>
              </a:rPr>
              <a:t>vulnerable adults</a:t>
            </a:r>
            <a:r>
              <a:rPr lang="en-GB" sz="2000" b="1" i="0" u="none" strike="noStrike" dirty="0">
                <a:solidFill>
                  <a:srgbClr val="4D5156"/>
                </a:solidFill>
                <a:effectLst/>
                <a:latin typeface="Arial" panose="020B0604020202020204" pitchFamily="34" charset="0"/>
                <a:cs typeface="Arial" panose="020B0604020202020204" pitchFamily="34" charset="0"/>
              </a:rPr>
              <a:t>.</a:t>
            </a:r>
            <a:endParaRPr lang="en-GB" sz="2000" b="1" dirty="0">
              <a:solidFill>
                <a:srgbClr val="4472C4"/>
              </a:solidFill>
              <a:effectLst/>
              <a:latin typeface="Arial" panose="020B0604020202020204" pitchFamily="34" charset="0"/>
              <a:ea typeface="Times New Roman" panose="02020603050405020304" pitchFamily="18" charset="0"/>
              <a:cs typeface="Arial" panose="020B0604020202020204" pitchFamily="34" charset="0"/>
            </a:endParaRPr>
          </a:p>
          <a:p>
            <a:r>
              <a:rPr lang="en-GB" sz="21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Health and Social Care Act (2012)</a:t>
            </a:r>
          </a:p>
          <a:p>
            <a:pPr marL="0" indent="0">
              <a:buNone/>
            </a:pPr>
            <a:r>
              <a:rPr lang="en-GB" b="0" i="0" u="none" strike="noStrike" dirty="0">
                <a:solidFill>
                  <a:srgbClr val="000000"/>
                </a:solidFill>
                <a:effectLst/>
                <a:latin typeface="Arial" panose="020B0604020202020204" pitchFamily="34" charset="0"/>
                <a:cs typeface="Arial" panose="020B0604020202020204" pitchFamily="34" charset="0"/>
              </a:rPr>
              <a:t>Promote the involvement of patients and their carers in decisions about provision of the health services to the</a:t>
            </a:r>
            <a:r>
              <a:rPr lang="en-GB" b="0" i="0" u="none" strike="noStrike" dirty="0">
                <a:solidFill>
                  <a:schemeClr val="tx1"/>
                </a:solidFill>
                <a:effectLst/>
                <a:latin typeface="Arial" panose="020B0604020202020204" pitchFamily="34" charset="0"/>
                <a:cs typeface="Arial" panose="020B0604020202020204" pitchFamily="34" charset="0"/>
              </a:rPr>
              <a:t>m </a:t>
            </a:r>
            <a:r>
              <a:rPr lang="en-GB" dirty="0">
                <a:solidFill>
                  <a:schemeClr val="tx1"/>
                </a:solidFill>
                <a:latin typeface="Arial" panose="020B0604020202020204" pitchFamily="34" charset="0"/>
                <a:ea typeface="Times New Roman" panose="02020603050405020304" pitchFamily="18" charset="0"/>
                <a:cs typeface="Arial" panose="020B0604020202020204" pitchFamily="34" charset="0"/>
              </a:rPr>
              <a:t>(GOV.UK, 2012)</a:t>
            </a:r>
            <a:endParaRPr lang="en-GB"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415578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07211-BF63-624A-A48C-5197A4BE8267}"/>
              </a:ext>
            </a:extLst>
          </p:cNvPr>
          <p:cNvSpPr>
            <a:spLocks noGrp="1"/>
          </p:cNvSpPr>
          <p:nvPr>
            <p:ph type="title"/>
          </p:nvPr>
        </p:nvSpPr>
        <p:spPr>
          <a:xfrm>
            <a:off x="3502214" y="609600"/>
            <a:ext cx="5771788" cy="1320800"/>
          </a:xfrm>
        </p:spPr>
        <p:txBody>
          <a:bodyPr>
            <a:normAutofit/>
          </a:bodyPr>
          <a:lstStyle/>
          <a:p>
            <a:pPr>
              <a:lnSpc>
                <a:spcPct val="90000"/>
              </a:lnSpc>
            </a:pPr>
            <a:r>
              <a:rPr lang="en-GB" sz="2800" b="1">
                <a:effectLst/>
                <a:latin typeface="Calibri" panose="020F0502020204030204" pitchFamily="34" charset="0"/>
                <a:ea typeface="Times New Roman" panose="02020603050405020304" pitchFamily="18" charset="0"/>
                <a:cs typeface="Arial" panose="020B0604020202020204" pitchFamily="34" charset="0"/>
              </a:rPr>
              <a:t>What should you do if you suspect elder abuse </a:t>
            </a:r>
            <a:br>
              <a:rPr lang="en-GB" sz="2800">
                <a:effectLst/>
                <a:latin typeface="Calibri" panose="020F0502020204030204" pitchFamily="34" charset="0"/>
                <a:ea typeface="Times New Roman" panose="02020603050405020304" pitchFamily="18" charset="0"/>
                <a:cs typeface="Arial" panose="020B0604020202020204" pitchFamily="34" charset="0"/>
              </a:rPr>
            </a:br>
            <a:endParaRPr lang="en-US" sz="2800"/>
          </a:p>
        </p:txBody>
      </p:sp>
      <p:pic>
        <p:nvPicPr>
          <p:cNvPr id="4" name="Picture 3">
            <a:extLst>
              <a:ext uri="{FF2B5EF4-FFF2-40B4-BE49-F238E27FC236}">
                <a16:creationId xmlns:a16="http://schemas.microsoft.com/office/drawing/2014/main" id="{03A52D9B-1548-324A-A11E-BF51D759FD5E}"/>
              </a:ext>
            </a:extLst>
          </p:cNvPr>
          <p:cNvPicPr>
            <a:picLocks noChangeAspect="1"/>
          </p:cNvPicPr>
          <p:nvPr/>
        </p:nvPicPr>
        <p:blipFill>
          <a:blip r:embed="rId2"/>
          <a:stretch>
            <a:fillRect/>
          </a:stretch>
        </p:blipFill>
        <p:spPr>
          <a:xfrm>
            <a:off x="677333" y="1043070"/>
            <a:ext cx="2596281" cy="790867"/>
          </a:xfrm>
          <a:prstGeom prst="rect">
            <a:avLst/>
          </a:prstGeom>
        </p:spPr>
      </p:pic>
      <p:pic>
        <p:nvPicPr>
          <p:cNvPr id="12" name="Picture 11">
            <a:extLst>
              <a:ext uri="{FF2B5EF4-FFF2-40B4-BE49-F238E27FC236}">
                <a16:creationId xmlns:a16="http://schemas.microsoft.com/office/drawing/2014/main" id="{3F45F8E1-A7A9-4E4B-B302-64E3AF1E9817}"/>
              </a:ext>
            </a:extLst>
          </p:cNvPr>
          <p:cNvPicPr>
            <a:picLocks noChangeAspect="1"/>
          </p:cNvPicPr>
          <p:nvPr/>
        </p:nvPicPr>
        <p:blipFill rotWithShape="1">
          <a:blip r:embed="rId3"/>
          <a:srcRect t="23574" b="16417"/>
          <a:stretch/>
        </p:blipFill>
        <p:spPr>
          <a:xfrm>
            <a:off x="677334" y="2546479"/>
            <a:ext cx="2596281" cy="1558002"/>
          </a:xfrm>
          <a:prstGeom prst="rect">
            <a:avLst/>
          </a:prstGeom>
        </p:spPr>
      </p:pic>
      <p:sp>
        <p:nvSpPr>
          <p:cNvPr id="5" name="Content Placeholder 4">
            <a:extLst>
              <a:ext uri="{FF2B5EF4-FFF2-40B4-BE49-F238E27FC236}">
                <a16:creationId xmlns:a16="http://schemas.microsoft.com/office/drawing/2014/main" id="{42FB27FD-D898-C84A-84A3-B3D5BA2EADBD}"/>
              </a:ext>
            </a:extLst>
          </p:cNvPr>
          <p:cNvSpPr>
            <a:spLocks noGrp="1"/>
          </p:cNvSpPr>
          <p:nvPr>
            <p:ph idx="1"/>
          </p:nvPr>
        </p:nvSpPr>
        <p:spPr>
          <a:xfrm>
            <a:off x="3502214" y="1492913"/>
            <a:ext cx="7072730" cy="4755487"/>
          </a:xfrm>
        </p:spPr>
        <p:txBody>
          <a:bodyPr>
            <a:normAutofit fontScale="70000" lnSpcReduction="20000"/>
          </a:bodyPr>
          <a:lstStyle/>
          <a:p>
            <a:pPr lvl="0" rtl="0">
              <a:lnSpc>
                <a:spcPct val="90000"/>
              </a:lnSpc>
            </a:pP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p>
            <a:pPr lvl="0">
              <a:lnSpc>
                <a:spcPct val="90000"/>
              </a:lnSpc>
            </a:pPr>
            <a:r>
              <a:rPr lang="en-GB" sz="2800" kern="1200" dirty="0">
                <a:effectLst/>
                <a:latin typeface="Calibri" panose="020F0502020204030204" pitchFamily="34" charset="0"/>
                <a:ea typeface="Times New Roman" panose="02020603050405020304" pitchFamily="18" charset="0"/>
                <a:cs typeface="Times New Roman" panose="02020603050405020304" pitchFamily="18" charset="0"/>
              </a:rPr>
              <a:t>Contact your Line Manager/ Supervisor/Team Leader</a:t>
            </a:r>
            <a:endParaRPr lang="en-GB" sz="2800" kern="1200" dirty="0">
              <a:latin typeface="Calibri" panose="020F0502020204030204" pitchFamily="34" charset="0"/>
              <a:ea typeface="Times New Roman" panose="02020603050405020304" pitchFamily="18" charset="0"/>
              <a:cs typeface="Times New Roman" panose="02020603050405020304" pitchFamily="18" charset="0"/>
            </a:endParaRPr>
          </a:p>
          <a:p>
            <a:pPr lvl="0">
              <a:lnSpc>
                <a:spcPct val="90000"/>
              </a:lnSpc>
            </a:pPr>
            <a:r>
              <a:rPr lang="en-GB" sz="2800" dirty="0">
                <a:effectLst/>
                <a:latin typeface="Calibri" panose="020F0502020204030204" pitchFamily="34" charset="0"/>
                <a:ea typeface="Times New Roman" panose="02020603050405020304" pitchFamily="18" charset="0"/>
                <a:cs typeface="Times New Roman" panose="02020603050405020304" pitchFamily="18" charset="0"/>
              </a:rPr>
              <a:t>Local Authority Safeguarding Boards</a:t>
            </a:r>
          </a:p>
          <a:p>
            <a:pPr lvl="0">
              <a:lnSpc>
                <a:spcPct val="90000"/>
              </a:lnSpc>
            </a:pPr>
            <a:r>
              <a:rPr lang="en-GB" sz="2800" i="0" strike="noStrike" dirty="0">
                <a:effectLst/>
                <a:latin typeface="Calibri" panose="020F0502020204030204" pitchFamily="34" charset="0"/>
              </a:rPr>
              <a:t>Adult Social Services at your local council </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p>
            <a:pPr lvl="0">
              <a:lnSpc>
                <a:spcPct val="90000"/>
              </a:lnSpc>
            </a:pPr>
            <a:r>
              <a:rPr lang="en-GB" sz="2800" dirty="0">
                <a:latin typeface="Calibri" panose="020F0502020204030204" pitchFamily="34" charset="0"/>
                <a:ea typeface="Times New Roman" panose="02020603050405020304" pitchFamily="18" charset="0"/>
                <a:cs typeface="Times New Roman" panose="02020603050405020304" pitchFamily="18" charset="0"/>
              </a:rPr>
              <a:t>Care Quality Commission </a:t>
            </a:r>
          </a:p>
          <a:p>
            <a:pPr lvl="0">
              <a:lnSpc>
                <a:spcPct val="90000"/>
              </a:lnSpc>
            </a:pPr>
            <a:r>
              <a:rPr lang="en-GB" sz="2800" i="0" strike="noStrike" dirty="0">
                <a:effectLst/>
                <a:latin typeface="Calibri" panose="020F0502020204030204" pitchFamily="34" charset="0"/>
              </a:rPr>
              <a:t>The Police - 101 non-emergency or call 999 immediately in an emergency</a:t>
            </a:r>
            <a:endParaRPr lang="en-GB" sz="2800" dirty="0">
              <a:latin typeface="Calibri" panose="020F0502020204030204" pitchFamily="34" charset="0"/>
              <a:ea typeface="Times New Roman" panose="02020603050405020304" pitchFamily="18" charset="0"/>
              <a:cs typeface="Times New Roman" panose="02020603050405020304" pitchFamily="18" charset="0"/>
            </a:endParaRPr>
          </a:p>
          <a:p>
            <a:pPr lvl="0">
              <a:lnSpc>
                <a:spcPct val="90000"/>
              </a:lnSpc>
            </a:pPr>
            <a:r>
              <a:rPr lang="en-GB" sz="2800" i="0" strike="noStrike" dirty="0">
                <a:effectLst/>
                <a:latin typeface="Calibri" panose="020F0502020204030204" pitchFamily="34" charset="0"/>
              </a:rPr>
              <a:t>Pharmacies – ask staff for ‘ANI’ and they can provide immediate help.</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p>
            <a:pPr fontAlgn="base">
              <a:lnSpc>
                <a:spcPct val="90000"/>
              </a:lnSpc>
            </a:pPr>
            <a:r>
              <a:rPr lang="en-GB" sz="2800" strike="noStrike" dirty="0">
                <a:effectLst/>
                <a:latin typeface="Calibri" panose="020F0502020204030204" pitchFamily="34" charset="0"/>
                <a:ea typeface="Times New Roman" panose="02020603050405020304" pitchFamily="18" charset="0"/>
                <a:cs typeface="Arial" panose="020B0604020202020204" pitchFamily="34" charset="0"/>
              </a:rPr>
              <a:t> </a:t>
            </a:r>
            <a:r>
              <a:rPr lang="en-GB" sz="2800" i="0" strike="noStrike" dirty="0">
                <a:effectLst/>
                <a:latin typeface="Calibri" panose="020F0502020204030204" pitchFamily="34" charset="0"/>
              </a:rPr>
              <a:t>Domestic Abuse helpline 0808 2000 247 </a:t>
            </a:r>
            <a:endParaRPr lang="en-GB" sz="2800" strike="noStrike" dirty="0">
              <a:effectLst/>
              <a:latin typeface="Calibri" panose="020F0502020204030204" pitchFamily="34" charset="0"/>
            </a:endParaRPr>
          </a:p>
          <a:p>
            <a:pPr fontAlgn="base">
              <a:lnSpc>
                <a:spcPct val="90000"/>
              </a:lnSpc>
            </a:pPr>
            <a:r>
              <a:rPr lang="en-GB" sz="2800" i="0" strike="noStrike" dirty="0">
                <a:effectLst/>
                <a:latin typeface="Calibri" panose="020F0502020204030204" pitchFamily="34" charset="0"/>
              </a:rPr>
              <a:t>Hourglass helpline 0808 8088141 </a:t>
            </a:r>
          </a:p>
          <a:p>
            <a:pPr fontAlgn="base">
              <a:lnSpc>
                <a:spcPct val="90000"/>
              </a:lnSpc>
            </a:pPr>
            <a:r>
              <a:rPr lang="en-GB" sz="2800" i="0" strike="noStrike" dirty="0">
                <a:effectLst/>
                <a:latin typeface="Calibri" panose="020F0502020204030204" pitchFamily="34" charset="0"/>
              </a:rPr>
              <a:t>Age UK helpline 0800 678 1174 </a:t>
            </a:r>
            <a:endParaRPr lang="en-GB" sz="2800" dirty="0">
              <a:effectLst/>
              <a:latin typeface="Calibri" panose="020F0502020204030204" pitchFamily="34" charset="0"/>
              <a:ea typeface="Times New Roman" panose="02020603050405020304" pitchFamily="18" charset="0"/>
              <a:cs typeface="Arial" panose="020B0604020202020204" pitchFamily="34" charset="0"/>
            </a:endParaRPr>
          </a:p>
          <a:p>
            <a:pPr fontAlgn="base">
              <a:lnSpc>
                <a:spcPct val="90000"/>
              </a:lnSpc>
            </a:pPr>
            <a:r>
              <a:rPr lang="en-GB" sz="2800" kern="1200" dirty="0">
                <a:effectLst/>
                <a:latin typeface="Calibri" panose="020F0502020204030204" pitchFamily="34" charset="0"/>
                <a:ea typeface="Times New Roman" panose="02020603050405020304" pitchFamily="18" charset="0"/>
                <a:cs typeface="Times New Roman" panose="02020603050405020304" pitchFamily="18" charset="0"/>
              </a:rPr>
              <a:t>Whistleblowing.…..</a:t>
            </a:r>
            <a:r>
              <a:rPr lang="en-GB" sz="2800" b="1" u="sng" kern="1200" dirty="0">
                <a:effectLst/>
                <a:latin typeface="Calibri" panose="020F0502020204030204" pitchFamily="34" charset="0"/>
                <a:ea typeface="Times New Roman" panose="02020603050405020304" pitchFamily="18" charset="0"/>
                <a:cs typeface="Times New Roman" panose="02020603050405020304" pitchFamily="18" charset="0"/>
              </a:rPr>
              <a:t> YOU ARE ARE LEGALLY PROTECTED under </a:t>
            </a:r>
            <a:r>
              <a:rPr lang="en-GB" sz="2800" kern="1200" dirty="0">
                <a:effectLst/>
                <a:latin typeface="Calibri" panose="020F0502020204030204" pitchFamily="34" charset="0"/>
                <a:ea typeface="Times New Roman" panose="02020603050405020304" pitchFamily="18" charset="0"/>
                <a:cs typeface="Times New Roman" panose="02020603050405020304" pitchFamily="18" charset="0"/>
              </a:rPr>
              <a:t>the Public I</a:t>
            </a:r>
            <a:r>
              <a:rPr lang="en-GB" sz="2800" b="1" kern="1200" dirty="0">
                <a:effectLst/>
                <a:latin typeface="Calibri" panose="020F0502020204030204" pitchFamily="34" charset="0"/>
                <a:ea typeface="Times New Roman" panose="02020603050405020304" pitchFamily="18" charset="0"/>
                <a:cs typeface="Times New Roman" panose="02020603050405020304" pitchFamily="18" charset="0"/>
              </a:rPr>
              <a:t>nterest Disclosure Act 1998</a:t>
            </a:r>
          </a:p>
          <a:p>
            <a:pPr marL="0" indent="0" algn="r" fontAlgn="base">
              <a:lnSpc>
                <a:spcPct val="90000"/>
              </a:lnSpc>
              <a:buNone/>
            </a:pPr>
            <a:r>
              <a:rPr lang="en-GB" sz="2800" kern="12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2800" dirty="0">
                <a:latin typeface="Calibri" panose="020F0502020204030204" pitchFamily="34" charset="0"/>
                <a:cs typeface="Times New Roman" panose="02020603050405020304" pitchFamily="18" charset="0"/>
              </a:rPr>
              <a:t>(</a:t>
            </a:r>
            <a:r>
              <a:rPr lang="en-GB" sz="2800" i="0" strike="noStrike" dirty="0">
                <a:latin typeface="Calibri" panose="020F0502020204030204" pitchFamily="34" charset="0"/>
                <a:cs typeface="Times New Roman" panose="02020603050405020304" pitchFamily="18" charset="0"/>
              </a:rPr>
              <a:t>AgeUK, </a:t>
            </a:r>
            <a:r>
              <a:rPr lang="en-GB" sz="2800" dirty="0">
                <a:latin typeface="Calibri" panose="020F0502020204030204" pitchFamily="34" charset="0"/>
                <a:cs typeface="Times New Roman" panose="02020603050405020304" pitchFamily="18" charset="0"/>
              </a:rPr>
              <a:t>2021)</a:t>
            </a:r>
            <a:endParaRPr lang="en-GB" sz="2800" i="0" strike="noStrike" dirty="0">
              <a:effectLst/>
              <a:latin typeface="Calibri" panose="020F0502020204030204" pitchFamily="34" charset="0"/>
            </a:endParaRPr>
          </a:p>
        </p:txBody>
      </p:sp>
      <p:pic>
        <p:nvPicPr>
          <p:cNvPr id="9" name="Picture 8">
            <a:extLst>
              <a:ext uri="{FF2B5EF4-FFF2-40B4-BE49-F238E27FC236}">
                <a16:creationId xmlns:a16="http://schemas.microsoft.com/office/drawing/2014/main" id="{C71F25B4-4E24-D645-8458-87BA2890F0AE}"/>
              </a:ext>
            </a:extLst>
          </p:cNvPr>
          <p:cNvPicPr>
            <a:picLocks noChangeAspect="1"/>
          </p:cNvPicPr>
          <p:nvPr/>
        </p:nvPicPr>
        <p:blipFill>
          <a:blip r:embed="rId4"/>
          <a:stretch>
            <a:fillRect/>
          </a:stretch>
        </p:blipFill>
        <p:spPr>
          <a:xfrm>
            <a:off x="728997" y="4383554"/>
            <a:ext cx="2492953" cy="1658947"/>
          </a:xfrm>
          <a:prstGeom prst="rect">
            <a:avLst/>
          </a:prstGeom>
        </p:spPr>
      </p:pic>
    </p:spTree>
    <p:extLst>
      <p:ext uri="{BB962C8B-B14F-4D97-AF65-F5344CB8AC3E}">
        <p14:creationId xmlns:p14="http://schemas.microsoft.com/office/powerpoint/2010/main" val="1642883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56871-ECF2-074A-AFCD-DA5462ED9557}"/>
              </a:ext>
            </a:extLst>
          </p:cNvPr>
          <p:cNvSpPr>
            <a:spLocks noGrp="1"/>
          </p:cNvSpPr>
          <p:nvPr>
            <p:ph type="title"/>
          </p:nvPr>
        </p:nvSpPr>
        <p:spPr>
          <a:xfrm>
            <a:off x="296334" y="0"/>
            <a:ext cx="10111479" cy="870130"/>
          </a:xfrm>
        </p:spPr>
        <p:txBody>
          <a:bodyPr>
            <a:noAutofit/>
          </a:bodyPr>
          <a:lstStyle/>
          <a:p>
            <a:r>
              <a:rPr lang="en-GB" sz="4200" b="1">
                <a:solidFill>
                  <a:schemeClr val="accent3"/>
                </a:solidFill>
              </a:rPr>
              <a:t>Recommendations </a:t>
            </a:r>
            <a:endParaRPr lang="en-US" sz="4200" b="1">
              <a:solidFill>
                <a:schemeClr val="accent3"/>
              </a:solidFill>
            </a:endParaRPr>
          </a:p>
        </p:txBody>
      </p:sp>
      <p:sp>
        <p:nvSpPr>
          <p:cNvPr id="3" name="Content Placeholder 2">
            <a:extLst>
              <a:ext uri="{FF2B5EF4-FFF2-40B4-BE49-F238E27FC236}">
                <a16:creationId xmlns:a16="http://schemas.microsoft.com/office/drawing/2014/main" id="{22624142-45A9-F249-BBC1-9E3B4EBC5E75}"/>
              </a:ext>
            </a:extLst>
          </p:cNvPr>
          <p:cNvSpPr>
            <a:spLocks noGrp="1"/>
          </p:cNvSpPr>
          <p:nvPr>
            <p:ph idx="1"/>
          </p:nvPr>
        </p:nvSpPr>
        <p:spPr>
          <a:xfrm>
            <a:off x="518584" y="1016000"/>
            <a:ext cx="6607175" cy="5397500"/>
          </a:xfrm>
        </p:spPr>
        <p:txBody>
          <a:bodyPr>
            <a:normAutofit/>
          </a:bodyPr>
          <a:lstStyle/>
          <a:p>
            <a:r>
              <a:rPr lang="en-GB" sz="1800" b="1" u="sng">
                <a:effectLst/>
                <a:latin typeface="Calibri" panose="020F0502020204030204" pitchFamily="34" charset="0"/>
                <a:ea typeface="Times New Roman" panose="02020603050405020304" pitchFamily="18" charset="0"/>
                <a:cs typeface="Arial" panose="020B0604020202020204" pitchFamily="34" charset="0"/>
              </a:rPr>
              <a:t>Person Centred </a:t>
            </a:r>
            <a:r>
              <a:rPr lang="en-GB" b="1" u="sng">
                <a:latin typeface="Calibri" panose="020F0502020204030204" pitchFamily="34" charset="0"/>
                <a:ea typeface="Times New Roman" panose="02020603050405020304" pitchFamily="18" charset="0"/>
                <a:cs typeface="Arial" panose="020B0604020202020204" pitchFamily="34" charset="0"/>
              </a:rPr>
              <a:t>Care </a:t>
            </a:r>
            <a:r>
              <a:rPr lang="en-GB">
                <a:latin typeface="Calibri" panose="020F0502020204030204" pitchFamily="34" charset="0"/>
                <a:ea typeface="Times New Roman" panose="02020603050405020304" pitchFamily="18" charset="0"/>
                <a:cs typeface="Arial" panose="020B0604020202020204" pitchFamily="34" charset="0"/>
              </a:rPr>
              <a:t>- </a:t>
            </a:r>
            <a:r>
              <a:rPr lang="en-GB" sz="1800">
                <a:latin typeface="Calibri" panose="020F0502020204030204" pitchFamily="34" charset="0"/>
                <a:ea typeface="Times New Roman" panose="02020603050405020304" pitchFamily="18" charset="0"/>
                <a:cs typeface="Arial" panose="020B0604020202020204" pitchFamily="34" charset="0"/>
              </a:rPr>
              <a:t>Although the concept in widely understood and accepted, there is a gap in it’s implementation (Cooper et al., 2018)</a:t>
            </a:r>
          </a:p>
          <a:p>
            <a:r>
              <a:rPr lang="en-GB" b="1" u="sng">
                <a:latin typeface="Calibri" panose="020F0502020204030204" pitchFamily="34" charset="0"/>
                <a:ea typeface="Times New Roman" panose="02020603050405020304" pitchFamily="18" charset="0"/>
                <a:cs typeface="Arial" panose="020B0604020202020204" pitchFamily="34" charset="0"/>
              </a:rPr>
              <a:t>Advocacy</a:t>
            </a:r>
            <a:r>
              <a:rPr lang="en-GB">
                <a:latin typeface="Calibri" panose="020F0502020204030204" pitchFamily="34" charset="0"/>
                <a:ea typeface="Times New Roman" panose="02020603050405020304" pitchFamily="18" charset="0"/>
                <a:cs typeface="Arial" panose="020B0604020202020204" pitchFamily="34" charset="0"/>
              </a:rPr>
              <a:t> – The role of an advocate is absolutely essential to the empowerment of an elderly person (</a:t>
            </a:r>
            <a:r>
              <a:rPr lang="en-GB" err="1">
                <a:latin typeface="Calibri" panose="020F0502020204030204" pitchFamily="34" charset="0"/>
                <a:ea typeface="Times New Roman" panose="02020603050405020304" pitchFamily="18" charset="0"/>
                <a:cs typeface="Arial" panose="020B0604020202020204" pitchFamily="34" charset="0"/>
              </a:rPr>
              <a:t>Penhale</a:t>
            </a:r>
            <a:r>
              <a:rPr lang="en-GB">
                <a:latin typeface="Calibri" panose="020F0502020204030204" pitchFamily="34" charset="0"/>
                <a:ea typeface="Times New Roman" panose="02020603050405020304" pitchFamily="18" charset="0"/>
                <a:cs typeface="Arial" panose="020B0604020202020204" pitchFamily="34" charset="0"/>
              </a:rPr>
              <a:t>, 2020).</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r>
              <a:rPr lang="en-GB" sz="1800" b="1" u="sng">
                <a:latin typeface="Calibri" panose="020F0502020204030204" pitchFamily="34" charset="0"/>
                <a:ea typeface="Times New Roman" panose="02020603050405020304" pitchFamily="18" charset="0"/>
                <a:cs typeface="Arial" panose="020B0604020202020204" pitchFamily="34" charset="0"/>
              </a:rPr>
              <a:t>Mandatory, regular staff training</a:t>
            </a:r>
            <a:r>
              <a:rPr lang="en-GB" sz="1800">
                <a:latin typeface="Calibri" panose="020F0502020204030204" pitchFamily="34" charset="0"/>
                <a:ea typeface="Times New Roman" panose="02020603050405020304" pitchFamily="18" charset="0"/>
                <a:cs typeface="Arial" panose="020B0604020202020204" pitchFamily="34" charset="0"/>
              </a:rPr>
              <a:t> – The social care workforce is relatively unskilled (Kings Fund, 2021).</a:t>
            </a:r>
          </a:p>
          <a:p>
            <a:r>
              <a:rPr lang="en-GB" b="1">
                <a:solidFill>
                  <a:schemeClr val="accent3"/>
                </a:solidFill>
                <a:latin typeface="Calibri" panose="020F0502020204030204" pitchFamily="34" charset="0"/>
                <a:ea typeface="Times New Roman" panose="02020603050405020304" pitchFamily="18" charset="0"/>
                <a:cs typeface="Arial" panose="020B0604020202020204" pitchFamily="34" charset="0"/>
              </a:rPr>
              <a:t>MAKE ELDER ABUSE TRAINING PART OF INDUCTION</a:t>
            </a:r>
            <a:endParaRPr lang="en-GB" sz="1800" b="1">
              <a:solidFill>
                <a:schemeClr val="accent3"/>
              </a:solidFill>
              <a:latin typeface="Calibri" panose="020F0502020204030204" pitchFamily="34" charset="0"/>
              <a:ea typeface="Times New Roman" panose="02020603050405020304" pitchFamily="18" charset="0"/>
              <a:cs typeface="Arial" panose="020B0604020202020204" pitchFamily="34" charset="0"/>
            </a:endParaRPr>
          </a:p>
          <a:p>
            <a:r>
              <a:rPr lang="en-GB" sz="1800" b="1" u="sng">
                <a:effectLst/>
                <a:latin typeface="Calibri" panose="020F0502020204030204" pitchFamily="34" charset="0"/>
                <a:ea typeface="Times New Roman" panose="02020603050405020304" pitchFamily="18" charset="0"/>
                <a:cs typeface="Arial" panose="020B0604020202020204" pitchFamily="34" charset="0"/>
              </a:rPr>
              <a:t>Promote awareness</a:t>
            </a:r>
          </a:p>
          <a:p>
            <a:r>
              <a:rPr lang="en-GB" sz="1800" b="1" u="sng">
                <a:effectLst/>
                <a:latin typeface="Calibri" panose="020F0502020204030204" pitchFamily="34" charset="0"/>
                <a:ea typeface="Times New Roman" panose="02020603050405020304" pitchFamily="18" charset="0"/>
                <a:cs typeface="Arial" panose="020B0604020202020204" pitchFamily="34" charset="0"/>
              </a:rPr>
              <a:t>AI and ICT</a:t>
            </a:r>
          </a:p>
          <a:p>
            <a:pPr>
              <a:buFont typeface="Wingdings" pitchFamily="2" charset="2"/>
              <a:buChar char="q"/>
            </a:pPr>
            <a:r>
              <a:rPr lang="en-GB">
                <a:latin typeface="Calibri" panose="020F0502020204030204" pitchFamily="34" charset="0"/>
                <a:ea typeface="Times New Roman" panose="02020603050405020304" pitchFamily="18" charset="0"/>
                <a:cs typeface="Arial" panose="020B0604020202020204" pitchFamily="34" charset="0"/>
              </a:rPr>
              <a:t>Applying machine learning algorithms can help to identify instances of elderly abuse (Rosen et al, 2018)</a:t>
            </a:r>
          </a:p>
          <a:p>
            <a:pPr>
              <a:buFont typeface="Wingdings" pitchFamily="2" charset="2"/>
              <a:buChar char="q"/>
            </a:pPr>
            <a:r>
              <a:rPr lang="en-GB">
                <a:latin typeface="Calibri" panose="020F0502020204030204" pitchFamily="34" charset="0"/>
                <a:ea typeface="Times New Roman" panose="02020603050405020304" pitchFamily="18" charset="0"/>
                <a:cs typeface="Arial" panose="020B0604020202020204" pitchFamily="34" charset="0"/>
              </a:rPr>
              <a:t>Key safes, ring door bells, CCTV</a:t>
            </a:r>
          </a:p>
          <a:p>
            <a:pPr>
              <a:buFont typeface="Wingdings" pitchFamily="2" charset="2"/>
              <a:buChar char="q"/>
            </a:pPr>
            <a:r>
              <a:rPr lang="en-GB">
                <a:latin typeface="Calibri" panose="020F0502020204030204" pitchFamily="34" charset="0"/>
                <a:ea typeface="Times New Roman" panose="02020603050405020304" pitchFamily="18" charset="0"/>
                <a:cs typeface="Arial" panose="020B0604020202020204" pitchFamily="34" charset="0"/>
              </a:rPr>
              <a:t>Personal alarms, pendants</a:t>
            </a:r>
          </a:p>
          <a:p>
            <a:pPr>
              <a:buFont typeface="Wingdings" pitchFamily="2" charset="2"/>
              <a:buChar char="q"/>
            </a:pPr>
            <a:r>
              <a:rPr lang="en-GB">
                <a:latin typeface="Calibri" panose="020F0502020204030204" pitchFamily="34" charset="0"/>
                <a:ea typeface="Times New Roman" panose="02020603050405020304" pitchFamily="18" charset="0"/>
                <a:cs typeface="Arial" panose="020B0604020202020204" pitchFamily="34" charset="0"/>
              </a:rPr>
              <a:t>Remote monitoring bracelets </a:t>
            </a:r>
          </a:p>
          <a:p>
            <a:pPr>
              <a:buFont typeface="Wingdings" pitchFamily="2" charset="2"/>
              <a:buChar char="q"/>
            </a:pPr>
            <a:endParaRPr lang="en-GB" sz="1800" b="1" u="sng">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9" name="Picture 8">
            <a:extLst>
              <a:ext uri="{FF2B5EF4-FFF2-40B4-BE49-F238E27FC236}">
                <a16:creationId xmlns:a16="http://schemas.microsoft.com/office/drawing/2014/main" id="{7A2E02E5-E76F-6D4C-BB12-39F715C9C00E}"/>
              </a:ext>
            </a:extLst>
          </p:cNvPr>
          <p:cNvPicPr>
            <a:picLocks noChangeAspect="1"/>
          </p:cNvPicPr>
          <p:nvPr/>
        </p:nvPicPr>
        <p:blipFill>
          <a:blip r:embed="rId2"/>
          <a:stretch>
            <a:fillRect/>
          </a:stretch>
        </p:blipFill>
        <p:spPr>
          <a:xfrm>
            <a:off x="7293055" y="1982746"/>
            <a:ext cx="2660569" cy="2892507"/>
          </a:xfrm>
          <a:prstGeom prst="rect">
            <a:avLst/>
          </a:prstGeom>
        </p:spPr>
      </p:pic>
    </p:spTree>
    <p:extLst>
      <p:ext uri="{BB962C8B-B14F-4D97-AF65-F5344CB8AC3E}">
        <p14:creationId xmlns:p14="http://schemas.microsoft.com/office/powerpoint/2010/main" val="3388195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F5DCE-4F03-1449-B35E-DBA7D51FBD3B}"/>
              </a:ext>
            </a:extLst>
          </p:cNvPr>
          <p:cNvSpPr>
            <a:spLocks noGrp="1"/>
          </p:cNvSpPr>
          <p:nvPr>
            <p:ph type="title"/>
          </p:nvPr>
        </p:nvSpPr>
        <p:spPr>
          <a:xfrm>
            <a:off x="589547" y="1780674"/>
            <a:ext cx="11069053" cy="4319337"/>
          </a:xfrm>
        </p:spPr>
        <p:txBody>
          <a:bodyPr>
            <a:normAutofit fontScale="90000"/>
          </a:bodyPr>
          <a:lstStyle/>
          <a:p>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AgeUK, (2021) </a:t>
            </a:r>
            <a:r>
              <a:rPr lang="en-GB" sz="1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Protection From Abuse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a:t>
            </a:r>
            <a:r>
              <a:rPr lang="en-GB" sz="1400" u="none" strike="noStrike" err="1">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www.ageuk.org.uk</a:t>
            </a:r>
            <a:r>
              <a:rPr lang="en-GB" sz="1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/information-advice/health-wellbeing/relationships-family/protection-from-abuse/</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AgeUK, (2021) </a:t>
            </a:r>
            <a:r>
              <a:rPr lang="en-GB" sz="1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280000 people aged 60 to 74 experienced domestic abuse last year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400" i="1"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a:t>
            </a:r>
            <a:r>
              <a:rPr lang="en-GB" sz="1400" i="1" u="none" strike="noStrike" err="1">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www.ageuk.org.uk</a:t>
            </a:r>
            <a:r>
              <a:rPr lang="en-GB" sz="1400" i="1"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/latest-press/articles/2020/04/280000-people-aged-60-to-74-experienced-domestic-abuse/</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 International (2021) ‘Bearing the brunt: the impact of covid 19 on older people Available at: </a:t>
            </a:r>
            <a:r>
              <a:rPr lang="en-GB" sz="1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https://www.ageinternational.org.uk/news-features/news/2021/bearing-the-brunt-impact-of-covid-19-on-older-people/</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Alt, K.L. and Nguyen, A.L. (2011) ‘The effectiveness of educational programs to improve recognition and reporting of elder abuse and neglect: A systematic review of the literature.’ </a:t>
            </a:r>
            <a:r>
              <a:rPr lang="en-GB" sz="1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Journal of elder abuse &amp; neglect.</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doi.org</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/10.1080/08946566.2011.584046</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Centre for Disease Control and Prevention, (2021) </a:t>
            </a:r>
            <a:r>
              <a:rPr lang="en-GB" sz="1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Violence Prevention: what is elder abuse?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https://www.cdc.gov/violenceprevention/elderabuse/fastfact.html</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6th November 2021).</a:t>
            </a:r>
            <a:br>
              <a:rPr lang="en-GB" sz="1400">
                <a:effectLst/>
                <a:latin typeface="Calibri" panose="020F0502020204030204" pitchFamily="34" charset="0"/>
                <a:ea typeface="Times New Roman" panose="02020603050405020304" pitchFamily="18" charset="0"/>
                <a:cs typeface="Arial" panose="020B0604020202020204" pitchFamily="34" charset="0"/>
              </a:rPr>
            </a:b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800">
                <a:effectLst/>
                <a:latin typeface="Calibri" panose="020F0502020204030204" pitchFamily="34" charset="0"/>
                <a:ea typeface="Times New Roman" panose="02020603050405020304" pitchFamily="18" charset="0"/>
                <a:cs typeface="Arial" panose="020B0604020202020204" pitchFamily="34" charset="0"/>
              </a:rPr>
            </a:br>
            <a:endParaRPr lang="en-GB" sz="18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 name="TextBox 2">
            <a:extLst>
              <a:ext uri="{FF2B5EF4-FFF2-40B4-BE49-F238E27FC236}">
                <a16:creationId xmlns:a16="http://schemas.microsoft.com/office/drawing/2014/main" id="{B3518533-7D0E-DF44-9EC4-93B2742E698F}"/>
              </a:ext>
            </a:extLst>
          </p:cNvPr>
          <p:cNvSpPr txBox="1"/>
          <p:nvPr/>
        </p:nvSpPr>
        <p:spPr>
          <a:xfrm>
            <a:off x="589547" y="757989"/>
            <a:ext cx="5522495" cy="584775"/>
          </a:xfrm>
          <a:prstGeom prst="rect">
            <a:avLst/>
          </a:prstGeom>
          <a:noFill/>
        </p:spPr>
        <p:txBody>
          <a:bodyPr wrap="square" rtlCol="0">
            <a:spAutoFit/>
          </a:bodyPr>
          <a:lstStyle/>
          <a:p>
            <a:r>
              <a:rPr lang="en-US" sz="3200">
                <a:solidFill>
                  <a:schemeClr val="accent1">
                    <a:lumMod val="75000"/>
                  </a:schemeClr>
                </a:solidFill>
              </a:rPr>
              <a:t>References</a:t>
            </a:r>
          </a:p>
        </p:txBody>
      </p:sp>
    </p:spTree>
    <p:extLst>
      <p:ext uri="{BB962C8B-B14F-4D97-AF65-F5344CB8AC3E}">
        <p14:creationId xmlns:p14="http://schemas.microsoft.com/office/powerpoint/2010/main" val="4081280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1C5A7A-933C-9D4D-8976-3B1902310386}"/>
              </a:ext>
            </a:extLst>
          </p:cNvPr>
          <p:cNvSpPr>
            <a:spLocks noGrp="1"/>
          </p:cNvSpPr>
          <p:nvPr>
            <p:ph type="title"/>
          </p:nvPr>
        </p:nvSpPr>
        <p:spPr>
          <a:xfrm>
            <a:off x="1043950" y="1179151"/>
            <a:ext cx="3300646" cy="4463889"/>
          </a:xfrm>
        </p:spPr>
        <p:txBody>
          <a:bodyPr anchor="ctr">
            <a:normAutofit/>
          </a:bodyPr>
          <a:lstStyle/>
          <a:p>
            <a:r>
              <a:rPr lang="en-GB" dirty="0"/>
              <a:t>Further reading and useful websites </a:t>
            </a:r>
            <a:endParaRPr lang="en-US" dirty="0"/>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E228EC8-DC6A-944B-8C40-CA4889036C27}"/>
              </a:ext>
            </a:extLst>
          </p:cNvPr>
          <p:cNvSpPr>
            <a:spLocks noGrp="1"/>
          </p:cNvSpPr>
          <p:nvPr>
            <p:ph idx="1"/>
          </p:nvPr>
        </p:nvSpPr>
        <p:spPr>
          <a:xfrm>
            <a:off x="4978918" y="1109145"/>
            <a:ext cx="6341016" cy="4603900"/>
          </a:xfrm>
        </p:spPr>
        <p:txBody>
          <a:bodyPr anchor="ctr">
            <a:normAutofit/>
          </a:bodyPr>
          <a:lstStyle/>
          <a:p>
            <a:r>
              <a:rPr lang="en-GB" dirty="0"/>
              <a:t>Age Uk </a:t>
            </a:r>
          </a:p>
          <a:p>
            <a:pPr marL="0" indent="0">
              <a:buNone/>
            </a:pPr>
            <a:r>
              <a:rPr lang="en-GB" dirty="0"/>
              <a:t>https://</a:t>
            </a:r>
            <a:r>
              <a:rPr lang="en-GB" dirty="0" err="1"/>
              <a:t>www.ageuk.org.uk</a:t>
            </a:r>
            <a:endParaRPr lang="en-GB" dirty="0"/>
          </a:p>
          <a:p>
            <a:r>
              <a:rPr lang="en-GB" dirty="0"/>
              <a:t>Hourglass </a:t>
            </a:r>
          </a:p>
          <a:p>
            <a:pPr marL="0" indent="0">
              <a:buNone/>
            </a:pPr>
            <a:r>
              <a:rPr lang="en-GB" dirty="0"/>
              <a:t>https://knowledgebank.wearehourglass.org/section/case-studies</a:t>
            </a:r>
          </a:p>
          <a:p>
            <a:r>
              <a:rPr lang="en-GB" dirty="0"/>
              <a:t>Elder Abuse and advocacy</a:t>
            </a:r>
          </a:p>
          <a:p>
            <a:pPr marL="0" indent="0">
              <a:buNone/>
            </a:pPr>
            <a:r>
              <a:rPr lang="en-GB" dirty="0"/>
              <a:t>https://</a:t>
            </a:r>
            <a:r>
              <a:rPr lang="en-GB" dirty="0" err="1"/>
              <a:t>lx.iriss.org.uk</a:t>
            </a:r>
            <a:r>
              <a:rPr lang="en-GB" dirty="0"/>
              <a:t>/sites/default/files/resources/Elder%20abuse.pdf</a:t>
            </a:r>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16431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ADA026-708F-FD45-9371-851017632D1B}"/>
              </a:ext>
            </a:extLst>
          </p:cNvPr>
          <p:cNvSpPr>
            <a:spLocks noGrp="1"/>
          </p:cNvSpPr>
          <p:nvPr>
            <p:ph idx="1"/>
          </p:nvPr>
        </p:nvSpPr>
        <p:spPr>
          <a:xfrm>
            <a:off x="341547" y="352091"/>
            <a:ext cx="11508905" cy="4977899"/>
          </a:xfrm>
        </p:spPr>
        <p:txBody>
          <a:bodyPr>
            <a:noAutofit/>
          </a:bodyPr>
          <a:lstStyle/>
          <a:p>
            <a:pPr marL="0" indent="0">
              <a:buNone/>
            </a:pP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Cooper </a:t>
            </a:r>
            <a:r>
              <a:rPr lang="en-GB" sz="1000" i="1">
                <a:solidFill>
                  <a:srgbClr val="000000"/>
                </a:solidFill>
                <a:latin typeface="Arial" panose="020B0604020202020204" pitchFamily="34" charset="0"/>
                <a:ea typeface="Times New Roman" panose="02020603050405020304" pitchFamily="18" charset="0"/>
                <a:cs typeface="Arial" panose="020B0604020202020204" pitchFamily="34" charset="0"/>
              </a:rPr>
              <a:t>et al. </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(2018) ‘Do care homes deliver person-centred care? A cross-sectional survey of staff-reported abusive and positive behaviours towards residents from the MARQUE (Managing Agitation and Raising Quality of Life) English national care home survey.’ </a:t>
            </a:r>
            <a:r>
              <a:rPr lang="en-GB" sz="1000" i="1" err="1">
                <a:solidFill>
                  <a:srgbClr val="000000"/>
                </a:solidFill>
                <a:latin typeface="Arial" panose="020B0604020202020204" pitchFamily="34" charset="0"/>
                <a:ea typeface="Times New Roman" panose="02020603050405020304" pitchFamily="18" charset="0"/>
                <a:cs typeface="Arial" panose="020B0604020202020204" pitchFamily="34" charset="0"/>
              </a:rPr>
              <a:t>PLoS</a:t>
            </a:r>
            <a:r>
              <a:rPr lang="en-GB" sz="1000" i="1">
                <a:solidFill>
                  <a:srgbClr val="000000"/>
                </a:solidFill>
                <a:latin typeface="Arial" panose="020B0604020202020204" pitchFamily="34" charset="0"/>
                <a:ea typeface="Times New Roman" panose="02020603050405020304" pitchFamily="18" charset="0"/>
                <a:cs typeface="Arial" panose="020B0604020202020204" pitchFamily="34" charset="0"/>
              </a:rPr>
              <a:t> One</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GB" sz="1000" i="1">
                <a:solidFill>
                  <a:srgbClr val="000000"/>
                </a:solidFill>
                <a:latin typeface="Arial" panose="020B0604020202020204" pitchFamily="34" charset="0"/>
                <a:ea typeface="Times New Roman" panose="02020603050405020304" pitchFamily="18" charset="0"/>
                <a:cs typeface="Arial" panose="020B0604020202020204" pitchFamily="34" charset="0"/>
              </a:rPr>
              <a:t>13</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(3), p.e0193399.</a:t>
            </a:r>
            <a:br>
              <a:rPr lang="en-GB" sz="1000">
                <a:latin typeface="Calibri" panose="020F0502020204030204" pitchFamily="34" charset="0"/>
                <a:ea typeface="Times New Roman" panose="02020603050405020304" pitchFamily="18" charset="0"/>
                <a:cs typeface="Arial" panose="020B0604020202020204" pitchFamily="34" charset="0"/>
              </a:rPr>
            </a:br>
            <a:r>
              <a:rPr lang="en-GB" sz="1000" err="1">
                <a:solidFill>
                  <a:srgbClr val="000000"/>
                </a:solidFill>
                <a:latin typeface="Arial" panose="020B0604020202020204" pitchFamily="34" charset="0"/>
                <a:ea typeface="Times New Roman" panose="02020603050405020304" pitchFamily="18" charset="0"/>
                <a:cs typeface="Arial" panose="020B0604020202020204" pitchFamily="34" charset="0"/>
              </a:rPr>
              <a:t>doi.org</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/10.1371/journal.pone.0193399</a:t>
            </a:r>
            <a:br>
              <a:rPr lang="en-GB" sz="1000">
                <a:latin typeface="Calibri" panose="020F0502020204030204" pitchFamily="34" charset="0"/>
                <a:ea typeface="Times New Roman" panose="02020603050405020304" pitchFamily="18" charset="0"/>
                <a:cs typeface="Arial" panose="020B0604020202020204" pitchFamily="34" charset="0"/>
              </a:rPr>
            </a:b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 </a:t>
            </a:r>
            <a:br>
              <a:rPr lang="en-GB" sz="1000">
                <a:latin typeface="Calibri" panose="020F0502020204030204" pitchFamily="34" charset="0"/>
                <a:ea typeface="Times New Roman" panose="02020603050405020304" pitchFamily="18" charset="0"/>
                <a:cs typeface="Arial" panose="020B0604020202020204" pitchFamily="34" charset="0"/>
              </a:rPr>
            </a:b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EHCRC, (2019) </a:t>
            </a:r>
            <a:r>
              <a:rPr lang="en-GB" sz="1000" i="1">
                <a:solidFill>
                  <a:srgbClr val="000000"/>
                </a:solidFill>
                <a:latin typeface="Arial" panose="020B0604020202020204" pitchFamily="34" charset="0"/>
                <a:ea typeface="Times New Roman" panose="02020603050405020304" pitchFamily="18" charset="0"/>
                <a:cs typeface="Arial" panose="020B0604020202020204" pitchFamily="34" charset="0"/>
              </a:rPr>
              <a:t>What is the Equality Act? </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Available at: </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hlinkClick r:id="rId2"/>
              </a:rPr>
              <a:t>https://www.equalityhumanrights.com/en/equality-act-2010/what-equality-act</a:t>
            </a: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 (Accessed: 11th November 2021).</a:t>
            </a:r>
            <a:br>
              <a:rPr lang="en-GB" sz="1000">
                <a:latin typeface="Calibri" panose="020F0502020204030204" pitchFamily="34" charset="0"/>
                <a:ea typeface="Times New Roman" panose="02020603050405020304" pitchFamily="18" charset="0"/>
                <a:cs typeface="Arial" panose="020B0604020202020204" pitchFamily="34" charset="0"/>
              </a:rPr>
            </a:br>
            <a:r>
              <a:rPr lang="en-GB" sz="1000">
                <a:solidFill>
                  <a:srgbClr val="000000"/>
                </a:solidFill>
                <a:latin typeface="Arial" panose="020B0604020202020204" pitchFamily="34" charset="0"/>
                <a:ea typeface="Times New Roman" panose="02020603050405020304" pitchFamily="18" charset="0"/>
                <a:cs typeface="Arial" panose="020B0604020202020204" pitchFamily="34" charset="0"/>
              </a:rPr>
              <a:t> </a:t>
            </a:r>
          </a:p>
          <a:p>
            <a:pPr marL="0" indent="0">
              <a:buNone/>
            </a:pP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EHCRC, (2019) </a:t>
            </a:r>
            <a:r>
              <a:rPr lang="en-GB" sz="10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Human Rights Act </a:t>
            </a: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US"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https://www.equalityhumanrights.com/en/human-rights/human-rights-act</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GOV.UK, (2012) </a:t>
            </a:r>
            <a:r>
              <a:rPr lang="en-GB" sz="10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Health and Social Care Act:Factsheets </a:t>
            </a: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https://www.gov.uk/government/publications/health-and-social-care-act-2012-fact-sheets</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GOV.UK, (2016) </a:t>
            </a:r>
            <a:r>
              <a:rPr lang="en-GB" sz="10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Care Act Factsheets </a:t>
            </a: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p>
          <a:p>
            <a:pPr marL="0" indent="0">
              <a:buNone/>
            </a:pPr>
            <a:r>
              <a:rPr lang="en-GB" sz="10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https://www.gov.uk/government/publications/care-act-2014-part-1-factsheets/care-act-factsheets</a:t>
            </a: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p>
          <a:p>
            <a:pPr marL="0" indent="0">
              <a:buNone/>
            </a:pPr>
            <a:r>
              <a:rPr lang="en-GB" sz="10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Hamett</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E. (2019) </a:t>
            </a:r>
            <a:r>
              <a:rPr lang="en-GB" sz="10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Elder Abuse:Spotting the Signs and Advice for Carers </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https://</a:t>
            </a:r>
            <a:r>
              <a:rPr lang="en-GB" sz="10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firstaidforlife.org.uk</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/elder-abuse/</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10th November 2021).</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p>
          <a:p>
            <a:pPr marL="0" indent="0">
              <a:buNone/>
            </a:pP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Hourglass, (2021) </a:t>
            </a:r>
            <a:r>
              <a:rPr lang="en-GB" sz="10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Case Studies, Betty’s Story </a:t>
            </a: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https://knowledgebank.wearehourglass.org/</a:t>
            </a:r>
            <a:r>
              <a:rPr lang="en-GB" sz="10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nodehgkb</a:t>
            </a: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/bettys-story-1</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8th November 2021).</a:t>
            </a:r>
          </a:p>
          <a:p>
            <a:pPr marL="0" indent="0">
              <a:buNone/>
            </a:pP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Hourglass, (2021) </a:t>
            </a:r>
            <a:r>
              <a:rPr lang="en-GB" sz="10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Safer Ageing Press Release </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https://</a:t>
            </a:r>
            <a:r>
              <a:rPr lang="en-GB" sz="10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wearehourglass.org</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/safer-ageing-press-release</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p>
          <a:p>
            <a:pPr marL="0" indent="0">
              <a:buNone/>
            </a:pP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Hourglass, (2021) </a:t>
            </a:r>
            <a:r>
              <a:rPr lang="en-GB" sz="10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Types of Abuse </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https://</a:t>
            </a:r>
            <a:r>
              <a:rPr lang="en-GB" sz="10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wearehourglass.org</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0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england</a:t>
            </a: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/types-abuse</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6th November 2021).</a:t>
            </a:r>
            <a:endParaRPr lang="en-GB" sz="10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br>
              <a:rPr lang="en-GB" sz="1000">
                <a:effectLst/>
                <a:latin typeface="Arial" panose="020B0604020202020204" pitchFamily="34" charset="0"/>
                <a:ea typeface="Times New Roman" panose="02020603050405020304" pitchFamily="18" charset="0"/>
                <a:cs typeface="Arial" panose="020B0604020202020204" pitchFamily="34" charset="0"/>
              </a:rPr>
            </a:b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1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8551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77F5D2-3B2E-5442-B0DB-64463243575F}"/>
              </a:ext>
            </a:extLst>
          </p:cNvPr>
          <p:cNvSpPr>
            <a:spLocks noGrp="1"/>
          </p:cNvSpPr>
          <p:nvPr>
            <p:ph idx="1"/>
          </p:nvPr>
        </p:nvSpPr>
        <p:spPr>
          <a:xfrm>
            <a:off x="356857" y="277396"/>
            <a:ext cx="11237654" cy="5651500"/>
          </a:xfrm>
        </p:spPr>
        <p:txBody>
          <a:bodyPr>
            <a:normAutofit fontScale="25000" lnSpcReduction="20000"/>
          </a:bodyPr>
          <a:lstStyle/>
          <a:p>
            <a:pPr marL="0" indent="0">
              <a:buNone/>
            </a:pPr>
            <a:r>
              <a:rPr lang="en-GB" sz="44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Johannesen</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 and </a:t>
            </a:r>
            <a:r>
              <a:rPr lang="en-GB" sz="44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LoGiudice</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D. (2013) ‘Elder abuse: A systematic review of risk factors in community-dwelling elders.’ </a:t>
            </a:r>
            <a:r>
              <a:rPr lang="en-GB" sz="44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 and ageing</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44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42</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pp.292-298.</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doi.org</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/10.1093/ageing/</a:t>
            </a:r>
            <a:r>
              <a:rPr lang="en-GB" sz="44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afs195</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4400" kern="120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Lachs</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M.S. and </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Pillemer</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K.A. (2015) ‘Elder abuse.’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New England Journal of Medicine</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373</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 pp.1947-1956.</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doi:10.1056</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NEJMra1404688</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National Health Service, (2018)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Safeguarding Adults- England, 2017-18,</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Experimental Statistics</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a:t>
            </a:r>
            <a:r>
              <a:rPr lang="en-GB" sz="4400" u="none" strike="noStrike" err="1">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files.digital.nhs.uk</a:t>
            </a:r>
            <a:r>
              <a:rPr lang="en-GB" sz="4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/33/EF2EBD/Safeguarding%20Adults%20Collection%202017-18%20Report%20Final.pdf</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9th November 2021).</a:t>
            </a:r>
          </a:p>
          <a:p>
            <a:pPr marL="0" indent="0">
              <a:buNone/>
            </a:pP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National Health Service, (2021)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Improving care for older people </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https://</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www.england.nhs.uk</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ourwork</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/clinical-policy/older-people/improving-care-for-older-people/</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9th November 2021).</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National Health Service, (2021)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Mental Capacity Act </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US" sz="44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https://</a:t>
            </a:r>
            <a:r>
              <a:rPr lang="en-US" sz="4400" u="none" strike="noStrike"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www.nhs.uk</a:t>
            </a:r>
            <a:r>
              <a:rPr lang="en-US" sz="44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/services/service-directory/hourglass-formerly-known-as-action-on-elder-abuse/N10936004</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p>
          <a:p>
            <a:pPr marL="0" indent="0">
              <a:buNone/>
            </a:pP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National Institute on </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Aging</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(2021) </a:t>
            </a:r>
            <a:r>
              <a:rPr lang="en-GB" sz="44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Elder Abuse </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4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https://</a:t>
            </a:r>
            <a:r>
              <a:rPr lang="en-GB" sz="4400" u="none" strike="noStrike" err="1">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www.nia.nih.gov</a:t>
            </a:r>
            <a:r>
              <a:rPr lang="en-GB" sz="44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/health/elder-abuse#signs</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11th November 2021).</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Nursing Home Abuse Centre, (2019) </a:t>
            </a:r>
            <a:r>
              <a:rPr lang="en-GB" sz="44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Sexual Abuse-Sexual Abuse of the Elderly </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44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6"/>
              </a:rPr>
              <a:t>https://www.nursinghomeabusecenter.com/elder-abuse/types/sexual-abuse/</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8th November 2021)</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Patel </a:t>
            </a:r>
            <a:r>
              <a:rPr lang="en-GB" sz="44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et al. </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(2021) ‘Elder Abuse: A Comprehensive Overview and Physician-Associated Challenges.’ </a:t>
            </a:r>
            <a:r>
              <a:rPr lang="en-GB" sz="4400" i="1"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Cureus</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44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a:t>
            </a:r>
            <a:r>
              <a:rPr lang="en-GB" sz="44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doi.org</a:t>
            </a:r>
            <a:r>
              <a:rPr lang="en-GB" sz="4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/10.7759%</a:t>
            </a:r>
            <a:r>
              <a:rPr lang="en-GB" sz="44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2Fcureus.14375</a:t>
            </a:r>
            <a:endParaRPr lang="en-GB" sz="4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GB" sz="180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853249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B3913C-FB8C-B444-AC63-F7E6B2DF8162}"/>
              </a:ext>
            </a:extLst>
          </p:cNvPr>
          <p:cNvSpPr>
            <a:spLocks noGrp="1"/>
          </p:cNvSpPr>
          <p:nvPr>
            <p:ph idx="1"/>
          </p:nvPr>
        </p:nvSpPr>
        <p:spPr>
          <a:xfrm>
            <a:off x="423333" y="889001"/>
            <a:ext cx="10101791" cy="5746749"/>
          </a:xfrm>
        </p:spPr>
        <p:txBody>
          <a:bodyPr>
            <a:normAutofit fontScale="62500" lnSpcReduction="20000"/>
          </a:bodyPr>
          <a:lstStyle/>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Patel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et al. </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(2021) ‘Elder Abuse: A Comprehensive Overview and Physician-Associated Challenges.’ </a:t>
            </a:r>
            <a:r>
              <a:rPr lang="en-GB" sz="1800" i="1"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Cureus</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doi.org</a:t>
            </a: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/10.7759%2Fcureus.14375</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Office for National Statistic (2015)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How The Population of England is Projected to Age </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8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https://www.ons.gov.uk/peoplepopulationandcommunity/populationandmigration/populationprojections/compendium/subnationalpopulationprojectionssupplementaryanalysis/2014basedprojections/howthepopulationofenglandisprojectedtoage</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7th November 2021).</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Penhale</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B, (2020) ‘Elder Abuse and Adult Safeguarding in UK.’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International Handbook of Elder Abuse and Mistreatment</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(pp. 311-331). Springer, Singapore.</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8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https://link.springer.com/chapter/10.1007/978-981-13-8610-7_18</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10th November 2021).</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Rosen, T. </a:t>
            </a:r>
            <a:r>
              <a:rPr lang="en-GB" sz="18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et al. (</a:t>
            </a: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2018) Identifying and initiating intervention for elder abuse and neglect in the emergency department. </a:t>
            </a:r>
            <a:r>
              <a:rPr lang="en-GB" sz="18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Clinics in geriatric medicine</a:t>
            </a: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8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34</a:t>
            </a: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pp.435-451.</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a:t>
            </a:r>
            <a:r>
              <a:rPr lang="en-GB" sz="18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10.1016/j.cger.2018.04.007.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SCIE, (2018)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Types and Indicators of Abuse </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8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https://www.scie.org.uk/safeguarding/adults/introduction/types-and-indicators-of-abuse</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10th November 2020).</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Storey, J.E. (2020) ‘Risk factors for elder abuse and neglect: A review of the literature.’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Aggression and violent </a:t>
            </a:r>
            <a:r>
              <a:rPr lang="en-GB" sz="1800" i="1" kern="120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behavior</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8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50</a:t>
            </a: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p.101339.</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https://doi.org/10.1016/j.avb.2019.101339</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10th November 2020).</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800">
                <a:effectLst/>
                <a:latin typeface="Arial" panose="020B0604020202020204" pitchFamily="34" charset="0"/>
                <a:ea typeface="Times New Roman" panose="02020603050405020304" pitchFamily="18" charset="0"/>
                <a:cs typeface="Arial" panose="020B0604020202020204" pitchFamily="34" charset="0"/>
              </a:rPr>
              <a:t> </a:t>
            </a:r>
            <a:endParaRPr lang="en-GB" sz="180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589125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AA6BE4-9424-084C-8B65-734577A7BC95}"/>
              </a:ext>
            </a:extLst>
          </p:cNvPr>
          <p:cNvSpPr>
            <a:spLocks noGrp="1"/>
          </p:cNvSpPr>
          <p:nvPr>
            <p:ph idx="1"/>
          </p:nvPr>
        </p:nvSpPr>
        <p:spPr>
          <a:xfrm>
            <a:off x="677333" y="254000"/>
            <a:ext cx="10768541" cy="6413499"/>
          </a:xfrm>
        </p:spPr>
        <p:txBody>
          <a:bodyPr>
            <a:noAutofit/>
          </a:bodyPr>
          <a:lstStyle/>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Kings Fund, (2019) </a:t>
            </a:r>
            <a:r>
              <a:rPr lang="en-GB" sz="11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Overview of the Health and Social Care Workforce </a:t>
            </a: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100" u="none" strike="noStrike"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https://www.kingsfund.org.uk/projects/time-think-differently/trends-workforce-overview</a:t>
            </a: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(Accessed: 10th November 2020).</a:t>
            </a:r>
          </a:p>
          <a:p>
            <a:pPr marL="0" indent="0">
              <a:buNone/>
            </a:pP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United Nations, (2019) </a:t>
            </a: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World Population Ageing 2019</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a:t>
            </a:r>
            <a:r>
              <a:rPr lang="en-GB" sz="11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https://www.un.org/en/development/desa/population/publications/pdf/ageing/WorldPopulationAgeing2019-Highlights.pdf</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9th November 2021).</a:t>
            </a:r>
            <a:endParaRPr lang="en-GB" sz="1100">
              <a:solidFill>
                <a:srgbClr val="000000"/>
              </a:solidFill>
              <a:latin typeface="Calibri" panose="020F0502020204030204" pitchFamily="34" charset="0"/>
              <a:ea typeface="Times New Roman" panose="02020603050405020304" pitchFamily="18" charset="0"/>
              <a:cs typeface="Arial" panose="020B0604020202020204" pitchFamily="34" charset="0"/>
            </a:endParaRPr>
          </a:p>
          <a:p>
            <a:pPr marL="0" indent="0">
              <a:buNone/>
            </a:pP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Warwickshire Safeguarding Adults, (2017) </a:t>
            </a: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Case Studies </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1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4"/>
              </a:rPr>
              <a:t>https://www.safeguardingwarwickshire.co.uk/safeguarding-adults/i-work-with-adults/case-studies</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10th November 2021).</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World Economic Forum, (2015) </a:t>
            </a: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 is old age? </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1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5"/>
              </a:rPr>
              <a:t>https://www.weforum.org/agenda/2015/04/what-is-old-age/</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9th November 2021).</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World Heath Organisation, (2021) </a:t>
            </a: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Ageing and Health </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1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6"/>
              </a:rPr>
              <a:t>https://www.who.int/news-room/fact-sheets/detail/ageing-and-health</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8th November 2021).</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World Health Organisation, (2021) </a:t>
            </a: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Elder Abuse </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Available at: </a:t>
            </a:r>
            <a:r>
              <a:rPr lang="en-GB" sz="1100" u="none" strike="noStrike">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7"/>
              </a:rPr>
              <a:t>https://www.who.int/news-room/fact-sheets/detail/elder-abuse</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(Accessed: 6th November 2021).</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Yunus, R.M., Hairi, N.N. and Choo, W.Y. (2019) ‘Consequences of elder abuse and neglect: A systematic review of observational studies.’ </a:t>
            </a:r>
            <a:r>
              <a:rPr lang="en-GB" sz="11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Trauma, Violence, &amp; Abuse</a:t>
            </a: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1100" i="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a:t>
            </a: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pp.197-213.</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doi.org/10.1177%2F1524838017692798</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40223283"/>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25</Slides>
  <Notes>1</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Elder Abuse Training for those working in Domicillary Care Anisah Khan (1808794)</vt:lpstr>
      <vt:lpstr>Elder Abuse</vt:lpstr>
      <vt:lpstr>Learning outcomes </vt:lpstr>
      <vt:lpstr>Why the need for this training?</vt:lpstr>
      <vt:lpstr>What is defined as old age?</vt:lpstr>
      <vt:lpstr>What is elder abuse?</vt:lpstr>
      <vt:lpstr>Elderly Abuse Statistics</vt:lpstr>
      <vt:lpstr>The Growing old in the UK survey 2020</vt:lpstr>
      <vt:lpstr>Types of Abuse   There are several types of a abuse that an elderly person could be exposed to:</vt:lpstr>
      <vt:lpstr>Spotting Elder  Abuse</vt:lpstr>
      <vt:lpstr>Physical Abuse </vt:lpstr>
      <vt:lpstr>Physical abuse case study </vt:lpstr>
      <vt:lpstr>Sexual Abuse</vt:lpstr>
      <vt:lpstr>Sexual Abuse Case Study</vt:lpstr>
      <vt:lpstr>Risk factors of abuse</vt:lpstr>
      <vt:lpstr>Impacts of Abuse</vt:lpstr>
      <vt:lpstr>Relevant Adult Safeguarding Legislation</vt:lpstr>
      <vt:lpstr>What should you do if you suspect elder abuse  </vt:lpstr>
      <vt:lpstr>Recommendations </vt:lpstr>
      <vt:lpstr>AgeUK, (2021) Protection From Abuse Available at: https://www.ageuk.org.uk/information-advice/health-wellbeing/relationships-family/protection-from-abuse/ (Accessed: 11th November 2021).   AgeUK, (2021) 280000 people aged 60 to 74 experienced domestic abuse last year Available at: https://www.ageuk.org.uk/latest-press/articles/2020/04/280000-people-aged-60-to-74-experienced-domestic-abuse/ (Accessed: 11th November 2021).   Age International (2021) ‘Bearing the brunt: the impact of covid 19 on older people Available at: https://www.ageinternational.org.uk/news-features/news/2021/bearing-the-brunt-impact-of-covid-19-on-older-people/ (Accessed: 11th November 2021).   Alt, K.L. and Nguyen, A.L. (2011) ‘The effectiveness of educational programs to improve recognition and reporting of elder abuse and neglect: A systematic review of the literature.’ Journal of elder abuse &amp; neglect. doi.org/10.1080/08946566.2011.584046   Centre for Disease Control and Prevention, (2021) Violence Prevention: what is elder abuse? Available at: https://www.cdc.gov/violenceprevention/elderabuse/fastfact.html (Accessed: 6th November 2021).   </vt:lpstr>
      <vt:lpstr>Further reading and useful websites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Elder Abuse</dc:title>
  <dc:creator>neesie khan</dc:creator>
  <cp:lastModifiedBy>neesie khan</cp:lastModifiedBy>
  <cp:revision>3</cp:revision>
  <dcterms:created xsi:type="dcterms:W3CDTF">2021-11-07T20:03:39Z</dcterms:created>
  <dcterms:modified xsi:type="dcterms:W3CDTF">2021-11-12T14:59:20Z</dcterms:modified>
</cp:coreProperties>
</file>