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handoutMasterIdLst>
    <p:handoutMasterId r:id="rId10"/>
  </p:handoutMasterIdLst>
  <p:sldIdLst>
    <p:sldId id="260" r:id="rId2"/>
    <p:sldId id="261" r:id="rId3"/>
    <p:sldId id="262" r:id="rId4"/>
    <p:sldId id="256" r:id="rId5"/>
    <p:sldId id="259" r:id="rId6"/>
    <p:sldId id="257" r:id="rId7"/>
    <p:sldId id="258" r:id="rId8"/>
  </p:sldIdLst>
  <p:sldSz cx="6858000" cy="9906000" type="A4"/>
  <p:notesSz cx="6865938" cy="9540875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1891" autoAdjust="0"/>
    <p:restoredTop sz="94660"/>
  </p:normalViewPr>
  <p:slideViewPr>
    <p:cSldViewPr snapToGrid="0">
      <p:cViewPr>
        <p:scale>
          <a:sx n="39" d="100"/>
          <a:sy n="39" d="100"/>
        </p:scale>
        <p:origin x="2712" y="7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5240" cy="478701"/>
          </a:xfrm>
          <a:prstGeom prst="rect">
            <a:avLst/>
          </a:prstGeom>
        </p:spPr>
        <p:txBody>
          <a:bodyPr vert="horz" lIns="93744" tIns="46872" rIns="93744" bIns="4687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9109" y="0"/>
            <a:ext cx="2975240" cy="478701"/>
          </a:xfrm>
          <a:prstGeom prst="rect">
            <a:avLst/>
          </a:prstGeom>
        </p:spPr>
        <p:txBody>
          <a:bodyPr vert="horz" lIns="93744" tIns="46872" rIns="93744" bIns="46872" rtlCol="0"/>
          <a:lstStyle>
            <a:lvl1pPr algn="r">
              <a:defRPr sz="1200"/>
            </a:lvl1pPr>
          </a:lstStyle>
          <a:p>
            <a:fld id="{4B15638D-5820-4052-A185-A29A1A83D321}" type="datetimeFigureOut">
              <a:rPr lang="en-GB" smtClean="0"/>
              <a:t>18/03/2021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062176"/>
            <a:ext cx="2975240" cy="478700"/>
          </a:xfrm>
          <a:prstGeom prst="rect">
            <a:avLst/>
          </a:prstGeom>
        </p:spPr>
        <p:txBody>
          <a:bodyPr vert="horz" lIns="93744" tIns="46872" rIns="93744" bIns="4687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9109" y="9062176"/>
            <a:ext cx="2975240" cy="478700"/>
          </a:xfrm>
          <a:prstGeom prst="rect">
            <a:avLst/>
          </a:prstGeom>
        </p:spPr>
        <p:txBody>
          <a:bodyPr vert="horz" lIns="93744" tIns="46872" rIns="93744" bIns="46872" rtlCol="0" anchor="b"/>
          <a:lstStyle>
            <a:lvl1pPr algn="r">
              <a:defRPr sz="1200"/>
            </a:lvl1pPr>
          </a:lstStyle>
          <a:p>
            <a:fld id="{5E601AF1-812D-4747-B5B1-B9B1018C3B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687504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5240" cy="478701"/>
          </a:xfrm>
          <a:prstGeom prst="rect">
            <a:avLst/>
          </a:prstGeom>
        </p:spPr>
        <p:txBody>
          <a:bodyPr vert="horz" lIns="93744" tIns="46872" rIns="93744" bIns="4687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9109" y="0"/>
            <a:ext cx="2975240" cy="478701"/>
          </a:xfrm>
          <a:prstGeom prst="rect">
            <a:avLst/>
          </a:prstGeom>
        </p:spPr>
        <p:txBody>
          <a:bodyPr vert="horz" lIns="93744" tIns="46872" rIns="93744" bIns="46872" rtlCol="0"/>
          <a:lstStyle>
            <a:lvl1pPr algn="r">
              <a:defRPr sz="1200"/>
            </a:lvl1pPr>
          </a:lstStyle>
          <a:p>
            <a:fld id="{06AF5322-AB94-41F1-ABD5-AFA0E9879DCD}" type="datetimeFigureOut">
              <a:rPr lang="en-GB" smtClean="0"/>
              <a:t>18/03/2021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319338" y="1192213"/>
            <a:ext cx="2227262" cy="322103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3744" tIns="46872" rIns="93744" bIns="46872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6594" y="4591546"/>
            <a:ext cx="5492750" cy="3756720"/>
          </a:xfrm>
          <a:prstGeom prst="rect">
            <a:avLst/>
          </a:prstGeom>
        </p:spPr>
        <p:txBody>
          <a:bodyPr vert="horz" lIns="93744" tIns="46872" rIns="93744" bIns="46872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062176"/>
            <a:ext cx="2975240" cy="478700"/>
          </a:xfrm>
          <a:prstGeom prst="rect">
            <a:avLst/>
          </a:prstGeom>
        </p:spPr>
        <p:txBody>
          <a:bodyPr vert="horz" lIns="93744" tIns="46872" rIns="93744" bIns="4687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9109" y="9062176"/>
            <a:ext cx="2975240" cy="478700"/>
          </a:xfrm>
          <a:prstGeom prst="rect">
            <a:avLst/>
          </a:prstGeom>
        </p:spPr>
        <p:txBody>
          <a:bodyPr vert="horz" lIns="93744" tIns="46872" rIns="93744" bIns="46872" rtlCol="0" anchor="b"/>
          <a:lstStyle>
            <a:lvl1pPr algn="r">
              <a:defRPr sz="1200"/>
            </a:lvl1pPr>
          </a:lstStyle>
          <a:p>
            <a:fld id="{815D367D-4D7D-434E-BFA7-87F5D9D628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83412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621191"/>
            <a:ext cx="5829300" cy="3448756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5202944"/>
            <a:ext cx="5143500" cy="2391656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DEF333-33A1-4B1F-9213-F9685334FB69}" type="datetimeFigureOut">
              <a:rPr lang="en-GB" smtClean="0"/>
              <a:t>18/03/2021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10F70B-1092-49A7-B20B-EFD9CBE9A3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96085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DEF333-33A1-4B1F-9213-F9685334FB69}" type="datetimeFigureOut">
              <a:rPr lang="en-GB" smtClean="0"/>
              <a:t>18/03/2021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10F70B-1092-49A7-B20B-EFD9CBE9A3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63852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2469624"/>
            <a:ext cx="5915025" cy="4120620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6629226"/>
            <a:ext cx="5915025" cy="216693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DEF333-33A1-4B1F-9213-F9685334FB69}" type="datetimeFigureOut">
              <a:rPr lang="en-GB" smtClean="0"/>
              <a:t>18/03/2021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10F70B-1092-49A7-B20B-EFD9CBE9A3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48104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2637014"/>
            <a:ext cx="2914650" cy="6285266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2637014"/>
            <a:ext cx="2914650" cy="6285266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DEF333-33A1-4B1F-9213-F9685334FB69}" type="datetimeFigureOut">
              <a:rPr lang="en-GB" smtClean="0"/>
              <a:t>18/03/2021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10F70B-1092-49A7-B20B-EFD9CBE9A3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08255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527405"/>
            <a:ext cx="5915025" cy="191470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428347"/>
            <a:ext cx="2901255" cy="1190095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3618442"/>
            <a:ext cx="2901255" cy="532218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428347"/>
            <a:ext cx="2915543" cy="1190095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3618442"/>
            <a:ext cx="2915543" cy="532218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DEF333-33A1-4B1F-9213-F9685334FB69}" type="datetimeFigureOut">
              <a:rPr lang="en-GB" smtClean="0"/>
              <a:t>18/03/2021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10F70B-1092-49A7-B20B-EFD9CBE9A3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51026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DEF333-33A1-4B1F-9213-F9685334FB69}" type="datetimeFigureOut">
              <a:rPr lang="en-GB" smtClean="0"/>
              <a:t>18/03/2021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10F70B-1092-49A7-B20B-EFD9CBE9A3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87329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DEF333-33A1-4B1F-9213-F9685334FB69}" type="datetimeFigureOut">
              <a:rPr lang="en-GB" smtClean="0"/>
              <a:t>18/03/2021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10F70B-1092-49A7-B20B-EFD9CBE9A3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5363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426283"/>
            <a:ext cx="3471863" cy="7039681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DEF333-33A1-4B1F-9213-F9685334FB69}" type="datetimeFigureOut">
              <a:rPr lang="en-GB" smtClean="0"/>
              <a:t>18/03/2021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10F70B-1092-49A7-B20B-EFD9CBE9A3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49553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426283"/>
            <a:ext cx="3471863" cy="7039681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DEF333-33A1-4B1F-9213-F9685334FB69}" type="datetimeFigureOut">
              <a:rPr lang="en-GB" smtClean="0"/>
              <a:t>18/03/2021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10F70B-1092-49A7-B20B-EFD9CBE9A3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18117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DEF333-33A1-4B1F-9213-F9685334FB69}" type="datetimeFigureOut">
              <a:rPr lang="en-GB" smtClean="0"/>
              <a:t>18/03/2021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10F70B-1092-49A7-B20B-EFD9CBE9A3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70540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527403"/>
            <a:ext cx="1478756" cy="8394877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527403"/>
            <a:ext cx="4350544" cy="8394877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DEF333-33A1-4B1F-9213-F9685334FB69}" type="datetimeFigureOut">
              <a:rPr lang="en-GB" smtClean="0"/>
              <a:t>18/03/2021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10F70B-1092-49A7-B20B-EFD9CBE9A3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24411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527405"/>
            <a:ext cx="5915025" cy="19147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2637014"/>
            <a:ext cx="5915025" cy="62852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DEF333-33A1-4B1F-9213-F9685334FB69}" type="datetimeFigureOut">
              <a:rPr lang="en-GB" smtClean="0"/>
              <a:t>18/03/2021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9181397"/>
            <a:ext cx="2314575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10F70B-1092-49A7-B20B-EFD9CBE9A3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64995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0PqTqpbbiMs" TargetMode="Externa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0PqTqpbbiMs" TargetMode="External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7" Type="http://schemas.openxmlformats.org/officeDocument/2006/relationships/image" Target="../media/image16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0807" y="3513853"/>
            <a:ext cx="5829300" cy="3448756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latin typeface="Adobe Gurmukhi" panose="01010101010101010101" pitchFamily="50" charset="0"/>
                <a:cs typeface="Adobe Gurmukhi" panose="01010101010101010101" pitchFamily="50" charset="0"/>
              </a:rPr>
              <a:t>Lauren Hoffman</a:t>
            </a:r>
            <a:br>
              <a:rPr lang="en-GB" dirty="0" smtClean="0">
                <a:latin typeface="Adobe Gurmukhi" panose="01010101010101010101" pitchFamily="50" charset="0"/>
                <a:cs typeface="Adobe Gurmukhi" panose="01010101010101010101" pitchFamily="50" charset="0"/>
              </a:rPr>
            </a:br>
            <a:r>
              <a:rPr lang="en-GB" dirty="0" smtClean="0">
                <a:latin typeface="Adobe Gurmukhi" panose="01010101010101010101" pitchFamily="50" charset="0"/>
                <a:cs typeface="Adobe Gurmukhi" panose="01010101010101010101" pitchFamily="50" charset="0"/>
              </a:rPr>
              <a:t/>
            </a:r>
            <a:br>
              <a:rPr lang="en-GB" dirty="0" smtClean="0">
                <a:latin typeface="Adobe Gurmukhi" panose="01010101010101010101" pitchFamily="50" charset="0"/>
                <a:cs typeface="Adobe Gurmukhi" panose="01010101010101010101" pitchFamily="50" charset="0"/>
              </a:rPr>
            </a:br>
            <a:r>
              <a:rPr lang="en-GB" dirty="0" smtClean="0">
                <a:latin typeface="Adobe Song Std L" panose="02020300000000000000" pitchFamily="18" charset="-128"/>
                <a:ea typeface="Adobe Song Std L" panose="02020300000000000000" pitchFamily="18" charset="-128"/>
                <a:cs typeface="Adobe Gurmukhi" panose="01010101010101010101" pitchFamily="50" charset="0"/>
              </a:rPr>
              <a:t>1802043</a:t>
            </a:r>
            <a:br>
              <a:rPr lang="en-GB" dirty="0" smtClean="0">
                <a:latin typeface="Adobe Song Std L" panose="02020300000000000000" pitchFamily="18" charset="-128"/>
                <a:ea typeface="Adobe Song Std L" panose="02020300000000000000" pitchFamily="18" charset="-128"/>
                <a:cs typeface="Adobe Gurmukhi" panose="01010101010101010101" pitchFamily="50" charset="0"/>
              </a:rPr>
            </a:br>
            <a:r>
              <a:rPr lang="en-GB" dirty="0" smtClean="0">
                <a:latin typeface="Adobe Gurmukhi" panose="01010101010101010101" pitchFamily="50" charset="0"/>
                <a:cs typeface="Adobe Gurmukhi" panose="01010101010101010101" pitchFamily="50" charset="0"/>
              </a:rPr>
              <a:t/>
            </a:r>
            <a:br>
              <a:rPr lang="en-GB" dirty="0" smtClean="0">
                <a:latin typeface="Adobe Gurmukhi" panose="01010101010101010101" pitchFamily="50" charset="0"/>
                <a:cs typeface="Adobe Gurmukhi" panose="01010101010101010101" pitchFamily="50" charset="0"/>
              </a:rPr>
            </a:br>
            <a:r>
              <a:rPr lang="en-GB" dirty="0" smtClean="0">
                <a:latin typeface="Adobe Gurmukhi" panose="01010101010101010101" pitchFamily="50" charset="0"/>
                <a:cs typeface="Adobe Gurmukhi" panose="01010101010101010101" pitchFamily="50" charset="0"/>
              </a:rPr>
              <a:t>Visual Enquiry II</a:t>
            </a:r>
            <a:br>
              <a:rPr lang="en-GB" dirty="0" smtClean="0">
                <a:latin typeface="Adobe Gurmukhi" panose="01010101010101010101" pitchFamily="50" charset="0"/>
                <a:cs typeface="Adobe Gurmukhi" panose="01010101010101010101" pitchFamily="50" charset="0"/>
              </a:rPr>
            </a:br>
            <a:r>
              <a:rPr lang="en-GB" dirty="0" smtClean="0">
                <a:latin typeface="Adobe Gurmukhi" panose="01010101010101010101" pitchFamily="50" charset="0"/>
                <a:cs typeface="Adobe Gurmukhi" panose="01010101010101010101" pitchFamily="50" charset="0"/>
              </a:rPr>
              <a:t/>
            </a:r>
            <a:br>
              <a:rPr lang="en-GB" dirty="0" smtClean="0">
                <a:latin typeface="Adobe Gurmukhi" panose="01010101010101010101" pitchFamily="50" charset="0"/>
                <a:cs typeface="Adobe Gurmukhi" panose="01010101010101010101" pitchFamily="50" charset="0"/>
              </a:rPr>
            </a:br>
            <a:r>
              <a:rPr lang="en-GB" dirty="0" smtClean="0">
                <a:latin typeface="Adobe Song Std L" panose="02020300000000000000" pitchFamily="18" charset="-128"/>
                <a:ea typeface="Adobe Song Std L" panose="02020300000000000000" pitchFamily="18" charset="-128"/>
                <a:cs typeface="Adobe Gurmukhi" panose="01010101010101010101" pitchFamily="50" charset="0"/>
              </a:rPr>
              <a:t>M5X01609</a:t>
            </a:r>
            <a:endParaRPr lang="en-GB" dirty="0">
              <a:latin typeface="Adobe Song Std L" panose="02020300000000000000" pitchFamily="18" charset="-128"/>
              <a:ea typeface="Adobe Song Std L" panose="02020300000000000000" pitchFamily="18" charset="-128"/>
              <a:cs typeface="Adobe Gurmukhi" panose="01010101010101010101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46263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1482" y="1356210"/>
            <a:ext cx="5915025" cy="1914702"/>
          </a:xfrm>
        </p:spPr>
        <p:txBody>
          <a:bodyPr/>
          <a:lstStyle/>
          <a:p>
            <a:pPr algn="ctr"/>
            <a:r>
              <a:rPr lang="en-GB" dirty="0" smtClean="0">
                <a:latin typeface="Adobe Gurmukhi" panose="01010101010101010101" pitchFamily="50" charset="0"/>
                <a:cs typeface="Adobe Gurmukhi" panose="01010101010101010101" pitchFamily="50" charset="0"/>
              </a:rPr>
              <a:t>Link to video of sketchbooks:</a:t>
            </a:r>
            <a:endParaRPr lang="en-GB" dirty="0">
              <a:latin typeface="Adobe Gurmukhi" panose="01010101010101010101" pitchFamily="50" charset="0"/>
              <a:cs typeface="Adobe Gurmukhi" panose="01010101010101010101" pitchFamily="50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34272" y="3502884"/>
            <a:ext cx="498944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hlinkClick r:id="rId3"/>
              </a:rPr>
              <a:t>https://</a:t>
            </a:r>
            <a:r>
              <a:rPr lang="en-GB" sz="3200" dirty="0" smtClean="0">
                <a:hlinkClick r:id="rId3"/>
              </a:rPr>
              <a:t>www.youtube.com/watch?v=0PqTqpbbiMs</a:t>
            </a:r>
            <a:endParaRPr lang="en-GB" sz="3200" dirty="0" smtClean="0"/>
          </a:p>
          <a:p>
            <a:endParaRPr lang="en-GB" sz="3200" dirty="0"/>
          </a:p>
        </p:txBody>
      </p:sp>
      <p:pic>
        <p:nvPicPr>
          <p:cNvPr id="5" name="0PqTqpbbiMs"/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827844" y="5788162"/>
            <a:ext cx="5200848" cy="29254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8597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680" y="1273147"/>
            <a:ext cx="3790000" cy="463997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087" r="14127"/>
          <a:stretch/>
        </p:blipFill>
        <p:spPr>
          <a:xfrm>
            <a:off x="4023360" y="1273147"/>
            <a:ext cx="2672102" cy="463997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6800" y="6156960"/>
            <a:ext cx="4729160" cy="3546870"/>
          </a:xfrm>
          <a:prstGeom prst="rect">
            <a:avLst/>
          </a:prstGeom>
        </p:spPr>
      </p:pic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453867" y="-234595"/>
            <a:ext cx="5915025" cy="1914702"/>
          </a:xfrm>
        </p:spPr>
        <p:txBody>
          <a:bodyPr>
            <a:normAutofit/>
          </a:bodyPr>
          <a:lstStyle/>
          <a:p>
            <a:pPr algn="ctr"/>
            <a:r>
              <a:rPr lang="en-GB" sz="3600" u="sng" dirty="0" smtClean="0">
                <a:latin typeface="Adobe Gurmukhi" panose="01010101010101010101" pitchFamily="50" charset="0"/>
                <a:cs typeface="Adobe Gurmukhi" panose="01010101010101010101" pitchFamily="50" charset="0"/>
              </a:rPr>
              <a:t>Initial collection with handwritten labels.</a:t>
            </a:r>
            <a:endParaRPr lang="en-GB" sz="3600" u="sng" dirty="0">
              <a:latin typeface="Adobe Gurmukhi" panose="01010101010101010101" pitchFamily="50" charset="0"/>
              <a:cs typeface="Adobe Gurmukhi" panose="01010101010101010101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336910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/>
          <p:cNvGrpSpPr/>
          <p:nvPr/>
        </p:nvGrpSpPr>
        <p:grpSpPr>
          <a:xfrm>
            <a:off x="160555" y="1710966"/>
            <a:ext cx="6501680" cy="2943617"/>
            <a:chOff x="833016" y="1541149"/>
            <a:chExt cx="5868408" cy="2656905"/>
          </a:xfrm>
        </p:grpSpPr>
        <p:pic>
          <p:nvPicPr>
            <p:cNvPr id="1028" name="Picture 4" descr="https://i.pinimg.com/564x/78/0b/30/780b301928d5c5c7f724335790ea26db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11213" y="1541149"/>
              <a:ext cx="1690211" cy="265690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30" name="Picture 6" descr="Image preview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43302" y="1541149"/>
              <a:ext cx="2167911" cy="265543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34" name="Picture 10" descr="https://i.pinimg.com/564x/1b/6d/e6/1b6de67b6b7b386679c8ebd786e00a7c.jp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33016" y="1541150"/>
              <a:ext cx="2010286" cy="265543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6" name="TextBox 5"/>
          <p:cNvSpPr txBox="1"/>
          <p:nvPr/>
        </p:nvSpPr>
        <p:spPr>
          <a:xfrm>
            <a:off x="1740739" y="209259"/>
            <a:ext cx="483344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u="sng" dirty="0" smtClean="0">
                <a:latin typeface="Adobe Gurmukhi" panose="01010101010101010101" pitchFamily="50" charset="0"/>
                <a:cs typeface="Adobe Gurmukhi" panose="01010101010101010101" pitchFamily="50" charset="0"/>
              </a:rPr>
              <a:t>Abstracted forms in the flowing and fluttering.</a:t>
            </a:r>
            <a:endParaRPr lang="en-GB" sz="4000" u="sng" dirty="0">
              <a:latin typeface="Adobe Gurmukhi" panose="01010101010101010101" pitchFamily="50" charset="0"/>
              <a:cs typeface="Adobe Gurmukhi" panose="01010101010101010101" pitchFamily="50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696" y="38923"/>
            <a:ext cx="1672043" cy="1672043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515170" y="4628038"/>
            <a:ext cx="137692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i="1" dirty="0" smtClean="0">
                <a:latin typeface="Adobe Gurmukhi" panose="01010101010101010101" pitchFamily="50" charset="0"/>
                <a:cs typeface="Adobe Gurmukhi" panose="01010101010101010101" pitchFamily="50" charset="0"/>
              </a:rPr>
              <a:t>Andy Warhol</a:t>
            </a:r>
            <a:endParaRPr lang="en-GB" sz="1600" i="1" dirty="0">
              <a:latin typeface="Adobe Gurmukhi" panose="01010101010101010101" pitchFamily="50" charset="0"/>
              <a:cs typeface="Adobe Gurmukhi" panose="01010101010101010101" pitchFamily="50" charset="0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5037469" y="4628038"/>
            <a:ext cx="137692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i="1" dirty="0" smtClean="0">
                <a:latin typeface="Adobe Gurmukhi" panose="01010101010101010101" pitchFamily="50" charset="0"/>
                <a:cs typeface="Adobe Gurmukhi" panose="01010101010101010101" pitchFamily="50" charset="0"/>
              </a:rPr>
              <a:t>Cate Parr</a:t>
            </a:r>
            <a:endParaRPr lang="en-GB" sz="1600" i="1" dirty="0">
              <a:latin typeface="Adobe Gurmukhi" panose="01010101010101010101" pitchFamily="50" charset="0"/>
              <a:cs typeface="Adobe Gurmukhi" panose="01010101010101010101" pitchFamily="50" charset="0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0" y="5140627"/>
            <a:ext cx="6789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u="sng" dirty="0" smtClean="0">
                <a:latin typeface="Adobe Gurmukhi" panose="01010101010101010101" pitchFamily="50" charset="0"/>
                <a:cs typeface="Adobe Gurmukhi" panose="01010101010101010101" pitchFamily="50" charset="0"/>
              </a:rPr>
              <a:t>Geometric | Form | Delicate | Playful | Femininity</a:t>
            </a:r>
            <a:endParaRPr lang="en-GB" sz="2800" u="sng" dirty="0">
              <a:latin typeface="Adobe Gurmukhi" panose="01010101010101010101" pitchFamily="50" charset="0"/>
              <a:cs typeface="Adobe Gurmukhi" panose="01010101010101010101" pitchFamily="50" charset="0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-19826" y="5837882"/>
            <a:ext cx="240760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u="sng" dirty="0" smtClean="0">
                <a:latin typeface="Adobe Gurmukhi" panose="01010101010101010101" pitchFamily="50" charset="0"/>
                <a:cs typeface="Adobe Gurmukhi" panose="01010101010101010101" pitchFamily="50" charset="0"/>
              </a:rPr>
              <a:t>Direction -</a:t>
            </a:r>
            <a:endParaRPr lang="en-GB" sz="4000" u="sng" dirty="0">
              <a:latin typeface="Adobe Gurmukhi" panose="01010101010101010101" pitchFamily="50" charset="0"/>
              <a:cs typeface="Adobe Gurmukhi" panose="01010101010101010101" pitchFamily="50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239979" y="6503834"/>
            <a:ext cx="6697445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Adobe Gurmukhi" panose="01010101010101010101" pitchFamily="50" charset="0"/>
                <a:cs typeface="Adobe Gurmukhi" panose="01010101010101010101" pitchFamily="50" charset="0"/>
              </a:rPr>
              <a:t>I started my visual journey being drawn to a personal collection of printed scarves which I have gathered over time due to their individual appeal. The combination of the bright, graphic geometrics contrasting with the flows in the folds of the fabric was what I found could inspire some original and interesting designs. Working with this through my visual enquiry II and producing inspired collages, I found that my collection related well to the natural patterns and shapes surrounding Butterflies. This is due to the soft, delicacy of their form and how they have eye-catching geometry and symmetrical flows reflected in the shape of the wings. I also feel that they have very distinguishable characteristics which I could abstract and juxtapose to create new interesting patterns for a range of interior surfaces. </a:t>
            </a:r>
            <a:endParaRPr lang="en-GB" dirty="0">
              <a:latin typeface="Adobe Gurmukhi" panose="01010101010101010101" pitchFamily="50" charset="0"/>
              <a:cs typeface="Adobe Gurmukhi" panose="01010101010101010101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89039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-36103" y="0"/>
            <a:ext cx="227973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u="sng" dirty="0" smtClean="0">
                <a:latin typeface="Adobe Gurmukhi" panose="01010101010101010101" pitchFamily="50" charset="0"/>
                <a:cs typeface="Adobe Gurmukhi" panose="01010101010101010101" pitchFamily="50" charset="0"/>
              </a:rPr>
              <a:t>Methods -</a:t>
            </a:r>
            <a:endParaRPr lang="en-GB" sz="4000" u="sng" dirty="0">
              <a:latin typeface="Adobe Gurmukhi" panose="01010101010101010101" pitchFamily="50" charset="0"/>
              <a:cs typeface="Adobe Gurmukhi" panose="01010101010101010101" pitchFamily="50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60555" y="600693"/>
            <a:ext cx="6697445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Adobe Gurmukhi" panose="01010101010101010101" pitchFamily="50" charset="0"/>
                <a:cs typeface="Adobe Gurmukhi" panose="01010101010101010101" pitchFamily="50" charset="0"/>
              </a:rPr>
              <a:t>I </a:t>
            </a:r>
            <a:r>
              <a:rPr lang="en-GB" dirty="0" smtClean="0">
                <a:latin typeface="Adobe Gurmukhi" panose="01010101010101010101" pitchFamily="50" charset="0"/>
                <a:cs typeface="Adobe Gurmukhi" panose="01010101010101010101" pitchFamily="50" charset="0"/>
              </a:rPr>
              <a:t>will</a:t>
            </a:r>
            <a:r>
              <a:rPr lang="en-GB" dirty="0" smtClean="0">
                <a:latin typeface="Adobe Gurmukhi" panose="01010101010101010101" pitchFamily="50" charset="0"/>
                <a:cs typeface="Adobe Gurmukhi" panose="01010101010101010101" pitchFamily="50" charset="0"/>
              </a:rPr>
              <a:t> </a:t>
            </a:r>
            <a:r>
              <a:rPr lang="en-GB" dirty="0" smtClean="0">
                <a:latin typeface="Adobe Gurmukhi" panose="01010101010101010101" pitchFamily="50" charset="0"/>
                <a:cs typeface="Adobe Gurmukhi" panose="01010101010101010101" pitchFamily="50" charset="0"/>
              </a:rPr>
              <a:t>initially work in low-tech methods which I will style to reflect what I could produce once the studios open again. This will include painting, lino printing, hand-painted </a:t>
            </a:r>
            <a:r>
              <a:rPr lang="en-GB" dirty="0" err="1" smtClean="0">
                <a:latin typeface="Adobe Gurmukhi" panose="01010101010101010101" pitchFamily="50" charset="0"/>
                <a:cs typeface="Adobe Gurmukhi" panose="01010101010101010101" pitchFamily="50" charset="0"/>
              </a:rPr>
              <a:t>texiflock</a:t>
            </a:r>
            <a:r>
              <a:rPr lang="en-GB" dirty="0" smtClean="0">
                <a:latin typeface="Adobe Gurmukhi" panose="01010101010101010101" pitchFamily="50" charset="0"/>
                <a:cs typeface="Adobe Gurmukhi" panose="01010101010101010101" pitchFamily="50" charset="0"/>
              </a:rPr>
              <a:t> for foils and flock, </a:t>
            </a:r>
            <a:r>
              <a:rPr lang="en-GB" dirty="0" err="1" smtClean="0">
                <a:latin typeface="Adobe Gurmukhi" panose="01010101010101010101" pitchFamily="50" charset="0"/>
                <a:cs typeface="Adobe Gurmukhi" panose="01010101010101010101" pitchFamily="50" charset="0"/>
              </a:rPr>
              <a:t>devore</a:t>
            </a:r>
            <a:r>
              <a:rPr lang="en-GB" dirty="0" smtClean="0">
                <a:latin typeface="Adobe Gurmukhi" panose="01010101010101010101" pitchFamily="50" charset="0"/>
                <a:cs typeface="Adobe Gurmukhi" panose="01010101010101010101" pitchFamily="50" charset="0"/>
              </a:rPr>
              <a:t> and digital designs. I hope to achieve samples with multiple considered layers, to give a three dimensional and luxurious effect to the finishes pieces. I will approach this by producing multiple separate designs that I will be able to experiment with in different mediums to find the best outcomes that I can further. I hope to be able to use the dye lab to colour some fabric pieces to my chosen </a:t>
            </a:r>
            <a:r>
              <a:rPr lang="en-GB" dirty="0" smtClean="0">
                <a:latin typeface="Adobe Gurmukhi" panose="01010101010101010101" pitchFamily="50" charset="0"/>
                <a:cs typeface="Adobe Gurmukhi" panose="01010101010101010101" pitchFamily="50" charset="0"/>
              </a:rPr>
              <a:t> </a:t>
            </a:r>
            <a:r>
              <a:rPr lang="en-GB" dirty="0" smtClean="0">
                <a:latin typeface="Adobe Gurmukhi" panose="01010101010101010101" pitchFamily="50" charset="0"/>
                <a:cs typeface="Adobe Gurmukhi" panose="01010101010101010101" pitchFamily="50" charset="0"/>
              </a:rPr>
              <a:t>palettes, then experiment with staining and bleaching to create some abstract </a:t>
            </a:r>
            <a:r>
              <a:rPr lang="en-GB" dirty="0" smtClean="0">
                <a:latin typeface="Adobe Gurmukhi" panose="01010101010101010101" pitchFamily="50" charset="0"/>
                <a:cs typeface="Adobe Gurmukhi" panose="01010101010101010101" pitchFamily="50" charset="0"/>
              </a:rPr>
              <a:t>backgrounds</a:t>
            </a:r>
            <a:r>
              <a:rPr lang="en-GB" dirty="0" smtClean="0">
                <a:latin typeface="Adobe Gurmukhi" panose="01010101010101010101" pitchFamily="50" charset="0"/>
                <a:cs typeface="Adobe Gurmukhi" panose="01010101010101010101" pitchFamily="50" charset="0"/>
              </a:rPr>
              <a:t> </a:t>
            </a:r>
            <a:r>
              <a:rPr lang="en-GB" dirty="0" smtClean="0">
                <a:latin typeface="Adobe Gurmukhi" panose="01010101010101010101" pitchFamily="50" charset="0"/>
                <a:cs typeface="Adobe Gurmukhi" panose="01010101010101010101" pitchFamily="50" charset="0"/>
              </a:rPr>
              <a:t>using my inspiration from my initial drawings and paintings.</a:t>
            </a:r>
          </a:p>
          <a:p>
            <a:endParaRPr lang="en-GB" dirty="0">
              <a:latin typeface="Adobe Gurmukhi" panose="01010101010101010101" pitchFamily="50" charset="0"/>
              <a:cs typeface="Adobe Gurmukhi" panose="01010101010101010101" pitchFamily="50" charset="0"/>
            </a:endParaRPr>
          </a:p>
        </p:txBody>
      </p:sp>
      <p:grpSp>
        <p:nvGrpSpPr>
          <p:cNvPr id="6" name="Group 5"/>
          <p:cNvGrpSpPr/>
          <p:nvPr/>
        </p:nvGrpSpPr>
        <p:grpSpPr>
          <a:xfrm>
            <a:off x="57527" y="3721169"/>
            <a:ext cx="6737842" cy="2127079"/>
            <a:chOff x="-1005840" y="4114506"/>
            <a:chExt cx="7904237" cy="2495300"/>
          </a:xfrm>
        </p:grpSpPr>
        <p:pic>
          <p:nvPicPr>
            <p:cNvPr id="1026" name="Picture 2" descr="Image.jpeg"/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4399" b="17138"/>
            <a:stretch/>
          </p:blipFill>
          <p:spPr bwMode="auto">
            <a:xfrm>
              <a:off x="-1005840" y="4114506"/>
              <a:ext cx="4047383" cy="24953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28" name="Picture 4" descr="Image.jpeg"/>
            <p:cNvPicPr>
              <a:picLocks noChangeAspect="1" noChangeArrowheads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17313"/>
            <a:stretch/>
          </p:blipFill>
          <p:spPr bwMode="auto">
            <a:xfrm>
              <a:off x="1547502" y="4114507"/>
              <a:ext cx="5350895" cy="248876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7" name="TextBox 6"/>
          <p:cNvSpPr txBox="1"/>
          <p:nvPr/>
        </p:nvSpPr>
        <p:spPr>
          <a:xfrm>
            <a:off x="160554" y="6753277"/>
            <a:ext cx="6697445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Adobe Gurmukhi" panose="01010101010101010101" pitchFamily="50" charset="0"/>
                <a:cs typeface="Adobe Gurmukhi" panose="01010101010101010101" pitchFamily="50" charset="0"/>
              </a:rPr>
              <a:t>I plan to create contemporary and sophisticated soft furnishings for interiors which are more commercial than designs I have produced in the past, but still keeping true to my originality as an artist. I would like my final pieces to have pushed my work out of my pastel-colour-palette comfort zone, as although the colour choices appeal to myself, I have found they would not fit as wel</a:t>
            </a:r>
            <a:r>
              <a:rPr lang="en-GB" dirty="0" smtClean="0">
                <a:latin typeface="Adobe Gurmukhi" panose="01010101010101010101" pitchFamily="50" charset="0"/>
                <a:cs typeface="Adobe Gurmukhi" panose="01010101010101010101" pitchFamily="50" charset="0"/>
              </a:rPr>
              <a:t>l on the wider market. I plan for my final designs to be contrived of many layers potentially in different mediums, creating the effect of depth in my pieces which would create a more luxurious feel to them. I feel that in regards to the current global situation, a butterfly is a wonderful metaphor for how many people will be feeling when the lockdown lifts completely which may create a deeper connection with the consumer and my pieces.</a:t>
            </a:r>
            <a:endParaRPr lang="en-GB" dirty="0" smtClean="0">
              <a:latin typeface="Adobe Gurmukhi" panose="01010101010101010101" pitchFamily="50" charset="0"/>
              <a:cs typeface="Adobe Gurmukhi" panose="01010101010101010101" pitchFamily="50" charset="0"/>
            </a:endParaRPr>
          </a:p>
          <a:p>
            <a:endParaRPr lang="en-GB" dirty="0">
              <a:latin typeface="Adobe Gurmukhi" panose="01010101010101010101" pitchFamily="50" charset="0"/>
              <a:cs typeface="Adobe Gurmukhi" panose="01010101010101010101" pitchFamily="50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-349254" y="6165366"/>
            <a:ext cx="227973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u="sng" dirty="0" smtClean="0">
                <a:latin typeface="Adobe Gurmukhi" panose="01010101010101010101" pitchFamily="50" charset="0"/>
                <a:cs typeface="Adobe Gurmukhi" panose="01010101010101010101" pitchFamily="50" charset="0"/>
              </a:rPr>
              <a:t>Goals</a:t>
            </a:r>
            <a:r>
              <a:rPr lang="en-GB" sz="4000" u="sng" dirty="0" smtClean="0">
                <a:latin typeface="Adobe Gurmukhi" panose="01010101010101010101" pitchFamily="50" charset="0"/>
                <a:cs typeface="Adobe Gurmukhi" panose="01010101010101010101" pitchFamily="50" charset="0"/>
              </a:rPr>
              <a:t> </a:t>
            </a:r>
            <a:r>
              <a:rPr lang="en-GB" sz="4000" u="sng" dirty="0" smtClean="0">
                <a:latin typeface="Adobe Gurmukhi" panose="01010101010101010101" pitchFamily="50" charset="0"/>
                <a:cs typeface="Adobe Gurmukhi" panose="01010101010101010101" pitchFamily="50" charset="0"/>
              </a:rPr>
              <a:t>-</a:t>
            </a:r>
            <a:endParaRPr lang="en-GB" sz="4000" u="sng" dirty="0">
              <a:latin typeface="Adobe Gurmukhi" panose="01010101010101010101" pitchFamily="50" charset="0"/>
              <a:cs typeface="Adobe Gurmukhi" panose="01010101010101010101" pitchFamily="50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-111259" y="5845944"/>
            <a:ext cx="701967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i="1" dirty="0" smtClean="0">
                <a:latin typeface="Adobe Gurmukhi" panose="01010101010101010101" pitchFamily="50" charset="0"/>
                <a:cs typeface="Adobe Gurmukhi" panose="01010101010101010101" pitchFamily="50" charset="0"/>
              </a:rPr>
              <a:t>Screenshot from </a:t>
            </a:r>
            <a:r>
              <a:rPr lang="en-GB" sz="1400" i="1" dirty="0" err="1" smtClean="0">
                <a:latin typeface="Adobe Gurmukhi" panose="01010101010101010101" pitchFamily="50" charset="0"/>
                <a:cs typeface="Adobe Gurmukhi" panose="01010101010101010101" pitchFamily="50" charset="0"/>
              </a:rPr>
              <a:t>Nintendos</a:t>
            </a:r>
            <a:r>
              <a:rPr lang="en-GB" sz="1400" i="1" dirty="0" smtClean="0">
                <a:latin typeface="Adobe Gurmukhi" panose="01010101010101010101" pitchFamily="50" charset="0"/>
                <a:cs typeface="Adobe Gurmukhi" panose="01010101010101010101" pitchFamily="50" charset="0"/>
              </a:rPr>
              <a:t>’ Animal Crossing New Horizons. A huge source of inspiration for myself.</a:t>
            </a:r>
            <a:endParaRPr lang="en-GB" sz="1400" i="1" dirty="0">
              <a:latin typeface="Adobe Gurmukhi" panose="01010101010101010101" pitchFamily="50" charset="0"/>
              <a:cs typeface="Adobe Gurmukhi" panose="01010101010101010101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173612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-108726" y="0"/>
            <a:ext cx="263602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u="sng" dirty="0" smtClean="0">
                <a:latin typeface="Adobe Gurmukhi" panose="01010101010101010101" pitchFamily="50" charset="0"/>
                <a:cs typeface="Adobe Gurmukhi" panose="01010101010101010101" pitchFamily="50" charset="0"/>
              </a:rPr>
              <a:t>Inspiration-</a:t>
            </a:r>
            <a:endParaRPr lang="en-GB" sz="4000" u="sng" dirty="0">
              <a:latin typeface="Adobe Gurmukhi" panose="01010101010101010101" pitchFamily="50" charset="0"/>
              <a:cs typeface="Adobe Gurmukhi" panose="01010101010101010101" pitchFamily="50" charset="0"/>
            </a:endParaRPr>
          </a:p>
        </p:txBody>
      </p:sp>
      <p:grpSp>
        <p:nvGrpSpPr>
          <p:cNvPr id="10" name="Group 9"/>
          <p:cNvGrpSpPr/>
          <p:nvPr/>
        </p:nvGrpSpPr>
        <p:grpSpPr>
          <a:xfrm>
            <a:off x="4690252" y="1698824"/>
            <a:ext cx="2079127" cy="3937961"/>
            <a:chOff x="4238860" y="5417201"/>
            <a:chExt cx="2390648" cy="4527997"/>
          </a:xfrm>
        </p:grpSpPr>
        <p:pic>
          <p:nvPicPr>
            <p:cNvPr id="2054" name="Picture 6" descr="https://i.pinimg.com/564x/f8/b4/0c/f8b40cc9653e46f9c827e9c473ecf059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38860" y="5417201"/>
              <a:ext cx="2390648" cy="425476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" name="Rectangle 8"/>
            <p:cNvSpPr/>
            <p:nvPr/>
          </p:nvSpPr>
          <p:spPr>
            <a:xfrm>
              <a:off x="4801639" y="9644390"/>
              <a:ext cx="1454642" cy="300808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GB" sz="1100" i="1" dirty="0">
                  <a:solidFill>
                    <a:srgbClr val="222222"/>
                  </a:solidFill>
                  <a:latin typeface="Adobe Gurmukhi" panose="01010101010101010101" pitchFamily="50" charset="0"/>
                  <a:cs typeface="Adobe Gurmukhi" panose="01010101010101010101" pitchFamily="50" charset="0"/>
                </a:rPr>
                <a:t>Anna </a:t>
              </a:r>
              <a:r>
                <a:rPr lang="en-GB" sz="1100" i="1" dirty="0" err="1">
                  <a:solidFill>
                    <a:srgbClr val="222222"/>
                  </a:solidFill>
                  <a:latin typeface="Adobe Gurmukhi" panose="01010101010101010101" pitchFamily="50" charset="0"/>
                  <a:cs typeface="Adobe Gurmukhi" panose="01010101010101010101" pitchFamily="50" charset="0"/>
                </a:rPr>
                <a:t>Yakubovskaya</a:t>
              </a:r>
              <a:endParaRPr lang="en-GB" sz="1100" i="1" dirty="0">
                <a:latin typeface="Adobe Gurmukhi" panose="01010101010101010101" pitchFamily="50" charset="0"/>
                <a:cs typeface="Adobe Gurmukhi" panose="01010101010101010101" pitchFamily="50" charset="0"/>
              </a:endParaRPr>
            </a:p>
          </p:txBody>
        </p:sp>
      </p:grpSp>
      <p:grpSp>
        <p:nvGrpSpPr>
          <p:cNvPr id="12" name="Group 11"/>
          <p:cNvGrpSpPr/>
          <p:nvPr/>
        </p:nvGrpSpPr>
        <p:grpSpPr>
          <a:xfrm>
            <a:off x="68125" y="700171"/>
            <a:ext cx="2205970" cy="3261573"/>
            <a:chOff x="130176" y="707886"/>
            <a:chExt cx="2719156" cy="4020329"/>
          </a:xfrm>
        </p:grpSpPr>
        <p:pic>
          <p:nvPicPr>
            <p:cNvPr id="2050" name="Picture 2" descr="https://i.pinimg.com/564x/4c/a6/fa/4ca6fa43c574e48ed259a4478ec8279f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0176" y="707886"/>
              <a:ext cx="2719156" cy="369785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" name="Rectangle 10"/>
            <p:cNvSpPr/>
            <p:nvPr/>
          </p:nvSpPr>
          <p:spPr>
            <a:xfrm>
              <a:off x="1094453" y="4405745"/>
              <a:ext cx="974523" cy="32247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GB" sz="1100" i="1" dirty="0">
                  <a:latin typeface="Adobe Gurmukhi" panose="01010101010101010101" pitchFamily="50" charset="0"/>
                  <a:cs typeface="Adobe Gurmukhi" panose="01010101010101010101" pitchFamily="50" charset="0"/>
                </a:rPr>
                <a:t>DL Watson</a:t>
              </a:r>
            </a:p>
          </p:txBody>
        </p:sp>
      </p:grpSp>
      <p:grpSp>
        <p:nvGrpSpPr>
          <p:cNvPr id="14" name="Group 13"/>
          <p:cNvGrpSpPr/>
          <p:nvPr/>
        </p:nvGrpSpPr>
        <p:grpSpPr>
          <a:xfrm>
            <a:off x="91845" y="3912371"/>
            <a:ext cx="4508192" cy="3259558"/>
            <a:chOff x="130176" y="4667355"/>
            <a:chExt cx="4051142" cy="2929097"/>
          </a:xfrm>
        </p:grpSpPr>
        <p:pic>
          <p:nvPicPr>
            <p:cNvPr id="2060" name="Picture 12" descr="Liberty scarf collection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0176" y="4667355"/>
              <a:ext cx="4051142" cy="269401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1" name="Rectangle 20"/>
            <p:cNvSpPr/>
            <p:nvPr/>
          </p:nvSpPr>
          <p:spPr>
            <a:xfrm>
              <a:off x="1823619" y="7361365"/>
              <a:ext cx="504459" cy="235087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GB" sz="1100" i="1" dirty="0" smtClean="0">
                  <a:latin typeface="Adobe Gurmukhi" panose="01010101010101010101" pitchFamily="50" charset="0"/>
                  <a:cs typeface="Adobe Gurmukhi" panose="01010101010101010101" pitchFamily="50" charset="0"/>
                </a:rPr>
                <a:t>Liberty</a:t>
              </a:r>
              <a:endParaRPr lang="en-GB" sz="1100" i="1" dirty="0">
                <a:latin typeface="Adobe Gurmukhi" panose="01010101010101010101" pitchFamily="50" charset="0"/>
                <a:cs typeface="Adobe Gurmukhi" panose="01010101010101010101" pitchFamily="50" charset="0"/>
              </a:endParaRPr>
            </a:p>
          </p:txBody>
        </p:sp>
      </p:grpSp>
      <p:grpSp>
        <p:nvGrpSpPr>
          <p:cNvPr id="16" name="Group 15"/>
          <p:cNvGrpSpPr/>
          <p:nvPr/>
        </p:nvGrpSpPr>
        <p:grpSpPr>
          <a:xfrm>
            <a:off x="4677865" y="5615947"/>
            <a:ext cx="2102229" cy="3414954"/>
            <a:chOff x="7304252" y="-5514790"/>
            <a:chExt cx="4572000" cy="7426958"/>
          </a:xfrm>
        </p:grpSpPr>
        <p:pic>
          <p:nvPicPr>
            <p:cNvPr id="2062" name="Picture 14" descr="Powder Room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304252" y="-5514790"/>
              <a:ext cx="4572000" cy="685800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5" name="Rectangle 14"/>
            <p:cNvSpPr/>
            <p:nvPr/>
          </p:nvSpPr>
          <p:spPr>
            <a:xfrm>
              <a:off x="9059498" y="1343210"/>
              <a:ext cx="2308606" cy="568958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GB" sz="1100" i="1" dirty="0" err="1">
                  <a:solidFill>
                    <a:srgbClr val="363636"/>
                  </a:solidFill>
                  <a:latin typeface="Adobe Gurmukhi" panose="01010101010101010101" pitchFamily="50" charset="0"/>
                  <a:cs typeface="Adobe Gurmukhi" panose="01010101010101010101" pitchFamily="50" charset="0"/>
                </a:rPr>
                <a:t>Jakob</a:t>
              </a:r>
              <a:r>
                <a:rPr lang="en-GB" sz="1100" i="1" dirty="0">
                  <a:solidFill>
                    <a:srgbClr val="363636"/>
                  </a:solidFill>
                  <a:latin typeface="Adobe Gurmukhi" panose="01010101010101010101" pitchFamily="50" charset="0"/>
                  <a:cs typeface="Adobe Gurmukhi" panose="01010101010101010101" pitchFamily="50" charset="0"/>
                </a:rPr>
                <a:t> </a:t>
              </a:r>
              <a:r>
                <a:rPr lang="en-GB" sz="1100" i="1" dirty="0" err="1">
                  <a:solidFill>
                    <a:srgbClr val="363636"/>
                  </a:solidFill>
                  <a:latin typeface="Adobe Gurmukhi" panose="01010101010101010101" pitchFamily="50" charset="0"/>
                  <a:cs typeface="Adobe Gurmukhi" panose="01010101010101010101" pitchFamily="50" charset="0"/>
                </a:rPr>
                <a:t>Schlaepfer</a:t>
              </a:r>
              <a:endParaRPr lang="en-GB" sz="1100" i="1" dirty="0">
                <a:latin typeface="Adobe Gurmukhi" panose="01010101010101010101" pitchFamily="50" charset="0"/>
                <a:cs typeface="Adobe Gurmukhi" panose="01010101010101010101" pitchFamily="50" charset="0"/>
              </a:endParaRPr>
            </a:p>
          </p:txBody>
        </p:sp>
      </p:grpSp>
      <p:grpSp>
        <p:nvGrpSpPr>
          <p:cNvPr id="19" name="Group 18"/>
          <p:cNvGrpSpPr/>
          <p:nvPr/>
        </p:nvGrpSpPr>
        <p:grpSpPr>
          <a:xfrm>
            <a:off x="2366466" y="700171"/>
            <a:ext cx="2245284" cy="3212199"/>
            <a:chOff x="2366466" y="700171"/>
            <a:chExt cx="2245284" cy="3212199"/>
          </a:xfrm>
        </p:grpSpPr>
        <p:pic>
          <p:nvPicPr>
            <p:cNvPr id="2064" name="Picture 16" descr="https://i.pinimg.com/564x/3e/f8/41/3ef841bdc0949add0fe37ff425068dc2.jpg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66466" y="700171"/>
              <a:ext cx="2245284" cy="29999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8" name="Rectangle 27"/>
            <p:cNvSpPr/>
            <p:nvPr/>
          </p:nvSpPr>
          <p:spPr>
            <a:xfrm>
              <a:off x="3098293" y="3650760"/>
              <a:ext cx="806631" cy="2616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GB" sz="1100" i="1" dirty="0" err="1" smtClean="0">
                  <a:latin typeface="Adobe Gurmukhi" panose="01010101010101010101" pitchFamily="50" charset="0"/>
                  <a:cs typeface="Adobe Gurmukhi" panose="01010101010101010101" pitchFamily="50" charset="0"/>
                </a:rPr>
                <a:t>Alida</a:t>
              </a:r>
              <a:r>
                <a:rPr lang="en-GB" sz="1100" i="1" dirty="0" smtClean="0">
                  <a:latin typeface="Adobe Gurmukhi" panose="01010101010101010101" pitchFamily="50" charset="0"/>
                  <a:cs typeface="Adobe Gurmukhi" panose="01010101010101010101" pitchFamily="50" charset="0"/>
                </a:rPr>
                <a:t> Akers</a:t>
              </a:r>
              <a:endParaRPr lang="en-GB" sz="1100" i="1" dirty="0">
                <a:latin typeface="Adobe Gurmukhi" panose="01010101010101010101" pitchFamily="50" charset="0"/>
                <a:cs typeface="Adobe Gurmukhi" panose="01010101010101010101" pitchFamily="50" charset="0"/>
              </a:endParaRPr>
            </a:p>
          </p:txBody>
        </p:sp>
      </p:grpSp>
      <p:pic>
        <p:nvPicPr>
          <p:cNvPr id="2066" name="Picture 18" descr="https://cdn.shopify.com/s/files/1/0051/1547/8134/products/arrivee-des-oiseaux-velvet-scatter-cushion-santorus-3_1800x1800.jpg?v=1603230769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766"/>
          <a:stretch/>
        </p:blipFill>
        <p:spPr bwMode="auto">
          <a:xfrm>
            <a:off x="281505" y="7116854"/>
            <a:ext cx="4141331" cy="2557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" name="Rectangle 30"/>
          <p:cNvSpPr/>
          <p:nvPr/>
        </p:nvSpPr>
        <p:spPr>
          <a:xfrm>
            <a:off x="1825266" y="9644390"/>
            <a:ext cx="723275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i="1" dirty="0" smtClean="0">
                <a:latin typeface="Adobe Gurmukhi" panose="01010101010101010101" pitchFamily="50" charset="0"/>
                <a:cs typeface="Adobe Gurmukhi" panose="01010101010101010101" pitchFamily="50" charset="0"/>
              </a:rPr>
              <a:t>Lime Lace</a:t>
            </a:r>
            <a:endParaRPr lang="en-GB" sz="1100" i="1" dirty="0">
              <a:latin typeface="Adobe Gurmukhi" panose="01010101010101010101" pitchFamily="50" charset="0"/>
              <a:cs typeface="Adobe Gurmukhi" panose="01010101010101010101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228558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93945" y="87928"/>
            <a:ext cx="6697445" cy="98180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u="sng" dirty="0" smtClean="0">
                <a:latin typeface="Adobe Gurmukhi" panose="01010101010101010101" pitchFamily="50" charset="0"/>
                <a:cs typeface="Adobe Gurmukhi" panose="01010101010101010101" pitchFamily="50" charset="0"/>
              </a:rPr>
              <a:t>Weekly Schedule</a:t>
            </a:r>
          </a:p>
          <a:p>
            <a:r>
              <a:rPr lang="en-GB" u="sng" dirty="0" smtClean="0">
                <a:latin typeface="Adobe Gurmukhi" panose="01010101010101010101" pitchFamily="50" charset="0"/>
                <a:cs typeface="Adobe Gurmukhi" panose="01010101010101010101" pitchFamily="50" charset="0"/>
              </a:rPr>
              <a:t>W/C 22</a:t>
            </a:r>
            <a:r>
              <a:rPr lang="en-GB" u="sng" baseline="30000" dirty="0" smtClean="0">
                <a:latin typeface="Adobe Gurmukhi" panose="01010101010101010101" pitchFamily="50" charset="0"/>
                <a:cs typeface="Adobe Gurmukhi" panose="01010101010101010101" pitchFamily="50" charset="0"/>
              </a:rPr>
              <a:t>nd</a:t>
            </a:r>
            <a:r>
              <a:rPr lang="en-GB" u="sng" dirty="0" smtClean="0">
                <a:latin typeface="Adobe Gurmukhi" panose="01010101010101010101" pitchFamily="50" charset="0"/>
                <a:cs typeface="Adobe Gurmukhi" panose="01010101010101010101" pitchFamily="50" charset="0"/>
              </a:rPr>
              <a:t> March</a:t>
            </a:r>
          </a:p>
          <a:p>
            <a:r>
              <a:rPr lang="en-GB" dirty="0" smtClean="0">
                <a:latin typeface="Adobe Gurmukhi" panose="01010101010101010101" pitchFamily="50" charset="0"/>
                <a:cs typeface="Adobe Gurmukhi" panose="01010101010101010101" pitchFamily="50" charset="0"/>
              </a:rPr>
              <a:t>	- Research more into what types of interior products I plan to have my 	designs on</a:t>
            </a:r>
          </a:p>
          <a:p>
            <a:r>
              <a:rPr lang="en-GB" dirty="0">
                <a:latin typeface="Adobe Gurmukhi" panose="01010101010101010101" pitchFamily="50" charset="0"/>
                <a:cs typeface="Adobe Gurmukhi" panose="01010101010101010101" pitchFamily="50" charset="0"/>
              </a:rPr>
              <a:t>	</a:t>
            </a:r>
            <a:r>
              <a:rPr lang="en-GB" dirty="0" smtClean="0">
                <a:latin typeface="Adobe Gurmukhi" panose="01010101010101010101" pitchFamily="50" charset="0"/>
                <a:cs typeface="Adobe Gurmukhi" panose="01010101010101010101" pitchFamily="50" charset="0"/>
              </a:rPr>
              <a:t>- Decide on one or two colour palettes to focus on</a:t>
            </a:r>
          </a:p>
          <a:p>
            <a:r>
              <a:rPr lang="en-GB" dirty="0">
                <a:latin typeface="Adobe Gurmukhi" panose="01010101010101010101" pitchFamily="50" charset="0"/>
                <a:cs typeface="Adobe Gurmukhi" panose="01010101010101010101" pitchFamily="50" charset="0"/>
              </a:rPr>
              <a:t>	</a:t>
            </a:r>
            <a:r>
              <a:rPr lang="en-GB" dirty="0" smtClean="0">
                <a:latin typeface="Adobe Gurmukhi" panose="01010101010101010101" pitchFamily="50" charset="0"/>
                <a:cs typeface="Adobe Gurmukhi" panose="01010101010101010101" pitchFamily="50" charset="0"/>
              </a:rPr>
              <a:t>- Consider some methods I would like to use once back in the studio 	after Easter, trial these in low-tech methods for time being</a:t>
            </a:r>
          </a:p>
          <a:p>
            <a:r>
              <a:rPr lang="en-GB" dirty="0">
                <a:latin typeface="Adobe Gurmukhi" panose="01010101010101010101" pitchFamily="50" charset="0"/>
                <a:cs typeface="Adobe Gurmukhi" panose="01010101010101010101" pitchFamily="50" charset="0"/>
              </a:rPr>
              <a:t>	</a:t>
            </a:r>
            <a:r>
              <a:rPr lang="en-GB" dirty="0" smtClean="0">
                <a:latin typeface="Adobe Gurmukhi" panose="01010101010101010101" pitchFamily="50" charset="0"/>
                <a:cs typeface="Adobe Gurmukhi" panose="01010101010101010101" pitchFamily="50" charset="0"/>
              </a:rPr>
              <a:t>- Create some potential screen designs and digitise them so I can 	experiment with composition.</a:t>
            </a:r>
          </a:p>
          <a:p>
            <a:r>
              <a:rPr lang="en-GB" dirty="0">
                <a:latin typeface="Adobe Gurmukhi" panose="01010101010101010101" pitchFamily="50" charset="0"/>
                <a:cs typeface="Adobe Gurmukhi" panose="01010101010101010101" pitchFamily="50" charset="0"/>
              </a:rPr>
              <a:t>	</a:t>
            </a:r>
            <a:r>
              <a:rPr lang="en-GB" dirty="0" smtClean="0">
                <a:latin typeface="Adobe Gurmukhi" panose="01010101010101010101" pitchFamily="50" charset="0"/>
                <a:cs typeface="Adobe Gurmukhi" panose="01010101010101010101" pitchFamily="50" charset="0"/>
              </a:rPr>
              <a:t>- Monitor live butterfly cameras to gather first-hand research</a:t>
            </a:r>
            <a:endParaRPr lang="en-GB" dirty="0">
              <a:latin typeface="Adobe Gurmukhi" panose="01010101010101010101" pitchFamily="50" charset="0"/>
              <a:cs typeface="Adobe Gurmukhi" panose="01010101010101010101" pitchFamily="50" charset="0"/>
            </a:endParaRPr>
          </a:p>
          <a:p>
            <a:endParaRPr lang="en-GB" dirty="0" smtClean="0">
              <a:latin typeface="Adobe Gurmukhi" panose="01010101010101010101" pitchFamily="50" charset="0"/>
              <a:cs typeface="Adobe Gurmukhi" panose="01010101010101010101" pitchFamily="50" charset="0"/>
            </a:endParaRPr>
          </a:p>
          <a:p>
            <a:pPr algn="ctr"/>
            <a:r>
              <a:rPr lang="en-GB" sz="2800" u="sng" spc="600" dirty="0" smtClean="0">
                <a:latin typeface="Adobe Gurmukhi" panose="01010101010101010101" pitchFamily="50" charset="0"/>
                <a:cs typeface="Adobe Gurmukhi" panose="01010101010101010101" pitchFamily="50" charset="0"/>
              </a:rPr>
              <a:t>EASTER BREAK</a:t>
            </a:r>
            <a:endParaRPr lang="en-GB" sz="2800" u="sng" spc="600" dirty="0">
              <a:latin typeface="Adobe Gurmukhi" panose="01010101010101010101" pitchFamily="50" charset="0"/>
              <a:cs typeface="Adobe Gurmukhi" panose="01010101010101010101" pitchFamily="50" charset="0"/>
            </a:endParaRPr>
          </a:p>
          <a:p>
            <a:pPr algn="ctr"/>
            <a:r>
              <a:rPr lang="en-GB" i="1" dirty="0" smtClean="0">
                <a:latin typeface="Adobe Gurmukhi" panose="01010101010101010101" pitchFamily="50" charset="0"/>
                <a:cs typeface="Adobe Gurmukhi" panose="01010101010101010101" pitchFamily="50" charset="0"/>
              </a:rPr>
              <a:t>-Furthering </a:t>
            </a:r>
            <a:r>
              <a:rPr lang="en-GB" i="1" dirty="0" smtClean="0">
                <a:latin typeface="Adobe Gurmukhi" panose="01010101010101010101" pitchFamily="50" charset="0"/>
                <a:cs typeface="Adobe Gurmukhi" panose="01010101010101010101" pitchFamily="50" charset="0"/>
              </a:rPr>
              <a:t>my plans from the previous </a:t>
            </a:r>
            <a:r>
              <a:rPr lang="en-GB" i="1" dirty="0" smtClean="0">
                <a:latin typeface="Adobe Gurmukhi" panose="01010101010101010101" pitchFamily="50" charset="0"/>
                <a:cs typeface="Adobe Gurmukhi" panose="01010101010101010101" pitchFamily="50" charset="0"/>
              </a:rPr>
              <a:t>week-</a:t>
            </a:r>
            <a:endParaRPr lang="en-GB" i="1" dirty="0" smtClean="0">
              <a:latin typeface="Adobe Gurmukhi" panose="01010101010101010101" pitchFamily="50" charset="0"/>
              <a:cs typeface="Adobe Gurmukhi" panose="01010101010101010101" pitchFamily="50" charset="0"/>
            </a:endParaRPr>
          </a:p>
          <a:p>
            <a:endParaRPr lang="en-GB" u="sng" dirty="0" smtClean="0">
              <a:latin typeface="Adobe Gurmukhi" panose="01010101010101010101" pitchFamily="50" charset="0"/>
              <a:cs typeface="Adobe Gurmukhi" panose="01010101010101010101" pitchFamily="50" charset="0"/>
            </a:endParaRPr>
          </a:p>
          <a:p>
            <a:r>
              <a:rPr lang="en-GB" u="sng" dirty="0" smtClean="0">
                <a:latin typeface="Adobe Gurmukhi" panose="01010101010101010101" pitchFamily="50" charset="0"/>
                <a:cs typeface="Adobe Gurmukhi" panose="01010101010101010101" pitchFamily="50" charset="0"/>
              </a:rPr>
              <a:t>W/C 19</a:t>
            </a:r>
            <a:r>
              <a:rPr lang="en-GB" u="sng" baseline="30000" dirty="0" smtClean="0">
                <a:latin typeface="Adobe Gurmukhi" panose="01010101010101010101" pitchFamily="50" charset="0"/>
                <a:cs typeface="Adobe Gurmukhi" panose="01010101010101010101" pitchFamily="50" charset="0"/>
              </a:rPr>
              <a:t>th</a:t>
            </a:r>
            <a:r>
              <a:rPr lang="en-GB" u="sng" dirty="0" smtClean="0">
                <a:latin typeface="Adobe Gurmukhi" panose="01010101010101010101" pitchFamily="50" charset="0"/>
                <a:cs typeface="Adobe Gurmukhi" panose="01010101010101010101" pitchFamily="50" charset="0"/>
              </a:rPr>
              <a:t> April</a:t>
            </a:r>
          </a:p>
          <a:p>
            <a:r>
              <a:rPr lang="en-GB" dirty="0" smtClean="0">
                <a:latin typeface="Adobe Gurmukhi" panose="01010101010101010101" pitchFamily="50" charset="0"/>
                <a:cs typeface="Adobe Gurmukhi" panose="01010101010101010101" pitchFamily="50" charset="0"/>
              </a:rPr>
              <a:t>	- Depending on studio access, experimenting with </a:t>
            </a:r>
            <a:r>
              <a:rPr lang="en-GB" dirty="0" err="1" smtClean="0">
                <a:latin typeface="Adobe Gurmukhi" panose="01010101010101010101" pitchFamily="50" charset="0"/>
                <a:cs typeface="Adobe Gurmukhi" panose="01010101010101010101" pitchFamily="50" charset="0"/>
              </a:rPr>
              <a:t>screenprinting</a:t>
            </a:r>
            <a:r>
              <a:rPr lang="en-GB" dirty="0" smtClean="0">
                <a:latin typeface="Adobe Gurmukhi" panose="01010101010101010101" pitchFamily="50" charset="0"/>
                <a:cs typeface="Adobe Gurmukhi" panose="01010101010101010101" pitchFamily="50" charset="0"/>
              </a:rPr>
              <a:t>, </a:t>
            </a:r>
            <a:r>
              <a:rPr lang="en-GB" dirty="0" smtClean="0">
                <a:latin typeface="Adobe Gurmukhi" panose="01010101010101010101" pitchFamily="50" charset="0"/>
                <a:cs typeface="Adobe Gurmukhi" panose="01010101010101010101" pitchFamily="50" charset="0"/>
              </a:rPr>
              <a:t>	using my digital designs as inspiration</a:t>
            </a:r>
            <a:endParaRPr lang="en-GB" dirty="0">
              <a:latin typeface="Adobe Gurmukhi" panose="01010101010101010101" pitchFamily="50" charset="0"/>
              <a:cs typeface="Adobe Gurmukhi" panose="01010101010101010101" pitchFamily="50" charset="0"/>
            </a:endParaRPr>
          </a:p>
          <a:p>
            <a:r>
              <a:rPr lang="en-GB" dirty="0" smtClean="0">
                <a:latin typeface="Adobe Gurmukhi" panose="01010101010101010101" pitchFamily="50" charset="0"/>
                <a:cs typeface="Adobe Gurmukhi" panose="01010101010101010101" pitchFamily="50" charset="0"/>
              </a:rPr>
              <a:t>	- Dying fabrics in my chosen colours from my selected palette, 	hopefully some with a background </a:t>
            </a:r>
            <a:r>
              <a:rPr lang="en-GB" dirty="0" err="1" smtClean="0">
                <a:latin typeface="Adobe Gurmukhi" panose="01010101010101010101" pitchFamily="50" charset="0"/>
                <a:cs typeface="Adobe Gurmukhi" panose="01010101010101010101" pitchFamily="50" charset="0"/>
              </a:rPr>
              <a:t>ombre</a:t>
            </a:r>
            <a:r>
              <a:rPr lang="en-GB" dirty="0" smtClean="0">
                <a:latin typeface="Adobe Gurmukhi" panose="01010101010101010101" pitchFamily="50" charset="0"/>
                <a:cs typeface="Adobe Gurmukhi" panose="01010101010101010101" pitchFamily="50" charset="0"/>
              </a:rPr>
              <a:t>/blended/</a:t>
            </a:r>
            <a:r>
              <a:rPr lang="en-GB" dirty="0" err="1" smtClean="0">
                <a:latin typeface="Adobe Gurmukhi" panose="01010101010101010101" pitchFamily="50" charset="0"/>
                <a:cs typeface="Adobe Gurmukhi" panose="01010101010101010101" pitchFamily="50" charset="0"/>
              </a:rPr>
              <a:t>tiedye</a:t>
            </a:r>
            <a:r>
              <a:rPr lang="en-GB" dirty="0" smtClean="0">
                <a:latin typeface="Adobe Gurmukhi" panose="01010101010101010101" pitchFamily="50" charset="0"/>
                <a:cs typeface="Adobe Gurmukhi" panose="01010101010101010101" pitchFamily="50" charset="0"/>
              </a:rPr>
              <a:t> style</a:t>
            </a:r>
          </a:p>
          <a:p>
            <a:r>
              <a:rPr lang="en-GB" dirty="0">
                <a:latin typeface="Adobe Gurmukhi" panose="01010101010101010101" pitchFamily="50" charset="0"/>
                <a:cs typeface="Adobe Gurmukhi" panose="01010101010101010101" pitchFamily="50" charset="0"/>
              </a:rPr>
              <a:t>	</a:t>
            </a:r>
            <a:r>
              <a:rPr lang="en-GB" dirty="0" smtClean="0">
                <a:latin typeface="Adobe Gurmukhi" panose="01010101010101010101" pitchFamily="50" charset="0"/>
                <a:cs typeface="Adobe Gurmukhi" panose="01010101010101010101" pitchFamily="50" charset="0"/>
              </a:rPr>
              <a:t>- Digitally visualise designs on interior products</a:t>
            </a:r>
          </a:p>
          <a:p>
            <a:r>
              <a:rPr lang="en-GB" dirty="0">
                <a:latin typeface="Adobe Gurmukhi" panose="01010101010101010101" pitchFamily="50" charset="0"/>
                <a:cs typeface="Adobe Gurmukhi" panose="01010101010101010101" pitchFamily="50" charset="0"/>
              </a:rPr>
              <a:t>	</a:t>
            </a:r>
            <a:r>
              <a:rPr lang="en-GB" dirty="0" smtClean="0">
                <a:latin typeface="Adobe Gurmukhi" panose="01010101010101010101" pitchFamily="50" charset="0"/>
                <a:cs typeface="Adobe Gurmukhi" panose="01010101010101010101" pitchFamily="50" charset="0"/>
              </a:rPr>
              <a:t>- Reflect and gather some opinions from peers</a:t>
            </a:r>
          </a:p>
          <a:p>
            <a:endParaRPr lang="en-GB" u="sng" dirty="0">
              <a:latin typeface="Adobe Gurmukhi" panose="01010101010101010101" pitchFamily="50" charset="0"/>
              <a:cs typeface="Adobe Gurmukhi" panose="01010101010101010101" pitchFamily="50" charset="0"/>
            </a:endParaRPr>
          </a:p>
          <a:p>
            <a:r>
              <a:rPr lang="en-GB" u="sng" dirty="0" smtClean="0">
                <a:latin typeface="Adobe Gurmukhi" panose="01010101010101010101" pitchFamily="50" charset="0"/>
                <a:cs typeface="Adobe Gurmukhi" panose="01010101010101010101" pitchFamily="50" charset="0"/>
              </a:rPr>
              <a:t>W/C 26</a:t>
            </a:r>
            <a:r>
              <a:rPr lang="en-GB" u="sng" baseline="30000" dirty="0" smtClean="0">
                <a:latin typeface="Adobe Gurmukhi" panose="01010101010101010101" pitchFamily="50" charset="0"/>
                <a:cs typeface="Adobe Gurmukhi" panose="01010101010101010101" pitchFamily="50" charset="0"/>
              </a:rPr>
              <a:t>th</a:t>
            </a:r>
            <a:r>
              <a:rPr lang="en-GB" u="sng" dirty="0" smtClean="0">
                <a:latin typeface="Adobe Gurmukhi" panose="01010101010101010101" pitchFamily="50" charset="0"/>
                <a:cs typeface="Adobe Gurmukhi" panose="01010101010101010101" pitchFamily="50" charset="0"/>
              </a:rPr>
              <a:t> April </a:t>
            </a:r>
          </a:p>
          <a:p>
            <a:r>
              <a:rPr lang="en-GB" dirty="0" smtClean="0">
                <a:latin typeface="Adobe Gurmukhi" panose="01010101010101010101" pitchFamily="50" charset="0"/>
                <a:cs typeface="Adobe Gurmukhi" panose="01010101010101010101" pitchFamily="50" charset="0"/>
              </a:rPr>
              <a:t>	- Focus in on a small selection of methods that I feel are working for 	my narrative, consider which ones may work well </a:t>
            </a:r>
            <a:r>
              <a:rPr lang="en-GB" dirty="0" err="1" smtClean="0">
                <a:latin typeface="Adobe Gurmukhi" panose="01010101010101010101" pitchFamily="50" charset="0"/>
                <a:cs typeface="Adobe Gurmukhi" panose="01010101010101010101" pitchFamily="50" charset="0"/>
              </a:rPr>
              <a:t>juxstapositioned</a:t>
            </a:r>
            <a:endParaRPr lang="en-GB" dirty="0" smtClean="0">
              <a:latin typeface="Adobe Gurmukhi" panose="01010101010101010101" pitchFamily="50" charset="0"/>
              <a:cs typeface="Adobe Gurmukhi" panose="01010101010101010101" pitchFamily="50" charset="0"/>
            </a:endParaRPr>
          </a:p>
          <a:p>
            <a:r>
              <a:rPr lang="en-GB" dirty="0">
                <a:latin typeface="Adobe Gurmukhi" panose="01010101010101010101" pitchFamily="50" charset="0"/>
                <a:cs typeface="Adobe Gurmukhi" panose="01010101010101010101" pitchFamily="50" charset="0"/>
              </a:rPr>
              <a:t>	</a:t>
            </a:r>
            <a:r>
              <a:rPr lang="en-GB" dirty="0" smtClean="0">
                <a:latin typeface="Adobe Gurmukhi" panose="01010101010101010101" pitchFamily="50" charset="0"/>
                <a:cs typeface="Adobe Gurmukhi" panose="01010101010101010101" pitchFamily="50" charset="0"/>
              </a:rPr>
              <a:t>- Digitally print some of my digital designs and further them with some 	print room techniques</a:t>
            </a:r>
          </a:p>
          <a:p>
            <a:r>
              <a:rPr lang="en-GB" dirty="0" smtClean="0">
                <a:latin typeface="Adobe Gurmukhi" panose="01010101010101010101" pitchFamily="50" charset="0"/>
                <a:cs typeface="Adobe Gurmukhi" panose="01010101010101010101" pitchFamily="50" charset="0"/>
              </a:rPr>
              <a:t> 	- Cross-reference my designs with current trends</a:t>
            </a:r>
          </a:p>
          <a:p>
            <a:endParaRPr lang="en-GB" u="sng" dirty="0">
              <a:latin typeface="Adobe Gurmukhi" panose="01010101010101010101" pitchFamily="50" charset="0"/>
              <a:cs typeface="Adobe Gurmukhi" panose="01010101010101010101" pitchFamily="50" charset="0"/>
            </a:endParaRPr>
          </a:p>
          <a:p>
            <a:r>
              <a:rPr lang="en-GB" u="sng" dirty="0" smtClean="0">
                <a:latin typeface="Adobe Gurmukhi" panose="01010101010101010101" pitchFamily="50" charset="0"/>
                <a:cs typeface="Adobe Gurmukhi" panose="01010101010101010101" pitchFamily="50" charset="0"/>
              </a:rPr>
              <a:t>W/C 3</a:t>
            </a:r>
            <a:r>
              <a:rPr lang="en-GB" u="sng" baseline="30000" dirty="0" smtClean="0">
                <a:latin typeface="Adobe Gurmukhi" panose="01010101010101010101" pitchFamily="50" charset="0"/>
                <a:cs typeface="Adobe Gurmukhi" panose="01010101010101010101" pitchFamily="50" charset="0"/>
              </a:rPr>
              <a:t>rd</a:t>
            </a:r>
            <a:r>
              <a:rPr lang="en-GB" u="sng" dirty="0" smtClean="0">
                <a:latin typeface="Adobe Gurmukhi" panose="01010101010101010101" pitchFamily="50" charset="0"/>
                <a:cs typeface="Adobe Gurmukhi" panose="01010101010101010101" pitchFamily="50" charset="0"/>
              </a:rPr>
              <a:t> May</a:t>
            </a:r>
          </a:p>
          <a:p>
            <a:r>
              <a:rPr lang="en-GB" dirty="0">
                <a:latin typeface="Adobe Gurmukhi" panose="01010101010101010101" pitchFamily="50" charset="0"/>
                <a:cs typeface="Adobe Gurmukhi" panose="01010101010101010101" pitchFamily="50" charset="0"/>
              </a:rPr>
              <a:t>	</a:t>
            </a:r>
            <a:r>
              <a:rPr lang="en-GB" dirty="0" smtClean="0">
                <a:latin typeface="Adobe Gurmukhi" panose="01010101010101010101" pitchFamily="50" charset="0"/>
                <a:cs typeface="Adobe Gurmukhi" panose="01010101010101010101" pitchFamily="50" charset="0"/>
              </a:rPr>
              <a:t>- Create some final samples</a:t>
            </a:r>
          </a:p>
          <a:p>
            <a:r>
              <a:rPr lang="en-GB" dirty="0">
                <a:latin typeface="Adobe Gurmukhi" panose="01010101010101010101" pitchFamily="50" charset="0"/>
                <a:cs typeface="Adobe Gurmukhi" panose="01010101010101010101" pitchFamily="50" charset="0"/>
              </a:rPr>
              <a:t>	</a:t>
            </a:r>
            <a:r>
              <a:rPr lang="en-GB" dirty="0" smtClean="0">
                <a:latin typeface="Adobe Gurmukhi" panose="01010101010101010101" pitchFamily="50" charset="0"/>
                <a:cs typeface="Adobe Gurmukhi" panose="01010101010101010101" pitchFamily="50" charset="0"/>
              </a:rPr>
              <a:t>- Prepare work for hand-in, heading pieces and annotating</a:t>
            </a:r>
          </a:p>
          <a:p>
            <a:r>
              <a:rPr lang="en-GB" dirty="0">
                <a:latin typeface="Adobe Gurmukhi" panose="01010101010101010101" pitchFamily="50" charset="0"/>
                <a:cs typeface="Adobe Gurmukhi" panose="01010101010101010101" pitchFamily="50" charset="0"/>
              </a:rPr>
              <a:t>	</a:t>
            </a:r>
            <a:r>
              <a:rPr lang="en-GB" dirty="0" smtClean="0">
                <a:latin typeface="Adobe Gurmukhi" panose="01010101010101010101" pitchFamily="50" charset="0"/>
                <a:cs typeface="Adobe Gurmukhi" panose="01010101010101010101" pitchFamily="50" charset="0"/>
              </a:rPr>
              <a:t>- Physically mock up some designs </a:t>
            </a:r>
          </a:p>
          <a:p>
            <a:endParaRPr lang="en-GB" dirty="0" smtClean="0">
              <a:latin typeface="Adobe Gurmukhi" panose="01010101010101010101" pitchFamily="50" charset="0"/>
              <a:cs typeface="Adobe Gurmukhi" panose="01010101010101010101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655817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2543</TotalTime>
  <Words>508</Words>
  <Application>Microsoft Office PowerPoint</Application>
  <PresentationFormat>A4 Paper (210x297 mm)</PresentationFormat>
  <Paragraphs>48</Paragraphs>
  <Slides>7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Adobe Song Std L</vt:lpstr>
      <vt:lpstr>Adobe Gurmukhi</vt:lpstr>
      <vt:lpstr>Arial</vt:lpstr>
      <vt:lpstr>Calibri</vt:lpstr>
      <vt:lpstr>Calibri Light</vt:lpstr>
      <vt:lpstr>Office Theme</vt:lpstr>
      <vt:lpstr>Lauren Hoffman  1802043  Visual Enquiry II  M5X01609</vt:lpstr>
      <vt:lpstr>Link to video of sketchbooks:</vt:lpstr>
      <vt:lpstr>Initial collection with handwritten labels.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UWTSD</dc:creator>
  <cp:lastModifiedBy>UWTSD</cp:lastModifiedBy>
  <cp:revision>7</cp:revision>
  <cp:lastPrinted>2021-03-18T15:02:59Z</cp:lastPrinted>
  <dcterms:created xsi:type="dcterms:W3CDTF">2021-03-08T13:09:51Z</dcterms:created>
  <dcterms:modified xsi:type="dcterms:W3CDTF">2021-03-19T09:06:16Z</dcterms:modified>
</cp:coreProperties>
</file>