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0" d="100"/>
          <a:sy n="80" d="100"/>
        </p:scale>
        <p:origin x="58" y="13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D91760-10FE-D121-52FC-1AC105893A6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F72CB8F-4D56-04AB-B364-626B1A424CF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9FFA4C-9332-2846-B48E-39C4DF0EF0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623B25-7D10-475B-B762-38774823376E}" type="datetimeFigureOut">
              <a:rPr lang="en-GB" smtClean="0"/>
              <a:t>03/11/2022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B29E7FE-5A14-7593-3903-B2221CA903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0228C3-8D46-D867-56B1-8B495B0546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72C5A1-45B3-482F-B8EF-6E157DA849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57220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82C7AC-A324-C4D1-13FE-7E3AA4DA42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3D60E0-A63C-60A7-A2F3-740A72C8696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A5C96B5-431C-F65D-4CE6-FB855F00F7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623B25-7D10-475B-B762-38774823376E}" type="datetimeFigureOut">
              <a:rPr lang="en-GB" smtClean="0"/>
              <a:t>03/11/2022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C5899C-7C06-EF04-EA19-DD7EE87004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FC471F-9437-A246-7DBE-CD1B07B52F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72C5A1-45B3-482F-B8EF-6E157DA849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89599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5B635D-6527-9CE0-7F8C-BEB7DB1D52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2AD32BF-C50E-040E-466A-E702E9ABCB7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5DD90C-B82A-19B4-017C-3F847FBAF4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623B25-7D10-475B-B762-38774823376E}" type="datetimeFigureOut">
              <a:rPr lang="en-GB" smtClean="0"/>
              <a:t>03/11/2022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F3233B-C072-2F20-2D12-F60675781E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62BD44-0B21-27AD-6D80-8F9E30F3F9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72C5A1-45B3-482F-B8EF-6E157DA849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41629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EEAF27-9792-9A5C-AA98-1F16A008E4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A9DFF9-44F6-9C98-2A8F-F23B40196DC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DE144B2-ACE7-556D-B166-0CECCC59231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1FDBD77-96BB-38CE-DBC8-D08C95F396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623B25-7D10-475B-B762-38774823376E}" type="datetimeFigureOut">
              <a:rPr lang="en-GB" smtClean="0"/>
              <a:t>03/11/2022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7A3F7C9-FAF0-AB77-8EE1-AAC53945B3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E11D36-38B0-21BF-B128-A448FA9856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72C5A1-45B3-482F-B8EF-6E157DA849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45850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983D5D-53E4-2CE0-5E61-AA8C86A7D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BF4ADEB-6933-9A2F-81A7-74AB5DA879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6BCBBF-02AD-037A-8FFB-21B5EFB447F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B8EB417-798B-BDC6-9F68-0C937B12D0B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5E7BBBA-34A3-E861-C44B-D4BA8F75C0F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322DF15-3D84-3E6F-A562-75B7CDEC6B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623B25-7D10-475B-B762-38774823376E}" type="datetimeFigureOut">
              <a:rPr lang="en-GB" smtClean="0"/>
              <a:t>03/11/2022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0E2615E-6E9E-A926-39D5-7B3104BDBE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EAB05FE-5865-4B4D-AA4C-DE74D1B471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72C5A1-45B3-482F-B8EF-6E157DA849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36701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C19E16-AAF8-593C-0082-86A465D20C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956D9DC-081B-A470-9C09-D4C056B08C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623B25-7D10-475B-B762-38774823376E}" type="datetimeFigureOut">
              <a:rPr lang="en-GB" smtClean="0"/>
              <a:t>03/11/2022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1DD39D9-6058-AB57-3B97-34A3A8138F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EFA093A-E432-6CF0-B0B6-9C44F33920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72C5A1-45B3-482F-B8EF-6E157DA849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40045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B2A701D-6790-7D44-585F-BE61B667AD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623B25-7D10-475B-B762-38774823376E}" type="datetimeFigureOut">
              <a:rPr lang="en-GB" smtClean="0"/>
              <a:t>03/11/2022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681A54F-B0F3-2489-42A5-F00886E717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C96014D-E894-FA40-AB2B-6CED0ACB57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72C5A1-45B3-482F-B8EF-6E157DA849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921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F0AFB2-1488-3827-1FE8-450937F303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4A7521-31DF-25D0-3EAF-942EACDED0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FBC6DC1-89EF-A714-A481-DBA1A24BD41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F4EF633-8DD0-F9C5-CCCF-45EE6CBD08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623B25-7D10-475B-B762-38774823376E}" type="datetimeFigureOut">
              <a:rPr lang="en-GB" smtClean="0"/>
              <a:t>03/11/2022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72407CD-4087-8C6B-AF79-08DF341569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6B50084-509B-D7E0-2E1F-A19E0C7179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72C5A1-45B3-482F-B8EF-6E157DA849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46568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642263-E4B4-AC53-167A-2C5D7388BD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6BEFDC0-80E1-7CD8-9023-83642546B36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594B533-BF17-7BE3-7D5E-281F3419995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6CDADD2-E510-9B71-04FA-4807233AED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623B25-7D10-475B-B762-38774823376E}" type="datetimeFigureOut">
              <a:rPr lang="en-GB" smtClean="0"/>
              <a:t>03/11/2022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5B924D1-29FB-0AF8-AA55-E6F4B46CF0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4F36686-C21E-9673-903C-D805AEB00D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72C5A1-45B3-482F-B8EF-6E157DA849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39399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68E214-718E-9105-0BEA-03D2A978BD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F659174-D365-BF63-C024-F2788420794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A30E80-D25D-CAD4-221F-CFDFADEE9D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623B25-7D10-475B-B762-38774823376E}" type="datetimeFigureOut">
              <a:rPr lang="en-GB" smtClean="0"/>
              <a:t>03/11/2022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ECEDD5-F5D8-4C19-0EFB-0784E4376A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DAA444-8C04-9E00-9DBB-E9D3B2DD9E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72C5A1-45B3-482F-B8EF-6E157DA849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26019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423F01D-BA47-15E6-751E-CA99E2FE9F1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DB1BB60-F9BC-9BDF-220A-DCC1825A0B3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2EDC0E-D463-AE2C-D456-A125D049AE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623B25-7D10-475B-B762-38774823376E}" type="datetimeFigureOut">
              <a:rPr lang="en-GB" smtClean="0"/>
              <a:t>03/11/2022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2F243E-B096-9F6D-01B7-9E5802209D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7D95C4-FB8F-66C6-F9B3-E458F2FFAE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72C5A1-45B3-482F-B8EF-6E157DA849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83103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5FEE528-0E98-4913-5C32-85E5F5F229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2B5007-2C15-7AEC-F245-F8AB987DAA5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57594C-D672-2079-6A2D-D9FB3641446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6623B25-7D10-475B-B762-38774823376E}" type="datetimeFigureOut">
              <a:rPr lang="en-GB" smtClean="0"/>
              <a:t>03/11/2022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9D22D1-E0BE-9D1E-A1FC-9C1C02AD16E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AB3364-B615-5A44-60D6-DDAB3391FB5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72C5A1-45B3-482F-B8EF-6E157DA849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34735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EB4598D3-9533-2C72-DED7-9ECB79458A72}"/>
              </a:ext>
            </a:extLst>
          </p:cNvPr>
          <p:cNvSpPr/>
          <p:nvPr/>
        </p:nvSpPr>
        <p:spPr>
          <a:xfrm>
            <a:off x="4914900" y="1409212"/>
            <a:ext cx="2270675" cy="447501"/>
          </a:xfrm>
          <a:prstGeom prst="roundRect">
            <a:avLst/>
          </a:prstGeom>
          <a:solidFill>
            <a:schemeClr val="tx1">
              <a:lumMod val="75000"/>
              <a:lumOff val="2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/>
              <a:t>Velindre Cancer Centre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047D8BDF-DECC-0D38-690E-B8C129756C73}"/>
              </a:ext>
            </a:extLst>
          </p:cNvPr>
          <p:cNvSpPr/>
          <p:nvPr/>
        </p:nvSpPr>
        <p:spPr>
          <a:xfrm>
            <a:off x="2743050" y="524409"/>
            <a:ext cx="1611745" cy="350981"/>
          </a:xfrm>
          <a:prstGeom prst="roundRect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/>
              <a:t>Site Specific Teams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E4FC0F06-61AE-16F6-14A2-A93E4A6E3384}"/>
              </a:ext>
            </a:extLst>
          </p:cNvPr>
          <p:cNvSpPr/>
          <p:nvPr/>
        </p:nvSpPr>
        <p:spPr>
          <a:xfrm>
            <a:off x="5288530" y="2307704"/>
            <a:ext cx="1611745" cy="350981"/>
          </a:xfrm>
          <a:prstGeom prst="round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/>
              <a:t>Acute Oncology Service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F5D00BB2-D706-A786-061D-8806D5D13C8A}"/>
              </a:ext>
            </a:extLst>
          </p:cNvPr>
          <p:cNvSpPr/>
          <p:nvPr/>
        </p:nvSpPr>
        <p:spPr>
          <a:xfrm>
            <a:off x="7688094" y="3372587"/>
            <a:ext cx="1611745" cy="350981"/>
          </a:xfrm>
          <a:prstGeom prst="roundRect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/>
              <a:t>Treatment Delivery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7ADFAB17-5CF9-FF28-2C12-02B4247C6956}"/>
              </a:ext>
            </a:extLst>
          </p:cNvPr>
          <p:cNvSpPr/>
          <p:nvPr/>
        </p:nvSpPr>
        <p:spPr>
          <a:xfrm>
            <a:off x="8111680" y="723213"/>
            <a:ext cx="1611745" cy="350981"/>
          </a:xfrm>
          <a:prstGeom prst="roundRect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/>
              <a:t>Palliative &amp; Supportive Care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BC25452C-E99B-DEDE-FB40-A8B28EAF31D6}"/>
              </a:ext>
            </a:extLst>
          </p:cNvPr>
          <p:cNvSpPr/>
          <p:nvPr/>
        </p:nvSpPr>
        <p:spPr>
          <a:xfrm>
            <a:off x="2996324" y="3723568"/>
            <a:ext cx="1611745" cy="350981"/>
          </a:xfrm>
          <a:prstGeom prst="roundRect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/>
              <a:t>Diagnostics</a:t>
            </a: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2FFC9EB8-644F-50F1-76A7-AF902EA97787}"/>
              </a:ext>
            </a:extLst>
          </p:cNvPr>
          <p:cNvSpPr/>
          <p:nvPr/>
        </p:nvSpPr>
        <p:spPr>
          <a:xfrm>
            <a:off x="5254760" y="547723"/>
            <a:ext cx="1611746" cy="350981"/>
          </a:xfrm>
          <a:prstGeom prst="roundRect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/>
              <a:t>Pharmacy</a:t>
            </a:r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FB2AB0E0-A46F-A65C-A40D-7DFA5FDFD3B2}"/>
              </a:ext>
            </a:extLst>
          </p:cNvPr>
          <p:cNvSpPr/>
          <p:nvPr/>
        </p:nvSpPr>
        <p:spPr>
          <a:xfrm>
            <a:off x="2743050" y="1274580"/>
            <a:ext cx="970970" cy="38215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rtlCol="0" anchor="ctr"/>
          <a:lstStyle/>
          <a:p>
            <a:pPr algn="ctr"/>
            <a:r>
              <a:rPr lang="en-GB" sz="1200" dirty="0"/>
              <a:t>Consultants</a:t>
            </a:r>
          </a:p>
        </p:txBody>
      </p:sp>
      <p:sp>
        <p:nvSpPr>
          <p:cNvPr id="19" name="Rectangle: Rounded Corners 18">
            <a:extLst>
              <a:ext uri="{FF2B5EF4-FFF2-40B4-BE49-F238E27FC236}">
                <a16:creationId xmlns:a16="http://schemas.microsoft.com/office/drawing/2014/main" id="{D634388A-480B-DFAA-0FC6-DD5CB869805A}"/>
              </a:ext>
            </a:extLst>
          </p:cNvPr>
          <p:cNvSpPr/>
          <p:nvPr/>
        </p:nvSpPr>
        <p:spPr>
          <a:xfrm>
            <a:off x="3449190" y="2429454"/>
            <a:ext cx="935754" cy="653771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/>
              <a:t>Cancer</a:t>
            </a:r>
          </a:p>
          <a:p>
            <a:pPr algn="ctr"/>
            <a:r>
              <a:rPr lang="en-GB" sz="1200" dirty="0"/>
              <a:t>Nurse</a:t>
            </a:r>
          </a:p>
          <a:p>
            <a:pPr algn="ctr"/>
            <a:r>
              <a:rPr lang="en-GB" sz="1200" dirty="0"/>
              <a:t>Specialists</a:t>
            </a:r>
          </a:p>
        </p:txBody>
      </p: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70AFA5F0-6B69-4F6E-240B-4AF75951168E}"/>
              </a:ext>
            </a:extLst>
          </p:cNvPr>
          <p:cNvCxnSpPr/>
          <p:nvPr/>
        </p:nvCxnSpPr>
        <p:spPr>
          <a:xfrm>
            <a:off x="3228535" y="875390"/>
            <a:ext cx="0" cy="39919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16210979-3529-9F03-A25A-90D16AFB0E5B}"/>
              </a:ext>
            </a:extLst>
          </p:cNvPr>
          <p:cNvCxnSpPr>
            <a:cxnSpLocks/>
          </p:cNvCxnSpPr>
          <p:nvPr/>
        </p:nvCxnSpPr>
        <p:spPr>
          <a:xfrm>
            <a:off x="4009585" y="875390"/>
            <a:ext cx="0" cy="155406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4388E157-7DEB-324A-0A40-3505E7A08288}"/>
              </a:ext>
            </a:extLst>
          </p:cNvPr>
          <p:cNvCxnSpPr/>
          <p:nvPr/>
        </p:nvCxnSpPr>
        <p:spPr>
          <a:xfrm>
            <a:off x="3812011" y="4074549"/>
            <a:ext cx="0" cy="39919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Rectangle: Rounded Corners 27">
            <a:extLst>
              <a:ext uri="{FF2B5EF4-FFF2-40B4-BE49-F238E27FC236}">
                <a16:creationId xmlns:a16="http://schemas.microsoft.com/office/drawing/2014/main" id="{926175B4-D9BD-0B09-F82E-BA225909FBD9}"/>
              </a:ext>
            </a:extLst>
          </p:cNvPr>
          <p:cNvSpPr/>
          <p:nvPr/>
        </p:nvSpPr>
        <p:spPr>
          <a:xfrm>
            <a:off x="3326526" y="4473739"/>
            <a:ext cx="970970" cy="38215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rtlCol="0" anchor="ctr"/>
          <a:lstStyle/>
          <a:p>
            <a:pPr algn="ctr"/>
            <a:r>
              <a:rPr lang="en-GB" sz="1200" dirty="0"/>
              <a:t>Radiology</a:t>
            </a:r>
          </a:p>
        </p:txBody>
      </p:sp>
      <p:sp>
        <p:nvSpPr>
          <p:cNvPr id="29" name="Rectangle: Rounded Corners 28">
            <a:extLst>
              <a:ext uri="{FF2B5EF4-FFF2-40B4-BE49-F238E27FC236}">
                <a16:creationId xmlns:a16="http://schemas.microsoft.com/office/drawing/2014/main" id="{B9D1A377-3D9A-6A84-03CE-C96F90C84580}"/>
              </a:ext>
            </a:extLst>
          </p:cNvPr>
          <p:cNvSpPr/>
          <p:nvPr/>
        </p:nvSpPr>
        <p:spPr>
          <a:xfrm>
            <a:off x="5346114" y="4243175"/>
            <a:ext cx="1174172" cy="623344"/>
          </a:xfrm>
          <a:prstGeom prst="round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rtlCol="0" anchor="ctr"/>
          <a:lstStyle/>
          <a:p>
            <a:pPr algn="ctr"/>
            <a:r>
              <a:rPr lang="en-GB" sz="1200" dirty="0"/>
              <a:t>Advanced Nurse Practitioners</a:t>
            </a:r>
          </a:p>
        </p:txBody>
      </p:sp>
      <p:sp>
        <p:nvSpPr>
          <p:cNvPr id="30" name="Rectangle: Rounded Corners 29">
            <a:extLst>
              <a:ext uri="{FF2B5EF4-FFF2-40B4-BE49-F238E27FC236}">
                <a16:creationId xmlns:a16="http://schemas.microsoft.com/office/drawing/2014/main" id="{59A5515A-6C52-C3C1-3EE1-CA4B10D1252A}"/>
              </a:ext>
            </a:extLst>
          </p:cNvPr>
          <p:cNvSpPr/>
          <p:nvPr/>
        </p:nvSpPr>
        <p:spPr>
          <a:xfrm>
            <a:off x="5444423" y="5623524"/>
            <a:ext cx="970970" cy="252224"/>
          </a:xfrm>
          <a:prstGeom prst="round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rtlCol="0" anchor="ctr"/>
          <a:lstStyle/>
          <a:p>
            <a:pPr algn="ctr"/>
            <a:r>
              <a:rPr lang="en-GB" sz="1200" dirty="0"/>
              <a:t>HCSW</a:t>
            </a:r>
          </a:p>
        </p:txBody>
      </p:sp>
      <p:sp>
        <p:nvSpPr>
          <p:cNvPr id="31" name="Rectangle: Rounded Corners 30">
            <a:extLst>
              <a:ext uri="{FF2B5EF4-FFF2-40B4-BE49-F238E27FC236}">
                <a16:creationId xmlns:a16="http://schemas.microsoft.com/office/drawing/2014/main" id="{9BD49A13-2888-F151-FE04-E258F914B5CE}"/>
              </a:ext>
            </a:extLst>
          </p:cNvPr>
          <p:cNvSpPr/>
          <p:nvPr/>
        </p:nvSpPr>
        <p:spPr>
          <a:xfrm>
            <a:off x="5444510" y="5050011"/>
            <a:ext cx="970970" cy="382152"/>
          </a:xfrm>
          <a:prstGeom prst="round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rtlCol="0" anchor="ctr"/>
          <a:lstStyle/>
          <a:p>
            <a:pPr algn="ctr"/>
            <a:r>
              <a:rPr lang="en-GB" sz="1200" dirty="0"/>
              <a:t>Staff Nurses</a:t>
            </a:r>
          </a:p>
        </p:txBody>
      </p:sp>
      <p:sp>
        <p:nvSpPr>
          <p:cNvPr id="32" name="Rectangle: Rounded Corners 31">
            <a:extLst>
              <a:ext uri="{FF2B5EF4-FFF2-40B4-BE49-F238E27FC236}">
                <a16:creationId xmlns:a16="http://schemas.microsoft.com/office/drawing/2014/main" id="{F0548791-86BE-DC45-50EB-61D2F0A176DD}"/>
              </a:ext>
            </a:extLst>
          </p:cNvPr>
          <p:cNvSpPr/>
          <p:nvPr/>
        </p:nvSpPr>
        <p:spPr>
          <a:xfrm>
            <a:off x="8215432" y="4621579"/>
            <a:ext cx="970970" cy="38215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rtlCol="0" anchor="ctr"/>
          <a:lstStyle/>
          <a:p>
            <a:pPr algn="ctr"/>
            <a:r>
              <a:rPr lang="en-GB" sz="1200" dirty="0"/>
              <a:t>RT</a:t>
            </a:r>
          </a:p>
        </p:txBody>
      </p:sp>
      <p:sp>
        <p:nvSpPr>
          <p:cNvPr id="33" name="Rectangle: Rounded Corners 32">
            <a:extLst>
              <a:ext uri="{FF2B5EF4-FFF2-40B4-BE49-F238E27FC236}">
                <a16:creationId xmlns:a16="http://schemas.microsoft.com/office/drawing/2014/main" id="{6458574B-8C9C-79B4-E201-C2CECE734F50}"/>
              </a:ext>
            </a:extLst>
          </p:cNvPr>
          <p:cNvSpPr/>
          <p:nvPr/>
        </p:nvSpPr>
        <p:spPr>
          <a:xfrm>
            <a:off x="7653457" y="4070167"/>
            <a:ext cx="970970" cy="38215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rtlCol="0" anchor="ctr"/>
          <a:lstStyle/>
          <a:p>
            <a:pPr algn="ctr"/>
            <a:r>
              <a:rPr lang="en-GB" sz="1200" dirty="0"/>
              <a:t>SACT</a:t>
            </a:r>
          </a:p>
        </p:txBody>
      </p:sp>
      <p:sp>
        <p:nvSpPr>
          <p:cNvPr id="36" name="Rectangle: Rounded Corners 35">
            <a:extLst>
              <a:ext uri="{FF2B5EF4-FFF2-40B4-BE49-F238E27FC236}">
                <a16:creationId xmlns:a16="http://schemas.microsoft.com/office/drawing/2014/main" id="{337DC7AA-19A0-9126-EE9B-5F664B5677E4}"/>
              </a:ext>
            </a:extLst>
          </p:cNvPr>
          <p:cNvSpPr/>
          <p:nvPr/>
        </p:nvSpPr>
        <p:spPr>
          <a:xfrm>
            <a:off x="8432067" y="1368608"/>
            <a:ext cx="970970" cy="38215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rtlCol="0" anchor="ctr"/>
          <a:lstStyle/>
          <a:p>
            <a:pPr algn="ctr"/>
            <a:r>
              <a:rPr lang="en-GB" sz="1200" dirty="0"/>
              <a:t>Consultants</a:t>
            </a:r>
          </a:p>
        </p:txBody>
      </p:sp>
      <p:sp>
        <p:nvSpPr>
          <p:cNvPr id="37" name="Rectangle: Rounded Corners 36">
            <a:extLst>
              <a:ext uri="{FF2B5EF4-FFF2-40B4-BE49-F238E27FC236}">
                <a16:creationId xmlns:a16="http://schemas.microsoft.com/office/drawing/2014/main" id="{3B63494C-2FF7-CEFC-8330-7AFBA0D46458}"/>
              </a:ext>
            </a:extLst>
          </p:cNvPr>
          <p:cNvSpPr/>
          <p:nvPr/>
        </p:nvSpPr>
        <p:spPr>
          <a:xfrm>
            <a:off x="8467283" y="1902786"/>
            <a:ext cx="970970" cy="38215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rtlCol="0" anchor="ctr"/>
          <a:lstStyle/>
          <a:p>
            <a:pPr algn="ctr"/>
            <a:r>
              <a:rPr lang="en-GB" sz="1200" dirty="0"/>
              <a:t>Registered Nurses</a:t>
            </a:r>
          </a:p>
        </p:txBody>
      </p:sp>
      <p:sp>
        <p:nvSpPr>
          <p:cNvPr id="38" name="Rectangle: Rounded Corners 37">
            <a:extLst>
              <a:ext uri="{FF2B5EF4-FFF2-40B4-BE49-F238E27FC236}">
                <a16:creationId xmlns:a16="http://schemas.microsoft.com/office/drawing/2014/main" id="{401AE2F5-2927-1813-9598-4850B3B62545}"/>
              </a:ext>
            </a:extLst>
          </p:cNvPr>
          <p:cNvSpPr/>
          <p:nvPr/>
        </p:nvSpPr>
        <p:spPr>
          <a:xfrm>
            <a:off x="8467283" y="2476014"/>
            <a:ext cx="970970" cy="38215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rtlCol="0" anchor="ctr"/>
          <a:lstStyle/>
          <a:p>
            <a:pPr algn="ctr"/>
            <a:r>
              <a:rPr lang="en-GB" sz="1200" dirty="0"/>
              <a:t>HCSWs</a:t>
            </a:r>
          </a:p>
        </p:txBody>
      </p:sp>
      <p:sp>
        <p:nvSpPr>
          <p:cNvPr id="39" name="Rectangle: Rounded Corners 38">
            <a:extLst>
              <a:ext uri="{FF2B5EF4-FFF2-40B4-BE49-F238E27FC236}">
                <a16:creationId xmlns:a16="http://schemas.microsoft.com/office/drawing/2014/main" id="{4ABE00CB-FEB5-00C1-095E-DE37F69A4F3B}"/>
              </a:ext>
            </a:extLst>
          </p:cNvPr>
          <p:cNvSpPr/>
          <p:nvPr/>
        </p:nvSpPr>
        <p:spPr>
          <a:xfrm>
            <a:off x="2736264" y="1894381"/>
            <a:ext cx="970970" cy="38215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rtlCol="0" anchor="ctr"/>
          <a:lstStyle/>
          <a:p>
            <a:pPr algn="ctr"/>
            <a:r>
              <a:rPr lang="en-GB" sz="1200" dirty="0"/>
              <a:t>Specialist Registrars</a:t>
            </a:r>
          </a:p>
        </p:txBody>
      </p:sp>
      <p:cxnSp>
        <p:nvCxnSpPr>
          <p:cNvPr id="42" name="Straight Connector 41">
            <a:extLst>
              <a:ext uri="{FF2B5EF4-FFF2-40B4-BE49-F238E27FC236}">
                <a16:creationId xmlns:a16="http://schemas.microsoft.com/office/drawing/2014/main" id="{9B9040AC-CB29-0D5D-FAC1-4AC5919AB4A0}"/>
              </a:ext>
            </a:extLst>
          </p:cNvPr>
          <p:cNvCxnSpPr>
            <a:endCxn id="39" idx="0"/>
          </p:cNvCxnSpPr>
          <p:nvPr/>
        </p:nvCxnSpPr>
        <p:spPr>
          <a:xfrm>
            <a:off x="3221749" y="1652422"/>
            <a:ext cx="0" cy="24195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Straight Arrow Connector 43">
            <a:extLst>
              <a:ext uri="{FF2B5EF4-FFF2-40B4-BE49-F238E27FC236}">
                <a16:creationId xmlns:a16="http://schemas.microsoft.com/office/drawing/2014/main" id="{3D185B9D-3486-A02A-1367-B4B157F8E671}"/>
              </a:ext>
            </a:extLst>
          </p:cNvPr>
          <p:cNvCxnSpPr>
            <a:cxnSpLocks/>
          </p:cNvCxnSpPr>
          <p:nvPr/>
        </p:nvCxnSpPr>
        <p:spPr>
          <a:xfrm>
            <a:off x="5782960" y="2658684"/>
            <a:ext cx="0" cy="155406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Straight Arrow Connector 45">
            <a:extLst>
              <a:ext uri="{FF2B5EF4-FFF2-40B4-BE49-F238E27FC236}">
                <a16:creationId xmlns:a16="http://schemas.microsoft.com/office/drawing/2014/main" id="{695E742A-3640-C037-9F00-938780674B11}"/>
              </a:ext>
            </a:extLst>
          </p:cNvPr>
          <p:cNvCxnSpPr/>
          <p:nvPr/>
        </p:nvCxnSpPr>
        <p:spPr>
          <a:xfrm>
            <a:off x="5782240" y="4825574"/>
            <a:ext cx="0" cy="22443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Straight Arrow Connector 47">
            <a:extLst>
              <a:ext uri="{FF2B5EF4-FFF2-40B4-BE49-F238E27FC236}">
                <a16:creationId xmlns:a16="http://schemas.microsoft.com/office/drawing/2014/main" id="{40DB682E-C576-A65B-FB9C-E1D24F2EFC29}"/>
              </a:ext>
            </a:extLst>
          </p:cNvPr>
          <p:cNvCxnSpPr/>
          <p:nvPr/>
        </p:nvCxnSpPr>
        <p:spPr>
          <a:xfrm>
            <a:off x="5782240" y="5432163"/>
            <a:ext cx="0" cy="17931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9" name="Rectangle: Rounded Corners 48">
            <a:extLst>
              <a:ext uri="{FF2B5EF4-FFF2-40B4-BE49-F238E27FC236}">
                <a16:creationId xmlns:a16="http://schemas.microsoft.com/office/drawing/2014/main" id="{6E29B2DB-DC20-6CF7-D33E-2589F33ED2E0}"/>
              </a:ext>
            </a:extLst>
          </p:cNvPr>
          <p:cNvSpPr/>
          <p:nvPr/>
        </p:nvSpPr>
        <p:spPr>
          <a:xfrm>
            <a:off x="5895536" y="3005283"/>
            <a:ext cx="970970" cy="382152"/>
          </a:xfrm>
          <a:prstGeom prst="round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rtlCol="0" anchor="ctr"/>
          <a:lstStyle/>
          <a:p>
            <a:pPr algn="ctr"/>
            <a:r>
              <a:rPr lang="en-GB" sz="1200" dirty="0"/>
              <a:t>Consultants</a:t>
            </a:r>
          </a:p>
        </p:txBody>
      </p:sp>
      <p:sp>
        <p:nvSpPr>
          <p:cNvPr id="50" name="Rectangle: Rounded Corners 49">
            <a:extLst>
              <a:ext uri="{FF2B5EF4-FFF2-40B4-BE49-F238E27FC236}">
                <a16:creationId xmlns:a16="http://schemas.microsoft.com/office/drawing/2014/main" id="{71046A3D-7CC9-D286-7532-38EE72406EBF}"/>
              </a:ext>
            </a:extLst>
          </p:cNvPr>
          <p:cNvSpPr/>
          <p:nvPr/>
        </p:nvSpPr>
        <p:spPr>
          <a:xfrm>
            <a:off x="5899750" y="3560666"/>
            <a:ext cx="970970" cy="382152"/>
          </a:xfrm>
          <a:prstGeom prst="round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rtlCol="0" anchor="ctr"/>
          <a:lstStyle/>
          <a:p>
            <a:pPr algn="ctr"/>
            <a:r>
              <a:rPr lang="en-GB" sz="1200" dirty="0"/>
              <a:t>Specialist Registrars</a:t>
            </a:r>
          </a:p>
        </p:txBody>
      </p:sp>
      <p:cxnSp>
        <p:nvCxnSpPr>
          <p:cNvPr id="53" name="Straight Arrow Connector 52">
            <a:extLst>
              <a:ext uri="{FF2B5EF4-FFF2-40B4-BE49-F238E27FC236}">
                <a16:creationId xmlns:a16="http://schemas.microsoft.com/office/drawing/2014/main" id="{1AC7BE52-E090-00FC-F852-D5A6AD145CFE}"/>
              </a:ext>
            </a:extLst>
          </p:cNvPr>
          <p:cNvCxnSpPr>
            <a:endCxn id="49" idx="0"/>
          </p:cNvCxnSpPr>
          <p:nvPr/>
        </p:nvCxnSpPr>
        <p:spPr>
          <a:xfrm>
            <a:off x="6381021" y="2658684"/>
            <a:ext cx="0" cy="34659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Straight Arrow Connector 54">
            <a:extLst>
              <a:ext uri="{FF2B5EF4-FFF2-40B4-BE49-F238E27FC236}">
                <a16:creationId xmlns:a16="http://schemas.microsoft.com/office/drawing/2014/main" id="{CD3E0FE0-F437-840D-F23D-B74F189983B8}"/>
              </a:ext>
            </a:extLst>
          </p:cNvPr>
          <p:cNvCxnSpPr>
            <a:stCxn id="49" idx="2"/>
            <a:endCxn id="50" idx="0"/>
          </p:cNvCxnSpPr>
          <p:nvPr/>
        </p:nvCxnSpPr>
        <p:spPr>
          <a:xfrm>
            <a:off x="6381021" y="3387435"/>
            <a:ext cx="4214" cy="17323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Straight Arrow Connector 56">
            <a:extLst>
              <a:ext uri="{FF2B5EF4-FFF2-40B4-BE49-F238E27FC236}">
                <a16:creationId xmlns:a16="http://schemas.microsoft.com/office/drawing/2014/main" id="{DC187E8F-F299-FE12-A992-23EF1A971CB8}"/>
              </a:ext>
            </a:extLst>
          </p:cNvPr>
          <p:cNvCxnSpPr>
            <a:endCxn id="33" idx="0"/>
          </p:cNvCxnSpPr>
          <p:nvPr/>
        </p:nvCxnSpPr>
        <p:spPr>
          <a:xfrm>
            <a:off x="8138942" y="3723568"/>
            <a:ext cx="0" cy="34659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Straight Arrow Connector 57">
            <a:extLst>
              <a:ext uri="{FF2B5EF4-FFF2-40B4-BE49-F238E27FC236}">
                <a16:creationId xmlns:a16="http://schemas.microsoft.com/office/drawing/2014/main" id="{BA1CDD61-492A-969C-7170-0AD3F82FAD0D}"/>
              </a:ext>
            </a:extLst>
          </p:cNvPr>
          <p:cNvCxnSpPr>
            <a:cxnSpLocks/>
          </p:cNvCxnSpPr>
          <p:nvPr/>
        </p:nvCxnSpPr>
        <p:spPr>
          <a:xfrm>
            <a:off x="8929517" y="3723568"/>
            <a:ext cx="0" cy="89801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Straight Arrow Connector 60">
            <a:extLst>
              <a:ext uri="{FF2B5EF4-FFF2-40B4-BE49-F238E27FC236}">
                <a16:creationId xmlns:a16="http://schemas.microsoft.com/office/drawing/2014/main" id="{103CE8FE-B06E-BCBD-1555-7F5B106BF61B}"/>
              </a:ext>
            </a:extLst>
          </p:cNvPr>
          <p:cNvCxnSpPr/>
          <p:nvPr/>
        </p:nvCxnSpPr>
        <p:spPr>
          <a:xfrm>
            <a:off x="8682021" y="1074194"/>
            <a:ext cx="0" cy="29441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Straight Arrow Connector 62">
            <a:extLst>
              <a:ext uri="{FF2B5EF4-FFF2-40B4-BE49-F238E27FC236}">
                <a16:creationId xmlns:a16="http://schemas.microsoft.com/office/drawing/2014/main" id="{C98FD754-1B55-3DE6-1FB0-F30263A69F48}"/>
              </a:ext>
            </a:extLst>
          </p:cNvPr>
          <p:cNvCxnSpPr>
            <a:cxnSpLocks/>
          </p:cNvCxnSpPr>
          <p:nvPr/>
        </p:nvCxnSpPr>
        <p:spPr>
          <a:xfrm flipH="1">
            <a:off x="9174292" y="1750760"/>
            <a:ext cx="50654" cy="15202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Straight Arrow Connector 64">
            <a:extLst>
              <a:ext uri="{FF2B5EF4-FFF2-40B4-BE49-F238E27FC236}">
                <a16:creationId xmlns:a16="http://schemas.microsoft.com/office/drawing/2014/main" id="{C0746A9C-E971-5354-81A8-0C0F2407EBF9}"/>
              </a:ext>
            </a:extLst>
          </p:cNvPr>
          <p:cNvCxnSpPr/>
          <p:nvPr/>
        </p:nvCxnSpPr>
        <p:spPr>
          <a:xfrm>
            <a:off x="9174292" y="2263342"/>
            <a:ext cx="0" cy="21267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3" name="Oval 72">
            <a:extLst>
              <a:ext uri="{FF2B5EF4-FFF2-40B4-BE49-F238E27FC236}">
                <a16:creationId xmlns:a16="http://schemas.microsoft.com/office/drawing/2014/main" id="{F28A2355-2237-8E65-4666-F6CC513D1B05}"/>
              </a:ext>
            </a:extLst>
          </p:cNvPr>
          <p:cNvSpPr/>
          <p:nvPr/>
        </p:nvSpPr>
        <p:spPr>
          <a:xfrm>
            <a:off x="273031" y="458474"/>
            <a:ext cx="1933574" cy="1368299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Health Boards in Wales</a:t>
            </a:r>
          </a:p>
        </p:txBody>
      </p:sp>
      <p:cxnSp>
        <p:nvCxnSpPr>
          <p:cNvPr id="74" name="Straight Arrow Connector 73">
            <a:extLst>
              <a:ext uri="{FF2B5EF4-FFF2-40B4-BE49-F238E27FC236}">
                <a16:creationId xmlns:a16="http://schemas.microsoft.com/office/drawing/2014/main" id="{ECCFBD89-441D-F739-6973-D546CD52BA61}"/>
              </a:ext>
            </a:extLst>
          </p:cNvPr>
          <p:cNvCxnSpPr/>
          <p:nvPr/>
        </p:nvCxnSpPr>
        <p:spPr>
          <a:xfrm>
            <a:off x="7171750" y="2752434"/>
            <a:ext cx="0" cy="34659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5" name="Oval 74">
            <a:extLst>
              <a:ext uri="{FF2B5EF4-FFF2-40B4-BE49-F238E27FC236}">
                <a16:creationId xmlns:a16="http://schemas.microsoft.com/office/drawing/2014/main" id="{6CDF2CAC-2920-34B8-AA70-AAD8EB4E7323}"/>
              </a:ext>
            </a:extLst>
          </p:cNvPr>
          <p:cNvSpPr/>
          <p:nvPr/>
        </p:nvSpPr>
        <p:spPr>
          <a:xfrm>
            <a:off x="346865" y="3577093"/>
            <a:ext cx="1933574" cy="1368299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General Practitioners</a:t>
            </a:r>
          </a:p>
        </p:txBody>
      </p:sp>
      <p:sp>
        <p:nvSpPr>
          <p:cNvPr id="77" name="Oval 76">
            <a:extLst>
              <a:ext uri="{FF2B5EF4-FFF2-40B4-BE49-F238E27FC236}">
                <a16:creationId xmlns:a16="http://schemas.microsoft.com/office/drawing/2014/main" id="{1F253119-F08E-6C5E-843C-5F0D125A1590}"/>
              </a:ext>
            </a:extLst>
          </p:cNvPr>
          <p:cNvSpPr/>
          <p:nvPr/>
        </p:nvSpPr>
        <p:spPr>
          <a:xfrm>
            <a:off x="6753123" y="5172991"/>
            <a:ext cx="1933574" cy="1368299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Community Palliative Care Teams</a:t>
            </a:r>
          </a:p>
        </p:txBody>
      </p:sp>
      <p:sp>
        <p:nvSpPr>
          <p:cNvPr id="78" name="Oval 77">
            <a:extLst>
              <a:ext uri="{FF2B5EF4-FFF2-40B4-BE49-F238E27FC236}">
                <a16:creationId xmlns:a16="http://schemas.microsoft.com/office/drawing/2014/main" id="{40C66806-B598-6E25-22AB-7C3EA1C8BFF8}"/>
              </a:ext>
            </a:extLst>
          </p:cNvPr>
          <p:cNvSpPr/>
          <p:nvPr/>
        </p:nvSpPr>
        <p:spPr>
          <a:xfrm>
            <a:off x="9720092" y="4182369"/>
            <a:ext cx="1933574" cy="1368299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Community Therapies Teams</a:t>
            </a:r>
          </a:p>
        </p:txBody>
      </p:sp>
      <p:sp>
        <p:nvSpPr>
          <p:cNvPr id="79" name="Oval 78">
            <a:extLst>
              <a:ext uri="{FF2B5EF4-FFF2-40B4-BE49-F238E27FC236}">
                <a16:creationId xmlns:a16="http://schemas.microsoft.com/office/drawing/2014/main" id="{DE211CBA-8F59-9EB5-2649-E35231E460DD}"/>
              </a:ext>
            </a:extLst>
          </p:cNvPr>
          <p:cNvSpPr/>
          <p:nvPr/>
        </p:nvSpPr>
        <p:spPr>
          <a:xfrm>
            <a:off x="9881302" y="2019136"/>
            <a:ext cx="1933574" cy="1368299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NHS England</a:t>
            </a:r>
          </a:p>
        </p:txBody>
      </p:sp>
      <p:sp>
        <p:nvSpPr>
          <p:cNvPr id="81" name="Rectangle: Rounded Corners 80">
            <a:extLst>
              <a:ext uri="{FF2B5EF4-FFF2-40B4-BE49-F238E27FC236}">
                <a16:creationId xmlns:a16="http://schemas.microsoft.com/office/drawing/2014/main" id="{6FA7D78C-A351-7845-19E3-16E43E07941A}"/>
              </a:ext>
            </a:extLst>
          </p:cNvPr>
          <p:cNvSpPr/>
          <p:nvPr/>
        </p:nvSpPr>
        <p:spPr>
          <a:xfrm>
            <a:off x="9678559" y="1368608"/>
            <a:ext cx="970970" cy="38215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rtlCol="0" anchor="ctr"/>
          <a:lstStyle/>
          <a:p>
            <a:pPr algn="ctr"/>
            <a:r>
              <a:rPr lang="en-GB" sz="1200" dirty="0"/>
              <a:t>Therapies Teams</a:t>
            </a:r>
          </a:p>
        </p:txBody>
      </p:sp>
      <p:cxnSp>
        <p:nvCxnSpPr>
          <p:cNvPr id="83" name="Straight Arrow Connector 82">
            <a:extLst>
              <a:ext uri="{FF2B5EF4-FFF2-40B4-BE49-F238E27FC236}">
                <a16:creationId xmlns:a16="http://schemas.microsoft.com/office/drawing/2014/main" id="{B421E972-513B-327B-E15A-3E27FF3646B9}"/>
              </a:ext>
            </a:extLst>
          </p:cNvPr>
          <p:cNvCxnSpPr>
            <a:stCxn id="9" idx="3"/>
            <a:endCxn id="81" idx="0"/>
          </p:cNvCxnSpPr>
          <p:nvPr/>
        </p:nvCxnSpPr>
        <p:spPr>
          <a:xfrm>
            <a:off x="9723425" y="898704"/>
            <a:ext cx="440619" cy="46990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0611825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765</TotalTime>
  <Words>56</Words>
  <Application>Microsoft Office PowerPoint</Application>
  <PresentationFormat>Widescreen</PresentationFormat>
  <Paragraphs>29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Luke Padwick</dc:creator>
  <cp:lastModifiedBy>Luke Padwick</cp:lastModifiedBy>
  <cp:revision>2</cp:revision>
  <dcterms:created xsi:type="dcterms:W3CDTF">2022-11-03T09:03:16Z</dcterms:created>
  <dcterms:modified xsi:type="dcterms:W3CDTF">2022-11-03T21:48:26Z</dcterms:modified>
</cp:coreProperties>
</file>