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1"/>
  </p:sldMasterIdLst>
  <p:handoutMasterIdLst>
    <p:handoutMasterId r:id="rId52"/>
  </p:handout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6" r:id="rId41"/>
    <p:sldId id="307" r:id="rId42"/>
    <p:sldId id="297" r:id="rId43"/>
    <p:sldId id="298" r:id="rId44"/>
    <p:sldId id="299" r:id="rId45"/>
    <p:sldId id="300" r:id="rId46"/>
    <p:sldId id="301" r:id="rId47"/>
    <p:sldId id="302" r:id="rId48"/>
    <p:sldId id="303" r:id="rId49"/>
    <p:sldId id="304" r:id="rId50"/>
    <p:sldId id="305" r:id="rId51"/>
  </p:sldIdLst>
  <p:sldSz cx="9144000" cy="6858000" type="screen4x3"/>
  <p:notesSz cx="6858000" cy="9723438"/>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4" d="100"/>
          <a:sy n="94" d="100"/>
        </p:scale>
        <p:origin x="976" y="6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678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0418" name="Rectangle 2"/>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n-GB"/>
          </a:p>
        </p:txBody>
      </p:sp>
      <p:sp>
        <p:nvSpPr>
          <p:cNvPr id="60419" name="Rectangle 3"/>
          <p:cNvSpPr>
            <a:spLocks noGrp="1" noChangeArrowheads="1"/>
          </p:cNvSpPr>
          <p:nvPr>
            <p:ph type="dt" sz="quarter"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60420" name="Rectangle 4"/>
          <p:cNvSpPr>
            <a:spLocks noGrp="1" noChangeArrowheads="1"/>
          </p:cNvSpPr>
          <p:nvPr>
            <p:ph type="ftr" sz="quarter" idx="2"/>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60421" name="Rectangle 5"/>
          <p:cNvSpPr>
            <a:spLocks noGrp="1" noChangeArrowheads="1"/>
          </p:cNvSpPr>
          <p:nvPr>
            <p:ph type="sldNum" sz="quarter" idx="3"/>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149F899E-952A-4960-8F1E-4C4249F667C5}" type="slidenum">
              <a:rPr lang="en-GB"/>
              <a:pPr>
                <a:defRPr/>
              </a:pPr>
              <a:t>‹#›</a:t>
            </a:fld>
            <a:endParaRPr lang="en-GB"/>
          </a:p>
        </p:txBody>
      </p:sp>
    </p:spTree>
    <p:extLst>
      <p:ext uri="{BB962C8B-B14F-4D97-AF65-F5344CB8AC3E}">
        <p14:creationId xmlns:p14="http://schemas.microsoft.com/office/powerpoint/2010/main" val="767279706"/>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F919A44A-732C-4615-8E61-DB7237510D53}"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F45BA477-2DB5-47E1-B1D6-13C10E98E963}"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285C013-9819-4ECE-BCF5-E89E78F0DC72}"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43DBCF39-0C7B-455C-A9A7-56A3E3A70EA9}"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9ADD29C2-DAA6-427A-9C2A-57F142E4746B}"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01BE66D2-C7B5-432A-9834-BEA0B6D6CB45}"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3AB395F1-A526-4ED4-9A0D-9E8162958234}"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631F11D8-F40E-4ABB-91D7-3CB472664193}"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310E4EB2-4B53-4D66-9FC7-DE98E0B16962}"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090BF5A2-D89C-4561-B300-EEAA39D73F36}"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D51AFA0C-6171-46E2-9F49-8585E1B81709}"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3492"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63493"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63494"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C641743E-FFA4-4FE2-BF71-430DFD40981D}"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defRPr/>
            </a:pPr>
            <a:r>
              <a:rPr lang="en-GB" sz="4800" b="1">
                <a:solidFill>
                  <a:schemeClr val="tx1"/>
                </a:solidFill>
                <a:effectLst>
                  <a:outerShdw blurRad="38100" dist="38100" dir="2700000" algn="tl">
                    <a:srgbClr val="C0C0C0"/>
                  </a:outerShdw>
                </a:effectLst>
                <a:latin typeface="Bookman Old Style" pitchFamily="18" charset="0"/>
              </a:rPr>
              <a:t>Reverse Logistics</a:t>
            </a:r>
          </a:p>
        </p:txBody>
      </p:sp>
      <p:sp>
        <p:nvSpPr>
          <p:cNvPr id="2051" name="Rectangle 3"/>
          <p:cNvSpPr>
            <a:spLocks noGrp="1" noChangeArrowheads="1"/>
          </p:cNvSpPr>
          <p:nvPr>
            <p:ph type="subTitle" idx="1"/>
          </p:nvPr>
        </p:nvSpPr>
        <p:spPr/>
        <p:txBody>
          <a:bodyPr/>
          <a:lstStyle/>
          <a:p>
            <a:pPr eaLnBrk="1" hangingPunct="1">
              <a:defRPr/>
            </a:pPr>
            <a:endParaRPr lang="en-GB" b="1">
              <a:effectLst>
                <a:outerShdw blurRad="38100" dist="38100" dir="2700000" algn="tl">
                  <a:srgbClr val="C0C0C0"/>
                </a:outerShdw>
              </a:effectLst>
              <a:latin typeface="Bookman Old Style" pitchFamily="18" charset="0"/>
            </a:endParaRPr>
          </a:p>
          <a:p>
            <a:pPr eaLnBrk="1" hangingPunct="1">
              <a:defRPr/>
            </a:pPr>
            <a:endParaRPr lang="en-GB" b="1">
              <a:effectLst>
                <a:outerShdw blurRad="38100" dist="38100" dir="2700000" algn="tl">
                  <a:srgbClr val="C0C0C0"/>
                </a:outerShdw>
              </a:effectLst>
              <a:latin typeface="Bookman Old Style"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a:latin typeface="Bookman Old Style" pitchFamily="18" charset="0"/>
              </a:rPr>
              <a:t>Question</a:t>
            </a:r>
          </a:p>
        </p:txBody>
      </p:sp>
      <p:sp>
        <p:nvSpPr>
          <p:cNvPr id="3075" name="Rectangle 3"/>
          <p:cNvSpPr>
            <a:spLocks noGrp="1" noChangeArrowheads="1"/>
          </p:cNvSpPr>
          <p:nvPr>
            <p:ph type="body" idx="1"/>
          </p:nvPr>
        </p:nvSpPr>
        <p:spPr>
          <a:xfrm>
            <a:off x="323850" y="2205038"/>
            <a:ext cx="8569325" cy="4114800"/>
          </a:xfrm>
        </p:spPr>
        <p:txBody>
          <a:bodyPr/>
          <a:lstStyle/>
          <a:p>
            <a:pPr marL="0" indent="0" eaLnBrk="1" hangingPunct="1">
              <a:buFontTx/>
              <a:buNone/>
            </a:pPr>
            <a:r>
              <a:rPr lang="en-GB" b="1">
                <a:latin typeface="Bookman Old Style" pitchFamily="18" charset="0"/>
              </a:rPr>
              <a:t>What do we mean by Reverse logistics?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250825" y="333375"/>
            <a:ext cx="7772400" cy="1462088"/>
          </a:xfrm>
        </p:spPr>
        <p:txBody>
          <a:bodyPr/>
          <a:lstStyle/>
          <a:p>
            <a:pPr eaLnBrk="1" hangingPunct="1">
              <a:defRPr/>
            </a:pPr>
            <a:r>
              <a:rPr lang="en-GB" sz="3600" b="1">
                <a:effectLst>
                  <a:outerShdw blurRad="38100" dist="38100" dir="2700000" algn="tl">
                    <a:srgbClr val="C0C0C0"/>
                  </a:outerShdw>
                </a:effectLst>
                <a:latin typeface="Bookman Old Style" pitchFamily="18" charset="0"/>
              </a:rPr>
              <a:t>Business Background Issues (1)</a:t>
            </a:r>
          </a:p>
        </p:txBody>
      </p:sp>
      <p:sp>
        <p:nvSpPr>
          <p:cNvPr id="4099" name="Rectangle 3"/>
          <p:cNvSpPr>
            <a:spLocks noGrp="1" noChangeArrowheads="1"/>
          </p:cNvSpPr>
          <p:nvPr>
            <p:ph type="body" idx="1"/>
          </p:nvPr>
        </p:nvSpPr>
        <p:spPr>
          <a:xfrm>
            <a:off x="250825" y="1600200"/>
            <a:ext cx="8713788" cy="4525963"/>
          </a:xfrm>
        </p:spPr>
        <p:txBody>
          <a:bodyPr/>
          <a:lstStyle/>
          <a:p>
            <a:pPr eaLnBrk="1" hangingPunct="1">
              <a:lnSpc>
                <a:spcPct val="90000"/>
              </a:lnSpc>
            </a:pPr>
            <a:r>
              <a:rPr lang="en-GB" sz="2800" b="1">
                <a:latin typeface="Bookman Old Style" pitchFamily="18" charset="0"/>
              </a:rPr>
              <a:t>Sustainable development</a:t>
            </a:r>
          </a:p>
          <a:p>
            <a:pPr eaLnBrk="1" hangingPunct="1">
              <a:lnSpc>
                <a:spcPct val="90000"/>
              </a:lnSpc>
            </a:pPr>
            <a:r>
              <a:rPr lang="en-GB" sz="2800" b="1">
                <a:latin typeface="Bookman Old Style" pitchFamily="18" charset="0"/>
              </a:rPr>
              <a:t>Trade off between high levels of availability and lowest logistical costs</a:t>
            </a:r>
          </a:p>
          <a:p>
            <a:pPr eaLnBrk="1" hangingPunct="1">
              <a:lnSpc>
                <a:spcPct val="90000"/>
              </a:lnSpc>
            </a:pPr>
            <a:r>
              <a:rPr lang="en-GB" sz="2800" b="1">
                <a:latin typeface="Bookman Old Style" pitchFamily="18" charset="0"/>
              </a:rPr>
              <a:t>Mechanisms of unidirectional product flows understood through supply chains and managed to high levels of sophistication</a:t>
            </a:r>
          </a:p>
          <a:p>
            <a:pPr eaLnBrk="1" hangingPunct="1">
              <a:lnSpc>
                <a:spcPct val="90000"/>
              </a:lnSpc>
            </a:pPr>
            <a:r>
              <a:rPr lang="en-GB" sz="2800" b="1">
                <a:latin typeface="Bookman Old Style" pitchFamily="18" charset="0"/>
              </a:rPr>
              <a:t>Returns flows overlooked</a:t>
            </a:r>
          </a:p>
          <a:p>
            <a:pPr eaLnBrk="1" hangingPunct="1">
              <a:lnSpc>
                <a:spcPct val="90000"/>
              </a:lnSpc>
            </a:pPr>
            <a:r>
              <a:rPr lang="en-GB" sz="2800" b="1">
                <a:latin typeface="Bookman Old Style" pitchFamily="18" charset="0"/>
              </a:rPr>
              <a:t>Retail supply chains considered ‘open loop’</a:t>
            </a:r>
          </a:p>
          <a:p>
            <a:pPr eaLnBrk="1" hangingPunct="1">
              <a:lnSpc>
                <a:spcPct val="90000"/>
              </a:lnSpc>
            </a:pPr>
            <a:r>
              <a:rPr lang="en-GB" sz="2800" b="1">
                <a:latin typeface="Bookman Old Style" pitchFamily="18" charset="0"/>
              </a:rPr>
              <a:t>Cradle to grave approach not embraced</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323850" y="260350"/>
            <a:ext cx="7772400" cy="995363"/>
          </a:xfrm>
        </p:spPr>
        <p:txBody>
          <a:bodyPr/>
          <a:lstStyle/>
          <a:p>
            <a:pPr eaLnBrk="1" hangingPunct="1"/>
            <a:r>
              <a:rPr lang="en-GB" sz="3600">
                <a:latin typeface="Bookman Old Style" pitchFamily="18" charset="0"/>
              </a:rPr>
              <a:t>Business Background Issues (2)</a:t>
            </a:r>
          </a:p>
        </p:txBody>
      </p:sp>
      <p:sp>
        <p:nvSpPr>
          <p:cNvPr id="5123" name="Rectangle 3"/>
          <p:cNvSpPr>
            <a:spLocks noGrp="1" noChangeArrowheads="1"/>
          </p:cNvSpPr>
          <p:nvPr>
            <p:ph type="body" idx="1"/>
          </p:nvPr>
        </p:nvSpPr>
        <p:spPr>
          <a:xfrm>
            <a:off x="468313" y="1557338"/>
            <a:ext cx="8229600" cy="4929187"/>
          </a:xfrm>
        </p:spPr>
        <p:txBody>
          <a:bodyPr/>
          <a:lstStyle/>
          <a:p>
            <a:pPr eaLnBrk="1" hangingPunct="1"/>
            <a:r>
              <a:rPr lang="en-GB" sz="2800">
                <a:latin typeface="Bookman Old Style" pitchFamily="18" charset="0"/>
              </a:rPr>
              <a:t>Cost of manufacturing and logistics low compared with lost revenue from lack of ‘on shelf’ availability.  For example where markets are characterised by unpredictable demand, promotional activity and short product life cycles for example, clothing, CDs etc.</a:t>
            </a:r>
          </a:p>
          <a:p>
            <a:pPr eaLnBrk="1" hangingPunct="1"/>
            <a:r>
              <a:rPr lang="en-GB" sz="2800">
                <a:latin typeface="Bookman Old Style" pitchFamily="18" charset="0"/>
              </a:rPr>
              <a:t>Supply chain operates to ensure supply- leads to excess stockholding</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57200" y="274638"/>
            <a:ext cx="8229600" cy="706437"/>
          </a:xfrm>
        </p:spPr>
        <p:txBody>
          <a:bodyPr/>
          <a:lstStyle/>
          <a:p>
            <a:pPr eaLnBrk="1" hangingPunct="1">
              <a:defRPr/>
            </a:pPr>
            <a:r>
              <a:rPr lang="en-GB" sz="3600" b="1">
                <a:effectLst>
                  <a:outerShdw blurRad="38100" dist="38100" dir="2700000" algn="tl">
                    <a:srgbClr val="C0C0C0"/>
                  </a:outerShdw>
                </a:effectLst>
                <a:latin typeface="Bookman Old Style" pitchFamily="18" charset="0"/>
              </a:rPr>
              <a:t>Business Background Issues (3)</a:t>
            </a:r>
          </a:p>
        </p:txBody>
      </p:sp>
      <p:sp>
        <p:nvSpPr>
          <p:cNvPr id="6147" name="Rectangle 3"/>
          <p:cNvSpPr>
            <a:spLocks noGrp="1" noChangeArrowheads="1"/>
          </p:cNvSpPr>
          <p:nvPr>
            <p:ph type="body" idx="1"/>
          </p:nvPr>
        </p:nvSpPr>
        <p:spPr>
          <a:xfrm>
            <a:off x="468313" y="1628775"/>
            <a:ext cx="8507412" cy="5000625"/>
          </a:xfrm>
        </p:spPr>
        <p:txBody>
          <a:bodyPr/>
          <a:lstStyle/>
          <a:p>
            <a:pPr eaLnBrk="1" hangingPunct="1">
              <a:lnSpc>
                <a:spcPct val="90000"/>
              </a:lnSpc>
            </a:pPr>
            <a:r>
              <a:rPr lang="en-GB" sz="2800" b="1">
                <a:latin typeface="Bookman Old Style" pitchFamily="18" charset="0"/>
              </a:rPr>
              <a:t>Problem compounded by contractual agreements governing product returns</a:t>
            </a:r>
          </a:p>
          <a:p>
            <a:pPr eaLnBrk="1" hangingPunct="1">
              <a:lnSpc>
                <a:spcPct val="90000"/>
              </a:lnSpc>
            </a:pPr>
            <a:r>
              <a:rPr lang="en-GB" sz="2800" b="1">
                <a:latin typeface="Bookman Old Style" pitchFamily="18" charset="0"/>
              </a:rPr>
              <a:t>Product range returned for credit one week then re-ordered the following</a:t>
            </a:r>
          </a:p>
          <a:p>
            <a:pPr eaLnBrk="1" hangingPunct="1">
              <a:lnSpc>
                <a:spcPct val="90000"/>
              </a:lnSpc>
            </a:pPr>
            <a:r>
              <a:rPr lang="en-GB" sz="2800" b="1">
                <a:latin typeface="Bookman Old Style" pitchFamily="18" charset="0"/>
              </a:rPr>
              <a:t>Size of problem is not insignificant</a:t>
            </a:r>
          </a:p>
          <a:p>
            <a:pPr eaLnBrk="1" hangingPunct="1">
              <a:lnSpc>
                <a:spcPct val="90000"/>
              </a:lnSpc>
            </a:pPr>
            <a:r>
              <a:rPr lang="en-GB" sz="2800" b="1">
                <a:latin typeface="Bookman Old Style" pitchFamily="18" charset="0"/>
              </a:rPr>
              <a:t>Estimated that 40% of newspapers, journals and books by volume are returned (Bernon, M. 2005)</a:t>
            </a:r>
          </a:p>
          <a:p>
            <a:pPr eaLnBrk="1" hangingPunct="1">
              <a:lnSpc>
                <a:spcPct val="90000"/>
              </a:lnSpc>
            </a:pPr>
            <a:r>
              <a:rPr lang="en-GB" sz="2800" b="1">
                <a:latin typeface="Bookman Old Style" pitchFamily="18" charset="0"/>
              </a:rPr>
              <a:t>Costs are high not only to retail supply chain but also to the environment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defRPr/>
            </a:pPr>
            <a:r>
              <a:rPr lang="en-GB" sz="3600" b="1">
                <a:effectLst>
                  <a:outerShdw blurRad="38100" dist="38100" dir="2700000" algn="tl">
                    <a:srgbClr val="C0C0C0"/>
                  </a:outerShdw>
                </a:effectLst>
                <a:latin typeface="Bookman Old Style" pitchFamily="18" charset="0"/>
              </a:rPr>
              <a:t>Business Background Issues (4)</a:t>
            </a:r>
          </a:p>
        </p:txBody>
      </p:sp>
      <p:sp>
        <p:nvSpPr>
          <p:cNvPr id="7171" name="Rectangle 3"/>
          <p:cNvSpPr>
            <a:spLocks noGrp="1" noChangeArrowheads="1"/>
          </p:cNvSpPr>
          <p:nvPr>
            <p:ph type="body" idx="1"/>
          </p:nvPr>
        </p:nvSpPr>
        <p:spPr/>
        <p:txBody>
          <a:bodyPr/>
          <a:lstStyle/>
          <a:p>
            <a:pPr eaLnBrk="1" hangingPunct="1">
              <a:buFontTx/>
              <a:buNone/>
            </a:pPr>
            <a:r>
              <a:rPr lang="en-GB"/>
              <a:t>	</a:t>
            </a:r>
            <a:r>
              <a:rPr lang="en-GB" sz="2800">
                <a:latin typeface="Bookman Old Style" pitchFamily="18" charset="0"/>
              </a:rPr>
              <a:t>Government White Paper ‘A New Deal for Transport-Better for Everyone raises environmental issues of:</a:t>
            </a:r>
          </a:p>
          <a:p>
            <a:pPr eaLnBrk="1" hangingPunct="1"/>
            <a:r>
              <a:rPr lang="en-GB" sz="2800">
                <a:latin typeface="Bookman Old Style" pitchFamily="18" charset="0"/>
              </a:rPr>
              <a:t>Vehicles running empty or partially loaded</a:t>
            </a:r>
          </a:p>
          <a:p>
            <a:pPr eaLnBrk="1" hangingPunct="1"/>
            <a:r>
              <a:rPr lang="en-GB" sz="2800">
                <a:latin typeface="Bookman Old Style" pitchFamily="18" charset="0"/>
              </a:rPr>
              <a:t>Increased pollution and energy consumption</a:t>
            </a:r>
          </a:p>
          <a:p>
            <a:pPr eaLnBrk="1" hangingPunct="1"/>
            <a:r>
              <a:rPr lang="en-GB" sz="2800">
                <a:latin typeface="Bookman Old Style" pitchFamily="18" charset="0"/>
              </a:rPr>
              <a:t>Pressure on road space</a:t>
            </a:r>
          </a:p>
          <a:p>
            <a:pPr eaLnBrk="1" hangingPunct="1"/>
            <a:r>
              <a:rPr lang="en-GB" sz="2800">
                <a:latin typeface="Bookman Old Style" pitchFamily="18" charset="0"/>
              </a:rPr>
              <a:t>Sustainable distribution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sz="3600">
                <a:latin typeface="Bookman Old Style" pitchFamily="18" charset="0"/>
              </a:rPr>
              <a:t>Business Background Issues (5)</a:t>
            </a:r>
          </a:p>
        </p:txBody>
      </p:sp>
      <p:sp>
        <p:nvSpPr>
          <p:cNvPr id="8195" name="Rectangle 3"/>
          <p:cNvSpPr>
            <a:spLocks noGrp="1" noChangeArrowheads="1"/>
          </p:cNvSpPr>
          <p:nvPr>
            <p:ph type="body" idx="1"/>
          </p:nvPr>
        </p:nvSpPr>
        <p:spPr/>
        <p:txBody>
          <a:bodyPr/>
          <a:lstStyle/>
          <a:p>
            <a:pPr eaLnBrk="1" hangingPunct="1"/>
            <a:r>
              <a:rPr lang="en-GB">
                <a:latin typeface="Bookman Old Style" pitchFamily="18" charset="0"/>
              </a:rPr>
              <a:t>Proportion of empty running lorries remains significant at around 30%</a:t>
            </a:r>
          </a:p>
          <a:p>
            <a:pPr eaLnBrk="1" hangingPunct="1"/>
            <a:r>
              <a:rPr lang="en-GB">
                <a:latin typeface="Bookman Old Style" pitchFamily="18" charset="0"/>
              </a:rPr>
              <a:t>Failure of retail logistics to integrate reverse logistics processes represents a significant opportunity to reduce the burden on the environment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sz="3600">
                <a:latin typeface="Bookman Old Style" pitchFamily="18" charset="0"/>
              </a:rPr>
              <a:t>Definitions of Reverse Logistics</a:t>
            </a:r>
          </a:p>
        </p:txBody>
      </p:sp>
      <p:sp>
        <p:nvSpPr>
          <p:cNvPr id="9219" name="Rectangle 3"/>
          <p:cNvSpPr>
            <a:spLocks noGrp="1" noChangeArrowheads="1"/>
          </p:cNvSpPr>
          <p:nvPr>
            <p:ph type="body" idx="1"/>
          </p:nvPr>
        </p:nvSpPr>
        <p:spPr/>
        <p:txBody>
          <a:bodyPr/>
          <a:lstStyle/>
          <a:p>
            <a:pPr eaLnBrk="1" hangingPunct="1">
              <a:buFontTx/>
              <a:buNone/>
            </a:pPr>
            <a:r>
              <a:rPr lang="en-GB"/>
              <a:t>	</a:t>
            </a:r>
            <a:r>
              <a:rPr lang="en-GB" b="1">
                <a:latin typeface="Bookman Old Style" pitchFamily="18" charset="0"/>
              </a:rPr>
              <a:t>Lambert et al (1981) describes reverse logistics as:</a:t>
            </a:r>
          </a:p>
          <a:p>
            <a:pPr eaLnBrk="1" hangingPunct="1">
              <a:buFontTx/>
              <a:buNone/>
            </a:pPr>
            <a:endParaRPr lang="en-GB" b="1">
              <a:latin typeface="Bookman Old Style" pitchFamily="18" charset="0"/>
            </a:endParaRPr>
          </a:p>
          <a:p>
            <a:pPr eaLnBrk="1" hangingPunct="1">
              <a:buFontTx/>
              <a:buNone/>
            </a:pPr>
            <a:r>
              <a:rPr lang="en-GB" b="1">
                <a:latin typeface="Bookman Old Style" pitchFamily="18" charset="0"/>
              </a:rPr>
              <a:t>	</a:t>
            </a:r>
            <a:r>
              <a:rPr lang="en-GB" b="1" i="1">
                <a:latin typeface="Bookman Old Style" pitchFamily="18" charset="0"/>
              </a:rPr>
              <a:t>‘The process as one that goes the wrong way on a one-way street because the great majority of product shipments flow in one direction.</a:t>
            </a:r>
            <a:endParaRPr lang="en-GB" b="1">
              <a:latin typeface="Bookman Old Style"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sz="3600">
                <a:latin typeface="Bookman Old Style" pitchFamily="18" charset="0"/>
              </a:rPr>
              <a:t>Definitions of Reverse Logistics</a:t>
            </a:r>
          </a:p>
        </p:txBody>
      </p:sp>
      <p:sp>
        <p:nvSpPr>
          <p:cNvPr id="10243" name="Rectangle 3"/>
          <p:cNvSpPr>
            <a:spLocks noGrp="1" noChangeArrowheads="1"/>
          </p:cNvSpPr>
          <p:nvPr>
            <p:ph type="body" idx="1"/>
          </p:nvPr>
        </p:nvSpPr>
        <p:spPr/>
        <p:txBody>
          <a:bodyPr/>
          <a:lstStyle/>
          <a:p>
            <a:pPr eaLnBrk="1" hangingPunct="1">
              <a:buFontTx/>
              <a:buNone/>
            </a:pPr>
            <a:r>
              <a:rPr lang="en-GB" sz="2800">
                <a:latin typeface="Bookman Old Style" pitchFamily="18" charset="0"/>
              </a:rPr>
              <a:t>Stock (1998) defines reverse logistics as:</a:t>
            </a:r>
          </a:p>
          <a:p>
            <a:pPr eaLnBrk="1" hangingPunct="1">
              <a:buFontTx/>
              <a:buNone/>
            </a:pPr>
            <a:endParaRPr lang="en-GB" sz="2800">
              <a:latin typeface="Bookman Old Style" pitchFamily="18" charset="0"/>
            </a:endParaRPr>
          </a:p>
          <a:p>
            <a:pPr eaLnBrk="1" hangingPunct="1">
              <a:buFontTx/>
              <a:buNone/>
            </a:pPr>
            <a:r>
              <a:rPr lang="en-GB" sz="2800">
                <a:latin typeface="Bookman Old Style" pitchFamily="18" charset="0"/>
              </a:rPr>
              <a:t>	</a:t>
            </a:r>
            <a:r>
              <a:rPr lang="en-GB" sz="2800" i="1">
                <a:latin typeface="Bookman Old Style" pitchFamily="18" charset="0"/>
              </a:rPr>
              <a:t>‘The term used to refer to the role of logistics in product returns, source reduction, recycling, materials substitution, re-use of materials, waste disposal and refurbishing, repair and re-manufacturing.’</a:t>
            </a:r>
            <a:endParaRPr lang="en-GB" sz="2800">
              <a:latin typeface="Bookman Old Style"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68313" y="188913"/>
            <a:ext cx="8229600" cy="647700"/>
          </a:xfrm>
        </p:spPr>
        <p:txBody>
          <a:bodyPr/>
          <a:lstStyle/>
          <a:p>
            <a:pPr eaLnBrk="1" hangingPunct="1">
              <a:defRPr/>
            </a:pPr>
            <a:r>
              <a:rPr lang="en-GB" sz="3200" b="1">
                <a:effectLst>
                  <a:outerShdw blurRad="38100" dist="38100" dir="2700000" algn="tl">
                    <a:srgbClr val="C0C0C0"/>
                  </a:outerShdw>
                </a:effectLst>
                <a:latin typeface="Bookman Old Style" pitchFamily="18" charset="0"/>
              </a:rPr>
              <a:t>Definitions of Reverse Logistics</a:t>
            </a:r>
          </a:p>
        </p:txBody>
      </p:sp>
      <p:sp>
        <p:nvSpPr>
          <p:cNvPr id="11267" name="Rectangle 3"/>
          <p:cNvSpPr>
            <a:spLocks noGrp="1" noChangeArrowheads="1"/>
          </p:cNvSpPr>
          <p:nvPr>
            <p:ph type="body" idx="1"/>
          </p:nvPr>
        </p:nvSpPr>
        <p:spPr>
          <a:xfrm>
            <a:off x="457200" y="1196975"/>
            <a:ext cx="8229600" cy="4929188"/>
          </a:xfrm>
        </p:spPr>
        <p:txBody>
          <a:bodyPr/>
          <a:lstStyle/>
          <a:p>
            <a:pPr eaLnBrk="1" hangingPunct="1">
              <a:lnSpc>
                <a:spcPct val="90000"/>
              </a:lnSpc>
              <a:buFontTx/>
              <a:buNone/>
            </a:pPr>
            <a:r>
              <a:rPr lang="en-GB"/>
              <a:t>	</a:t>
            </a:r>
            <a:r>
              <a:rPr lang="en-GB">
                <a:latin typeface="Bookman Old Style" pitchFamily="18" charset="0"/>
              </a:rPr>
              <a:t>Rogers et al (2000) defines reverse logistics as:</a:t>
            </a:r>
          </a:p>
          <a:p>
            <a:pPr eaLnBrk="1" hangingPunct="1">
              <a:lnSpc>
                <a:spcPct val="90000"/>
              </a:lnSpc>
              <a:buFontTx/>
              <a:buNone/>
            </a:pPr>
            <a:endParaRPr lang="en-GB">
              <a:latin typeface="Bookman Old Style" pitchFamily="18" charset="0"/>
            </a:endParaRPr>
          </a:p>
          <a:p>
            <a:pPr eaLnBrk="1" hangingPunct="1">
              <a:lnSpc>
                <a:spcPct val="90000"/>
              </a:lnSpc>
              <a:buFontTx/>
              <a:buNone/>
            </a:pPr>
            <a:r>
              <a:rPr lang="en-GB">
                <a:latin typeface="Bookman Old Style" pitchFamily="18" charset="0"/>
              </a:rPr>
              <a:t>	‘</a:t>
            </a:r>
            <a:r>
              <a:rPr lang="en-GB" i="1">
                <a:latin typeface="Bookman Old Style" pitchFamily="18" charset="0"/>
              </a:rPr>
              <a:t>The process of planning, implementing and controlling the efficient, cost effective flow of raw materials, in-process inventory, finished goods and related information from the point of consumption to the point of origin for the purpose of re-capturing value or proper disposal</a:t>
            </a:r>
            <a:endParaRPr lang="en-GB">
              <a:latin typeface="Bookman Old Style"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t>Question</a:t>
            </a:r>
          </a:p>
        </p:txBody>
      </p:sp>
      <p:sp>
        <p:nvSpPr>
          <p:cNvPr id="12291" name="Rectangle 3"/>
          <p:cNvSpPr>
            <a:spLocks noGrp="1" noChangeArrowheads="1"/>
          </p:cNvSpPr>
          <p:nvPr>
            <p:ph type="body" idx="1"/>
          </p:nvPr>
        </p:nvSpPr>
        <p:spPr/>
        <p:txBody>
          <a:bodyPr/>
          <a:lstStyle/>
          <a:p>
            <a:pPr eaLnBrk="1" hangingPunct="1">
              <a:buFontTx/>
              <a:buNone/>
            </a:pPr>
            <a:r>
              <a:rPr lang="en-GB"/>
              <a:t>	Which of the three definitions do you think best describes the reverse logistics process</a:t>
            </a:r>
          </a:p>
          <a:p>
            <a:pPr eaLnBrk="1" hangingPunct="1">
              <a:buFontTx/>
              <a:buNone/>
            </a:pPr>
            <a:endParaRPr lang="en-GB"/>
          </a:p>
          <a:p>
            <a:pPr eaLnBrk="1" hangingPunct="1">
              <a:buFontTx/>
              <a:buNone/>
            </a:pPr>
            <a:r>
              <a:rPr lang="en-GB"/>
              <a:t>	Discuss?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684213" y="0"/>
            <a:ext cx="7772400" cy="903288"/>
          </a:xfrm>
        </p:spPr>
        <p:txBody>
          <a:bodyPr/>
          <a:lstStyle/>
          <a:p>
            <a:pPr eaLnBrk="1" hangingPunct="1"/>
            <a:r>
              <a:rPr lang="en-GB" sz="4000">
                <a:latin typeface="Bookman Old Style" pitchFamily="18" charset="0"/>
              </a:rPr>
              <a:t>Reverse Logistics in Retailing</a:t>
            </a:r>
          </a:p>
        </p:txBody>
      </p:sp>
      <p:sp>
        <p:nvSpPr>
          <p:cNvPr id="13315" name="Rectangle 3"/>
          <p:cNvSpPr>
            <a:spLocks noGrp="1" noChangeArrowheads="1"/>
          </p:cNvSpPr>
          <p:nvPr>
            <p:ph type="body" idx="1"/>
          </p:nvPr>
        </p:nvSpPr>
        <p:spPr>
          <a:xfrm>
            <a:off x="179388" y="981075"/>
            <a:ext cx="8785225" cy="5543550"/>
          </a:xfrm>
        </p:spPr>
        <p:txBody>
          <a:bodyPr/>
          <a:lstStyle/>
          <a:p>
            <a:pPr eaLnBrk="1" hangingPunct="1"/>
            <a:r>
              <a:rPr lang="en-GB" sz="2800">
                <a:latin typeface="Bookman Old Style" pitchFamily="18" charset="0"/>
              </a:rPr>
              <a:t>End of life products</a:t>
            </a:r>
          </a:p>
          <a:p>
            <a:pPr eaLnBrk="1" hangingPunct="1"/>
            <a:r>
              <a:rPr lang="en-GB" sz="2800">
                <a:latin typeface="Bookman Old Style" pitchFamily="18" charset="0"/>
              </a:rPr>
              <a:t>Products that remain unsold</a:t>
            </a:r>
          </a:p>
          <a:p>
            <a:pPr eaLnBrk="1" hangingPunct="1"/>
            <a:r>
              <a:rPr lang="en-GB" sz="2800">
                <a:latin typeface="Bookman Old Style" pitchFamily="18" charset="0"/>
              </a:rPr>
              <a:t>Multiple distribution channels</a:t>
            </a:r>
          </a:p>
          <a:p>
            <a:pPr eaLnBrk="1" hangingPunct="1"/>
            <a:r>
              <a:rPr lang="en-GB" sz="2800">
                <a:latin typeface="Bookman Old Style" pitchFamily="18" charset="0"/>
              </a:rPr>
              <a:t>High street retailers</a:t>
            </a:r>
          </a:p>
          <a:p>
            <a:pPr eaLnBrk="1" hangingPunct="1"/>
            <a:r>
              <a:rPr lang="en-GB" sz="2800">
                <a:latin typeface="Bookman Old Style" pitchFamily="18" charset="0"/>
              </a:rPr>
              <a:t>Out of town store</a:t>
            </a:r>
          </a:p>
          <a:p>
            <a:pPr eaLnBrk="1" hangingPunct="1"/>
            <a:r>
              <a:rPr lang="en-GB" sz="2800">
                <a:latin typeface="Bookman Old Style" pitchFamily="18" charset="0"/>
              </a:rPr>
              <a:t>Mail order</a:t>
            </a:r>
          </a:p>
          <a:p>
            <a:pPr eaLnBrk="1" hangingPunct="1"/>
            <a:r>
              <a:rPr lang="en-GB" sz="2800">
                <a:latin typeface="Bookman Old Style" pitchFamily="18" charset="0"/>
              </a:rPr>
              <a:t>Home delivery</a:t>
            </a:r>
          </a:p>
          <a:p>
            <a:pPr eaLnBrk="1" hangingPunct="1"/>
            <a:r>
              <a:rPr lang="en-GB" sz="2800">
                <a:latin typeface="Bookman Old Style" pitchFamily="18" charset="0"/>
              </a:rPr>
              <a:t>Web-based e-tailors</a:t>
            </a:r>
          </a:p>
          <a:p>
            <a:pPr eaLnBrk="1" hangingPunct="1">
              <a:buFontTx/>
              <a:buNone/>
            </a:pPr>
            <a:r>
              <a:rPr lang="en-GB" sz="2800">
                <a:latin typeface="Bookman Old Style" pitchFamily="18" charset="0"/>
              </a:rPr>
              <a:t>	Traditionally distribution systems in retail focused on trade-offs between high levels of product availability versus achievable logistical cost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0" y="260350"/>
            <a:ext cx="7772400" cy="1462088"/>
          </a:xfrm>
        </p:spPr>
        <p:txBody>
          <a:bodyPr/>
          <a:lstStyle/>
          <a:p>
            <a:pPr eaLnBrk="1" hangingPunct="1">
              <a:defRPr/>
            </a:pPr>
            <a:r>
              <a:rPr lang="en-GB" sz="3600" b="1">
                <a:effectLst>
                  <a:outerShdw blurRad="38100" dist="38100" dir="2700000" algn="tl">
                    <a:srgbClr val="C0C0C0"/>
                  </a:outerShdw>
                </a:effectLst>
                <a:latin typeface="Bookman Old Style" pitchFamily="18" charset="0"/>
              </a:rPr>
              <a:t>Reverse Logistics in Retailing</a:t>
            </a:r>
          </a:p>
        </p:txBody>
      </p:sp>
      <p:sp>
        <p:nvSpPr>
          <p:cNvPr id="14339" name="Rectangle 3"/>
          <p:cNvSpPr>
            <a:spLocks noGrp="1" noChangeArrowheads="1"/>
          </p:cNvSpPr>
          <p:nvPr>
            <p:ph type="body" idx="1"/>
          </p:nvPr>
        </p:nvSpPr>
        <p:spPr>
          <a:xfrm>
            <a:off x="323850" y="1628775"/>
            <a:ext cx="7772400" cy="4114800"/>
          </a:xfrm>
        </p:spPr>
        <p:txBody>
          <a:bodyPr/>
          <a:lstStyle/>
          <a:p>
            <a:pPr eaLnBrk="1" hangingPunct="1">
              <a:buFontTx/>
              <a:buNone/>
            </a:pPr>
            <a:r>
              <a:rPr lang="en-GB">
                <a:latin typeface="Bookman Old Style" pitchFamily="18" charset="0"/>
              </a:rPr>
              <a:t>Driven mainly by two factors</a:t>
            </a:r>
          </a:p>
          <a:p>
            <a:pPr eaLnBrk="1" hangingPunct="1"/>
            <a:r>
              <a:rPr lang="en-GB" b="1">
                <a:latin typeface="Bookman Old Style" pitchFamily="18" charset="0"/>
              </a:rPr>
              <a:t>Obsolete stock</a:t>
            </a:r>
            <a:r>
              <a:rPr lang="en-GB">
                <a:latin typeface="Bookman Old Style" pitchFamily="18" charset="0"/>
              </a:rPr>
              <a:t>: - products that are in a saleable condition and fit for purpose, but have little or no anticipated demand</a:t>
            </a:r>
          </a:p>
          <a:p>
            <a:pPr eaLnBrk="1" hangingPunct="1"/>
            <a:r>
              <a:rPr lang="en-GB" b="1">
                <a:latin typeface="Bookman Old Style" pitchFamily="18" charset="0"/>
              </a:rPr>
              <a:t>Customer returned products</a:t>
            </a:r>
            <a:r>
              <a:rPr lang="en-GB">
                <a:latin typeface="Bookman Old Style" pitchFamily="18" charset="0"/>
              </a:rPr>
              <a:t>: -</a:t>
            </a:r>
          </a:p>
          <a:p>
            <a:pPr eaLnBrk="1" hangingPunct="1">
              <a:buFontTx/>
              <a:buNone/>
            </a:pPr>
            <a:r>
              <a:rPr lang="en-GB" b="1">
                <a:latin typeface="Bookman Old Style" pitchFamily="18" charset="0"/>
              </a:rPr>
              <a:t>	</a:t>
            </a:r>
            <a:r>
              <a:rPr lang="en-GB">
                <a:latin typeface="Bookman Old Style" pitchFamily="18" charset="0"/>
              </a:rPr>
              <a:t>40% newspapers and journals</a:t>
            </a:r>
          </a:p>
          <a:p>
            <a:pPr eaLnBrk="1" hangingPunct="1">
              <a:buFontTx/>
              <a:buNone/>
            </a:pPr>
            <a:r>
              <a:rPr lang="en-GB">
                <a:latin typeface="Bookman Old Style" pitchFamily="18" charset="0"/>
              </a:rPr>
              <a:t>	20 – 30% books</a:t>
            </a:r>
          </a:p>
          <a:p>
            <a:pPr eaLnBrk="1" hangingPunct="1">
              <a:buFontTx/>
              <a:buNone/>
            </a:pPr>
            <a:r>
              <a:rPr lang="en-GB">
                <a:latin typeface="Bookman Old Style" pitchFamily="18" charset="0"/>
              </a:rPr>
              <a:t>	10 – 20% computer manufacturers</a:t>
            </a:r>
            <a:endParaRPr lang="en-GB" b="1">
              <a:latin typeface="Bookman Old Style"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95288" y="301625"/>
            <a:ext cx="8353425" cy="1089025"/>
          </a:xfrm>
        </p:spPr>
        <p:txBody>
          <a:bodyPr/>
          <a:lstStyle/>
          <a:p>
            <a:pPr eaLnBrk="1" hangingPunct="1">
              <a:defRPr/>
            </a:pPr>
            <a:r>
              <a:rPr lang="en-GB" sz="3200" b="1">
                <a:effectLst>
                  <a:outerShdw blurRad="38100" dist="38100" dir="2700000" algn="tl">
                    <a:srgbClr val="C0C0C0"/>
                  </a:outerShdw>
                </a:effectLst>
                <a:latin typeface="Bookman Old Style" pitchFamily="18" charset="0"/>
              </a:rPr>
              <a:t>Scale, Cost and volume of </a:t>
            </a:r>
            <a:br>
              <a:rPr lang="en-GB" sz="3200" b="1">
                <a:effectLst>
                  <a:outerShdw blurRad="38100" dist="38100" dir="2700000" algn="tl">
                    <a:srgbClr val="C0C0C0"/>
                  </a:outerShdw>
                </a:effectLst>
                <a:latin typeface="Bookman Old Style" pitchFamily="18" charset="0"/>
              </a:rPr>
            </a:br>
            <a:r>
              <a:rPr lang="en-GB" sz="3200" b="1">
                <a:effectLst>
                  <a:outerShdw blurRad="38100" dist="38100" dir="2700000" algn="tl">
                    <a:srgbClr val="C0C0C0"/>
                  </a:outerShdw>
                </a:effectLst>
                <a:latin typeface="Bookman Old Style" pitchFamily="18" charset="0"/>
              </a:rPr>
              <a:t>reverse logistics</a:t>
            </a:r>
          </a:p>
        </p:txBody>
      </p:sp>
      <p:sp>
        <p:nvSpPr>
          <p:cNvPr id="15363" name="Rectangle 3"/>
          <p:cNvSpPr>
            <a:spLocks noGrp="1" noChangeArrowheads="1"/>
          </p:cNvSpPr>
          <p:nvPr>
            <p:ph type="body" idx="1"/>
          </p:nvPr>
        </p:nvSpPr>
        <p:spPr>
          <a:xfrm>
            <a:off x="457200" y="1341438"/>
            <a:ext cx="8229600" cy="5327650"/>
          </a:xfrm>
        </p:spPr>
        <p:txBody>
          <a:bodyPr/>
          <a:lstStyle/>
          <a:p>
            <a:pPr eaLnBrk="1" hangingPunct="1">
              <a:lnSpc>
                <a:spcPct val="80000"/>
              </a:lnSpc>
            </a:pPr>
            <a:r>
              <a:rPr lang="en-GB" sz="2800">
                <a:latin typeface="Bookman Old Style" pitchFamily="18" charset="0"/>
              </a:rPr>
              <a:t>Raimer (1997) estimates reverse logistics accounts for 5 – 6% of total logistical costs in retail and manufacturing</a:t>
            </a:r>
          </a:p>
          <a:p>
            <a:pPr eaLnBrk="1" hangingPunct="1">
              <a:lnSpc>
                <a:spcPct val="80000"/>
              </a:lnSpc>
            </a:pPr>
            <a:r>
              <a:rPr lang="en-GB" sz="2800">
                <a:latin typeface="Bookman Old Style" pitchFamily="18" charset="0"/>
              </a:rPr>
              <a:t>Hughes (2003) suggests overall amount of reverse logistics activity in the global economy is significant and growing</a:t>
            </a:r>
          </a:p>
          <a:p>
            <a:pPr eaLnBrk="1" hangingPunct="1">
              <a:lnSpc>
                <a:spcPct val="80000"/>
              </a:lnSpc>
            </a:pPr>
            <a:r>
              <a:rPr lang="en-GB" sz="2800">
                <a:latin typeface="Bookman Old Style" pitchFamily="18" charset="0"/>
              </a:rPr>
              <a:t>Process is not well defined and quality of goods returned may vary</a:t>
            </a:r>
          </a:p>
          <a:p>
            <a:pPr eaLnBrk="1" hangingPunct="1">
              <a:lnSpc>
                <a:spcPct val="80000"/>
              </a:lnSpc>
            </a:pPr>
            <a:r>
              <a:rPr lang="en-GB" sz="2800">
                <a:latin typeface="Bookman Old Style" pitchFamily="18" charset="0"/>
              </a:rPr>
              <a:t>Transport and vehicle running costs can be significant for returns</a:t>
            </a:r>
          </a:p>
          <a:p>
            <a:pPr eaLnBrk="1" hangingPunct="1">
              <a:lnSpc>
                <a:spcPct val="80000"/>
              </a:lnSpc>
            </a:pPr>
            <a:r>
              <a:rPr lang="en-GB" sz="2800">
                <a:latin typeface="Bookman Old Style" pitchFamily="18" charset="0"/>
              </a:rPr>
              <a:t>Once returned costs associated with warehousing, handling, re-work, storage and management of the goods, depreciation and shrinkage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79388" y="274638"/>
            <a:ext cx="8785225" cy="1143000"/>
          </a:xfrm>
        </p:spPr>
        <p:txBody>
          <a:bodyPr/>
          <a:lstStyle/>
          <a:p>
            <a:pPr eaLnBrk="1" hangingPunct="1">
              <a:defRPr/>
            </a:pPr>
            <a:r>
              <a:rPr lang="en-GB" sz="4000" b="1">
                <a:effectLst>
                  <a:outerShdw blurRad="38100" dist="38100" dir="2700000" algn="tl">
                    <a:srgbClr val="C0C0C0"/>
                  </a:outerShdw>
                </a:effectLst>
                <a:latin typeface="Bookman Old Style" pitchFamily="18" charset="0"/>
              </a:rPr>
              <a:t>Percentage of returns (Rogers, 1998)</a:t>
            </a:r>
          </a:p>
        </p:txBody>
      </p:sp>
      <p:pic>
        <p:nvPicPr>
          <p:cNvPr id="16387" name="Picture 5" descr="~AUT0000"/>
          <p:cNvPicPr>
            <a:picLocks noChangeAspect="1" noChangeArrowheads="1"/>
          </p:cNvPicPr>
          <p:nvPr/>
        </p:nvPicPr>
        <p:blipFill>
          <a:blip r:embed="rId2" cstate="print"/>
          <a:srcRect/>
          <a:stretch>
            <a:fillRect/>
          </a:stretch>
        </p:blipFill>
        <p:spPr bwMode="auto">
          <a:xfrm>
            <a:off x="755650" y="1989138"/>
            <a:ext cx="7488238" cy="4464050"/>
          </a:xfrm>
          <a:prstGeom prst="rect">
            <a:avLst/>
          </a:prstGeom>
          <a:noFill/>
          <a:ln w="9525">
            <a:noFill/>
            <a:miter lim="800000"/>
            <a:headEnd/>
            <a:tailEnd/>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defRPr/>
            </a:pPr>
            <a:r>
              <a:rPr lang="en-GB" sz="4000" b="1">
                <a:effectLst>
                  <a:outerShdw blurRad="38100" dist="38100" dir="2700000" algn="tl">
                    <a:srgbClr val="C0C0C0"/>
                  </a:outerShdw>
                </a:effectLst>
                <a:latin typeface="Bookman Old Style" pitchFamily="18" charset="0"/>
              </a:rPr>
              <a:t>Perceptions of Reverse Logistics</a:t>
            </a:r>
          </a:p>
        </p:txBody>
      </p:sp>
      <p:sp>
        <p:nvSpPr>
          <p:cNvPr id="17411" name="Rectangle 3"/>
          <p:cNvSpPr>
            <a:spLocks noGrp="1" noChangeArrowheads="1"/>
          </p:cNvSpPr>
          <p:nvPr>
            <p:ph type="body" idx="1"/>
          </p:nvPr>
        </p:nvSpPr>
        <p:spPr/>
        <p:txBody>
          <a:bodyPr/>
          <a:lstStyle/>
          <a:p>
            <a:pPr eaLnBrk="1" hangingPunct="1"/>
            <a:r>
              <a:rPr lang="en-GB">
                <a:latin typeface="Bookman Old Style" pitchFamily="18" charset="0"/>
              </a:rPr>
              <a:t>Ignore the significance of reverse logistics</a:t>
            </a:r>
          </a:p>
          <a:p>
            <a:pPr eaLnBrk="1" hangingPunct="1"/>
            <a:r>
              <a:rPr lang="en-GB">
                <a:latin typeface="Bookman Old Style" pitchFamily="18" charset="0"/>
              </a:rPr>
              <a:t>Gradually recognised its importance</a:t>
            </a:r>
          </a:p>
          <a:p>
            <a:pPr eaLnBrk="1" hangingPunct="1"/>
            <a:r>
              <a:rPr lang="en-GB">
                <a:latin typeface="Bookman Old Style" pitchFamily="18" charset="0"/>
              </a:rPr>
              <a:t>View reverse logistics as a strategic variable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defRPr/>
            </a:pPr>
            <a:r>
              <a:rPr lang="en-GB" b="1">
                <a:effectLst>
                  <a:outerShdw blurRad="38100" dist="38100" dir="2700000" algn="tl">
                    <a:srgbClr val="C0C0C0"/>
                  </a:outerShdw>
                </a:effectLst>
                <a:latin typeface="Bookman Old Style" pitchFamily="18" charset="0"/>
              </a:rPr>
              <a:t>Ignorance</a:t>
            </a:r>
          </a:p>
        </p:txBody>
      </p:sp>
      <p:sp>
        <p:nvSpPr>
          <p:cNvPr id="18435" name="Rectangle 3"/>
          <p:cNvSpPr>
            <a:spLocks noGrp="1" noChangeArrowheads="1"/>
          </p:cNvSpPr>
          <p:nvPr>
            <p:ph type="body" idx="1"/>
          </p:nvPr>
        </p:nvSpPr>
        <p:spPr/>
        <p:txBody>
          <a:bodyPr/>
          <a:lstStyle/>
          <a:p>
            <a:pPr eaLnBrk="1" hangingPunct="1"/>
            <a:r>
              <a:rPr lang="en-GB">
                <a:latin typeface="Bookman Old Style" pitchFamily="18" charset="0"/>
              </a:rPr>
              <a:t>Do not realise the requirement for reverse logistics (Mason, 2002)</a:t>
            </a:r>
          </a:p>
          <a:p>
            <a:pPr eaLnBrk="1" hangingPunct="1"/>
            <a:r>
              <a:rPr lang="en-GB">
                <a:latin typeface="Bookman Old Style" pitchFamily="18" charset="0"/>
              </a:rPr>
              <a:t>Burden to handle and administer returns</a:t>
            </a:r>
          </a:p>
          <a:p>
            <a:pPr eaLnBrk="1" hangingPunct="1"/>
            <a:r>
              <a:rPr lang="en-GB">
                <a:latin typeface="Bookman Old Style" pitchFamily="18" charset="0"/>
              </a:rPr>
              <a:t>Least favoured aspect of an organisations activities</a:t>
            </a:r>
          </a:p>
          <a:p>
            <a:pPr eaLnBrk="1" hangingPunct="1"/>
            <a:r>
              <a:rPr lang="en-GB">
                <a:latin typeface="Bookman Old Style" pitchFamily="18" charset="0"/>
              </a:rPr>
              <a:t>Hughes (2003) states, unsold stock is reputed to cost 25% of its value annually</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684213" y="0"/>
            <a:ext cx="7772400" cy="1462088"/>
          </a:xfrm>
        </p:spPr>
        <p:txBody>
          <a:bodyPr/>
          <a:lstStyle/>
          <a:p>
            <a:pPr eaLnBrk="1" hangingPunct="1">
              <a:defRPr/>
            </a:pPr>
            <a:r>
              <a:rPr lang="en-GB" b="1">
                <a:effectLst>
                  <a:outerShdw blurRad="38100" dist="38100" dir="2700000" algn="tl">
                    <a:srgbClr val="C0C0C0"/>
                  </a:outerShdw>
                </a:effectLst>
                <a:latin typeface="Bookman Old Style" pitchFamily="18" charset="0"/>
              </a:rPr>
              <a:t>Acceptance</a:t>
            </a:r>
          </a:p>
        </p:txBody>
      </p:sp>
      <p:sp>
        <p:nvSpPr>
          <p:cNvPr id="19459" name="Rectangle 3"/>
          <p:cNvSpPr>
            <a:spLocks noGrp="1" noChangeArrowheads="1"/>
          </p:cNvSpPr>
          <p:nvPr>
            <p:ph type="body" idx="1"/>
          </p:nvPr>
        </p:nvSpPr>
        <p:spPr>
          <a:xfrm>
            <a:off x="457200" y="1341438"/>
            <a:ext cx="8229600" cy="5256212"/>
          </a:xfrm>
        </p:spPr>
        <p:txBody>
          <a:bodyPr/>
          <a:lstStyle/>
          <a:p>
            <a:pPr eaLnBrk="1" hangingPunct="1">
              <a:lnSpc>
                <a:spcPct val="90000"/>
              </a:lnSpc>
            </a:pPr>
            <a:r>
              <a:rPr lang="en-GB">
                <a:latin typeface="Bookman Old Style" pitchFamily="18" charset="0"/>
              </a:rPr>
              <a:t>Recognise reverse logistics as a component of the total logistics management process</a:t>
            </a:r>
          </a:p>
          <a:p>
            <a:pPr eaLnBrk="1" hangingPunct="1">
              <a:lnSpc>
                <a:spcPct val="90000"/>
              </a:lnSpc>
            </a:pPr>
            <a:r>
              <a:rPr lang="en-GB">
                <a:latin typeface="Bookman Old Style" pitchFamily="18" charset="0"/>
              </a:rPr>
              <a:t>Expertise in reverse logistics activities can add value</a:t>
            </a:r>
          </a:p>
          <a:p>
            <a:pPr eaLnBrk="1" hangingPunct="1">
              <a:lnSpc>
                <a:spcPct val="90000"/>
              </a:lnSpc>
              <a:buFontTx/>
              <a:buNone/>
            </a:pPr>
            <a:r>
              <a:rPr lang="en-GB">
                <a:latin typeface="Bookman Old Style" pitchFamily="18" charset="0"/>
              </a:rPr>
              <a:t>	- generate revenue</a:t>
            </a:r>
          </a:p>
          <a:p>
            <a:pPr eaLnBrk="1" hangingPunct="1">
              <a:lnSpc>
                <a:spcPct val="90000"/>
              </a:lnSpc>
              <a:buFontTx/>
              <a:buNone/>
            </a:pPr>
            <a:r>
              <a:rPr lang="en-GB">
                <a:latin typeface="Bookman Old Style" pitchFamily="18" charset="0"/>
              </a:rPr>
              <a:t>	- improve customer satisfaction</a:t>
            </a:r>
          </a:p>
          <a:p>
            <a:pPr eaLnBrk="1" hangingPunct="1">
              <a:lnSpc>
                <a:spcPct val="90000"/>
              </a:lnSpc>
              <a:buFontTx/>
              <a:buNone/>
            </a:pPr>
            <a:r>
              <a:rPr lang="en-GB">
                <a:latin typeface="Bookman Old Style" pitchFamily="18" charset="0"/>
              </a:rPr>
              <a:t>	- achieve significant cost reductions</a:t>
            </a:r>
          </a:p>
          <a:p>
            <a:pPr eaLnBrk="1" hangingPunct="1">
              <a:lnSpc>
                <a:spcPct val="90000"/>
              </a:lnSpc>
              <a:buFontTx/>
              <a:buNone/>
            </a:pPr>
            <a:r>
              <a:rPr lang="en-GB">
                <a:latin typeface="Bookman Old Style" pitchFamily="18" charset="0"/>
              </a:rPr>
              <a:t>	- deliver a competitive edge in various  </a:t>
            </a:r>
          </a:p>
          <a:p>
            <a:pPr eaLnBrk="1" hangingPunct="1">
              <a:lnSpc>
                <a:spcPct val="90000"/>
              </a:lnSpc>
              <a:buFontTx/>
              <a:buNone/>
            </a:pPr>
            <a:r>
              <a:rPr lang="en-GB">
                <a:latin typeface="Bookman Old Style" pitchFamily="18" charset="0"/>
              </a:rPr>
              <a:t>	  markets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t>Legislative factors</a:t>
            </a:r>
          </a:p>
        </p:txBody>
      </p:sp>
      <p:sp>
        <p:nvSpPr>
          <p:cNvPr id="20483" name="Rectangle 3"/>
          <p:cNvSpPr>
            <a:spLocks noGrp="1" noChangeArrowheads="1"/>
          </p:cNvSpPr>
          <p:nvPr>
            <p:ph type="body" idx="1"/>
          </p:nvPr>
        </p:nvSpPr>
        <p:spPr/>
        <p:txBody>
          <a:bodyPr/>
          <a:lstStyle/>
          <a:p>
            <a:pPr eaLnBrk="1" hangingPunct="1"/>
            <a:r>
              <a:rPr lang="en-GB"/>
              <a:t>EC’s Directive on Packaging and Packaging Waste (94/62/EC)</a:t>
            </a:r>
          </a:p>
          <a:p>
            <a:pPr eaLnBrk="1" hangingPunct="1"/>
            <a:r>
              <a:rPr lang="en-GB"/>
              <a:t>EC’s Directive on Waste Electrical and Electronic Equipment (WEEE) (2002/96/EC)</a:t>
            </a:r>
          </a:p>
          <a:p>
            <a:pPr eaLnBrk="1" hangingPunct="1"/>
            <a:r>
              <a:rPr lang="en-GB"/>
              <a:t>EC’s End-of-Life Vehicle Directive (2000/53/EU)</a:t>
            </a:r>
          </a:p>
          <a:p>
            <a:pPr eaLnBrk="1" hangingPunct="1"/>
            <a:r>
              <a:rPr lang="en-GB"/>
              <a:t>Working Time Directive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sz="4000"/>
              <a:t>EC’s Directive of Packaging and Packaging Waste (94/62/EC)</a:t>
            </a:r>
          </a:p>
        </p:txBody>
      </p:sp>
      <p:sp>
        <p:nvSpPr>
          <p:cNvPr id="21507" name="Rectangle 3"/>
          <p:cNvSpPr>
            <a:spLocks noGrp="1" noChangeArrowheads="1"/>
          </p:cNvSpPr>
          <p:nvPr>
            <p:ph type="body" idx="1"/>
          </p:nvPr>
        </p:nvSpPr>
        <p:spPr/>
        <p:txBody>
          <a:bodyPr/>
          <a:lstStyle/>
          <a:p>
            <a:pPr eaLnBrk="1" hangingPunct="1"/>
            <a:r>
              <a:rPr lang="en-GB"/>
              <a:t>General waste management policy established in the following order: minimise, reuse, recycle, incinerate and landfill</a:t>
            </a:r>
          </a:p>
          <a:p>
            <a:pPr eaLnBrk="1" hangingPunct="1"/>
            <a:r>
              <a:rPr lang="en-GB"/>
              <a:t>Targets for recovering and recycling must be between 60% and 75% and 55% and 70% respectively by 30</a:t>
            </a:r>
            <a:r>
              <a:rPr lang="en-GB" baseline="30000"/>
              <a:t>th</a:t>
            </a:r>
            <a:r>
              <a:rPr lang="en-GB"/>
              <a:t> June 2006</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57200" y="274638"/>
            <a:ext cx="8229600" cy="633412"/>
          </a:xfrm>
        </p:spPr>
        <p:txBody>
          <a:bodyPr/>
          <a:lstStyle/>
          <a:p>
            <a:pPr eaLnBrk="1" hangingPunct="1"/>
            <a:r>
              <a:rPr lang="en-GB" sz="4000"/>
              <a:t>Economic factors (1)</a:t>
            </a:r>
          </a:p>
        </p:txBody>
      </p:sp>
      <p:sp>
        <p:nvSpPr>
          <p:cNvPr id="22531" name="Rectangle 3"/>
          <p:cNvSpPr>
            <a:spLocks noGrp="1" noChangeArrowheads="1"/>
          </p:cNvSpPr>
          <p:nvPr>
            <p:ph type="body" idx="1"/>
          </p:nvPr>
        </p:nvSpPr>
        <p:spPr>
          <a:xfrm>
            <a:off x="457200" y="1052513"/>
            <a:ext cx="8229600" cy="5073650"/>
          </a:xfrm>
        </p:spPr>
        <p:txBody>
          <a:bodyPr/>
          <a:lstStyle/>
          <a:p>
            <a:pPr eaLnBrk="1" hangingPunct="1">
              <a:lnSpc>
                <a:spcPct val="90000"/>
              </a:lnSpc>
            </a:pPr>
            <a:r>
              <a:rPr lang="en-GB" sz="2800"/>
              <a:t>Significant impact on company bottom line (Rogers et al, 2001)</a:t>
            </a:r>
          </a:p>
          <a:p>
            <a:pPr eaLnBrk="1" hangingPunct="1">
              <a:lnSpc>
                <a:spcPct val="90000"/>
              </a:lnSpc>
            </a:pPr>
            <a:r>
              <a:rPr lang="en-GB" sz="2800"/>
              <a:t>Significant cost savings and can even function as a profit centre (Stock et al 2002)</a:t>
            </a:r>
          </a:p>
          <a:p>
            <a:pPr eaLnBrk="1" hangingPunct="1">
              <a:lnSpc>
                <a:spcPct val="90000"/>
              </a:lnSpc>
            </a:pPr>
            <a:r>
              <a:rPr lang="en-GB" sz="2800"/>
              <a:t>Tibden-Lembke (2001) demonstrates how reverse logistics impacts on total cost of ownership</a:t>
            </a:r>
          </a:p>
          <a:p>
            <a:pPr eaLnBrk="1" hangingPunct="1">
              <a:lnSpc>
                <a:spcPct val="90000"/>
              </a:lnSpc>
            </a:pPr>
            <a:r>
              <a:rPr lang="en-GB" sz="2800"/>
              <a:t>Role of reverse logistics in keeping inventory “fresh” by removing older slower moving stock with newer more desirable product.  Cleaning the channel like this is one of the critical ways to utilise reverse logistics.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t>Economic factors (2)</a:t>
            </a:r>
          </a:p>
        </p:txBody>
      </p:sp>
      <p:sp>
        <p:nvSpPr>
          <p:cNvPr id="23555" name="Rectangle 3"/>
          <p:cNvSpPr>
            <a:spLocks noGrp="1" noChangeArrowheads="1"/>
          </p:cNvSpPr>
          <p:nvPr>
            <p:ph type="body" idx="1"/>
          </p:nvPr>
        </p:nvSpPr>
        <p:spPr>
          <a:xfrm>
            <a:off x="457200" y="1600200"/>
            <a:ext cx="8229600" cy="4924425"/>
          </a:xfrm>
        </p:spPr>
        <p:txBody>
          <a:bodyPr/>
          <a:lstStyle/>
          <a:p>
            <a:pPr eaLnBrk="1" hangingPunct="1">
              <a:lnSpc>
                <a:spcPct val="80000"/>
              </a:lnSpc>
            </a:pPr>
            <a:r>
              <a:rPr lang="en-GB" sz="2800"/>
              <a:t>Plays a significant role in recapturing value (Rogers et al 2001)</a:t>
            </a:r>
          </a:p>
          <a:p>
            <a:pPr eaLnBrk="1" hangingPunct="1">
              <a:lnSpc>
                <a:spcPct val="80000"/>
              </a:lnSpc>
            </a:pPr>
            <a:r>
              <a:rPr lang="en-GB" sz="2800"/>
              <a:t>Environmental image/customer relations strategy (De Brito et al 2002)</a:t>
            </a:r>
          </a:p>
          <a:p>
            <a:pPr eaLnBrk="1" hangingPunct="1">
              <a:lnSpc>
                <a:spcPct val="80000"/>
              </a:lnSpc>
            </a:pPr>
            <a:r>
              <a:rPr lang="en-GB" sz="2800"/>
              <a:t>Need to adopt a total product life cycle view from: </a:t>
            </a:r>
          </a:p>
          <a:p>
            <a:pPr eaLnBrk="1" hangingPunct="1">
              <a:lnSpc>
                <a:spcPct val="80000"/>
              </a:lnSpc>
              <a:buFontTx/>
              <a:buNone/>
            </a:pPr>
            <a:r>
              <a:rPr lang="en-GB" sz="2800"/>
              <a:t>	- Concept</a:t>
            </a:r>
          </a:p>
          <a:p>
            <a:pPr eaLnBrk="1" hangingPunct="1">
              <a:lnSpc>
                <a:spcPct val="80000"/>
              </a:lnSpc>
              <a:buFontTx/>
              <a:buNone/>
            </a:pPr>
            <a:r>
              <a:rPr lang="en-GB" sz="2800"/>
              <a:t>	- Design</a:t>
            </a:r>
          </a:p>
          <a:p>
            <a:pPr eaLnBrk="1" hangingPunct="1">
              <a:lnSpc>
                <a:spcPct val="80000"/>
              </a:lnSpc>
              <a:buFontTx/>
              <a:buNone/>
            </a:pPr>
            <a:r>
              <a:rPr lang="en-GB" sz="2800"/>
              <a:t>	- Manufacture</a:t>
            </a:r>
          </a:p>
          <a:p>
            <a:pPr eaLnBrk="1" hangingPunct="1">
              <a:lnSpc>
                <a:spcPct val="80000"/>
              </a:lnSpc>
              <a:buFontTx/>
              <a:buNone/>
            </a:pPr>
            <a:r>
              <a:rPr lang="en-GB" sz="2800"/>
              <a:t>	- Logistics</a:t>
            </a:r>
          </a:p>
          <a:p>
            <a:pPr eaLnBrk="1" hangingPunct="1">
              <a:lnSpc>
                <a:spcPct val="80000"/>
              </a:lnSpc>
              <a:buFontTx/>
              <a:buNone/>
            </a:pPr>
            <a:r>
              <a:rPr lang="en-GB" sz="2800"/>
              <a:t>	- Take back</a:t>
            </a:r>
          </a:p>
          <a:p>
            <a:pPr eaLnBrk="1" hangingPunct="1">
              <a:lnSpc>
                <a:spcPct val="80000"/>
              </a:lnSpc>
              <a:buFontTx/>
              <a:buNone/>
            </a:pPr>
            <a:r>
              <a:rPr lang="en-GB" sz="2800"/>
              <a:t>	- Recycle</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t>Sustainable Development</a:t>
            </a:r>
          </a:p>
        </p:txBody>
      </p:sp>
      <p:sp>
        <p:nvSpPr>
          <p:cNvPr id="24579" name="Rectangle 3"/>
          <p:cNvSpPr>
            <a:spLocks noGrp="1" noChangeArrowheads="1"/>
          </p:cNvSpPr>
          <p:nvPr>
            <p:ph type="body" idx="1"/>
          </p:nvPr>
        </p:nvSpPr>
        <p:spPr/>
        <p:txBody>
          <a:bodyPr/>
          <a:lstStyle/>
          <a:p>
            <a:pPr eaLnBrk="1" hangingPunct="1"/>
            <a:r>
              <a:rPr lang="en-GB" dirty="0"/>
              <a:t>Concept remains dispersed and encompasses complex issues that vary widely</a:t>
            </a:r>
          </a:p>
          <a:p>
            <a:pPr eaLnBrk="1" hangingPunct="1"/>
            <a:r>
              <a:rPr lang="en-GB" dirty="0"/>
              <a:t>Requires balancing organisational, societal, individual and environmental stakes so that each generation conduct its activities not to the detriment of future generations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t>Sustainable Development</a:t>
            </a:r>
          </a:p>
        </p:txBody>
      </p:sp>
      <p:sp>
        <p:nvSpPr>
          <p:cNvPr id="25603" name="Rectangle 3"/>
          <p:cNvSpPr>
            <a:spLocks noGrp="1" noChangeArrowheads="1"/>
          </p:cNvSpPr>
          <p:nvPr>
            <p:ph type="body" idx="1"/>
          </p:nvPr>
        </p:nvSpPr>
        <p:spPr/>
        <p:txBody>
          <a:bodyPr/>
          <a:lstStyle/>
          <a:p>
            <a:pPr eaLnBrk="1" hangingPunct="1">
              <a:buFontTx/>
              <a:buNone/>
            </a:pPr>
            <a:r>
              <a:rPr lang="en-GB"/>
              <a:t>	Bruntland Commission (1987) defines sustainable development as:</a:t>
            </a:r>
          </a:p>
          <a:p>
            <a:pPr eaLnBrk="1" hangingPunct="1">
              <a:buFontTx/>
              <a:buNone/>
            </a:pPr>
            <a:endParaRPr lang="en-GB"/>
          </a:p>
          <a:p>
            <a:pPr eaLnBrk="1" hangingPunct="1">
              <a:buFontTx/>
              <a:buNone/>
            </a:pPr>
            <a:r>
              <a:rPr lang="en-GB"/>
              <a:t>	‘Sustainable development meets the needs of the present without compromising the ability of future generations to meet their own needs.’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t>Sustainable Development</a:t>
            </a:r>
          </a:p>
        </p:txBody>
      </p:sp>
      <p:sp>
        <p:nvSpPr>
          <p:cNvPr id="26627" name="Rectangle 3"/>
          <p:cNvSpPr>
            <a:spLocks noGrp="1" noChangeArrowheads="1"/>
          </p:cNvSpPr>
          <p:nvPr>
            <p:ph type="body" idx="1"/>
          </p:nvPr>
        </p:nvSpPr>
        <p:spPr/>
        <p:txBody>
          <a:bodyPr/>
          <a:lstStyle/>
          <a:p>
            <a:pPr eaLnBrk="1" hangingPunct="1">
              <a:buFontTx/>
              <a:buNone/>
            </a:pPr>
            <a:r>
              <a:rPr lang="en-GB"/>
              <a:t>	Garvare et al (2001) defines sustainable development as:</a:t>
            </a:r>
          </a:p>
          <a:p>
            <a:pPr eaLnBrk="1" hangingPunct="1">
              <a:buFontTx/>
              <a:buNone/>
            </a:pPr>
            <a:endParaRPr lang="en-GB"/>
          </a:p>
          <a:p>
            <a:pPr eaLnBrk="1" hangingPunct="1">
              <a:buFontTx/>
              <a:buNone/>
            </a:pPr>
            <a:r>
              <a:rPr lang="en-GB"/>
              <a:t>	‘The process reaches a steady state where both humanity and nature thrive.  The objective is to achieve satisfied basic needs for all humans in balance with a healthy natural environment.’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684213" y="0"/>
            <a:ext cx="7772400" cy="1462088"/>
          </a:xfrm>
        </p:spPr>
        <p:txBody>
          <a:bodyPr/>
          <a:lstStyle/>
          <a:p>
            <a:pPr eaLnBrk="1" hangingPunct="1"/>
            <a:r>
              <a:rPr lang="en-GB">
                <a:latin typeface="Bookman Old Style" pitchFamily="18" charset="0"/>
              </a:rPr>
              <a:t>Sustainable Transport (1)</a:t>
            </a:r>
          </a:p>
        </p:txBody>
      </p:sp>
      <p:sp>
        <p:nvSpPr>
          <p:cNvPr id="27651" name="Rectangle 3"/>
          <p:cNvSpPr>
            <a:spLocks noGrp="1" noChangeArrowheads="1"/>
          </p:cNvSpPr>
          <p:nvPr>
            <p:ph type="body" idx="1"/>
          </p:nvPr>
        </p:nvSpPr>
        <p:spPr>
          <a:xfrm>
            <a:off x="468313" y="1341438"/>
            <a:ext cx="7772400" cy="4114800"/>
          </a:xfrm>
        </p:spPr>
        <p:txBody>
          <a:bodyPr/>
          <a:lstStyle/>
          <a:p>
            <a:pPr eaLnBrk="1" hangingPunct="1">
              <a:buFontTx/>
              <a:buNone/>
            </a:pPr>
            <a:r>
              <a:rPr lang="en-GB" sz="2800" dirty="0"/>
              <a:t>	</a:t>
            </a:r>
            <a:r>
              <a:rPr lang="en-GB" sz="2800" dirty="0">
                <a:latin typeface="Bookman Old Style" pitchFamily="18" charset="0"/>
              </a:rPr>
              <a:t>United Nations General Assembly (2001) notes that over the next 20 years transportation is expected to be major driving force behind a growing world demand for energy</a:t>
            </a:r>
          </a:p>
          <a:p>
            <a:pPr eaLnBrk="1" hangingPunct="1"/>
            <a:r>
              <a:rPr lang="en-GB" sz="2800" dirty="0">
                <a:latin typeface="Bookman Old Style" pitchFamily="18" charset="0"/>
              </a:rPr>
              <a:t>Largest use of energy is in developed countries</a:t>
            </a:r>
          </a:p>
          <a:p>
            <a:pPr eaLnBrk="1" hangingPunct="1"/>
            <a:r>
              <a:rPr lang="en-GB" sz="2800" dirty="0">
                <a:latin typeface="Bookman Old Style" pitchFamily="18" charset="0"/>
              </a:rPr>
              <a:t>Fastest </a:t>
            </a:r>
            <a:r>
              <a:rPr lang="en-GB" sz="2800">
                <a:latin typeface="Bookman Old Style" pitchFamily="18" charset="0"/>
              </a:rPr>
              <a:t>growing user in developing countries</a:t>
            </a:r>
          </a:p>
          <a:p>
            <a:pPr eaLnBrk="1" hangingPunct="1"/>
            <a:r>
              <a:rPr lang="en-GB" sz="2800" dirty="0">
                <a:latin typeface="Bookman Old Style" pitchFamily="18" charset="0"/>
              </a:rPr>
              <a:t>Current patterns of transport-action development are not sustainable and may compound health problems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t>Sustainable Transport (2)</a:t>
            </a:r>
          </a:p>
        </p:txBody>
      </p:sp>
      <p:sp>
        <p:nvSpPr>
          <p:cNvPr id="28675" name="Rectangle 3"/>
          <p:cNvSpPr>
            <a:spLocks noGrp="1" noChangeArrowheads="1"/>
          </p:cNvSpPr>
          <p:nvPr>
            <p:ph type="body" idx="1"/>
          </p:nvPr>
        </p:nvSpPr>
        <p:spPr/>
        <p:txBody>
          <a:bodyPr/>
          <a:lstStyle/>
          <a:p>
            <a:pPr eaLnBrk="1" hangingPunct="1">
              <a:lnSpc>
                <a:spcPct val="90000"/>
              </a:lnSpc>
              <a:buFontTx/>
              <a:buNone/>
            </a:pPr>
            <a:r>
              <a:rPr lang="en-GB"/>
              <a:t>	Koopman (1995) highlights negative externalities linked to road transport as:</a:t>
            </a:r>
          </a:p>
          <a:p>
            <a:pPr eaLnBrk="1" hangingPunct="1">
              <a:lnSpc>
                <a:spcPct val="90000"/>
              </a:lnSpc>
            </a:pPr>
            <a:r>
              <a:rPr lang="en-GB"/>
              <a:t>Conventional air pollution</a:t>
            </a:r>
          </a:p>
          <a:p>
            <a:pPr eaLnBrk="1" hangingPunct="1">
              <a:lnSpc>
                <a:spcPct val="90000"/>
              </a:lnSpc>
            </a:pPr>
            <a:r>
              <a:rPr lang="en-GB"/>
              <a:t>Carbon dioxide emissions</a:t>
            </a:r>
          </a:p>
          <a:p>
            <a:pPr eaLnBrk="1" hangingPunct="1">
              <a:lnSpc>
                <a:spcPct val="90000"/>
              </a:lnSpc>
            </a:pPr>
            <a:r>
              <a:rPr lang="en-GB"/>
              <a:t>Road accidents</a:t>
            </a:r>
          </a:p>
          <a:p>
            <a:pPr eaLnBrk="1" hangingPunct="1">
              <a:lnSpc>
                <a:spcPct val="90000"/>
              </a:lnSpc>
            </a:pPr>
            <a:r>
              <a:rPr lang="en-GB"/>
              <a:t>Fatalities and injuries</a:t>
            </a:r>
          </a:p>
          <a:p>
            <a:pPr eaLnBrk="1" hangingPunct="1">
              <a:lnSpc>
                <a:spcPct val="90000"/>
              </a:lnSpc>
            </a:pPr>
            <a:r>
              <a:rPr lang="en-GB"/>
              <a:t>Infrastructure wear and tear</a:t>
            </a:r>
          </a:p>
          <a:p>
            <a:pPr eaLnBrk="1" hangingPunct="1">
              <a:lnSpc>
                <a:spcPct val="90000"/>
              </a:lnSpc>
            </a:pPr>
            <a:r>
              <a:rPr lang="en-GB"/>
              <a:t>Noise and visual intrusion</a:t>
            </a:r>
          </a:p>
          <a:p>
            <a:pPr eaLnBrk="1" hangingPunct="1">
              <a:lnSpc>
                <a:spcPct val="90000"/>
              </a:lnSpc>
            </a:pPr>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57200" y="274638"/>
            <a:ext cx="8229600" cy="850900"/>
          </a:xfrm>
        </p:spPr>
        <p:txBody>
          <a:bodyPr/>
          <a:lstStyle/>
          <a:p>
            <a:pPr eaLnBrk="1" hangingPunct="1">
              <a:defRPr/>
            </a:pPr>
            <a:r>
              <a:rPr lang="en-GB" b="1">
                <a:effectLst>
                  <a:outerShdw blurRad="38100" dist="38100" dir="2700000" algn="tl">
                    <a:srgbClr val="C0C0C0"/>
                  </a:outerShdw>
                </a:effectLst>
                <a:latin typeface="Batang" pitchFamily="18" charset="-127"/>
              </a:rPr>
              <a:t>Sustainable Transport (3)</a:t>
            </a:r>
          </a:p>
        </p:txBody>
      </p:sp>
      <p:sp>
        <p:nvSpPr>
          <p:cNvPr id="29699" name="Rectangle 3"/>
          <p:cNvSpPr>
            <a:spLocks noGrp="1" noChangeArrowheads="1"/>
          </p:cNvSpPr>
          <p:nvPr>
            <p:ph type="body" idx="1"/>
          </p:nvPr>
        </p:nvSpPr>
        <p:spPr>
          <a:xfrm>
            <a:off x="179388" y="1844675"/>
            <a:ext cx="8785225" cy="5327650"/>
          </a:xfrm>
        </p:spPr>
        <p:txBody>
          <a:bodyPr/>
          <a:lstStyle/>
          <a:p>
            <a:pPr eaLnBrk="1" hangingPunct="1">
              <a:buFontTx/>
              <a:buNone/>
            </a:pPr>
            <a:r>
              <a:rPr lang="en-GB" sz="2800"/>
              <a:t>	</a:t>
            </a:r>
            <a:r>
              <a:rPr lang="en-GB" sz="2400">
                <a:latin typeface="Bookman Old Style" pitchFamily="18" charset="0"/>
              </a:rPr>
              <a:t>European Union Council of Ministers for Transport define a sustainable transport system as one that:</a:t>
            </a:r>
          </a:p>
          <a:p>
            <a:pPr eaLnBrk="1" hangingPunct="1"/>
            <a:r>
              <a:rPr lang="en-GB" sz="2400">
                <a:latin typeface="Bookman Old Style" pitchFamily="18" charset="0"/>
              </a:rPr>
              <a:t>Allow basic and development needs of individuals, companies and society to be met safely and promotes equity between successive generations</a:t>
            </a:r>
          </a:p>
          <a:p>
            <a:pPr eaLnBrk="1" hangingPunct="1"/>
            <a:r>
              <a:rPr lang="en-GB" sz="2400">
                <a:latin typeface="Bookman Old Style" pitchFamily="18" charset="0"/>
              </a:rPr>
              <a:t>Is affordable, operates fairly and efficiently, offers a choice of transport mode and supports a competitive economy</a:t>
            </a:r>
          </a:p>
          <a:p>
            <a:pPr eaLnBrk="1" hangingPunct="1"/>
            <a:r>
              <a:rPr lang="en-GB" sz="2400">
                <a:latin typeface="Bookman Old Style" pitchFamily="18" charset="0"/>
              </a:rPr>
              <a:t>Limits emissions and waste within the planet’s ability to absorb them, uses renewable resources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57200" y="274638"/>
            <a:ext cx="8229600" cy="633412"/>
          </a:xfrm>
        </p:spPr>
        <p:txBody>
          <a:bodyPr/>
          <a:lstStyle/>
          <a:p>
            <a:pPr eaLnBrk="1" hangingPunct="1"/>
            <a:r>
              <a:rPr lang="en-GB">
                <a:latin typeface="Bookman Old Style" pitchFamily="18" charset="0"/>
              </a:rPr>
              <a:t>Sustainable Transport (4</a:t>
            </a:r>
            <a:r>
              <a:rPr lang="en-GB"/>
              <a:t>)</a:t>
            </a:r>
          </a:p>
        </p:txBody>
      </p:sp>
      <p:sp>
        <p:nvSpPr>
          <p:cNvPr id="30723" name="Rectangle 3"/>
          <p:cNvSpPr>
            <a:spLocks noGrp="1" noChangeArrowheads="1"/>
          </p:cNvSpPr>
          <p:nvPr>
            <p:ph type="body" idx="1"/>
          </p:nvPr>
        </p:nvSpPr>
        <p:spPr>
          <a:xfrm>
            <a:off x="457200" y="1052513"/>
            <a:ext cx="8229600" cy="5472112"/>
          </a:xfrm>
        </p:spPr>
        <p:txBody>
          <a:bodyPr/>
          <a:lstStyle/>
          <a:p>
            <a:pPr eaLnBrk="1" hangingPunct="1">
              <a:lnSpc>
                <a:spcPct val="80000"/>
              </a:lnSpc>
              <a:buFontTx/>
              <a:buNone/>
            </a:pPr>
            <a:r>
              <a:rPr lang="en-GB" sz="2800"/>
              <a:t>	</a:t>
            </a:r>
            <a:r>
              <a:rPr lang="en-GB" sz="2800">
                <a:latin typeface="Bookman Old Style" pitchFamily="18" charset="0"/>
              </a:rPr>
              <a:t>Sustainable Distribution: A Strategy. Department for Transport Environment and the Regions 1998 are to:</a:t>
            </a:r>
          </a:p>
          <a:p>
            <a:pPr eaLnBrk="1" hangingPunct="1">
              <a:lnSpc>
                <a:spcPct val="80000"/>
              </a:lnSpc>
            </a:pPr>
            <a:r>
              <a:rPr lang="en-GB" sz="2800">
                <a:latin typeface="Bookman Old Style" pitchFamily="18" charset="0"/>
              </a:rPr>
              <a:t>Improve efficiency of distribution</a:t>
            </a:r>
          </a:p>
          <a:p>
            <a:pPr eaLnBrk="1" hangingPunct="1">
              <a:lnSpc>
                <a:spcPct val="80000"/>
              </a:lnSpc>
            </a:pPr>
            <a:r>
              <a:rPr lang="en-GB" sz="2800">
                <a:latin typeface="Bookman Old Style" pitchFamily="18" charset="0"/>
              </a:rPr>
              <a:t>Minimise congestion</a:t>
            </a:r>
          </a:p>
          <a:p>
            <a:pPr eaLnBrk="1" hangingPunct="1">
              <a:lnSpc>
                <a:spcPct val="80000"/>
              </a:lnSpc>
            </a:pPr>
            <a:r>
              <a:rPr lang="en-GB" sz="2800">
                <a:latin typeface="Bookman Old Style" pitchFamily="18" charset="0"/>
              </a:rPr>
              <a:t>Make better use of transport infrastructure</a:t>
            </a:r>
          </a:p>
          <a:p>
            <a:pPr eaLnBrk="1" hangingPunct="1">
              <a:lnSpc>
                <a:spcPct val="80000"/>
              </a:lnSpc>
            </a:pPr>
            <a:r>
              <a:rPr lang="en-GB" sz="2800">
                <a:latin typeface="Bookman Old Style" pitchFamily="18" charset="0"/>
              </a:rPr>
              <a:t>Minimise pollution and reduce greenhouse gas emissions</a:t>
            </a:r>
          </a:p>
          <a:p>
            <a:pPr eaLnBrk="1" hangingPunct="1">
              <a:lnSpc>
                <a:spcPct val="80000"/>
              </a:lnSpc>
            </a:pPr>
            <a:r>
              <a:rPr lang="en-GB" sz="2800">
                <a:latin typeface="Bookman Old Style" pitchFamily="18" charset="0"/>
              </a:rPr>
              <a:t>Manage development pressures</a:t>
            </a:r>
          </a:p>
          <a:p>
            <a:pPr eaLnBrk="1" hangingPunct="1">
              <a:lnSpc>
                <a:spcPct val="80000"/>
              </a:lnSpc>
            </a:pPr>
            <a:r>
              <a:rPr lang="en-GB" sz="2800">
                <a:latin typeface="Bookman Old Style" pitchFamily="18" charset="0"/>
              </a:rPr>
              <a:t>Reduce noise and disturbance from freight movements</a:t>
            </a:r>
          </a:p>
          <a:p>
            <a:pPr eaLnBrk="1" hangingPunct="1">
              <a:lnSpc>
                <a:spcPct val="80000"/>
              </a:lnSpc>
            </a:pPr>
            <a:r>
              <a:rPr lang="en-GB" sz="2800">
                <a:latin typeface="Bookman Old Style" pitchFamily="18" charset="0"/>
              </a:rPr>
              <a:t>Reduce the number of accidents injuries and cases of ill health associated with freight movements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t>Reasons for Product Returns</a:t>
            </a:r>
          </a:p>
        </p:txBody>
      </p:sp>
      <p:sp>
        <p:nvSpPr>
          <p:cNvPr id="31747" name="Rectangle 3"/>
          <p:cNvSpPr>
            <a:spLocks noGrp="1" noChangeArrowheads="1"/>
          </p:cNvSpPr>
          <p:nvPr>
            <p:ph type="body" idx="1"/>
          </p:nvPr>
        </p:nvSpPr>
        <p:spPr/>
        <p:txBody>
          <a:bodyPr/>
          <a:lstStyle/>
          <a:p>
            <a:pPr eaLnBrk="1" hangingPunct="1">
              <a:buFontTx/>
              <a:buNone/>
            </a:pPr>
            <a:r>
              <a:rPr lang="en-GB"/>
              <a:t>	Rogers et al (2002) group product returns into five categories:</a:t>
            </a:r>
          </a:p>
          <a:p>
            <a:pPr eaLnBrk="1" hangingPunct="1"/>
            <a:r>
              <a:rPr lang="en-GB"/>
              <a:t>Customer returns</a:t>
            </a:r>
          </a:p>
          <a:p>
            <a:pPr eaLnBrk="1" hangingPunct="1"/>
            <a:r>
              <a:rPr lang="en-GB"/>
              <a:t>Marketing returns</a:t>
            </a:r>
          </a:p>
          <a:p>
            <a:pPr eaLnBrk="1" hangingPunct="1"/>
            <a:r>
              <a:rPr lang="en-GB"/>
              <a:t>Asset returns</a:t>
            </a:r>
          </a:p>
          <a:p>
            <a:pPr eaLnBrk="1" hangingPunct="1"/>
            <a:r>
              <a:rPr lang="en-GB"/>
              <a:t>Product recalls</a:t>
            </a:r>
          </a:p>
          <a:p>
            <a:pPr eaLnBrk="1" hangingPunct="1"/>
            <a:r>
              <a:rPr lang="en-GB"/>
              <a:t>Environmental returns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a:t>Customer returns</a:t>
            </a:r>
          </a:p>
        </p:txBody>
      </p:sp>
      <p:sp>
        <p:nvSpPr>
          <p:cNvPr id="32771" name="Rectangle 3"/>
          <p:cNvSpPr>
            <a:spLocks noGrp="1" noChangeArrowheads="1"/>
          </p:cNvSpPr>
          <p:nvPr>
            <p:ph type="body" idx="1"/>
          </p:nvPr>
        </p:nvSpPr>
        <p:spPr/>
        <p:txBody>
          <a:bodyPr/>
          <a:lstStyle/>
          <a:p>
            <a:pPr eaLnBrk="1" hangingPunct="1"/>
            <a:r>
              <a:rPr lang="en-GB"/>
              <a:t>Defective/unwanted products</a:t>
            </a:r>
          </a:p>
          <a:p>
            <a:pPr eaLnBrk="1" hangingPunct="1"/>
            <a:r>
              <a:rPr lang="en-GB"/>
              <a:t>Liberal return policies/customer dissatisfaction</a:t>
            </a:r>
          </a:p>
          <a:p>
            <a:pPr eaLnBrk="1" hangingPunct="1"/>
            <a:r>
              <a:rPr lang="en-GB"/>
              <a:t>Incorrect products supplied</a:t>
            </a:r>
          </a:p>
          <a:p>
            <a:pPr eaLnBrk="1" hangingPunct="1"/>
            <a:r>
              <a:rPr lang="en-GB"/>
              <a:t>Warranty returns</a:t>
            </a:r>
          </a:p>
          <a:p>
            <a:pPr eaLnBrk="1" hangingPunct="1"/>
            <a:r>
              <a:rPr lang="en-GB"/>
              <a:t>Damaged products</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t>Marketing returns</a:t>
            </a:r>
          </a:p>
        </p:txBody>
      </p:sp>
      <p:sp>
        <p:nvSpPr>
          <p:cNvPr id="33795" name="Rectangle 3"/>
          <p:cNvSpPr>
            <a:spLocks noGrp="1" noChangeArrowheads="1"/>
          </p:cNvSpPr>
          <p:nvPr>
            <p:ph type="body" idx="1"/>
          </p:nvPr>
        </p:nvSpPr>
        <p:spPr/>
        <p:txBody>
          <a:bodyPr/>
          <a:lstStyle/>
          <a:p>
            <a:pPr eaLnBrk="1" hangingPunct="1">
              <a:lnSpc>
                <a:spcPct val="90000"/>
              </a:lnSpc>
            </a:pPr>
            <a:r>
              <a:rPr lang="en-GB"/>
              <a:t>Slow sales</a:t>
            </a:r>
          </a:p>
          <a:p>
            <a:pPr eaLnBrk="1" hangingPunct="1">
              <a:lnSpc>
                <a:spcPct val="90000"/>
              </a:lnSpc>
            </a:pPr>
            <a:r>
              <a:rPr lang="en-GB"/>
              <a:t>Quality issues</a:t>
            </a:r>
          </a:p>
          <a:p>
            <a:pPr eaLnBrk="1" hangingPunct="1">
              <a:lnSpc>
                <a:spcPct val="90000"/>
              </a:lnSpc>
            </a:pPr>
            <a:r>
              <a:rPr lang="en-GB"/>
              <a:t>Reposition inventory</a:t>
            </a:r>
          </a:p>
          <a:p>
            <a:pPr eaLnBrk="1" hangingPunct="1">
              <a:lnSpc>
                <a:spcPct val="90000"/>
              </a:lnSpc>
            </a:pPr>
            <a:r>
              <a:rPr lang="en-GB"/>
              <a:t>Close-out returns, which are first quality product retailer has decided to no longer carry</a:t>
            </a:r>
          </a:p>
          <a:p>
            <a:pPr eaLnBrk="1" hangingPunct="1">
              <a:lnSpc>
                <a:spcPct val="90000"/>
              </a:lnSpc>
            </a:pPr>
            <a:r>
              <a:rPr lang="en-GB"/>
              <a:t>Buy-outs- manufacturer purchases retailer’s supply to gain access to shelf space</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t>Assets Returns</a:t>
            </a:r>
          </a:p>
        </p:txBody>
      </p:sp>
      <p:sp>
        <p:nvSpPr>
          <p:cNvPr id="34819" name="Rectangle 3"/>
          <p:cNvSpPr>
            <a:spLocks noGrp="1" noChangeArrowheads="1"/>
          </p:cNvSpPr>
          <p:nvPr>
            <p:ph type="body" idx="1"/>
          </p:nvPr>
        </p:nvSpPr>
        <p:spPr/>
        <p:txBody>
          <a:bodyPr/>
          <a:lstStyle/>
          <a:p>
            <a:pPr eaLnBrk="1" hangingPunct="1"/>
            <a:r>
              <a:rPr lang="en-GB"/>
              <a:t>Recapture value</a:t>
            </a:r>
          </a:p>
          <a:p>
            <a:pPr eaLnBrk="1" hangingPunct="1"/>
            <a:r>
              <a:rPr lang="en-GB"/>
              <a:t>Repositioning of an asset</a:t>
            </a:r>
          </a:p>
          <a:p>
            <a:pPr eaLnBrk="1" hangingPunct="1"/>
            <a:r>
              <a:rPr lang="en-GB"/>
              <a:t>Re-use/cost reduction</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a:t>Product Recalls</a:t>
            </a:r>
          </a:p>
        </p:txBody>
      </p:sp>
      <p:sp>
        <p:nvSpPr>
          <p:cNvPr id="35843" name="Rectangle 3"/>
          <p:cNvSpPr>
            <a:spLocks noGrp="1" noChangeArrowheads="1"/>
          </p:cNvSpPr>
          <p:nvPr>
            <p:ph type="body" idx="1"/>
          </p:nvPr>
        </p:nvSpPr>
        <p:spPr/>
        <p:txBody>
          <a:bodyPr/>
          <a:lstStyle/>
          <a:p>
            <a:pPr eaLnBrk="1" hangingPunct="1"/>
            <a:r>
              <a:rPr lang="en-GB"/>
              <a:t>Voluntary or mandatory</a:t>
            </a:r>
          </a:p>
          <a:p>
            <a:pPr eaLnBrk="1" hangingPunct="1"/>
            <a:r>
              <a:rPr lang="en-GB"/>
              <a:t>Form of return that is initiated by producer or government agency</a:t>
            </a:r>
          </a:p>
          <a:p>
            <a:pPr eaLnBrk="1" hangingPunct="1"/>
            <a:r>
              <a:rPr lang="en-GB"/>
              <a:t>Safety issue </a:t>
            </a:r>
            <a:r>
              <a:rPr lang="en-GB" sz="1200"/>
              <a:t>(Grolsch Premium Lager, March 2009)</a:t>
            </a:r>
          </a:p>
          <a:p>
            <a:pPr eaLnBrk="1" hangingPunct="1"/>
            <a:r>
              <a:rPr lang="en-GB"/>
              <a:t>Quality issue </a:t>
            </a:r>
            <a:r>
              <a:rPr lang="en-GB" sz="1200"/>
              <a:t>(Waitrose salmon terrine)</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sz="4000" b="1">
                <a:latin typeface="Bookman Old Style" pitchFamily="18" charset="0"/>
              </a:rPr>
              <a:t>Other Factors Impacting on </a:t>
            </a:r>
            <a:br>
              <a:rPr lang="en-GB" sz="4000" b="1">
                <a:latin typeface="Bookman Old Style" pitchFamily="18" charset="0"/>
              </a:rPr>
            </a:br>
            <a:r>
              <a:rPr lang="en-GB" sz="4000" b="1">
                <a:latin typeface="Bookman Old Style" pitchFamily="18" charset="0"/>
              </a:rPr>
              <a:t>Product Returns</a:t>
            </a:r>
          </a:p>
        </p:txBody>
      </p:sp>
      <p:sp>
        <p:nvSpPr>
          <p:cNvPr id="36867" name="Rectangle 3"/>
          <p:cNvSpPr>
            <a:spLocks noGrp="1" noChangeArrowheads="1"/>
          </p:cNvSpPr>
          <p:nvPr>
            <p:ph type="body" idx="1"/>
          </p:nvPr>
        </p:nvSpPr>
        <p:spPr/>
        <p:txBody>
          <a:bodyPr/>
          <a:lstStyle/>
          <a:p>
            <a:pPr eaLnBrk="1" hangingPunct="1"/>
            <a:r>
              <a:rPr lang="en-GB"/>
              <a:t>Composition of products</a:t>
            </a:r>
          </a:p>
          <a:p>
            <a:pPr eaLnBrk="1" hangingPunct="1"/>
            <a:r>
              <a:rPr lang="en-GB"/>
              <a:t>Seasonality factor</a:t>
            </a:r>
          </a:p>
          <a:p>
            <a:pPr eaLnBrk="1" hangingPunct="1"/>
            <a:r>
              <a:rPr lang="en-GB"/>
              <a:t>Difficult to predict what products will be returned</a:t>
            </a:r>
          </a:p>
          <a:p>
            <a:pPr eaLnBrk="1" hangingPunct="1"/>
            <a:r>
              <a:rPr lang="en-GB"/>
              <a:t>Position in product life cycle influences recovery option</a:t>
            </a:r>
          </a:p>
          <a:p>
            <a:pPr eaLnBrk="1" hangingPunct="1"/>
            <a:r>
              <a:rPr lang="en-GB"/>
              <a:t>Rapidly changing pace of technology affects value of an item</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sz="4000" b="1">
                <a:latin typeface="Bookman Old Style" pitchFamily="18" charset="0"/>
              </a:rPr>
              <a:t>Disposal Process or Product Returns</a:t>
            </a:r>
          </a:p>
        </p:txBody>
      </p:sp>
      <p:sp>
        <p:nvSpPr>
          <p:cNvPr id="37891" name="Rectangle 3"/>
          <p:cNvSpPr>
            <a:spLocks noGrp="1" noChangeArrowheads="1"/>
          </p:cNvSpPr>
          <p:nvPr>
            <p:ph type="body" idx="1"/>
          </p:nvPr>
        </p:nvSpPr>
        <p:spPr/>
        <p:txBody>
          <a:bodyPr/>
          <a:lstStyle/>
          <a:p>
            <a:pPr eaLnBrk="1" hangingPunct="1">
              <a:lnSpc>
                <a:spcPct val="90000"/>
              </a:lnSpc>
            </a:pPr>
            <a:r>
              <a:rPr lang="en-GB" sz="2800">
                <a:latin typeface="Bookman Old Style" pitchFamily="18" charset="0"/>
              </a:rPr>
              <a:t>Must determine what to do with each item</a:t>
            </a:r>
          </a:p>
          <a:p>
            <a:pPr eaLnBrk="1" hangingPunct="1">
              <a:lnSpc>
                <a:spcPct val="90000"/>
              </a:lnSpc>
            </a:pPr>
            <a:r>
              <a:rPr lang="en-GB" sz="2800">
                <a:latin typeface="Bookman Old Style" pitchFamily="18" charset="0"/>
              </a:rPr>
              <a:t>Options include: refurbish, resell, recycle, or destroy</a:t>
            </a:r>
          </a:p>
          <a:p>
            <a:pPr eaLnBrk="1" hangingPunct="1">
              <a:lnSpc>
                <a:spcPct val="90000"/>
              </a:lnSpc>
            </a:pPr>
            <a:r>
              <a:rPr lang="en-GB" sz="2800">
                <a:latin typeface="Bookman Old Style" pitchFamily="18" charset="0"/>
              </a:rPr>
              <a:t>Must be disposed of in the most economical and environmentally responsible way.  (Gooley 1998)</a:t>
            </a:r>
          </a:p>
          <a:p>
            <a:pPr eaLnBrk="1" hangingPunct="1">
              <a:lnSpc>
                <a:spcPct val="90000"/>
              </a:lnSpc>
            </a:pPr>
            <a:r>
              <a:rPr lang="en-GB" sz="2800">
                <a:latin typeface="Bookman Old Style" pitchFamily="18" charset="0"/>
              </a:rPr>
              <a:t>Companies must identify item, determine condition, establish if it can be resold as new or sent back to supplier</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b="1">
                <a:latin typeface="Bookman Old Style" pitchFamily="18" charset="0"/>
              </a:rPr>
              <a:t>Parties in Reverse Logistics</a:t>
            </a:r>
          </a:p>
        </p:txBody>
      </p:sp>
      <p:pic>
        <p:nvPicPr>
          <p:cNvPr id="38915" name="Picture 5" descr="~AUT0001"/>
          <p:cNvPicPr>
            <a:picLocks noChangeAspect="1" noChangeArrowheads="1"/>
          </p:cNvPicPr>
          <p:nvPr/>
        </p:nvPicPr>
        <p:blipFill>
          <a:blip r:embed="rId2" cstate="print"/>
          <a:srcRect/>
          <a:stretch>
            <a:fillRect/>
          </a:stretch>
        </p:blipFill>
        <p:spPr bwMode="auto">
          <a:xfrm>
            <a:off x="611188" y="2349500"/>
            <a:ext cx="8208962" cy="4175125"/>
          </a:xfrm>
          <a:prstGeom prst="rect">
            <a:avLst/>
          </a:prstGeom>
          <a:noFill/>
          <a:ln w="9525">
            <a:noFill/>
            <a:miter lim="800000"/>
            <a:headEnd/>
            <a:tailEnd/>
          </a:ln>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sz="4000"/>
              <a:t>Frameworks of Reverse Logistics</a:t>
            </a:r>
          </a:p>
        </p:txBody>
      </p:sp>
      <p:sp>
        <p:nvSpPr>
          <p:cNvPr id="39939" name="Rectangle 3"/>
          <p:cNvSpPr>
            <a:spLocks noGrp="1" noChangeArrowheads="1"/>
          </p:cNvSpPr>
          <p:nvPr>
            <p:ph type="body" idx="1"/>
          </p:nvPr>
        </p:nvSpPr>
        <p:spPr/>
        <p:txBody>
          <a:bodyPr/>
          <a:lstStyle/>
          <a:p>
            <a:pPr eaLnBrk="1" hangingPunct="1"/>
            <a:r>
              <a:rPr lang="en-GB"/>
              <a:t>Macro environmental framework</a:t>
            </a:r>
          </a:p>
          <a:p>
            <a:pPr eaLnBrk="1" hangingPunct="1"/>
            <a:r>
              <a:rPr lang="en-GB"/>
              <a:t>Hierarchy of disposition of products</a:t>
            </a:r>
          </a:p>
          <a:p>
            <a:pPr eaLnBrk="1" hangingPunct="1"/>
            <a:r>
              <a:rPr lang="en-GB"/>
              <a:t>Physical networks</a:t>
            </a:r>
          </a:p>
          <a:p>
            <a:pPr eaLnBrk="1" hangingPunct="1"/>
            <a:r>
              <a:rPr lang="en-GB"/>
              <a:t>Process management</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457200" y="274638"/>
            <a:ext cx="8507413" cy="1143000"/>
          </a:xfrm>
        </p:spPr>
        <p:txBody>
          <a:bodyPr/>
          <a:lstStyle/>
          <a:p>
            <a:pPr eaLnBrk="1" hangingPunct="1"/>
            <a:r>
              <a:rPr lang="en-GB" b="1">
                <a:latin typeface="Bookman Old Style" pitchFamily="18" charset="0"/>
              </a:rPr>
              <a:t>Macro Environmental Framework</a:t>
            </a:r>
          </a:p>
        </p:txBody>
      </p:sp>
      <p:sp>
        <p:nvSpPr>
          <p:cNvPr id="40963" name="Rectangle 3"/>
          <p:cNvSpPr>
            <a:spLocks noGrp="1" noChangeArrowheads="1"/>
          </p:cNvSpPr>
          <p:nvPr>
            <p:ph type="body" idx="1"/>
          </p:nvPr>
        </p:nvSpPr>
        <p:spPr/>
        <p:txBody>
          <a:bodyPr/>
          <a:lstStyle/>
          <a:p>
            <a:pPr eaLnBrk="1" hangingPunct="1">
              <a:lnSpc>
                <a:spcPct val="90000"/>
              </a:lnSpc>
            </a:pPr>
            <a:r>
              <a:rPr lang="en-GB" sz="2800">
                <a:latin typeface="Bookman Old Style" pitchFamily="18" charset="0"/>
              </a:rPr>
              <a:t>Framework based on a task environment divided into four sectors; Input, regulatory, output and competitive</a:t>
            </a:r>
          </a:p>
          <a:p>
            <a:pPr eaLnBrk="1" hangingPunct="1">
              <a:lnSpc>
                <a:spcPct val="90000"/>
              </a:lnSpc>
            </a:pPr>
            <a:r>
              <a:rPr lang="en-GB" sz="2800">
                <a:latin typeface="Bookman Old Style" pitchFamily="18" charset="0"/>
              </a:rPr>
              <a:t>Task environment surrounded by macro environment consisting of political, legal, social and economic trends that effect the task environment</a:t>
            </a:r>
          </a:p>
          <a:p>
            <a:pPr eaLnBrk="1" hangingPunct="1">
              <a:lnSpc>
                <a:spcPct val="90000"/>
              </a:lnSpc>
            </a:pPr>
            <a:r>
              <a:rPr lang="en-GB" sz="2800">
                <a:latin typeface="Bookman Old Style" pitchFamily="18" charset="0"/>
              </a:rPr>
              <a:t>Framework further developed to show how the company factors and task environment factors continue to impact on reverse logistics</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t>Hierarchy of Disposition of Products</a:t>
            </a:r>
          </a:p>
        </p:txBody>
      </p:sp>
      <p:pic>
        <p:nvPicPr>
          <p:cNvPr id="41987" name="Picture 5" descr="~AUT0002"/>
          <p:cNvPicPr>
            <a:picLocks noChangeAspect="1" noChangeArrowheads="1"/>
          </p:cNvPicPr>
          <p:nvPr/>
        </p:nvPicPr>
        <p:blipFill>
          <a:blip r:embed="rId2" cstate="print"/>
          <a:srcRect/>
          <a:stretch>
            <a:fillRect/>
          </a:stretch>
        </p:blipFill>
        <p:spPr bwMode="auto">
          <a:xfrm>
            <a:off x="1042988" y="2205038"/>
            <a:ext cx="7273925" cy="4248150"/>
          </a:xfrm>
          <a:prstGeom prst="rect">
            <a:avLst/>
          </a:prstGeom>
          <a:noFill/>
          <a:ln w="9525">
            <a:noFill/>
            <a:miter lim="800000"/>
            <a:headEnd/>
            <a:tailEnd/>
          </a:ln>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457200" y="274638"/>
            <a:ext cx="8507413" cy="1143000"/>
          </a:xfrm>
        </p:spPr>
        <p:txBody>
          <a:bodyPr/>
          <a:lstStyle/>
          <a:p>
            <a:pPr eaLnBrk="1" hangingPunct="1"/>
            <a:r>
              <a:rPr lang="en-GB" sz="4000" b="1">
                <a:latin typeface="Bookman Old Style" pitchFamily="18" charset="0"/>
              </a:rPr>
              <a:t>Hierarchy of Disposition of Products</a:t>
            </a:r>
          </a:p>
        </p:txBody>
      </p:sp>
      <p:sp>
        <p:nvSpPr>
          <p:cNvPr id="43011" name="Rectangle 3"/>
          <p:cNvSpPr>
            <a:spLocks noGrp="1" noChangeArrowheads="1"/>
          </p:cNvSpPr>
          <p:nvPr>
            <p:ph type="body" idx="1"/>
          </p:nvPr>
        </p:nvSpPr>
        <p:spPr>
          <a:xfrm>
            <a:off x="457200" y="1600200"/>
            <a:ext cx="8229600" cy="4924425"/>
          </a:xfrm>
        </p:spPr>
        <p:txBody>
          <a:bodyPr/>
          <a:lstStyle/>
          <a:p>
            <a:pPr eaLnBrk="1" hangingPunct="1">
              <a:lnSpc>
                <a:spcPct val="90000"/>
              </a:lnSpc>
            </a:pPr>
            <a:r>
              <a:rPr lang="en-GB" sz="2800">
                <a:latin typeface="Bookman Old Style" pitchFamily="18" charset="0"/>
              </a:rPr>
              <a:t>Resource reduction ultimate goal.  Refers to the minimisation of waste and energy, cleaner design and materials flow minimised (forward and backwards)</a:t>
            </a:r>
          </a:p>
          <a:p>
            <a:pPr eaLnBrk="1" hangingPunct="1">
              <a:lnSpc>
                <a:spcPct val="90000"/>
              </a:lnSpc>
            </a:pPr>
            <a:r>
              <a:rPr lang="en-GB" sz="2800">
                <a:latin typeface="Bookman Old Style" pitchFamily="18" charset="0"/>
              </a:rPr>
              <a:t>Maximise re-use: Kopicki (1993) notes that reused items can reduce purchasing, transportation and disposal costs</a:t>
            </a:r>
          </a:p>
          <a:p>
            <a:pPr eaLnBrk="1" hangingPunct="1">
              <a:lnSpc>
                <a:spcPct val="90000"/>
              </a:lnSpc>
            </a:pPr>
            <a:r>
              <a:rPr lang="en-GB" sz="2800">
                <a:latin typeface="Bookman Old Style" pitchFamily="18" charset="0"/>
              </a:rPr>
              <a:t>Recycled item will only reduce disposal costs</a:t>
            </a:r>
          </a:p>
          <a:p>
            <a:pPr eaLnBrk="1" hangingPunct="1">
              <a:lnSpc>
                <a:spcPct val="90000"/>
              </a:lnSpc>
            </a:pPr>
            <a:r>
              <a:rPr lang="en-GB" sz="2800">
                <a:latin typeface="Bookman Old Style" pitchFamily="18" charset="0"/>
              </a:rPr>
              <a:t>Disposal the last option</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a:t>Physical Network</a:t>
            </a:r>
          </a:p>
        </p:txBody>
      </p:sp>
      <p:pic>
        <p:nvPicPr>
          <p:cNvPr id="44035" name="Picture 5" descr="~AUT0003"/>
          <p:cNvPicPr>
            <a:picLocks noChangeAspect="1" noChangeArrowheads="1"/>
          </p:cNvPicPr>
          <p:nvPr/>
        </p:nvPicPr>
        <p:blipFill>
          <a:blip r:embed="rId2" cstate="print"/>
          <a:srcRect/>
          <a:stretch>
            <a:fillRect/>
          </a:stretch>
        </p:blipFill>
        <p:spPr bwMode="auto">
          <a:xfrm>
            <a:off x="971550" y="2133600"/>
            <a:ext cx="7272338" cy="4248150"/>
          </a:xfrm>
          <a:prstGeom prst="rect">
            <a:avLst/>
          </a:prstGeom>
          <a:noFill/>
          <a:ln w="9525">
            <a:noFill/>
            <a:miter lim="800000"/>
            <a:headEnd/>
            <a:tailEnd/>
          </a:ln>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GB"/>
              <a:t>Physical Network</a:t>
            </a:r>
          </a:p>
        </p:txBody>
      </p:sp>
      <p:sp>
        <p:nvSpPr>
          <p:cNvPr id="45059" name="Rectangle 3"/>
          <p:cNvSpPr>
            <a:spLocks noGrp="1" noChangeArrowheads="1"/>
          </p:cNvSpPr>
          <p:nvPr>
            <p:ph type="body" idx="1"/>
          </p:nvPr>
        </p:nvSpPr>
        <p:spPr/>
        <p:txBody>
          <a:bodyPr/>
          <a:lstStyle/>
          <a:p>
            <a:pPr eaLnBrk="1" hangingPunct="1">
              <a:lnSpc>
                <a:spcPct val="90000"/>
              </a:lnSpc>
            </a:pPr>
            <a:r>
              <a:rPr lang="en-GB" sz="2800"/>
              <a:t>Flow occurs as either a closed or open loop system</a:t>
            </a:r>
          </a:p>
          <a:p>
            <a:pPr eaLnBrk="1" hangingPunct="1">
              <a:lnSpc>
                <a:spcPct val="90000"/>
              </a:lnSpc>
            </a:pPr>
            <a:r>
              <a:rPr lang="en-GB" sz="2800"/>
              <a:t>Closed loop systems companies either refurbish, resell,, reuse or recycle</a:t>
            </a:r>
          </a:p>
          <a:p>
            <a:pPr eaLnBrk="1" hangingPunct="1">
              <a:lnSpc>
                <a:spcPct val="90000"/>
              </a:lnSpc>
            </a:pPr>
            <a:r>
              <a:rPr lang="en-GB" sz="2800"/>
              <a:t>Open loop manufacture assumes responsibility for collecting and finding markets for products, but does not use recovered materials themselves</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GB"/>
              <a:t>Physical Network</a:t>
            </a:r>
          </a:p>
        </p:txBody>
      </p:sp>
      <p:sp>
        <p:nvSpPr>
          <p:cNvPr id="46083" name="Rectangle 3"/>
          <p:cNvSpPr>
            <a:spLocks noGrp="1" noChangeArrowheads="1"/>
          </p:cNvSpPr>
          <p:nvPr>
            <p:ph type="body" idx="1"/>
          </p:nvPr>
        </p:nvSpPr>
        <p:spPr/>
        <p:txBody>
          <a:bodyPr/>
          <a:lstStyle/>
          <a:p>
            <a:pPr eaLnBrk="1" hangingPunct="1">
              <a:lnSpc>
                <a:spcPct val="90000"/>
              </a:lnSpc>
              <a:buFontTx/>
              <a:buNone/>
            </a:pPr>
            <a:r>
              <a:rPr lang="en-GB" sz="2400"/>
              <a:t>	Fleischmann (2001) distinguishes five reverse logistics networks</a:t>
            </a:r>
          </a:p>
          <a:p>
            <a:pPr eaLnBrk="1" hangingPunct="1">
              <a:lnSpc>
                <a:spcPct val="90000"/>
              </a:lnSpc>
            </a:pPr>
            <a:r>
              <a:rPr lang="en-GB" sz="2400"/>
              <a:t>Networks for mandatory product take back</a:t>
            </a:r>
          </a:p>
          <a:p>
            <a:pPr eaLnBrk="1" hangingPunct="1">
              <a:lnSpc>
                <a:spcPct val="90000"/>
              </a:lnSpc>
            </a:pPr>
            <a:r>
              <a:rPr lang="en-GB" sz="2400"/>
              <a:t>OEM networks for value added recovery</a:t>
            </a:r>
          </a:p>
          <a:p>
            <a:pPr eaLnBrk="1" hangingPunct="1">
              <a:lnSpc>
                <a:spcPct val="90000"/>
              </a:lnSpc>
            </a:pPr>
            <a:r>
              <a:rPr lang="en-GB" sz="2400"/>
              <a:t>Dedicated re-manufacturing networks</a:t>
            </a:r>
          </a:p>
          <a:p>
            <a:pPr eaLnBrk="1" hangingPunct="1">
              <a:lnSpc>
                <a:spcPct val="90000"/>
              </a:lnSpc>
            </a:pPr>
            <a:r>
              <a:rPr lang="en-GB" sz="2400"/>
              <a:t>Recycling networks for m aterial recovery</a:t>
            </a:r>
          </a:p>
          <a:p>
            <a:pPr eaLnBrk="1" hangingPunct="1">
              <a:lnSpc>
                <a:spcPct val="90000"/>
              </a:lnSpc>
            </a:pPr>
            <a:r>
              <a:rPr lang="en-GB" sz="2400"/>
              <a:t>Networks for refillable containers</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57200" y="274638"/>
            <a:ext cx="8229600" cy="706437"/>
          </a:xfrm>
        </p:spPr>
        <p:txBody>
          <a:bodyPr/>
          <a:lstStyle/>
          <a:p>
            <a:pPr eaLnBrk="1" hangingPunct="1"/>
            <a:r>
              <a:rPr lang="en-GB"/>
              <a:t>Physical Network</a:t>
            </a:r>
          </a:p>
        </p:txBody>
      </p:sp>
      <p:sp>
        <p:nvSpPr>
          <p:cNvPr id="47107" name="Rectangle 3"/>
          <p:cNvSpPr>
            <a:spLocks noGrp="1" noChangeArrowheads="1"/>
          </p:cNvSpPr>
          <p:nvPr>
            <p:ph type="body" idx="1"/>
          </p:nvPr>
        </p:nvSpPr>
        <p:spPr>
          <a:xfrm>
            <a:off x="457200" y="1125538"/>
            <a:ext cx="8507413" cy="5399087"/>
          </a:xfrm>
        </p:spPr>
        <p:txBody>
          <a:bodyPr/>
          <a:lstStyle/>
          <a:p>
            <a:pPr eaLnBrk="1" hangingPunct="1">
              <a:lnSpc>
                <a:spcPct val="90000"/>
              </a:lnSpc>
              <a:buFontTx/>
              <a:buNone/>
            </a:pPr>
            <a:r>
              <a:rPr lang="en-GB" sz="2400"/>
              <a:t>Characteristics</a:t>
            </a:r>
          </a:p>
          <a:p>
            <a:pPr eaLnBrk="1" hangingPunct="1">
              <a:lnSpc>
                <a:spcPct val="90000"/>
              </a:lnSpc>
            </a:pPr>
            <a:r>
              <a:rPr lang="en-GB" sz="2400"/>
              <a:t>Langnau (2001) believes returns require a different infrastructure from outbound shipments</a:t>
            </a:r>
          </a:p>
          <a:p>
            <a:pPr eaLnBrk="1" hangingPunct="1">
              <a:lnSpc>
                <a:spcPct val="90000"/>
              </a:lnSpc>
            </a:pPr>
            <a:r>
              <a:rPr lang="en-GB" sz="2400"/>
              <a:t>Hughes (2003) reinforces that separation from the forward supply chain makes sense</a:t>
            </a:r>
          </a:p>
          <a:p>
            <a:pPr eaLnBrk="1" hangingPunct="1">
              <a:lnSpc>
                <a:spcPct val="90000"/>
              </a:lnSpc>
            </a:pPr>
            <a:r>
              <a:rPr lang="en-GB" sz="2400"/>
              <a:t>Centralised returns processing a preferred option-creates control over product life cycle and allows for better data collection</a:t>
            </a:r>
          </a:p>
          <a:p>
            <a:pPr eaLnBrk="1" hangingPunct="1">
              <a:lnSpc>
                <a:spcPct val="90000"/>
              </a:lnSpc>
            </a:pPr>
            <a:r>
              <a:rPr lang="en-GB" sz="2400"/>
              <a:t>Stock (1998) indicates using a centralised returns centre is more efficient than performing these activities in forward distribution centre</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pPr eaLnBrk="1" hangingPunct="1"/>
            <a:r>
              <a:rPr lang="en-GB"/>
              <a:t>Process Management Framework</a:t>
            </a:r>
          </a:p>
        </p:txBody>
      </p:sp>
      <p:pic>
        <p:nvPicPr>
          <p:cNvPr id="48131" name="Picture 5" descr="~AUT0004"/>
          <p:cNvPicPr>
            <a:picLocks noChangeAspect="1" noChangeArrowheads="1"/>
          </p:cNvPicPr>
          <p:nvPr/>
        </p:nvPicPr>
        <p:blipFill>
          <a:blip r:embed="rId2" cstate="print"/>
          <a:srcRect/>
          <a:stretch>
            <a:fillRect/>
          </a:stretch>
        </p:blipFill>
        <p:spPr bwMode="auto">
          <a:xfrm>
            <a:off x="900113" y="1844675"/>
            <a:ext cx="7488237" cy="4724400"/>
          </a:xfrm>
          <a:prstGeom prst="rect">
            <a:avLst/>
          </a:prstGeom>
          <a:noFill/>
          <a:ln w="9525">
            <a:noFill/>
            <a:miter lim="800000"/>
            <a:headEnd/>
            <a:tailEnd/>
          </a:ln>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a:t>Inventory Management</a:t>
            </a:r>
          </a:p>
        </p:txBody>
      </p:sp>
      <p:sp>
        <p:nvSpPr>
          <p:cNvPr id="49155" name="Rectangle 3"/>
          <p:cNvSpPr>
            <a:spLocks noGrp="1" noChangeArrowheads="1"/>
          </p:cNvSpPr>
          <p:nvPr>
            <p:ph type="body" idx="1"/>
          </p:nvPr>
        </p:nvSpPr>
        <p:spPr/>
        <p:txBody>
          <a:bodyPr/>
          <a:lstStyle/>
          <a:p>
            <a:pPr eaLnBrk="1" hangingPunct="1">
              <a:lnSpc>
                <a:spcPct val="90000"/>
              </a:lnSpc>
              <a:buFontTx/>
              <a:buNone/>
            </a:pPr>
            <a:r>
              <a:rPr lang="en-GB"/>
              <a:t>	De Brito et al (2001) investigated the distribution return lag</a:t>
            </a:r>
          </a:p>
          <a:p>
            <a:pPr eaLnBrk="1" hangingPunct="1">
              <a:lnSpc>
                <a:spcPct val="90000"/>
              </a:lnSpc>
            </a:pPr>
            <a:r>
              <a:rPr lang="en-GB"/>
              <a:t>When ordering important to know the return rate and return lag</a:t>
            </a:r>
          </a:p>
          <a:p>
            <a:pPr eaLnBrk="1" hangingPunct="1">
              <a:lnSpc>
                <a:spcPct val="90000"/>
              </a:lnSpc>
            </a:pPr>
            <a:r>
              <a:rPr lang="en-GB"/>
              <a:t>Important in the case of seasonality</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r>
              <a:rPr lang="en-GB" sz="4000"/>
              <a:t>Information Communication Technology</a:t>
            </a:r>
          </a:p>
        </p:txBody>
      </p:sp>
      <p:sp>
        <p:nvSpPr>
          <p:cNvPr id="50179" name="Rectangle 3"/>
          <p:cNvSpPr>
            <a:spLocks noGrp="1" noChangeArrowheads="1"/>
          </p:cNvSpPr>
          <p:nvPr>
            <p:ph type="body" idx="1"/>
          </p:nvPr>
        </p:nvSpPr>
        <p:spPr/>
        <p:txBody>
          <a:bodyPr/>
          <a:lstStyle/>
          <a:p>
            <a:pPr eaLnBrk="1" hangingPunct="1"/>
            <a:r>
              <a:rPr lang="en-GB" sz="2800"/>
              <a:t>Reverse logistics relies heavily on gathering meaningful information to help manage the returns process</a:t>
            </a:r>
          </a:p>
          <a:p>
            <a:pPr eaLnBrk="1" hangingPunct="1"/>
            <a:r>
              <a:rPr lang="en-GB" sz="2800"/>
              <a:t>All partners in the chain should be integrated to ensure complete visibility can be obtained throughout the channel</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5" descr="~AUT0005"/>
          <p:cNvPicPr>
            <a:picLocks noChangeAspect="1" noChangeArrowheads="1"/>
          </p:cNvPicPr>
          <p:nvPr/>
        </p:nvPicPr>
        <p:blipFill>
          <a:blip r:embed="rId2" cstate="print"/>
          <a:srcRect/>
          <a:stretch>
            <a:fillRect/>
          </a:stretch>
        </p:blipFill>
        <p:spPr bwMode="auto">
          <a:xfrm>
            <a:off x="684213" y="2276475"/>
            <a:ext cx="7343775" cy="3455988"/>
          </a:xfrm>
          <a:prstGeom prst="rect">
            <a:avLst/>
          </a:prstGeom>
          <a:noFill/>
          <a:ln w="9525">
            <a:noFill/>
            <a:miter lim="800000"/>
            <a:headEnd/>
            <a:tailEnd/>
          </a:ln>
        </p:spPr>
      </p:pic>
      <p:sp>
        <p:nvSpPr>
          <p:cNvPr id="51203" name="Text Box 6"/>
          <p:cNvSpPr txBox="1">
            <a:spLocks noChangeArrowheads="1"/>
          </p:cNvSpPr>
          <p:nvPr/>
        </p:nvSpPr>
        <p:spPr bwMode="auto">
          <a:xfrm>
            <a:off x="323850" y="836613"/>
            <a:ext cx="5976938" cy="1006475"/>
          </a:xfrm>
          <a:prstGeom prst="rect">
            <a:avLst/>
          </a:prstGeom>
          <a:noFill/>
          <a:ln w="9525">
            <a:noFill/>
            <a:miter lim="800000"/>
            <a:headEnd/>
            <a:tailEnd/>
          </a:ln>
        </p:spPr>
        <p:txBody>
          <a:bodyPr>
            <a:spAutoFit/>
          </a:bodyPr>
          <a:lstStyle/>
          <a:p>
            <a:pPr>
              <a:spcBef>
                <a:spcPct val="50000"/>
              </a:spcBef>
            </a:pPr>
            <a:r>
              <a:rPr lang="en-GB" sz="2000" b="1">
                <a:latin typeface="Bookman Old Style" pitchFamily="18" charset="0"/>
              </a:rPr>
              <a:t>Comparision of technologies utilised to assist reverse logistics processing by retailing and manufacturing segments</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a:t>Activity Based Costing (1)</a:t>
            </a:r>
          </a:p>
        </p:txBody>
      </p:sp>
      <p:sp>
        <p:nvSpPr>
          <p:cNvPr id="52227" name="Rectangle 3"/>
          <p:cNvSpPr>
            <a:spLocks noGrp="1" noChangeArrowheads="1"/>
          </p:cNvSpPr>
          <p:nvPr>
            <p:ph type="body" idx="1"/>
          </p:nvPr>
        </p:nvSpPr>
        <p:spPr/>
        <p:txBody>
          <a:bodyPr/>
          <a:lstStyle/>
          <a:p>
            <a:pPr eaLnBrk="1" hangingPunct="1">
              <a:buFontTx/>
              <a:buNone/>
            </a:pPr>
            <a:r>
              <a:rPr lang="en-GB" sz="2800"/>
              <a:t>	Richie et al (2000) discusses the use of reverse logistics in the recycling of pharmaceutical stock for use in the NHS.  Project involved:</a:t>
            </a:r>
          </a:p>
          <a:p>
            <a:pPr eaLnBrk="1" hangingPunct="1"/>
            <a:r>
              <a:rPr lang="en-GB" sz="2800"/>
              <a:t>Process mapping</a:t>
            </a:r>
          </a:p>
          <a:p>
            <a:pPr eaLnBrk="1" hangingPunct="1"/>
            <a:r>
              <a:rPr lang="en-GB" sz="2800"/>
              <a:t>Financial analysis</a:t>
            </a:r>
          </a:p>
          <a:p>
            <a:pPr eaLnBrk="1" hangingPunct="1"/>
            <a:r>
              <a:rPr lang="en-GB" sz="2800"/>
              <a:t>Stock management</a:t>
            </a:r>
          </a:p>
          <a:p>
            <a:pPr eaLnBrk="1" hangingPunct="1"/>
            <a:r>
              <a:rPr lang="en-GB" sz="2800"/>
              <a:t>Identification of ownership</a:t>
            </a: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463</TotalTime>
  <Words>2016</Words>
  <Application>Microsoft Office PowerPoint</Application>
  <PresentationFormat>On-screen Show (4:3)</PresentationFormat>
  <Paragraphs>234</Paragraphs>
  <Slides>50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50</vt:i4>
      </vt:variant>
    </vt:vector>
  </HeadingPairs>
  <TitlesOfParts>
    <vt:vector size="54" baseType="lpstr">
      <vt:lpstr>Batang</vt:lpstr>
      <vt:lpstr>Arial</vt:lpstr>
      <vt:lpstr>Bookman Old Style</vt:lpstr>
      <vt:lpstr>Default Design</vt:lpstr>
      <vt:lpstr>Reverse Logistics</vt:lpstr>
      <vt:lpstr>Question</vt:lpstr>
      <vt:lpstr>Business Background Issues (1)</vt:lpstr>
      <vt:lpstr>Business Background Issues (2)</vt:lpstr>
      <vt:lpstr>Business Background Issues (3)</vt:lpstr>
      <vt:lpstr>Business Background Issues (4)</vt:lpstr>
      <vt:lpstr>Business Background Issues (5)</vt:lpstr>
      <vt:lpstr>Definitions of Reverse Logistics</vt:lpstr>
      <vt:lpstr>Definitions of Reverse Logistics</vt:lpstr>
      <vt:lpstr>Definitions of Reverse Logistics</vt:lpstr>
      <vt:lpstr>Question</vt:lpstr>
      <vt:lpstr>Reverse Logistics in Retailing</vt:lpstr>
      <vt:lpstr>Reverse Logistics in Retailing</vt:lpstr>
      <vt:lpstr>Scale, Cost and volume of  reverse logistics</vt:lpstr>
      <vt:lpstr>Percentage of returns (Rogers, 1998)</vt:lpstr>
      <vt:lpstr>Perceptions of Reverse Logistics</vt:lpstr>
      <vt:lpstr>Ignorance</vt:lpstr>
      <vt:lpstr>Acceptance</vt:lpstr>
      <vt:lpstr>Legislative factors</vt:lpstr>
      <vt:lpstr>EC’s Directive of Packaging and Packaging Waste (94/62/EC)</vt:lpstr>
      <vt:lpstr>Economic factors (1)</vt:lpstr>
      <vt:lpstr>Economic factors (2)</vt:lpstr>
      <vt:lpstr>Sustainable Development</vt:lpstr>
      <vt:lpstr>Sustainable Development</vt:lpstr>
      <vt:lpstr>Sustainable Development</vt:lpstr>
      <vt:lpstr>Sustainable Transport (1)</vt:lpstr>
      <vt:lpstr>Sustainable Transport (2)</vt:lpstr>
      <vt:lpstr>Sustainable Transport (3)</vt:lpstr>
      <vt:lpstr>Sustainable Transport (4)</vt:lpstr>
      <vt:lpstr>Reasons for Product Returns</vt:lpstr>
      <vt:lpstr>Customer returns</vt:lpstr>
      <vt:lpstr>Marketing returns</vt:lpstr>
      <vt:lpstr>Assets Returns</vt:lpstr>
      <vt:lpstr>Product Recalls</vt:lpstr>
      <vt:lpstr>Other Factors Impacting on  Product Returns</vt:lpstr>
      <vt:lpstr>Disposal Process or Product Returns</vt:lpstr>
      <vt:lpstr>Parties in Reverse Logistics</vt:lpstr>
      <vt:lpstr>Frameworks of Reverse Logistics</vt:lpstr>
      <vt:lpstr>Macro Environmental Framework</vt:lpstr>
      <vt:lpstr>Hierarchy of Disposition of Products</vt:lpstr>
      <vt:lpstr>Hierarchy of Disposition of Products</vt:lpstr>
      <vt:lpstr>Physical Network</vt:lpstr>
      <vt:lpstr>Physical Network</vt:lpstr>
      <vt:lpstr>Physical Network</vt:lpstr>
      <vt:lpstr>Physical Network</vt:lpstr>
      <vt:lpstr>Process Management Framework</vt:lpstr>
      <vt:lpstr>Inventory Management</vt:lpstr>
      <vt:lpstr>Information Communication Technology</vt:lpstr>
      <vt:lpstr>PowerPoint Presentation</vt:lpstr>
      <vt:lpstr>Activity Based Costing (1)</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Reverse Logistics</dc:title>
  <dc:creator>com-at2</dc:creator>
  <cp:lastModifiedBy>Andrew Thorn</cp:lastModifiedBy>
  <cp:revision>17</cp:revision>
  <dcterms:created xsi:type="dcterms:W3CDTF">2006-03-29T15:04:22Z</dcterms:created>
  <dcterms:modified xsi:type="dcterms:W3CDTF">2026-05-07T13:54:13Z</dcterms:modified>
</cp:coreProperties>
</file>