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1" r:id="rId6"/>
    <p:sldId id="260" r:id="rId7"/>
    <p:sldId id="270" r:id="rId8"/>
    <p:sldId id="263" r:id="rId9"/>
    <p:sldId id="272" r:id="rId10"/>
    <p:sldId id="266" r:id="rId11"/>
    <p:sldId id="271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280222-6CD4-4875-93C2-67FD81366740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42416B-23EA-4A93-9975-A01B010000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5316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guardian.com/uk-news/2018/nov/30/syrian-boy-jamal-asks-people-not-to-attack-his-alleged-bully-huddersfield" TargetMode="External"/><Relationship Id="rId3" Type="http://schemas.openxmlformats.org/officeDocument/2006/relationships/hyperlink" Target="http://elisegravel.com/en/blog/whats-a-refugee/" TargetMode="External"/><Relationship Id="rId7" Type="http://schemas.openxmlformats.org/officeDocument/2006/relationships/hyperlink" Target="https://www.bbc.co.uk/news/uk-43826163" TargetMode="External"/><Relationship Id="rId2" Type="http://schemas.openxmlformats.org/officeDocument/2006/relationships/hyperlink" Target="https://www.un.org/en/sections/issues-depth/refugees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express.co.uk/news/uk/619991/migrant-crisis-Syria-EU" TargetMode="External"/><Relationship Id="rId5" Type="http://schemas.openxmlformats.org/officeDocument/2006/relationships/hyperlink" Target="https://www.independent.co.uk/news/world/middle-east/syria-civil-war-9-years-idlib-assad-rebels-a8822731.html" TargetMode="External"/><Relationship Id="rId4" Type="http://schemas.openxmlformats.org/officeDocument/2006/relationships/hyperlink" Target="https://www.youtube.com/watch?v=1hBsLxlk11g" TargetMode="External"/><Relationship Id="rId9" Type="http://schemas.openxmlformats.org/officeDocument/2006/relationships/hyperlink" Target="https://www.linkedin.com/company/conclus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B9E666-537F-40E4-87F1-6D575948AA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2439" y="2706863"/>
            <a:ext cx="3259364" cy="145157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EFFFF"/>
                </a:solidFill>
              </a:rPr>
              <a:t>Linda Evans</a:t>
            </a:r>
          </a:p>
        </p:txBody>
      </p:sp>
      <p:sp>
        <p:nvSpPr>
          <p:cNvPr id="75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A982D1-07B1-4B6D-9048-898E8141E9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3463" y="4841087"/>
            <a:ext cx="3846576" cy="857047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3000" dirty="0">
                <a:solidFill>
                  <a:srgbClr val="FEFFFF"/>
                </a:solidFill>
              </a:rPr>
              <a:t>1809867</a:t>
            </a:r>
          </a:p>
          <a:p>
            <a:pPr>
              <a:lnSpc>
                <a:spcPct val="90000"/>
              </a:lnSpc>
            </a:pPr>
            <a:r>
              <a:rPr lang="en-GB" sz="3000" dirty="0">
                <a:solidFill>
                  <a:srgbClr val="FEFFFF"/>
                </a:solidFill>
              </a:rPr>
              <a:t>SJSS4001</a:t>
            </a: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FEFFFF"/>
              </a:solidFill>
            </a:endParaRPr>
          </a:p>
        </p:txBody>
      </p:sp>
      <p:pic>
        <p:nvPicPr>
          <p:cNvPr id="1026" name="Picture 2" descr="Image result for refugees">
            <a:extLst>
              <a:ext uri="{FF2B5EF4-FFF2-40B4-BE49-F238E27FC236}">
                <a16:creationId xmlns:a16="http://schemas.microsoft.com/office/drawing/2014/main" id="{6BB9E350-2D7D-422D-83A0-C037657D53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7994" y="1500779"/>
            <a:ext cx="5640502" cy="3863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7272DF-F51A-4DD5-B61D-2AA680212CE0}"/>
              </a:ext>
            </a:extLst>
          </p:cNvPr>
          <p:cNvSpPr txBox="1"/>
          <p:nvPr/>
        </p:nvSpPr>
        <p:spPr>
          <a:xfrm>
            <a:off x="7600950" y="5544246"/>
            <a:ext cx="28575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1)</a:t>
            </a:r>
          </a:p>
        </p:txBody>
      </p:sp>
    </p:spTree>
    <p:extLst>
      <p:ext uri="{BB962C8B-B14F-4D97-AF65-F5344CB8AC3E}">
        <p14:creationId xmlns:p14="http://schemas.microsoft.com/office/powerpoint/2010/main" val="25442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B01A3-2096-4403-AEA1-C294FD08C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182" y="1236631"/>
            <a:ext cx="8911687" cy="2275892"/>
          </a:xfrm>
        </p:spPr>
        <p:txBody>
          <a:bodyPr/>
          <a:lstStyle/>
          <a:p>
            <a:r>
              <a:rPr lang="en-GB" dirty="0">
                <a:latin typeface="+mn-lt"/>
              </a:rPr>
              <a:t>WHAT/WHO IS A REFUGEE?</a:t>
            </a:r>
          </a:p>
        </p:txBody>
      </p:sp>
      <p:pic>
        <p:nvPicPr>
          <p:cNvPr id="2050" name="Picture 2" descr="Related image">
            <a:extLst>
              <a:ext uri="{FF2B5EF4-FFF2-40B4-BE49-F238E27FC236}">
                <a16:creationId xmlns:a16="http://schemas.microsoft.com/office/drawing/2014/main" id="{067D6BC8-0A7E-4200-9083-F0311996EE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0899" y="1084023"/>
            <a:ext cx="3505940" cy="4537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DC4ABC-AC00-40BC-B2BF-E1C53DF17756}"/>
              </a:ext>
            </a:extLst>
          </p:cNvPr>
          <p:cNvSpPr txBox="1"/>
          <p:nvPr/>
        </p:nvSpPr>
        <p:spPr>
          <a:xfrm>
            <a:off x="9001108" y="5775192"/>
            <a:ext cx="25035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1CB92D-B596-4243-B691-83FF78C40A39}"/>
              </a:ext>
            </a:extLst>
          </p:cNvPr>
          <p:cNvSpPr txBox="1"/>
          <p:nvPr/>
        </p:nvSpPr>
        <p:spPr>
          <a:xfrm>
            <a:off x="665825" y="3403278"/>
            <a:ext cx="62321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‘A refugee is someone who has been forced to flee his or her country because of persecution, war or violence’.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CB5E36-EA3C-4BA4-A99F-1CD9D9871AA6}"/>
              </a:ext>
            </a:extLst>
          </p:cNvPr>
          <p:cNvSpPr txBox="1"/>
          <p:nvPr/>
        </p:nvSpPr>
        <p:spPr>
          <a:xfrm>
            <a:off x="1109709" y="5335480"/>
            <a:ext cx="27698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Unrefugees.org, 2018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685796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338A4-5F06-47FA-B102-F3B140E74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3631" y="757275"/>
            <a:ext cx="9365297" cy="128089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What Is The Difference Between A Refugee, Asylum Seeker &amp; Economic Migrant?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B7E7C0-09AE-48FD-A6FC-EF3FDD2AD819}"/>
              </a:ext>
            </a:extLst>
          </p:cNvPr>
          <p:cNvSpPr txBox="1"/>
          <p:nvPr/>
        </p:nvSpPr>
        <p:spPr>
          <a:xfrm>
            <a:off x="5307460" y="5858182"/>
            <a:ext cx="2686050" cy="375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/>
              <a:t>Image 3</a:t>
            </a:r>
            <a:r>
              <a:rPr lang="en-GB" dirty="0"/>
              <a:t>)</a:t>
            </a:r>
          </a:p>
        </p:txBody>
      </p:sp>
      <p:pic>
        <p:nvPicPr>
          <p:cNvPr id="6" name="Picture 2" descr="Related image">
            <a:extLst>
              <a:ext uri="{FF2B5EF4-FFF2-40B4-BE49-F238E27FC236}">
                <a16:creationId xmlns:a16="http://schemas.microsoft.com/office/drawing/2014/main" id="{E283A6DF-BDCD-4220-AE4A-098B21A9D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8551" y="2233673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34974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36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7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8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9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0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1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2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3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4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5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6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7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49" name="Group 148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50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1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2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3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4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5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6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7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8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9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0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1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163" name="Rectangle 162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5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67" name="Rectangle 166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9" name="Rectangle 168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AA4377-9C5D-4C22-BB62-86985DDA2D22}"/>
              </a:ext>
            </a:extLst>
          </p:cNvPr>
          <p:cNvSpPr txBox="1"/>
          <p:nvPr/>
        </p:nvSpPr>
        <p:spPr>
          <a:xfrm>
            <a:off x="540279" y="967417"/>
            <a:ext cx="3778870" cy="3943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rgbClr val="FEFFFF"/>
                </a:solidFill>
                <a:latin typeface="+mj-lt"/>
                <a:ea typeface="+mj-ea"/>
                <a:cs typeface="+mj-cs"/>
              </a:rPr>
              <a:t>What caused the Syrian refugee crisis?</a:t>
            </a:r>
          </a:p>
        </p:txBody>
      </p:sp>
      <p:sp>
        <p:nvSpPr>
          <p:cNvPr id="171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6" name="Picture 2" descr="Image result for syria">
            <a:extLst>
              <a:ext uri="{FF2B5EF4-FFF2-40B4-BE49-F238E27FC236}">
                <a16:creationId xmlns:a16="http://schemas.microsoft.com/office/drawing/2014/main" id="{A75DB8FA-CD24-4B48-A765-76B80E123E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7994" y="1451425"/>
            <a:ext cx="5640502" cy="396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E956D06-EB4A-4A8B-9986-A04758A823D5}"/>
              </a:ext>
            </a:extLst>
          </p:cNvPr>
          <p:cNvSpPr txBox="1"/>
          <p:nvPr/>
        </p:nvSpPr>
        <p:spPr>
          <a:xfrm>
            <a:off x="7688062" y="5897171"/>
            <a:ext cx="25390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4)</a:t>
            </a:r>
          </a:p>
        </p:txBody>
      </p:sp>
    </p:spTree>
    <p:extLst>
      <p:ext uri="{BB962C8B-B14F-4D97-AF65-F5344CB8AC3E}">
        <p14:creationId xmlns:p14="http://schemas.microsoft.com/office/powerpoint/2010/main" val="2585768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15836F6-7F2F-42F3-BF6B-09DF4E9A5E10}"/>
              </a:ext>
            </a:extLst>
          </p:cNvPr>
          <p:cNvSpPr txBox="1"/>
          <p:nvPr/>
        </p:nvSpPr>
        <p:spPr>
          <a:xfrm>
            <a:off x="1748901" y="736847"/>
            <a:ext cx="83361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What do we know about the Syrian refugees who have come to the UK?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2B6C33-89D3-48D9-8BB9-69033ACAA2C8}"/>
              </a:ext>
            </a:extLst>
          </p:cNvPr>
          <p:cNvSpPr txBox="1"/>
          <p:nvPr/>
        </p:nvSpPr>
        <p:spPr>
          <a:xfrm>
            <a:off x="1544714" y="3932873"/>
            <a:ext cx="8238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Legal and/or physical protection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Women and young girls at risk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Medical needs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B15A31-730E-4A45-8FE4-01001383B4BE}"/>
              </a:ext>
            </a:extLst>
          </p:cNvPr>
          <p:cNvSpPr txBox="1"/>
          <p:nvPr/>
        </p:nvSpPr>
        <p:spPr>
          <a:xfrm>
            <a:off x="2139519" y="5687199"/>
            <a:ext cx="2396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 </a:t>
            </a:r>
            <a:r>
              <a:rPr lang="en-GB" sz="1400" dirty="0"/>
              <a:t>(Hough, 2018)</a:t>
            </a:r>
          </a:p>
        </p:txBody>
      </p:sp>
      <p:pic>
        <p:nvPicPr>
          <p:cNvPr id="3074" name="Picture 2" descr="Image result for what do we know about syrian refugees who have come to the uk">
            <a:extLst>
              <a:ext uri="{FF2B5EF4-FFF2-40B4-BE49-F238E27FC236}">
                <a16:creationId xmlns:a16="http://schemas.microsoft.com/office/drawing/2014/main" id="{442A448C-0F19-4A0A-BBD5-4C597A3D56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9108" y="3932872"/>
            <a:ext cx="3268588" cy="193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BB6B741-2D00-44B5-B429-14971CFDA860}"/>
              </a:ext>
            </a:extLst>
          </p:cNvPr>
          <p:cNvSpPr txBox="1"/>
          <p:nvPr/>
        </p:nvSpPr>
        <p:spPr>
          <a:xfrm>
            <a:off x="9394563" y="6085642"/>
            <a:ext cx="21621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5)</a:t>
            </a:r>
          </a:p>
        </p:txBody>
      </p:sp>
    </p:spTree>
    <p:extLst>
      <p:ext uri="{BB962C8B-B14F-4D97-AF65-F5344CB8AC3E}">
        <p14:creationId xmlns:p14="http://schemas.microsoft.com/office/powerpoint/2010/main" val="1895513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4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5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6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7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8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9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0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1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2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3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86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8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9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0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1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2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3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4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5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6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7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1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606A0D-2433-4361-8EB6-72E1ED77630C}"/>
              </a:ext>
            </a:extLst>
          </p:cNvPr>
          <p:cNvSpPr txBox="1"/>
          <p:nvPr/>
        </p:nvSpPr>
        <p:spPr>
          <a:xfrm>
            <a:off x="540279" y="967417"/>
            <a:ext cx="3778870" cy="3943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rgbClr val="FEFFFF"/>
                </a:solidFill>
                <a:latin typeface="+mj-lt"/>
                <a:ea typeface="+mj-ea"/>
                <a:cs typeface="+mj-cs"/>
              </a:rPr>
              <a:t>Where are the Syrian refugees living in the UK?</a:t>
            </a:r>
          </a:p>
        </p:txBody>
      </p:sp>
      <p:sp>
        <p:nvSpPr>
          <p:cNvPr id="107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2050" name="Picture 2" descr="Map showing the settlement of refugees by local authority">
            <a:extLst>
              <a:ext uri="{FF2B5EF4-FFF2-40B4-BE49-F238E27FC236}">
                <a16:creationId xmlns:a16="http://schemas.microsoft.com/office/drawing/2014/main" id="{F524AC6B-0695-48C5-A3A1-22F7FC4EC3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37706" y="650780"/>
            <a:ext cx="5034623" cy="4921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477EDB-BA5E-4E16-83E5-A9C9670E7C28}"/>
              </a:ext>
            </a:extLst>
          </p:cNvPr>
          <p:cNvSpPr txBox="1"/>
          <p:nvPr/>
        </p:nvSpPr>
        <p:spPr>
          <a:xfrm>
            <a:off x="8486775" y="5897171"/>
            <a:ext cx="22479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6)</a:t>
            </a:r>
          </a:p>
        </p:txBody>
      </p:sp>
    </p:spTree>
    <p:extLst>
      <p:ext uri="{BB962C8B-B14F-4D97-AF65-F5344CB8AC3E}">
        <p14:creationId xmlns:p14="http://schemas.microsoft.com/office/powerpoint/2010/main" val="1113071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2" name="Group 70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4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5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6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7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8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9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0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1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2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3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053" name="Group 84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86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8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9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0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1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2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3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4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5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6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7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054" name="Rectangle 98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55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2056" name="Rectangle 102">
            <a:extLst>
              <a:ext uri="{FF2B5EF4-FFF2-40B4-BE49-F238E27FC236}">
                <a16:creationId xmlns:a16="http://schemas.microsoft.com/office/drawing/2014/main" id="{1EDD21E1-BAF0-4314-AB31-82ECB8AC9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4AAAC7-4DC3-45D2-864F-213EBACB95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3" y="645106"/>
            <a:ext cx="7127615" cy="125989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Why are Syrian refugees not accepted?</a:t>
            </a:r>
          </a:p>
        </p:txBody>
      </p:sp>
      <p:sp>
        <p:nvSpPr>
          <p:cNvPr id="2057" name="Rectangle 104">
            <a:extLst>
              <a:ext uri="{FF2B5EF4-FFF2-40B4-BE49-F238E27FC236}">
                <a16:creationId xmlns:a16="http://schemas.microsoft.com/office/drawing/2014/main" id="{FDC8619C-F25D-468E-95FA-2A2151D7D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2AAA8-C7EF-4FD0-AA9E-3CC5C6BC9E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9225" y="2133600"/>
            <a:ext cx="5122652" cy="375925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/>
              <a:t>Not-In-My-Back-Yard 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Xenophobia</a:t>
            </a:r>
          </a:p>
          <a:p>
            <a:endParaRPr lang="en-US" sz="2800" dirty="0"/>
          </a:p>
          <a:p>
            <a:r>
              <a:rPr lang="en-US" sz="2800" dirty="0"/>
              <a:t>Discrimination/Abuse</a:t>
            </a:r>
          </a:p>
          <a:p>
            <a:endParaRPr lang="en-US" sz="2800" dirty="0"/>
          </a:p>
        </p:txBody>
      </p:sp>
      <p:pic>
        <p:nvPicPr>
          <p:cNvPr id="2050" name="Picture 2" descr="Image result for the syrian boy who was bullied">
            <a:extLst>
              <a:ext uri="{FF2B5EF4-FFF2-40B4-BE49-F238E27FC236}">
                <a16:creationId xmlns:a16="http://schemas.microsoft.com/office/drawing/2014/main" id="{DFABB781-E511-45DF-8BE1-8E23D3BBB8E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1016" y="2025293"/>
            <a:ext cx="5324759" cy="2795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8" name="Freeform 12">
            <a:extLst>
              <a:ext uri="{FF2B5EF4-FFF2-40B4-BE49-F238E27FC236}">
                <a16:creationId xmlns:a16="http://schemas.microsoft.com/office/drawing/2014/main" id="{7D9439D6-DEAD-4CEB-A61B-BE3D64D1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3D145C-09C4-48C5-B041-895AD9536BB7}"/>
              </a:ext>
            </a:extLst>
          </p:cNvPr>
          <p:cNvSpPr txBox="1"/>
          <p:nvPr/>
        </p:nvSpPr>
        <p:spPr>
          <a:xfrm>
            <a:off x="8753383" y="5033639"/>
            <a:ext cx="23170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7)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B36039-F5A4-4C07-B8D9-7A6F79EE87EC}"/>
              </a:ext>
            </a:extLst>
          </p:cNvPr>
          <p:cNvSpPr txBox="1"/>
          <p:nvPr/>
        </p:nvSpPr>
        <p:spPr>
          <a:xfrm>
            <a:off x="1011001" y="5597584"/>
            <a:ext cx="35757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Ferwerda</a:t>
            </a:r>
            <a:r>
              <a:rPr lang="en-GB" sz="1400" dirty="0"/>
              <a:t>, Flynn and Horiuchi, 2017)</a:t>
            </a:r>
          </a:p>
        </p:txBody>
      </p:sp>
    </p:spTree>
    <p:extLst>
      <p:ext uri="{BB962C8B-B14F-4D97-AF65-F5344CB8AC3E}">
        <p14:creationId xmlns:p14="http://schemas.microsoft.com/office/powerpoint/2010/main" val="3113775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52B18E-6A7B-4F96-8711-47217F0B8067}"/>
              </a:ext>
            </a:extLst>
          </p:cNvPr>
          <p:cNvSpPr txBox="1"/>
          <p:nvPr/>
        </p:nvSpPr>
        <p:spPr>
          <a:xfrm>
            <a:off x="2095130" y="727969"/>
            <a:ext cx="87533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Multi- dimensional effects of social positioning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5AA4A2-850B-4777-B5C4-8B4D30ABF92E}"/>
              </a:ext>
            </a:extLst>
          </p:cNvPr>
          <p:cNvSpPr txBox="1"/>
          <p:nvPr/>
        </p:nvSpPr>
        <p:spPr>
          <a:xfrm>
            <a:off x="2157274" y="2894120"/>
            <a:ext cx="79810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Families and social transformations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Education and youth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 and economic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Housing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Deprivation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Place and belonging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Politics of belonging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DF82E2-2FF4-4DC0-A548-BECA27BFBE31}"/>
              </a:ext>
            </a:extLst>
          </p:cNvPr>
          <p:cNvSpPr txBox="1"/>
          <p:nvPr/>
        </p:nvSpPr>
        <p:spPr>
          <a:xfrm>
            <a:off x="2157274" y="5521911"/>
            <a:ext cx="3435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 </a:t>
            </a:r>
            <a:r>
              <a:rPr lang="en-GB" sz="1400" dirty="0"/>
              <a:t>(Hickman, Crowley and Mai, 2008)</a:t>
            </a:r>
          </a:p>
        </p:txBody>
      </p:sp>
    </p:spTree>
    <p:extLst>
      <p:ext uri="{BB962C8B-B14F-4D97-AF65-F5344CB8AC3E}">
        <p14:creationId xmlns:p14="http://schemas.microsoft.com/office/powerpoint/2010/main" val="767439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259C671B-1B22-4141-A9C0-2E7941FDA7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72" name="Freeform 11">
              <a:extLst>
                <a:ext uri="{FF2B5EF4-FFF2-40B4-BE49-F238E27FC236}">
                  <a16:creationId xmlns:a16="http://schemas.microsoft.com/office/drawing/2014/main" id="{7B2F5A4B-FA0F-4625-82F7-1D3F11281B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3" name="Freeform 12">
              <a:extLst>
                <a:ext uri="{FF2B5EF4-FFF2-40B4-BE49-F238E27FC236}">
                  <a16:creationId xmlns:a16="http://schemas.microsoft.com/office/drawing/2014/main" id="{9ACB0BAE-722F-4C91-8C2A-44EF768E8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4" name="Freeform 13">
              <a:extLst>
                <a:ext uri="{FF2B5EF4-FFF2-40B4-BE49-F238E27FC236}">
                  <a16:creationId xmlns:a16="http://schemas.microsoft.com/office/drawing/2014/main" id="{C3AC4D9F-59AC-421A-9FF3-C936CEC439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5" name="Freeform 14">
              <a:extLst>
                <a:ext uri="{FF2B5EF4-FFF2-40B4-BE49-F238E27FC236}">
                  <a16:creationId xmlns:a16="http://schemas.microsoft.com/office/drawing/2014/main" id="{797BCE03-677D-4D65-A4D1-1FD721DD5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6" name="Freeform 15">
              <a:extLst>
                <a:ext uri="{FF2B5EF4-FFF2-40B4-BE49-F238E27FC236}">
                  <a16:creationId xmlns:a16="http://schemas.microsoft.com/office/drawing/2014/main" id="{D007E5D0-0B4E-4094-988C-9917146C2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7" name="Freeform 16">
              <a:extLst>
                <a:ext uri="{FF2B5EF4-FFF2-40B4-BE49-F238E27FC236}">
                  <a16:creationId xmlns:a16="http://schemas.microsoft.com/office/drawing/2014/main" id="{024DB804-C06B-4A0A-AC43-6BCCB7D760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8" name="Freeform 17">
              <a:extLst>
                <a:ext uri="{FF2B5EF4-FFF2-40B4-BE49-F238E27FC236}">
                  <a16:creationId xmlns:a16="http://schemas.microsoft.com/office/drawing/2014/main" id="{B51DC17A-305E-486E-A527-5E8068E9EF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9" name="Freeform 18">
              <a:extLst>
                <a:ext uri="{FF2B5EF4-FFF2-40B4-BE49-F238E27FC236}">
                  <a16:creationId xmlns:a16="http://schemas.microsoft.com/office/drawing/2014/main" id="{B6CCA716-6D46-4523-BF96-FF1B0C546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0" name="Freeform 19">
              <a:extLst>
                <a:ext uri="{FF2B5EF4-FFF2-40B4-BE49-F238E27FC236}">
                  <a16:creationId xmlns:a16="http://schemas.microsoft.com/office/drawing/2014/main" id="{E632B09A-D30C-4268-B28B-ACD6127630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1" name="Freeform 20">
              <a:extLst>
                <a:ext uri="{FF2B5EF4-FFF2-40B4-BE49-F238E27FC236}">
                  <a16:creationId xmlns:a16="http://schemas.microsoft.com/office/drawing/2014/main" id="{5FC839A4-228B-4EC0-8AF4-D8E38ECE6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2" name="Freeform 21">
              <a:extLst>
                <a:ext uri="{FF2B5EF4-FFF2-40B4-BE49-F238E27FC236}">
                  <a16:creationId xmlns:a16="http://schemas.microsoft.com/office/drawing/2014/main" id="{A8FFB1A1-5BB5-4551-87CD-F3365E6FE9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83" name="Freeform 22">
              <a:extLst>
                <a:ext uri="{FF2B5EF4-FFF2-40B4-BE49-F238E27FC236}">
                  <a16:creationId xmlns:a16="http://schemas.microsoft.com/office/drawing/2014/main" id="{D05AF173-8E70-41FA-9254-DF9AC3DDA2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1D56A4CE-A3F4-4CFF-9A65-C029AC17B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86" name="Freeform 27">
              <a:extLst>
                <a:ext uri="{FF2B5EF4-FFF2-40B4-BE49-F238E27FC236}">
                  <a16:creationId xmlns:a16="http://schemas.microsoft.com/office/drawing/2014/main" id="{DF669161-0B30-4C76-96BF-962027487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7" name="Freeform 28">
              <a:extLst>
                <a:ext uri="{FF2B5EF4-FFF2-40B4-BE49-F238E27FC236}">
                  <a16:creationId xmlns:a16="http://schemas.microsoft.com/office/drawing/2014/main" id="{A5232353-CF7C-44DD-8BEE-1C8FF54CD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8" name="Freeform 29">
              <a:extLst>
                <a:ext uri="{FF2B5EF4-FFF2-40B4-BE49-F238E27FC236}">
                  <a16:creationId xmlns:a16="http://schemas.microsoft.com/office/drawing/2014/main" id="{AEA6CAE2-8741-4E88-A632-69C2B2EC5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89" name="Freeform 30">
              <a:extLst>
                <a:ext uri="{FF2B5EF4-FFF2-40B4-BE49-F238E27FC236}">
                  <a16:creationId xmlns:a16="http://schemas.microsoft.com/office/drawing/2014/main" id="{014AC37D-4388-4AE6-9D4D-CCD99A608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0" name="Freeform 31">
              <a:extLst>
                <a:ext uri="{FF2B5EF4-FFF2-40B4-BE49-F238E27FC236}">
                  <a16:creationId xmlns:a16="http://schemas.microsoft.com/office/drawing/2014/main" id="{7FE084B0-333E-4F7C-83F1-F7D132527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1" name="Freeform 32">
              <a:extLst>
                <a:ext uri="{FF2B5EF4-FFF2-40B4-BE49-F238E27FC236}">
                  <a16:creationId xmlns:a16="http://schemas.microsoft.com/office/drawing/2014/main" id="{FDCFCB98-2E3A-4227-823C-80489BB284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2" name="Freeform 33">
              <a:extLst>
                <a:ext uri="{FF2B5EF4-FFF2-40B4-BE49-F238E27FC236}">
                  <a16:creationId xmlns:a16="http://schemas.microsoft.com/office/drawing/2014/main" id="{252F94DE-A6A3-4463-BE05-34281F1C87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3" name="Freeform 34">
              <a:extLst>
                <a:ext uri="{FF2B5EF4-FFF2-40B4-BE49-F238E27FC236}">
                  <a16:creationId xmlns:a16="http://schemas.microsoft.com/office/drawing/2014/main" id="{16EA21FA-886F-43CF-9D44-C1342F3055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4" name="Freeform 35">
              <a:extLst>
                <a:ext uri="{FF2B5EF4-FFF2-40B4-BE49-F238E27FC236}">
                  <a16:creationId xmlns:a16="http://schemas.microsoft.com/office/drawing/2014/main" id="{88C821A5-BCF7-47FE-894F-0ADC5FDB28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5" name="Freeform 36">
              <a:extLst>
                <a:ext uri="{FF2B5EF4-FFF2-40B4-BE49-F238E27FC236}">
                  <a16:creationId xmlns:a16="http://schemas.microsoft.com/office/drawing/2014/main" id="{F8337ECE-206A-472E-AFC4-0F230C91E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6" name="Freeform 37">
              <a:extLst>
                <a:ext uri="{FF2B5EF4-FFF2-40B4-BE49-F238E27FC236}">
                  <a16:creationId xmlns:a16="http://schemas.microsoft.com/office/drawing/2014/main" id="{90BB2EC4-D043-4B43-87E7-723A787EE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97" name="Freeform 38">
              <a:extLst>
                <a:ext uri="{FF2B5EF4-FFF2-40B4-BE49-F238E27FC236}">
                  <a16:creationId xmlns:a16="http://schemas.microsoft.com/office/drawing/2014/main" id="{04013015-AF71-47BC-BE4D-ED9EFA24FF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71B30B18-D920-4E3E-B931-1F310244C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1" name="Freeform 11">
            <a:extLst>
              <a:ext uri="{FF2B5EF4-FFF2-40B4-BE49-F238E27FC236}">
                <a16:creationId xmlns:a16="http://schemas.microsoft.com/office/drawing/2014/main" id="{C70EF50A-66E6-460A-8AF9-47A10D0D99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34699877-13E3-4FC1-B91B-2A8A8FA76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BC4CB122-E2DC-4CA5-8B6F-B49249C7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267478" cy="6858000"/>
          </a:xfrm>
          <a:prstGeom prst="rect">
            <a:avLst/>
          </a:prstGeom>
          <a:solidFill>
            <a:schemeClr val="bg2">
              <a:lumMod val="1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7AB22E03-3087-4988-9DB5-572918FB9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89212" y="313809"/>
            <a:ext cx="9281055" cy="6222458"/>
          </a:xfrm>
          <a:prstGeom prst="rect">
            <a:avLst/>
          </a:prstGeom>
          <a:solidFill>
            <a:schemeClr val="bg1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Freeform 5">
            <a:extLst>
              <a:ext uri="{FF2B5EF4-FFF2-40B4-BE49-F238E27FC236}">
                <a16:creationId xmlns:a16="http://schemas.microsoft.com/office/drawing/2014/main" id="{4B2A5927-4A36-47DC-BF12-54A96B456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823682"/>
            <a:ext cx="3536576" cy="857047"/>
          </a:xfrm>
          <a:prstGeom prst="rightArrow">
            <a:avLst>
              <a:gd name="adj1" fmla="val 100000"/>
              <a:gd name="adj2" fmla="val 44189"/>
            </a:avLst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EAA149-676F-480E-AA05-EAFEBE6078C0}"/>
              </a:ext>
            </a:extLst>
          </p:cNvPr>
          <p:cNvSpPr txBox="1"/>
          <p:nvPr/>
        </p:nvSpPr>
        <p:spPr>
          <a:xfrm>
            <a:off x="5646198" y="5427359"/>
            <a:ext cx="27698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8)</a:t>
            </a:r>
          </a:p>
        </p:txBody>
      </p:sp>
      <p:pic>
        <p:nvPicPr>
          <p:cNvPr id="2052" name="Picture 4" descr="Image result for conclusion">
            <a:extLst>
              <a:ext uri="{FF2B5EF4-FFF2-40B4-BE49-F238E27FC236}">
                <a16:creationId xmlns:a16="http://schemas.microsoft.com/office/drawing/2014/main" id="{6F9199F3-5170-4645-A5B5-9B51E5678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5669" y="1532547"/>
            <a:ext cx="5166803" cy="3316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559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F946A-6D6C-46B7-BD07-CCAE8C063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0313" y="328835"/>
            <a:ext cx="8911687" cy="1280890"/>
          </a:xfrm>
        </p:spPr>
        <p:txBody>
          <a:bodyPr>
            <a:normAutofit/>
          </a:bodyPr>
          <a:lstStyle/>
          <a:p>
            <a:r>
              <a:rPr lang="en-GB" sz="4000" dirty="0"/>
              <a:t>REFERENCE LIST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67C79B-2A83-460D-81A0-B372394B3D50}"/>
              </a:ext>
            </a:extLst>
          </p:cNvPr>
          <p:cNvSpPr txBox="1"/>
          <p:nvPr/>
        </p:nvSpPr>
        <p:spPr>
          <a:xfrm>
            <a:off x="1313895" y="1740023"/>
            <a:ext cx="1051116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BBC News. (2019). </a:t>
            </a:r>
            <a:r>
              <a:rPr lang="en-GB" sz="1400" i="1" dirty="0"/>
              <a:t>Why is there a war in Syria?. </a:t>
            </a:r>
            <a:r>
              <a:rPr lang="en-GB" sz="1400" dirty="0"/>
              <a:t>Available at: https://www.bbc.co.uk/news/world-middle-east-35806229 (Accessed 7th May 2019)</a:t>
            </a:r>
          </a:p>
          <a:p>
            <a:endParaRPr lang="en-GB" sz="1400" dirty="0"/>
          </a:p>
          <a:p>
            <a:r>
              <a:rPr lang="en-GB" sz="1400" dirty="0" err="1"/>
              <a:t>Ferwerda</a:t>
            </a:r>
            <a:r>
              <a:rPr lang="en-GB" sz="1400" dirty="0"/>
              <a:t>, J., Flynn, D. and Horiuchi, Y. (2017). Explaining opposition to refugee resettlement: The role of NIMBYism and perceived threats. </a:t>
            </a:r>
            <a:r>
              <a:rPr lang="en-GB" sz="1400" i="1" dirty="0"/>
              <a:t>Science Advances</a:t>
            </a:r>
            <a:r>
              <a:rPr lang="en-GB" sz="1400" dirty="0"/>
              <a:t>, 3(9), p.e1700812. Available at: https://www.ncbi.nlm.nih.gov/pmc/articles/PMC5587019/ (Accessed 11th May 2019)</a:t>
            </a:r>
          </a:p>
          <a:p>
            <a:endParaRPr lang="en-GB" sz="1400" dirty="0"/>
          </a:p>
          <a:p>
            <a:r>
              <a:rPr lang="en-GB" sz="1400" dirty="0"/>
              <a:t>GOV.UK. (2018). </a:t>
            </a:r>
            <a:r>
              <a:rPr lang="en-GB" sz="1400" i="1" dirty="0"/>
              <a:t>How many people do we grant asylum or protection to?.</a:t>
            </a:r>
            <a:r>
              <a:rPr lang="en-GB" sz="1400" dirty="0"/>
              <a:t> Available at: https://www.gov.uk/government/publications/immigration-statistics-year-ending-june-2018/how-many-people-do-we-grant-asylum-or-protection-to#support-provided-to-asylum-seekers (Accessed 11th May 2019)</a:t>
            </a:r>
          </a:p>
          <a:p>
            <a:endParaRPr lang="en-GB" sz="1400" dirty="0"/>
          </a:p>
          <a:p>
            <a:r>
              <a:rPr lang="en-GB" sz="1400" dirty="0"/>
              <a:t>Habitat for Humanity GB. (n.d.). </a:t>
            </a:r>
            <a:r>
              <a:rPr lang="en-GB" sz="1400" i="1" dirty="0"/>
              <a:t>Refugees, Asylum Seekers &amp; Migrants: A Crucial Difference</a:t>
            </a:r>
            <a:r>
              <a:rPr lang="en-GB" sz="1400" dirty="0"/>
              <a:t>. Available at: https://www.habitatforhumanity.org.uk/blog/2016/09/refugees-asylum-seekers-migrants-crucial-difference/?gclid=EAIaIQobChMIzfSe3feb4gIV7Z3tCh2TEwf7EAAYAiAAEgJSlPD_BwE (Accessed 2st May 2019)</a:t>
            </a:r>
          </a:p>
          <a:p>
            <a:endParaRPr lang="en-GB" sz="1400" dirty="0"/>
          </a:p>
          <a:p>
            <a:r>
              <a:rPr lang="en-GB" sz="1400" dirty="0" err="1"/>
              <a:t>Harre</a:t>
            </a:r>
            <a:r>
              <a:rPr lang="en-GB" sz="1400" dirty="0"/>
              <a:t>, R. (2012). </a:t>
            </a:r>
            <a:r>
              <a:rPr lang="en-GB" sz="1400" i="1" dirty="0"/>
              <a:t>What is “Positioning Theory”</a:t>
            </a:r>
            <a:r>
              <a:rPr lang="en-GB" sz="1400" dirty="0"/>
              <a:t>. Positioning Theory. Available at: https://positioningtheory.wordpress.com/what-is-positioning-theory/ (Accessed 11th May 2019)</a:t>
            </a:r>
          </a:p>
          <a:p>
            <a:endParaRPr lang="en-GB" sz="1400" dirty="0"/>
          </a:p>
          <a:p>
            <a:r>
              <a:rPr lang="en-GB" sz="1400" dirty="0"/>
              <a:t>Hickman, M., Crowley, H. and Mai, N. (2008). </a:t>
            </a:r>
            <a:r>
              <a:rPr lang="en-GB" sz="1400" i="1" dirty="0"/>
              <a:t>Immigration and social cohesion in the UK</a:t>
            </a:r>
            <a:r>
              <a:rPr lang="en-GB" sz="1400" dirty="0"/>
              <a:t>. Jrf.org.uk. Available at: https://www.jrf.org.uk/sites/default/files/jrf/migrated/files/2230-deprivation-cohesion-immigration.pdf (Accessed 12th May 2019)</a:t>
            </a:r>
          </a:p>
          <a:p>
            <a:endParaRPr lang="en-GB" sz="1400" dirty="0"/>
          </a:p>
          <a:p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942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2D8DE-5A91-4D12-AF53-A5CFF6056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8324" y="405035"/>
            <a:ext cx="8911687" cy="1280890"/>
          </a:xfrm>
        </p:spPr>
        <p:txBody>
          <a:bodyPr>
            <a:normAutofit/>
          </a:bodyPr>
          <a:lstStyle/>
          <a:p>
            <a:r>
              <a:rPr lang="en-GB" sz="4000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1D6D88-A24E-452E-9CC4-F7391D1ACF21}"/>
              </a:ext>
            </a:extLst>
          </p:cNvPr>
          <p:cNvSpPr txBox="1"/>
          <p:nvPr/>
        </p:nvSpPr>
        <p:spPr>
          <a:xfrm>
            <a:off x="1628775" y="1581150"/>
            <a:ext cx="1002982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Hough, C. (2018). </a:t>
            </a:r>
            <a:r>
              <a:rPr lang="en-GB" sz="1400" i="1" dirty="0"/>
              <a:t>The UK Government's Approach to Evaluating the Vulnerable Persons and Vulnerable Children's Resettlement Schemes</a:t>
            </a:r>
            <a:r>
              <a:rPr lang="en-GB" sz="1400" dirty="0"/>
              <a:t>. Assets.publishing.service.gov.uk. Available at: https://assets.publishing.service.gov.uk/government/uploads/system/uploads/attachment_data/file/767274/uk-approach-evaluating-vulnerable-resettlement-schemes-horr106.pdf (Accessed 10th May 2019)</a:t>
            </a:r>
          </a:p>
          <a:p>
            <a:endParaRPr lang="en-GB" sz="1400" dirty="0"/>
          </a:p>
          <a:p>
            <a:r>
              <a:rPr lang="en-GB" sz="1400" dirty="0"/>
              <a:t>Nicholson, F. and </a:t>
            </a:r>
            <a:r>
              <a:rPr lang="en-GB" sz="1400" dirty="0" err="1"/>
              <a:t>Kumin</a:t>
            </a:r>
            <a:r>
              <a:rPr lang="en-GB" sz="1400" dirty="0"/>
              <a:t>, J. (2017). </a:t>
            </a:r>
            <a:r>
              <a:rPr lang="en-GB" sz="1400" i="1" dirty="0"/>
              <a:t>Refugee Protection: A Guide to International Refugee Law (Handbook for Parliamentarians)</a:t>
            </a:r>
            <a:r>
              <a:rPr lang="en-GB" sz="1400" dirty="0"/>
              <a:t>. UNHCR. Available at: https://www.unhcr.org/uk/publications/legal/3d4aba564/refugee-protection-guide-international-refugee-law-handbook-parliamentarians (Accessed 13th May 2019)</a:t>
            </a:r>
          </a:p>
          <a:p>
            <a:endParaRPr lang="en-GB" sz="1400" dirty="0"/>
          </a:p>
          <a:p>
            <a:r>
              <a:rPr lang="en-GB" sz="1400" dirty="0"/>
              <a:t>Parveen, N. (2019). </a:t>
            </a:r>
            <a:r>
              <a:rPr lang="en-GB" sz="1400" i="1" dirty="0"/>
              <a:t>Family of bullied Syrian boy forced to move after threats</a:t>
            </a:r>
            <a:r>
              <a:rPr lang="en-GB" sz="1400" dirty="0"/>
              <a:t>. The Guardian. Available at: https://www.theguardian.com/uk-news/2019/feb/03/family-of-bullied-syrian-schoolboy-forced-to-move-after-threats (Accessed 12th May 2019)</a:t>
            </a:r>
          </a:p>
          <a:p>
            <a:endParaRPr lang="en-GB" sz="1400" dirty="0"/>
          </a:p>
          <a:p>
            <a:r>
              <a:rPr lang="en-GB" sz="1400" dirty="0"/>
              <a:t>Unrefugees.org. (2018). </a:t>
            </a:r>
            <a:r>
              <a:rPr lang="en-GB" sz="1400" i="1" dirty="0"/>
              <a:t>What is a Refugee? Definition and Meaning | USA for UNHCR</a:t>
            </a:r>
            <a:r>
              <a:rPr lang="en-GB" sz="1400" dirty="0"/>
              <a:t>. Available at: https://www.unrefugees.org/refugee-facts/what-is-a-refugee/ (Accessed 29th April 2019)</a:t>
            </a:r>
          </a:p>
        </p:txBody>
      </p:sp>
    </p:spTree>
    <p:extLst>
      <p:ext uri="{BB962C8B-B14F-4D97-AF65-F5344CB8AC3E}">
        <p14:creationId xmlns:p14="http://schemas.microsoft.com/office/powerpoint/2010/main" val="10006671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509E0-673F-48D9-8054-1CBBDB216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</p:spPr>
        <p:txBody>
          <a:bodyPr/>
          <a:lstStyle/>
          <a:p>
            <a:r>
              <a:rPr lang="en-GB"/>
              <a:t>IMAGE REFERENCE LIST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17A0A3-4802-4F56-A702-F4F52CF8302F}"/>
              </a:ext>
            </a:extLst>
          </p:cNvPr>
          <p:cNvSpPr txBox="1"/>
          <p:nvPr/>
        </p:nvSpPr>
        <p:spPr>
          <a:xfrm>
            <a:off x="1743075" y="1609725"/>
            <a:ext cx="1021080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(Image 1) Available at: </a:t>
            </a:r>
            <a:r>
              <a:rPr lang="en-GB" sz="1400" dirty="0">
                <a:hlinkClick r:id="rId2"/>
              </a:rPr>
              <a:t>https://www.un.org/en/sections/issues-depth/refugees/</a:t>
            </a:r>
            <a:endParaRPr lang="en-GB" sz="1400" dirty="0"/>
          </a:p>
          <a:p>
            <a:r>
              <a:rPr lang="en-GB" sz="1400" dirty="0"/>
              <a:t>(Image 2) Available at: </a:t>
            </a:r>
            <a:r>
              <a:rPr lang="en-GB" sz="1400" dirty="0">
                <a:hlinkClick r:id="rId3"/>
              </a:rPr>
              <a:t>http://elisegravel.com/en/blog/whats-a-refugee/</a:t>
            </a:r>
            <a:endParaRPr lang="en-GB" sz="1400" dirty="0"/>
          </a:p>
          <a:p>
            <a:r>
              <a:rPr lang="en-GB" sz="1400" dirty="0"/>
              <a:t>(Image 3) Available at: </a:t>
            </a:r>
            <a:r>
              <a:rPr lang="en-GB" sz="1400" dirty="0">
                <a:hlinkClick r:id="rId4"/>
              </a:rPr>
              <a:t>https://www.youtube.com/watch?v=1hBsLxlk11g</a:t>
            </a:r>
            <a:endParaRPr lang="en-GB" sz="1400" dirty="0"/>
          </a:p>
          <a:p>
            <a:r>
              <a:rPr lang="en-GB" sz="1400" dirty="0"/>
              <a:t>(Image 4) Available at: </a:t>
            </a:r>
            <a:r>
              <a:rPr lang="en-GB" sz="1400" dirty="0">
                <a:hlinkClick r:id="rId5"/>
              </a:rPr>
              <a:t>https://www.independent.co.uk/news/world/middle-east/syria-civil-war-9-years-idlib-assad-rebels-a8822731.html</a:t>
            </a:r>
            <a:endParaRPr lang="en-GB" sz="1400" dirty="0"/>
          </a:p>
          <a:p>
            <a:r>
              <a:rPr lang="en-GB" sz="1400" dirty="0"/>
              <a:t>(Image 5) Available at: </a:t>
            </a:r>
            <a:r>
              <a:rPr lang="en-GB" sz="1400" dirty="0">
                <a:hlinkClick r:id="rId6"/>
              </a:rPr>
              <a:t>https://www.express.co.uk/news/uk/619991/migrant-crisis-Syria-EU</a:t>
            </a:r>
            <a:endParaRPr lang="en-GB" sz="1400" dirty="0"/>
          </a:p>
          <a:p>
            <a:r>
              <a:rPr lang="en-GB" sz="1400" dirty="0"/>
              <a:t>(Image 6) (Home Office) Available at: </a:t>
            </a:r>
            <a:r>
              <a:rPr lang="en-GB" sz="1400" dirty="0">
                <a:hlinkClick r:id="rId7"/>
              </a:rPr>
              <a:t>https://www.bbc.co.uk/news/uk-43826163</a:t>
            </a:r>
            <a:endParaRPr lang="en-GB" sz="1400" dirty="0"/>
          </a:p>
          <a:p>
            <a:r>
              <a:rPr lang="en-GB" sz="1400" dirty="0"/>
              <a:t>(Image 7) Available at: </a:t>
            </a:r>
            <a:r>
              <a:rPr lang="en-GB" sz="1400" dirty="0">
                <a:hlinkClick r:id="rId8"/>
              </a:rPr>
              <a:t>https://www.theguardian.com/uk-news/2018/nov/30/syrian-boy-jamal-asks-people-not-to-attack-his-alleged-bully-huddersfield</a:t>
            </a:r>
            <a:endParaRPr lang="en-GB" sz="1400" dirty="0"/>
          </a:p>
          <a:p>
            <a:r>
              <a:rPr lang="en-GB" sz="1400" dirty="0"/>
              <a:t>(Image 8) Available at: </a:t>
            </a:r>
            <a:r>
              <a:rPr lang="en-GB" sz="1400" dirty="0">
                <a:hlinkClick r:id="rId9"/>
              </a:rPr>
              <a:t>https://www.linkedin.com/company/conclusion</a:t>
            </a:r>
            <a:endParaRPr lang="en-GB" sz="14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29473518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377</Words>
  <Application>Microsoft Office PowerPoint</Application>
  <PresentationFormat>Widescreen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Century Gothic</vt:lpstr>
      <vt:lpstr>Wingdings 3</vt:lpstr>
      <vt:lpstr>Wisp</vt:lpstr>
      <vt:lpstr>Linda Evans</vt:lpstr>
      <vt:lpstr>WHAT/WHO IS A REFUGEE?</vt:lpstr>
      <vt:lpstr>What Is The Difference Between A Refugee, Asylum Seeker &amp; Economic Migrant?</vt:lpstr>
      <vt:lpstr>PowerPoint Presentation</vt:lpstr>
      <vt:lpstr>PowerPoint Presentation</vt:lpstr>
      <vt:lpstr>PowerPoint Presentation</vt:lpstr>
      <vt:lpstr>Why are Syrian refugees not accepted?</vt:lpstr>
      <vt:lpstr>PowerPoint Presentation</vt:lpstr>
      <vt:lpstr>PowerPoint Presentation</vt:lpstr>
      <vt:lpstr>REFERENCE LIST</vt:lpstr>
      <vt:lpstr>Reference List</vt:lpstr>
      <vt:lpstr>IMAGE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Linda Evans</dc:title>
  <dc:creator>Linda Evans (1809867)</dc:creator>
  <cp:lastModifiedBy>Linda Evans (1809867)</cp:lastModifiedBy>
  <cp:revision>3</cp:revision>
  <dcterms:created xsi:type="dcterms:W3CDTF">2019-05-17T11:04:39Z</dcterms:created>
  <dcterms:modified xsi:type="dcterms:W3CDTF">2019-05-17T12:18:25Z</dcterms:modified>
</cp:coreProperties>
</file>