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1" r:id="rId5"/>
    <p:sldId id="260" r:id="rId6"/>
    <p:sldId id="262" r:id="rId7"/>
    <p:sldId id="263" r:id="rId8"/>
    <p:sldId id="265" r:id="rId9"/>
    <p:sldId id="264" r:id="rId10"/>
    <p:sldId id="281" r:id="rId11"/>
    <p:sldId id="278" r:id="rId12"/>
    <p:sldId id="280" r:id="rId13"/>
    <p:sldId id="266" r:id="rId14"/>
    <p:sldId id="270" r:id="rId15"/>
    <p:sldId id="271" r:id="rId16"/>
    <p:sldId id="277" r:id="rId17"/>
    <p:sldId id="282" r:id="rId18"/>
    <p:sldId id="267" r:id="rId19"/>
    <p:sldId id="268" r:id="rId20"/>
    <p:sldId id="272" r:id="rId21"/>
    <p:sldId id="273" r:id="rId22"/>
    <p:sldId id="274" r:id="rId23"/>
    <p:sldId id="27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18" d="100"/>
          <a:sy n="118" d="100"/>
        </p:scale>
        <p:origin x="19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020FF-82E6-03E5-CFF1-1779649A8C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FFED39-E4EF-FC2D-DC5B-88973037DE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B119ED-7DBA-D408-DE3B-9039A7CAA4C8}"/>
              </a:ext>
            </a:extLst>
          </p:cNvPr>
          <p:cNvSpPr>
            <a:spLocks noGrp="1"/>
          </p:cNvSpPr>
          <p:nvPr>
            <p:ph type="dt" sz="half" idx="10"/>
          </p:nvPr>
        </p:nvSpPr>
        <p:spPr/>
        <p:txBody>
          <a:bodyPr/>
          <a:lstStyle/>
          <a:p>
            <a:fld id="{DB988880-E24B-49E6-92D6-6B2C9040F217}" type="datetimeFigureOut">
              <a:rPr lang="en-GB" smtClean="0"/>
              <a:t>03/12/2024</a:t>
            </a:fld>
            <a:endParaRPr lang="en-GB"/>
          </a:p>
        </p:txBody>
      </p:sp>
      <p:sp>
        <p:nvSpPr>
          <p:cNvPr id="5" name="Footer Placeholder 4">
            <a:extLst>
              <a:ext uri="{FF2B5EF4-FFF2-40B4-BE49-F238E27FC236}">
                <a16:creationId xmlns:a16="http://schemas.microsoft.com/office/drawing/2014/main" id="{F5C9CE0C-2C08-7B3A-9A21-AB954A8917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C3EA1-75FB-CAAC-FA56-576CB4C6A9B6}"/>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825062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DF73C-17F1-E164-E826-7B56B06E30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BB8A6A-AC1B-068A-1CB9-7847E7A2C6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C8F232-C22E-5940-B2D3-A3F8365E86D9}"/>
              </a:ext>
            </a:extLst>
          </p:cNvPr>
          <p:cNvSpPr>
            <a:spLocks noGrp="1"/>
          </p:cNvSpPr>
          <p:nvPr>
            <p:ph type="dt" sz="half" idx="10"/>
          </p:nvPr>
        </p:nvSpPr>
        <p:spPr/>
        <p:txBody>
          <a:bodyPr/>
          <a:lstStyle/>
          <a:p>
            <a:fld id="{DB988880-E24B-49E6-92D6-6B2C9040F217}" type="datetimeFigureOut">
              <a:rPr lang="en-GB" smtClean="0"/>
              <a:t>03/12/2024</a:t>
            </a:fld>
            <a:endParaRPr lang="en-GB"/>
          </a:p>
        </p:txBody>
      </p:sp>
      <p:sp>
        <p:nvSpPr>
          <p:cNvPr id="5" name="Footer Placeholder 4">
            <a:extLst>
              <a:ext uri="{FF2B5EF4-FFF2-40B4-BE49-F238E27FC236}">
                <a16:creationId xmlns:a16="http://schemas.microsoft.com/office/drawing/2014/main" id="{2FAED839-DABF-A507-0F8E-CC0BBD2A4C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AAACD1-2CFE-1B31-6D7F-757195011A6D}"/>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3188876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A2414-1877-6097-A2CA-7BEB368FF3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B49181-DE64-53F5-4A26-D91DD11F75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AD5C6B-ACEA-0D26-CA75-8B7CA8824C51}"/>
              </a:ext>
            </a:extLst>
          </p:cNvPr>
          <p:cNvSpPr>
            <a:spLocks noGrp="1"/>
          </p:cNvSpPr>
          <p:nvPr>
            <p:ph type="dt" sz="half" idx="10"/>
          </p:nvPr>
        </p:nvSpPr>
        <p:spPr/>
        <p:txBody>
          <a:bodyPr/>
          <a:lstStyle/>
          <a:p>
            <a:fld id="{DB988880-E24B-49E6-92D6-6B2C9040F217}" type="datetimeFigureOut">
              <a:rPr lang="en-GB" smtClean="0"/>
              <a:t>03/12/2024</a:t>
            </a:fld>
            <a:endParaRPr lang="en-GB"/>
          </a:p>
        </p:txBody>
      </p:sp>
      <p:sp>
        <p:nvSpPr>
          <p:cNvPr id="5" name="Footer Placeholder 4">
            <a:extLst>
              <a:ext uri="{FF2B5EF4-FFF2-40B4-BE49-F238E27FC236}">
                <a16:creationId xmlns:a16="http://schemas.microsoft.com/office/drawing/2014/main" id="{CDF4BC6A-D5A6-4978-E05D-536C5E5EF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23EB4A-5225-B4DF-2E07-8CB0C94E7E05}"/>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4022220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A610E-5815-7694-4ACC-C19E0EB7FB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DF9927-99ED-6EBF-E69B-DB99E1A0BF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0E56EB-D40D-0AA6-D792-B2BB560A0C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F9A99B-30B6-230F-17F4-3DA0D44571F3}"/>
              </a:ext>
            </a:extLst>
          </p:cNvPr>
          <p:cNvSpPr>
            <a:spLocks noGrp="1"/>
          </p:cNvSpPr>
          <p:nvPr>
            <p:ph type="dt" sz="half" idx="10"/>
          </p:nvPr>
        </p:nvSpPr>
        <p:spPr/>
        <p:txBody>
          <a:bodyPr/>
          <a:lstStyle/>
          <a:p>
            <a:fld id="{DB988880-E24B-49E6-92D6-6B2C9040F217}" type="datetimeFigureOut">
              <a:rPr lang="en-GB" smtClean="0"/>
              <a:t>03/12/2024</a:t>
            </a:fld>
            <a:endParaRPr lang="en-GB"/>
          </a:p>
        </p:txBody>
      </p:sp>
      <p:sp>
        <p:nvSpPr>
          <p:cNvPr id="6" name="Footer Placeholder 5">
            <a:extLst>
              <a:ext uri="{FF2B5EF4-FFF2-40B4-BE49-F238E27FC236}">
                <a16:creationId xmlns:a16="http://schemas.microsoft.com/office/drawing/2014/main" id="{96F91153-1F55-955B-A172-D580129D87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ED0956-85A4-1364-06CE-77F8526758E3}"/>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1950340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DF5AB-B960-95DD-0C5D-3DD38681BA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AFD01A-A10C-8952-C3B3-4D219F3D18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DD310A-DE41-12C6-6DF3-FCA52EA480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E88011-E164-4457-0FA4-89F5D262C6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4E79AD5-E2DE-8D76-8568-30EEEA9076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888EC4-ABD6-DCE0-EF4E-334D3C3DBDB8}"/>
              </a:ext>
            </a:extLst>
          </p:cNvPr>
          <p:cNvSpPr>
            <a:spLocks noGrp="1"/>
          </p:cNvSpPr>
          <p:nvPr>
            <p:ph type="dt" sz="half" idx="10"/>
          </p:nvPr>
        </p:nvSpPr>
        <p:spPr/>
        <p:txBody>
          <a:bodyPr/>
          <a:lstStyle/>
          <a:p>
            <a:fld id="{DB988880-E24B-49E6-92D6-6B2C9040F217}" type="datetimeFigureOut">
              <a:rPr lang="en-GB" smtClean="0"/>
              <a:t>03/12/2024</a:t>
            </a:fld>
            <a:endParaRPr lang="en-GB"/>
          </a:p>
        </p:txBody>
      </p:sp>
      <p:sp>
        <p:nvSpPr>
          <p:cNvPr id="8" name="Footer Placeholder 7">
            <a:extLst>
              <a:ext uri="{FF2B5EF4-FFF2-40B4-BE49-F238E27FC236}">
                <a16:creationId xmlns:a16="http://schemas.microsoft.com/office/drawing/2014/main" id="{D846B78A-D2E0-2603-5659-EDE4C8EDC2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274E25-0C9F-6502-11A8-6AD3C92444A7}"/>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931729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0C9D-5C1E-1389-3031-39B0C77DBD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0228AD-57CF-1F25-5D29-349F3025BBB0}"/>
              </a:ext>
            </a:extLst>
          </p:cNvPr>
          <p:cNvSpPr>
            <a:spLocks noGrp="1"/>
          </p:cNvSpPr>
          <p:nvPr>
            <p:ph type="dt" sz="half" idx="10"/>
          </p:nvPr>
        </p:nvSpPr>
        <p:spPr/>
        <p:txBody>
          <a:bodyPr/>
          <a:lstStyle/>
          <a:p>
            <a:fld id="{DB988880-E24B-49E6-92D6-6B2C9040F217}" type="datetimeFigureOut">
              <a:rPr lang="en-GB" smtClean="0"/>
              <a:t>03/12/2024</a:t>
            </a:fld>
            <a:endParaRPr lang="en-GB"/>
          </a:p>
        </p:txBody>
      </p:sp>
      <p:sp>
        <p:nvSpPr>
          <p:cNvPr id="4" name="Footer Placeholder 3">
            <a:extLst>
              <a:ext uri="{FF2B5EF4-FFF2-40B4-BE49-F238E27FC236}">
                <a16:creationId xmlns:a16="http://schemas.microsoft.com/office/drawing/2014/main" id="{C2D77A36-B85F-3E5E-C60C-350C667B70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CD6DA9-D913-57F4-CA95-0F8898610CE2}"/>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3841579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E5DA69-B5C9-2033-FC68-5D12A2823853}"/>
              </a:ext>
            </a:extLst>
          </p:cNvPr>
          <p:cNvSpPr>
            <a:spLocks noGrp="1"/>
          </p:cNvSpPr>
          <p:nvPr>
            <p:ph type="dt" sz="half" idx="10"/>
          </p:nvPr>
        </p:nvSpPr>
        <p:spPr/>
        <p:txBody>
          <a:bodyPr/>
          <a:lstStyle/>
          <a:p>
            <a:fld id="{DB988880-E24B-49E6-92D6-6B2C9040F217}" type="datetimeFigureOut">
              <a:rPr lang="en-GB" smtClean="0"/>
              <a:t>03/12/2024</a:t>
            </a:fld>
            <a:endParaRPr lang="en-GB"/>
          </a:p>
        </p:txBody>
      </p:sp>
      <p:sp>
        <p:nvSpPr>
          <p:cNvPr id="3" name="Footer Placeholder 2">
            <a:extLst>
              <a:ext uri="{FF2B5EF4-FFF2-40B4-BE49-F238E27FC236}">
                <a16:creationId xmlns:a16="http://schemas.microsoft.com/office/drawing/2014/main" id="{2254BFC2-0F90-371B-005C-35C1D86F5D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F87AFB-0F35-972B-929A-A045A123FACC}"/>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914502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6E19-D537-BE89-29B4-ACD9439860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2AD30C-7930-6E3A-42FC-128B2BFFB0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47CF92-C5DC-085F-B406-435E163E01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FF45F7-0BF4-B84A-17EA-99818A360C1B}"/>
              </a:ext>
            </a:extLst>
          </p:cNvPr>
          <p:cNvSpPr>
            <a:spLocks noGrp="1"/>
          </p:cNvSpPr>
          <p:nvPr>
            <p:ph type="dt" sz="half" idx="10"/>
          </p:nvPr>
        </p:nvSpPr>
        <p:spPr/>
        <p:txBody>
          <a:bodyPr/>
          <a:lstStyle/>
          <a:p>
            <a:fld id="{DB988880-E24B-49E6-92D6-6B2C9040F217}" type="datetimeFigureOut">
              <a:rPr lang="en-GB" smtClean="0"/>
              <a:t>03/12/2024</a:t>
            </a:fld>
            <a:endParaRPr lang="en-GB"/>
          </a:p>
        </p:txBody>
      </p:sp>
      <p:sp>
        <p:nvSpPr>
          <p:cNvPr id="6" name="Footer Placeholder 5">
            <a:extLst>
              <a:ext uri="{FF2B5EF4-FFF2-40B4-BE49-F238E27FC236}">
                <a16:creationId xmlns:a16="http://schemas.microsoft.com/office/drawing/2014/main" id="{DBB6EB9D-45B0-1307-6AC3-CC1023FF7A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B42150-34A3-57D0-BE9E-53B210D61517}"/>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2296678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BC410-9C34-BA7A-C442-E753DE26F2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AFA458-4824-C0B6-EB50-9E9BAB7414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D9D0D8-91E8-9B94-DA42-41E68489AA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AEF1D0-90A8-C321-071E-6BB0E0C8738A}"/>
              </a:ext>
            </a:extLst>
          </p:cNvPr>
          <p:cNvSpPr>
            <a:spLocks noGrp="1"/>
          </p:cNvSpPr>
          <p:nvPr>
            <p:ph type="dt" sz="half" idx="10"/>
          </p:nvPr>
        </p:nvSpPr>
        <p:spPr/>
        <p:txBody>
          <a:bodyPr/>
          <a:lstStyle/>
          <a:p>
            <a:fld id="{DB988880-E24B-49E6-92D6-6B2C9040F217}" type="datetimeFigureOut">
              <a:rPr lang="en-GB" smtClean="0"/>
              <a:t>03/12/2024</a:t>
            </a:fld>
            <a:endParaRPr lang="en-GB"/>
          </a:p>
        </p:txBody>
      </p:sp>
      <p:sp>
        <p:nvSpPr>
          <p:cNvPr id="6" name="Footer Placeholder 5">
            <a:extLst>
              <a:ext uri="{FF2B5EF4-FFF2-40B4-BE49-F238E27FC236}">
                <a16:creationId xmlns:a16="http://schemas.microsoft.com/office/drawing/2014/main" id="{52B4B80F-7B91-C68A-9050-81D60F65EE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2AB663-03CD-6A1B-4FA0-A89EC80E279B}"/>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1053783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3EF38-B1AF-9F33-4C2C-D3DB27CAF0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390A5E-C12D-9872-FF56-53A24FDFB0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F817AD-D4AC-6927-D3CD-5A244FA63EC3}"/>
              </a:ext>
            </a:extLst>
          </p:cNvPr>
          <p:cNvSpPr>
            <a:spLocks noGrp="1"/>
          </p:cNvSpPr>
          <p:nvPr>
            <p:ph type="dt" sz="half" idx="10"/>
          </p:nvPr>
        </p:nvSpPr>
        <p:spPr/>
        <p:txBody>
          <a:bodyPr/>
          <a:lstStyle/>
          <a:p>
            <a:fld id="{DB988880-E24B-49E6-92D6-6B2C9040F217}" type="datetimeFigureOut">
              <a:rPr lang="en-GB" smtClean="0"/>
              <a:t>03/12/2024</a:t>
            </a:fld>
            <a:endParaRPr lang="en-GB"/>
          </a:p>
        </p:txBody>
      </p:sp>
      <p:sp>
        <p:nvSpPr>
          <p:cNvPr id="5" name="Footer Placeholder 4">
            <a:extLst>
              <a:ext uri="{FF2B5EF4-FFF2-40B4-BE49-F238E27FC236}">
                <a16:creationId xmlns:a16="http://schemas.microsoft.com/office/drawing/2014/main" id="{F86E076C-4D98-B5C0-DC66-2B630EB9BE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41C9DA-29C5-8B6F-DD91-8ACD60638F2F}"/>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4215557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F7EEBD-89CA-C139-45D4-3298685408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80E223-2064-A0B8-38A4-F44A3DAEFD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BE5786-01D5-218D-6ACB-32E8BDB41CD7}"/>
              </a:ext>
            </a:extLst>
          </p:cNvPr>
          <p:cNvSpPr>
            <a:spLocks noGrp="1"/>
          </p:cNvSpPr>
          <p:nvPr>
            <p:ph type="dt" sz="half" idx="10"/>
          </p:nvPr>
        </p:nvSpPr>
        <p:spPr/>
        <p:txBody>
          <a:bodyPr/>
          <a:lstStyle/>
          <a:p>
            <a:fld id="{DB988880-E24B-49E6-92D6-6B2C9040F217}" type="datetimeFigureOut">
              <a:rPr lang="en-GB" smtClean="0"/>
              <a:t>03/12/2024</a:t>
            </a:fld>
            <a:endParaRPr lang="en-GB"/>
          </a:p>
        </p:txBody>
      </p:sp>
      <p:sp>
        <p:nvSpPr>
          <p:cNvPr id="5" name="Footer Placeholder 4">
            <a:extLst>
              <a:ext uri="{FF2B5EF4-FFF2-40B4-BE49-F238E27FC236}">
                <a16:creationId xmlns:a16="http://schemas.microsoft.com/office/drawing/2014/main" id="{56BCFA96-75F5-9739-6284-726019BA20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927283-3D73-B89F-1F01-5B8DE05DEB2B}"/>
              </a:ext>
            </a:extLst>
          </p:cNvPr>
          <p:cNvSpPr>
            <a:spLocks noGrp="1"/>
          </p:cNvSpPr>
          <p:nvPr>
            <p:ph type="sldNum" sz="quarter" idx="12"/>
          </p:nvPr>
        </p:nvSpPr>
        <p:spPr/>
        <p:txBody>
          <a:bodyPr/>
          <a:lstStyle/>
          <a:p>
            <a:fld id="{2E314E09-3CAB-43D8-82F5-192F92675D82}" type="slidenum">
              <a:rPr lang="en-GB" smtClean="0"/>
              <a:t>‹#›</a:t>
            </a:fld>
            <a:endParaRPr lang="en-GB"/>
          </a:p>
        </p:txBody>
      </p:sp>
    </p:spTree>
    <p:extLst>
      <p:ext uri="{BB962C8B-B14F-4D97-AF65-F5344CB8AC3E}">
        <p14:creationId xmlns:p14="http://schemas.microsoft.com/office/powerpoint/2010/main" val="3593401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393471-2537-4F42-75A6-B2D7CE5D07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0996DE-A998-EEFF-6981-6F98B41AEA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A42AC6-3F63-3CB5-B206-B428DA797B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988880-E24B-49E6-92D6-6B2C9040F217}" type="datetimeFigureOut">
              <a:rPr lang="en-GB" smtClean="0"/>
              <a:t>03/12/2024</a:t>
            </a:fld>
            <a:endParaRPr lang="en-GB"/>
          </a:p>
        </p:txBody>
      </p:sp>
      <p:sp>
        <p:nvSpPr>
          <p:cNvPr id="5" name="Footer Placeholder 4">
            <a:extLst>
              <a:ext uri="{FF2B5EF4-FFF2-40B4-BE49-F238E27FC236}">
                <a16:creationId xmlns:a16="http://schemas.microsoft.com/office/drawing/2014/main" id="{DA470DC8-6AB5-E020-4129-4AFA8E96BA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24DEB9-43C7-9A0D-C1D6-993A8CF8FD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314E09-3CAB-43D8-82F5-192F92675D82}" type="slidenum">
              <a:rPr lang="en-GB" smtClean="0"/>
              <a:t>‹#›</a:t>
            </a:fld>
            <a:endParaRPr lang="en-GB"/>
          </a:p>
        </p:txBody>
      </p:sp>
    </p:spTree>
    <p:extLst>
      <p:ext uri="{BB962C8B-B14F-4D97-AF65-F5344CB8AC3E}">
        <p14:creationId xmlns:p14="http://schemas.microsoft.com/office/powerpoint/2010/main" val="28769341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consultations/human-rights-act-reform-a-modern-bill-of-rights/human-rights-act-reform-a-modern-bill-of-rights-consultation" TargetMode="External"/><Relationship Id="rId2" Type="http://schemas.openxmlformats.org/officeDocument/2006/relationships/hyperlink" Target="https://www.legislation.gov.uk/ukpga/1998/42/schedule/1/part/I/chapter/7"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legislation.gov.uk/ukpga/2000/23/contents" TargetMode="External"/><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 Id="rId5" Type="http://schemas.openxmlformats.org/officeDocument/2006/relationships/hyperlink" Target="https://www.college.police.uk/ethics/code-of-ethics" TargetMode="External"/><Relationship Id="rId4" Type="http://schemas.openxmlformats.org/officeDocument/2006/relationships/hyperlink" Target="https://assets.publishing.service.gov.uk/media/5a7b91a240f0b62826a046c0/Surveillance_Camera_Code_of_Practice_WEB.pdf"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college.police.uk/app/intelligence-management/intelligence-repor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library.college.police.uk/docs/npia/NIM-Code-of-Practice.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college.police.uk/app/intelligence-management/intelligence-report"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E8EF1F3-8149-9360-65A9-ABD72EAC9FA5}"/>
              </a:ext>
            </a:extLst>
          </p:cNvPr>
          <p:cNvPicPr>
            <a:picLocks noChangeAspect="1"/>
          </p:cNvPicPr>
          <p:nvPr/>
        </p:nvPicPr>
        <p:blipFill>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6A773786-963F-01F0-353C-06D41543A57B}"/>
              </a:ext>
            </a:extLst>
          </p:cNvPr>
          <p:cNvSpPr>
            <a:spLocks noGrp="1"/>
          </p:cNvSpPr>
          <p:nvPr>
            <p:ph type="ctrTitle"/>
          </p:nvPr>
        </p:nvSpPr>
        <p:spPr>
          <a:xfrm>
            <a:off x="1524000" y="5203528"/>
            <a:ext cx="9144000" cy="1282790"/>
          </a:xfrm>
        </p:spPr>
        <p:txBody>
          <a:bodyPr>
            <a:normAutofit/>
          </a:bodyPr>
          <a:lstStyle/>
          <a:p>
            <a:r>
              <a:rPr lang="en-GB" dirty="0">
                <a:solidFill>
                  <a:srgbClr val="FFFFFF"/>
                </a:solidFill>
              </a:rPr>
              <a:t>Intelligence 3 x 5 x 2</a:t>
            </a:r>
          </a:p>
        </p:txBody>
      </p:sp>
    </p:spTree>
    <p:extLst>
      <p:ext uri="{BB962C8B-B14F-4D97-AF65-F5344CB8AC3E}">
        <p14:creationId xmlns:p14="http://schemas.microsoft.com/office/powerpoint/2010/main" val="932495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08B48-3DAB-8EF7-B853-6D91524A635C}"/>
              </a:ext>
            </a:extLst>
          </p:cNvPr>
          <p:cNvSpPr>
            <a:spLocks noGrp="1"/>
          </p:cNvSpPr>
          <p:nvPr>
            <p:ph type="title"/>
          </p:nvPr>
        </p:nvSpPr>
        <p:spPr>
          <a:xfrm>
            <a:off x="838200" y="365125"/>
            <a:ext cx="10515600" cy="2897770"/>
          </a:xfrm>
        </p:spPr>
        <p:txBody>
          <a:bodyPr>
            <a:normAutofit/>
          </a:bodyPr>
          <a:lstStyle/>
          <a:p>
            <a:r>
              <a:rPr lang="en-GB" dirty="0"/>
              <a:t>Many businesses perform their functions with the assistance of robust intelligence systems.</a:t>
            </a:r>
          </a:p>
        </p:txBody>
      </p:sp>
      <p:sp>
        <p:nvSpPr>
          <p:cNvPr id="3" name="Content Placeholder 2">
            <a:extLst>
              <a:ext uri="{FF2B5EF4-FFF2-40B4-BE49-F238E27FC236}">
                <a16:creationId xmlns:a16="http://schemas.microsoft.com/office/drawing/2014/main" id="{2AF5373A-4690-A2F8-34A3-2C28DC4EC3B7}"/>
              </a:ext>
            </a:extLst>
          </p:cNvPr>
          <p:cNvSpPr>
            <a:spLocks noGrp="1"/>
          </p:cNvSpPr>
          <p:nvPr>
            <p:ph idx="1"/>
          </p:nvPr>
        </p:nvSpPr>
        <p:spPr>
          <a:xfrm>
            <a:off x="838200" y="4197029"/>
            <a:ext cx="10515600" cy="1979933"/>
          </a:xfrm>
        </p:spPr>
        <p:txBody>
          <a:bodyPr/>
          <a:lstStyle/>
          <a:p>
            <a:r>
              <a:rPr lang="en-GB" dirty="0"/>
              <a:t>Take a few moments to consider what intelligence is gained</a:t>
            </a:r>
          </a:p>
        </p:txBody>
      </p:sp>
    </p:spTree>
    <p:extLst>
      <p:ext uri="{BB962C8B-B14F-4D97-AF65-F5344CB8AC3E}">
        <p14:creationId xmlns:p14="http://schemas.microsoft.com/office/powerpoint/2010/main" val="306460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5A2A5-5C53-1CEC-BA1C-2F3BFE72C2D4}"/>
              </a:ext>
            </a:extLst>
          </p:cNvPr>
          <p:cNvSpPr>
            <a:spLocks noGrp="1"/>
          </p:cNvSpPr>
          <p:nvPr>
            <p:ph type="title"/>
          </p:nvPr>
        </p:nvSpPr>
        <p:spPr/>
        <p:txBody>
          <a:bodyPr/>
          <a:lstStyle/>
          <a:p>
            <a:r>
              <a:rPr lang="en-GB" dirty="0"/>
              <a:t>You may have considered the following:</a:t>
            </a:r>
          </a:p>
        </p:txBody>
      </p:sp>
      <p:sp>
        <p:nvSpPr>
          <p:cNvPr id="3" name="Content Placeholder 2">
            <a:extLst>
              <a:ext uri="{FF2B5EF4-FFF2-40B4-BE49-F238E27FC236}">
                <a16:creationId xmlns:a16="http://schemas.microsoft.com/office/drawing/2014/main" id="{90C53F5A-EC22-E387-1F2B-B4B5F24424B3}"/>
              </a:ext>
            </a:extLst>
          </p:cNvPr>
          <p:cNvSpPr>
            <a:spLocks noGrp="1"/>
          </p:cNvSpPr>
          <p:nvPr>
            <p:ph idx="1"/>
          </p:nvPr>
        </p:nvSpPr>
        <p:spPr/>
        <p:txBody>
          <a:bodyPr/>
          <a:lstStyle/>
          <a:p>
            <a:r>
              <a:rPr lang="en-GB" dirty="0"/>
              <a:t>Information of where people live</a:t>
            </a:r>
          </a:p>
          <a:p>
            <a:r>
              <a:rPr lang="en-GB" dirty="0"/>
              <a:t>Information on where they work</a:t>
            </a:r>
          </a:p>
          <a:p>
            <a:r>
              <a:rPr lang="en-GB" dirty="0"/>
              <a:t>What vehicles they own or have access to</a:t>
            </a:r>
          </a:p>
          <a:p>
            <a:r>
              <a:rPr lang="en-GB" dirty="0"/>
              <a:t>Their financial information</a:t>
            </a:r>
          </a:p>
          <a:p>
            <a:r>
              <a:rPr lang="en-GB" dirty="0"/>
              <a:t>Who their friends are</a:t>
            </a:r>
          </a:p>
          <a:p>
            <a:r>
              <a:rPr lang="en-GB" dirty="0"/>
              <a:t>What they eat</a:t>
            </a:r>
          </a:p>
          <a:p>
            <a:r>
              <a:rPr lang="en-GB" dirty="0"/>
              <a:t>Where they socialise</a:t>
            </a:r>
          </a:p>
          <a:p>
            <a:r>
              <a:rPr lang="en-GB" dirty="0"/>
              <a:t>What they watch on television</a:t>
            </a:r>
          </a:p>
        </p:txBody>
      </p:sp>
    </p:spTree>
    <p:extLst>
      <p:ext uri="{BB962C8B-B14F-4D97-AF65-F5344CB8AC3E}">
        <p14:creationId xmlns:p14="http://schemas.microsoft.com/office/powerpoint/2010/main" val="1404990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822FB-D28D-66DD-D632-F9D52AE6EF9A}"/>
              </a:ext>
            </a:extLst>
          </p:cNvPr>
          <p:cNvSpPr>
            <a:spLocks noGrp="1"/>
          </p:cNvSpPr>
          <p:nvPr>
            <p:ph type="title"/>
          </p:nvPr>
        </p:nvSpPr>
        <p:spPr/>
        <p:txBody>
          <a:bodyPr/>
          <a:lstStyle/>
          <a:p>
            <a:r>
              <a:rPr lang="en-GB" dirty="0"/>
              <a:t>Much of this information is available through</a:t>
            </a:r>
          </a:p>
        </p:txBody>
      </p:sp>
      <p:sp>
        <p:nvSpPr>
          <p:cNvPr id="3" name="Content Placeholder 2">
            <a:extLst>
              <a:ext uri="{FF2B5EF4-FFF2-40B4-BE49-F238E27FC236}">
                <a16:creationId xmlns:a16="http://schemas.microsoft.com/office/drawing/2014/main" id="{E8BE633D-C462-7081-4CB9-5596141D9237}"/>
              </a:ext>
            </a:extLst>
          </p:cNvPr>
          <p:cNvSpPr>
            <a:spLocks noGrp="1"/>
          </p:cNvSpPr>
          <p:nvPr>
            <p:ph idx="1"/>
          </p:nvPr>
        </p:nvSpPr>
        <p:spPr/>
        <p:txBody>
          <a:bodyPr>
            <a:normAutofit fontScale="92500" lnSpcReduction="20000"/>
          </a:bodyPr>
          <a:lstStyle/>
          <a:p>
            <a:r>
              <a:rPr lang="en-GB" dirty="0"/>
              <a:t>Algo rhythms</a:t>
            </a:r>
          </a:p>
          <a:p>
            <a:r>
              <a:rPr lang="en-GB" dirty="0"/>
              <a:t>Surveys</a:t>
            </a:r>
          </a:p>
          <a:p>
            <a:r>
              <a:rPr lang="en-GB" dirty="0"/>
              <a:t>Customer loyalty cards</a:t>
            </a:r>
          </a:p>
          <a:p>
            <a:r>
              <a:rPr lang="en-GB" dirty="0"/>
              <a:t>Sharing and sale of information between organisations</a:t>
            </a:r>
          </a:p>
          <a:p>
            <a:r>
              <a:rPr lang="en-GB" dirty="0"/>
              <a:t>Financial management – credit cards, bank cards, sales history</a:t>
            </a:r>
          </a:p>
          <a:p>
            <a:r>
              <a:rPr lang="en-GB" dirty="0"/>
              <a:t>Shopping trends monitored by companies</a:t>
            </a:r>
          </a:p>
          <a:p>
            <a:r>
              <a:rPr lang="en-GB" dirty="0"/>
              <a:t>Public records such as Electoral register or Council Tax</a:t>
            </a:r>
          </a:p>
          <a:p>
            <a:r>
              <a:rPr lang="en-GB" dirty="0"/>
              <a:t>HMRC</a:t>
            </a:r>
          </a:p>
          <a:p>
            <a:r>
              <a:rPr lang="en-GB" dirty="0"/>
              <a:t>DWP</a:t>
            </a:r>
          </a:p>
          <a:p>
            <a:r>
              <a:rPr lang="en-GB" dirty="0"/>
              <a:t>DVLA</a:t>
            </a:r>
          </a:p>
        </p:txBody>
      </p:sp>
    </p:spTree>
    <p:extLst>
      <p:ext uri="{BB962C8B-B14F-4D97-AF65-F5344CB8AC3E}">
        <p14:creationId xmlns:p14="http://schemas.microsoft.com/office/powerpoint/2010/main" val="3305578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08B48-3DAB-8EF7-B853-6D91524A635C}"/>
              </a:ext>
            </a:extLst>
          </p:cNvPr>
          <p:cNvSpPr>
            <a:spLocks noGrp="1"/>
          </p:cNvSpPr>
          <p:nvPr>
            <p:ph type="title"/>
          </p:nvPr>
        </p:nvSpPr>
        <p:spPr>
          <a:xfrm>
            <a:off x="838200" y="365125"/>
            <a:ext cx="10515600" cy="2897770"/>
          </a:xfrm>
        </p:spPr>
        <p:txBody>
          <a:bodyPr>
            <a:normAutofit/>
          </a:bodyPr>
          <a:lstStyle/>
          <a:p>
            <a:r>
              <a:rPr lang="en-GB" dirty="0"/>
              <a:t>Many public organisations perform their statutory functions with the assistance of robust intelligence systems.</a:t>
            </a:r>
          </a:p>
        </p:txBody>
      </p:sp>
      <p:sp>
        <p:nvSpPr>
          <p:cNvPr id="3" name="Content Placeholder 2">
            <a:extLst>
              <a:ext uri="{FF2B5EF4-FFF2-40B4-BE49-F238E27FC236}">
                <a16:creationId xmlns:a16="http://schemas.microsoft.com/office/drawing/2014/main" id="{2AF5373A-4690-A2F8-34A3-2C28DC4EC3B7}"/>
              </a:ext>
            </a:extLst>
          </p:cNvPr>
          <p:cNvSpPr>
            <a:spLocks noGrp="1"/>
          </p:cNvSpPr>
          <p:nvPr>
            <p:ph idx="1"/>
          </p:nvPr>
        </p:nvSpPr>
        <p:spPr>
          <a:xfrm>
            <a:off x="838200" y="3595107"/>
            <a:ext cx="10515600" cy="2581856"/>
          </a:xfrm>
        </p:spPr>
        <p:txBody>
          <a:bodyPr/>
          <a:lstStyle/>
          <a:p>
            <a:r>
              <a:rPr lang="en-GB" dirty="0"/>
              <a:t>Take a few moments to consider what intelligence is to them and whether there are any rules in place to ensure that they do not abuse their position.</a:t>
            </a:r>
          </a:p>
        </p:txBody>
      </p:sp>
    </p:spTree>
    <p:extLst>
      <p:ext uri="{BB962C8B-B14F-4D97-AF65-F5344CB8AC3E}">
        <p14:creationId xmlns:p14="http://schemas.microsoft.com/office/powerpoint/2010/main" val="4244190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3AB5E-FE81-C422-EDAC-635054E5F600}"/>
              </a:ext>
            </a:extLst>
          </p:cNvPr>
          <p:cNvSpPr>
            <a:spLocks noGrp="1"/>
          </p:cNvSpPr>
          <p:nvPr>
            <p:ph type="title"/>
          </p:nvPr>
        </p:nvSpPr>
        <p:spPr/>
        <p:txBody>
          <a:bodyPr/>
          <a:lstStyle/>
          <a:p>
            <a:r>
              <a:rPr lang="en-GB" dirty="0"/>
              <a:t>You may have considered</a:t>
            </a:r>
          </a:p>
        </p:txBody>
      </p:sp>
      <p:sp>
        <p:nvSpPr>
          <p:cNvPr id="3" name="Content Placeholder 2">
            <a:extLst>
              <a:ext uri="{FF2B5EF4-FFF2-40B4-BE49-F238E27FC236}">
                <a16:creationId xmlns:a16="http://schemas.microsoft.com/office/drawing/2014/main" id="{94B0DF85-CD2F-A800-1A32-E90DB9894A0C}"/>
              </a:ext>
            </a:extLst>
          </p:cNvPr>
          <p:cNvSpPr>
            <a:spLocks noGrp="1"/>
          </p:cNvSpPr>
          <p:nvPr>
            <p:ph idx="1"/>
          </p:nvPr>
        </p:nvSpPr>
        <p:spPr/>
        <p:txBody>
          <a:bodyPr/>
          <a:lstStyle/>
          <a:p>
            <a:r>
              <a:rPr lang="en-GB" dirty="0"/>
              <a:t>The Data Protection Act 1998</a:t>
            </a:r>
          </a:p>
          <a:p>
            <a:r>
              <a:rPr lang="en-GB" dirty="0"/>
              <a:t>General Data Protection Regulations 2020</a:t>
            </a:r>
          </a:p>
          <a:p>
            <a:r>
              <a:rPr lang="en-GB" dirty="0"/>
              <a:t>Human Rights Act 1998</a:t>
            </a:r>
          </a:p>
          <a:p>
            <a:r>
              <a:rPr lang="en-GB" dirty="0"/>
              <a:t>Professional codes of conduct</a:t>
            </a:r>
          </a:p>
          <a:p>
            <a:r>
              <a:rPr lang="en-GB" dirty="0"/>
              <a:t>Watchdogs such as Independent Office for Police Complaints</a:t>
            </a:r>
          </a:p>
          <a:p>
            <a:r>
              <a:rPr lang="en-GB" dirty="0"/>
              <a:t>Information Commissioners Office</a:t>
            </a:r>
          </a:p>
          <a:p>
            <a:r>
              <a:rPr lang="en-GB" dirty="0"/>
              <a:t>The Surveillance Camera Commissioner</a:t>
            </a:r>
          </a:p>
        </p:txBody>
      </p:sp>
    </p:spTree>
    <p:extLst>
      <p:ext uri="{BB962C8B-B14F-4D97-AF65-F5344CB8AC3E}">
        <p14:creationId xmlns:p14="http://schemas.microsoft.com/office/powerpoint/2010/main" val="1796782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BDE7B-8A34-A307-E5A5-625888B27BC9}"/>
              </a:ext>
            </a:extLst>
          </p:cNvPr>
          <p:cNvSpPr>
            <a:spLocks noGrp="1"/>
          </p:cNvSpPr>
          <p:nvPr>
            <p:ph type="title"/>
          </p:nvPr>
        </p:nvSpPr>
        <p:spPr/>
        <p:txBody>
          <a:bodyPr/>
          <a:lstStyle/>
          <a:p>
            <a:r>
              <a:rPr lang="en-GB" dirty="0"/>
              <a:t>The Data Protection Act and GDPR</a:t>
            </a:r>
          </a:p>
        </p:txBody>
      </p:sp>
      <p:pic>
        <p:nvPicPr>
          <p:cNvPr id="5" name="Content Placeholder 4">
            <a:extLst>
              <a:ext uri="{FF2B5EF4-FFF2-40B4-BE49-F238E27FC236}">
                <a16:creationId xmlns:a16="http://schemas.microsoft.com/office/drawing/2014/main" id="{5B4526A8-B156-9E7E-2C52-E2FEFED63F0B}"/>
              </a:ext>
            </a:extLst>
          </p:cNvPr>
          <p:cNvPicPr>
            <a:picLocks noGrp="1" noChangeAspect="1"/>
          </p:cNvPicPr>
          <p:nvPr>
            <p:ph idx="1"/>
          </p:nvPr>
        </p:nvPicPr>
        <p:blipFill>
          <a:blip r:embed="rId2"/>
          <a:stretch>
            <a:fillRect/>
          </a:stretch>
        </p:blipFill>
        <p:spPr>
          <a:xfrm>
            <a:off x="4133576" y="2157949"/>
            <a:ext cx="3924848" cy="3686689"/>
          </a:xfrm>
        </p:spPr>
      </p:pic>
    </p:spTree>
    <p:extLst>
      <p:ext uri="{BB962C8B-B14F-4D97-AF65-F5344CB8AC3E}">
        <p14:creationId xmlns:p14="http://schemas.microsoft.com/office/powerpoint/2010/main" val="886848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4820F-C148-FE98-2955-3DE8F5725217}"/>
              </a:ext>
            </a:extLst>
          </p:cNvPr>
          <p:cNvSpPr>
            <a:spLocks noGrp="1"/>
          </p:cNvSpPr>
          <p:nvPr>
            <p:ph type="title"/>
          </p:nvPr>
        </p:nvSpPr>
        <p:spPr/>
        <p:txBody>
          <a:bodyPr/>
          <a:lstStyle/>
          <a:p>
            <a:r>
              <a:rPr lang="en-GB" dirty="0"/>
              <a:t>Human Rights Act 1998</a:t>
            </a:r>
            <a:br>
              <a:rPr lang="en-GB" dirty="0"/>
            </a:br>
            <a:endParaRPr lang="en-GB" dirty="0"/>
          </a:p>
        </p:txBody>
      </p:sp>
      <p:sp>
        <p:nvSpPr>
          <p:cNvPr id="3" name="Content Placeholder 2">
            <a:extLst>
              <a:ext uri="{FF2B5EF4-FFF2-40B4-BE49-F238E27FC236}">
                <a16:creationId xmlns:a16="http://schemas.microsoft.com/office/drawing/2014/main" id="{A4730C47-F16F-C32B-02BC-E68E704DDB35}"/>
              </a:ext>
            </a:extLst>
          </p:cNvPr>
          <p:cNvSpPr>
            <a:spLocks noGrp="1"/>
          </p:cNvSpPr>
          <p:nvPr>
            <p:ph idx="1"/>
          </p:nvPr>
        </p:nvSpPr>
        <p:spPr/>
        <p:txBody>
          <a:bodyPr>
            <a:normAutofit fontScale="25000" lnSpcReduction="20000"/>
          </a:bodyPr>
          <a:lstStyle/>
          <a:p>
            <a:pPr algn="l"/>
            <a:r>
              <a:rPr lang="en-GB" sz="7400" b="0" i="1" cap="small" dirty="0">
                <a:solidFill>
                  <a:srgbClr val="000000"/>
                </a:solidFill>
                <a:effectLst/>
                <a:latin typeface="arial" panose="020B0604020202020204" pitchFamily="34" charset="0"/>
              </a:rPr>
              <a:t>Article 8</a:t>
            </a:r>
          </a:p>
          <a:p>
            <a:pPr algn="l"/>
            <a:endParaRPr lang="en-GB" sz="7400" b="0" i="0" dirty="0">
              <a:solidFill>
                <a:srgbClr val="000000"/>
              </a:solidFill>
              <a:effectLst/>
              <a:latin typeface="arial" panose="020B0604020202020204" pitchFamily="34" charset="0"/>
            </a:endParaRPr>
          </a:p>
          <a:p>
            <a:pPr algn="l"/>
            <a:endParaRPr lang="en-GB" sz="7400" dirty="0">
              <a:solidFill>
                <a:srgbClr val="000000"/>
              </a:solidFill>
              <a:latin typeface="arial" panose="020B0604020202020204" pitchFamily="34" charset="0"/>
            </a:endParaRPr>
          </a:p>
          <a:p>
            <a:pPr algn="l"/>
            <a:r>
              <a:rPr lang="en-GB" sz="7400" b="0" i="0" dirty="0">
                <a:solidFill>
                  <a:srgbClr val="000000"/>
                </a:solidFill>
                <a:effectLst/>
                <a:latin typeface="arial" panose="020B0604020202020204" pitchFamily="34" charset="0"/>
              </a:rPr>
              <a:t>Right to respect for private and family life</a:t>
            </a:r>
          </a:p>
          <a:p>
            <a:pPr algn="l"/>
            <a:r>
              <a:rPr lang="en-GB" sz="7400" b="0" i="0" dirty="0">
                <a:solidFill>
                  <a:srgbClr val="1E1E1E"/>
                </a:solidFill>
                <a:effectLst/>
                <a:latin typeface="arial" panose="020B0604020202020204" pitchFamily="34" charset="0"/>
              </a:rPr>
              <a:t>1 Everyone has the right to respect for his private and family life, his home and his correspondence.</a:t>
            </a:r>
          </a:p>
          <a:p>
            <a:pPr algn="l"/>
            <a:r>
              <a:rPr lang="en-GB" sz="7400" b="0" i="0" dirty="0">
                <a:solidFill>
                  <a:srgbClr val="1E1E1E"/>
                </a:solidFill>
                <a:effectLst/>
                <a:latin typeface="arial" panose="020B0604020202020204" pitchFamily="34" charset="0"/>
              </a:rPr>
              <a:t>2 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freedoms of others.</a:t>
            </a: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r>
              <a:rPr lang="en-GB" dirty="0">
                <a:hlinkClick r:id="rId2"/>
              </a:rPr>
              <a:t>Human Rights Act 1998</a:t>
            </a:r>
            <a:endParaRPr lang="en-GB" dirty="0"/>
          </a:p>
          <a:p>
            <a:r>
              <a:rPr lang="en-GB" dirty="0">
                <a:hlinkClick r:id="rId3"/>
              </a:rPr>
              <a:t>Human Rights Act Reform: A Modern Bill of Rights - consultation - GOV.UK</a:t>
            </a:r>
            <a:endParaRPr lang="en-GB" dirty="0"/>
          </a:p>
        </p:txBody>
      </p:sp>
    </p:spTree>
    <p:extLst>
      <p:ext uri="{BB962C8B-B14F-4D97-AF65-F5344CB8AC3E}">
        <p14:creationId xmlns:p14="http://schemas.microsoft.com/office/powerpoint/2010/main" val="3637716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6C62F-FC38-5B08-1F64-32D57BCEA128}"/>
              </a:ext>
            </a:extLst>
          </p:cNvPr>
          <p:cNvSpPr>
            <a:spLocks noGrp="1"/>
          </p:cNvSpPr>
          <p:nvPr>
            <p:ph type="title"/>
          </p:nvPr>
        </p:nvSpPr>
        <p:spPr/>
        <p:txBody>
          <a:bodyPr/>
          <a:lstStyle/>
          <a:p>
            <a:r>
              <a:rPr lang="en-GB" dirty="0"/>
              <a:t>Codes of Practice</a:t>
            </a:r>
          </a:p>
        </p:txBody>
      </p:sp>
      <p:sp>
        <p:nvSpPr>
          <p:cNvPr id="3" name="Content Placeholder 2">
            <a:extLst>
              <a:ext uri="{FF2B5EF4-FFF2-40B4-BE49-F238E27FC236}">
                <a16:creationId xmlns:a16="http://schemas.microsoft.com/office/drawing/2014/main" id="{18E4A40A-C48C-E97A-E3CE-BD9536E97F93}"/>
              </a:ext>
            </a:extLst>
          </p:cNvPr>
          <p:cNvSpPr>
            <a:spLocks noGrp="1"/>
          </p:cNvSpPr>
          <p:nvPr>
            <p:ph idx="1"/>
          </p:nvPr>
        </p:nvSpPr>
        <p:spPr/>
        <p:txBody>
          <a:bodyPr/>
          <a:lstStyle/>
          <a:p>
            <a:r>
              <a:rPr lang="en-GB" dirty="0">
                <a:hlinkClick r:id="rId2"/>
              </a:rPr>
              <a:t>Police and Criminal Evidence Act 1984 (PACE) codes of practice - GOV.UK</a:t>
            </a:r>
            <a:endParaRPr lang="en-GB" dirty="0"/>
          </a:p>
          <a:p>
            <a:r>
              <a:rPr lang="en-GB" dirty="0">
                <a:hlinkClick r:id="rId3"/>
              </a:rPr>
              <a:t>Regulation of Investigatory Powers Act 2000</a:t>
            </a:r>
            <a:endParaRPr lang="en-GB" dirty="0"/>
          </a:p>
          <a:p>
            <a:r>
              <a:rPr lang="en-GB" dirty="0">
                <a:hlinkClick r:id="rId4"/>
              </a:rPr>
              <a:t>Surveillance Camera Code of Practice</a:t>
            </a:r>
            <a:endParaRPr lang="en-GB" dirty="0"/>
          </a:p>
          <a:p>
            <a:r>
              <a:rPr lang="en-GB" dirty="0">
                <a:hlinkClick r:id="rId5"/>
              </a:rPr>
              <a:t>Code of Ethics | College of Policing</a:t>
            </a:r>
            <a:endParaRPr lang="en-GB" dirty="0"/>
          </a:p>
          <a:p>
            <a:endParaRPr lang="en-GB" dirty="0"/>
          </a:p>
        </p:txBody>
      </p:sp>
    </p:spTree>
    <p:extLst>
      <p:ext uri="{BB962C8B-B14F-4D97-AF65-F5344CB8AC3E}">
        <p14:creationId xmlns:p14="http://schemas.microsoft.com/office/powerpoint/2010/main" val="4013404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A9B2D-0773-0328-C5A1-BA3AE16F74B9}"/>
              </a:ext>
            </a:extLst>
          </p:cNvPr>
          <p:cNvSpPr>
            <a:spLocks noGrp="1"/>
          </p:cNvSpPr>
          <p:nvPr>
            <p:ph type="title"/>
          </p:nvPr>
        </p:nvSpPr>
        <p:spPr/>
        <p:txBody>
          <a:bodyPr/>
          <a:lstStyle/>
          <a:p>
            <a:r>
              <a:rPr lang="en-GB" dirty="0"/>
              <a:t>Policing Information</a:t>
            </a:r>
          </a:p>
        </p:txBody>
      </p:sp>
      <p:pic>
        <p:nvPicPr>
          <p:cNvPr id="5" name="Content Placeholder 4">
            <a:extLst>
              <a:ext uri="{FF2B5EF4-FFF2-40B4-BE49-F238E27FC236}">
                <a16:creationId xmlns:a16="http://schemas.microsoft.com/office/drawing/2014/main" id="{D0BD7016-2A91-E6F8-6AB5-C1DC6DA0668E}"/>
              </a:ext>
            </a:extLst>
          </p:cNvPr>
          <p:cNvPicPr>
            <a:picLocks noGrp="1" noChangeAspect="1"/>
          </p:cNvPicPr>
          <p:nvPr>
            <p:ph idx="1"/>
          </p:nvPr>
        </p:nvPicPr>
        <p:blipFill>
          <a:blip r:embed="rId2"/>
          <a:stretch>
            <a:fillRect/>
          </a:stretch>
        </p:blipFill>
        <p:spPr>
          <a:xfrm>
            <a:off x="838200" y="2852739"/>
            <a:ext cx="2717700" cy="1738312"/>
          </a:xfrm>
        </p:spPr>
      </p:pic>
      <p:pic>
        <p:nvPicPr>
          <p:cNvPr id="7" name="Picture 6">
            <a:extLst>
              <a:ext uri="{FF2B5EF4-FFF2-40B4-BE49-F238E27FC236}">
                <a16:creationId xmlns:a16="http://schemas.microsoft.com/office/drawing/2014/main" id="{5663B926-9A91-7BF8-793C-1C9D49656807}"/>
              </a:ext>
            </a:extLst>
          </p:cNvPr>
          <p:cNvPicPr>
            <a:picLocks noChangeAspect="1"/>
          </p:cNvPicPr>
          <p:nvPr/>
        </p:nvPicPr>
        <p:blipFill>
          <a:blip r:embed="rId3"/>
          <a:stretch>
            <a:fillRect/>
          </a:stretch>
        </p:blipFill>
        <p:spPr>
          <a:xfrm>
            <a:off x="3924301" y="2852739"/>
            <a:ext cx="2595860" cy="1738312"/>
          </a:xfrm>
          <a:prstGeom prst="rect">
            <a:avLst/>
          </a:prstGeom>
        </p:spPr>
      </p:pic>
      <p:pic>
        <p:nvPicPr>
          <p:cNvPr id="9" name="Picture 8">
            <a:extLst>
              <a:ext uri="{FF2B5EF4-FFF2-40B4-BE49-F238E27FC236}">
                <a16:creationId xmlns:a16="http://schemas.microsoft.com/office/drawing/2014/main" id="{E18A1521-5FB2-C6B9-559C-839EBF1EC934}"/>
              </a:ext>
            </a:extLst>
          </p:cNvPr>
          <p:cNvPicPr>
            <a:picLocks noChangeAspect="1"/>
          </p:cNvPicPr>
          <p:nvPr/>
        </p:nvPicPr>
        <p:blipFill>
          <a:blip r:embed="rId4"/>
          <a:stretch>
            <a:fillRect/>
          </a:stretch>
        </p:blipFill>
        <p:spPr>
          <a:xfrm>
            <a:off x="3924301" y="4655240"/>
            <a:ext cx="2595860" cy="1602778"/>
          </a:xfrm>
          <a:prstGeom prst="rect">
            <a:avLst/>
          </a:prstGeom>
        </p:spPr>
      </p:pic>
      <p:pic>
        <p:nvPicPr>
          <p:cNvPr id="13" name="Picture 12">
            <a:extLst>
              <a:ext uri="{FF2B5EF4-FFF2-40B4-BE49-F238E27FC236}">
                <a16:creationId xmlns:a16="http://schemas.microsoft.com/office/drawing/2014/main" id="{B3FBF4EF-4D90-4854-AA8B-000FB9722335}"/>
              </a:ext>
            </a:extLst>
          </p:cNvPr>
          <p:cNvPicPr>
            <a:picLocks noChangeAspect="1"/>
          </p:cNvPicPr>
          <p:nvPr/>
        </p:nvPicPr>
        <p:blipFill>
          <a:blip r:embed="rId5"/>
          <a:stretch>
            <a:fillRect/>
          </a:stretch>
        </p:blipFill>
        <p:spPr>
          <a:xfrm>
            <a:off x="838200" y="4655240"/>
            <a:ext cx="2717700" cy="1602778"/>
          </a:xfrm>
          <a:prstGeom prst="rect">
            <a:avLst/>
          </a:prstGeom>
        </p:spPr>
      </p:pic>
      <p:pic>
        <p:nvPicPr>
          <p:cNvPr id="15" name="Picture 14">
            <a:extLst>
              <a:ext uri="{FF2B5EF4-FFF2-40B4-BE49-F238E27FC236}">
                <a16:creationId xmlns:a16="http://schemas.microsoft.com/office/drawing/2014/main" id="{A9C68585-C4AC-F929-1EFE-FE438F44C108}"/>
              </a:ext>
            </a:extLst>
          </p:cNvPr>
          <p:cNvPicPr>
            <a:picLocks noChangeAspect="1"/>
          </p:cNvPicPr>
          <p:nvPr/>
        </p:nvPicPr>
        <p:blipFill>
          <a:blip r:embed="rId6"/>
          <a:stretch>
            <a:fillRect/>
          </a:stretch>
        </p:blipFill>
        <p:spPr>
          <a:xfrm>
            <a:off x="6696075" y="4655240"/>
            <a:ext cx="2676526" cy="1602778"/>
          </a:xfrm>
          <a:prstGeom prst="rect">
            <a:avLst/>
          </a:prstGeom>
        </p:spPr>
      </p:pic>
      <p:pic>
        <p:nvPicPr>
          <p:cNvPr id="17" name="Picture 16">
            <a:extLst>
              <a:ext uri="{FF2B5EF4-FFF2-40B4-BE49-F238E27FC236}">
                <a16:creationId xmlns:a16="http://schemas.microsoft.com/office/drawing/2014/main" id="{60398394-E867-0DAE-9412-96DA883B925B}"/>
              </a:ext>
            </a:extLst>
          </p:cNvPr>
          <p:cNvPicPr>
            <a:picLocks noChangeAspect="1"/>
          </p:cNvPicPr>
          <p:nvPr/>
        </p:nvPicPr>
        <p:blipFill>
          <a:blip r:embed="rId7"/>
          <a:stretch>
            <a:fillRect/>
          </a:stretch>
        </p:blipFill>
        <p:spPr>
          <a:xfrm>
            <a:off x="6696075" y="2852739"/>
            <a:ext cx="2676526" cy="1650315"/>
          </a:xfrm>
          <a:prstGeom prst="rect">
            <a:avLst/>
          </a:prstGeom>
        </p:spPr>
      </p:pic>
    </p:spTree>
    <p:extLst>
      <p:ext uri="{BB962C8B-B14F-4D97-AF65-F5344CB8AC3E}">
        <p14:creationId xmlns:p14="http://schemas.microsoft.com/office/powerpoint/2010/main" val="623058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85E43-7E0F-09AA-3EA5-206BE5BF4E6C}"/>
              </a:ext>
            </a:extLst>
          </p:cNvPr>
          <p:cNvSpPr>
            <a:spLocks noGrp="1"/>
          </p:cNvSpPr>
          <p:nvPr>
            <p:ph type="title"/>
          </p:nvPr>
        </p:nvSpPr>
        <p:spPr/>
        <p:txBody>
          <a:bodyPr/>
          <a:lstStyle/>
          <a:p>
            <a:r>
              <a:rPr lang="en-GB" dirty="0"/>
              <a:t>Examples of Policing systems</a:t>
            </a:r>
          </a:p>
        </p:txBody>
      </p:sp>
      <p:sp>
        <p:nvSpPr>
          <p:cNvPr id="3" name="Content Placeholder 2">
            <a:extLst>
              <a:ext uri="{FF2B5EF4-FFF2-40B4-BE49-F238E27FC236}">
                <a16:creationId xmlns:a16="http://schemas.microsoft.com/office/drawing/2014/main" id="{D4EF9DAB-A70E-C3B4-E0B7-5FF87EB3A87E}"/>
              </a:ext>
            </a:extLst>
          </p:cNvPr>
          <p:cNvSpPr>
            <a:spLocks noGrp="1"/>
          </p:cNvSpPr>
          <p:nvPr>
            <p:ph idx="1"/>
          </p:nvPr>
        </p:nvSpPr>
        <p:spPr/>
        <p:txBody>
          <a:bodyPr>
            <a:normAutofit lnSpcReduction="10000"/>
          </a:bodyPr>
          <a:lstStyle/>
          <a:p>
            <a:r>
              <a:rPr lang="en-GB" dirty="0"/>
              <a:t>Command and Control</a:t>
            </a:r>
          </a:p>
          <a:p>
            <a:r>
              <a:rPr lang="en-GB" dirty="0"/>
              <a:t>Property systems</a:t>
            </a:r>
          </a:p>
          <a:p>
            <a:r>
              <a:rPr lang="en-GB" dirty="0"/>
              <a:t>Custody records</a:t>
            </a:r>
          </a:p>
          <a:p>
            <a:r>
              <a:rPr lang="en-GB" dirty="0"/>
              <a:t>Crime reports and Investigation reports</a:t>
            </a:r>
          </a:p>
          <a:p>
            <a:r>
              <a:rPr lang="en-GB" dirty="0"/>
              <a:t>Intelligence reports</a:t>
            </a:r>
          </a:p>
          <a:p>
            <a:r>
              <a:rPr lang="en-GB" dirty="0"/>
              <a:t>Neighbourhood policing records</a:t>
            </a:r>
          </a:p>
          <a:p>
            <a:r>
              <a:rPr lang="en-GB" dirty="0"/>
              <a:t>Police national computer (PNC)– to be replaced by the National Legal Intelligence Data base (NLEDS).</a:t>
            </a:r>
          </a:p>
          <a:p>
            <a:r>
              <a:rPr lang="en-GB" dirty="0"/>
              <a:t>Automated Number Plate Recognition system (ANPR)</a:t>
            </a:r>
          </a:p>
        </p:txBody>
      </p:sp>
    </p:spTree>
    <p:extLst>
      <p:ext uri="{BB962C8B-B14F-4D97-AF65-F5344CB8AC3E}">
        <p14:creationId xmlns:p14="http://schemas.microsoft.com/office/powerpoint/2010/main" val="2092751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A6B8A-51F1-AF22-50F3-747DE70B5D4E}"/>
              </a:ext>
            </a:extLst>
          </p:cNvPr>
          <p:cNvSpPr>
            <a:spLocks noGrp="1"/>
          </p:cNvSpPr>
          <p:nvPr>
            <p:ph type="title"/>
          </p:nvPr>
        </p:nvSpPr>
        <p:spPr/>
        <p:txBody>
          <a:bodyPr/>
          <a:lstStyle/>
          <a:p>
            <a:r>
              <a:rPr lang="en-GB" dirty="0"/>
              <a:t>Management of Police Information (MOPI)</a:t>
            </a:r>
          </a:p>
        </p:txBody>
      </p:sp>
      <p:sp>
        <p:nvSpPr>
          <p:cNvPr id="3" name="Content Placeholder 2">
            <a:extLst>
              <a:ext uri="{FF2B5EF4-FFF2-40B4-BE49-F238E27FC236}">
                <a16:creationId xmlns:a16="http://schemas.microsoft.com/office/drawing/2014/main" id="{BC1AE689-3200-2BD3-9D96-4FC0B57053FA}"/>
              </a:ext>
            </a:extLst>
          </p:cNvPr>
          <p:cNvSpPr>
            <a:spLocks noGrp="1"/>
          </p:cNvSpPr>
          <p:nvPr>
            <p:ph idx="1"/>
          </p:nvPr>
        </p:nvSpPr>
        <p:spPr>
          <a:xfrm>
            <a:off x="838200" y="1419225"/>
            <a:ext cx="10515600" cy="4162425"/>
          </a:xfrm>
        </p:spPr>
        <p:txBody>
          <a:bodyPr>
            <a:normAutofit lnSpcReduction="10000"/>
          </a:bodyPr>
          <a:lstStyle/>
          <a:p>
            <a:r>
              <a:rPr lang="en-GB" dirty="0"/>
              <a:t>The police service was severely criticised for its practices in sharing information with other forces during the review into the Soham Murders in 2002, where a school caretaker murdered two children, Hollie Wells and Jessica Parry.</a:t>
            </a:r>
          </a:p>
          <a:p>
            <a:r>
              <a:rPr lang="en-GB" dirty="0"/>
              <a:t>Huntley had been previously known to police for a number of matters however this was in another force and the force where the murders took place were unaware of this.</a:t>
            </a:r>
          </a:p>
          <a:p>
            <a:r>
              <a:rPr lang="en-GB" dirty="0"/>
              <a:t>The review into the murders identified that there were missed opportunities based around information sharing and this brought about changes to how all Police forces shared information and the need to do so.</a:t>
            </a:r>
          </a:p>
        </p:txBody>
      </p:sp>
      <p:pic>
        <p:nvPicPr>
          <p:cNvPr id="5" name="Picture 4">
            <a:extLst>
              <a:ext uri="{FF2B5EF4-FFF2-40B4-BE49-F238E27FC236}">
                <a16:creationId xmlns:a16="http://schemas.microsoft.com/office/drawing/2014/main" id="{BC6B51EA-44DD-2F90-B09D-C77D3E77AD71}"/>
              </a:ext>
            </a:extLst>
          </p:cNvPr>
          <p:cNvPicPr>
            <a:picLocks noChangeAspect="1"/>
          </p:cNvPicPr>
          <p:nvPr/>
        </p:nvPicPr>
        <p:blipFill>
          <a:blip r:embed="rId2"/>
          <a:stretch>
            <a:fillRect/>
          </a:stretch>
        </p:blipFill>
        <p:spPr>
          <a:xfrm>
            <a:off x="10439289" y="5367241"/>
            <a:ext cx="1581371" cy="1381318"/>
          </a:xfrm>
          <a:prstGeom prst="rect">
            <a:avLst/>
          </a:prstGeom>
        </p:spPr>
      </p:pic>
    </p:spTree>
    <p:extLst>
      <p:ext uri="{BB962C8B-B14F-4D97-AF65-F5344CB8AC3E}">
        <p14:creationId xmlns:p14="http://schemas.microsoft.com/office/powerpoint/2010/main" val="1738821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4517F-8749-3546-20F1-62474BC81864}"/>
              </a:ext>
            </a:extLst>
          </p:cNvPr>
          <p:cNvSpPr>
            <a:spLocks noGrp="1"/>
          </p:cNvSpPr>
          <p:nvPr>
            <p:ph type="title"/>
          </p:nvPr>
        </p:nvSpPr>
        <p:spPr/>
        <p:txBody>
          <a:bodyPr/>
          <a:lstStyle/>
          <a:p>
            <a:r>
              <a:rPr lang="en-GB" dirty="0"/>
              <a:t>What is intelligence in the police service?</a:t>
            </a:r>
          </a:p>
        </p:txBody>
      </p:sp>
      <p:sp>
        <p:nvSpPr>
          <p:cNvPr id="3" name="Content Placeholder 2">
            <a:extLst>
              <a:ext uri="{FF2B5EF4-FFF2-40B4-BE49-F238E27FC236}">
                <a16:creationId xmlns:a16="http://schemas.microsoft.com/office/drawing/2014/main" id="{5F4C10DC-9176-680B-6D15-A7DBB95CA9C1}"/>
              </a:ext>
            </a:extLst>
          </p:cNvPr>
          <p:cNvSpPr>
            <a:spLocks noGrp="1"/>
          </p:cNvSpPr>
          <p:nvPr>
            <p:ph idx="1"/>
          </p:nvPr>
        </p:nvSpPr>
        <p:spPr/>
        <p:txBody>
          <a:bodyPr>
            <a:normAutofit fontScale="92500"/>
          </a:bodyPr>
          <a:lstStyle/>
          <a:p>
            <a:r>
              <a:rPr lang="en-GB" dirty="0"/>
              <a:t>It is information which has been evaluated</a:t>
            </a:r>
          </a:p>
          <a:p>
            <a:r>
              <a:rPr lang="en-GB" dirty="0"/>
              <a:t>That information may have come to the Police from members of the public other agencies and even criminals</a:t>
            </a:r>
          </a:p>
          <a:p>
            <a:r>
              <a:rPr lang="en-GB" dirty="0"/>
              <a:t>It is evaluated using the 3 x 5 x 2 National Intelligence Model</a:t>
            </a:r>
          </a:p>
          <a:p>
            <a:r>
              <a:rPr lang="en-GB" dirty="0"/>
              <a:t>The Police if the originating owner will be responsible for that information and how it is handled by any organisations that they may share it with.</a:t>
            </a:r>
          </a:p>
          <a:p>
            <a:r>
              <a:rPr lang="en-GB" dirty="0"/>
              <a:t>Much of the information obtained is likely to hold personal information, sensitive data and needs to be handled appropriately.  To facilitate this it is given government security classifications.</a:t>
            </a:r>
          </a:p>
          <a:p>
            <a:endParaRPr lang="en-GB" dirty="0"/>
          </a:p>
        </p:txBody>
      </p:sp>
    </p:spTree>
    <p:extLst>
      <p:ext uri="{BB962C8B-B14F-4D97-AF65-F5344CB8AC3E}">
        <p14:creationId xmlns:p14="http://schemas.microsoft.com/office/powerpoint/2010/main" val="4293211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F2DB9-12DC-3508-CCA7-ADF8A53D5C67}"/>
              </a:ext>
            </a:extLst>
          </p:cNvPr>
          <p:cNvSpPr>
            <a:spLocks noGrp="1"/>
          </p:cNvSpPr>
          <p:nvPr>
            <p:ph type="title"/>
          </p:nvPr>
        </p:nvSpPr>
        <p:spPr/>
        <p:txBody>
          <a:bodyPr/>
          <a:lstStyle/>
          <a:p>
            <a:r>
              <a:rPr lang="en-GB" dirty="0"/>
              <a:t>What is included within the intelligence report?</a:t>
            </a:r>
          </a:p>
        </p:txBody>
      </p:sp>
      <p:sp>
        <p:nvSpPr>
          <p:cNvPr id="3" name="Content Placeholder 2">
            <a:extLst>
              <a:ext uri="{FF2B5EF4-FFF2-40B4-BE49-F238E27FC236}">
                <a16:creationId xmlns:a16="http://schemas.microsoft.com/office/drawing/2014/main" id="{F41303CB-9A4B-F10A-4E54-E0732DED1E14}"/>
              </a:ext>
            </a:extLst>
          </p:cNvPr>
          <p:cNvSpPr>
            <a:spLocks noGrp="1"/>
          </p:cNvSpPr>
          <p:nvPr>
            <p:ph idx="1"/>
          </p:nvPr>
        </p:nvSpPr>
        <p:spPr/>
        <p:txBody>
          <a:bodyPr/>
          <a:lstStyle/>
          <a:p>
            <a:r>
              <a:rPr lang="en-GB" dirty="0"/>
              <a:t>Details of person reporting (This is not contained in the body of the report and is usually redacted).</a:t>
            </a:r>
          </a:p>
          <a:p>
            <a:r>
              <a:rPr lang="en-GB" dirty="0"/>
              <a:t>Details of person recording and evaluating </a:t>
            </a:r>
          </a:p>
          <a:p>
            <a:r>
              <a:rPr lang="en-GB" dirty="0"/>
              <a:t>Credibility of source</a:t>
            </a:r>
          </a:p>
          <a:p>
            <a:r>
              <a:rPr lang="en-GB" dirty="0"/>
              <a:t>Grading of the information</a:t>
            </a:r>
          </a:p>
          <a:p>
            <a:r>
              <a:rPr lang="en-GB" dirty="0"/>
              <a:t>The information will usually contain, why, what when where and how</a:t>
            </a:r>
          </a:p>
          <a:p>
            <a:r>
              <a:rPr lang="en-GB" dirty="0"/>
              <a:t>Information may be recorded for information, for action or dissemination to others</a:t>
            </a:r>
          </a:p>
        </p:txBody>
      </p:sp>
    </p:spTree>
    <p:extLst>
      <p:ext uri="{BB962C8B-B14F-4D97-AF65-F5344CB8AC3E}">
        <p14:creationId xmlns:p14="http://schemas.microsoft.com/office/powerpoint/2010/main" val="81078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A74AD-ED12-A2E3-B73C-CFC0E37AA453}"/>
              </a:ext>
            </a:extLst>
          </p:cNvPr>
          <p:cNvSpPr>
            <a:spLocks noGrp="1"/>
          </p:cNvSpPr>
          <p:nvPr>
            <p:ph type="title"/>
          </p:nvPr>
        </p:nvSpPr>
        <p:spPr/>
        <p:txBody>
          <a:bodyPr/>
          <a:lstStyle/>
          <a:p>
            <a:r>
              <a:rPr lang="en-GB" dirty="0"/>
              <a:t>Examples of when information may be shared:</a:t>
            </a:r>
          </a:p>
        </p:txBody>
      </p:sp>
      <p:sp>
        <p:nvSpPr>
          <p:cNvPr id="3" name="Content Placeholder 2">
            <a:extLst>
              <a:ext uri="{FF2B5EF4-FFF2-40B4-BE49-F238E27FC236}">
                <a16:creationId xmlns:a16="http://schemas.microsoft.com/office/drawing/2014/main" id="{8BCAF9DC-EF30-DE74-113C-03F2374597C2}"/>
              </a:ext>
            </a:extLst>
          </p:cNvPr>
          <p:cNvSpPr>
            <a:spLocks noGrp="1"/>
          </p:cNvSpPr>
          <p:nvPr>
            <p:ph idx="1"/>
          </p:nvPr>
        </p:nvSpPr>
        <p:spPr/>
        <p:txBody>
          <a:bodyPr/>
          <a:lstStyle/>
          <a:p>
            <a:r>
              <a:rPr lang="en-GB" dirty="0"/>
              <a:t>Policing purpose</a:t>
            </a:r>
          </a:p>
          <a:p>
            <a:r>
              <a:rPr lang="en-GB" dirty="0"/>
              <a:t>For example, to protect life or property, preserve public order, prevent the commission of offences, assist other to bring offenders to justice or linked to any duty or responsibility arising from common or statute law.</a:t>
            </a:r>
          </a:p>
          <a:p>
            <a:r>
              <a:rPr lang="en-GB" dirty="0"/>
              <a:t>Local protocols </a:t>
            </a:r>
          </a:p>
          <a:p>
            <a:r>
              <a:rPr lang="en-GB" dirty="0"/>
              <a:t>Legitimate need to receive it</a:t>
            </a:r>
          </a:p>
        </p:txBody>
      </p:sp>
      <p:sp>
        <p:nvSpPr>
          <p:cNvPr id="5" name="TextBox 4">
            <a:extLst>
              <a:ext uri="{FF2B5EF4-FFF2-40B4-BE49-F238E27FC236}">
                <a16:creationId xmlns:a16="http://schemas.microsoft.com/office/drawing/2014/main" id="{6F47498B-BA13-9B43-CFDD-D40803207DED}"/>
              </a:ext>
            </a:extLst>
          </p:cNvPr>
          <p:cNvSpPr txBox="1"/>
          <p:nvPr/>
        </p:nvSpPr>
        <p:spPr>
          <a:xfrm>
            <a:off x="6910647" y="5717370"/>
            <a:ext cx="6096000" cy="369332"/>
          </a:xfrm>
          <a:prstGeom prst="rect">
            <a:avLst/>
          </a:prstGeom>
          <a:noFill/>
        </p:spPr>
        <p:txBody>
          <a:bodyPr wrap="square">
            <a:spAutoFit/>
          </a:bodyPr>
          <a:lstStyle/>
          <a:p>
            <a:r>
              <a:rPr lang="en-GB" dirty="0">
                <a:hlinkClick r:id="rId2"/>
              </a:rPr>
              <a:t>Intelligence report | College of Policing</a:t>
            </a:r>
            <a:endParaRPr lang="en-GB" dirty="0"/>
          </a:p>
        </p:txBody>
      </p:sp>
    </p:spTree>
    <p:extLst>
      <p:ext uri="{BB962C8B-B14F-4D97-AF65-F5344CB8AC3E}">
        <p14:creationId xmlns:p14="http://schemas.microsoft.com/office/powerpoint/2010/main" val="29376031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28686-0AE9-41E3-9626-086686FC8397}"/>
              </a:ext>
            </a:extLst>
          </p:cNvPr>
          <p:cNvSpPr>
            <a:spLocks noGrp="1"/>
          </p:cNvSpPr>
          <p:nvPr>
            <p:ph type="title"/>
          </p:nvPr>
        </p:nvSpPr>
        <p:spPr/>
        <p:txBody>
          <a:bodyPr/>
          <a:lstStyle/>
          <a:p>
            <a:r>
              <a:rPr lang="en-GB" dirty="0">
                <a:hlinkClick r:id="rId2"/>
              </a:rPr>
              <a:t>National Intelligence Model</a:t>
            </a:r>
            <a:endParaRPr lang="en-GB" dirty="0"/>
          </a:p>
        </p:txBody>
      </p:sp>
      <p:pic>
        <p:nvPicPr>
          <p:cNvPr id="5" name="Content Placeholder 4">
            <a:extLst>
              <a:ext uri="{FF2B5EF4-FFF2-40B4-BE49-F238E27FC236}">
                <a16:creationId xmlns:a16="http://schemas.microsoft.com/office/drawing/2014/main" id="{F914D71A-0250-F545-C1CA-C02E9EF528DB}"/>
              </a:ext>
            </a:extLst>
          </p:cNvPr>
          <p:cNvPicPr>
            <a:picLocks noGrp="1" noChangeAspect="1"/>
          </p:cNvPicPr>
          <p:nvPr>
            <p:ph idx="1"/>
          </p:nvPr>
        </p:nvPicPr>
        <p:blipFill>
          <a:blip r:embed="rId3"/>
          <a:stretch>
            <a:fillRect/>
          </a:stretch>
        </p:blipFill>
        <p:spPr>
          <a:xfrm>
            <a:off x="7013691" y="1825625"/>
            <a:ext cx="4413018" cy="4351338"/>
          </a:xfrm>
        </p:spPr>
      </p:pic>
    </p:spTree>
    <p:extLst>
      <p:ext uri="{BB962C8B-B14F-4D97-AF65-F5344CB8AC3E}">
        <p14:creationId xmlns:p14="http://schemas.microsoft.com/office/powerpoint/2010/main" val="2863923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1A372-269F-A532-17A9-BD21C5DEEB6F}"/>
              </a:ext>
            </a:extLst>
          </p:cNvPr>
          <p:cNvSpPr>
            <a:spLocks noGrp="1"/>
          </p:cNvSpPr>
          <p:nvPr>
            <p:ph type="title"/>
          </p:nvPr>
        </p:nvSpPr>
        <p:spPr/>
        <p:txBody>
          <a:bodyPr/>
          <a:lstStyle/>
          <a:p>
            <a:r>
              <a:rPr lang="en-GB" dirty="0"/>
              <a:t>Remember that the NDM is central to all Police activities including intelligence.</a:t>
            </a:r>
          </a:p>
        </p:txBody>
      </p:sp>
      <p:pic>
        <p:nvPicPr>
          <p:cNvPr id="4" name="Content Placeholder 4">
            <a:extLst>
              <a:ext uri="{FF2B5EF4-FFF2-40B4-BE49-F238E27FC236}">
                <a16:creationId xmlns:a16="http://schemas.microsoft.com/office/drawing/2014/main" id="{86202EAF-3BA1-CD9A-A01E-68A4AD19D94C}"/>
              </a:ext>
            </a:extLst>
          </p:cNvPr>
          <p:cNvPicPr>
            <a:picLocks noGrp="1" noChangeAspect="1"/>
          </p:cNvPicPr>
          <p:nvPr>
            <p:ph idx="1"/>
          </p:nvPr>
        </p:nvPicPr>
        <p:blipFill>
          <a:blip r:embed="rId2"/>
          <a:stretch>
            <a:fillRect/>
          </a:stretch>
        </p:blipFill>
        <p:spPr>
          <a:xfrm>
            <a:off x="3752523" y="2381818"/>
            <a:ext cx="4686954" cy="3238952"/>
          </a:xfrm>
        </p:spPr>
      </p:pic>
    </p:spTree>
    <p:extLst>
      <p:ext uri="{BB962C8B-B14F-4D97-AF65-F5344CB8AC3E}">
        <p14:creationId xmlns:p14="http://schemas.microsoft.com/office/powerpoint/2010/main" val="561399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E5E0B-088E-2489-E8C8-5C1650DAC27F}"/>
              </a:ext>
            </a:extLst>
          </p:cNvPr>
          <p:cNvSpPr>
            <a:spLocks noGrp="1"/>
          </p:cNvSpPr>
          <p:nvPr>
            <p:ph type="title"/>
          </p:nvPr>
        </p:nvSpPr>
        <p:spPr/>
        <p:txBody>
          <a:bodyPr/>
          <a:lstStyle/>
          <a:p>
            <a:r>
              <a:rPr lang="en-GB" dirty="0"/>
              <a:t>Classifications of intelligence</a:t>
            </a:r>
          </a:p>
        </p:txBody>
      </p:sp>
      <p:sp>
        <p:nvSpPr>
          <p:cNvPr id="3" name="Content Placeholder 2">
            <a:extLst>
              <a:ext uri="{FF2B5EF4-FFF2-40B4-BE49-F238E27FC236}">
                <a16:creationId xmlns:a16="http://schemas.microsoft.com/office/drawing/2014/main" id="{05EFD804-2E63-83F2-3D47-1233A2A85BC4}"/>
              </a:ext>
            </a:extLst>
          </p:cNvPr>
          <p:cNvSpPr>
            <a:spLocks noGrp="1"/>
          </p:cNvSpPr>
          <p:nvPr>
            <p:ph idx="1"/>
          </p:nvPr>
        </p:nvSpPr>
        <p:spPr>
          <a:xfrm>
            <a:off x="838200" y="1825624"/>
            <a:ext cx="10515600" cy="5032375"/>
          </a:xfrm>
        </p:spPr>
        <p:txBody>
          <a:bodyPr>
            <a:normAutofit/>
          </a:bodyPr>
          <a:lstStyle/>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r>
              <a:rPr lang="en-GB" dirty="0">
                <a:hlinkClick r:id="rId2"/>
              </a:rPr>
              <a:t>Intelligence report | College of Policing</a:t>
            </a:r>
            <a:r>
              <a:rPr lang="en-GB" dirty="0"/>
              <a:t> – updated 26.1.22</a:t>
            </a:r>
          </a:p>
        </p:txBody>
      </p:sp>
      <p:pic>
        <p:nvPicPr>
          <p:cNvPr id="5" name="Picture 4">
            <a:extLst>
              <a:ext uri="{FF2B5EF4-FFF2-40B4-BE49-F238E27FC236}">
                <a16:creationId xmlns:a16="http://schemas.microsoft.com/office/drawing/2014/main" id="{FCDE7D8D-9984-3F62-656B-420F973999F3}"/>
              </a:ext>
            </a:extLst>
          </p:cNvPr>
          <p:cNvPicPr>
            <a:picLocks noChangeAspect="1"/>
          </p:cNvPicPr>
          <p:nvPr/>
        </p:nvPicPr>
        <p:blipFill>
          <a:blip r:embed="rId3"/>
          <a:stretch>
            <a:fillRect/>
          </a:stretch>
        </p:blipFill>
        <p:spPr>
          <a:xfrm>
            <a:off x="1578819" y="1934055"/>
            <a:ext cx="8940069" cy="3819369"/>
          </a:xfrm>
          <a:prstGeom prst="rect">
            <a:avLst/>
          </a:prstGeom>
        </p:spPr>
      </p:pic>
    </p:spTree>
    <p:extLst>
      <p:ext uri="{BB962C8B-B14F-4D97-AF65-F5344CB8AC3E}">
        <p14:creationId xmlns:p14="http://schemas.microsoft.com/office/powerpoint/2010/main" val="41242120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95A4E-2D55-7914-6D4B-23E45A629A4F}"/>
              </a:ext>
            </a:extLst>
          </p:cNvPr>
          <p:cNvSpPr>
            <a:spLocks noGrp="1"/>
          </p:cNvSpPr>
          <p:nvPr>
            <p:ph type="title"/>
          </p:nvPr>
        </p:nvSpPr>
        <p:spPr/>
        <p:txBody>
          <a:bodyPr/>
          <a:lstStyle/>
          <a:p>
            <a:r>
              <a:rPr lang="en-GB" dirty="0"/>
              <a:t>Grading</a:t>
            </a:r>
          </a:p>
        </p:txBody>
      </p:sp>
      <p:pic>
        <p:nvPicPr>
          <p:cNvPr id="5" name="Content Placeholder 4">
            <a:extLst>
              <a:ext uri="{FF2B5EF4-FFF2-40B4-BE49-F238E27FC236}">
                <a16:creationId xmlns:a16="http://schemas.microsoft.com/office/drawing/2014/main" id="{D744289E-549D-986F-FE3A-F576372C914E}"/>
              </a:ext>
            </a:extLst>
          </p:cNvPr>
          <p:cNvPicPr>
            <a:picLocks noGrp="1" noChangeAspect="1"/>
          </p:cNvPicPr>
          <p:nvPr>
            <p:ph idx="1"/>
          </p:nvPr>
        </p:nvPicPr>
        <p:blipFill>
          <a:blip r:embed="rId2"/>
          <a:stretch>
            <a:fillRect/>
          </a:stretch>
        </p:blipFill>
        <p:spPr>
          <a:xfrm>
            <a:off x="3557719" y="1825625"/>
            <a:ext cx="5076561" cy="4351338"/>
          </a:xfrm>
        </p:spPr>
      </p:pic>
    </p:spTree>
    <p:extLst>
      <p:ext uri="{BB962C8B-B14F-4D97-AF65-F5344CB8AC3E}">
        <p14:creationId xmlns:p14="http://schemas.microsoft.com/office/powerpoint/2010/main" val="1237129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CFD22-5A15-EAC3-2320-1A7E6FAD0A8B}"/>
              </a:ext>
            </a:extLst>
          </p:cNvPr>
          <p:cNvSpPr>
            <a:spLocks noGrp="1"/>
          </p:cNvSpPr>
          <p:nvPr>
            <p:ph type="title"/>
          </p:nvPr>
        </p:nvSpPr>
        <p:spPr/>
        <p:txBody>
          <a:bodyPr/>
          <a:lstStyle/>
          <a:p>
            <a:r>
              <a:rPr lang="en-GB" dirty="0">
                <a:solidFill>
                  <a:srgbClr val="FF0000"/>
                </a:solidFill>
              </a:rPr>
              <a:t>3</a:t>
            </a:r>
            <a:r>
              <a:rPr lang="en-GB" dirty="0"/>
              <a:t> x 5 x 2 </a:t>
            </a:r>
          </a:p>
        </p:txBody>
      </p:sp>
      <p:sp>
        <p:nvSpPr>
          <p:cNvPr id="3" name="Content Placeholder 2">
            <a:extLst>
              <a:ext uri="{FF2B5EF4-FFF2-40B4-BE49-F238E27FC236}">
                <a16:creationId xmlns:a16="http://schemas.microsoft.com/office/drawing/2014/main" id="{2F2CB68E-938B-9C43-1B99-3124F2B54A4B}"/>
              </a:ext>
            </a:extLst>
          </p:cNvPr>
          <p:cNvSpPr>
            <a:spLocks noGrp="1"/>
          </p:cNvSpPr>
          <p:nvPr>
            <p:ph idx="1"/>
          </p:nvPr>
        </p:nvSpPr>
        <p:spPr/>
        <p:txBody>
          <a:bodyPr/>
          <a:lstStyle/>
          <a:p>
            <a:r>
              <a:rPr lang="en-GB" dirty="0"/>
              <a:t>1. Reliable – Source is believed to be competent and generally reliable. For example, known source, CCTV, Forensic evidence.</a:t>
            </a:r>
          </a:p>
          <a:p>
            <a:r>
              <a:rPr lang="en-GB" dirty="0"/>
              <a:t>2.Untested – not previously given information and information not substantiated.</a:t>
            </a:r>
          </a:p>
          <a:p>
            <a:r>
              <a:rPr lang="en-GB" dirty="0"/>
              <a:t>3. Not reliable – possibly those with malicious motives?</a:t>
            </a:r>
          </a:p>
          <a:p>
            <a:endParaRPr lang="en-GB" dirty="0"/>
          </a:p>
          <a:p>
            <a:endParaRPr lang="en-GB" dirty="0"/>
          </a:p>
          <a:p>
            <a:endParaRPr lang="en-GB" dirty="0"/>
          </a:p>
        </p:txBody>
      </p:sp>
    </p:spTree>
    <p:extLst>
      <p:ext uri="{BB962C8B-B14F-4D97-AF65-F5344CB8AC3E}">
        <p14:creationId xmlns:p14="http://schemas.microsoft.com/office/powerpoint/2010/main" val="40858865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276C1-7E0D-CFF7-AB39-1B450122881F}"/>
              </a:ext>
            </a:extLst>
          </p:cNvPr>
          <p:cNvSpPr>
            <a:spLocks noGrp="1"/>
          </p:cNvSpPr>
          <p:nvPr>
            <p:ph type="title"/>
          </p:nvPr>
        </p:nvSpPr>
        <p:spPr/>
        <p:txBody>
          <a:bodyPr/>
          <a:lstStyle/>
          <a:p>
            <a:r>
              <a:rPr lang="en-GB" dirty="0"/>
              <a:t>3 x </a:t>
            </a:r>
            <a:r>
              <a:rPr lang="en-GB" dirty="0">
                <a:solidFill>
                  <a:srgbClr val="FF0000"/>
                </a:solidFill>
              </a:rPr>
              <a:t>5</a:t>
            </a:r>
            <a:r>
              <a:rPr lang="en-GB" dirty="0"/>
              <a:t> x 2</a:t>
            </a:r>
          </a:p>
        </p:txBody>
      </p:sp>
      <p:sp>
        <p:nvSpPr>
          <p:cNvPr id="3" name="Content Placeholder 2">
            <a:extLst>
              <a:ext uri="{FF2B5EF4-FFF2-40B4-BE49-F238E27FC236}">
                <a16:creationId xmlns:a16="http://schemas.microsoft.com/office/drawing/2014/main" id="{D680D47D-BF37-9327-F87E-18D318C312EA}"/>
              </a:ext>
            </a:extLst>
          </p:cNvPr>
          <p:cNvSpPr>
            <a:spLocks noGrp="1"/>
          </p:cNvSpPr>
          <p:nvPr>
            <p:ph idx="1"/>
          </p:nvPr>
        </p:nvSpPr>
        <p:spPr/>
        <p:txBody>
          <a:bodyPr/>
          <a:lstStyle/>
          <a:p>
            <a:r>
              <a:rPr lang="en-GB" dirty="0"/>
              <a:t>Known directly to the source</a:t>
            </a:r>
          </a:p>
          <a:p>
            <a:r>
              <a:rPr lang="en-GB" dirty="0"/>
              <a:t>Known Indirectly to the Source but corroborated</a:t>
            </a:r>
          </a:p>
          <a:p>
            <a:r>
              <a:rPr lang="en-GB" dirty="0"/>
              <a:t>Known Indirectly to the Source</a:t>
            </a:r>
          </a:p>
          <a:p>
            <a:r>
              <a:rPr lang="en-GB" dirty="0"/>
              <a:t>Not known – possibly anonymous source</a:t>
            </a:r>
          </a:p>
          <a:p>
            <a:r>
              <a:rPr lang="en-GB" dirty="0"/>
              <a:t>Suspect to be false</a:t>
            </a:r>
          </a:p>
          <a:p>
            <a:endParaRPr lang="en-GB" dirty="0"/>
          </a:p>
          <a:p>
            <a:endParaRPr lang="en-GB" dirty="0"/>
          </a:p>
          <a:p>
            <a:endParaRPr lang="en-GB" dirty="0"/>
          </a:p>
        </p:txBody>
      </p:sp>
    </p:spTree>
    <p:extLst>
      <p:ext uri="{BB962C8B-B14F-4D97-AF65-F5344CB8AC3E}">
        <p14:creationId xmlns:p14="http://schemas.microsoft.com/office/powerpoint/2010/main" val="2536408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AA8B1-B122-230B-124F-AF7F7E475962}"/>
              </a:ext>
            </a:extLst>
          </p:cNvPr>
          <p:cNvSpPr>
            <a:spLocks noGrp="1"/>
          </p:cNvSpPr>
          <p:nvPr>
            <p:ph type="title"/>
          </p:nvPr>
        </p:nvSpPr>
        <p:spPr/>
        <p:txBody>
          <a:bodyPr/>
          <a:lstStyle/>
          <a:p>
            <a:r>
              <a:rPr lang="en-GB" dirty="0"/>
              <a:t>3 x 5 x </a:t>
            </a:r>
            <a:r>
              <a:rPr lang="en-GB" dirty="0">
                <a:solidFill>
                  <a:srgbClr val="FF0000"/>
                </a:solidFill>
              </a:rPr>
              <a:t>2</a:t>
            </a:r>
          </a:p>
        </p:txBody>
      </p:sp>
      <p:sp>
        <p:nvSpPr>
          <p:cNvPr id="3" name="Content Placeholder 2">
            <a:extLst>
              <a:ext uri="{FF2B5EF4-FFF2-40B4-BE49-F238E27FC236}">
                <a16:creationId xmlns:a16="http://schemas.microsoft.com/office/drawing/2014/main" id="{D6ADD00C-44A7-3247-28C7-2B19FF08ED7F}"/>
              </a:ext>
            </a:extLst>
          </p:cNvPr>
          <p:cNvSpPr>
            <a:spLocks noGrp="1"/>
          </p:cNvSpPr>
          <p:nvPr>
            <p:ph idx="1"/>
          </p:nvPr>
        </p:nvSpPr>
        <p:spPr/>
        <p:txBody>
          <a:bodyPr/>
          <a:lstStyle/>
          <a:p>
            <a:r>
              <a:rPr lang="en-GB" dirty="0"/>
              <a:t>Lawful Sharing permitted</a:t>
            </a:r>
          </a:p>
          <a:p>
            <a:endParaRPr lang="en-GB" dirty="0"/>
          </a:p>
          <a:p>
            <a:r>
              <a:rPr lang="en-GB" dirty="0"/>
              <a:t>Lawful Sharing permitted with conditions</a:t>
            </a:r>
          </a:p>
        </p:txBody>
      </p:sp>
    </p:spTree>
    <p:extLst>
      <p:ext uri="{BB962C8B-B14F-4D97-AF65-F5344CB8AC3E}">
        <p14:creationId xmlns:p14="http://schemas.microsoft.com/office/powerpoint/2010/main" val="2562252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0D5EB-6341-1A7B-D8FC-EBC8A032EC4A}"/>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B47587A9-E1C0-D39F-C460-DA0CED6E5642}"/>
              </a:ext>
            </a:extLst>
          </p:cNvPr>
          <p:cNvSpPr>
            <a:spLocks noGrp="1"/>
          </p:cNvSpPr>
          <p:nvPr>
            <p:ph idx="1"/>
          </p:nvPr>
        </p:nvSpPr>
        <p:spPr/>
        <p:txBody>
          <a:bodyPr/>
          <a:lstStyle/>
          <a:p>
            <a:r>
              <a:rPr lang="en-GB" dirty="0"/>
              <a:t>Mrs Jones has just come to the front desk and wishes to advise you that her neighbour, Jonny Jones a child who is in foster placement, has been seen on social media with large bags of Cannabis.  Rumour has it that he is being picked up  in a dark car each night.</a:t>
            </a:r>
          </a:p>
          <a:p>
            <a:endParaRPr lang="en-GB" dirty="0"/>
          </a:p>
          <a:p>
            <a:r>
              <a:rPr lang="en-GB" dirty="0"/>
              <a:t>Consider this information and complete an intelligence  report taking into consideration what you have learnt and apply the 3 x5x2 National Intelligence Model.</a:t>
            </a:r>
          </a:p>
          <a:p>
            <a:endParaRPr lang="en-GB" dirty="0"/>
          </a:p>
        </p:txBody>
      </p:sp>
    </p:spTree>
    <p:extLst>
      <p:ext uri="{BB962C8B-B14F-4D97-AF65-F5344CB8AC3E}">
        <p14:creationId xmlns:p14="http://schemas.microsoft.com/office/powerpoint/2010/main" val="36063725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982</Words>
  <Application>Microsoft Office PowerPoint</Application>
  <PresentationFormat>Widescreen</PresentationFormat>
  <Paragraphs>121</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Aptos Display</vt:lpstr>
      <vt:lpstr>arial</vt:lpstr>
      <vt:lpstr>arial</vt:lpstr>
      <vt:lpstr>Office Theme</vt:lpstr>
      <vt:lpstr>Intelligence 3 x 5 x 2</vt:lpstr>
      <vt:lpstr>Many businesses perform their functions with the assistance of robust intelligence systems.</vt:lpstr>
      <vt:lpstr>You may have considered the following:</vt:lpstr>
      <vt:lpstr>Much of this information is available through</vt:lpstr>
      <vt:lpstr>Many public organisations perform their statutory functions with the assistance of robust intelligence systems.</vt:lpstr>
      <vt:lpstr>You may have considered</vt:lpstr>
      <vt:lpstr>The Data Protection Act and GDPR</vt:lpstr>
      <vt:lpstr>Human Rights Act 1998 </vt:lpstr>
      <vt:lpstr>Codes of Practice</vt:lpstr>
      <vt:lpstr>Policing Information</vt:lpstr>
      <vt:lpstr>Examples of Policing systems</vt:lpstr>
      <vt:lpstr>Management of Police Information (MOPI)</vt:lpstr>
      <vt:lpstr>What is intelligence in the police service?</vt:lpstr>
      <vt:lpstr>What is included within the intelligence report?</vt:lpstr>
      <vt:lpstr>Examples of when information may be shared:</vt:lpstr>
      <vt:lpstr>National Intelligence Model</vt:lpstr>
      <vt:lpstr>Remember that the NDM is central to all Police activities including intelligence.</vt:lpstr>
      <vt:lpstr>Classifications of intelligence</vt:lpstr>
      <vt:lpstr>Grading</vt:lpstr>
      <vt:lpstr>3 x 5 x 2 </vt:lpstr>
      <vt:lpstr>3 x 5 x 2</vt:lpstr>
      <vt:lpstr>3 x 5 x 2</vt:lpstr>
      <vt:lpstr>Case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7</cp:revision>
  <dcterms:created xsi:type="dcterms:W3CDTF">2024-11-26T11:53:29Z</dcterms:created>
  <dcterms:modified xsi:type="dcterms:W3CDTF">2024-12-03T13:05:31Z</dcterms:modified>
</cp:coreProperties>
</file>