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0" r:id="rId1"/>
  </p:sldMasterIdLst>
  <p:notesMasterIdLst>
    <p:notesMasterId r:id="rId23"/>
  </p:notesMasterIdLst>
  <p:sldIdLst>
    <p:sldId id="256" r:id="rId2"/>
    <p:sldId id="258" r:id="rId3"/>
    <p:sldId id="259" r:id="rId4"/>
    <p:sldId id="284" r:id="rId5"/>
    <p:sldId id="261" r:id="rId6"/>
    <p:sldId id="290" r:id="rId7"/>
    <p:sldId id="277" r:id="rId8"/>
    <p:sldId id="274" r:id="rId9"/>
    <p:sldId id="302" r:id="rId10"/>
    <p:sldId id="303" r:id="rId11"/>
    <p:sldId id="305" r:id="rId12"/>
    <p:sldId id="307" r:id="rId13"/>
    <p:sldId id="272" r:id="rId14"/>
    <p:sldId id="299" r:id="rId15"/>
    <p:sldId id="300" r:id="rId16"/>
    <p:sldId id="266" r:id="rId17"/>
    <p:sldId id="293" r:id="rId18"/>
    <p:sldId id="308" r:id="rId19"/>
    <p:sldId id="292" r:id="rId20"/>
    <p:sldId id="270" r:id="rId21"/>
    <p:sldId id="28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ACD91-A68E-4A42-AFD1-936364F14418}" v="350" dt="2025-05-18T19:32:15.8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66804"/>
  </p:normalViewPr>
  <p:slideViewPr>
    <p:cSldViewPr snapToGrid="0">
      <p:cViewPr varScale="1">
        <p:scale>
          <a:sx n="82" d="100"/>
          <a:sy n="82" d="100"/>
        </p:scale>
        <p:origin x="1696" y="176"/>
      </p:cViewPr>
      <p:guideLst/>
    </p:cSldViewPr>
  </p:slideViewPr>
  <p:notesTextViewPr>
    <p:cViewPr>
      <p:scale>
        <a:sx n="155" d="100"/>
        <a:sy n="155" d="100"/>
      </p:scale>
      <p:origin x="0" y="-145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0E6E82-354C-4F9C-B2DD-CBA9B1D037C1}"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220EBD5-39B3-4158-9577-A5F6EE744ED1}">
      <dgm:prSet/>
      <dgm:spPr/>
      <dgm:t>
        <a:bodyPr/>
        <a:lstStyle/>
        <a:p>
          <a:r>
            <a:rPr lang="en-GB" noProof="0"/>
            <a:t>Introduction</a:t>
          </a:r>
        </a:p>
      </dgm:t>
    </dgm:pt>
    <dgm:pt modelId="{99D70EED-1D22-42E2-89DB-A6BFA13DD6EF}" type="parTrans" cxnId="{652F257E-638C-4901-9DE9-53BA0F064B69}">
      <dgm:prSet/>
      <dgm:spPr/>
      <dgm:t>
        <a:bodyPr/>
        <a:lstStyle/>
        <a:p>
          <a:endParaRPr lang="en-US"/>
        </a:p>
      </dgm:t>
    </dgm:pt>
    <dgm:pt modelId="{847DC3D6-E7C6-4469-8E30-37C461479104}" type="sibTrans" cxnId="{652F257E-638C-4901-9DE9-53BA0F064B69}">
      <dgm:prSet/>
      <dgm:spPr/>
      <dgm:t>
        <a:bodyPr/>
        <a:lstStyle/>
        <a:p>
          <a:endParaRPr lang="en-US"/>
        </a:p>
      </dgm:t>
    </dgm:pt>
    <dgm:pt modelId="{52810713-6964-4C56-8F22-A835EFD9BF93}">
      <dgm:prSet/>
      <dgm:spPr/>
      <dgm:t>
        <a:bodyPr/>
        <a:lstStyle/>
        <a:p>
          <a:r>
            <a:rPr lang="en-GB" noProof="0"/>
            <a:t>Rationale</a:t>
          </a:r>
        </a:p>
      </dgm:t>
    </dgm:pt>
    <dgm:pt modelId="{8B11FAE7-9527-498A-BE73-094AC3BF63DB}" type="parTrans" cxnId="{4008CD99-204B-4E36-9AF8-2A64DB09621D}">
      <dgm:prSet/>
      <dgm:spPr/>
      <dgm:t>
        <a:bodyPr/>
        <a:lstStyle/>
        <a:p>
          <a:endParaRPr lang="en-US"/>
        </a:p>
      </dgm:t>
    </dgm:pt>
    <dgm:pt modelId="{21AF0F0F-AB66-4722-966C-FAEBD23C8614}" type="sibTrans" cxnId="{4008CD99-204B-4E36-9AF8-2A64DB09621D}">
      <dgm:prSet/>
      <dgm:spPr/>
      <dgm:t>
        <a:bodyPr/>
        <a:lstStyle/>
        <a:p>
          <a:endParaRPr lang="en-US"/>
        </a:p>
      </dgm:t>
    </dgm:pt>
    <dgm:pt modelId="{24959E46-ECCB-47EE-A1AF-D7CAA741E230}">
      <dgm:prSet/>
      <dgm:spPr/>
      <dgm:t>
        <a:bodyPr/>
        <a:lstStyle/>
        <a:p>
          <a:r>
            <a:rPr lang="en-GB" noProof="0"/>
            <a:t>Methods</a:t>
          </a:r>
        </a:p>
      </dgm:t>
    </dgm:pt>
    <dgm:pt modelId="{09E0992B-B5CB-4154-9C3C-C8FD62DA3756}" type="parTrans" cxnId="{C4E043E1-BEF9-4C52-81FE-69B370C3F753}">
      <dgm:prSet/>
      <dgm:spPr/>
      <dgm:t>
        <a:bodyPr/>
        <a:lstStyle/>
        <a:p>
          <a:endParaRPr lang="en-US"/>
        </a:p>
      </dgm:t>
    </dgm:pt>
    <dgm:pt modelId="{446ED7C0-8F62-4B3B-9F68-9B061B0935BC}" type="sibTrans" cxnId="{C4E043E1-BEF9-4C52-81FE-69B370C3F753}">
      <dgm:prSet/>
      <dgm:spPr/>
      <dgm:t>
        <a:bodyPr/>
        <a:lstStyle/>
        <a:p>
          <a:endParaRPr lang="en-US"/>
        </a:p>
      </dgm:t>
    </dgm:pt>
    <dgm:pt modelId="{6F678042-813F-4A92-9E79-CED4B2829418}">
      <dgm:prSet/>
      <dgm:spPr/>
      <dgm:t>
        <a:bodyPr/>
        <a:lstStyle/>
        <a:p>
          <a:r>
            <a:rPr lang="en-GB" noProof="0"/>
            <a:t>Results </a:t>
          </a:r>
        </a:p>
      </dgm:t>
    </dgm:pt>
    <dgm:pt modelId="{2B5DF557-493E-4F4C-AF4D-56AB15663852}" type="parTrans" cxnId="{292BFEAD-54FF-401C-8232-4280593266A9}">
      <dgm:prSet/>
      <dgm:spPr/>
      <dgm:t>
        <a:bodyPr/>
        <a:lstStyle/>
        <a:p>
          <a:endParaRPr lang="en-US"/>
        </a:p>
      </dgm:t>
    </dgm:pt>
    <dgm:pt modelId="{91EC25FB-B6EE-4877-B097-3C66BD298B1C}" type="sibTrans" cxnId="{292BFEAD-54FF-401C-8232-4280593266A9}">
      <dgm:prSet/>
      <dgm:spPr/>
      <dgm:t>
        <a:bodyPr/>
        <a:lstStyle/>
        <a:p>
          <a:endParaRPr lang="en-US"/>
        </a:p>
      </dgm:t>
    </dgm:pt>
    <dgm:pt modelId="{A1F1EA99-3669-4205-A7D6-52985CD04423}">
      <dgm:prSet/>
      <dgm:spPr/>
      <dgm:t>
        <a:bodyPr/>
        <a:lstStyle/>
        <a:p>
          <a:r>
            <a:rPr lang="en-GB" noProof="0"/>
            <a:t>Framework</a:t>
          </a:r>
        </a:p>
      </dgm:t>
    </dgm:pt>
    <dgm:pt modelId="{5D0B11A4-5A3D-4AB6-B91C-3D1056E744B6}" type="parTrans" cxnId="{E1748322-8466-4EB3-8A42-1B511E010BCF}">
      <dgm:prSet/>
      <dgm:spPr/>
      <dgm:t>
        <a:bodyPr/>
        <a:lstStyle/>
        <a:p>
          <a:endParaRPr lang="en-US"/>
        </a:p>
      </dgm:t>
    </dgm:pt>
    <dgm:pt modelId="{85B38E99-BBC1-429C-B9F0-2AEB0600DF3E}" type="sibTrans" cxnId="{E1748322-8466-4EB3-8A42-1B511E010BCF}">
      <dgm:prSet/>
      <dgm:spPr/>
      <dgm:t>
        <a:bodyPr/>
        <a:lstStyle/>
        <a:p>
          <a:endParaRPr lang="en-US"/>
        </a:p>
      </dgm:t>
    </dgm:pt>
    <dgm:pt modelId="{DC293DB0-1B91-4A60-A36F-D4901CFC1D05}">
      <dgm:prSet/>
      <dgm:spPr/>
      <dgm:t>
        <a:bodyPr/>
        <a:lstStyle/>
        <a:p>
          <a:r>
            <a:rPr lang="en-GB" noProof="0"/>
            <a:t>Limitations and future research</a:t>
          </a:r>
        </a:p>
      </dgm:t>
    </dgm:pt>
    <dgm:pt modelId="{D36D42D2-57FC-4A61-9DAC-6B76C8D3AA1D}" type="parTrans" cxnId="{19B82E6C-A856-4F4F-8150-1A0923F26005}">
      <dgm:prSet/>
      <dgm:spPr/>
      <dgm:t>
        <a:bodyPr/>
        <a:lstStyle/>
        <a:p>
          <a:endParaRPr lang="en-US"/>
        </a:p>
      </dgm:t>
    </dgm:pt>
    <dgm:pt modelId="{84B19A6F-5C75-4E37-8CB8-3EAC89ED4BF8}" type="sibTrans" cxnId="{19B82E6C-A856-4F4F-8150-1A0923F26005}">
      <dgm:prSet/>
      <dgm:spPr/>
      <dgm:t>
        <a:bodyPr/>
        <a:lstStyle/>
        <a:p>
          <a:endParaRPr lang="en-US"/>
        </a:p>
      </dgm:t>
    </dgm:pt>
    <dgm:pt modelId="{8C5AB9A4-51E6-764E-993B-BB94DE1FB76E}" type="pres">
      <dgm:prSet presAssocID="{B20E6E82-354C-4F9C-B2DD-CBA9B1D037C1}" presName="vert0" presStyleCnt="0">
        <dgm:presLayoutVars>
          <dgm:dir/>
          <dgm:animOne val="branch"/>
          <dgm:animLvl val="lvl"/>
        </dgm:presLayoutVars>
      </dgm:prSet>
      <dgm:spPr/>
    </dgm:pt>
    <dgm:pt modelId="{DB180F84-00EE-F347-B52A-34C67C41EA98}" type="pres">
      <dgm:prSet presAssocID="{9220EBD5-39B3-4158-9577-A5F6EE744ED1}" presName="thickLine" presStyleLbl="alignNode1" presStyleIdx="0" presStyleCnt="6"/>
      <dgm:spPr/>
    </dgm:pt>
    <dgm:pt modelId="{2C5363A1-1EB7-0248-AF29-95B71F84B4EB}" type="pres">
      <dgm:prSet presAssocID="{9220EBD5-39B3-4158-9577-A5F6EE744ED1}" presName="horz1" presStyleCnt="0"/>
      <dgm:spPr/>
    </dgm:pt>
    <dgm:pt modelId="{A96DE4B3-A895-CB4E-8D4B-0B9740D8C88C}" type="pres">
      <dgm:prSet presAssocID="{9220EBD5-39B3-4158-9577-A5F6EE744ED1}" presName="tx1" presStyleLbl="revTx" presStyleIdx="0" presStyleCnt="6"/>
      <dgm:spPr/>
    </dgm:pt>
    <dgm:pt modelId="{2F8032E4-2490-6646-9291-2CA71B852D52}" type="pres">
      <dgm:prSet presAssocID="{9220EBD5-39B3-4158-9577-A5F6EE744ED1}" presName="vert1" presStyleCnt="0"/>
      <dgm:spPr/>
    </dgm:pt>
    <dgm:pt modelId="{EE7E00D9-E24D-694B-B702-C0485A2F7276}" type="pres">
      <dgm:prSet presAssocID="{52810713-6964-4C56-8F22-A835EFD9BF93}" presName="thickLine" presStyleLbl="alignNode1" presStyleIdx="1" presStyleCnt="6"/>
      <dgm:spPr/>
    </dgm:pt>
    <dgm:pt modelId="{75EBB0CD-5A2E-9F41-9D94-E5DBD3EC65A1}" type="pres">
      <dgm:prSet presAssocID="{52810713-6964-4C56-8F22-A835EFD9BF93}" presName="horz1" presStyleCnt="0"/>
      <dgm:spPr/>
    </dgm:pt>
    <dgm:pt modelId="{9897F32D-D08B-9048-921C-EC60FD280121}" type="pres">
      <dgm:prSet presAssocID="{52810713-6964-4C56-8F22-A835EFD9BF93}" presName="tx1" presStyleLbl="revTx" presStyleIdx="1" presStyleCnt="6"/>
      <dgm:spPr/>
    </dgm:pt>
    <dgm:pt modelId="{A26FF936-ED55-AC46-BE83-DA0F3029D3A8}" type="pres">
      <dgm:prSet presAssocID="{52810713-6964-4C56-8F22-A835EFD9BF93}" presName="vert1" presStyleCnt="0"/>
      <dgm:spPr/>
    </dgm:pt>
    <dgm:pt modelId="{476ED928-57BB-BD4C-9A75-097237F0B3C9}" type="pres">
      <dgm:prSet presAssocID="{24959E46-ECCB-47EE-A1AF-D7CAA741E230}" presName="thickLine" presStyleLbl="alignNode1" presStyleIdx="2" presStyleCnt="6"/>
      <dgm:spPr/>
    </dgm:pt>
    <dgm:pt modelId="{6905B2AE-77E4-0144-9B62-978025D5F351}" type="pres">
      <dgm:prSet presAssocID="{24959E46-ECCB-47EE-A1AF-D7CAA741E230}" presName="horz1" presStyleCnt="0"/>
      <dgm:spPr/>
    </dgm:pt>
    <dgm:pt modelId="{10BFE93B-099F-CC4A-A3B5-F0218AC12994}" type="pres">
      <dgm:prSet presAssocID="{24959E46-ECCB-47EE-A1AF-D7CAA741E230}" presName="tx1" presStyleLbl="revTx" presStyleIdx="2" presStyleCnt="6"/>
      <dgm:spPr/>
    </dgm:pt>
    <dgm:pt modelId="{EBC3B024-7842-4A48-B346-40B22F15DA70}" type="pres">
      <dgm:prSet presAssocID="{24959E46-ECCB-47EE-A1AF-D7CAA741E230}" presName="vert1" presStyleCnt="0"/>
      <dgm:spPr/>
    </dgm:pt>
    <dgm:pt modelId="{6B26F961-A0E6-194E-B5C4-90ECF2656FDB}" type="pres">
      <dgm:prSet presAssocID="{6F678042-813F-4A92-9E79-CED4B2829418}" presName="thickLine" presStyleLbl="alignNode1" presStyleIdx="3" presStyleCnt="6"/>
      <dgm:spPr/>
    </dgm:pt>
    <dgm:pt modelId="{B34C450B-4649-EC4C-8F2C-08E37DD85041}" type="pres">
      <dgm:prSet presAssocID="{6F678042-813F-4A92-9E79-CED4B2829418}" presName="horz1" presStyleCnt="0"/>
      <dgm:spPr/>
    </dgm:pt>
    <dgm:pt modelId="{49853997-95F2-054E-9314-225CE113CE9F}" type="pres">
      <dgm:prSet presAssocID="{6F678042-813F-4A92-9E79-CED4B2829418}" presName="tx1" presStyleLbl="revTx" presStyleIdx="3" presStyleCnt="6"/>
      <dgm:spPr/>
    </dgm:pt>
    <dgm:pt modelId="{E2451B6A-1B0B-814E-B91C-FC97D3598506}" type="pres">
      <dgm:prSet presAssocID="{6F678042-813F-4A92-9E79-CED4B2829418}" presName="vert1" presStyleCnt="0"/>
      <dgm:spPr/>
    </dgm:pt>
    <dgm:pt modelId="{ACC7DF6C-BBA9-5B45-BC7B-E9697CDD6C8A}" type="pres">
      <dgm:prSet presAssocID="{A1F1EA99-3669-4205-A7D6-52985CD04423}" presName="thickLine" presStyleLbl="alignNode1" presStyleIdx="4" presStyleCnt="6"/>
      <dgm:spPr/>
    </dgm:pt>
    <dgm:pt modelId="{DD7311FD-BB04-834C-B38A-BE088DE26B7A}" type="pres">
      <dgm:prSet presAssocID="{A1F1EA99-3669-4205-A7D6-52985CD04423}" presName="horz1" presStyleCnt="0"/>
      <dgm:spPr/>
    </dgm:pt>
    <dgm:pt modelId="{EDCC777C-0AEB-6B48-90C3-7E1314DB76E7}" type="pres">
      <dgm:prSet presAssocID="{A1F1EA99-3669-4205-A7D6-52985CD04423}" presName="tx1" presStyleLbl="revTx" presStyleIdx="4" presStyleCnt="6"/>
      <dgm:spPr/>
    </dgm:pt>
    <dgm:pt modelId="{89DFCD86-534B-8A41-B714-9AA917679BA1}" type="pres">
      <dgm:prSet presAssocID="{A1F1EA99-3669-4205-A7D6-52985CD04423}" presName="vert1" presStyleCnt="0"/>
      <dgm:spPr/>
    </dgm:pt>
    <dgm:pt modelId="{94607542-764F-404C-BA50-9591E3524D23}" type="pres">
      <dgm:prSet presAssocID="{DC293DB0-1B91-4A60-A36F-D4901CFC1D05}" presName="thickLine" presStyleLbl="alignNode1" presStyleIdx="5" presStyleCnt="6"/>
      <dgm:spPr/>
    </dgm:pt>
    <dgm:pt modelId="{299E6D58-9B44-8D49-95D7-4384FAA7269B}" type="pres">
      <dgm:prSet presAssocID="{DC293DB0-1B91-4A60-A36F-D4901CFC1D05}" presName="horz1" presStyleCnt="0"/>
      <dgm:spPr/>
    </dgm:pt>
    <dgm:pt modelId="{DD5D6B91-AF73-CA48-88D6-CEBF412F299A}" type="pres">
      <dgm:prSet presAssocID="{DC293DB0-1B91-4A60-A36F-D4901CFC1D05}" presName="tx1" presStyleLbl="revTx" presStyleIdx="5" presStyleCnt="6"/>
      <dgm:spPr/>
    </dgm:pt>
    <dgm:pt modelId="{5C71C85B-E66D-704F-9981-8A5B74A00CBB}" type="pres">
      <dgm:prSet presAssocID="{DC293DB0-1B91-4A60-A36F-D4901CFC1D05}" presName="vert1" presStyleCnt="0"/>
      <dgm:spPr/>
    </dgm:pt>
  </dgm:ptLst>
  <dgm:cxnLst>
    <dgm:cxn modelId="{E1748322-8466-4EB3-8A42-1B511E010BCF}" srcId="{B20E6E82-354C-4F9C-B2DD-CBA9B1D037C1}" destId="{A1F1EA99-3669-4205-A7D6-52985CD04423}" srcOrd="4" destOrd="0" parTransId="{5D0B11A4-5A3D-4AB6-B91C-3D1056E744B6}" sibTransId="{85B38E99-BBC1-429C-B9F0-2AEB0600DF3E}"/>
    <dgm:cxn modelId="{2415195A-D85A-7547-92F8-326F6F8CE9E7}" type="presOf" srcId="{52810713-6964-4C56-8F22-A835EFD9BF93}" destId="{9897F32D-D08B-9048-921C-EC60FD280121}" srcOrd="0" destOrd="0" presId="urn:microsoft.com/office/officeart/2008/layout/LinedList"/>
    <dgm:cxn modelId="{19B82E6C-A856-4F4F-8150-1A0923F26005}" srcId="{B20E6E82-354C-4F9C-B2DD-CBA9B1D037C1}" destId="{DC293DB0-1B91-4A60-A36F-D4901CFC1D05}" srcOrd="5" destOrd="0" parTransId="{D36D42D2-57FC-4A61-9DAC-6B76C8D3AA1D}" sibTransId="{84B19A6F-5C75-4E37-8CB8-3EAC89ED4BF8}"/>
    <dgm:cxn modelId="{652F257E-638C-4901-9DE9-53BA0F064B69}" srcId="{B20E6E82-354C-4F9C-B2DD-CBA9B1D037C1}" destId="{9220EBD5-39B3-4158-9577-A5F6EE744ED1}" srcOrd="0" destOrd="0" parTransId="{99D70EED-1D22-42E2-89DB-A6BFA13DD6EF}" sibTransId="{847DC3D6-E7C6-4469-8E30-37C461479104}"/>
    <dgm:cxn modelId="{4008CD99-204B-4E36-9AF8-2A64DB09621D}" srcId="{B20E6E82-354C-4F9C-B2DD-CBA9B1D037C1}" destId="{52810713-6964-4C56-8F22-A835EFD9BF93}" srcOrd="1" destOrd="0" parTransId="{8B11FAE7-9527-498A-BE73-094AC3BF63DB}" sibTransId="{21AF0F0F-AB66-4722-966C-FAEBD23C8614}"/>
    <dgm:cxn modelId="{A20B52A1-BF9E-564F-9C9D-CF4D7FC1095A}" type="presOf" srcId="{B20E6E82-354C-4F9C-B2DD-CBA9B1D037C1}" destId="{8C5AB9A4-51E6-764E-993B-BB94DE1FB76E}" srcOrd="0" destOrd="0" presId="urn:microsoft.com/office/officeart/2008/layout/LinedList"/>
    <dgm:cxn modelId="{292BFEAD-54FF-401C-8232-4280593266A9}" srcId="{B20E6E82-354C-4F9C-B2DD-CBA9B1D037C1}" destId="{6F678042-813F-4A92-9E79-CED4B2829418}" srcOrd="3" destOrd="0" parTransId="{2B5DF557-493E-4F4C-AF4D-56AB15663852}" sibTransId="{91EC25FB-B6EE-4877-B097-3C66BD298B1C}"/>
    <dgm:cxn modelId="{3E2497BB-C428-3C42-9AEE-19CCBAD3C178}" type="presOf" srcId="{6F678042-813F-4A92-9E79-CED4B2829418}" destId="{49853997-95F2-054E-9314-225CE113CE9F}" srcOrd="0" destOrd="0" presId="urn:microsoft.com/office/officeart/2008/layout/LinedList"/>
    <dgm:cxn modelId="{DDB1B2C0-3C59-E343-975F-359DFF29236A}" type="presOf" srcId="{9220EBD5-39B3-4158-9577-A5F6EE744ED1}" destId="{A96DE4B3-A895-CB4E-8D4B-0B9740D8C88C}" srcOrd="0" destOrd="0" presId="urn:microsoft.com/office/officeart/2008/layout/LinedList"/>
    <dgm:cxn modelId="{C8E503DE-4CC6-8948-8D62-ED2C02A1276F}" type="presOf" srcId="{24959E46-ECCB-47EE-A1AF-D7CAA741E230}" destId="{10BFE93B-099F-CC4A-A3B5-F0218AC12994}" srcOrd="0" destOrd="0" presId="urn:microsoft.com/office/officeart/2008/layout/LinedList"/>
    <dgm:cxn modelId="{C4E043E1-BEF9-4C52-81FE-69B370C3F753}" srcId="{B20E6E82-354C-4F9C-B2DD-CBA9B1D037C1}" destId="{24959E46-ECCB-47EE-A1AF-D7CAA741E230}" srcOrd="2" destOrd="0" parTransId="{09E0992B-B5CB-4154-9C3C-C8FD62DA3756}" sibTransId="{446ED7C0-8F62-4B3B-9F68-9B061B0935BC}"/>
    <dgm:cxn modelId="{33D121F3-E9BC-AF4B-928B-67D8614B9A80}" type="presOf" srcId="{DC293DB0-1B91-4A60-A36F-D4901CFC1D05}" destId="{DD5D6B91-AF73-CA48-88D6-CEBF412F299A}" srcOrd="0" destOrd="0" presId="urn:microsoft.com/office/officeart/2008/layout/LinedList"/>
    <dgm:cxn modelId="{FCE0BBFD-AB1E-414F-BB4E-A6583963C896}" type="presOf" srcId="{A1F1EA99-3669-4205-A7D6-52985CD04423}" destId="{EDCC777C-0AEB-6B48-90C3-7E1314DB76E7}" srcOrd="0" destOrd="0" presId="urn:microsoft.com/office/officeart/2008/layout/LinedList"/>
    <dgm:cxn modelId="{3E0C09FE-043B-5645-A8C6-E3EC9EBD24FA}" type="presParOf" srcId="{8C5AB9A4-51E6-764E-993B-BB94DE1FB76E}" destId="{DB180F84-00EE-F347-B52A-34C67C41EA98}" srcOrd="0" destOrd="0" presId="urn:microsoft.com/office/officeart/2008/layout/LinedList"/>
    <dgm:cxn modelId="{17D89E0B-F6C7-194A-B7CF-275ED14B480F}" type="presParOf" srcId="{8C5AB9A4-51E6-764E-993B-BB94DE1FB76E}" destId="{2C5363A1-1EB7-0248-AF29-95B71F84B4EB}" srcOrd="1" destOrd="0" presId="urn:microsoft.com/office/officeart/2008/layout/LinedList"/>
    <dgm:cxn modelId="{47399CD2-09E1-E544-BEF1-0AC53B1EFAB6}" type="presParOf" srcId="{2C5363A1-1EB7-0248-AF29-95B71F84B4EB}" destId="{A96DE4B3-A895-CB4E-8D4B-0B9740D8C88C}" srcOrd="0" destOrd="0" presId="urn:microsoft.com/office/officeart/2008/layout/LinedList"/>
    <dgm:cxn modelId="{790093D5-9648-9141-95C5-977251E68817}" type="presParOf" srcId="{2C5363A1-1EB7-0248-AF29-95B71F84B4EB}" destId="{2F8032E4-2490-6646-9291-2CA71B852D52}" srcOrd="1" destOrd="0" presId="urn:microsoft.com/office/officeart/2008/layout/LinedList"/>
    <dgm:cxn modelId="{A557F9DA-62A2-184E-8D43-78D44BDEDFBF}" type="presParOf" srcId="{8C5AB9A4-51E6-764E-993B-BB94DE1FB76E}" destId="{EE7E00D9-E24D-694B-B702-C0485A2F7276}" srcOrd="2" destOrd="0" presId="urn:microsoft.com/office/officeart/2008/layout/LinedList"/>
    <dgm:cxn modelId="{01D0D947-FFD5-F145-8B21-90C28A4E4495}" type="presParOf" srcId="{8C5AB9A4-51E6-764E-993B-BB94DE1FB76E}" destId="{75EBB0CD-5A2E-9F41-9D94-E5DBD3EC65A1}" srcOrd="3" destOrd="0" presId="urn:microsoft.com/office/officeart/2008/layout/LinedList"/>
    <dgm:cxn modelId="{4CC53388-32D1-4145-89DB-5CD3C00FBFE8}" type="presParOf" srcId="{75EBB0CD-5A2E-9F41-9D94-E5DBD3EC65A1}" destId="{9897F32D-D08B-9048-921C-EC60FD280121}" srcOrd="0" destOrd="0" presId="urn:microsoft.com/office/officeart/2008/layout/LinedList"/>
    <dgm:cxn modelId="{045246C8-B843-D348-B5E1-F0CEDC46D372}" type="presParOf" srcId="{75EBB0CD-5A2E-9F41-9D94-E5DBD3EC65A1}" destId="{A26FF936-ED55-AC46-BE83-DA0F3029D3A8}" srcOrd="1" destOrd="0" presId="urn:microsoft.com/office/officeart/2008/layout/LinedList"/>
    <dgm:cxn modelId="{46AEA16D-B2E2-5C4D-82C1-F7083F3AE986}" type="presParOf" srcId="{8C5AB9A4-51E6-764E-993B-BB94DE1FB76E}" destId="{476ED928-57BB-BD4C-9A75-097237F0B3C9}" srcOrd="4" destOrd="0" presId="urn:microsoft.com/office/officeart/2008/layout/LinedList"/>
    <dgm:cxn modelId="{12130769-5E7E-3445-A051-63664F5EE295}" type="presParOf" srcId="{8C5AB9A4-51E6-764E-993B-BB94DE1FB76E}" destId="{6905B2AE-77E4-0144-9B62-978025D5F351}" srcOrd="5" destOrd="0" presId="urn:microsoft.com/office/officeart/2008/layout/LinedList"/>
    <dgm:cxn modelId="{908A7AA4-17F2-3E45-B5CB-333BC0D5B482}" type="presParOf" srcId="{6905B2AE-77E4-0144-9B62-978025D5F351}" destId="{10BFE93B-099F-CC4A-A3B5-F0218AC12994}" srcOrd="0" destOrd="0" presId="urn:microsoft.com/office/officeart/2008/layout/LinedList"/>
    <dgm:cxn modelId="{5A5E4B1B-005D-8A48-85BB-159491BFA8F0}" type="presParOf" srcId="{6905B2AE-77E4-0144-9B62-978025D5F351}" destId="{EBC3B024-7842-4A48-B346-40B22F15DA70}" srcOrd="1" destOrd="0" presId="urn:microsoft.com/office/officeart/2008/layout/LinedList"/>
    <dgm:cxn modelId="{E8AFE9B2-A2D6-984D-9F07-B9181734598B}" type="presParOf" srcId="{8C5AB9A4-51E6-764E-993B-BB94DE1FB76E}" destId="{6B26F961-A0E6-194E-B5C4-90ECF2656FDB}" srcOrd="6" destOrd="0" presId="urn:microsoft.com/office/officeart/2008/layout/LinedList"/>
    <dgm:cxn modelId="{F2FB2B90-88D1-C441-B950-F3A291BA5AA0}" type="presParOf" srcId="{8C5AB9A4-51E6-764E-993B-BB94DE1FB76E}" destId="{B34C450B-4649-EC4C-8F2C-08E37DD85041}" srcOrd="7" destOrd="0" presId="urn:microsoft.com/office/officeart/2008/layout/LinedList"/>
    <dgm:cxn modelId="{D9C5C9DA-D20A-0B4C-9227-6FB7FD1B6793}" type="presParOf" srcId="{B34C450B-4649-EC4C-8F2C-08E37DD85041}" destId="{49853997-95F2-054E-9314-225CE113CE9F}" srcOrd="0" destOrd="0" presId="urn:microsoft.com/office/officeart/2008/layout/LinedList"/>
    <dgm:cxn modelId="{87CCAD4A-5452-5841-9101-B35985A6F4D0}" type="presParOf" srcId="{B34C450B-4649-EC4C-8F2C-08E37DD85041}" destId="{E2451B6A-1B0B-814E-B91C-FC97D3598506}" srcOrd="1" destOrd="0" presId="urn:microsoft.com/office/officeart/2008/layout/LinedList"/>
    <dgm:cxn modelId="{BF6F887E-6809-A747-A271-61FC75B0A60C}" type="presParOf" srcId="{8C5AB9A4-51E6-764E-993B-BB94DE1FB76E}" destId="{ACC7DF6C-BBA9-5B45-BC7B-E9697CDD6C8A}" srcOrd="8" destOrd="0" presId="urn:microsoft.com/office/officeart/2008/layout/LinedList"/>
    <dgm:cxn modelId="{249A0224-FF17-A147-BF31-24F3906492B2}" type="presParOf" srcId="{8C5AB9A4-51E6-764E-993B-BB94DE1FB76E}" destId="{DD7311FD-BB04-834C-B38A-BE088DE26B7A}" srcOrd="9" destOrd="0" presId="urn:microsoft.com/office/officeart/2008/layout/LinedList"/>
    <dgm:cxn modelId="{A5E7F674-AD09-3F47-AF7F-F4C238C9CF60}" type="presParOf" srcId="{DD7311FD-BB04-834C-B38A-BE088DE26B7A}" destId="{EDCC777C-0AEB-6B48-90C3-7E1314DB76E7}" srcOrd="0" destOrd="0" presId="urn:microsoft.com/office/officeart/2008/layout/LinedList"/>
    <dgm:cxn modelId="{A4A1B753-AB44-664F-ADB4-96EDBF6D8385}" type="presParOf" srcId="{DD7311FD-BB04-834C-B38A-BE088DE26B7A}" destId="{89DFCD86-534B-8A41-B714-9AA917679BA1}" srcOrd="1" destOrd="0" presId="urn:microsoft.com/office/officeart/2008/layout/LinedList"/>
    <dgm:cxn modelId="{3D6EF187-3754-9848-8B27-0A6BB9D474FA}" type="presParOf" srcId="{8C5AB9A4-51E6-764E-993B-BB94DE1FB76E}" destId="{94607542-764F-404C-BA50-9591E3524D23}" srcOrd="10" destOrd="0" presId="urn:microsoft.com/office/officeart/2008/layout/LinedList"/>
    <dgm:cxn modelId="{56109E64-170E-4447-8C1B-32189EE69E02}" type="presParOf" srcId="{8C5AB9A4-51E6-764E-993B-BB94DE1FB76E}" destId="{299E6D58-9B44-8D49-95D7-4384FAA7269B}" srcOrd="11" destOrd="0" presId="urn:microsoft.com/office/officeart/2008/layout/LinedList"/>
    <dgm:cxn modelId="{B6438FB7-1223-4343-BC15-9D8D2E185F19}" type="presParOf" srcId="{299E6D58-9B44-8D49-95D7-4384FAA7269B}" destId="{DD5D6B91-AF73-CA48-88D6-CEBF412F299A}" srcOrd="0" destOrd="0" presId="urn:microsoft.com/office/officeart/2008/layout/LinedList"/>
    <dgm:cxn modelId="{C792B50C-1282-B84D-BC8D-0EC186877E9A}" type="presParOf" srcId="{299E6D58-9B44-8D49-95D7-4384FAA7269B}" destId="{5C71C85B-E66D-704F-9981-8A5B74A00CB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075E3A-A4FB-4095-A6A8-112C1EE830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626AC3C-AA1F-463D-BC9F-A26371F4B0AD}">
      <dgm:prSet/>
      <dgm:spPr/>
      <dgm:t>
        <a:bodyPr/>
        <a:lstStyle/>
        <a:p>
          <a:pPr>
            <a:lnSpc>
              <a:spcPct val="100000"/>
            </a:lnSpc>
          </a:pPr>
          <a:r>
            <a:rPr lang="en-GB" noProof="0"/>
            <a:t>Context – recycling and the circular economy</a:t>
          </a:r>
        </a:p>
      </dgm:t>
    </dgm:pt>
    <dgm:pt modelId="{878F7643-DA69-4668-B0A6-F87C5834A082}" type="parTrans" cxnId="{08737BA9-064B-41DA-906A-45CED564A0D7}">
      <dgm:prSet/>
      <dgm:spPr/>
      <dgm:t>
        <a:bodyPr/>
        <a:lstStyle/>
        <a:p>
          <a:endParaRPr lang="en-US"/>
        </a:p>
      </dgm:t>
    </dgm:pt>
    <dgm:pt modelId="{7650664C-EA11-493A-AC0A-17C148963A58}" type="sibTrans" cxnId="{08737BA9-064B-41DA-906A-45CED564A0D7}">
      <dgm:prSet/>
      <dgm:spPr/>
      <dgm:t>
        <a:bodyPr/>
        <a:lstStyle/>
        <a:p>
          <a:endParaRPr lang="en-US"/>
        </a:p>
      </dgm:t>
    </dgm:pt>
    <dgm:pt modelId="{9A053D7C-DB21-4048-856C-9ABC10B89A3D}">
      <dgm:prSet/>
      <dgm:spPr/>
      <dgm:t>
        <a:bodyPr/>
        <a:lstStyle/>
        <a:p>
          <a:pPr>
            <a:lnSpc>
              <a:spcPct val="100000"/>
            </a:lnSpc>
          </a:pPr>
          <a:r>
            <a:rPr lang="en-GB" noProof="0"/>
            <a:t>What is the problem?  Food waste</a:t>
          </a:r>
        </a:p>
      </dgm:t>
    </dgm:pt>
    <dgm:pt modelId="{5F3277EB-96CC-4DF0-9739-F387F9B892FC}" type="parTrans" cxnId="{C6A5132B-F949-42F8-AF1D-34611A9CA776}">
      <dgm:prSet/>
      <dgm:spPr/>
      <dgm:t>
        <a:bodyPr/>
        <a:lstStyle/>
        <a:p>
          <a:endParaRPr lang="en-US"/>
        </a:p>
      </dgm:t>
    </dgm:pt>
    <dgm:pt modelId="{D806B688-36CF-45DA-B6F5-D014BF141EA6}" type="sibTrans" cxnId="{C6A5132B-F949-42F8-AF1D-34611A9CA776}">
      <dgm:prSet/>
      <dgm:spPr/>
      <dgm:t>
        <a:bodyPr/>
        <a:lstStyle/>
        <a:p>
          <a:endParaRPr lang="en-US"/>
        </a:p>
      </dgm:t>
    </dgm:pt>
    <dgm:pt modelId="{0912D706-6C23-4F90-9DBF-AFDA1B19C6CE}">
      <dgm:prSet/>
      <dgm:spPr/>
      <dgm:t>
        <a:bodyPr/>
        <a:lstStyle/>
        <a:p>
          <a:pPr>
            <a:lnSpc>
              <a:spcPct val="100000"/>
            </a:lnSpc>
          </a:pPr>
          <a:r>
            <a:rPr lang="en-GB" noProof="0"/>
            <a:t>What is the possible solution? Vermicomposting</a:t>
          </a:r>
        </a:p>
      </dgm:t>
    </dgm:pt>
    <dgm:pt modelId="{ADA0F4D7-2530-4472-8873-32CFEA905F54}" type="parTrans" cxnId="{F85D9598-B1F2-40CF-978D-9F815E3047A0}">
      <dgm:prSet/>
      <dgm:spPr/>
      <dgm:t>
        <a:bodyPr/>
        <a:lstStyle/>
        <a:p>
          <a:endParaRPr lang="en-US"/>
        </a:p>
      </dgm:t>
    </dgm:pt>
    <dgm:pt modelId="{6A24BC20-B15C-4ED6-B8C7-23BFF68FFF77}" type="sibTrans" cxnId="{F85D9598-B1F2-40CF-978D-9F815E3047A0}">
      <dgm:prSet/>
      <dgm:spPr/>
      <dgm:t>
        <a:bodyPr/>
        <a:lstStyle/>
        <a:p>
          <a:endParaRPr lang="en-US"/>
        </a:p>
      </dgm:t>
    </dgm:pt>
    <dgm:pt modelId="{EF91980B-711E-4AB2-8B98-B70C3424009D}">
      <dgm:prSet/>
      <dgm:spPr/>
      <dgm:t>
        <a:bodyPr/>
        <a:lstStyle/>
        <a:p>
          <a:pPr>
            <a:lnSpc>
              <a:spcPct val="100000"/>
            </a:lnSpc>
          </a:pPr>
          <a:r>
            <a:rPr lang="en-GB" noProof="0"/>
            <a:t>Research gaps? Behaviour change</a:t>
          </a:r>
        </a:p>
      </dgm:t>
    </dgm:pt>
    <dgm:pt modelId="{8974E4DB-673D-4FAF-8B85-BC1DD0238C85}" type="parTrans" cxnId="{4E6822DE-63C7-4F4B-8990-0408BBDB22B5}">
      <dgm:prSet/>
      <dgm:spPr/>
      <dgm:t>
        <a:bodyPr/>
        <a:lstStyle/>
        <a:p>
          <a:endParaRPr lang="en-US"/>
        </a:p>
      </dgm:t>
    </dgm:pt>
    <dgm:pt modelId="{E88A82F4-8D69-45A9-BAAF-DB6CFFB97391}" type="sibTrans" cxnId="{4E6822DE-63C7-4F4B-8990-0408BBDB22B5}">
      <dgm:prSet/>
      <dgm:spPr/>
      <dgm:t>
        <a:bodyPr/>
        <a:lstStyle/>
        <a:p>
          <a:endParaRPr lang="en-US"/>
        </a:p>
      </dgm:t>
    </dgm:pt>
    <dgm:pt modelId="{C45C57A1-59FD-4373-8A7E-2B046BF2700E}" type="pres">
      <dgm:prSet presAssocID="{C8075E3A-A4FB-4095-A6A8-112C1EE830EB}" presName="root" presStyleCnt="0">
        <dgm:presLayoutVars>
          <dgm:dir/>
          <dgm:resizeHandles val="exact"/>
        </dgm:presLayoutVars>
      </dgm:prSet>
      <dgm:spPr/>
    </dgm:pt>
    <dgm:pt modelId="{4983A635-F882-42CF-BAD5-A0FEDC3222A4}" type="pres">
      <dgm:prSet presAssocID="{B626AC3C-AA1F-463D-BC9F-A26371F4B0AD}" presName="compNode" presStyleCnt="0"/>
      <dgm:spPr/>
    </dgm:pt>
    <dgm:pt modelId="{F22F2628-6B46-4C2F-85B9-A8A2CECB652F}" type="pres">
      <dgm:prSet presAssocID="{B626AC3C-AA1F-463D-BC9F-A26371F4B0AD}" presName="bgRect" presStyleLbl="bgShp" presStyleIdx="0" presStyleCnt="4"/>
      <dgm:spPr/>
    </dgm:pt>
    <dgm:pt modelId="{00C09D62-B712-4240-80DE-170AF22BBC6C}" type="pres">
      <dgm:prSet presAssocID="{B626AC3C-AA1F-463D-BC9F-A26371F4B0A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Sign"/>
        </a:ext>
      </dgm:extLst>
    </dgm:pt>
    <dgm:pt modelId="{AC21548B-494B-425E-9295-8174814F8A50}" type="pres">
      <dgm:prSet presAssocID="{B626AC3C-AA1F-463D-BC9F-A26371F4B0AD}" presName="spaceRect" presStyleCnt="0"/>
      <dgm:spPr/>
    </dgm:pt>
    <dgm:pt modelId="{9260489A-08CC-433D-A51A-2F0E9DE38C7B}" type="pres">
      <dgm:prSet presAssocID="{B626AC3C-AA1F-463D-BC9F-A26371F4B0AD}" presName="parTx" presStyleLbl="revTx" presStyleIdx="0" presStyleCnt="4">
        <dgm:presLayoutVars>
          <dgm:chMax val="0"/>
          <dgm:chPref val="0"/>
        </dgm:presLayoutVars>
      </dgm:prSet>
      <dgm:spPr/>
    </dgm:pt>
    <dgm:pt modelId="{66E5C01E-5A95-4B58-8618-2879E0734C20}" type="pres">
      <dgm:prSet presAssocID="{7650664C-EA11-493A-AC0A-17C148963A58}" presName="sibTrans" presStyleCnt="0"/>
      <dgm:spPr/>
    </dgm:pt>
    <dgm:pt modelId="{9635E6AC-BBB1-4D65-A141-EF65A7590B27}" type="pres">
      <dgm:prSet presAssocID="{9A053D7C-DB21-4048-856C-9ABC10B89A3D}" presName="compNode" presStyleCnt="0"/>
      <dgm:spPr/>
    </dgm:pt>
    <dgm:pt modelId="{87DCFDAE-DE89-493C-8698-AF81ED62A75F}" type="pres">
      <dgm:prSet presAssocID="{9A053D7C-DB21-4048-856C-9ABC10B89A3D}" presName="bgRect" presStyleLbl="bgShp" presStyleIdx="1" presStyleCnt="4"/>
      <dgm:spPr/>
    </dgm:pt>
    <dgm:pt modelId="{531A6470-7F73-42BE-9394-B599D8C67487}" type="pres">
      <dgm:prSet presAssocID="{9A053D7C-DB21-4048-856C-9ABC10B89A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p truck"/>
        </a:ext>
      </dgm:extLst>
    </dgm:pt>
    <dgm:pt modelId="{207E538D-8DD1-4E46-A91D-B14F2E91E666}" type="pres">
      <dgm:prSet presAssocID="{9A053D7C-DB21-4048-856C-9ABC10B89A3D}" presName="spaceRect" presStyleCnt="0"/>
      <dgm:spPr/>
    </dgm:pt>
    <dgm:pt modelId="{8C4F79B5-A3FB-47F7-A44F-CEAE43B94B2A}" type="pres">
      <dgm:prSet presAssocID="{9A053D7C-DB21-4048-856C-9ABC10B89A3D}" presName="parTx" presStyleLbl="revTx" presStyleIdx="1" presStyleCnt="4">
        <dgm:presLayoutVars>
          <dgm:chMax val="0"/>
          <dgm:chPref val="0"/>
        </dgm:presLayoutVars>
      </dgm:prSet>
      <dgm:spPr/>
    </dgm:pt>
    <dgm:pt modelId="{6CC6F6A4-C368-4D0A-B4CC-12E261BE1683}" type="pres">
      <dgm:prSet presAssocID="{D806B688-36CF-45DA-B6F5-D014BF141EA6}" presName="sibTrans" presStyleCnt="0"/>
      <dgm:spPr/>
    </dgm:pt>
    <dgm:pt modelId="{879D376E-413D-4A8D-9D39-8BAE2FE5A044}" type="pres">
      <dgm:prSet presAssocID="{0912D706-6C23-4F90-9DBF-AFDA1B19C6CE}" presName="compNode" presStyleCnt="0"/>
      <dgm:spPr/>
    </dgm:pt>
    <dgm:pt modelId="{5F2EA286-3D04-4823-93B8-7BE36773B3B2}" type="pres">
      <dgm:prSet presAssocID="{0912D706-6C23-4F90-9DBF-AFDA1B19C6CE}" presName="bgRect" presStyleLbl="bgShp" presStyleIdx="2" presStyleCnt="4"/>
      <dgm:spPr/>
    </dgm:pt>
    <dgm:pt modelId="{48E1FE30-667B-4935-BAD1-79F3B582F45F}" type="pres">
      <dgm:prSet presAssocID="{0912D706-6C23-4F90-9DBF-AFDA1B19C6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A4AC99A-189E-46C5-8C12-DD9419E1746D}" type="pres">
      <dgm:prSet presAssocID="{0912D706-6C23-4F90-9DBF-AFDA1B19C6CE}" presName="spaceRect" presStyleCnt="0"/>
      <dgm:spPr/>
    </dgm:pt>
    <dgm:pt modelId="{8679DD11-7B3F-489B-B383-9C135E67A053}" type="pres">
      <dgm:prSet presAssocID="{0912D706-6C23-4F90-9DBF-AFDA1B19C6CE}" presName="parTx" presStyleLbl="revTx" presStyleIdx="2" presStyleCnt="4">
        <dgm:presLayoutVars>
          <dgm:chMax val="0"/>
          <dgm:chPref val="0"/>
        </dgm:presLayoutVars>
      </dgm:prSet>
      <dgm:spPr/>
    </dgm:pt>
    <dgm:pt modelId="{3DC20471-718A-4AF2-9A69-D21ACBDD14AF}" type="pres">
      <dgm:prSet presAssocID="{6A24BC20-B15C-4ED6-B8C7-23BFF68FFF77}" presName="sibTrans" presStyleCnt="0"/>
      <dgm:spPr/>
    </dgm:pt>
    <dgm:pt modelId="{64215298-2C2C-41E1-AFDF-F2083085DA65}" type="pres">
      <dgm:prSet presAssocID="{EF91980B-711E-4AB2-8B98-B70C3424009D}" presName="compNode" presStyleCnt="0"/>
      <dgm:spPr/>
    </dgm:pt>
    <dgm:pt modelId="{2AABEA8A-9B72-4B51-92ED-38FF25E075A2}" type="pres">
      <dgm:prSet presAssocID="{EF91980B-711E-4AB2-8B98-B70C3424009D}" presName="bgRect" presStyleLbl="bgShp" presStyleIdx="3" presStyleCnt="4"/>
      <dgm:spPr/>
    </dgm:pt>
    <dgm:pt modelId="{E9B87A9A-7BEB-42D8-B6DF-5CACA26C12E1}" type="pres">
      <dgm:prSet presAssocID="{EF91980B-711E-4AB2-8B98-B70C342400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3B1A1EA2-6286-4EF0-9E24-00A37F42E6F5}" type="pres">
      <dgm:prSet presAssocID="{EF91980B-711E-4AB2-8B98-B70C3424009D}" presName="spaceRect" presStyleCnt="0"/>
      <dgm:spPr/>
    </dgm:pt>
    <dgm:pt modelId="{DFCFB029-F545-4F87-9E0A-28A553ABEA05}" type="pres">
      <dgm:prSet presAssocID="{EF91980B-711E-4AB2-8B98-B70C3424009D}" presName="parTx" presStyleLbl="revTx" presStyleIdx="3" presStyleCnt="4">
        <dgm:presLayoutVars>
          <dgm:chMax val="0"/>
          <dgm:chPref val="0"/>
        </dgm:presLayoutVars>
      </dgm:prSet>
      <dgm:spPr/>
    </dgm:pt>
  </dgm:ptLst>
  <dgm:cxnLst>
    <dgm:cxn modelId="{D3FC9D13-32D4-1048-9BAF-B747949BDD24}" type="presOf" srcId="{B626AC3C-AA1F-463D-BC9F-A26371F4B0AD}" destId="{9260489A-08CC-433D-A51A-2F0E9DE38C7B}" srcOrd="0" destOrd="0" presId="urn:microsoft.com/office/officeart/2018/2/layout/IconVerticalSolidList"/>
    <dgm:cxn modelId="{ACCF8024-0890-0F46-80BF-7A1C8B4DE7B6}" type="presOf" srcId="{C8075E3A-A4FB-4095-A6A8-112C1EE830EB}" destId="{C45C57A1-59FD-4373-8A7E-2B046BF2700E}" srcOrd="0" destOrd="0" presId="urn:microsoft.com/office/officeart/2018/2/layout/IconVerticalSolidList"/>
    <dgm:cxn modelId="{C6A5132B-F949-42F8-AF1D-34611A9CA776}" srcId="{C8075E3A-A4FB-4095-A6A8-112C1EE830EB}" destId="{9A053D7C-DB21-4048-856C-9ABC10B89A3D}" srcOrd="1" destOrd="0" parTransId="{5F3277EB-96CC-4DF0-9739-F387F9B892FC}" sibTransId="{D806B688-36CF-45DA-B6F5-D014BF141EA6}"/>
    <dgm:cxn modelId="{E2B2A762-99A0-1040-8F60-C6689514A127}" type="presOf" srcId="{9A053D7C-DB21-4048-856C-9ABC10B89A3D}" destId="{8C4F79B5-A3FB-47F7-A44F-CEAE43B94B2A}" srcOrd="0" destOrd="0" presId="urn:microsoft.com/office/officeart/2018/2/layout/IconVerticalSolidList"/>
    <dgm:cxn modelId="{F85D9598-B1F2-40CF-978D-9F815E3047A0}" srcId="{C8075E3A-A4FB-4095-A6A8-112C1EE830EB}" destId="{0912D706-6C23-4F90-9DBF-AFDA1B19C6CE}" srcOrd="2" destOrd="0" parTransId="{ADA0F4D7-2530-4472-8873-32CFEA905F54}" sibTransId="{6A24BC20-B15C-4ED6-B8C7-23BFF68FFF77}"/>
    <dgm:cxn modelId="{08737BA9-064B-41DA-906A-45CED564A0D7}" srcId="{C8075E3A-A4FB-4095-A6A8-112C1EE830EB}" destId="{B626AC3C-AA1F-463D-BC9F-A26371F4B0AD}" srcOrd="0" destOrd="0" parTransId="{878F7643-DA69-4668-B0A6-F87C5834A082}" sibTransId="{7650664C-EA11-493A-AC0A-17C148963A58}"/>
    <dgm:cxn modelId="{98780FBC-2B8B-A245-8CE9-0055A7793412}" type="presOf" srcId="{0912D706-6C23-4F90-9DBF-AFDA1B19C6CE}" destId="{8679DD11-7B3F-489B-B383-9C135E67A053}" srcOrd="0" destOrd="0" presId="urn:microsoft.com/office/officeart/2018/2/layout/IconVerticalSolidList"/>
    <dgm:cxn modelId="{905D0DC6-DD75-9042-AFE1-3E7A75DB55FF}" type="presOf" srcId="{EF91980B-711E-4AB2-8B98-B70C3424009D}" destId="{DFCFB029-F545-4F87-9E0A-28A553ABEA05}" srcOrd="0" destOrd="0" presId="urn:microsoft.com/office/officeart/2018/2/layout/IconVerticalSolidList"/>
    <dgm:cxn modelId="{4E6822DE-63C7-4F4B-8990-0408BBDB22B5}" srcId="{C8075E3A-A4FB-4095-A6A8-112C1EE830EB}" destId="{EF91980B-711E-4AB2-8B98-B70C3424009D}" srcOrd="3" destOrd="0" parTransId="{8974E4DB-673D-4FAF-8B85-BC1DD0238C85}" sibTransId="{E88A82F4-8D69-45A9-BAAF-DB6CFFB97391}"/>
    <dgm:cxn modelId="{80EE6181-5E24-B047-A24A-0EBB2F910216}" type="presParOf" srcId="{C45C57A1-59FD-4373-8A7E-2B046BF2700E}" destId="{4983A635-F882-42CF-BAD5-A0FEDC3222A4}" srcOrd="0" destOrd="0" presId="urn:microsoft.com/office/officeart/2018/2/layout/IconVerticalSolidList"/>
    <dgm:cxn modelId="{7881E293-DB86-7D47-8D2D-A823B3241AA2}" type="presParOf" srcId="{4983A635-F882-42CF-BAD5-A0FEDC3222A4}" destId="{F22F2628-6B46-4C2F-85B9-A8A2CECB652F}" srcOrd="0" destOrd="0" presId="urn:microsoft.com/office/officeart/2018/2/layout/IconVerticalSolidList"/>
    <dgm:cxn modelId="{18E0AAFF-46BF-B144-A816-E01E9832CFDD}" type="presParOf" srcId="{4983A635-F882-42CF-BAD5-A0FEDC3222A4}" destId="{00C09D62-B712-4240-80DE-170AF22BBC6C}" srcOrd="1" destOrd="0" presId="urn:microsoft.com/office/officeart/2018/2/layout/IconVerticalSolidList"/>
    <dgm:cxn modelId="{7BBBDFF8-8C25-A64F-BA84-32EC3B77C098}" type="presParOf" srcId="{4983A635-F882-42CF-BAD5-A0FEDC3222A4}" destId="{AC21548B-494B-425E-9295-8174814F8A50}" srcOrd="2" destOrd="0" presId="urn:microsoft.com/office/officeart/2018/2/layout/IconVerticalSolidList"/>
    <dgm:cxn modelId="{C04A23C4-4FA6-964A-B9AA-847DBB1E2154}" type="presParOf" srcId="{4983A635-F882-42CF-BAD5-A0FEDC3222A4}" destId="{9260489A-08CC-433D-A51A-2F0E9DE38C7B}" srcOrd="3" destOrd="0" presId="urn:microsoft.com/office/officeart/2018/2/layout/IconVerticalSolidList"/>
    <dgm:cxn modelId="{ABDDC5CD-FC83-4A42-85BF-BC7DFAB16CD9}" type="presParOf" srcId="{C45C57A1-59FD-4373-8A7E-2B046BF2700E}" destId="{66E5C01E-5A95-4B58-8618-2879E0734C20}" srcOrd="1" destOrd="0" presId="urn:microsoft.com/office/officeart/2018/2/layout/IconVerticalSolidList"/>
    <dgm:cxn modelId="{765DF6B6-665A-A548-894C-26C6824DFE4E}" type="presParOf" srcId="{C45C57A1-59FD-4373-8A7E-2B046BF2700E}" destId="{9635E6AC-BBB1-4D65-A141-EF65A7590B27}" srcOrd="2" destOrd="0" presId="urn:microsoft.com/office/officeart/2018/2/layout/IconVerticalSolidList"/>
    <dgm:cxn modelId="{0A36278E-76CB-6845-9657-C3797E79C35D}" type="presParOf" srcId="{9635E6AC-BBB1-4D65-A141-EF65A7590B27}" destId="{87DCFDAE-DE89-493C-8698-AF81ED62A75F}" srcOrd="0" destOrd="0" presId="urn:microsoft.com/office/officeart/2018/2/layout/IconVerticalSolidList"/>
    <dgm:cxn modelId="{39467980-6F3B-2847-ACF0-A07CFEA7E759}" type="presParOf" srcId="{9635E6AC-BBB1-4D65-A141-EF65A7590B27}" destId="{531A6470-7F73-42BE-9394-B599D8C67487}" srcOrd="1" destOrd="0" presId="urn:microsoft.com/office/officeart/2018/2/layout/IconVerticalSolidList"/>
    <dgm:cxn modelId="{BE6DA617-2609-B740-9B7A-9749355A500D}" type="presParOf" srcId="{9635E6AC-BBB1-4D65-A141-EF65A7590B27}" destId="{207E538D-8DD1-4E46-A91D-B14F2E91E666}" srcOrd="2" destOrd="0" presId="urn:microsoft.com/office/officeart/2018/2/layout/IconVerticalSolidList"/>
    <dgm:cxn modelId="{85E478B3-4C23-A348-A8FD-93936BB482B0}" type="presParOf" srcId="{9635E6AC-BBB1-4D65-A141-EF65A7590B27}" destId="{8C4F79B5-A3FB-47F7-A44F-CEAE43B94B2A}" srcOrd="3" destOrd="0" presId="urn:microsoft.com/office/officeart/2018/2/layout/IconVerticalSolidList"/>
    <dgm:cxn modelId="{4BF45648-C0D0-2645-A8AA-81BB13F120C7}" type="presParOf" srcId="{C45C57A1-59FD-4373-8A7E-2B046BF2700E}" destId="{6CC6F6A4-C368-4D0A-B4CC-12E261BE1683}" srcOrd="3" destOrd="0" presId="urn:microsoft.com/office/officeart/2018/2/layout/IconVerticalSolidList"/>
    <dgm:cxn modelId="{F3DB87FF-DA5F-894A-B660-BD6513C37A18}" type="presParOf" srcId="{C45C57A1-59FD-4373-8A7E-2B046BF2700E}" destId="{879D376E-413D-4A8D-9D39-8BAE2FE5A044}" srcOrd="4" destOrd="0" presId="urn:microsoft.com/office/officeart/2018/2/layout/IconVerticalSolidList"/>
    <dgm:cxn modelId="{25B882E1-4600-4A42-B9DF-795B5E0A8047}" type="presParOf" srcId="{879D376E-413D-4A8D-9D39-8BAE2FE5A044}" destId="{5F2EA286-3D04-4823-93B8-7BE36773B3B2}" srcOrd="0" destOrd="0" presId="urn:microsoft.com/office/officeart/2018/2/layout/IconVerticalSolidList"/>
    <dgm:cxn modelId="{FC9E2F88-FE6B-7540-8DBD-AFD623DEB174}" type="presParOf" srcId="{879D376E-413D-4A8D-9D39-8BAE2FE5A044}" destId="{48E1FE30-667B-4935-BAD1-79F3B582F45F}" srcOrd="1" destOrd="0" presId="urn:microsoft.com/office/officeart/2018/2/layout/IconVerticalSolidList"/>
    <dgm:cxn modelId="{8F87CC03-060F-5644-9FBC-A83CD2A8E570}" type="presParOf" srcId="{879D376E-413D-4A8D-9D39-8BAE2FE5A044}" destId="{BA4AC99A-189E-46C5-8C12-DD9419E1746D}" srcOrd="2" destOrd="0" presId="urn:microsoft.com/office/officeart/2018/2/layout/IconVerticalSolidList"/>
    <dgm:cxn modelId="{869F1E46-382B-D146-8EB2-4B7DE3DF46E9}" type="presParOf" srcId="{879D376E-413D-4A8D-9D39-8BAE2FE5A044}" destId="{8679DD11-7B3F-489B-B383-9C135E67A053}" srcOrd="3" destOrd="0" presId="urn:microsoft.com/office/officeart/2018/2/layout/IconVerticalSolidList"/>
    <dgm:cxn modelId="{DA01D4FD-B61A-AE45-81B8-09F031758306}" type="presParOf" srcId="{C45C57A1-59FD-4373-8A7E-2B046BF2700E}" destId="{3DC20471-718A-4AF2-9A69-D21ACBDD14AF}" srcOrd="5" destOrd="0" presId="urn:microsoft.com/office/officeart/2018/2/layout/IconVerticalSolidList"/>
    <dgm:cxn modelId="{05553AB8-69D2-AB4D-BDC5-5AA783BD27CA}" type="presParOf" srcId="{C45C57A1-59FD-4373-8A7E-2B046BF2700E}" destId="{64215298-2C2C-41E1-AFDF-F2083085DA65}" srcOrd="6" destOrd="0" presId="urn:microsoft.com/office/officeart/2018/2/layout/IconVerticalSolidList"/>
    <dgm:cxn modelId="{AD7105C8-8509-5E40-ABC4-0EBBDA2BA9C0}" type="presParOf" srcId="{64215298-2C2C-41E1-AFDF-F2083085DA65}" destId="{2AABEA8A-9B72-4B51-92ED-38FF25E075A2}" srcOrd="0" destOrd="0" presId="urn:microsoft.com/office/officeart/2018/2/layout/IconVerticalSolidList"/>
    <dgm:cxn modelId="{987DC31B-9AC1-9E4F-B417-51FB5AD6A848}" type="presParOf" srcId="{64215298-2C2C-41E1-AFDF-F2083085DA65}" destId="{E9B87A9A-7BEB-42D8-B6DF-5CACA26C12E1}" srcOrd="1" destOrd="0" presId="urn:microsoft.com/office/officeart/2018/2/layout/IconVerticalSolidList"/>
    <dgm:cxn modelId="{8309008F-1A7D-B84D-9738-1BAE9E2689F0}" type="presParOf" srcId="{64215298-2C2C-41E1-AFDF-F2083085DA65}" destId="{3B1A1EA2-6286-4EF0-9E24-00A37F42E6F5}" srcOrd="2" destOrd="0" presId="urn:microsoft.com/office/officeart/2018/2/layout/IconVerticalSolidList"/>
    <dgm:cxn modelId="{8A59A914-3215-8B4D-A16A-F737791BE69F}" type="presParOf" srcId="{64215298-2C2C-41E1-AFDF-F2083085DA65}" destId="{DFCFB029-F545-4F87-9E0A-28A553ABEA0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E3E3F7-EF53-41D0-AA83-E8FA758C1F6B}"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783D758-511F-4484-A27B-8C07A527D04F}">
      <dgm:prSet/>
      <dgm:spPr/>
      <dgm:t>
        <a:bodyPr/>
        <a:lstStyle/>
        <a:p>
          <a:pPr rtl="0"/>
          <a:r>
            <a:rPr lang="en-US" b="1" dirty="0"/>
            <a:t>Waste Reduction</a:t>
          </a:r>
        </a:p>
      </dgm:t>
    </dgm:pt>
    <dgm:pt modelId="{3DA276EA-2434-46B7-89A2-C325801CC7E6}" type="parTrans" cxnId="{C34FF3A2-FEE4-45F4-A6D4-B0A16445D09B}">
      <dgm:prSet/>
      <dgm:spPr/>
      <dgm:t>
        <a:bodyPr/>
        <a:lstStyle/>
        <a:p>
          <a:endParaRPr lang="en-US"/>
        </a:p>
      </dgm:t>
    </dgm:pt>
    <dgm:pt modelId="{32CB8C9E-B3E9-4EA2-88C9-3E452238EC99}" type="sibTrans" cxnId="{C34FF3A2-FEE4-45F4-A6D4-B0A16445D09B}">
      <dgm:prSet/>
      <dgm:spPr/>
      <dgm:t>
        <a:bodyPr/>
        <a:lstStyle/>
        <a:p>
          <a:endParaRPr lang="en-US"/>
        </a:p>
      </dgm:t>
    </dgm:pt>
    <dgm:pt modelId="{299456C7-201A-4B90-8C12-F6E32772BA0D}">
      <dgm:prSet/>
      <dgm:spPr/>
      <dgm:t>
        <a:bodyPr/>
        <a:lstStyle/>
        <a:p>
          <a:r>
            <a:rPr lang="en-US" b="1" dirty="0"/>
            <a:t>Vermicomposting Fundamentals </a:t>
          </a:r>
          <a:endParaRPr lang="en-US" dirty="0"/>
        </a:p>
      </dgm:t>
    </dgm:pt>
    <dgm:pt modelId="{2EE8A238-B683-4C9E-BF3A-2E2AF1E90E51}" type="parTrans" cxnId="{9339E8F8-42ED-48F5-9E0F-952F55852012}">
      <dgm:prSet/>
      <dgm:spPr/>
      <dgm:t>
        <a:bodyPr/>
        <a:lstStyle/>
        <a:p>
          <a:endParaRPr lang="en-US"/>
        </a:p>
      </dgm:t>
    </dgm:pt>
    <dgm:pt modelId="{2D723FC6-F548-4A27-ACCD-5C8C32B028F2}" type="sibTrans" cxnId="{9339E8F8-42ED-48F5-9E0F-952F55852012}">
      <dgm:prSet/>
      <dgm:spPr/>
      <dgm:t>
        <a:bodyPr/>
        <a:lstStyle/>
        <a:p>
          <a:endParaRPr lang="en-US"/>
        </a:p>
      </dgm:t>
    </dgm:pt>
    <dgm:pt modelId="{DEC50C8A-CE5F-48E0-9C17-08FFB99BE6DA}">
      <dgm:prSet/>
      <dgm:spPr/>
      <dgm:t>
        <a:bodyPr/>
        <a:lstStyle/>
        <a:p>
          <a:r>
            <a:rPr lang="en-US" b="1" dirty="0"/>
            <a:t>Pro-Environmental Attitudes and </a:t>
          </a:r>
          <a:r>
            <a:rPr lang="en-US" b="1" dirty="0" err="1"/>
            <a:t>Behavioural</a:t>
          </a:r>
          <a:r>
            <a:rPr lang="en-US" b="1" dirty="0"/>
            <a:t> Change </a:t>
          </a:r>
          <a:endParaRPr lang="en-US" dirty="0"/>
        </a:p>
      </dgm:t>
    </dgm:pt>
    <dgm:pt modelId="{1523DFF6-1911-4BDE-89BA-45828B749EEC}" type="parTrans" cxnId="{7C0DCD97-2B64-45E0-98F2-52F35E0B596E}">
      <dgm:prSet/>
      <dgm:spPr/>
      <dgm:t>
        <a:bodyPr/>
        <a:lstStyle/>
        <a:p>
          <a:endParaRPr lang="en-US"/>
        </a:p>
      </dgm:t>
    </dgm:pt>
    <dgm:pt modelId="{C13959F1-93A8-41BE-B67A-0839242BD7F6}" type="sibTrans" cxnId="{7C0DCD97-2B64-45E0-98F2-52F35E0B596E}">
      <dgm:prSet/>
      <dgm:spPr/>
      <dgm:t>
        <a:bodyPr/>
        <a:lstStyle/>
        <a:p>
          <a:endParaRPr lang="en-US"/>
        </a:p>
      </dgm:t>
    </dgm:pt>
    <dgm:pt modelId="{E892AD1D-21CC-4EB6-A242-DADCE42A969A}" type="pres">
      <dgm:prSet presAssocID="{DEE3E3F7-EF53-41D0-AA83-E8FA758C1F6B}" presName="root" presStyleCnt="0">
        <dgm:presLayoutVars>
          <dgm:dir/>
          <dgm:resizeHandles val="exact"/>
        </dgm:presLayoutVars>
      </dgm:prSet>
      <dgm:spPr/>
    </dgm:pt>
    <dgm:pt modelId="{A9787AFB-D7E0-4E0B-A4D6-D8C6F0062BF8}" type="pres">
      <dgm:prSet presAssocID="{8783D758-511F-4484-A27B-8C07A527D04F}" presName="compNode" presStyleCnt="0"/>
      <dgm:spPr/>
    </dgm:pt>
    <dgm:pt modelId="{8D08024B-4ABB-4746-8BE3-8C7F32C6635C}" type="pres">
      <dgm:prSet presAssocID="{8783D758-511F-4484-A27B-8C07A527D04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8B2DD730-62AB-45A7-8ACF-14D4CE37BB88}" type="pres">
      <dgm:prSet presAssocID="{8783D758-511F-4484-A27B-8C07A527D04F}" presName="spaceRect" presStyleCnt="0"/>
      <dgm:spPr/>
    </dgm:pt>
    <dgm:pt modelId="{2131E893-FAF1-4913-AB8D-8ED786E8E635}" type="pres">
      <dgm:prSet presAssocID="{8783D758-511F-4484-A27B-8C07A527D04F}" presName="textRect" presStyleLbl="revTx" presStyleIdx="0" presStyleCnt="3">
        <dgm:presLayoutVars>
          <dgm:chMax val="1"/>
          <dgm:chPref val="1"/>
        </dgm:presLayoutVars>
      </dgm:prSet>
      <dgm:spPr/>
    </dgm:pt>
    <dgm:pt modelId="{75579F8C-D1E2-4F92-A718-3942EF59B369}" type="pres">
      <dgm:prSet presAssocID="{32CB8C9E-B3E9-4EA2-88C9-3E452238EC99}" presName="sibTrans" presStyleCnt="0"/>
      <dgm:spPr/>
    </dgm:pt>
    <dgm:pt modelId="{893DC416-D967-4203-9878-E53CEF96D3FC}" type="pres">
      <dgm:prSet presAssocID="{299456C7-201A-4B90-8C12-F6E32772BA0D}" presName="compNode" presStyleCnt="0"/>
      <dgm:spPr/>
    </dgm:pt>
    <dgm:pt modelId="{A75F18E0-1251-4A9B-8A0D-3553C2A6DDEB}" type="pres">
      <dgm:prSet presAssocID="{299456C7-201A-4B90-8C12-F6E32772BA0D}"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m with solid fill"/>
        </a:ext>
      </dgm:extLst>
    </dgm:pt>
    <dgm:pt modelId="{20E133FC-DF08-486F-A472-4D6266E3A04A}" type="pres">
      <dgm:prSet presAssocID="{299456C7-201A-4B90-8C12-F6E32772BA0D}" presName="spaceRect" presStyleCnt="0"/>
      <dgm:spPr/>
    </dgm:pt>
    <dgm:pt modelId="{C36EBEEE-A94E-4692-A3F8-648874C69D89}" type="pres">
      <dgm:prSet presAssocID="{299456C7-201A-4B90-8C12-F6E32772BA0D}" presName="textRect" presStyleLbl="revTx" presStyleIdx="1" presStyleCnt="3">
        <dgm:presLayoutVars>
          <dgm:chMax val="1"/>
          <dgm:chPref val="1"/>
        </dgm:presLayoutVars>
      </dgm:prSet>
      <dgm:spPr/>
    </dgm:pt>
    <dgm:pt modelId="{931803D5-17C5-4C9D-B336-9A84DCAC9846}" type="pres">
      <dgm:prSet presAssocID="{2D723FC6-F548-4A27-ACCD-5C8C32B028F2}" presName="sibTrans" presStyleCnt="0"/>
      <dgm:spPr/>
    </dgm:pt>
    <dgm:pt modelId="{C21CAEF2-CFC0-40DD-B952-56420C0BE757}" type="pres">
      <dgm:prSet presAssocID="{DEC50C8A-CE5F-48E0-9C17-08FFB99BE6DA}" presName="compNode" presStyleCnt="0"/>
      <dgm:spPr/>
    </dgm:pt>
    <dgm:pt modelId="{750DE626-D790-48B2-BCA0-0BEBCF6AA406}" type="pres">
      <dgm:prSet presAssocID="{DEC50C8A-CE5F-48E0-9C17-08FFB99BE6DA}"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with plant with solid fill"/>
        </a:ext>
      </dgm:extLst>
    </dgm:pt>
    <dgm:pt modelId="{9F66C86D-E0D7-4965-BD6B-F2BBB42DA1CA}" type="pres">
      <dgm:prSet presAssocID="{DEC50C8A-CE5F-48E0-9C17-08FFB99BE6DA}" presName="spaceRect" presStyleCnt="0"/>
      <dgm:spPr/>
    </dgm:pt>
    <dgm:pt modelId="{6E82FED6-8F6D-402A-A607-97BD11CD999D}" type="pres">
      <dgm:prSet presAssocID="{DEC50C8A-CE5F-48E0-9C17-08FFB99BE6DA}" presName="textRect" presStyleLbl="revTx" presStyleIdx="2" presStyleCnt="3">
        <dgm:presLayoutVars>
          <dgm:chMax val="1"/>
          <dgm:chPref val="1"/>
        </dgm:presLayoutVars>
      </dgm:prSet>
      <dgm:spPr/>
    </dgm:pt>
  </dgm:ptLst>
  <dgm:cxnLst>
    <dgm:cxn modelId="{AE496C0D-17E5-4F0C-A440-C7B343A2F48A}" type="presOf" srcId="{299456C7-201A-4B90-8C12-F6E32772BA0D}" destId="{C36EBEEE-A94E-4692-A3F8-648874C69D89}" srcOrd="0" destOrd="0" presId="urn:microsoft.com/office/officeart/2018/2/layout/IconLabelList"/>
    <dgm:cxn modelId="{B2579F3E-667B-4E45-AA60-77377CE0B6D3}" type="presOf" srcId="{8783D758-511F-4484-A27B-8C07A527D04F}" destId="{2131E893-FAF1-4913-AB8D-8ED786E8E635}" srcOrd="0" destOrd="0" presId="urn:microsoft.com/office/officeart/2018/2/layout/IconLabelList"/>
    <dgm:cxn modelId="{441F8646-AA95-40F8-81A8-CBE41797BCC1}" type="presOf" srcId="{DEC50C8A-CE5F-48E0-9C17-08FFB99BE6DA}" destId="{6E82FED6-8F6D-402A-A607-97BD11CD999D}" srcOrd="0" destOrd="0" presId="urn:microsoft.com/office/officeart/2018/2/layout/IconLabelList"/>
    <dgm:cxn modelId="{7C0DCD97-2B64-45E0-98F2-52F35E0B596E}" srcId="{DEE3E3F7-EF53-41D0-AA83-E8FA758C1F6B}" destId="{DEC50C8A-CE5F-48E0-9C17-08FFB99BE6DA}" srcOrd="2" destOrd="0" parTransId="{1523DFF6-1911-4BDE-89BA-45828B749EEC}" sibTransId="{C13959F1-93A8-41BE-B67A-0839242BD7F6}"/>
    <dgm:cxn modelId="{C34FF3A2-FEE4-45F4-A6D4-B0A16445D09B}" srcId="{DEE3E3F7-EF53-41D0-AA83-E8FA758C1F6B}" destId="{8783D758-511F-4484-A27B-8C07A527D04F}" srcOrd="0" destOrd="0" parTransId="{3DA276EA-2434-46B7-89A2-C325801CC7E6}" sibTransId="{32CB8C9E-B3E9-4EA2-88C9-3E452238EC99}"/>
    <dgm:cxn modelId="{8C2CC8CB-D159-4BD9-B4ED-C0180571FED9}" type="presOf" srcId="{DEE3E3F7-EF53-41D0-AA83-E8FA758C1F6B}" destId="{E892AD1D-21CC-4EB6-A242-DADCE42A969A}" srcOrd="0" destOrd="0" presId="urn:microsoft.com/office/officeart/2018/2/layout/IconLabelList"/>
    <dgm:cxn modelId="{9339E8F8-42ED-48F5-9E0F-952F55852012}" srcId="{DEE3E3F7-EF53-41D0-AA83-E8FA758C1F6B}" destId="{299456C7-201A-4B90-8C12-F6E32772BA0D}" srcOrd="1" destOrd="0" parTransId="{2EE8A238-B683-4C9E-BF3A-2E2AF1E90E51}" sibTransId="{2D723FC6-F548-4A27-ACCD-5C8C32B028F2}"/>
    <dgm:cxn modelId="{37244E9D-8377-4835-B405-B5A0C0872EFB}" type="presParOf" srcId="{E892AD1D-21CC-4EB6-A242-DADCE42A969A}" destId="{A9787AFB-D7E0-4E0B-A4D6-D8C6F0062BF8}" srcOrd="0" destOrd="0" presId="urn:microsoft.com/office/officeart/2018/2/layout/IconLabelList"/>
    <dgm:cxn modelId="{EC1472B4-A174-47EA-9080-97224E436905}" type="presParOf" srcId="{A9787AFB-D7E0-4E0B-A4D6-D8C6F0062BF8}" destId="{8D08024B-4ABB-4746-8BE3-8C7F32C6635C}" srcOrd="0" destOrd="0" presId="urn:microsoft.com/office/officeart/2018/2/layout/IconLabelList"/>
    <dgm:cxn modelId="{2DA33A46-7AE4-449B-B685-A77A9521905C}" type="presParOf" srcId="{A9787AFB-D7E0-4E0B-A4D6-D8C6F0062BF8}" destId="{8B2DD730-62AB-45A7-8ACF-14D4CE37BB88}" srcOrd="1" destOrd="0" presId="urn:microsoft.com/office/officeart/2018/2/layout/IconLabelList"/>
    <dgm:cxn modelId="{DD01198B-B6AA-46FE-8FCC-DF159CE996E3}" type="presParOf" srcId="{A9787AFB-D7E0-4E0B-A4D6-D8C6F0062BF8}" destId="{2131E893-FAF1-4913-AB8D-8ED786E8E635}" srcOrd="2" destOrd="0" presId="urn:microsoft.com/office/officeart/2018/2/layout/IconLabelList"/>
    <dgm:cxn modelId="{B28C4773-2977-48E4-BCB6-6976762C740F}" type="presParOf" srcId="{E892AD1D-21CC-4EB6-A242-DADCE42A969A}" destId="{75579F8C-D1E2-4F92-A718-3942EF59B369}" srcOrd="1" destOrd="0" presId="urn:microsoft.com/office/officeart/2018/2/layout/IconLabelList"/>
    <dgm:cxn modelId="{2F01765A-C624-471D-AAF0-3F346898CF32}" type="presParOf" srcId="{E892AD1D-21CC-4EB6-A242-DADCE42A969A}" destId="{893DC416-D967-4203-9878-E53CEF96D3FC}" srcOrd="2" destOrd="0" presId="urn:microsoft.com/office/officeart/2018/2/layout/IconLabelList"/>
    <dgm:cxn modelId="{9E258BC8-7CDF-4A34-B7E9-49D6946CBE2A}" type="presParOf" srcId="{893DC416-D967-4203-9878-E53CEF96D3FC}" destId="{A75F18E0-1251-4A9B-8A0D-3553C2A6DDEB}" srcOrd="0" destOrd="0" presId="urn:microsoft.com/office/officeart/2018/2/layout/IconLabelList"/>
    <dgm:cxn modelId="{4CE2B5FC-4DA8-4C63-A572-B2149E8E894F}" type="presParOf" srcId="{893DC416-D967-4203-9878-E53CEF96D3FC}" destId="{20E133FC-DF08-486F-A472-4D6266E3A04A}" srcOrd="1" destOrd="0" presId="urn:microsoft.com/office/officeart/2018/2/layout/IconLabelList"/>
    <dgm:cxn modelId="{354378EB-7E42-4980-9E0F-0CF5874DE6F6}" type="presParOf" srcId="{893DC416-D967-4203-9878-E53CEF96D3FC}" destId="{C36EBEEE-A94E-4692-A3F8-648874C69D89}" srcOrd="2" destOrd="0" presId="urn:microsoft.com/office/officeart/2018/2/layout/IconLabelList"/>
    <dgm:cxn modelId="{94B1580F-EC15-4028-89B1-029697C07B50}" type="presParOf" srcId="{E892AD1D-21CC-4EB6-A242-DADCE42A969A}" destId="{931803D5-17C5-4C9D-B336-9A84DCAC9846}" srcOrd="3" destOrd="0" presId="urn:microsoft.com/office/officeart/2018/2/layout/IconLabelList"/>
    <dgm:cxn modelId="{2767C427-D9A1-410F-936C-EDAC6950C021}" type="presParOf" srcId="{E892AD1D-21CC-4EB6-A242-DADCE42A969A}" destId="{C21CAEF2-CFC0-40DD-B952-56420C0BE757}" srcOrd="4" destOrd="0" presId="urn:microsoft.com/office/officeart/2018/2/layout/IconLabelList"/>
    <dgm:cxn modelId="{0994604D-0F9B-476C-8891-EB720076DE34}" type="presParOf" srcId="{C21CAEF2-CFC0-40DD-B952-56420C0BE757}" destId="{750DE626-D790-48B2-BCA0-0BEBCF6AA406}" srcOrd="0" destOrd="0" presId="urn:microsoft.com/office/officeart/2018/2/layout/IconLabelList"/>
    <dgm:cxn modelId="{ED200A9E-0AA6-4637-985B-0118FCAFD990}" type="presParOf" srcId="{C21CAEF2-CFC0-40DD-B952-56420C0BE757}" destId="{9F66C86D-E0D7-4965-BD6B-F2BBB42DA1CA}" srcOrd="1" destOrd="0" presId="urn:microsoft.com/office/officeart/2018/2/layout/IconLabelList"/>
    <dgm:cxn modelId="{B6ABB8B5-6651-4663-BAAB-B5F88CB151B4}" type="presParOf" srcId="{C21CAEF2-CFC0-40DD-B952-56420C0BE757}" destId="{6E82FED6-8F6D-402A-A607-97BD11CD999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80F84-00EE-F347-B52A-34C67C41EA98}">
      <dsp:nvSpPr>
        <dsp:cNvPr id="0" name=""/>
        <dsp:cNvSpPr/>
      </dsp:nvSpPr>
      <dsp:spPr>
        <a:xfrm>
          <a:off x="0" y="2011"/>
          <a:ext cx="671355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6DE4B3-A895-CB4E-8D4B-0B9740D8C88C}">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a:t>Introduction</a:t>
          </a:r>
        </a:p>
      </dsp:txBody>
      <dsp:txXfrm>
        <a:off x="0" y="2011"/>
        <a:ext cx="6713552" cy="685858"/>
      </dsp:txXfrm>
    </dsp:sp>
    <dsp:sp modelId="{EE7E00D9-E24D-694B-B702-C0485A2F7276}">
      <dsp:nvSpPr>
        <dsp:cNvPr id="0" name=""/>
        <dsp:cNvSpPr/>
      </dsp:nvSpPr>
      <dsp:spPr>
        <a:xfrm>
          <a:off x="0" y="687869"/>
          <a:ext cx="6713552"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97F32D-D08B-9048-921C-EC60FD280121}">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a:t>Rationale</a:t>
          </a:r>
        </a:p>
      </dsp:txBody>
      <dsp:txXfrm>
        <a:off x="0" y="687869"/>
        <a:ext cx="6713552" cy="685858"/>
      </dsp:txXfrm>
    </dsp:sp>
    <dsp:sp modelId="{476ED928-57BB-BD4C-9A75-097237F0B3C9}">
      <dsp:nvSpPr>
        <dsp:cNvPr id="0" name=""/>
        <dsp:cNvSpPr/>
      </dsp:nvSpPr>
      <dsp:spPr>
        <a:xfrm>
          <a:off x="0" y="1373727"/>
          <a:ext cx="671355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FE93B-099F-CC4A-A3B5-F0218AC12994}">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a:t>Methods</a:t>
          </a:r>
        </a:p>
      </dsp:txBody>
      <dsp:txXfrm>
        <a:off x="0" y="1373727"/>
        <a:ext cx="6713552" cy="685858"/>
      </dsp:txXfrm>
    </dsp:sp>
    <dsp:sp modelId="{6B26F961-A0E6-194E-B5C4-90ECF2656FDB}">
      <dsp:nvSpPr>
        <dsp:cNvPr id="0" name=""/>
        <dsp:cNvSpPr/>
      </dsp:nvSpPr>
      <dsp:spPr>
        <a:xfrm>
          <a:off x="0" y="2059585"/>
          <a:ext cx="671355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853997-95F2-054E-9314-225CE113CE9F}">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a:t>Results </a:t>
          </a:r>
        </a:p>
      </dsp:txBody>
      <dsp:txXfrm>
        <a:off x="0" y="2059586"/>
        <a:ext cx="6713552" cy="685858"/>
      </dsp:txXfrm>
    </dsp:sp>
    <dsp:sp modelId="{ACC7DF6C-BBA9-5B45-BC7B-E9697CDD6C8A}">
      <dsp:nvSpPr>
        <dsp:cNvPr id="0" name=""/>
        <dsp:cNvSpPr/>
      </dsp:nvSpPr>
      <dsp:spPr>
        <a:xfrm>
          <a:off x="0" y="2745444"/>
          <a:ext cx="6713552"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DCC777C-0AEB-6B48-90C3-7E1314DB76E7}">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a:t>Framework</a:t>
          </a:r>
        </a:p>
      </dsp:txBody>
      <dsp:txXfrm>
        <a:off x="0" y="2745444"/>
        <a:ext cx="6713552" cy="685858"/>
      </dsp:txXfrm>
    </dsp:sp>
    <dsp:sp modelId="{94607542-764F-404C-BA50-9591E3524D23}">
      <dsp:nvSpPr>
        <dsp:cNvPr id="0" name=""/>
        <dsp:cNvSpPr/>
      </dsp:nvSpPr>
      <dsp:spPr>
        <a:xfrm>
          <a:off x="0" y="3431302"/>
          <a:ext cx="671355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5D6B91-AF73-CA48-88D6-CEBF412F299A}">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a:t>Limitations and future research</a:t>
          </a:r>
        </a:p>
      </dsp:txBody>
      <dsp:txXfrm>
        <a:off x="0" y="3431302"/>
        <a:ext cx="6713552" cy="685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F2628-6B46-4C2F-85B9-A8A2CECB652F}">
      <dsp:nvSpPr>
        <dsp:cNvPr id="0" name=""/>
        <dsp:cNvSpPr/>
      </dsp:nvSpPr>
      <dsp:spPr>
        <a:xfrm>
          <a:off x="0" y="1806"/>
          <a:ext cx="10515600" cy="9155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09D62-B712-4240-80DE-170AF22BBC6C}">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0489A-08CC-433D-A51A-2F0E9DE38C7B}">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GB" sz="2200" kern="1200" noProof="0"/>
            <a:t>Context – recycling and the circular economy</a:t>
          </a:r>
        </a:p>
      </dsp:txBody>
      <dsp:txXfrm>
        <a:off x="1057476" y="1806"/>
        <a:ext cx="9458123" cy="915564"/>
      </dsp:txXfrm>
    </dsp:sp>
    <dsp:sp modelId="{87DCFDAE-DE89-493C-8698-AF81ED62A75F}">
      <dsp:nvSpPr>
        <dsp:cNvPr id="0" name=""/>
        <dsp:cNvSpPr/>
      </dsp:nvSpPr>
      <dsp:spPr>
        <a:xfrm>
          <a:off x="0" y="1146262"/>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1A6470-7F73-42BE-9394-B599D8C67487}">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F79B5-A3FB-47F7-A44F-CEAE43B94B2A}">
      <dsp:nvSpPr>
        <dsp:cNvPr id="0" name=""/>
        <dsp:cNvSpPr/>
      </dsp:nvSpPr>
      <dsp:spPr>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GB" sz="2200" kern="1200" noProof="0"/>
            <a:t>What is the problem?  Food waste</a:t>
          </a:r>
        </a:p>
      </dsp:txBody>
      <dsp:txXfrm>
        <a:off x="1057476" y="1146262"/>
        <a:ext cx="9458123" cy="915564"/>
      </dsp:txXfrm>
    </dsp:sp>
    <dsp:sp modelId="{5F2EA286-3D04-4823-93B8-7BE36773B3B2}">
      <dsp:nvSpPr>
        <dsp:cNvPr id="0" name=""/>
        <dsp:cNvSpPr/>
      </dsp:nvSpPr>
      <dsp:spPr>
        <a:xfrm>
          <a:off x="0" y="2290717"/>
          <a:ext cx="10515600" cy="91556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E1FE30-667B-4935-BAD1-79F3B582F45F}">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79DD11-7B3F-489B-B383-9C135E67A053}">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GB" sz="2200" kern="1200" noProof="0"/>
            <a:t>What is the possible solution? Vermicomposting</a:t>
          </a:r>
        </a:p>
      </dsp:txBody>
      <dsp:txXfrm>
        <a:off x="1057476" y="2290717"/>
        <a:ext cx="9458123" cy="915564"/>
      </dsp:txXfrm>
    </dsp:sp>
    <dsp:sp modelId="{2AABEA8A-9B72-4B51-92ED-38FF25E075A2}">
      <dsp:nvSpPr>
        <dsp:cNvPr id="0" name=""/>
        <dsp:cNvSpPr/>
      </dsp:nvSpPr>
      <dsp:spPr>
        <a:xfrm>
          <a:off x="0" y="3435173"/>
          <a:ext cx="10515600" cy="91556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87A9A-7BEB-42D8-B6DF-5CACA26C12E1}">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CFB029-F545-4F87-9E0A-28A553ABEA05}">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GB" sz="2200" kern="1200" noProof="0"/>
            <a:t>Research gaps? Behaviour change</a:t>
          </a:r>
        </a:p>
      </dsp:txBody>
      <dsp:txXfrm>
        <a:off x="1057476" y="3435173"/>
        <a:ext cx="9458123" cy="915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8024B-4ABB-4746-8BE3-8C7F32C6635C}">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1E893-FAF1-4913-AB8D-8ED786E8E635}">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rtl="0">
            <a:lnSpc>
              <a:spcPct val="90000"/>
            </a:lnSpc>
            <a:spcBef>
              <a:spcPct val="0"/>
            </a:spcBef>
            <a:spcAft>
              <a:spcPct val="35000"/>
            </a:spcAft>
            <a:buNone/>
          </a:pPr>
          <a:r>
            <a:rPr lang="en-US" sz="2100" b="1" kern="1200" dirty="0"/>
            <a:t>Waste Reduction</a:t>
          </a:r>
        </a:p>
      </dsp:txBody>
      <dsp:txXfrm>
        <a:off x="59990" y="2654049"/>
        <a:ext cx="3226223" cy="720000"/>
      </dsp:txXfrm>
    </dsp:sp>
    <dsp:sp modelId="{A75F18E0-1251-4A9B-8A0D-3553C2A6DDEB}">
      <dsp:nvSpPr>
        <dsp:cNvPr id="0" name=""/>
        <dsp:cNvSpPr/>
      </dsp:nvSpPr>
      <dsp:spPr>
        <a:xfrm>
          <a:off x="4738014" y="818755"/>
          <a:ext cx="1451800" cy="145180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6EBEEE-A94E-4692-A3F8-648874C69D89}">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1" kern="1200" dirty="0"/>
            <a:t>Vermicomposting Fundamentals </a:t>
          </a:r>
          <a:endParaRPr lang="en-US" sz="2100" kern="1200" dirty="0"/>
        </a:p>
      </dsp:txBody>
      <dsp:txXfrm>
        <a:off x="3850802" y="2654049"/>
        <a:ext cx="3226223" cy="720000"/>
      </dsp:txXfrm>
    </dsp:sp>
    <dsp:sp modelId="{750DE626-D790-48B2-BCA0-0BEBCF6AA406}">
      <dsp:nvSpPr>
        <dsp:cNvPr id="0" name=""/>
        <dsp:cNvSpPr/>
      </dsp:nvSpPr>
      <dsp:spPr>
        <a:xfrm>
          <a:off x="8528826" y="818755"/>
          <a:ext cx="1451800" cy="145180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82FED6-8F6D-402A-A607-97BD11CD999D}">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1" kern="1200" dirty="0"/>
            <a:t>Pro-Environmental Attitudes and </a:t>
          </a:r>
          <a:r>
            <a:rPr lang="en-US" sz="2100" b="1" kern="1200" dirty="0" err="1"/>
            <a:t>Behavioural</a:t>
          </a:r>
          <a:r>
            <a:rPr lang="en-US" sz="2100" b="1" kern="1200" dirty="0"/>
            <a:t> Change </a:t>
          </a:r>
          <a:endParaRPr lang="en-US" sz="2100" kern="1200" dirty="0"/>
        </a:p>
      </dsp:txBody>
      <dsp:txXfrm>
        <a:off x="7641615" y="2654049"/>
        <a:ext cx="3226223"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6765FC-2A00-534F-BB33-B6ADF8917A2F}" type="datetimeFigureOut">
              <a:rPr lang="en-US" smtClean="0"/>
              <a:t>5/17/25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EDFD3A-1984-A343-A897-B7DD12AC8C5C}" type="slidenum">
              <a:rPr lang="en-US" smtClean="0"/>
              <a:t>‹#›</a:t>
            </a:fld>
            <a:endParaRPr lang="en-US"/>
          </a:p>
        </p:txBody>
      </p:sp>
    </p:spTree>
    <p:extLst>
      <p:ext uri="{BB962C8B-B14F-4D97-AF65-F5344CB8AC3E}">
        <p14:creationId xmlns:p14="http://schemas.microsoft.com/office/powerpoint/2010/main" val="418996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 will be presenting to you all a whistle-stop tour of my research into the use of wormeries in community gardens to help incite pro-environmental </a:t>
            </a:r>
            <a:r>
              <a:rPr lang="en-US" err="1"/>
              <a:t>behaviour</a:t>
            </a:r>
            <a:r>
              <a:rPr lang="en-US"/>
              <a:t> change. I will start by explaining my rationale for undertaking this research and the different qualitative and quantitative methods that I used. I will then give you a broad overview of my results and then present the resulting framework that I developed. I will close with a discussion on the limitations of this research and recommendations for future research. I will then be open to answer any questions you may have about this research </a:t>
            </a:r>
          </a:p>
        </p:txBody>
      </p:sp>
      <p:sp>
        <p:nvSpPr>
          <p:cNvPr id="4" name="Slide Number Placeholder 3"/>
          <p:cNvSpPr>
            <a:spLocks noGrp="1"/>
          </p:cNvSpPr>
          <p:nvPr>
            <p:ph type="sldNum" sz="quarter" idx="5"/>
          </p:nvPr>
        </p:nvSpPr>
        <p:spPr/>
        <p:txBody>
          <a:bodyPr/>
          <a:lstStyle/>
          <a:p>
            <a:fld id="{66EDFD3A-1984-A343-A897-B7DD12AC8C5C}" type="slidenum">
              <a:rPr lang="en-US" smtClean="0"/>
              <a:t>2</a:t>
            </a:fld>
            <a:endParaRPr lang="en-US"/>
          </a:p>
        </p:txBody>
      </p:sp>
    </p:spTree>
    <p:extLst>
      <p:ext uri="{BB962C8B-B14F-4D97-AF65-F5344CB8AC3E}">
        <p14:creationId xmlns:p14="http://schemas.microsoft.com/office/powerpoint/2010/main" val="288707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GB" sz="1800" dirty="0">
                <a:effectLst/>
                <a:latin typeface="Calibri Light" panose="020F0302020204030204" pitchFamily="34" charset="0"/>
                <a:ea typeface="Calibri" panose="020F0502020204030204" pitchFamily="34" charset="0"/>
              </a:rPr>
              <a:t>Recycling and the circular economy is a key driver in achieving sustainability on numerous levels from Electronics and clothing to food waste.</a:t>
            </a:r>
          </a:p>
          <a:p>
            <a:pPr algn="just">
              <a:lnSpc>
                <a:spcPct val="150000"/>
              </a:lnSpc>
              <a:buNone/>
            </a:pPr>
            <a:r>
              <a:rPr lang="en-GB" sz="1800" dirty="0">
                <a:effectLst/>
                <a:latin typeface="Calibri Light" panose="020F0302020204030204" pitchFamily="34" charset="0"/>
                <a:ea typeface="Calibri" panose="020F0502020204030204" pitchFamily="34" charset="0"/>
              </a:rPr>
              <a:t>Globally, it is estimated that one-third of food production is sent to landfill each year (Ritchie, 2020).</a:t>
            </a:r>
            <a:endParaRPr lang="en-GB" sz="1800" dirty="0">
              <a:effectLst/>
              <a:latin typeface="Calibri" panose="020F0502020204030204" pitchFamily="34" charset="0"/>
              <a:ea typeface="Calibri" panose="020F0502020204030204" pitchFamily="34" charset="0"/>
            </a:endParaRPr>
          </a:p>
          <a:p>
            <a:pPr>
              <a:buNone/>
            </a:pPr>
            <a:r>
              <a:rPr lang="en-GB" sz="1800" dirty="0">
                <a:effectLst/>
                <a:latin typeface="Calibri Light" panose="020F0302020204030204" pitchFamily="34" charset="0"/>
                <a:ea typeface="Calibri" panose="020F0502020204030204" pitchFamily="34" charset="0"/>
              </a:rPr>
              <a:t>The United Nations recognises the severity of food waste and is addressing it through Sustainable Development Goal 12.3 which aims to halve per capita global food waste 2030 (</a:t>
            </a:r>
            <a:r>
              <a:rPr lang="en-US" sz="1800" dirty="0">
                <a:effectLst/>
                <a:latin typeface="Calibri Light" panose="020F0302020204030204" pitchFamily="34" charset="0"/>
                <a:ea typeface="Calibri" panose="020F0502020204030204" pitchFamily="34" charset="0"/>
              </a:rPr>
              <a:t>United Nations Environment </a:t>
            </a:r>
            <a:r>
              <a:rPr lang="en-US" sz="1800" dirty="0" err="1">
                <a:effectLst/>
                <a:latin typeface="Calibri Light" panose="020F0302020204030204" pitchFamily="34" charset="0"/>
                <a:ea typeface="Calibri" panose="020F0502020204030204" pitchFamily="34" charset="0"/>
              </a:rPr>
              <a:t>Programme</a:t>
            </a:r>
            <a:r>
              <a:rPr lang="en-GB" sz="1800" dirty="0">
                <a:effectLst/>
                <a:latin typeface="Calibri Light" panose="020F0302020204030204" pitchFamily="34" charset="0"/>
                <a:ea typeface="Calibri" panose="020F0502020204030204" pitchFamily="34" charset="0"/>
              </a:rPr>
              <a:t>, 2021). </a:t>
            </a:r>
          </a:p>
          <a:p>
            <a:pPr>
              <a:buNone/>
            </a:pPr>
            <a:r>
              <a:rPr lang="en-GB" sz="1800" dirty="0">
                <a:effectLst/>
                <a:latin typeface="Calibri Light" panose="020F0302020204030204" pitchFamily="34" charset="0"/>
              </a:rPr>
              <a:t>Vermicomposting is used globally to recycle animal waste and some food but rarely on an industrial scale. More often, food waste is either sent to landfill or more recently to an </a:t>
            </a:r>
            <a:r>
              <a:rPr lang="en-GB" sz="1800" dirty="0" err="1">
                <a:effectLst/>
                <a:latin typeface="Calibri Light" panose="020F0302020204030204" pitchFamily="34" charset="0"/>
              </a:rPr>
              <a:t>anerobic</a:t>
            </a:r>
            <a:r>
              <a:rPr lang="en-GB" sz="1800" dirty="0">
                <a:effectLst/>
                <a:latin typeface="Calibri Light" panose="020F0302020204030204" pitchFamily="34" charset="0"/>
              </a:rPr>
              <a:t> digester </a:t>
            </a:r>
          </a:p>
          <a:p>
            <a:pPr>
              <a:buNone/>
            </a:pPr>
            <a:r>
              <a:rPr lang="en-GB" sz="1800" dirty="0">
                <a:effectLst/>
                <a:latin typeface="Calibri Light" panose="020F0302020204030204" pitchFamily="34" charset="0"/>
              </a:rPr>
              <a:t>What is less studied is how Vermicomposting can be used as a catalyst to incite pro-environmental behaviour change in individuals and communities? </a:t>
            </a:r>
          </a:p>
          <a:p>
            <a:pPr>
              <a:buNone/>
            </a:pPr>
            <a:r>
              <a:rPr lang="en-GB" sz="1800" dirty="0">
                <a:effectLst/>
                <a:latin typeface="Calibri Light" panose="020F0302020204030204" pitchFamily="34" charset="0"/>
              </a:rPr>
              <a:t>Some work has been done in pedagogical settings, but it tends to focus on short-term, unsustainable interventions such as one of lessons.  </a:t>
            </a:r>
          </a:p>
        </p:txBody>
      </p:sp>
      <p:sp>
        <p:nvSpPr>
          <p:cNvPr id="4" name="Slide Number Placeholder 3"/>
          <p:cNvSpPr>
            <a:spLocks noGrp="1"/>
          </p:cNvSpPr>
          <p:nvPr>
            <p:ph type="sldNum" sz="quarter" idx="5"/>
          </p:nvPr>
        </p:nvSpPr>
        <p:spPr/>
        <p:txBody>
          <a:bodyPr/>
          <a:lstStyle/>
          <a:p>
            <a:fld id="{66EDFD3A-1984-A343-A897-B7DD12AC8C5C}" type="slidenum">
              <a:rPr lang="en-US" smtClean="0"/>
              <a:t>3</a:t>
            </a:fld>
            <a:endParaRPr lang="en-US"/>
          </a:p>
        </p:txBody>
      </p:sp>
    </p:spTree>
    <p:extLst>
      <p:ext uri="{BB962C8B-B14F-4D97-AF65-F5344CB8AC3E}">
        <p14:creationId xmlns:p14="http://schemas.microsoft.com/office/powerpoint/2010/main" val="2650683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Light" panose="020F0302020204030204" pitchFamily="34" charset="0"/>
                <a:ea typeface="Calibri" panose="020F0502020204030204" pitchFamily="34" charset="0"/>
              </a:rPr>
              <a:t>Household food waste accounts for the largest share of total food waste globally, followed closely by the supply chain (Marchant, 2021). The UK’s food waste is currently higher than the European average. Commonly wasted foods are fresh fruit and vegetables, followed by dairy and frozen food (World Economic Forum, 2021).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Light" panose="020F03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Light" panose="020F0302020204030204" pitchFamily="34" charset="0"/>
                <a:ea typeface="Calibri" panose="020F0502020204030204" pitchFamily="34" charset="0"/>
              </a:rPr>
              <a:t>Overprovisioning of food, along with confusion surrounding best-before and use-by dates (Ananda et al. 2022), adds to global food waste issues. Interventions that focus on education and improving information on best-before dates, what they mean, and how to store food properly for optimised freshness have been successful in reducing waste (Charlebois et al., 2023). </a:t>
            </a:r>
            <a:endParaRPr lang="en-GB" sz="1800" dirty="0">
              <a:effectLst/>
              <a:latin typeface="Calibri" panose="020F0502020204030204" pitchFamily="34"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6EDFD3A-1984-A343-A897-B7DD12AC8C5C}" type="slidenum">
              <a:rPr lang="en-US" smtClean="0"/>
              <a:t>4</a:t>
            </a:fld>
            <a:endParaRPr lang="en-US"/>
          </a:p>
        </p:txBody>
      </p:sp>
    </p:spTree>
    <p:extLst>
      <p:ext uri="{BB962C8B-B14F-4D97-AF65-F5344CB8AC3E}">
        <p14:creationId xmlns:p14="http://schemas.microsoft.com/office/powerpoint/2010/main" val="2483424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42424"/>
                </a:solidFill>
                <a:effectLst/>
                <a:latin typeface="Segoe UI" panose="020F0502020204030204" pitchFamily="34" charset="0"/>
              </a:rPr>
              <a:t>The aim of this project was to create and evaluate a detailed approach for introducing wormeries into community gardens to recycle food waste, determine the effectiveness on encouraging environmentally friendly behaviour, and then develop a scalable framework for applying these strategies in various communities across Wales and possibly beyond.</a:t>
            </a:r>
          </a:p>
          <a:p>
            <a:r>
              <a:rPr lang="en-GB" b="0" i="0" u="none" strike="noStrike" dirty="0">
                <a:solidFill>
                  <a:srgbClr val="242424"/>
                </a:solidFill>
                <a:effectLst/>
                <a:latin typeface="Segoe UI" panose="020F0502020204030204" pitchFamily="34" charset="0"/>
              </a:rPr>
              <a:t>The objectives were to review existing research on food waste, vermicomposting, and behaviour change, investigating the potential for behaviour change in three community case studies through surveys, workshops, and ethnographic methods, and offering recommendations for implementing a vermicomposting framework to foster pro-environmental behaviour throughout local authorities in Wales</a:t>
            </a:r>
          </a:p>
        </p:txBody>
      </p:sp>
      <p:sp>
        <p:nvSpPr>
          <p:cNvPr id="4" name="Slide Number Placeholder 3"/>
          <p:cNvSpPr>
            <a:spLocks noGrp="1"/>
          </p:cNvSpPr>
          <p:nvPr>
            <p:ph type="sldNum" sz="quarter" idx="5"/>
          </p:nvPr>
        </p:nvSpPr>
        <p:spPr/>
        <p:txBody>
          <a:bodyPr/>
          <a:lstStyle/>
          <a:p>
            <a:fld id="{66EDFD3A-1984-A343-A897-B7DD12AC8C5C}" type="slidenum">
              <a:rPr lang="en-US" smtClean="0"/>
              <a:t>5</a:t>
            </a:fld>
            <a:endParaRPr lang="en-US"/>
          </a:p>
        </p:txBody>
      </p:sp>
    </p:spTree>
    <p:extLst>
      <p:ext uri="{BB962C8B-B14F-4D97-AF65-F5344CB8AC3E}">
        <p14:creationId xmlns:p14="http://schemas.microsoft.com/office/powerpoint/2010/main" val="1247029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r>
              <a:rPr lang="en-GB" sz="2400" b="1"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I have categorised the literature into three headings</a:t>
            </a:r>
          </a:p>
          <a:p>
            <a:pPr>
              <a:lnSpc>
                <a:spcPct val="115000"/>
              </a:lnSpc>
              <a:spcAft>
                <a:spcPts val="800"/>
              </a:spcAft>
              <a:buNone/>
            </a:pPr>
            <a:endParaRPr lang="en-GB" sz="2400" b="1"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b="1"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Waste reduction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Ananda et al. 2022  found reasons for food waste surrounded issues such as overprovisioning of food, along with confusion surrounding best-before and use-by dates. </a:t>
            </a:r>
          </a:p>
          <a:p>
            <a:pPr>
              <a:lnSpc>
                <a:spcPct val="115000"/>
              </a:lnSpc>
              <a:spcAft>
                <a:spcPts val="800"/>
              </a:spcAft>
              <a:buNone/>
            </a:pPr>
            <a:r>
              <a:rPr lang="en-GB" sz="2400"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Charlebois et al., 2023 found that Interventions that focus on education and improving information on best-before dates, what they mean, and how to store food properly have been successful in reducing waste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Fang et al. 2023, and Furlong et al., 2017, state that </a:t>
            </a:r>
            <a:r>
              <a:rPr lang="en-GB" sz="2400"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addressing food waste diversion from landfill involves significant infrastructure challenges, such as collecting and transporting waste or macerating it for sewerage disposal. Although vermicomposting supports the circular economy, it is typically small-scale further research is needed for large-scale vermicomposting </a:t>
            </a:r>
            <a:r>
              <a:rPr lang="en-GB" sz="2400" kern="100" dirty="0" err="1">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espically</a:t>
            </a:r>
            <a:r>
              <a:rPr lang="en-GB" sz="2400"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 in emerging economies such as China.</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50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Sinha et al., 2022,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Yatoo</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et al., 2020, Hoang et al., 2016, all recognise that </a:t>
            </a:r>
            <a:r>
              <a:rPr lang="en-GB" sz="2400"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Vermicomposting significantly reduces composting time, produces organic fertiliser, and enhances soil microbial activity, leading to superior soil quality. </a:t>
            </a:r>
          </a:p>
          <a:p>
            <a:pPr algn="just">
              <a:lnSpc>
                <a:spcPct val="150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pPr fontAlgn="base">
              <a:lnSpc>
                <a:spcPct val="115000"/>
              </a:lnSpc>
              <a:spcAft>
                <a:spcPts val="800"/>
              </a:spcAft>
              <a:buNone/>
            </a:pPr>
            <a:r>
              <a:rPr lang="en-GB" sz="2400" b="1" kern="100" dirty="0">
                <a:solidFill>
                  <a:srgbClr val="242424"/>
                </a:solidFill>
                <a:effectLst/>
                <a:latin typeface="Segoe UI" panose="020B0502040204020203" pitchFamily="34" charset="0"/>
                <a:ea typeface="Aptos" panose="020B0004020202020204" pitchFamily="34" charset="0"/>
                <a:cs typeface="Times New Roman" panose="02020603050405020304" pitchFamily="18" charset="0"/>
              </a:rPr>
              <a:t>Vermicomposting Fundamentals​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Cleopatra could be declared as the first worm whisperer recognising their importance in soil health, Charles Darwin spent 40 years of his life studying them. Two significant individuals in history Millennia apart yet both knew the importance of earthworms. Modern studies such as those by Hoang et al, 2016 and Ray 2019 primarily focus on the key role worms play in improving the fertility of soil. Libutti et al., 2023, and El-</a:t>
            </a:r>
            <a:r>
              <a:rPr lang="en-GB" sz="2400" kern="100" dirty="0" err="1">
                <a:effectLst/>
                <a:latin typeface="Calibri Light" panose="020F0302020204030204" pitchFamily="34" charset="0"/>
                <a:ea typeface="Aptos" panose="020B0004020202020204" pitchFamily="34" charset="0"/>
                <a:cs typeface="Times New Roman" panose="02020603050405020304" pitchFamily="18" charset="0"/>
              </a:rPr>
              <a:t>Shaieny</a:t>
            </a: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 et al., 2022 explore the value that vermicomposting has on plant growth, yield and quality of crops. And Hwang et al., 2022 studied how Adding earthworm castings to kitchen waste composting reduces ammonia, methane and nitrous oxide gas emissions.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Pro-Environmental Attitudes and Behavioural Change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Gifford and Nilsson (2014) identified a total of 18 personal and social factors that significantly influence pro-environmental concerns and behaviours from early childhood experiences, the extent of ones knowledge and education to political and world views.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err="1">
                <a:effectLst/>
                <a:latin typeface="Calibri Light" panose="020F0302020204030204" pitchFamily="34" charset="0"/>
                <a:ea typeface="Aptos" panose="020B0004020202020204" pitchFamily="34" charset="0"/>
                <a:cs typeface="Times New Roman" panose="02020603050405020304" pitchFamily="18" charset="0"/>
              </a:rPr>
              <a:t>Albarracín</a:t>
            </a: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 et al., (2024) systematically reviewed determinants of behaviour and concluded that interventions are more effective when addressing social structures and environmental factors rather than focusing solely on knowledge and beliefs.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Whilst studying the Motivation Opportunities and Ability (MOA) framework, Siemsen et al. (2007) highlighted the importance of the constraining factor model for behaviour change, whereby if bottlenecks are addressed, change can happen more freely.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400" kern="100" dirty="0" err="1">
                <a:effectLst/>
                <a:latin typeface="Calibri Light" panose="020F0302020204030204" pitchFamily="34" charset="0"/>
                <a:ea typeface="Aptos" panose="020B0004020202020204" pitchFamily="34" charset="0"/>
                <a:cs typeface="Times New Roman" panose="02020603050405020304" pitchFamily="18" charset="0"/>
              </a:rPr>
              <a:t>Azjen</a:t>
            </a: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 (1985) The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Theory of Planned Behaviour, </a:t>
            </a:r>
            <a:r>
              <a:rPr lang="en-GB" sz="2400" kern="100" dirty="0">
                <a:effectLst/>
                <a:latin typeface="Calibri Light" panose="020F0302020204030204" pitchFamily="34" charset="0"/>
                <a:ea typeface="Aptos" panose="020B0004020202020204" pitchFamily="34" charset="0"/>
                <a:cs typeface="Times New Roman" panose="02020603050405020304" pitchFamily="18" charset="0"/>
              </a:rPr>
              <a:t>Value-Belief-Norm (VBN) Theory and the Motivation Opportunities and Ability (MOA) framework highlight the multifaceted approaches to behaviour change. However, it was the Behaviour Change Wheel developed by Michie et al., 2011 that showed most potential to be adapted for use in this particular research.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6EDFD3A-1984-A343-A897-B7DD12AC8C5C}" type="slidenum">
              <a:rPr lang="en-US" smtClean="0"/>
              <a:t>6</a:t>
            </a:fld>
            <a:endParaRPr lang="en-US"/>
          </a:p>
        </p:txBody>
      </p:sp>
    </p:spTree>
    <p:extLst>
      <p:ext uri="{BB962C8B-B14F-4D97-AF65-F5344CB8AC3E}">
        <p14:creationId xmlns:p14="http://schemas.microsoft.com/office/powerpoint/2010/main" val="3585771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Michie et al 2011 developed this </a:t>
            </a:r>
            <a:r>
              <a:rPr lang="en-US" dirty="0" err="1"/>
              <a:t>behaviour</a:t>
            </a:r>
            <a:r>
              <a:rPr lang="en-US" dirty="0"/>
              <a:t> change wheel with the primary focus on developing health interventions. I wanted to explore if I could develop my own framework based of this for using vermicomposting as a catalyst for pro-environmental </a:t>
            </a:r>
            <a:r>
              <a:rPr lang="en-US" dirty="0" err="1"/>
              <a:t>behaviour</a:t>
            </a:r>
            <a:r>
              <a:rPr lang="en-US" dirty="0"/>
              <a:t> 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Health interventions have a lot of time, investment and resources. If this were repeated for environmental interventions,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Could we see similar successes, for example, smoking cessation and the introduction of the smoking ban have seen a significant drop in tobacco smokers. Could putting a ban on selling bagged produce and information campaigns about individuals' consumption and zero waste be as successful as these health interventions?</a:t>
            </a:r>
          </a:p>
          <a:p>
            <a:endParaRPr lang="en-US" dirty="0"/>
          </a:p>
        </p:txBody>
      </p:sp>
      <p:sp>
        <p:nvSpPr>
          <p:cNvPr id="4" name="Slide Number Placeholder 3"/>
          <p:cNvSpPr>
            <a:spLocks noGrp="1"/>
          </p:cNvSpPr>
          <p:nvPr>
            <p:ph type="sldNum" sz="quarter" idx="5"/>
          </p:nvPr>
        </p:nvSpPr>
        <p:spPr/>
        <p:txBody>
          <a:bodyPr/>
          <a:lstStyle/>
          <a:p>
            <a:fld id="{66EDFD3A-1984-A343-A897-B7DD12AC8C5C}" type="slidenum">
              <a:rPr lang="en-US" smtClean="0"/>
              <a:t>7</a:t>
            </a:fld>
            <a:endParaRPr lang="en-US"/>
          </a:p>
        </p:txBody>
      </p:sp>
    </p:spTree>
    <p:extLst>
      <p:ext uri="{BB962C8B-B14F-4D97-AF65-F5344CB8AC3E}">
        <p14:creationId xmlns:p14="http://schemas.microsoft.com/office/powerpoint/2010/main" val="3228878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effectLst/>
                <a:latin typeface="Calibri Light" panose="020F0302020204030204" pitchFamily="34" charset="0"/>
                <a:ea typeface="Calibri" panose="020F0502020204030204" pitchFamily="34" charset="0"/>
              </a:rPr>
              <a:t>Why Wales?</a:t>
            </a:r>
          </a:p>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1800" dirty="0">
                <a:effectLst/>
                <a:latin typeface="Calibri Light" panose="020F0302020204030204" pitchFamily="34" charset="0"/>
                <a:ea typeface="Calibri" panose="020F0502020204030204" pitchFamily="34" charset="0"/>
              </a:rPr>
              <a:t>The </a:t>
            </a:r>
            <a:r>
              <a:rPr lang="en-GB" sz="1800" dirty="0">
                <a:latin typeface="Calibri Light"/>
                <a:ea typeface="Calibri"/>
                <a:cs typeface="Calibri Light"/>
              </a:rPr>
              <a:t>Well-being of Future Generations Act and </a:t>
            </a:r>
            <a:r>
              <a:rPr lang="en-GB" sz="1800" dirty="0">
                <a:effectLst/>
                <a:latin typeface="Calibri Light" panose="020F0302020204030204" pitchFamily="34" charset="0"/>
                <a:ea typeface="Calibri" panose="020F0502020204030204" pitchFamily="34" charset="0"/>
              </a:rPr>
              <a:t>The Environment (Wales) Act 2016 state the requirement to reduce food waste</a:t>
            </a:r>
          </a:p>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latin typeface="Calibri Light"/>
                <a:ea typeface="Calibri"/>
                <a:cs typeface="Calibri Light"/>
              </a:rPr>
              <a:t>The Well-being of Future Generations Act also specifically targets </a:t>
            </a:r>
            <a:r>
              <a:rPr lang="en-GB" sz="1800" dirty="0">
                <a:effectLst/>
                <a:latin typeface="Calibri Light" panose="020F0302020204030204" pitchFamily="34" charset="0"/>
                <a:ea typeface="Calibri" panose="020F0502020204030204" pitchFamily="34" charset="0"/>
              </a:rPr>
              <a:t>reducing food waste as part of improving Wales's economic, social, environmental, and cultural well-being. </a:t>
            </a:r>
          </a:p>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effectLst/>
                <a:latin typeface="Calibri Light" panose="020F0302020204030204" pitchFamily="34" charset="0"/>
                <a:ea typeface="Calibri" panose="020F0502020204030204" pitchFamily="34" charset="0"/>
              </a:rPr>
              <a:t>The Environment (Wales) Act 2016 mandates the segregation and separate collection of recyclable materials, including food waste. </a:t>
            </a:r>
          </a:p>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effectLst/>
                <a:latin typeface="Calibri Light" panose="020F0302020204030204" pitchFamily="34" charset="0"/>
                <a:ea typeface="Calibri" panose="020F0502020204030204" pitchFamily="34" charset="0"/>
              </a:rPr>
              <a:t>The Welsh government's Beyond Recycling strategy established ambitious objectives: 60% reduction in avoidable food waste by 2030. </a:t>
            </a:r>
          </a:p>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effectLst/>
                <a:latin typeface="Calibri Light" panose="020F0302020204030204" pitchFamily="34" charset="0"/>
                <a:ea typeface="Calibri" panose="020F0502020204030204" pitchFamily="34" charset="0"/>
              </a:rPr>
              <a:t>Wales is currently second in the world for recycling and often runs campaigns to be No. 1</a:t>
            </a:r>
            <a:r>
              <a:rPr lang="en-US" dirty="0"/>
              <a:t> in the world. WRAP Cymru Be mighty Recycle  for example focuses on recycling waste. </a:t>
            </a:r>
          </a:p>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t>Why do they need to be the best at recycling? Why can't we be the best at not producing waste that needs recycling in the first place? Can Worms be that catalyst to change this narrative? </a:t>
            </a:r>
          </a:p>
          <a:p>
            <a:pPr algn="just">
              <a:lnSpc>
                <a:spcPct val="150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dirty="0"/>
          </a:p>
          <a:p>
            <a:pPr algn="just">
              <a:lnSpc>
                <a:spcPct val="150000"/>
              </a:lnSpc>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effectLst/>
                <a:latin typeface="Calibri Light"/>
                <a:ea typeface="Calibri"/>
                <a:cs typeface="Calibri Light"/>
              </a:rPr>
              <a:t>Prior knowledge of existing community gardens within my local authority was the starting point for approaching potential participants. Although there is a variety of community gardens within this geographical area, the three case studies were all very keen to be involved in this project, and this opportunity was seized while the enthusiasm was there.  </a:t>
            </a:r>
            <a:endParaRPr lang="en-GB" dirty="0">
              <a:latin typeface="Calibri Light"/>
              <a:ea typeface="Calibri"/>
              <a:cs typeface="Calibri Light"/>
            </a:endParaRPr>
          </a:p>
        </p:txBody>
      </p:sp>
      <p:sp>
        <p:nvSpPr>
          <p:cNvPr id="4" name="Slide Number Placeholder 3"/>
          <p:cNvSpPr>
            <a:spLocks noGrp="1"/>
          </p:cNvSpPr>
          <p:nvPr>
            <p:ph type="sldNum" sz="quarter" idx="5"/>
          </p:nvPr>
        </p:nvSpPr>
        <p:spPr/>
        <p:txBody>
          <a:bodyPr/>
          <a:lstStyle/>
          <a:p>
            <a:fld id="{66EDFD3A-1984-A343-A897-B7DD12AC8C5C}" type="slidenum">
              <a:rPr lang="en-US" smtClean="0"/>
              <a:t>8</a:t>
            </a:fld>
            <a:endParaRPr lang="en-US"/>
          </a:p>
        </p:txBody>
      </p:sp>
    </p:spTree>
    <p:extLst>
      <p:ext uri="{BB962C8B-B14F-4D97-AF65-F5344CB8AC3E}">
        <p14:creationId xmlns:p14="http://schemas.microsoft.com/office/powerpoint/2010/main" val="14364848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a:p>
            <a:r>
              <a:rPr lang="en-US" dirty="0">
                <a:latin typeface="Calibri"/>
                <a:ea typeface="Calibri"/>
                <a:cs typeface="Calibri"/>
              </a:rPr>
              <a:t>As with any good research project you start with the existing literature. There were three distinct areas I wanted to focus on, food waste, vermicomposting and </a:t>
            </a:r>
            <a:r>
              <a:rPr lang="en-US" dirty="0" err="1">
                <a:latin typeface="Calibri"/>
                <a:ea typeface="Calibri"/>
                <a:cs typeface="Calibri"/>
              </a:rPr>
              <a:t>behaviour</a:t>
            </a:r>
            <a:r>
              <a:rPr lang="en-US" dirty="0">
                <a:latin typeface="Calibri"/>
                <a:ea typeface="Calibri"/>
                <a:cs typeface="Calibri"/>
              </a:rPr>
              <a:t> change. The key gap of how vermicomposting could be used as a </a:t>
            </a:r>
            <a:r>
              <a:rPr lang="en-US" dirty="0" err="1">
                <a:latin typeface="Calibri"/>
                <a:ea typeface="Calibri"/>
                <a:cs typeface="Calibri"/>
              </a:rPr>
              <a:t>behaviour</a:t>
            </a:r>
            <a:r>
              <a:rPr lang="en-US" dirty="0">
                <a:latin typeface="Calibri"/>
                <a:ea typeface="Calibri"/>
                <a:cs typeface="Calibri"/>
              </a:rPr>
              <a:t> change tool helped direct and focus the rest of my methodology. </a:t>
            </a:r>
          </a:p>
          <a:p>
            <a:endParaRPr lang="en-US" dirty="0">
              <a:latin typeface="Calibri"/>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alibri"/>
                <a:ea typeface="Calibri"/>
                <a:cs typeface="Calibri"/>
              </a:rPr>
              <a:t>Looking at the work of </a:t>
            </a:r>
            <a:r>
              <a:rPr lang="en-GB" sz="1800" kern="0" dirty="0">
                <a:solidFill>
                  <a:srgbClr val="000000"/>
                </a:solidFill>
                <a:effectLst/>
                <a:latin typeface="Calibri" panose="020F0502020204030204" pitchFamily="34" charset="0"/>
                <a:ea typeface="Times New Roman" panose="02020603050405020304" pitchFamily="18" charset="0"/>
              </a:rPr>
              <a:t>Waitt and Rankin (2022) ,  I wanted to utilis</a:t>
            </a:r>
            <a:r>
              <a:rPr lang="en-US" dirty="0">
                <a:latin typeface="Calibri"/>
                <a:ea typeface="Calibri"/>
                <a:cs typeface="Calibri"/>
              </a:rPr>
              <a:t>e already established community gardens. Tapping into a group that has already evolved into a structured and supportive community of like-minded individuals and holds similar values would prove to be more receptive to this type of intervention than if a group were to be established from scratch.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alibri"/>
              <a:ea typeface="Calibri"/>
              <a:cs typeface="Calibri"/>
            </a:endParaRPr>
          </a:p>
          <a:p>
            <a:r>
              <a:rPr lang="en-US" dirty="0">
                <a:latin typeface="Calibri"/>
                <a:ea typeface="Calibri"/>
                <a:cs typeface="Calibri"/>
              </a:rPr>
              <a:t>An initial survey was a good starting point to gather a good amount of primary data on current practices and attitudes; it also provided me with a cohort of individuals who expressed an interest in learning more about vermicomposting through a workshop or webinar. </a:t>
            </a:r>
          </a:p>
          <a:p>
            <a:r>
              <a:rPr lang="en-US" dirty="0">
                <a:latin typeface="Calibri"/>
                <a:ea typeface="Calibri"/>
                <a:cs typeface="Calibri"/>
              </a:rPr>
              <a:t>A second survey helped to draw comparisons and any changes in individuals </a:t>
            </a:r>
            <a:r>
              <a:rPr lang="en-US" dirty="0" err="1">
                <a:latin typeface="Calibri"/>
                <a:ea typeface="Calibri"/>
                <a:cs typeface="Calibri"/>
              </a:rPr>
              <a:t>behaviour</a:t>
            </a:r>
            <a:r>
              <a:rPr lang="en-US" dirty="0">
                <a:latin typeface="Calibri"/>
                <a:ea typeface="Calibri"/>
                <a:cs typeface="Calibri"/>
              </a:rPr>
              <a:t>. </a:t>
            </a:r>
          </a:p>
          <a:p>
            <a:r>
              <a:rPr lang="en-US" dirty="0">
                <a:latin typeface="Calibri"/>
                <a:ea typeface="Calibri"/>
                <a:cs typeface="Calibri"/>
              </a:rPr>
              <a:t>Using this mixed methods approach, I was able to gain broad insights through the use of a survey into individuals' attitudes and </a:t>
            </a:r>
            <a:r>
              <a:rPr lang="en-US" dirty="0" err="1">
                <a:latin typeface="Calibri"/>
                <a:ea typeface="Calibri"/>
                <a:cs typeface="Calibri"/>
              </a:rPr>
              <a:t>behaviours</a:t>
            </a:r>
            <a:r>
              <a:rPr lang="en-US" dirty="0">
                <a:latin typeface="Calibri"/>
                <a:ea typeface="Calibri"/>
                <a:cs typeface="Calibri"/>
              </a:rPr>
              <a:t>, whereas the ethnography provided a deeper understanding of a group's motivations, passions and any obstacles that could be a barrier to success.  </a:t>
            </a: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66EDFD3A-1984-A343-A897-B7DD12AC8C5C}" type="slidenum">
              <a:rPr lang="en-US" smtClean="0"/>
              <a:t>9</a:t>
            </a:fld>
            <a:endParaRPr lang="en-US"/>
          </a:p>
        </p:txBody>
      </p:sp>
    </p:spTree>
    <p:extLst>
      <p:ext uri="{BB962C8B-B14F-4D97-AF65-F5344CB8AC3E}">
        <p14:creationId xmlns:p14="http://schemas.microsoft.com/office/powerpoint/2010/main" val="1807391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survey garnered 71 responses in total </a:t>
            </a:r>
          </a:p>
          <a:p>
            <a:r>
              <a:rPr lang="en-GB" dirty="0"/>
              <a:t>It was sent out as a link via Facebook, Linked In, Instagram and through the Cardiff and Vale Nature Partnership Newsletters. The second survey was sent out using the same method as the first one but this time only 17 individuals responded</a:t>
            </a:r>
          </a:p>
          <a:p>
            <a:r>
              <a:rPr lang="en-GB" dirty="0"/>
              <a:t>There was no geographical restriction for people to complete this survey, but it is important to note that most of the respondents were from Wales, where </a:t>
            </a:r>
            <a:r>
              <a:rPr lang="en-GB" dirty="0" err="1"/>
              <a:t>curbside</a:t>
            </a:r>
            <a:r>
              <a:rPr lang="en-GB" dirty="0"/>
              <a:t> food waste recycling facilities are available. Although over half of the respondents used the council facilities, there were still 6 respondents who disposed of their food waste in the black bin bag. What was encouraging to see was that 11 respondents had their own composing facilities in their own gardens that they used to recycle their food waste in </a:t>
            </a:r>
          </a:p>
        </p:txBody>
      </p:sp>
      <p:sp>
        <p:nvSpPr>
          <p:cNvPr id="4" name="Slide Number Placeholder 3"/>
          <p:cNvSpPr>
            <a:spLocks noGrp="1"/>
          </p:cNvSpPr>
          <p:nvPr>
            <p:ph type="sldNum" sz="quarter" idx="5"/>
          </p:nvPr>
        </p:nvSpPr>
        <p:spPr/>
        <p:txBody>
          <a:bodyPr/>
          <a:lstStyle/>
          <a:p>
            <a:fld id="{66EDFD3A-1984-A343-A897-B7DD12AC8C5C}" type="slidenum">
              <a:rPr lang="en-US" smtClean="0"/>
              <a:t>10</a:t>
            </a:fld>
            <a:endParaRPr lang="en-US"/>
          </a:p>
        </p:txBody>
      </p:sp>
    </p:spTree>
    <p:extLst>
      <p:ext uri="{BB962C8B-B14F-4D97-AF65-F5344CB8AC3E}">
        <p14:creationId xmlns:p14="http://schemas.microsoft.com/office/powerpoint/2010/main" val="3526454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This graph illustrates that the respondents clearly recognised the importance of recycling food waste </a:t>
            </a:r>
          </a:p>
          <a:p>
            <a:r>
              <a:rPr lang="en-GB" dirty="0"/>
              <a:t>Respondents did not agree that recycling should be the council's responsibility and that recycling food waste isn’t time consuming  and is </a:t>
            </a:r>
            <a:r>
              <a:rPr lang="en-GB" dirty="0" err="1"/>
              <a:t>relitively</a:t>
            </a:r>
            <a:r>
              <a:rPr lang="en-GB" dirty="0"/>
              <a:t> easy</a:t>
            </a:r>
          </a:p>
        </p:txBody>
      </p:sp>
      <p:sp>
        <p:nvSpPr>
          <p:cNvPr id="4" name="Slide Number Placeholder 3"/>
          <p:cNvSpPr>
            <a:spLocks noGrp="1"/>
          </p:cNvSpPr>
          <p:nvPr>
            <p:ph type="sldNum" sz="quarter" idx="5"/>
          </p:nvPr>
        </p:nvSpPr>
        <p:spPr/>
        <p:txBody>
          <a:bodyPr/>
          <a:lstStyle/>
          <a:p>
            <a:fld id="{66EDFD3A-1984-A343-A897-B7DD12AC8C5C}" type="slidenum">
              <a:rPr lang="en-US" smtClean="0"/>
              <a:t>11</a:t>
            </a:fld>
            <a:endParaRPr lang="en-US"/>
          </a:p>
        </p:txBody>
      </p:sp>
    </p:spTree>
    <p:extLst>
      <p:ext uri="{BB962C8B-B14F-4D97-AF65-F5344CB8AC3E}">
        <p14:creationId xmlns:p14="http://schemas.microsoft.com/office/powerpoint/2010/main" val="1585502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participants saw the value of wormeries in being able to produce nutrient-rich compost. They also saw the benefits of feeling more environmentally responsible and becoming more mindful of their personal food waste. </a:t>
            </a:r>
          </a:p>
        </p:txBody>
      </p:sp>
      <p:sp>
        <p:nvSpPr>
          <p:cNvPr id="4" name="Slide Number Placeholder 3"/>
          <p:cNvSpPr>
            <a:spLocks noGrp="1"/>
          </p:cNvSpPr>
          <p:nvPr>
            <p:ph type="sldNum" sz="quarter" idx="5"/>
          </p:nvPr>
        </p:nvSpPr>
        <p:spPr/>
        <p:txBody>
          <a:bodyPr/>
          <a:lstStyle/>
          <a:p>
            <a:fld id="{66EDFD3A-1984-A343-A897-B7DD12AC8C5C}" type="slidenum">
              <a:rPr lang="en-US" smtClean="0"/>
              <a:t>12</a:t>
            </a:fld>
            <a:endParaRPr lang="en-US"/>
          </a:p>
        </p:txBody>
      </p:sp>
    </p:spTree>
    <p:extLst>
      <p:ext uri="{BB962C8B-B14F-4D97-AF65-F5344CB8AC3E}">
        <p14:creationId xmlns:p14="http://schemas.microsoft.com/office/powerpoint/2010/main" val="26232014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 to the Ethnography...</a:t>
            </a:r>
            <a:endParaRPr lang="en-US" dirty="0"/>
          </a:p>
          <a:p>
            <a:r>
              <a:rPr lang="en-GB" dirty="0"/>
              <a:t>I am going to concentrate on just two of the case studies, as this is where I obtained most of my primary photographic data and field notes. The third community garden was primarily focused on supporting vulnerable adults, and often it was difficult to fit in around their schedule. I was limited in any photographic documentation I could obtain due to safeguarding issues, so all of my data collection for this case study was reflective field notes. </a:t>
            </a:r>
          </a:p>
          <a:p>
            <a:endParaRPr lang="en-GB" dirty="0"/>
          </a:p>
          <a:p>
            <a:r>
              <a:rPr lang="en-GB" dirty="0"/>
              <a:t>I will state, however, that this could be an area that would be researched further, perhaps as a public health intervention supporting intergenerational teaching, mentorship and producing sustainable produce locally in a fair pay scheme to the wider community. </a:t>
            </a:r>
          </a:p>
          <a:p>
            <a:endParaRPr lang="en-GB" dirty="0"/>
          </a:p>
          <a:p>
            <a:endParaRPr lang="en-GB" dirty="0"/>
          </a:p>
        </p:txBody>
      </p:sp>
      <p:sp>
        <p:nvSpPr>
          <p:cNvPr id="4" name="Slide Number Placeholder 3"/>
          <p:cNvSpPr>
            <a:spLocks noGrp="1"/>
          </p:cNvSpPr>
          <p:nvPr>
            <p:ph type="sldNum" sz="quarter" idx="5"/>
          </p:nvPr>
        </p:nvSpPr>
        <p:spPr/>
        <p:txBody>
          <a:bodyPr/>
          <a:lstStyle/>
          <a:p>
            <a:fld id="{66EDFD3A-1984-A343-A897-B7DD12AC8C5C}" type="slidenum">
              <a:rPr lang="en-US" smtClean="0"/>
              <a:t>13</a:t>
            </a:fld>
            <a:endParaRPr lang="en-US"/>
          </a:p>
        </p:txBody>
      </p:sp>
    </p:spTree>
    <p:extLst>
      <p:ext uri="{BB962C8B-B14F-4D97-AF65-F5344CB8AC3E}">
        <p14:creationId xmlns:p14="http://schemas.microsoft.com/office/powerpoint/2010/main" val="3032600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friends of St Joseph’s Park are a small but well-</a:t>
            </a:r>
            <a:r>
              <a:rPr lang="en-US" dirty="0" err="1">
                <a:latin typeface="Calibri"/>
                <a:ea typeface="Calibri"/>
                <a:cs typeface="Calibri"/>
              </a:rPr>
              <a:t>organised</a:t>
            </a:r>
            <a:r>
              <a:rPr lang="en-US" dirty="0">
                <a:latin typeface="Calibri"/>
                <a:ea typeface="Calibri"/>
                <a:cs typeface="Calibri"/>
              </a:rPr>
              <a:t> group. They were very accommodating and engaging with the whole process and invited me along to take part in their seed sowing activities. They demonstrated incredible self-governance and problem-solving skills. Top picture was after an incident of vandalism whereby they swiftly installed a combination lock on the wormery to avoid any repeat offence. They group monitored the feeding of the worms through photographic updates on WhatsApp and through electronic  spread sheet that they had created. </a:t>
            </a:r>
          </a:p>
        </p:txBody>
      </p:sp>
      <p:sp>
        <p:nvSpPr>
          <p:cNvPr id="4" name="Slide Number Placeholder 3"/>
          <p:cNvSpPr>
            <a:spLocks noGrp="1"/>
          </p:cNvSpPr>
          <p:nvPr>
            <p:ph type="sldNum" sz="quarter" idx="5"/>
          </p:nvPr>
        </p:nvSpPr>
        <p:spPr/>
        <p:txBody>
          <a:bodyPr/>
          <a:lstStyle/>
          <a:p>
            <a:fld id="{66EDFD3A-1984-A343-A897-B7DD12AC8C5C}" type="slidenum">
              <a:rPr lang="en-US" smtClean="0"/>
              <a:t>14</a:t>
            </a:fld>
            <a:endParaRPr lang="en-US"/>
          </a:p>
        </p:txBody>
      </p:sp>
    </p:spTree>
    <p:extLst>
      <p:ext uri="{BB962C8B-B14F-4D97-AF65-F5344CB8AC3E}">
        <p14:creationId xmlns:p14="http://schemas.microsoft.com/office/powerpoint/2010/main" val="12911036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Friends of Victoria Square are a long established group with comprehensive composting systems in place and many raised beds to grow varying vegetables. So they were very excited with the addition of a wormery to complement their existing practices. </a:t>
            </a:r>
          </a:p>
          <a:p>
            <a:r>
              <a:rPr lang="en-US" dirty="0">
                <a:latin typeface="Calibri"/>
                <a:ea typeface="Calibri"/>
                <a:cs typeface="Calibri"/>
              </a:rPr>
              <a:t>Their detailed communication and updates through WhatsApp demonstrated their commitment to this project and their proactive management of the feeding of the worms, that was different to the previous case study, but equally shows the self-governance that developed over time.</a:t>
            </a:r>
          </a:p>
        </p:txBody>
      </p:sp>
      <p:sp>
        <p:nvSpPr>
          <p:cNvPr id="4" name="Slide Number Placeholder 3"/>
          <p:cNvSpPr>
            <a:spLocks noGrp="1"/>
          </p:cNvSpPr>
          <p:nvPr>
            <p:ph type="sldNum" sz="quarter" idx="5"/>
          </p:nvPr>
        </p:nvSpPr>
        <p:spPr/>
        <p:txBody>
          <a:bodyPr/>
          <a:lstStyle/>
          <a:p>
            <a:fld id="{66EDFD3A-1984-A343-A897-B7DD12AC8C5C}" type="slidenum">
              <a:rPr lang="en-US" smtClean="0"/>
              <a:t>15</a:t>
            </a:fld>
            <a:endParaRPr lang="en-US"/>
          </a:p>
        </p:txBody>
      </p:sp>
    </p:spTree>
    <p:extLst>
      <p:ext uri="{BB962C8B-B14F-4D97-AF65-F5344CB8AC3E}">
        <p14:creationId xmlns:p14="http://schemas.microsoft.com/office/powerpoint/2010/main" val="705591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Aim: To develop and evaluate a comprehensive methodology for implementing wormeries in community gardens, assess their effectiveness in promoting pro-environmental behaviour, and create a scalable framework for applying these interventions across communities in Wales and beyond.</a:t>
            </a:r>
          </a:p>
          <a:p>
            <a:pPr marL="228600" indent="-228600">
              <a:lnSpc>
                <a:spcPct val="90000"/>
              </a:lnSpc>
              <a:spcBef>
                <a:spcPts val="1000"/>
              </a:spcBef>
            </a:pPr>
            <a:r>
              <a:rPr lang="en-GB" dirty="0"/>
              <a:t>Objectives:</a:t>
            </a:r>
          </a:p>
          <a:p>
            <a:pPr marL="342900" indent="-342900">
              <a:lnSpc>
                <a:spcPct val="90000"/>
              </a:lnSpc>
              <a:spcBef>
                <a:spcPts val="1000"/>
              </a:spcBef>
              <a:buAutoNum type="arabicPeriod"/>
            </a:pPr>
            <a:r>
              <a:rPr lang="en-GB" dirty="0"/>
              <a:t>Through my literature review I was able to assess the current state of science on food waste, vermicomposting, and pro-environmental behaviour change which enabled me to shape a mixed methods approach for implementing wormeries into community gardens. </a:t>
            </a:r>
          </a:p>
          <a:p>
            <a:pPr marL="342900" indent="-342900">
              <a:lnSpc>
                <a:spcPct val="90000"/>
              </a:lnSpc>
              <a:spcBef>
                <a:spcPts val="1000"/>
              </a:spcBef>
              <a:buAutoNum type="arabicPeriod"/>
            </a:pPr>
            <a:r>
              <a:rPr lang="en-GB" dirty="0"/>
              <a:t>Two surveys looked at the likelihood of pro-environmental behaviour change amongst individuals and the ethnography delved deeper into the practicalities for change within three community case studies.</a:t>
            </a:r>
          </a:p>
          <a:p>
            <a:pPr marL="342900" indent="-342900">
              <a:lnSpc>
                <a:spcPct val="90000"/>
              </a:lnSpc>
              <a:spcBef>
                <a:spcPts val="1000"/>
              </a:spcBef>
              <a:buAutoNum type="arabicPeriod"/>
            </a:pPr>
            <a:r>
              <a:rPr lang="en-GB" dirty="0"/>
              <a:t>This innovative mixed methods approach has enabled me to develop a framework for the implementation of vermicomposting in community gardens to promote pro-environmental behaviour change across Wales.</a:t>
            </a:r>
          </a:p>
          <a:p>
            <a:endParaRPr lang="en-GB" dirty="0"/>
          </a:p>
        </p:txBody>
      </p:sp>
      <p:sp>
        <p:nvSpPr>
          <p:cNvPr id="4" name="Slide Number Placeholder 3"/>
          <p:cNvSpPr>
            <a:spLocks noGrp="1"/>
          </p:cNvSpPr>
          <p:nvPr>
            <p:ph type="sldNum" sz="quarter" idx="5"/>
          </p:nvPr>
        </p:nvSpPr>
        <p:spPr/>
        <p:txBody>
          <a:bodyPr/>
          <a:lstStyle/>
          <a:p>
            <a:fld id="{66EDFD3A-1984-A343-A897-B7DD12AC8C5C}" type="slidenum">
              <a:rPr lang="en-US" smtClean="0"/>
              <a:t>16</a:t>
            </a:fld>
            <a:endParaRPr lang="en-US"/>
          </a:p>
        </p:txBody>
      </p:sp>
    </p:spTree>
    <p:extLst>
      <p:ext uri="{BB962C8B-B14F-4D97-AF65-F5344CB8AC3E}">
        <p14:creationId xmlns:p14="http://schemas.microsoft.com/office/powerpoint/2010/main" val="38068517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Having this mixed methods approach to my research enabled me to really understand how this framework would work in the real world. Reviewing existing literature and conducting a survey into individual motivations and </a:t>
            </a:r>
            <a:r>
              <a:rPr lang="en-US" dirty="0" err="1">
                <a:latin typeface="Calibri"/>
                <a:ea typeface="Calibri"/>
                <a:cs typeface="Calibri"/>
              </a:rPr>
              <a:t>behaviour</a:t>
            </a:r>
            <a:r>
              <a:rPr lang="en-US" dirty="0">
                <a:latin typeface="Calibri"/>
                <a:ea typeface="Calibri"/>
                <a:cs typeface="Calibri"/>
              </a:rPr>
              <a:t> alone would not have shed light on the day-to-day issues, concerns or group dynamics that were gained as a result of the ethnographic element of this research. </a:t>
            </a:r>
          </a:p>
          <a:p>
            <a:endParaRPr lang="en-US" dirty="0">
              <a:latin typeface="Calibri"/>
              <a:ea typeface="Calibri"/>
              <a:cs typeface="Calibri"/>
            </a:endParaRPr>
          </a:p>
          <a:p>
            <a:r>
              <a:rPr lang="en-US" dirty="0">
                <a:latin typeface="Calibri"/>
                <a:ea typeface="Calibri"/>
                <a:cs typeface="Calibri"/>
              </a:rPr>
              <a:t>Using a top-down approach, Local Authorities can begin to review their green infrastructure assets along with data from the Welsh Index of Multiple Deprivation and start to map out areas that could become central community hubs for food growing and food recycling. </a:t>
            </a:r>
          </a:p>
          <a:p>
            <a:endParaRPr lang="en-US" dirty="0">
              <a:latin typeface="Calibri"/>
              <a:ea typeface="Calibri"/>
              <a:cs typeface="Calibri"/>
            </a:endParaRPr>
          </a:p>
          <a:p>
            <a:r>
              <a:rPr lang="en-US" dirty="0">
                <a:latin typeface="Calibri"/>
                <a:ea typeface="Calibri"/>
                <a:cs typeface="Calibri"/>
              </a:rPr>
              <a:t>Giving individuals real hands on tangible experience of recycling food waste with worms can provide long term sustained </a:t>
            </a:r>
            <a:r>
              <a:rPr lang="en-US" dirty="0" err="1">
                <a:latin typeface="Calibri"/>
                <a:ea typeface="Calibri"/>
                <a:cs typeface="Calibri"/>
              </a:rPr>
              <a:t>behaviour</a:t>
            </a:r>
            <a:r>
              <a:rPr lang="en-US" dirty="0">
                <a:latin typeface="Calibri"/>
                <a:ea typeface="Calibri"/>
                <a:cs typeface="Calibri"/>
              </a:rPr>
              <a:t> change</a:t>
            </a:r>
          </a:p>
          <a:p>
            <a:endParaRPr lang="en-US" dirty="0">
              <a:latin typeface="Calibri"/>
              <a:cs typeface="Calibri"/>
            </a:endParaRPr>
          </a:p>
        </p:txBody>
      </p:sp>
      <p:sp>
        <p:nvSpPr>
          <p:cNvPr id="4" name="Slide Number Placeholder 3"/>
          <p:cNvSpPr>
            <a:spLocks noGrp="1"/>
          </p:cNvSpPr>
          <p:nvPr>
            <p:ph type="sldNum" sz="quarter" idx="5"/>
          </p:nvPr>
        </p:nvSpPr>
        <p:spPr/>
        <p:txBody>
          <a:bodyPr/>
          <a:lstStyle/>
          <a:p>
            <a:fld id="{66EDFD3A-1984-A343-A897-B7DD12AC8C5C}" type="slidenum">
              <a:rPr lang="en-US" smtClean="0"/>
              <a:t>17</a:t>
            </a:fld>
            <a:endParaRPr lang="en-US"/>
          </a:p>
        </p:txBody>
      </p:sp>
    </p:spTree>
    <p:extLst>
      <p:ext uri="{BB962C8B-B14F-4D97-AF65-F5344CB8AC3E}">
        <p14:creationId xmlns:p14="http://schemas.microsoft.com/office/powerpoint/2010/main" val="2862482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brief SWOT analysis highlights the strengths of the use of WhatsApp and the community cohesion that comes for utilising established groups, however, time and resources were a limitation to this study. Future work could be to establish links with Food Vale and expand this project to align with their work in community gardens and food growing. There is also the opportunity for Local Authorities to explore the possibility of asset transfers of land to community groups. But this does pose the threat of sustainability and the bureaucratic red tape that exists when trying to process Community Asset Transfers. </a:t>
            </a:r>
          </a:p>
        </p:txBody>
      </p:sp>
      <p:sp>
        <p:nvSpPr>
          <p:cNvPr id="4" name="Slide Number Placeholder 3"/>
          <p:cNvSpPr>
            <a:spLocks noGrp="1"/>
          </p:cNvSpPr>
          <p:nvPr>
            <p:ph type="sldNum" sz="quarter" idx="5"/>
          </p:nvPr>
        </p:nvSpPr>
        <p:spPr/>
        <p:txBody>
          <a:bodyPr/>
          <a:lstStyle/>
          <a:p>
            <a:fld id="{66EDFD3A-1984-A343-A897-B7DD12AC8C5C}" type="slidenum">
              <a:rPr lang="en-US" smtClean="0"/>
              <a:t>18</a:t>
            </a:fld>
            <a:endParaRPr lang="en-US"/>
          </a:p>
        </p:txBody>
      </p:sp>
    </p:spTree>
    <p:extLst>
      <p:ext uri="{BB962C8B-B14F-4D97-AF65-F5344CB8AC3E}">
        <p14:creationId xmlns:p14="http://schemas.microsoft.com/office/powerpoint/2010/main" val="4196386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Light" panose="020F0302020204030204" pitchFamily="34" charset="0"/>
                <a:ea typeface="Times New Roman" panose="02020603050405020304" pitchFamily="18" charset="0"/>
              </a:rPr>
              <a:t>Vermicomposting is an effective educational intervention that raises awareness about sustainable waste management.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Light" panose="020F0302020204030204" pitchFamily="34" charset="0"/>
                <a:ea typeface="Times New Roman" panose="02020603050405020304" pitchFamily="18" charset="0"/>
              </a:rPr>
              <a:t>The success project is closely linked to community engagement. Established community gardens with existing networks and locations helped to integrate vermicomposting routines successfully. </a:t>
            </a:r>
            <a:r>
              <a:rPr lang="en-GB" sz="1200" dirty="0">
                <a:solidFill>
                  <a:srgbClr val="000000"/>
                </a:solidFill>
                <a:effectLst/>
                <a:latin typeface="Calibri Light" panose="020F0302020204030204" pitchFamily="34" charset="0"/>
                <a:ea typeface="Calibri" panose="020F0502020204030204" pitchFamily="34" charset="0"/>
              </a:rPr>
              <a:t>Having a supportive, well-established community group meant that if instances arose where individuals could not make it to a meeting or feeding of the worms, another member of the group could step in to help almost instantly due to the accessibility through the use of  </a:t>
            </a:r>
            <a:r>
              <a:rPr lang="en-GB" sz="1200" dirty="0">
                <a:effectLst/>
                <a:latin typeface="Calibri Light" panose="020F0302020204030204" pitchFamily="34" charset="0"/>
                <a:ea typeface="Times New Roman" panose="02020603050405020304" pitchFamily="18" charset="0"/>
              </a:rPr>
              <a:t>WhatsApp.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Calibri Light" panose="020F0302020204030204" pitchFamily="34" charset="0"/>
                <a:ea typeface="Calibri" panose="020F0502020204030204" pitchFamily="34" charset="0"/>
              </a:rPr>
              <a:t>Participants' willingness to engage in a community vermicomposting project was related to overall convenience, the amount of free time they had, and played a big part in their participation. But being able to own and look after a wormery as a group removed the burden of being the sole guardian of a wormery. This supportive environment enabled individuals to raise questions or concerns, where many people were on hand to provide support.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Light" panose="020F0302020204030204" pitchFamily="34" charset="0"/>
                <a:ea typeface="Times New Roman" panose="02020603050405020304" pitchFamily="18" charset="0"/>
              </a:rPr>
              <a:t>Vermicomposting can drive pro-environmental change by making food waste management an engaging and interactive process. This approach can shift perceptions of waste disposal from mundane tasks to more tangible </a:t>
            </a:r>
            <a:r>
              <a:rPr lang="en-GB" sz="1200">
                <a:effectLst/>
                <a:latin typeface="Calibri Light" panose="020F0302020204030204" pitchFamily="34" charset="0"/>
                <a:ea typeface="Times New Roman" panose="02020603050405020304" pitchFamily="18" charset="0"/>
              </a:rPr>
              <a:t>meaningful ones.</a:t>
            </a:r>
            <a:endParaRPr lang="en-US" dirty="0">
              <a:latin typeface="Calibri"/>
              <a:ea typeface="Calibri"/>
              <a:cs typeface="Calibri"/>
            </a:endParaRPr>
          </a:p>
          <a:p>
            <a:endParaRPr lang="en-GB" sz="1800" dirty="0">
              <a:solidFill>
                <a:srgbClr val="000000"/>
              </a:solidFill>
              <a:effectLst/>
              <a:latin typeface="Calibri Light" panose="020F0302020204030204" pitchFamily="34" charset="0"/>
              <a:ea typeface="Calibri"/>
              <a:cs typeface="Calibri"/>
            </a:endParaRPr>
          </a:p>
          <a:p>
            <a:pPr marL="342900" lvl="0" indent="-342900" algn="just">
              <a:lnSpc>
                <a:spcPct val="150000"/>
              </a:lnSpc>
              <a:buFont typeface="+mj-lt"/>
              <a:buAutoNum type="arabicPeriod"/>
              <a:tabLst>
                <a:tab pos="457200" algn="l"/>
              </a:tabLst>
            </a:pPr>
            <a:r>
              <a:rPr lang="en-GB" sz="1800" b="1" dirty="0">
                <a:effectLst/>
                <a:latin typeface="Calibri Light" panose="020F0302020204030204" pitchFamily="34" charset="0"/>
                <a:ea typeface="Times New Roman" panose="02020603050405020304" pitchFamily="18" charset="0"/>
              </a:rPr>
              <a:t>Educational Impact:</a:t>
            </a:r>
            <a:r>
              <a:rPr lang="en-GB" sz="1800" dirty="0">
                <a:effectLst/>
                <a:latin typeface="Calibri Light" panose="020F0302020204030204" pitchFamily="34" charset="0"/>
                <a:ea typeface="Times New Roman" panose="02020603050405020304" pitchFamily="18" charset="0"/>
              </a:rPr>
              <a:t> Vermicomposting is an effective educational intervention that raises awareness about sustainable waste management practices. The hands-on experience of managing wormeries helps participants visualise the impact of their waste generation and fosters a deeper understanding of environmental sustainability.</a:t>
            </a:r>
            <a:endParaRPr lang="en-GB" sz="1800" dirty="0">
              <a:effectLst/>
              <a:latin typeface="Calibri" panose="020F0502020204030204" pitchFamily="34" charset="0"/>
              <a:ea typeface="Calibri" panose="020F0502020204030204" pitchFamily="34" charset="0"/>
            </a:endParaRPr>
          </a:p>
          <a:p>
            <a:pPr marL="342900" lvl="0" indent="-342900" algn="just">
              <a:lnSpc>
                <a:spcPct val="150000"/>
              </a:lnSpc>
              <a:buFont typeface="+mj-lt"/>
              <a:buAutoNum type="arabicPeriod"/>
              <a:tabLst>
                <a:tab pos="457200" algn="l"/>
              </a:tabLst>
            </a:pPr>
            <a:r>
              <a:rPr lang="en-GB" sz="1800" b="1" dirty="0">
                <a:effectLst/>
                <a:latin typeface="Calibri Light" panose="020F0302020204030204" pitchFamily="34" charset="0"/>
                <a:ea typeface="Times New Roman" panose="02020603050405020304" pitchFamily="18" charset="0"/>
              </a:rPr>
              <a:t>Community Engagement:</a:t>
            </a:r>
            <a:r>
              <a:rPr lang="en-GB" sz="1800" dirty="0">
                <a:effectLst/>
                <a:latin typeface="Calibri Light" panose="020F0302020204030204" pitchFamily="34" charset="0"/>
                <a:ea typeface="Times New Roman" panose="02020603050405020304" pitchFamily="18" charset="0"/>
              </a:rPr>
              <a:t> The success of vermicomposting project is closely linked to community engagement. Established community gardens with existing networks and locations helped to integrate vermicomposting routines successfully. </a:t>
            </a:r>
            <a:r>
              <a:rPr lang="en-GB" sz="1800" dirty="0">
                <a:solidFill>
                  <a:srgbClr val="000000"/>
                </a:solidFill>
                <a:effectLst/>
                <a:latin typeface="Calibri Light" panose="020F0302020204030204" pitchFamily="34" charset="0"/>
                <a:ea typeface="Calibri" panose="020F0502020204030204" pitchFamily="34" charset="0"/>
              </a:rPr>
              <a:t>Having a supportive, well-established community group meant that if instances arose where individuals could not make it to a meeting or feeding of the worms, another member of the group could step in to help and this help was instantly accessible through the use of  </a:t>
            </a:r>
            <a:r>
              <a:rPr lang="en-GB" sz="1800" dirty="0">
                <a:effectLst/>
                <a:latin typeface="Calibri Light" panose="020F0302020204030204" pitchFamily="34" charset="0"/>
                <a:ea typeface="Times New Roman" panose="02020603050405020304" pitchFamily="18" charset="0"/>
              </a:rPr>
              <a:t>WhatsApp </a:t>
            </a:r>
          </a:p>
          <a:p>
            <a:pPr marL="342900" marR="0" lvl="0" indent="-342900" algn="just" defTabSz="914400" rtl="0" eaLnBrk="1" fontAlgn="auto" latinLnBrk="0" hangingPunct="1">
              <a:lnSpc>
                <a:spcPct val="150000"/>
              </a:lnSpc>
              <a:spcBef>
                <a:spcPts val="0"/>
              </a:spcBef>
              <a:spcAft>
                <a:spcPts val="0"/>
              </a:spcAft>
              <a:buClrTx/>
              <a:buSzTx/>
              <a:buFont typeface="+mj-lt"/>
              <a:buAutoNum type="arabicPeriod"/>
              <a:tabLst>
                <a:tab pos="457200" algn="l"/>
              </a:tabLst>
              <a:defRPr/>
            </a:pPr>
            <a:r>
              <a:rPr lang="en-GB" sz="1800" b="1" dirty="0">
                <a:effectLst/>
                <a:latin typeface="Calibri Light" panose="020F0302020204030204" pitchFamily="34" charset="0"/>
                <a:ea typeface="Times New Roman" panose="02020603050405020304" pitchFamily="18" charset="0"/>
              </a:rPr>
              <a:t>Barriers to Participation:</a:t>
            </a:r>
            <a:r>
              <a:rPr lang="en-GB" sz="1800" dirty="0">
                <a:effectLst/>
                <a:latin typeface="Calibri Light" panose="020F0302020204030204" pitchFamily="34" charset="0"/>
                <a:ea typeface="Times New Roman" panose="02020603050405020304" pitchFamily="18" charset="0"/>
              </a:rPr>
              <a:t> </a:t>
            </a:r>
            <a:r>
              <a:rPr lang="en-GB" sz="1800" dirty="0">
                <a:solidFill>
                  <a:srgbClr val="000000"/>
                </a:solidFill>
                <a:effectLst/>
                <a:latin typeface="Calibri Light" panose="020F0302020204030204" pitchFamily="34" charset="0"/>
                <a:ea typeface="Calibri" panose="020F0502020204030204" pitchFamily="34" charset="0"/>
              </a:rPr>
              <a:t>Participants' willingness to engage in a community vermicomposting project was related to overall convenience, the amount of free time they had, and played a big part in their participation. But being able to own and look after a wormery as a group removed the burden of being the sole guardian of a wormery. This supportive environment enabled individuals to raise questions or concerns, where many people were on hand to provide support.</a:t>
            </a:r>
          </a:p>
          <a:p>
            <a:pPr marL="342900" marR="0" lvl="0" indent="-342900" algn="just" defTabSz="914400" rtl="0" eaLnBrk="1" fontAlgn="auto" latinLnBrk="0" hangingPunct="1">
              <a:lnSpc>
                <a:spcPct val="150000"/>
              </a:lnSpc>
              <a:spcBef>
                <a:spcPts val="0"/>
              </a:spcBef>
              <a:spcAft>
                <a:spcPts val="0"/>
              </a:spcAft>
              <a:buClrTx/>
              <a:buSzTx/>
              <a:buFont typeface="+mj-lt"/>
              <a:buAutoNum type="arabicPeriod"/>
              <a:tabLst>
                <a:tab pos="457200" algn="l"/>
              </a:tabLst>
              <a:defRPr/>
            </a:pPr>
            <a:r>
              <a:rPr lang="en-GB" sz="1800" b="1" dirty="0">
                <a:effectLst/>
                <a:latin typeface="Calibri Light" panose="020F0302020204030204" pitchFamily="34" charset="0"/>
                <a:ea typeface="Times New Roman" panose="02020603050405020304" pitchFamily="18" charset="0"/>
              </a:rPr>
              <a:t>Behaviour Change:</a:t>
            </a:r>
            <a:r>
              <a:rPr lang="en-GB" sz="1800" dirty="0">
                <a:effectLst/>
                <a:latin typeface="Calibri Light" panose="020F0302020204030204" pitchFamily="34" charset="0"/>
                <a:ea typeface="Times New Roman" panose="02020603050405020304" pitchFamily="18" charset="0"/>
              </a:rPr>
              <a:t> Vermicomposting can drive pro-environmental change by making food waste management an engaging and interactive process. This approach can shift perceptions of waste disposal from mundane tasks to meaningful ones, thereby enhancing public awareness and participation.</a:t>
            </a:r>
            <a:endParaRPr lang="en-GB" sz="1800" dirty="0">
              <a:effectLst/>
              <a:latin typeface="Calibri" panose="020F0502020204030204" pitchFamily="34" charset="0"/>
              <a:ea typeface="Calibri" panose="020F0502020204030204" pitchFamily="34" charset="0"/>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66EDFD3A-1984-A343-A897-B7DD12AC8C5C}" type="slidenum">
              <a:rPr lang="en-US" smtClean="0"/>
              <a:t>19</a:t>
            </a:fld>
            <a:endParaRPr lang="en-US"/>
          </a:p>
        </p:txBody>
      </p:sp>
    </p:spTree>
    <p:extLst>
      <p:ext uri="{BB962C8B-B14F-4D97-AF65-F5344CB8AC3E}">
        <p14:creationId xmlns:p14="http://schemas.microsoft.com/office/powerpoint/2010/main" val="21609657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B8649DAF-093F-4482-AA38-346E9A2DEE94}" type="slidenum">
              <a:rPr lang="en-GB" noProof="0" smtClean="0"/>
              <a:t>21</a:t>
            </a:fld>
            <a:endParaRPr lang="en-GB" noProof="0"/>
          </a:p>
        </p:txBody>
      </p:sp>
    </p:spTree>
    <p:extLst>
      <p:ext uri="{BB962C8B-B14F-4D97-AF65-F5344CB8AC3E}">
        <p14:creationId xmlns:p14="http://schemas.microsoft.com/office/powerpoint/2010/main" val="2900533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F748085-06A6-614E-88CF-2CABC46CF028}" type="datetimeFigureOut">
              <a:rPr lang="en-US" smtClean="0"/>
              <a:t>5/17/25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1753574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F748085-06A6-614E-88CF-2CABC46CF028}" type="datetimeFigureOut">
              <a:rPr lang="en-US" smtClean="0"/>
              <a:t>5/17/25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1645256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748085-06A6-614E-88CF-2CABC46CF028}" type="datetimeFigureOut">
              <a:rPr lang="en-US" smtClean="0"/>
              <a:t>5/17/25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2577705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F748085-06A6-614E-88CF-2CABC46CF028}" type="datetimeFigureOut">
              <a:rPr lang="en-US" smtClean="0"/>
              <a:t>5/17/25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253510220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F748085-06A6-614E-88CF-2CABC46CF028}" type="datetimeFigureOut">
              <a:rPr lang="en-US" smtClean="0"/>
              <a:t>5/17/25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239925852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F748085-06A6-614E-88CF-2CABC46CF028}" type="datetimeFigureOut">
              <a:rPr lang="en-US" smtClean="0"/>
              <a:t>5/17/25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780228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748085-06A6-614E-88CF-2CABC46CF028}" type="datetimeFigureOut">
              <a:rPr lang="en-US" smtClean="0"/>
              <a:t>5/17/25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1139657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F748085-06A6-614E-88CF-2CABC46CF028}" type="datetimeFigureOut">
              <a:rPr lang="en-US" smtClean="0"/>
              <a:t>5/17/25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183371549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F748085-06A6-614E-88CF-2CABC46CF028}" type="datetimeFigureOut">
              <a:rPr lang="en-US" smtClean="0"/>
              <a:t>5/17/25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3031061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F748085-06A6-614E-88CF-2CABC46CF028}" type="datetimeFigureOut">
              <a:rPr lang="en-US" smtClean="0"/>
              <a:t>5/17/25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3698877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F748085-06A6-614E-88CF-2CABC46CF028}" type="datetimeFigureOut">
              <a:rPr lang="en-US" smtClean="0"/>
              <a:t>5/17/25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E2AAE-1906-0E45-95F0-1B87F568D5D4}" type="slidenum">
              <a:rPr lang="en-US" smtClean="0"/>
              <a:t>‹#›</a:t>
            </a:fld>
            <a:endParaRPr lang="en-US"/>
          </a:p>
        </p:txBody>
      </p:sp>
    </p:spTree>
    <p:extLst>
      <p:ext uri="{BB962C8B-B14F-4D97-AF65-F5344CB8AC3E}">
        <p14:creationId xmlns:p14="http://schemas.microsoft.com/office/powerpoint/2010/main" val="9508582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hank You">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rtlCol="0"/>
          <a:lstStyle>
            <a:lvl1pPr marL="0" indent="0">
              <a:buNone/>
              <a:defRPr sz="1100" i="1">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494607" y="2237328"/>
            <a:ext cx="7202786" cy="1449788"/>
          </a:xfrm>
          <a:solidFill>
            <a:schemeClr val="tx1">
              <a:alpha val="80000"/>
            </a:schemeClr>
          </a:solidFill>
        </p:spPr>
        <p:txBody>
          <a:bodyPr lIns="288000" rIns="2160000" bIns="144000" rtlCol="0" anchor="b" anchorCtr="0"/>
          <a:lstStyle>
            <a:lvl1pPr algn="r">
              <a:defRPr sz="6600" spc="-150">
                <a:solidFill>
                  <a:schemeClr val="bg1"/>
                </a:solidFill>
              </a:defRPr>
            </a:lvl1pPr>
          </a:lstStyle>
          <a:p>
            <a:pPr rtl="0"/>
            <a:r>
              <a:rPr lang="en-GB" noProof="0"/>
              <a:t>Thank You</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1604172"/>
          </a:xfrm>
          <a:solidFill>
            <a:schemeClr val="tx1">
              <a:alpha val="90000"/>
            </a:schemeClr>
          </a:solidFill>
        </p:spPr>
        <p:txBody>
          <a:bodyPr lIns="216000" tIns="144000" rIns="576000" rtlCol="0"/>
          <a:lstStyle>
            <a:lvl1pPr marL="0" indent="0" algn="r">
              <a:buNone/>
              <a:defRPr sz="210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5" name="Straight Connector 4">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C122267-81F5-4D7C-8854-830FD491A4E9}"/>
              </a:ext>
            </a:extLst>
          </p:cNvPr>
          <p:cNvSpPr>
            <a:spLocks noGrp="1"/>
          </p:cNvSpPr>
          <p:nvPr>
            <p:ph type="body" sz="quarter" idx="13" hasCustomPrompt="1"/>
          </p:nvPr>
        </p:nvSpPr>
        <p:spPr>
          <a:xfrm>
            <a:off x="2667000" y="4142258"/>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Contact Number</a:t>
            </a:r>
          </a:p>
        </p:txBody>
      </p:sp>
      <p:sp>
        <p:nvSpPr>
          <p:cNvPr id="9" name="Text Placeholder 5">
            <a:extLst>
              <a:ext uri="{FF2B5EF4-FFF2-40B4-BE49-F238E27FC236}">
                <a16:creationId xmlns:a16="http://schemas.microsoft.com/office/drawing/2014/main" id="{D1624B9A-AB57-40B6-89A6-D34ED60BBF00}"/>
              </a:ext>
            </a:extLst>
          </p:cNvPr>
          <p:cNvSpPr>
            <a:spLocks noGrp="1"/>
          </p:cNvSpPr>
          <p:nvPr>
            <p:ph type="body" sz="quarter" idx="14" hasCustomPrompt="1"/>
          </p:nvPr>
        </p:nvSpPr>
        <p:spPr>
          <a:xfrm>
            <a:off x="2667000" y="4448040"/>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Email or Social Media Handle</a:t>
            </a:r>
          </a:p>
        </p:txBody>
      </p:sp>
      <p:sp>
        <p:nvSpPr>
          <p:cNvPr id="8" name="Picture Placeholder 5">
            <a:extLst>
              <a:ext uri="{FF2B5EF4-FFF2-40B4-BE49-F238E27FC236}">
                <a16:creationId xmlns:a16="http://schemas.microsoft.com/office/drawing/2014/main" id="{61EA5FFD-797F-43FF-B13A-5DA8C820EE22}"/>
              </a:ext>
            </a:extLst>
          </p:cNvPr>
          <p:cNvSpPr>
            <a:spLocks noGrp="1"/>
          </p:cNvSpPr>
          <p:nvPr>
            <p:ph type="pic" sz="quarter" idx="15" hasCustomPrompt="1"/>
          </p:nvPr>
        </p:nvSpPr>
        <p:spPr>
          <a:xfrm>
            <a:off x="8065008" y="2587752"/>
            <a:ext cx="1344168" cy="704088"/>
          </a:xfrm>
        </p:spPr>
        <p:txBody>
          <a:bodyPr rtlCol="0"/>
          <a:lstStyle>
            <a:lvl1pPr marL="0" indent="0">
              <a:buNone/>
              <a:defRPr>
                <a:solidFill>
                  <a:schemeClr val="bg1"/>
                </a:solidFill>
              </a:defRPr>
            </a:lvl1pPr>
          </a:lstStyle>
          <a:p>
            <a:pPr rtl="0"/>
            <a:r>
              <a:rPr lang="en-GB" noProof="0"/>
              <a:t>Logo</a:t>
            </a:r>
          </a:p>
        </p:txBody>
      </p:sp>
      <p:sp>
        <p:nvSpPr>
          <p:cNvPr id="10" name="Text Placeholder 5">
            <a:extLst>
              <a:ext uri="{FF2B5EF4-FFF2-40B4-BE49-F238E27FC236}">
                <a16:creationId xmlns:a16="http://schemas.microsoft.com/office/drawing/2014/main" id="{7436EF9B-F86C-114A-BB87-C439E5F12997}"/>
              </a:ext>
            </a:extLst>
          </p:cNvPr>
          <p:cNvSpPr>
            <a:spLocks noGrp="1"/>
          </p:cNvSpPr>
          <p:nvPr>
            <p:ph type="body" sz="quarter" idx="16" hasCustomPrompt="1"/>
          </p:nvPr>
        </p:nvSpPr>
        <p:spPr>
          <a:xfrm>
            <a:off x="2667000" y="4753821"/>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Website Address</a:t>
            </a:r>
          </a:p>
        </p:txBody>
      </p:sp>
    </p:spTree>
    <p:extLst>
      <p:ext uri="{BB962C8B-B14F-4D97-AF65-F5344CB8AC3E}">
        <p14:creationId xmlns:p14="http://schemas.microsoft.com/office/powerpoint/2010/main" val="3088516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748085-06A6-614E-88CF-2CABC46CF028}" type="datetimeFigureOut">
              <a:rPr lang="en-US" smtClean="0"/>
              <a:t>5/17/25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BE2AAE-1906-0E45-95F0-1B87F568D5D4}" type="slidenum">
              <a:rPr lang="en-US" smtClean="0"/>
              <a:t>‹#›</a:t>
            </a:fld>
            <a:endParaRPr lang="en-US"/>
          </a:p>
        </p:txBody>
      </p:sp>
    </p:spTree>
    <p:extLst>
      <p:ext uri="{BB962C8B-B14F-4D97-AF65-F5344CB8AC3E}">
        <p14:creationId xmlns:p14="http://schemas.microsoft.com/office/powerpoint/2010/main" val="3605564784"/>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 id="214748394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30.jpeg"/><Relationship Id="rId7"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8.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016/j.jclepro.2017.06.226" TargetMode="External"/><Relationship Id="rId13" Type="http://schemas.openxmlformats.org/officeDocument/2006/relationships/hyperlink" Target="https://www.behaviourchangewheel.com/" TargetMode="External"/><Relationship Id="rId18" Type="http://schemas.openxmlformats.org/officeDocument/2006/relationships/hyperlink" Target="https://subpod.com/blogs/blog-20/famous-people-in-love-with-worms#:~:text=What%20a%20guy!,Join%20the%20Worm%20Movement" TargetMode="External"/><Relationship Id="rId3" Type="http://schemas.openxmlformats.org/officeDocument/2006/relationships/hyperlink" Target="https://doi.org/10.1038/s44159-024-00305-0" TargetMode="External"/><Relationship Id="rId7" Type="http://schemas.openxmlformats.org/officeDocument/2006/relationships/hyperlink" Target="https://doi.org/10.1016/j.jclepro.2022.135174" TargetMode="External"/><Relationship Id="rId12" Type="http://schemas.openxmlformats.org/officeDocument/2006/relationships/hyperlink" Target="https://www.weforum.org/stories/2021/03/global-food-waste-solutions/" TargetMode="External"/><Relationship Id="rId17" Type="http://schemas.openxmlformats.org/officeDocument/2006/relationships/hyperlink" Target="https://doi.org/10.1016/j.jom.2007.09.001" TargetMode="External"/><Relationship Id="rId2" Type="http://schemas.openxmlformats.org/officeDocument/2006/relationships/hyperlink" Target="https://doi.org/10.1007/978-3-642-69746-3_2" TargetMode="External"/><Relationship Id="rId16" Type="http://schemas.openxmlformats.org/officeDocument/2006/relationships/hyperlink" Target="https://ourworldindata.org/food-waste-emissions" TargetMode="External"/><Relationship Id="rId1" Type="http://schemas.openxmlformats.org/officeDocument/2006/relationships/slideLayout" Target="../slideLayouts/slideLayout2.xml"/><Relationship Id="rId6" Type="http://schemas.openxmlformats.org/officeDocument/2006/relationships/hyperlink" Target="https://doi.org/10.15835/nbha50112565" TargetMode="External"/><Relationship Id="rId11" Type="http://schemas.openxmlformats.org/officeDocument/2006/relationships/hyperlink" Target="https://doi.org/10.3390/plants12030569" TargetMode="External"/><Relationship Id="rId5" Type="http://schemas.openxmlformats.org/officeDocument/2006/relationships/hyperlink" Target="https://www.foodprotection.org/members/fpt-archive-articles/2023-07-mitigating-food-waste-are-best-before-dates-past-their-due-dates/" TargetMode="External"/><Relationship Id="rId15" Type="http://schemas.openxmlformats.org/officeDocument/2006/relationships/hyperlink" Target="https://doi.org/10.5772/intechopen.78264" TargetMode="External"/><Relationship Id="rId10" Type="http://schemas.openxmlformats.org/officeDocument/2006/relationships/hyperlink" Target="https://link.springer.com/article/10.1007/s00374-016-1148-y" TargetMode="External"/><Relationship Id="rId19" Type="http://schemas.openxmlformats.org/officeDocument/2006/relationships/hyperlink" Target="https://www.unep.org/topics/sustainable-development-goals/why-do-sustainable-development-goals-matter/goal-12" TargetMode="External"/><Relationship Id="rId4" Type="http://schemas.openxmlformats.org/officeDocument/2006/relationships/hyperlink" Target="https://doi.org/10.1016/j.foodpol.2022.102324" TargetMode="External"/><Relationship Id="rId9" Type="http://schemas.openxmlformats.org/officeDocument/2006/relationships/hyperlink" Target="https://doi.org/10.1186/s13765-022-00692-z" TargetMode="External"/><Relationship Id="rId14" Type="http://schemas.openxmlformats.org/officeDocument/2006/relationships/hyperlink" Target="https://ourworldindata.org/grapher/food-waste-per-capita"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82" name="Rectangle 81">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C0DC4-3BA1-62C6-D5EF-DEA68E5691EC}"/>
              </a:ext>
            </a:extLst>
          </p:cNvPr>
          <p:cNvSpPr>
            <a:spLocks noGrp="1"/>
          </p:cNvSpPr>
          <p:nvPr>
            <p:ph type="ctrTitle"/>
          </p:nvPr>
        </p:nvSpPr>
        <p:spPr>
          <a:xfrm>
            <a:off x="400877" y="4288854"/>
            <a:ext cx="6143626" cy="1400400"/>
          </a:xfrm>
        </p:spPr>
        <p:txBody>
          <a:bodyPr vert="horz" wrap="square" lIns="91440" tIns="45720" rIns="91440" bIns="45720" rtlCol="0" anchor="b">
            <a:normAutofit/>
          </a:bodyPr>
          <a:lstStyle/>
          <a:p>
            <a:pPr algn="l"/>
            <a:r>
              <a:rPr lang="en-US" sz="4300" kern="1200" noProof="0">
                <a:solidFill>
                  <a:schemeClr val="bg1"/>
                </a:solidFill>
                <a:latin typeface="+mj-lt"/>
                <a:ea typeface="+mj-ea"/>
                <a:cs typeface="+mj-cs"/>
              </a:rPr>
              <a:t>Where there’s a worm there’s a way!</a:t>
            </a:r>
          </a:p>
        </p:txBody>
      </p:sp>
      <p:sp>
        <p:nvSpPr>
          <p:cNvPr id="3" name="Subtitle 2">
            <a:extLst>
              <a:ext uri="{FF2B5EF4-FFF2-40B4-BE49-F238E27FC236}">
                <a16:creationId xmlns:a16="http://schemas.microsoft.com/office/drawing/2014/main" id="{206DFFA8-8F8E-4DD1-715B-2C818BF84E04}"/>
              </a:ext>
            </a:extLst>
          </p:cNvPr>
          <p:cNvSpPr>
            <a:spLocks noGrp="1"/>
          </p:cNvSpPr>
          <p:nvPr>
            <p:ph type="subTitle" idx="1"/>
          </p:nvPr>
        </p:nvSpPr>
        <p:spPr>
          <a:xfrm>
            <a:off x="6588806" y="4239396"/>
            <a:ext cx="5162556" cy="1604815"/>
          </a:xfrm>
        </p:spPr>
        <p:txBody>
          <a:bodyPr vert="horz" lIns="91440" tIns="45720" rIns="91440" bIns="45720" rtlCol="0" anchor="b">
            <a:normAutofit lnSpcReduction="10000"/>
          </a:bodyPr>
          <a:lstStyle/>
          <a:p>
            <a:pPr algn="l"/>
            <a:r>
              <a:rPr lang="en-US" sz="2000" b="1" noProof="0">
                <a:solidFill>
                  <a:schemeClr val="bg1"/>
                </a:solidFill>
                <a:effectLst/>
              </a:rPr>
              <a:t>Addressing the potential of vermicomposting for sustained environmental change in Wales.</a:t>
            </a:r>
            <a:endParaRPr lang="en-US" sz="2000" noProof="0">
              <a:solidFill>
                <a:schemeClr val="bg1"/>
              </a:solidFill>
              <a:effectLst/>
            </a:endParaRPr>
          </a:p>
          <a:p>
            <a:pPr algn="l"/>
            <a:r>
              <a:rPr lang="en-US" sz="2000" noProof="0">
                <a:solidFill>
                  <a:schemeClr val="bg1"/>
                </a:solidFill>
              </a:rPr>
              <a:t>Alison Maher – 22205763</a:t>
            </a:r>
          </a:p>
          <a:p>
            <a:pPr algn="l"/>
            <a:r>
              <a:rPr lang="en-US" sz="2000" noProof="0">
                <a:solidFill>
                  <a:schemeClr val="bg1"/>
                </a:solidFill>
              </a:rPr>
              <a:t>MSc Environmental Conservation and Management </a:t>
            </a:r>
          </a:p>
        </p:txBody>
      </p:sp>
      <p:pic>
        <p:nvPicPr>
          <p:cNvPr id="8" name="Picture 7" descr="A group of people standing in a field&#10;&#10;AI-generated content may be incorrect.">
            <a:extLst>
              <a:ext uri="{FF2B5EF4-FFF2-40B4-BE49-F238E27FC236}">
                <a16:creationId xmlns:a16="http://schemas.microsoft.com/office/drawing/2014/main" id="{27D26766-A55A-13D8-E819-F50F949CA70A}"/>
              </a:ext>
            </a:extLst>
          </p:cNvPr>
          <p:cNvPicPr>
            <a:picLocks noChangeAspect="1"/>
          </p:cNvPicPr>
          <p:nvPr/>
        </p:nvPicPr>
        <p:blipFill>
          <a:blip r:embed="rId2"/>
          <a:srcRect t="3780" r="1" b="1"/>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6" name="Picture 5" descr="A person holding dirt in their hands&#10;&#10;AI-generated content may be incorrect.">
            <a:extLst>
              <a:ext uri="{FF2B5EF4-FFF2-40B4-BE49-F238E27FC236}">
                <a16:creationId xmlns:a16="http://schemas.microsoft.com/office/drawing/2014/main" id="{48A361D7-67B4-46E7-818B-312ED3A81F6B}"/>
              </a:ext>
            </a:extLst>
          </p:cNvPr>
          <p:cNvPicPr>
            <a:picLocks noChangeAspect="1"/>
          </p:cNvPicPr>
          <p:nvPr/>
        </p:nvPicPr>
        <p:blipFill>
          <a:blip r:embed="rId3"/>
          <a:srcRect l="16866" r="-2" b="-2"/>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83" name="Group 82">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61" name="Freeform: Shape 60">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61">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9" name="image1.png">
            <a:extLst>
              <a:ext uri="{FF2B5EF4-FFF2-40B4-BE49-F238E27FC236}">
                <a16:creationId xmlns:a16="http://schemas.microsoft.com/office/drawing/2014/main" id="{77B7FC52-99CC-B405-C101-A2E99AEF1F85}"/>
              </a:ext>
            </a:extLst>
          </p:cNvPr>
          <p:cNvPicPr/>
          <p:nvPr/>
        </p:nvPicPr>
        <p:blipFill>
          <a:blip r:embed="rId5"/>
          <a:srcRect/>
          <a:stretch>
            <a:fillRect/>
          </a:stretch>
        </p:blipFill>
        <p:spPr>
          <a:xfrm>
            <a:off x="10079101" y="5771737"/>
            <a:ext cx="2152650" cy="1076325"/>
          </a:xfrm>
          <a:prstGeom prst="rect">
            <a:avLst/>
          </a:prstGeom>
          <a:ln w="6350">
            <a:solidFill>
              <a:schemeClr val="tx1"/>
            </a:solidFill>
          </a:ln>
        </p:spPr>
      </p:pic>
    </p:spTree>
    <p:extLst>
      <p:ext uri="{BB962C8B-B14F-4D97-AF65-F5344CB8AC3E}">
        <p14:creationId xmlns:p14="http://schemas.microsoft.com/office/powerpoint/2010/main" val="1188815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F2650-A930-8E68-B0D5-057BBA143363}"/>
              </a:ext>
            </a:extLst>
          </p:cNvPr>
          <p:cNvSpPr>
            <a:spLocks noGrp="1"/>
          </p:cNvSpPr>
          <p:nvPr>
            <p:ph type="title"/>
          </p:nvPr>
        </p:nvSpPr>
        <p:spPr>
          <a:xfrm>
            <a:off x="572493" y="238539"/>
            <a:ext cx="11018520" cy="1434415"/>
          </a:xfrm>
        </p:spPr>
        <p:txBody>
          <a:bodyPr anchor="b">
            <a:normAutofit/>
          </a:bodyPr>
          <a:lstStyle/>
          <a:p>
            <a:r>
              <a:rPr lang="en-GB" sz="5400"/>
              <a:t>Outline</a:t>
            </a:r>
            <a:endParaRPr lang="en-GB" sz="5400" noProof="0"/>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FF2AF4E5-009F-3888-BD9F-03CED6D5540E}"/>
              </a:ext>
            </a:extLst>
          </p:cNvPr>
          <p:cNvPicPr>
            <a:picLocks noChangeAspect="1"/>
          </p:cNvPicPr>
          <p:nvPr/>
        </p:nvPicPr>
        <p:blipFill>
          <a:blip r:embed="rId3"/>
          <a:srcRect r="35784" b="2"/>
          <a:stretch/>
        </p:blipFill>
        <p:spPr>
          <a:xfrm>
            <a:off x="7675658" y="2093976"/>
            <a:ext cx="3941064" cy="4096512"/>
          </a:xfrm>
          <a:prstGeom prst="rect">
            <a:avLst/>
          </a:prstGeom>
        </p:spPr>
      </p:pic>
      <p:graphicFrame>
        <p:nvGraphicFramePr>
          <p:cNvPr id="13" name="Content Placeholder 2">
            <a:extLst>
              <a:ext uri="{FF2B5EF4-FFF2-40B4-BE49-F238E27FC236}">
                <a16:creationId xmlns:a16="http://schemas.microsoft.com/office/drawing/2014/main" id="{AD656C66-53DC-3765-315F-384FF2A1D0B6}"/>
              </a:ext>
            </a:extLst>
          </p:cNvPr>
          <p:cNvGraphicFramePr>
            <a:graphicFrameLocks noGrp="1"/>
          </p:cNvGraphicFramePr>
          <p:nvPr>
            <p:ph idx="1"/>
            <p:extLst>
              <p:ext uri="{D42A27DB-BD31-4B8C-83A1-F6EECF244321}">
                <p14:modId xmlns:p14="http://schemas.microsoft.com/office/powerpoint/2010/main" val="39154085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2990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5ED82AC9-30D2-E7D6-639A-8EC8540F9F53}"/>
              </a:ext>
            </a:extLst>
          </p:cNvPr>
          <p:cNvSpPr>
            <a:spLocks noGrp="1"/>
          </p:cNvSpPr>
          <p:nvPr>
            <p:ph type="title"/>
          </p:nvPr>
        </p:nvSpPr>
        <p:spPr>
          <a:xfrm>
            <a:off x="838200" y="557188"/>
            <a:ext cx="10515600" cy="1133499"/>
          </a:xfrm>
        </p:spPr>
        <p:txBody>
          <a:bodyPr>
            <a:normAutofit/>
          </a:bodyPr>
          <a:lstStyle/>
          <a:p>
            <a:pPr algn="ctr"/>
            <a:r>
              <a:rPr lang="en-GB" sz="5200" noProof="0"/>
              <a:t>Introduction</a:t>
            </a:r>
          </a:p>
        </p:txBody>
      </p:sp>
      <p:graphicFrame>
        <p:nvGraphicFramePr>
          <p:cNvPr id="17" name="Content Placeholder 2">
            <a:extLst>
              <a:ext uri="{FF2B5EF4-FFF2-40B4-BE49-F238E27FC236}">
                <a16:creationId xmlns:a16="http://schemas.microsoft.com/office/drawing/2014/main" id="{9D09D0AC-4026-CE6E-E400-F7C7B6690237}"/>
              </a:ext>
            </a:extLst>
          </p:cNvPr>
          <p:cNvGraphicFramePr>
            <a:graphicFrameLocks noGrp="1"/>
          </p:cNvGraphicFramePr>
          <p:nvPr>
            <p:ph idx="1"/>
            <p:extLst>
              <p:ext uri="{D42A27DB-BD31-4B8C-83A1-F6EECF244321}">
                <p14:modId xmlns:p14="http://schemas.microsoft.com/office/powerpoint/2010/main" val="352856191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8488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5.png" descr="A graph of a number of people&#10;&#10;AI-generated content may be incorrect.">
            <a:extLst>
              <a:ext uri="{FF2B5EF4-FFF2-40B4-BE49-F238E27FC236}">
                <a16:creationId xmlns:a16="http://schemas.microsoft.com/office/drawing/2014/main" id="{B0368886-8B9C-1B45-095D-DF143512F238}"/>
              </a:ext>
            </a:extLst>
          </p:cNvPr>
          <p:cNvPicPr>
            <a:picLocks noChangeAspect="1"/>
          </p:cNvPicPr>
          <p:nvPr/>
        </p:nvPicPr>
        <p:blipFill>
          <a:blip r:embed="rId3"/>
          <a:stretch>
            <a:fillRect/>
          </a:stretch>
        </p:blipFill>
        <p:spPr>
          <a:xfrm>
            <a:off x="2144889" y="643467"/>
            <a:ext cx="7902222" cy="5571066"/>
          </a:xfrm>
          <a:prstGeom prst="rect">
            <a:avLst/>
          </a:prstGeom>
        </p:spPr>
      </p:pic>
      <p:sp>
        <p:nvSpPr>
          <p:cNvPr id="6" name="TextBox 5">
            <a:extLst>
              <a:ext uri="{FF2B5EF4-FFF2-40B4-BE49-F238E27FC236}">
                <a16:creationId xmlns:a16="http://schemas.microsoft.com/office/drawing/2014/main" id="{4A3737FB-A746-CE9C-30E9-9D21FE720256}"/>
              </a:ext>
            </a:extLst>
          </p:cNvPr>
          <p:cNvSpPr txBox="1"/>
          <p:nvPr/>
        </p:nvSpPr>
        <p:spPr>
          <a:xfrm>
            <a:off x="477012" y="6394837"/>
            <a:ext cx="8736495" cy="307777"/>
          </a:xfrm>
          <a:prstGeom prst="rect">
            <a:avLst/>
          </a:prstGeom>
          <a:noFill/>
        </p:spPr>
        <p:txBody>
          <a:bodyPr wrap="square">
            <a:spAutoFit/>
          </a:bodyPr>
          <a:lstStyle/>
          <a:p>
            <a:r>
              <a:rPr lang="en-GB" sz="1400" dirty="0">
                <a:solidFill>
                  <a:schemeClr val="bg1"/>
                </a:solidFill>
                <a:effectLst/>
                <a:latin typeface="Calibri" panose="020F0502020204030204" pitchFamily="34" charset="0"/>
                <a:ea typeface="Calibri" panose="020F0502020204030204" pitchFamily="34" charset="0"/>
              </a:rPr>
              <a:t> Food waste per capita in 2022 (adapted from Our World in Data, 2022)</a:t>
            </a:r>
            <a:r>
              <a:rPr lang="en-GB" sz="1400" dirty="0">
                <a:solidFill>
                  <a:schemeClr val="bg1"/>
                </a:solidFill>
                <a:effectLst/>
              </a:rPr>
              <a:t> </a:t>
            </a:r>
            <a:endParaRPr lang="en-US" sz="1400" dirty="0">
              <a:solidFill>
                <a:schemeClr val="bg1"/>
              </a:solidFill>
            </a:endParaRPr>
          </a:p>
        </p:txBody>
      </p:sp>
    </p:spTree>
    <p:extLst>
      <p:ext uri="{BB962C8B-B14F-4D97-AF65-F5344CB8AC3E}">
        <p14:creationId xmlns:p14="http://schemas.microsoft.com/office/powerpoint/2010/main" val="3050420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5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3.png">
            <a:extLst>
              <a:ext uri="{FF2B5EF4-FFF2-40B4-BE49-F238E27FC236}">
                <a16:creationId xmlns:a16="http://schemas.microsoft.com/office/drawing/2014/main" id="{FB481D4C-F989-E126-5114-8B47FB9B0512}"/>
              </a:ext>
            </a:extLst>
          </p:cNvPr>
          <p:cNvPicPr/>
          <p:nvPr/>
        </p:nvPicPr>
        <p:blipFill>
          <a:blip r:embed="rId3"/>
          <a:srcRect l="21079" r="32308"/>
          <a:stretch/>
        </p:blipFill>
        <p:spPr>
          <a:xfrm>
            <a:off x="6103027" y="10"/>
            <a:ext cx="6088971" cy="6857990"/>
          </a:xfrm>
          <a:prstGeom prst="rect">
            <a:avLst/>
          </a:prstGeom>
        </p:spPr>
      </p:pic>
      <p:sp useBgFill="1">
        <p:nvSpPr>
          <p:cNvPr id="58" name="Rectangle 5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9" name="Rectangle 58">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39687-35A9-1B66-8576-D85B78F6749D}"/>
              </a:ext>
            </a:extLst>
          </p:cNvPr>
          <p:cNvSpPr>
            <a:spLocks noGrp="1"/>
          </p:cNvSpPr>
          <p:nvPr>
            <p:ph type="title"/>
          </p:nvPr>
        </p:nvSpPr>
        <p:spPr>
          <a:xfrm>
            <a:off x="761801" y="328512"/>
            <a:ext cx="4778387" cy="1628970"/>
          </a:xfrm>
        </p:spPr>
        <p:txBody>
          <a:bodyPr anchor="ctr">
            <a:normAutofit/>
          </a:bodyPr>
          <a:lstStyle/>
          <a:p>
            <a:r>
              <a:rPr lang="en-GB" sz="4000" noProof="0"/>
              <a:t>Aim &amp; Objectives</a:t>
            </a:r>
          </a:p>
        </p:txBody>
      </p:sp>
      <p:sp>
        <p:nvSpPr>
          <p:cNvPr id="60" name="Content Placeholder 2">
            <a:extLst>
              <a:ext uri="{FF2B5EF4-FFF2-40B4-BE49-F238E27FC236}">
                <a16:creationId xmlns:a16="http://schemas.microsoft.com/office/drawing/2014/main" id="{DBC3E896-AC37-B2C8-FDDA-20BC1695C7A2}"/>
              </a:ext>
            </a:extLst>
          </p:cNvPr>
          <p:cNvSpPr>
            <a:spLocks noGrp="1"/>
          </p:cNvSpPr>
          <p:nvPr>
            <p:ph idx="1"/>
          </p:nvPr>
        </p:nvSpPr>
        <p:spPr>
          <a:xfrm>
            <a:off x="357809" y="1630017"/>
            <a:ext cx="5546033" cy="4899471"/>
          </a:xfrm>
        </p:spPr>
        <p:txBody>
          <a:bodyPr anchor="ctr">
            <a:normAutofit/>
          </a:bodyPr>
          <a:lstStyle/>
          <a:p>
            <a:pPr marL="0" indent="0">
              <a:buNone/>
            </a:pPr>
            <a:r>
              <a:rPr lang="en-GB" sz="1800" noProof="0">
                <a:effectLst/>
                <a:latin typeface="Calibri Light" panose="020F0302020204030204" pitchFamily="34" charset="0"/>
                <a:ea typeface="Calibri" panose="020F0502020204030204" pitchFamily="34" charset="0"/>
              </a:rPr>
              <a:t>Aim: To develop and evaluate a comprehensive methodology for implementing wormeries in community gardens, assess their effectiveness in promoting pro-environmental behaviour, and create a scalable framework for applying these interventions across communities in Wales and beyond.</a:t>
            </a:r>
            <a:endParaRPr lang="en-GB" sz="1800" noProof="0">
              <a:effectLst/>
              <a:latin typeface="Calibri" panose="020F0502020204030204" pitchFamily="34" charset="0"/>
              <a:ea typeface="Calibri" panose="020F0502020204030204" pitchFamily="34" charset="0"/>
            </a:endParaRPr>
          </a:p>
          <a:p>
            <a:pPr>
              <a:buNone/>
            </a:pPr>
            <a:r>
              <a:rPr lang="en-GB" sz="1800" noProof="0">
                <a:effectLst/>
                <a:latin typeface="Calibri Light" panose="020F0302020204030204" pitchFamily="34" charset="0"/>
                <a:ea typeface="Calibri" panose="020F0502020204030204" pitchFamily="34" charset="0"/>
              </a:rPr>
              <a:t>Objectives:</a:t>
            </a:r>
            <a:endParaRPr lang="en-GB" sz="1800" noProof="0">
              <a:effectLst/>
              <a:latin typeface="Calibri" panose="020F0502020204030204" pitchFamily="34" charset="0"/>
              <a:ea typeface="Calibri" panose="020F0502020204030204" pitchFamily="34" charset="0"/>
            </a:endParaRPr>
          </a:p>
          <a:p>
            <a:pPr marL="342900" lvl="0" indent="-342900">
              <a:buFont typeface="+mj-lt"/>
              <a:buAutoNum type="arabicPeriod"/>
            </a:pPr>
            <a:r>
              <a:rPr lang="en-GB" sz="1800" u="none" strike="noStrike" noProof="0">
                <a:effectLst/>
                <a:latin typeface="Calibri Light" panose="020F0302020204030204" pitchFamily="34" charset="0"/>
                <a:ea typeface="Calibri" panose="020F0502020204030204" pitchFamily="34" charset="0"/>
              </a:rPr>
              <a:t>To assess the current state of science on food waste, vermicomposting, and pro-environmental behaviour change through a literature review.</a:t>
            </a:r>
            <a:endParaRPr lang="en-GB" sz="1800" u="none" strike="noStrike" noProof="0">
              <a:effectLst/>
              <a:latin typeface="Calibri" panose="020F0502020204030204" pitchFamily="34" charset="0"/>
              <a:ea typeface="Calibri" panose="020F0502020204030204" pitchFamily="34" charset="0"/>
            </a:endParaRPr>
          </a:p>
          <a:p>
            <a:pPr marL="342900" lvl="0" indent="-342900">
              <a:buFont typeface="+mj-lt"/>
              <a:buAutoNum type="arabicPeriod"/>
            </a:pPr>
            <a:r>
              <a:rPr lang="en-GB" sz="1800" u="none" strike="noStrike" noProof="0">
                <a:effectLst/>
                <a:latin typeface="Calibri Light" panose="020F0302020204030204" pitchFamily="34" charset="0"/>
                <a:ea typeface="Calibri" panose="020F0502020204030204" pitchFamily="34" charset="0"/>
              </a:rPr>
              <a:t>To examine the likelihood of pro-environmental behaviour change within three community case studies through the use of surveys, workshops and ethnography.</a:t>
            </a:r>
            <a:endParaRPr lang="en-GB" sz="1800" u="none" strike="noStrike" noProof="0">
              <a:effectLst/>
              <a:latin typeface="Calibri" panose="020F0502020204030204" pitchFamily="34" charset="0"/>
              <a:ea typeface="Calibri" panose="020F0502020204030204" pitchFamily="34" charset="0"/>
            </a:endParaRPr>
          </a:p>
          <a:p>
            <a:pPr marL="342900" lvl="0" indent="-342900">
              <a:buFont typeface="+mj-lt"/>
              <a:buAutoNum type="arabicPeriod"/>
            </a:pPr>
            <a:r>
              <a:rPr lang="en-GB" sz="1800" u="none" strike="noStrike" noProof="0">
                <a:effectLst/>
                <a:latin typeface="Calibri Light" panose="020F0302020204030204" pitchFamily="34" charset="0"/>
                <a:ea typeface="Calibri" panose="020F0502020204030204" pitchFamily="34" charset="0"/>
              </a:rPr>
              <a:t>Provide recommendations for the implementation of a vermicomposting framework to promote pro-environmental behaviour change across Wales.</a:t>
            </a:r>
            <a:endParaRPr lang="en-GB" sz="1800" u="none" strike="noStrike" noProof="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85992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7F1FC-ED25-F5D1-557B-050212480F2D}"/>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Key literature</a:t>
            </a:r>
          </a:p>
        </p:txBody>
      </p:sp>
      <p:graphicFrame>
        <p:nvGraphicFramePr>
          <p:cNvPr id="7" name="Content Placeholder 4">
            <a:extLst>
              <a:ext uri="{FF2B5EF4-FFF2-40B4-BE49-F238E27FC236}">
                <a16:creationId xmlns:a16="http://schemas.microsoft.com/office/drawing/2014/main" id="{5D45E11A-77C5-FEA1-C130-9C80F8DC103E}"/>
              </a:ext>
            </a:extLst>
          </p:cNvPr>
          <p:cNvGraphicFramePr>
            <a:graphicFrameLocks noGrp="1"/>
          </p:cNvGraphicFramePr>
          <p:nvPr>
            <p:ph idx="1"/>
            <p:extLst>
              <p:ext uri="{D42A27DB-BD31-4B8C-83A1-F6EECF244321}">
                <p14:modId xmlns:p14="http://schemas.microsoft.com/office/powerpoint/2010/main" val="206002670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606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855C9-B9FC-B997-9548-019FA62C35AE}"/>
              </a:ext>
            </a:extLst>
          </p:cNvPr>
          <p:cNvSpPr>
            <a:spLocks noGrp="1"/>
          </p:cNvSpPr>
          <p:nvPr>
            <p:ph type="title"/>
          </p:nvPr>
        </p:nvSpPr>
        <p:spPr/>
        <p:txBody>
          <a:bodyPr/>
          <a:lstStyle/>
          <a:p>
            <a:r>
              <a:rPr lang="en-US" dirty="0" err="1"/>
              <a:t>Behaviour</a:t>
            </a:r>
            <a:r>
              <a:rPr lang="en-US" dirty="0"/>
              <a:t> Change Wheel</a:t>
            </a:r>
          </a:p>
        </p:txBody>
      </p:sp>
      <p:pic>
        <p:nvPicPr>
          <p:cNvPr id="17" name="image10.png" descr="A circular diagram of different colored circles&#10;&#10;AI-generated content may be incorrect.">
            <a:extLst>
              <a:ext uri="{FF2B5EF4-FFF2-40B4-BE49-F238E27FC236}">
                <a16:creationId xmlns:a16="http://schemas.microsoft.com/office/drawing/2014/main" id="{9350060D-47FD-6DFA-922F-C3AF6A613058}"/>
              </a:ext>
            </a:extLst>
          </p:cNvPr>
          <p:cNvPicPr/>
          <p:nvPr/>
        </p:nvPicPr>
        <p:blipFill>
          <a:blip r:embed="rId3"/>
          <a:srcRect/>
          <a:stretch>
            <a:fillRect/>
          </a:stretch>
        </p:blipFill>
        <p:spPr>
          <a:xfrm>
            <a:off x="2048933" y="1303867"/>
            <a:ext cx="8280399" cy="5189008"/>
          </a:xfrm>
          <a:prstGeom prst="rect">
            <a:avLst/>
          </a:prstGeom>
          <a:ln/>
        </p:spPr>
      </p:pic>
      <p:sp>
        <p:nvSpPr>
          <p:cNvPr id="4" name="TextBox 3">
            <a:extLst>
              <a:ext uri="{FF2B5EF4-FFF2-40B4-BE49-F238E27FC236}">
                <a16:creationId xmlns:a16="http://schemas.microsoft.com/office/drawing/2014/main" id="{E9F3616D-8834-C76E-C336-48B5737870A5}"/>
              </a:ext>
            </a:extLst>
          </p:cNvPr>
          <p:cNvSpPr txBox="1"/>
          <p:nvPr/>
        </p:nvSpPr>
        <p:spPr>
          <a:xfrm>
            <a:off x="2048933" y="6488668"/>
            <a:ext cx="6102626" cy="276999"/>
          </a:xfrm>
          <a:prstGeom prst="rect">
            <a:avLst/>
          </a:prstGeom>
          <a:noFill/>
        </p:spPr>
        <p:txBody>
          <a:bodyPr wrap="square">
            <a:spAutoFit/>
          </a:bodyPr>
          <a:lstStyle/>
          <a:p>
            <a:r>
              <a:rPr lang="en-GB" sz="1200">
                <a:effectLst/>
                <a:latin typeface="Calibri" panose="020F0502020204030204" pitchFamily="34" charset="0"/>
                <a:ea typeface="Calibri" panose="020F0502020204030204" pitchFamily="34" charset="0"/>
              </a:rPr>
              <a:t>Behaviour Change Wheel (from Michie et al., 2011)</a:t>
            </a:r>
            <a:r>
              <a:rPr lang="en-GB" sz="1200">
                <a:effectLst/>
              </a:rPr>
              <a:t> </a:t>
            </a:r>
            <a:endParaRPr lang="en-US" sz="1200"/>
          </a:p>
        </p:txBody>
      </p:sp>
    </p:spTree>
    <p:extLst>
      <p:ext uri="{BB962C8B-B14F-4D97-AF65-F5344CB8AC3E}">
        <p14:creationId xmlns:p14="http://schemas.microsoft.com/office/powerpoint/2010/main" val="3190686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10150DB-F9A1-CCD5-5628-FAAD5D9FB7DC}"/>
              </a:ext>
            </a:extLst>
          </p:cNvPr>
          <p:cNvSpPr txBox="1"/>
          <p:nvPr/>
        </p:nvSpPr>
        <p:spPr>
          <a:xfrm>
            <a:off x="841248" y="334644"/>
            <a:ext cx="10509504" cy="107691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kern="1200">
                <a:solidFill>
                  <a:schemeClr val="tx1"/>
                </a:solidFill>
                <a:latin typeface="+mj-lt"/>
                <a:ea typeface="+mj-ea"/>
                <a:cs typeface="+mj-cs"/>
              </a:rPr>
              <a:t>Location</a:t>
            </a:r>
          </a:p>
        </p:txBody>
      </p:sp>
      <p:sp>
        <p:nvSpPr>
          <p:cNvPr id="28" name="Rectangle 2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882F2C60-1AFA-8ECA-81FA-9A70EC31CC9B}"/>
              </a:ext>
            </a:extLst>
          </p:cNvPr>
          <p:cNvGrpSpPr/>
          <p:nvPr/>
        </p:nvGrpSpPr>
        <p:grpSpPr>
          <a:xfrm>
            <a:off x="1134505" y="1737360"/>
            <a:ext cx="9913845" cy="4535424"/>
            <a:chOff x="0" y="0"/>
            <a:chExt cx="5727700" cy="2369515"/>
          </a:xfrm>
        </p:grpSpPr>
        <p:pic>
          <p:nvPicPr>
            <p:cNvPr id="5" name="Picture 4" descr="A map of land with white text&#10;&#10;AI-generated content may be incorrect.">
              <a:extLst>
                <a:ext uri="{FF2B5EF4-FFF2-40B4-BE49-F238E27FC236}">
                  <a16:creationId xmlns:a16="http://schemas.microsoft.com/office/drawing/2014/main" id="{30186F99-FF54-3F49-E253-C519DC86558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3488"/>
            <a:stretch/>
          </p:blipFill>
          <p:spPr bwMode="auto">
            <a:xfrm>
              <a:off x="0" y="0"/>
              <a:ext cx="5727700" cy="2263775"/>
            </a:xfrm>
            <a:prstGeom prst="rect">
              <a:avLst/>
            </a:prstGeom>
            <a:ln>
              <a:noFill/>
            </a:ln>
            <a:extLst>
              <a:ext uri="{53640926-AAD7-44D8-BBD7-CCE9431645EC}">
                <a14:shadowObscured xmlns:a14="http://schemas.microsoft.com/office/drawing/2010/main"/>
              </a:ext>
            </a:extLst>
          </p:spPr>
        </p:pic>
        <p:pic>
          <p:nvPicPr>
            <p:cNvPr id="6" name="Picture 5" descr="A map of land with white text&#10;&#10;AI-generated content may be incorrect.">
              <a:extLst>
                <a:ext uri="{FF2B5EF4-FFF2-40B4-BE49-F238E27FC236}">
                  <a16:creationId xmlns:a16="http://schemas.microsoft.com/office/drawing/2014/main" id="{875F2013-D1FB-9E9A-6974-0031B63F06F0}"/>
                </a:ext>
              </a:extLst>
            </p:cNvPr>
            <p:cNvPicPr>
              <a:picLocks noChangeAspect="1"/>
            </p:cNvPicPr>
            <p:nvPr/>
          </p:nvPicPr>
          <p:blipFill rotWithShape="1">
            <a:blip r:embed="rId4">
              <a:extLst>
                <a:ext uri="{28A0092B-C50C-407E-A947-70E740481C1C}">
                  <a14:useLocalDpi xmlns:a14="http://schemas.microsoft.com/office/drawing/2010/main" val="0"/>
                </a:ext>
              </a:extLst>
            </a:blip>
            <a:srcRect t="96114"/>
            <a:stretch/>
          </p:blipFill>
          <p:spPr bwMode="auto">
            <a:xfrm>
              <a:off x="0" y="2268550"/>
              <a:ext cx="5715000" cy="100965"/>
            </a:xfrm>
            <a:prstGeom prst="rect">
              <a:avLst/>
            </a:prstGeom>
            <a:ln>
              <a:noFill/>
            </a:ln>
            <a:extLst>
              <a:ext uri="{53640926-AAD7-44D8-BBD7-CCE9431645EC}">
                <a14:shadowObscured xmlns:a14="http://schemas.microsoft.com/office/drawing/2010/main"/>
              </a:ext>
            </a:extLst>
          </p:spPr>
        </p:pic>
        <p:pic>
          <p:nvPicPr>
            <p:cNvPr id="7" name="Picture 6" descr="A close-up of a white background&#10;&#10;AI-generated content may be incorrect.">
              <a:extLst>
                <a:ext uri="{FF2B5EF4-FFF2-40B4-BE49-F238E27FC236}">
                  <a16:creationId xmlns:a16="http://schemas.microsoft.com/office/drawing/2014/main" id="{644580A3-EC89-DFA2-EBB3-3EE2566F1A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436370" cy="755650"/>
            </a:xfrm>
            <a:prstGeom prst="rect">
              <a:avLst/>
            </a:prstGeom>
          </p:spPr>
        </p:pic>
      </p:grpSp>
    </p:spTree>
    <p:extLst>
      <p:ext uri="{BB962C8B-B14F-4D97-AF65-F5344CB8AC3E}">
        <p14:creationId xmlns:p14="http://schemas.microsoft.com/office/powerpoint/2010/main" val="2090842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E2BF5D3-8EB3-680F-AE59-E13B83A042B5}"/>
              </a:ext>
            </a:extLst>
          </p:cNvPr>
          <p:cNvPicPr>
            <a:picLocks noChangeAspect="1"/>
          </p:cNvPicPr>
          <p:nvPr/>
        </p:nvPicPr>
        <p:blipFill>
          <a:blip r:embed="rId3"/>
          <a:stretch>
            <a:fillRect/>
          </a:stretch>
        </p:blipFill>
        <p:spPr>
          <a:xfrm>
            <a:off x="0" y="73837"/>
            <a:ext cx="12192000" cy="6710326"/>
          </a:xfrm>
          <a:prstGeom prst="rect">
            <a:avLst/>
          </a:prstGeom>
        </p:spPr>
      </p:pic>
    </p:spTree>
    <p:extLst>
      <p:ext uri="{BB962C8B-B14F-4D97-AF65-F5344CB8AC3E}">
        <p14:creationId xmlns:p14="http://schemas.microsoft.com/office/powerpoint/2010/main" val="2807604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0A01E-93C0-53EE-1AE3-FF7C31BD973D}"/>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Survey results</a:t>
            </a:r>
          </a:p>
        </p:txBody>
      </p:sp>
      <p:sp>
        <p:nvSpPr>
          <p:cNvPr id="6" name="TextBox 5">
            <a:extLst>
              <a:ext uri="{FF2B5EF4-FFF2-40B4-BE49-F238E27FC236}">
                <a16:creationId xmlns:a16="http://schemas.microsoft.com/office/drawing/2014/main" id="{BE784620-A9EB-7D49-378B-6ACB6A811B04}"/>
              </a:ext>
            </a:extLst>
          </p:cNvPr>
          <p:cNvSpPr txBox="1"/>
          <p:nvPr/>
        </p:nvSpPr>
        <p:spPr>
          <a:xfrm>
            <a:off x="638881" y="1659229"/>
            <a:ext cx="10909643" cy="687406"/>
          </a:xfrm>
          <a:prstGeom prst="rect">
            <a:avLst/>
          </a:prstGeom>
        </p:spPr>
        <p:txBody>
          <a:bodyPr vert="horz" lIns="91440" tIns="45720" rIns="91440" bIns="45720" rtlCol="0" anchor="ctr">
            <a:normAutofit/>
          </a:bodyPr>
          <a:lstStyle/>
          <a:p>
            <a:pPr lvl="0" algn="ctr" defTabSz="914400">
              <a:lnSpc>
                <a:spcPct val="90000"/>
              </a:lnSpc>
              <a:spcBef>
                <a:spcPts val="1000"/>
              </a:spcBef>
            </a:pPr>
            <a:r>
              <a:rPr lang="en-US" sz="2400" b="1" kern="1200" dirty="0">
                <a:solidFill>
                  <a:schemeClr val="tx1"/>
                </a:solidFill>
                <a:effectLst/>
                <a:latin typeface="+mn-lt"/>
                <a:ea typeface="+mn-ea"/>
                <a:cs typeface="+mn-cs"/>
              </a:rPr>
              <a:t>How do you currently dispose of your food waste?</a:t>
            </a:r>
            <a:endParaRPr lang="en-US" sz="2400" kern="1200" dirty="0">
              <a:solidFill>
                <a:schemeClr val="tx1"/>
              </a:solidFill>
              <a:effectLst/>
              <a:latin typeface="+mn-lt"/>
              <a:ea typeface="+mn-ea"/>
              <a:cs typeface="+mn-cs"/>
            </a:endParaRPr>
          </a:p>
        </p:txBody>
      </p:sp>
      <p:sp>
        <p:nvSpPr>
          <p:cNvPr id="17"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e chart with different colored circles&#10;&#10;AI-generated content may be incorrect.">
            <a:extLst>
              <a:ext uri="{FF2B5EF4-FFF2-40B4-BE49-F238E27FC236}">
                <a16:creationId xmlns:a16="http://schemas.microsoft.com/office/drawing/2014/main" id="{E3C4094C-733E-D7E9-97BB-FB05A9998D4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9384"/>
          <a:stretch/>
        </p:blipFill>
        <p:spPr bwMode="auto">
          <a:xfrm>
            <a:off x="1816165" y="2207321"/>
            <a:ext cx="8340672" cy="4667059"/>
          </a:xfrm>
          <a:prstGeom prst="rect">
            <a:avLst/>
          </a:prstGeom>
          <a:noFill/>
          <a:extLst>
            <a:ext uri="{53640926-AAD7-44D8-BBD7-CCE9431645EC}">
              <a14:shadowObscured xmlns:a14="http://schemas.microsoft.com/office/drawing/2010/main"/>
            </a:ext>
          </a:extLst>
        </p:spPr>
      </p:pic>
    </p:spTree>
    <p:extLst>
      <p:ext uri="{BB962C8B-B14F-4D97-AF65-F5344CB8AC3E}">
        <p14:creationId xmlns:p14="http://schemas.microsoft.com/office/powerpoint/2010/main" val="2777920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DE3FA5D-4BD4-E5B1-638B-4BB2E2AF9AC3}"/>
              </a:ext>
            </a:extLst>
          </p:cNvPr>
          <p:cNvSpPr txBox="1"/>
          <p:nvPr/>
        </p:nvSpPr>
        <p:spPr>
          <a:xfrm>
            <a:off x="638881" y="417576"/>
            <a:ext cx="10909640" cy="1249394"/>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100" kern="1200">
                <a:solidFill>
                  <a:schemeClr val="tx1"/>
                </a:solidFill>
                <a:latin typeface="+mj-lt"/>
                <a:ea typeface="+mj-ea"/>
                <a:cs typeface="+mj-cs"/>
              </a:rPr>
              <a:t>How much do you agree or disagree with the following statements? </a:t>
            </a:r>
          </a:p>
        </p:txBody>
      </p:sp>
      <p:sp>
        <p:nvSpPr>
          <p:cNvPr id="26"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Forms response chart. Question title: 13. How much do you agree or disagree with the following statements? . Number of responses: .">
            <a:extLst>
              <a:ext uri="{FF2B5EF4-FFF2-40B4-BE49-F238E27FC236}">
                <a16:creationId xmlns:a16="http://schemas.microsoft.com/office/drawing/2014/main" id="{353108E7-6F50-BE04-10DC-1D3C29C3333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0078"/>
          <a:stretch/>
        </p:blipFill>
        <p:spPr bwMode="auto">
          <a:xfrm>
            <a:off x="320040" y="3180583"/>
            <a:ext cx="11548872" cy="2492130"/>
          </a:xfrm>
          <a:prstGeom prst="rect">
            <a:avLst/>
          </a:prstGeom>
          <a:noFill/>
          <a:extLst>
            <a:ext uri="{53640926-AAD7-44D8-BBD7-CCE9431645EC}">
              <a14:shadowObscured xmlns:a14="http://schemas.microsoft.com/office/drawing/2010/main"/>
            </a:ext>
          </a:extLst>
        </p:spPr>
      </p:pic>
    </p:spTree>
    <p:extLst>
      <p:ext uri="{BB962C8B-B14F-4D97-AF65-F5344CB8AC3E}">
        <p14:creationId xmlns:p14="http://schemas.microsoft.com/office/powerpoint/2010/main" val="3369502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65E2C8B-0027-6D44-5794-1A69AB72F21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BAA0FE4-C8D9-50EA-7238-5B5B40B17664}"/>
              </a:ext>
            </a:extLst>
          </p:cNvPr>
          <p:cNvSpPr txBox="1"/>
          <p:nvPr/>
        </p:nvSpPr>
        <p:spPr>
          <a:xfrm>
            <a:off x="638881" y="417576"/>
            <a:ext cx="10909640" cy="1249394"/>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kern="1200">
                <a:solidFill>
                  <a:schemeClr val="tx1"/>
                </a:solidFill>
                <a:latin typeface="+mj-lt"/>
                <a:ea typeface="+mj-ea"/>
                <a:cs typeface="+mj-cs"/>
              </a:rPr>
              <a:t>What benefits do you see in using a wormery for food waste recycling?</a:t>
            </a:r>
          </a:p>
          <a:p>
            <a:pPr algn="ctr" defTabSz="914400">
              <a:lnSpc>
                <a:spcPct val="90000"/>
              </a:lnSpc>
              <a:spcBef>
                <a:spcPct val="0"/>
              </a:spcBef>
              <a:spcAft>
                <a:spcPts val="600"/>
              </a:spcAft>
            </a:pPr>
            <a:endParaRPr lang="en-US" sz="3600" kern="1200">
              <a:solidFill>
                <a:schemeClr val="tx1"/>
              </a:solidFill>
              <a:latin typeface="+mj-lt"/>
              <a:ea typeface="+mj-ea"/>
              <a:cs typeface="+mj-cs"/>
            </a:endParaRPr>
          </a:p>
        </p:txBody>
      </p:sp>
      <p:sp>
        <p:nvSpPr>
          <p:cNvPr id="2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aph of different colored bars&#10;&#10;AI-generated content may be incorrect.">
            <a:extLst>
              <a:ext uri="{FF2B5EF4-FFF2-40B4-BE49-F238E27FC236}">
                <a16:creationId xmlns:a16="http://schemas.microsoft.com/office/drawing/2014/main" id="{F84BBB08-1F40-EFAE-BCCB-5489ABED83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7005" y="2633472"/>
            <a:ext cx="11034941" cy="3586353"/>
          </a:xfrm>
          <a:prstGeom prst="rect">
            <a:avLst/>
          </a:prstGeom>
        </p:spPr>
      </p:pic>
    </p:spTree>
    <p:extLst>
      <p:ext uri="{BB962C8B-B14F-4D97-AF65-F5344CB8AC3E}">
        <p14:creationId xmlns:p14="http://schemas.microsoft.com/office/powerpoint/2010/main" val="1698433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ath in a garden&#10;&#10;AI-generated content may be incorrect.">
            <a:extLst>
              <a:ext uri="{FF2B5EF4-FFF2-40B4-BE49-F238E27FC236}">
                <a16:creationId xmlns:a16="http://schemas.microsoft.com/office/drawing/2014/main" id="{7099214C-9112-5CFA-59EC-0F9904E0C444}"/>
              </a:ext>
            </a:extLst>
          </p:cNvPr>
          <p:cNvPicPr>
            <a:picLocks noChangeAspect="1"/>
          </p:cNvPicPr>
          <p:nvPr/>
        </p:nvPicPr>
        <p:blipFill>
          <a:blip r:embed="rId3"/>
          <a:srcRect t="34360" r="-1" b="9337"/>
          <a:stretch>
            <a:fillRect/>
          </a:stretch>
        </p:blipFill>
        <p:spPr>
          <a:xfrm>
            <a:off x="462343" y="453918"/>
            <a:ext cx="4425623" cy="1868815"/>
          </a:xfrm>
          <a:prstGeom prst="rect">
            <a:avLst/>
          </a:prstGeom>
        </p:spPr>
      </p:pic>
      <p:pic>
        <p:nvPicPr>
          <p:cNvPr id="14" name="Picture 13" descr="A group of people standing in a field&#10;&#10;AI-generated content may be incorrect.">
            <a:extLst>
              <a:ext uri="{FF2B5EF4-FFF2-40B4-BE49-F238E27FC236}">
                <a16:creationId xmlns:a16="http://schemas.microsoft.com/office/drawing/2014/main" id="{67012900-7D7F-0FFB-C138-A2692F62E78A}"/>
              </a:ext>
            </a:extLst>
          </p:cNvPr>
          <p:cNvPicPr>
            <a:picLocks noChangeAspect="1"/>
          </p:cNvPicPr>
          <p:nvPr/>
        </p:nvPicPr>
        <p:blipFill>
          <a:blip r:embed="rId4"/>
          <a:srcRect l="1262" r="22212" b="-2"/>
          <a:stretch>
            <a:fillRect/>
          </a:stretch>
        </p:blipFill>
        <p:spPr>
          <a:xfrm>
            <a:off x="455134" y="2482591"/>
            <a:ext cx="4425623" cy="3918209"/>
          </a:xfrm>
          <a:prstGeom prst="rect">
            <a:avLst/>
          </a:prstGeom>
        </p:spPr>
      </p:pic>
      <p:pic>
        <p:nvPicPr>
          <p:cNvPr id="12" name="Picture 11" descr="A person standing in grass with a bucket and dirt in it&#10;&#10;AI-generated content may be incorrect.">
            <a:extLst>
              <a:ext uri="{FF2B5EF4-FFF2-40B4-BE49-F238E27FC236}">
                <a16:creationId xmlns:a16="http://schemas.microsoft.com/office/drawing/2014/main" id="{4A8FF6A4-3D5E-AD22-F412-26276398F839}"/>
              </a:ext>
            </a:extLst>
          </p:cNvPr>
          <p:cNvPicPr>
            <a:picLocks noChangeAspect="1"/>
          </p:cNvPicPr>
          <p:nvPr/>
        </p:nvPicPr>
        <p:blipFill>
          <a:blip r:embed="rId5"/>
          <a:srcRect l="12585" r="14987" b="5"/>
          <a:stretch>
            <a:fillRect/>
          </a:stretch>
        </p:blipFill>
        <p:spPr>
          <a:xfrm>
            <a:off x="5039581" y="455276"/>
            <a:ext cx="2128524" cy="3918209"/>
          </a:xfrm>
          <a:prstGeom prst="rect">
            <a:avLst/>
          </a:prstGeom>
        </p:spPr>
      </p:pic>
      <p:sp>
        <p:nvSpPr>
          <p:cNvPr id="58" name="Rectangle 57">
            <a:extLst>
              <a:ext uri="{FF2B5EF4-FFF2-40B4-BE49-F238E27FC236}">
                <a16:creationId xmlns:a16="http://schemas.microsoft.com/office/drawing/2014/main" id="{3634A21A-3D5D-4DFA-99F4-16A031986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1624" y="453918"/>
            <a:ext cx="4413176" cy="3918209"/>
          </a:xfrm>
          <a:prstGeom prst="rect">
            <a:avLst/>
          </a:prstGeom>
          <a:solidFill>
            <a:srgbClr val="3947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A6623F-B936-8066-9774-19D74A4A3A8E}"/>
              </a:ext>
            </a:extLst>
          </p:cNvPr>
          <p:cNvSpPr>
            <a:spLocks noGrp="1"/>
          </p:cNvSpPr>
          <p:nvPr>
            <p:ph type="title" idx="4294967295"/>
          </p:nvPr>
        </p:nvSpPr>
        <p:spPr>
          <a:xfrm>
            <a:off x="7578164" y="717176"/>
            <a:ext cx="3890683" cy="2079811"/>
          </a:xfrm>
        </p:spPr>
        <p:txBody>
          <a:bodyPr vert="horz" lIns="91440" tIns="45720" rIns="91440" bIns="45720" rtlCol="0" anchor="b">
            <a:normAutofit/>
          </a:bodyPr>
          <a:lstStyle/>
          <a:p>
            <a:r>
              <a:rPr lang="en-US" sz="4800" kern="1200" noProof="0">
                <a:solidFill>
                  <a:srgbClr val="FFFFFF"/>
                </a:solidFill>
                <a:latin typeface="+mj-lt"/>
                <a:ea typeface="+mj-ea"/>
                <a:cs typeface="+mj-cs"/>
              </a:rPr>
              <a:t>Ethnography</a:t>
            </a:r>
          </a:p>
        </p:txBody>
      </p:sp>
      <p:pic>
        <p:nvPicPr>
          <p:cNvPr id="4" name="Picture 3" descr="A tree in a grassy field&#10;&#10;AI-generated content may be incorrect.">
            <a:extLst>
              <a:ext uri="{FF2B5EF4-FFF2-40B4-BE49-F238E27FC236}">
                <a16:creationId xmlns:a16="http://schemas.microsoft.com/office/drawing/2014/main" id="{E201C522-1C8F-3089-86B7-88A00E442904}"/>
              </a:ext>
            </a:extLst>
          </p:cNvPr>
          <p:cNvPicPr>
            <a:picLocks noChangeAspect="1"/>
          </p:cNvPicPr>
          <p:nvPr/>
        </p:nvPicPr>
        <p:blipFill>
          <a:blip r:embed="rId6"/>
          <a:srcRect l="10038" r="4201" b="-7"/>
          <a:stretch>
            <a:fillRect/>
          </a:stretch>
        </p:blipFill>
        <p:spPr>
          <a:xfrm>
            <a:off x="5035056" y="4533661"/>
            <a:ext cx="2133050" cy="1865533"/>
          </a:xfrm>
          <a:prstGeom prst="rect">
            <a:avLst/>
          </a:prstGeom>
        </p:spPr>
      </p:pic>
      <p:pic>
        <p:nvPicPr>
          <p:cNvPr id="8" name="Picture 7" descr="A garden with a fence and trees&#10;&#10;AI-generated content may be incorrect.">
            <a:extLst>
              <a:ext uri="{FF2B5EF4-FFF2-40B4-BE49-F238E27FC236}">
                <a16:creationId xmlns:a16="http://schemas.microsoft.com/office/drawing/2014/main" id="{8F7EC705-0593-2100-AE7F-16E4EC042825}"/>
              </a:ext>
            </a:extLst>
          </p:cNvPr>
          <p:cNvPicPr>
            <a:picLocks noChangeAspect="1"/>
          </p:cNvPicPr>
          <p:nvPr/>
        </p:nvPicPr>
        <p:blipFill>
          <a:blip r:embed="rId7"/>
          <a:srcRect l="5779" r="8323" b="-7"/>
          <a:stretch>
            <a:fillRect/>
          </a:stretch>
        </p:blipFill>
        <p:spPr>
          <a:xfrm>
            <a:off x="7318437" y="4535267"/>
            <a:ext cx="2136433" cy="1865533"/>
          </a:xfrm>
          <a:prstGeom prst="rect">
            <a:avLst/>
          </a:prstGeom>
        </p:spPr>
      </p:pic>
      <p:pic>
        <p:nvPicPr>
          <p:cNvPr id="3" name="Picture 2" descr="A close up of white flowers&#10;&#10;AI-generated content may be incorrect.">
            <a:extLst>
              <a:ext uri="{FF2B5EF4-FFF2-40B4-BE49-F238E27FC236}">
                <a16:creationId xmlns:a16="http://schemas.microsoft.com/office/drawing/2014/main" id="{9E5C7761-4DC0-8428-4B37-3EAF669C9E6E}"/>
              </a:ext>
            </a:extLst>
          </p:cNvPr>
          <p:cNvPicPr>
            <a:picLocks noChangeAspect="1"/>
          </p:cNvPicPr>
          <p:nvPr/>
        </p:nvPicPr>
        <p:blipFill>
          <a:blip r:embed="rId8"/>
          <a:srcRect l="5274" r="9263" b="-7"/>
          <a:stretch>
            <a:fillRect/>
          </a:stretch>
        </p:blipFill>
        <p:spPr>
          <a:xfrm>
            <a:off x="9609170" y="4535267"/>
            <a:ext cx="2125631" cy="1865533"/>
          </a:xfrm>
          <a:prstGeom prst="rect">
            <a:avLst/>
          </a:prstGeom>
        </p:spPr>
      </p:pic>
    </p:spTree>
    <p:extLst>
      <p:ext uri="{BB962C8B-B14F-4D97-AF65-F5344CB8AC3E}">
        <p14:creationId xmlns:p14="http://schemas.microsoft.com/office/powerpoint/2010/main" val="3091480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1A92768-C90D-4200-8975-84CC4D4BC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black bin with a black lid and a white object with a black lid&#10;&#10;AI-generated content may be incorrect.">
            <a:extLst>
              <a:ext uri="{FF2B5EF4-FFF2-40B4-BE49-F238E27FC236}">
                <a16:creationId xmlns:a16="http://schemas.microsoft.com/office/drawing/2014/main" id="{C14BAADA-02AA-028F-992C-8280B0603454}"/>
              </a:ext>
            </a:extLst>
          </p:cNvPr>
          <p:cNvPicPr>
            <a:picLocks noChangeAspect="1"/>
          </p:cNvPicPr>
          <p:nvPr/>
        </p:nvPicPr>
        <p:blipFill>
          <a:blip r:embed="rId3"/>
          <a:srcRect t="14774" r="-3" b="21731"/>
          <a:stretch>
            <a:fillRect/>
          </a:stretch>
        </p:blipFill>
        <p:spPr>
          <a:xfrm>
            <a:off x="20" y="10"/>
            <a:ext cx="4003019" cy="3388883"/>
          </a:xfrm>
          <a:prstGeom prst="rect">
            <a:avLst/>
          </a:prstGeom>
        </p:spPr>
      </p:pic>
      <p:pic>
        <p:nvPicPr>
          <p:cNvPr id="17" name="Picture 16">
            <a:extLst>
              <a:ext uri="{FF2B5EF4-FFF2-40B4-BE49-F238E27FC236}">
                <a16:creationId xmlns:a16="http://schemas.microsoft.com/office/drawing/2014/main" id="{07E98853-E1A5-C5B3-9254-1F841521D63D}"/>
              </a:ext>
            </a:extLst>
          </p:cNvPr>
          <p:cNvPicPr>
            <a:picLocks noChangeAspect="1"/>
          </p:cNvPicPr>
          <p:nvPr/>
        </p:nvPicPr>
        <p:blipFill>
          <a:blip r:embed="rId4"/>
          <a:srcRect r="19837" b="-3"/>
          <a:stretch>
            <a:fillRect/>
          </a:stretch>
        </p:blipFill>
        <p:spPr>
          <a:xfrm>
            <a:off x="4084344" y="45729"/>
            <a:ext cx="4003039" cy="3383270"/>
          </a:xfrm>
          <a:prstGeom prst="rect">
            <a:avLst/>
          </a:prstGeom>
        </p:spPr>
      </p:pic>
      <p:pic>
        <p:nvPicPr>
          <p:cNvPr id="7" name="Picture 6" descr="A group of people cleaning the grass&#10;&#10;AI-generated content may be incorrect.">
            <a:extLst>
              <a:ext uri="{FF2B5EF4-FFF2-40B4-BE49-F238E27FC236}">
                <a16:creationId xmlns:a16="http://schemas.microsoft.com/office/drawing/2014/main" id="{A3A7ADF5-61B8-0A5D-7A41-A3AF96D84247}"/>
              </a:ext>
            </a:extLst>
          </p:cNvPr>
          <p:cNvPicPr>
            <a:picLocks noChangeAspect="1"/>
          </p:cNvPicPr>
          <p:nvPr/>
        </p:nvPicPr>
        <p:blipFill>
          <a:blip r:embed="rId5"/>
          <a:srcRect l="7563" r="13588" b="-4"/>
          <a:stretch>
            <a:fillRect/>
          </a:stretch>
        </p:blipFill>
        <p:spPr>
          <a:xfrm>
            <a:off x="20" y="3469102"/>
            <a:ext cx="4003019" cy="3388893"/>
          </a:xfrm>
          <a:prstGeom prst="rect">
            <a:avLst/>
          </a:prstGeom>
        </p:spPr>
      </p:pic>
      <p:pic>
        <p:nvPicPr>
          <p:cNvPr id="23" name="Picture 22" descr="A black container with dirt and carrots&#10;&#10;AI-generated content may be incorrect.">
            <a:extLst>
              <a:ext uri="{FF2B5EF4-FFF2-40B4-BE49-F238E27FC236}">
                <a16:creationId xmlns:a16="http://schemas.microsoft.com/office/drawing/2014/main" id="{33845A2B-28B3-7C8F-1D53-F8512777A03D}"/>
              </a:ext>
            </a:extLst>
          </p:cNvPr>
          <p:cNvPicPr>
            <a:picLocks noChangeAspect="1"/>
          </p:cNvPicPr>
          <p:nvPr/>
        </p:nvPicPr>
        <p:blipFill>
          <a:blip r:embed="rId6"/>
          <a:srcRect t="35294" r="-1" b="17295"/>
          <a:stretch>
            <a:fillRect/>
          </a:stretch>
        </p:blipFill>
        <p:spPr>
          <a:xfrm>
            <a:off x="4094479" y="3469102"/>
            <a:ext cx="4014047" cy="3383280"/>
          </a:xfrm>
          <a:prstGeom prst="rect">
            <a:avLst/>
          </a:prstGeom>
        </p:spPr>
      </p:pic>
      <p:pic>
        <p:nvPicPr>
          <p:cNvPr id="13" name="Picture 4">
            <a:extLst>
              <a:ext uri="{FF2B5EF4-FFF2-40B4-BE49-F238E27FC236}">
                <a16:creationId xmlns:a16="http://schemas.microsoft.com/office/drawing/2014/main" id="{B90C670B-B8D7-53BD-A4F7-920F4D230EE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2" b="14702"/>
          <a:stretch>
            <a:fillRect/>
          </a:stretch>
        </p:blipFill>
        <p:spPr bwMode="auto">
          <a:xfrm>
            <a:off x="8199966" y="3469102"/>
            <a:ext cx="3992034" cy="33888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62782FA-4A35-9E2D-BBC5-B0DBB0E46189}"/>
              </a:ext>
            </a:extLst>
          </p:cNvPr>
          <p:cNvSpPr txBox="1"/>
          <p:nvPr/>
        </p:nvSpPr>
        <p:spPr>
          <a:xfrm>
            <a:off x="737085" y="2834897"/>
            <a:ext cx="2528887" cy="369332"/>
          </a:xfrm>
          <a:prstGeom prst="rect">
            <a:avLst/>
          </a:prstGeom>
          <a:solidFill>
            <a:schemeClr val="bg1"/>
          </a:solidFill>
        </p:spPr>
        <p:txBody>
          <a:bodyPr wrap="square" rtlCol="0">
            <a:spAutoFit/>
          </a:bodyPr>
          <a:lstStyle/>
          <a:p>
            <a:pPr algn="ctr"/>
            <a:r>
              <a:rPr lang="en-GB" dirty="0"/>
              <a:t>Problem solving</a:t>
            </a:r>
          </a:p>
        </p:txBody>
      </p:sp>
      <p:sp>
        <p:nvSpPr>
          <p:cNvPr id="3" name="TextBox 2">
            <a:extLst>
              <a:ext uri="{FF2B5EF4-FFF2-40B4-BE49-F238E27FC236}">
                <a16:creationId xmlns:a16="http://schemas.microsoft.com/office/drawing/2014/main" id="{9ADA76E3-7AA5-6468-5AA3-9F9635EE4957}"/>
              </a:ext>
            </a:extLst>
          </p:cNvPr>
          <p:cNvSpPr txBox="1"/>
          <p:nvPr/>
        </p:nvSpPr>
        <p:spPr>
          <a:xfrm>
            <a:off x="4918558" y="6276447"/>
            <a:ext cx="2528887" cy="369332"/>
          </a:xfrm>
          <a:prstGeom prst="rect">
            <a:avLst/>
          </a:prstGeom>
          <a:solidFill>
            <a:schemeClr val="bg1"/>
          </a:solidFill>
        </p:spPr>
        <p:txBody>
          <a:bodyPr wrap="square" rtlCol="0">
            <a:spAutoFit/>
          </a:bodyPr>
          <a:lstStyle/>
          <a:p>
            <a:pPr algn="ctr"/>
            <a:r>
              <a:rPr lang="en-GB" dirty="0"/>
              <a:t>Self governance</a:t>
            </a:r>
          </a:p>
        </p:txBody>
      </p:sp>
      <p:sp>
        <p:nvSpPr>
          <p:cNvPr id="4" name="TextBox 3">
            <a:extLst>
              <a:ext uri="{FF2B5EF4-FFF2-40B4-BE49-F238E27FC236}">
                <a16:creationId xmlns:a16="http://schemas.microsoft.com/office/drawing/2014/main" id="{A40106F7-B2EF-2CA0-ADC7-C59B9FFC669F}"/>
              </a:ext>
            </a:extLst>
          </p:cNvPr>
          <p:cNvSpPr txBox="1"/>
          <p:nvPr/>
        </p:nvSpPr>
        <p:spPr>
          <a:xfrm>
            <a:off x="4837058" y="2877810"/>
            <a:ext cx="2528887" cy="369332"/>
          </a:xfrm>
          <a:prstGeom prst="rect">
            <a:avLst/>
          </a:prstGeom>
          <a:solidFill>
            <a:schemeClr val="bg1"/>
          </a:solidFill>
        </p:spPr>
        <p:txBody>
          <a:bodyPr wrap="square" rtlCol="0">
            <a:spAutoFit/>
          </a:bodyPr>
          <a:lstStyle/>
          <a:p>
            <a:pPr algn="ctr"/>
            <a:r>
              <a:rPr lang="en-GB" dirty="0"/>
              <a:t>Community Engagement</a:t>
            </a:r>
          </a:p>
        </p:txBody>
      </p:sp>
      <p:sp>
        <p:nvSpPr>
          <p:cNvPr id="6" name="TextBox 5">
            <a:extLst>
              <a:ext uri="{FF2B5EF4-FFF2-40B4-BE49-F238E27FC236}">
                <a16:creationId xmlns:a16="http://schemas.microsoft.com/office/drawing/2014/main" id="{1B566AF9-5648-392C-06A7-78B555B3C80A}"/>
              </a:ext>
            </a:extLst>
          </p:cNvPr>
          <p:cNvSpPr txBox="1"/>
          <p:nvPr/>
        </p:nvSpPr>
        <p:spPr>
          <a:xfrm>
            <a:off x="8087383" y="292487"/>
            <a:ext cx="4101568" cy="2585323"/>
          </a:xfrm>
          <a:prstGeom prst="rect">
            <a:avLst/>
          </a:prstGeom>
          <a:solidFill>
            <a:schemeClr val="bg1"/>
          </a:solidFill>
        </p:spPr>
        <p:txBody>
          <a:bodyPr wrap="square">
            <a:spAutoFit/>
          </a:bodyPr>
          <a:lstStyle/>
          <a:p>
            <a:r>
              <a:rPr lang="en-GB" i="1" dirty="0"/>
              <a:t> “I have really enjoyed being part of the wormery project. Alison is a great source of knowledge on worms and how to look after them. Her hands on approach has helped me build my confidence looking after worms and keeping the conditions optimal. I am looking forward to gathering their compost and feeding our orchard. Thank you Alison”.</a:t>
            </a:r>
          </a:p>
        </p:txBody>
      </p:sp>
    </p:spTree>
    <p:extLst>
      <p:ext uri="{BB962C8B-B14F-4D97-AF65-F5344CB8AC3E}">
        <p14:creationId xmlns:p14="http://schemas.microsoft.com/office/powerpoint/2010/main" val="233877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black bin with shredded dirt and dirt in it&#10;&#10;AI-generated content may be incorrect.">
            <a:extLst>
              <a:ext uri="{FF2B5EF4-FFF2-40B4-BE49-F238E27FC236}">
                <a16:creationId xmlns:a16="http://schemas.microsoft.com/office/drawing/2014/main" id="{70627983-3E42-A363-8EC1-45C807632B18}"/>
              </a:ext>
            </a:extLst>
          </p:cNvPr>
          <p:cNvPicPr>
            <a:picLocks noChangeAspect="1"/>
          </p:cNvPicPr>
          <p:nvPr/>
        </p:nvPicPr>
        <p:blipFill>
          <a:blip r:embed="rId3"/>
          <a:srcRect t="13161" r="-5" b="1412"/>
          <a:stretch>
            <a:fillRect/>
          </a:stretch>
        </p:blipFill>
        <p:spPr>
          <a:xfrm>
            <a:off x="20" y="10"/>
            <a:ext cx="2970445" cy="3383269"/>
          </a:xfrm>
          <a:prstGeom prst="rect">
            <a:avLst/>
          </a:prstGeom>
        </p:spPr>
      </p:pic>
      <p:pic>
        <p:nvPicPr>
          <p:cNvPr id="7" name="Picture 6" descr="A trash can with shredded paper&#10;&#10;AI-generated content may be incorrect.">
            <a:extLst>
              <a:ext uri="{FF2B5EF4-FFF2-40B4-BE49-F238E27FC236}">
                <a16:creationId xmlns:a16="http://schemas.microsoft.com/office/drawing/2014/main" id="{C4C9A932-6756-5E90-86EF-EB9FC2EB9561}"/>
              </a:ext>
            </a:extLst>
          </p:cNvPr>
          <p:cNvPicPr>
            <a:picLocks noChangeAspect="1"/>
          </p:cNvPicPr>
          <p:nvPr/>
        </p:nvPicPr>
        <p:blipFill>
          <a:blip r:embed="rId4"/>
          <a:srcRect t="273" r="5" b="14308"/>
          <a:stretch>
            <a:fillRect/>
          </a:stretch>
        </p:blipFill>
        <p:spPr>
          <a:xfrm>
            <a:off x="3072956" y="10"/>
            <a:ext cx="2970465" cy="3383268"/>
          </a:xfrm>
          <a:prstGeom prst="rect">
            <a:avLst/>
          </a:prstGeom>
        </p:spPr>
      </p:pic>
      <p:pic>
        <p:nvPicPr>
          <p:cNvPr id="10" name="Picture 2">
            <a:extLst>
              <a:ext uri="{FF2B5EF4-FFF2-40B4-BE49-F238E27FC236}">
                <a16:creationId xmlns:a16="http://schemas.microsoft.com/office/drawing/2014/main" id="{7CC182B1-A342-DAFF-8ECF-473FEEF0E6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2162"/>
          <a:stretch>
            <a:fillRect/>
          </a:stretch>
        </p:blipFill>
        <p:spPr bwMode="auto">
          <a:xfrm>
            <a:off x="6145910" y="-1"/>
            <a:ext cx="2971800" cy="33832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garden with a fence and trees&#10;&#10;AI-generated content may be incorrect.">
            <a:extLst>
              <a:ext uri="{FF2B5EF4-FFF2-40B4-BE49-F238E27FC236}">
                <a16:creationId xmlns:a16="http://schemas.microsoft.com/office/drawing/2014/main" id="{B44D21C9-B36A-F474-91D6-51F756F44237}"/>
              </a:ext>
            </a:extLst>
          </p:cNvPr>
          <p:cNvPicPr>
            <a:picLocks noChangeAspect="1"/>
          </p:cNvPicPr>
          <p:nvPr/>
        </p:nvPicPr>
        <p:blipFill>
          <a:blip r:embed="rId6"/>
          <a:srcRect l="15215" r="18909" b="4"/>
          <a:stretch>
            <a:fillRect/>
          </a:stretch>
        </p:blipFill>
        <p:spPr>
          <a:xfrm>
            <a:off x="9220200" y="10"/>
            <a:ext cx="2971800" cy="3383268"/>
          </a:xfrm>
          <a:prstGeom prst="rect">
            <a:avLst/>
          </a:prstGeom>
        </p:spPr>
      </p:pic>
      <p:pic>
        <p:nvPicPr>
          <p:cNvPr id="3" name="Picture 2" descr="A path in a garden&#10;&#10;AI-generated content may be incorrect.">
            <a:extLst>
              <a:ext uri="{FF2B5EF4-FFF2-40B4-BE49-F238E27FC236}">
                <a16:creationId xmlns:a16="http://schemas.microsoft.com/office/drawing/2014/main" id="{DBC10B24-B455-DC38-8719-9AF5932BD341}"/>
              </a:ext>
            </a:extLst>
          </p:cNvPr>
          <p:cNvPicPr>
            <a:picLocks noChangeAspect="1"/>
          </p:cNvPicPr>
          <p:nvPr/>
        </p:nvPicPr>
        <p:blipFill>
          <a:blip r:embed="rId7"/>
          <a:srcRect t="25369" r="-1" b="-1"/>
          <a:stretch>
            <a:fillRect/>
          </a:stretch>
        </p:blipFill>
        <p:spPr>
          <a:xfrm>
            <a:off x="-1018" y="3474720"/>
            <a:ext cx="6044438" cy="3383280"/>
          </a:xfrm>
          <a:prstGeom prst="rect">
            <a:avLst/>
          </a:prstGeom>
        </p:spPr>
      </p:pic>
      <p:sp>
        <p:nvSpPr>
          <p:cNvPr id="32" name="Rectangle 31">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643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6DF0C090-3A9B-2177-6941-8BCB9FBBB638}"/>
              </a:ext>
            </a:extLst>
          </p:cNvPr>
          <p:cNvSpPr txBox="1"/>
          <p:nvPr/>
        </p:nvSpPr>
        <p:spPr>
          <a:xfrm>
            <a:off x="6479648" y="4510585"/>
            <a:ext cx="5366610" cy="1758732"/>
          </a:xfrm>
          <a:prstGeom prst="rect">
            <a:avLst/>
          </a:prstGeom>
        </p:spPr>
        <p:txBody>
          <a:bodyPr vert="horz" lIns="91440" tIns="45720" rIns="91440" bIns="45720" rtlCol="0">
            <a:normAutofit/>
          </a:bodyPr>
          <a:lstStyle/>
          <a:p>
            <a:pPr defTabSz="914400">
              <a:lnSpc>
                <a:spcPct val="90000"/>
              </a:lnSpc>
              <a:spcAft>
                <a:spcPts val="600"/>
              </a:spcAft>
            </a:pPr>
            <a:r>
              <a:rPr lang="en-US" sz="1700" i="1" dirty="0">
                <a:solidFill>
                  <a:srgbClr val="FFFFFF"/>
                </a:solidFill>
              </a:rPr>
              <a:t>”Friends of Victoria Square, are the proud owners of one of Alison's wormeries and are fascinated with the worms we are looking after. We are new at this worm business but Alison is always on hand to give us advice, which is invaluable. Can't wait to be able to use the vermicompost and liquid </a:t>
            </a:r>
            <a:r>
              <a:rPr lang="en-US" sz="1700" i="1" dirty="0" err="1">
                <a:solidFill>
                  <a:srgbClr val="FFFFFF"/>
                </a:solidFill>
              </a:rPr>
              <a:t>fertiliser</a:t>
            </a:r>
            <a:r>
              <a:rPr lang="en-US" sz="1700" i="1" dirty="0">
                <a:solidFill>
                  <a:srgbClr val="FFFFFF"/>
                </a:solidFill>
              </a:rPr>
              <a:t> the worms will produce.”</a:t>
            </a:r>
            <a:endParaRPr lang="en-US" sz="1700" dirty="0">
              <a:solidFill>
                <a:srgbClr val="FFFFFF"/>
              </a:solidFill>
            </a:endParaRPr>
          </a:p>
        </p:txBody>
      </p:sp>
      <p:sp>
        <p:nvSpPr>
          <p:cNvPr id="2" name="TextBox 1">
            <a:extLst>
              <a:ext uri="{FF2B5EF4-FFF2-40B4-BE49-F238E27FC236}">
                <a16:creationId xmlns:a16="http://schemas.microsoft.com/office/drawing/2014/main" id="{0442E53C-848E-2A55-86A0-B3A0A34CAC7C}"/>
              </a:ext>
            </a:extLst>
          </p:cNvPr>
          <p:cNvSpPr txBox="1"/>
          <p:nvPr/>
        </p:nvSpPr>
        <p:spPr>
          <a:xfrm>
            <a:off x="3286125" y="2871788"/>
            <a:ext cx="2357438" cy="369332"/>
          </a:xfrm>
          <a:prstGeom prst="rect">
            <a:avLst/>
          </a:prstGeom>
          <a:solidFill>
            <a:schemeClr val="tx1"/>
          </a:solidFill>
        </p:spPr>
        <p:txBody>
          <a:bodyPr wrap="square" rtlCol="0">
            <a:spAutoFit/>
          </a:bodyPr>
          <a:lstStyle/>
          <a:p>
            <a:r>
              <a:rPr lang="en-GB" dirty="0">
                <a:solidFill>
                  <a:schemeClr val="bg1"/>
                </a:solidFill>
              </a:rPr>
              <a:t>Proactive Management</a:t>
            </a:r>
          </a:p>
        </p:txBody>
      </p:sp>
      <p:sp>
        <p:nvSpPr>
          <p:cNvPr id="4" name="TextBox 3">
            <a:extLst>
              <a:ext uri="{FF2B5EF4-FFF2-40B4-BE49-F238E27FC236}">
                <a16:creationId xmlns:a16="http://schemas.microsoft.com/office/drawing/2014/main" id="{83947E10-EC1F-2570-39E5-ED4C2603F8BB}"/>
              </a:ext>
            </a:extLst>
          </p:cNvPr>
          <p:cNvSpPr txBox="1"/>
          <p:nvPr/>
        </p:nvSpPr>
        <p:spPr>
          <a:xfrm>
            <a:off x="148026" y="2886076"/>
            <a:ext cx="2674432" cy="380443"/>
          </a:xfrm>
          <a:prstGeom prst="rect">
            <a:avLst/>
          </a:prstGeom>
          <a:solidFill>
            <a:schemeClr val="tx1"/>
          </a:solidFill>
        </p:spPr>
        <p:txBody>
          <a:bodyPr wrap="square" rtlCol="0">
            <a:spAutoFit/>
          </a:bodyPr>
          <a:lstStyle/>
          <a:p>
            <a:r>
              <a:rPr lang="en-GB" dirty="0">
                <a:solidFill>
                  <a:schemeClr val="bg1"/>
                </a:solidFill>
              </a:rPr>
              <a:t>Detailed communication</a:t>
            </a:r>
          </a:p>
        </p:txBody>
      </p:sp>
      <p:sp>
        <p:nvSpPr>
          <p:cNvPr id="6" name="TextBox 5">
            <a:extLst>
              <a:ext uri="{FF2B5EF4-FFF2-40B4-BE49-F238E27FC236}">
                <a16:creationId xmlns:a16="http://schemas.microsoft.com/office/drawing/2014/main" id="{982A57A8-CBDF-E786-780C-C817C50CD44F}"/>
              </a:ext>
            </a:extLst>
          </p:cNvPr>
          <p:cNvSpPr txBox="1"/>
          <p:nvPr/>
        </p:nvSpPr>
        <p:spPr>
          <a:xfrm>
            <a:off x="1379790" y="6423462"/>
            <a:ext cx="3562351" cy="369332"/>
          </a:xfrm>
          <a:prstGeom prst="rect">
            <a:avLst/>
          </a:prstGeom>
          <a:solidFill>
            <a:schemeClr val="tx1"/>
          </a:solidFill>
        </p:spPr>
        <p:txBody>
          <a:bodyPr wrap="square" rtlCol="0">
            <a:spAutoFit/>
          </a:bodyPr>
          <a:lstStyle/>
          <a:p>
            <a:r>
              <a:rPr lang="en-GB" dirty="0">
                <a:solidFill>
                  <a:schemeClr val="bg1"/>
                </a:solidFill>
              </a:rPr>
              <a:t>Comprehensive composting systems</a:t>
            </a:r>
          </a:p>
        </p:txBody>
      </p:sp>
    </p:spTree>
    <p:extLst>
      <p:ext uri="{BB962C8B-B14F-4D97-AF65-F5344CB8AC3E}">
        <p14:creationId xmlns:p14="http://schemas.microsoft.com/office/powerpoint/2010/main" val="307873447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1E8018D-D29A-4B9D-BF9C-9F4D7BA12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C91D7D-861C-81D6-F59A-D67D6370688D}"/>
              </a:ext>
            </a:extLst>
          </p:cNvPr>
          <p:cNvSpPr>
            <a:spLocks noGrp="1"/>
          </p:cNvSpPr>
          <p:nvPr>
            <p:ph type="title"/>
          </p:nvPr>
        </p:nvSpPr>
        <p:spPr>
          <a:xfrm>
            <a:off x="838200" y="3884450"/>
            <a:ext cx="4215063" cy="2398712"/>
          </a:xfrm>
        </p:spPr>
        <p:txBody>
          <a:bodyPr anchor="ctr">
            <a:normAutofit/>
          </a:bodyPr>
          <a:lstStyle/>
          <a:p>
            <a:r>
              <a:rPr lang="en-GB" noProof="0"/>
              <a:t>Discussion</a:t>
            </a:r>
          </a:p>
        </p:txBody>
      </p:sp>
      <p:pic>
        <p:nvPicPr>
          <p:cNvPr id="6" name="Graphic 5" descr="Worm outline">
            <a:extLst>
              <a:ext uri="{FF2B5EF4-FFF2-40B4-BE49-F238E27FC236}">
                <a16:creationId xmlns:a16="http://schemas.microsoft.com/office/drawing/2014/main" id="{3D1EB11A-62BE-1D87-D55F-3676A47DBB0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3774" y="682990"/>
            <a:ext cx="2242105" cy="2242105"/>
          </a:xfrm>
          <a:prstGeom prst="rect">
            <a:avLst/>
          </a:prstGeom>
        </p:spPr>
      </p:pic>
      <p:pic>
        <p:nvPicPr>
          <p:cNvPr id="9" name="Graphic 8" descr="Worm with solid fill">
            <a:extLst>
              <a:ext uri="{FF2B5EF4-FFF2-40B4-BE49-F238E27FC236}">
                <a16:creationId xmlns:a16="http://schemas.microsoft.com/office/drawing/2014/main" id="{E97B8510-57CD-B76C-54EA-37EB617DD9F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58652" y="682990"/>
            <a:ext cx="2242105" cy="2242105"/>
          </a:xfrm>
          <a:prstGeom prst="rect">
            <a:avLst/>
          </a:prstGeom>
        </p:spPr>
      </p:pic>
      <p:pic>
        <p:nvPicPr>
          <p:cNvPr id="11" name="Graphic 10" descr="Worm outline">
            <a:extLst>
              <a:ext uri="{FF2B5EF4-FFF2-40B4-BE49-F238E27FC236}">
                <a16:creationId xmlns:a16="http://schemas.microsoft.com/office/drawing/2014/main" id="{7C8FB2BF-2F13-8F78-AD2C-4E73A0E875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300295" y="682990"/>
            <a:ext cx="2242105" cy="2242105"/>
          </a:xfrm>
          <a:prstGeom prst="rect">
            <a:avLst/>
          </a:prstGeom>
        </p:spPr>
      </p:pic>
      <p:pic>
        <p:nvPicPr>
          <p:cNvPr id="12" name="Graphic 11" descr="Worm with solid fill">
            <a:extLst>
              <a:ext uri="{FF2B5EF4-FFF2-40B4-BE49-F238E27FC236}">
                <a16:creationId xmlns:a16="http://schemas.microsoft.com/office/drawing/2014/main" id="{27A86870-1A06-C763-EE0D-8B19E646BF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58239" y="682990"/>
            <a:ext cx="2242105" cy="2242105"/>
          </a:xfrm>
          <a:prstGeom prst="rect">
            <a:avLst/>
          </a:prstGeom>
        </p:spPr>
      </p:pic>
      <p:sp>
        <p:nvSpPr>
          <p:cNvPr id="3" name="Content Placeholder 2">
            <a:extLst>
              <a:ext uri="{FF2B5EF4-FFF2-40B4-BE49-F238E27FC236}">
                <a16:creationId xmlns:a16="http://schemas.microsoft.com/office/drawing/2014/main" id="{C96BD044-FAB6-1D81-2360-1505E4549014}"/>
              </a:ext>
            </a:extLst>
          </p:cNvPr>
          <p:cNvSpPr>
            <a:spLocks noGrp="1"/>
          </p:cNvSpPr>
          <p:nvPr>
            <p:ph idx="1"/>
          </p:nvPr>
        </p:nvSpPr>
        <p:spPr>
          <a:xfrm>
            <a:off x="3901440" y="3884449"/>
            <a:ext cx="7452359" cy="2398713"/>
          </a:xfrm>
        </p:spPr>
        <p:txBody>
          <a:bodyPr anchor="ctr">
            <a:normAutofit/>
          </a:bodyPr>
          <a:lstStyle/>
          <a:p>
            <a:pPr marL="0" indent="0">
              <a:buNone/>
            </a:pPr>
            <a:r>
              <a:rPr lang="en-GB" sz="2000" dirty="0"/>
              <a:t>Aim: To develop and evaluate a comprehensive methodology for implementing wormeries in community gardens, assess their effectiveness in promoting pro-environmental behaviour, and create a scalable framework for applying these interventions across communities in Wales and beyond.</a:t>
            </a:r>
          </a:p>
        </p:txBody>
      </p:sp>
    </p:spTree>
    <p:extLst>
      <p:ext uri="{BB962C8B-B14F-4D97-AF65-F5344CB8AC3E}">
        <p14:creationId xmlns:p14="http://schemas.microsoft.com/office/powerpoint/2010/main" val="1696126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F01D3-155D-B169-44B4-BE7AC22EAA92}"/>
              </a:ext>
            </a:extLst>
          </p:cNvPr>
          <p:cNvSpPr>
            <a:spLocks noGrp="1"/>
          </p:cNvSpPr>
          <p:nvPr>
            <p:ph type="title"/>
          </p:nvPr>
        </p:nvSpPr>
        <p:spPr/>
        <p:txBody>
          <a:bodyPr/>
          <a:lstStyle/>
          <a:p>
            <a:r>
              <a:rPr lang="en-US"/>
              <a:t>Recommended framework</a:t>
            </a:r>
          </a:p>
        </p:txBody>
      </p:sp>
      <p:pic>
        <p:nvPicPr>
          <p:cNvPr id="4" name="Picture 3" descr="A diagram of a policy&#10;&#10;AI-generated content may be incorrect.">
            <a:extLst>
              <a:ext uri="{FF2B5EF4-FFF2-40B4-BE49-F238E27FC236}">
                <a16:creationId xmlns:a16="http://schemas.microsoft.com/office/drawing/2014/main" id="{FAC153A8-903B-E3C6-EFC4-D645CE76D9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898" y="1416905"/>
            <a:ext cx="9080204" cy="5075970"/>
          </a:xfrm>
          <a:prstGeom prst="rect">
            <a:avLst/>
          </a:prstGeom>
        </p:spPr>
      </p:pic>
    </p:spTree>
    <p:extLst>
      <p:ext uri="{BB962C8B-B14F-4D97-AF65-F5344CB8AC3E}">
        <p14:creationId xmlns:p14="http://schemas.microsoft.com/office/powerpoint/2010/main" val="600482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FAAE070A-FC63-8393-7881-05D437DECF72}"/>
              </a:ext>
            </a:extLst>
          </p:cNvPr>
          <p:cNvSpPr>
            <a:spLocks noGrp="1"/>
          </p:cNvSpPr>
          <p:nvPr>
            <p:ph type="title"/>
          </p:nvPr>
        </p:nvSpPr>
        <p:spPr>
          <a:xfrm>
            <a:off x="638881" y="457201"/>
            <a:ext cx="10909640" cy="1832654"/>
          </a:xfrm>
        </p:spPr>
        <p:txBody>
          <a:bodyPr vert="horz" lIns="91440" tIns="45720" rIns="91440" bIns="45720" rtlCol="0" anchor="b">
            <a:normAutofit/>
          </a:bodyPr>
          <a:lstStyle/>
          <a:p>
            <a:pPr algn="ctr"/>
            <a:r>
              <a:rPr lang="en-US" sz="6600" kern="1200" dirty="0">
                <a:solidFill>
                  <a:schemeClr val="tx1"/>
                </a:solidFill>
                <a:latin typeface="+mj-lt"/>
                <a:ea typeface="+mj-ea"/>
                <a:cs typeface="+mj-cs"/>
              </a:rPr>
              <a:t>Opportunities</a:t>
            </a:r>
            <a:endParaRPr lang="en-US" sz="6600" kern="1200" noProof="0" dirty="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6AF71371-1BF7-F85E-1616-A34CCF42AB3E}"/>
              </a:ext>
            </a:extLst>
          </p:cNvPr>
          <p:cNvGraphicFramePr>
            <a:graphicFrameLocks/>
          </p:cNvGraphicFramePr>
          <p:nvPr>
            <p:extLst>
              <p:ext uri="{D42A27DB-BD31-4B8C-83A1-F6EECF244321}">
                <p14:modId xmlns:p14="http://schemas.microsoft.com/office/powerpoint/2010/main" val="2365749450"/>
              </p:ext>
            </p:extLst>
          </p:nvPr>
        </p:nvGraphicFramePr>
        <p:xfrm>
          <a:off x="320040" y="3575680"/>
          <a:ext cx="11548874" cy="2199905"/>
        </p:xfrm>
        <a:graphic>
          <a:graphicData uri="http://schemas.openxmlformats.org/drawingml/2006/table">
            <a:tbl>
              <a:tblPr firstRow="1" bandRow="1">
                <a:noFill/>
                <a:tableStyleId>{5C22544A-7EE6-4342-B048-85BDC9FD1C3A}</a:tableStyleId>
              </a:tblPr>
              <a:tblGrid>
                <a:gridCol w="2704581">
                  <a:extLst>
                    <a:ext uri="{9D8B030D-6E8A-4147-A177-3AD203B41FA5}">
                      <a16:colId xmlns:a16="http://schemas.microsoft.com/office/drawing/2014/main" val="682258293"/>
                    </a:ext>
                  </a:extLst>
                </a:gridCol>
                <a:gridCol w="2835592">
                  <a:extLst>
                    <a:ext uri="{9D8B030D-6E8A-4147-A177-3AD203B41FA5}">
                      <a16:colId xmlns:a16="http://schemas.microsoft.com/office/drawing/2014/main" val="3260547945"/>
                    </a:ext>
                  </a:extLst>
                </a:gridCol>
                <a:gridCol w="3250827">
                  <a:extLst>
                    <a:ext uri="{9D8B030D-6E8A-4147-A177-3AD203B41FA5}">
                      <a16:colId xmlns:a16="http://schemas.microsoft.com/office/drawing/2014/main" val="326797980"/>
                    </a:ext>
                  </a:extLst>
                </a:gridCol>
                <a:gridCol w="2757874">
                  <a:extLst>
                    <a:ext uri="{9D8B030D-6E8A-4147-A177-3AD203B41FA5}">
                      <a16:colId xmlns:a16="http://schemas.microsoft.com/office/drawing/2014/main" val="1334327942"/>
                    </a:ext>
                  </a:extLst>
                </a:gridCol>
              </a:tblGrid>
              <a:tr h="775935">
                <a:tc>
                  <a:txBody>
                    <a:bodyPr/>
                    <a:lstStyle/>
                    <a:p>
                      <a:r>
                        <a:rPr lang="en-US" sz="2200" b="0" cap="all" spc="150">
                          <a:solidFill>
                            <a:schemeClr val="lt1"/>
                          </a:solidFill>
                        </a:rPr>
                        <a:t>Strengths</a:t>
                      </a:r>
                    </a:p>
                  </a:txBody>
                  <a:tcPr marL="191852" marR="191852" marT="191852" marB="191852">
                    <a:lnL w="12700" cmpd="sng">
                      <a:noFill/>
                    </a:lnL>
                    <a:lnR w="12700" cmpd="sng">
                      <a:noFill/>
                    </a:lnR>
                    <a:lnT w="12700" cmpd="sng">
                      <a:noFill/>
                    </a:lnT>
                    <a:lnB w="38100" cmpd="sng">
                      <a:noFill/>
                    </a:lnB>
                    <a:solidFill>
                      <a:srgbClr val="505356"/>
                    </a:solidFill>
                  </a:tcPr>
                </a:tc>
                <a:tc>
                  <a:txBody>
                    <a:bodyPr/>
                    <a:lstStyle/>
                    <a:p>
                      <a:r>
                        <a:rPr lang="en-US" sz="2200" b="0" cap="all" spc="150">
                          <a:solidFill>
                            <a:schemeClr val="lt1"/>
                          </a:solidFill>
                        </a:rPr>
                        <a:t>Weaknesses</a:t>
                      </a:r>
                    </a:p>
                  </a:txBody>
                  <a:tcPr marL="191852" marR="191852" marT="191852" marB="191852">
                    <a:lnL w="12700" cmpd="sng">
                      <a:noFill/>
                    </a:lnL>
                    <a:lnR w="12700" cmpd="sng">
                      <a:noFill/>
                    </a:lnR>
                    <a:lnT w="12700" cmpd="sng">
                      <a:noFill/>
                    </a:lnT>
                    <a:lnB w="38100" cmpd="sng">
                      <a:noFill/>
                    </a:lnB>
                    <a:solidFill>
                      <a:srgbClr val="505356"/>
                    </a:solidFill>
                  </a:tcPr>
                </a:tc>
                <a:tc>
                  <a:txBody>
                    <a:bodyPr/>
                    <a:lstStyle/>
                    <a:p>
                      <a:r>
                        <a:rPr lang="en-US" sz="2200" b="0" cap="all" spc="150">
                          <a:solidFill>
                            <a:schemeClr val="lt1"/>
                          </a:solidFill>
                        </a:rPr>
                        <a:t>Opportunities</a:t>
                      </a:r>
                    </a:p>
                  </a:txBody>
                  <a:tcPr marL="191852" marR="191852" marT="191852" marB="191852">
                    <a:lnL w="12700" cmpd="sng">
                      <a:noFill/>
                    </a:lnL>
                    <a:lnR w="12700" cmpd="sng">
                      <a:noFill/>
                    </a:lnR>
                    <a:lnT w="12700" cmpd="sng">
                      <a:noFill/>
                    </a:lnT>
                    <a:lnB w="38100" cmpd="sng">
                      <a:noFill/>
                    </a:lnB>
                    <a:solidFill>
                      <a:srgbClr val="505356"/>
                    </a:solidFill>
                  </a:tcPr>
                </a:tc>
                <a:tc>
                  <a:txBody>
                    <a:bodyPr/>
                    <a:lstStyle/>
                    <a:p>
                      <a:r>
                        <a:rPr lang="en-US" sz="2200" b="0" cap="all" spc="150">
                          <a:solidFill>
                            <a:schemeClr val="lt1"/>
                          </a:solidFill>
                        </a:rPr>
                        <a:t>Threats</a:t>
                      </a:r>
                    </a:p>
                  </a:txBody>
                  <a:tcPr marL="191852" marR="191852" marT="191852" marB="191852">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746103553"/>
                  </a:ext>
                </a:extLst>
              </a:tr>
              <a:tr h="711985">
                <a:tc>
                  <a:txBody>
                    <a:bodyPr/>
                    <a:lstStyle/>
                    <a:p>
                      <a:r>
                        <a:rPr lang="en-US" sz="1800" cap="none" spc="0">
                          <a:solidFill>
                            <a:schemeClr val="tx1"/>
                          </a:solidFill>
                        </a:rPr>
                        <a:t>WhatsApp</a:t>
                      </a:r>
                    </a:p>
                  </a:txBody>
                  <a:tcPr marL="191852" marR="191852" marT="191852" marB="191852">
                    <a:lnL w="12700" cmpd="sng">
                      <a:noFill/>
                      <a:prstDash val="solid"/>
                    </a:lnL>
                    <a:lnR w="12700" cmpd="sng">
                      <a:noFill/>
                      <a:prstDash val="solid"/>
                    </a:lnR>
                    <a:lnT w="38100" cmpd="sng">
                      <a:noFill/>
                    </a:lnT>
                    <a:lnB w="12700" cmpd="sng">
                      <a:noFill/>
                      <a:prstDash val="solid"/>
                    </a:lnB>
                    <a:noFill/>
                  </a:tcPr>
                </a:tc>
                <a:tc>
                  <a:txBody>
                    <a:bodyPr/>
                    <a:lstStyle/>
                    <a:p>
                      <a:r>
                        <a:rPr lang="en-US" sz="1800" cap="none" spc="0">
                          <a:solidFill>
                            <a:schemeClr val="tx1"/>
                          </a:solidFill>
                        </a:rPr>
                        <a:t>Time and resources</a:t>
                      </a:r>
                    </a:p>
                  </a:txBody>
                  <a:tcPr marL="191852" marR="191852" marT="191852" marB="191852">
                    <a:lnL w="12700" cmpd="sng">
                      <a:noFill/>
                      <a:prstDash val="solid"/>
                    </a:lnL>
                    <a:lnR w="12700" cmpd="sng">
                      <a:noFill/>
                      <a:prstDash val="solid"/>
                    </a:lnR>
                    <a:lnT w="38100" cmpd="sng">
                      <a:noFill/>
                    </a:lnT>
                    <a:lnB w="12700" cmpd="sng">
                      <a:noFill/>
                      <a:prstDash val="solid"/>
                    </a:lnB>
                    <a:noFill/>
                  </a:tcPr>
                </a:tc>
                <a:tc>
                  <a:txBody>
                    <a:bodyPr/>
                    <a:lstStyle/>
                    <a:p>
                      <a:r>
                        <a:rPr lang="en-US" sz="1800" cap="none" spc="0">
                          <a:solidFill>
                            <a:schemeClr val="tx1"/>
                          </a:solidFill>
                        </a:rPr>
                        <a:t>Links with Food Vale</a:t>
                      </a:r>
                    </a:p>
                  </a:txBody>
                  <a:tcPr marL="191852" marR="191852" marT="191852" marB="191852">
                    <a:lnL w="12700" cmpd="sng">
                      <a:noFill/>
                      <a:prstDash val="solid"/>
                    </a:lnL>
                    <a:lnR w="12700" cmpd="sng">
                      <a:noFill/>
                      <a:prstDash val="solid"/>
                    </a:lnR>
                    <a:lnT w="38100" cmpd="sng">
                      <a:noFill/>
                    </a:lnT>
                    <a:lnB w="12700" cmpd="sng">
                      <a:noFill/>
                      <a:prstDash val="solid"/>
                    </a:lnB>
                    <a:noFill/>
                  </a:tcPr>
                </a:tc>
                <a:tc>
                  <a:txBody>
                    <a:bodyPr/>
                    <a:lstStyle/>
                    <a:p>
                      <a:r>
                        <a:rPr lang="en-US" sz="1800" cap="none" spc="0">
                          <a:solidFill>
                            <a:schemeClr val="tx1"/>
                          </a:solidFill>
                        </a:rPr>
                        <a:t>Sustainability</a:t>
                      </a:r>
                    </a:p>
                  </a:txBody>
                  <a:tcPr marL="191852" marR="191852" marT="191852" marB="191852">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889942727"/>
                  </a:ext>
                </a:extLst>
              </a:tr>
              <a:tr h="711985">
                <a:tc>
                  <a:txBody>
                    <a:bodyPr/>
                    <a:lstStyle/>
                    <a:p>
                      <a:r>
                        <a:rPr lang="en-US" sz="1800" cap="none" spc="0">
                          <a:solidFill>
                            <a:schemeClr val="tx1"/>
                          </a:solidFill>
                        </a:rPr>
                        <a:t>Community cohesion</a:t>
                      </a:r>
                    </a:p>
                  </a:txBody>
                  <a:tcPr marL="191852" marR="191852" marT="191852" marB="19185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US" sz="1800" cap="none" spc="0">
                          <a:solidFill>
                            <a:schemeClr val="tx1"/>
                          </a:solidFill>
                        </a:rPr>
                        <a:t>Vandalism</a:t>
                      </a:r>
                    </a:p>
                  </a:txBody>
                  <a:tcPr marL="191852" marR="191852" marT="191852" marB="19185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US" sz="1800" cap="none" spc="0">
                          <a:solidFill>
                            <a:schemeClr val="tx1"/>
                          </a:solidFill>
                        </a:rPr>
                        <a:t>LA Asset transfer</a:t>
                      </a:r>
                    </a:p>
                  </a:txBody>
                  <a:tcPr marL="191852" marR="191852" marT="191852" marB="19185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US" sz="1800" cap="none" spc="0">
                          <a:solidFill>
                            <a:schemeClr val="tx1"/>
                          </a:solidFill>
                        </a:rPr>
                        <a:t>Bureaucratic red tape</a:t>
                      </a:r>
                    </a:p>
                  </a:txBody>
                  <a:tcPr marL="191852" marR="191852" marT="191852" marB="19185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913291744"/>
                  </a:ext>
                </a:extLst>
              </a:tr>
            </a:tbl>
          </a:graphicData>
        </a:graphic>
      </p:graphicFrame>
    </p:spTree>
    <p:extLst>
      <p:ext uri="{BB962C8B-B14F-4D97-AF65-F5344CB8AC3E}">
        <p14:creationId xmlns:p14="http://schemas.microsoft.com/office/powerpoint/2010/main" val="2685491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23EDCA2-28A6-9679-B35D-3E3BC57ABF25}"/>
              </a:ext>
            </a:extLst>
          </p:cNvPr>
          <p:cNvSpPr txBox="1"/>
          <p:nvPr/>
        </p:nvSpPr>
        <p:spPr>
          <a:xfrm>
            <a:off x="836679" y="723898"/>
            <a:ext cx="6002110" cy="149542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a:latin typeface="+mj-lt"/>
                <a:ea typeface="+mj-ea"/>
                <a:cs typeface="+mj-cs"/>
              </a:rPr>
              <a:t>Conclusion </a:t>
            </a:r>
            <a:endParaRPr lang="en-US" sz="4000" dirty="0">
              <a:latin typeface="+mj-lt"/>
              <a:ea typeface="+mj-ea"/>
              <a:cs typeface="+mj-cs"/>
            </a:endParaRPr>
          </a:p>
        </p:txBody>
      </p:sp>
      <p:sp>
        <p:nvSpPr>
          <p:cNvPr id="3" name="TextBox 2">
            <a:extLst>
              <a:ext uri="{FF2B5EF4-FFF2-40B4-BE49-F238E27FC236}">
                <a16:creationId xmlns:a16="http://schemas.microsoft.com/office/drawing/2014/main" id="{F035EB2F-7E26-5A63-3F9A-028E85BC6FAF}"/>
              </a:ext>
            </a:extLst>
          </p:cNvPr>
          <p:cNvSpPr txBox="1"/>
          <p:nvPr/>
        </p:nvSpPr>
        <p:spPr>
          <a:xfrm>
            <a:off x="836680" y="2405067"/>
            <a:ext cx="6002110" cy="3729034"/>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dirty="0">
                <a:effectLst/>
              </a:rPr>
              <a:t>Educational Impact</a:t>
            </a:r>
          </a:p>
          <a:p>
            <a:pPr indent="-228600" defTabSz="914400">
              <a:lnSpc>
                <a:spcPct val="90000"/>
              </a:lnSpc>
              <a:spcAft>
                <a:spcPts val="600"/>
              </a:spcAft>
              <a:buFont typeface="Arial" panose="020B0604020202020204" pitchFamily="34" charset="0"/>
              <a:buChar char="•"/>
            </a:pPr>
            <a:r>
              <a:rPr lang="en-US" sz="2000" dirty="0">
                <a:effectLst/>
              </a:rPr>
              <a:t>Community Engagement </a:t>
            </a:r>
            <a:endParaRPr lang="en-US" sz="2000" dirty="0"/>
          </a:p>
          <a:p>
            <a:pPr indent="-228600" defTabSz="914400">
              <a:lnSpc>
                <a:spcPct val="90000"/>
              </a:lnSpc>
              <a:spcAft>
                <a:spcPts val="600"/>
              </a:spcAft>
              <a:buFont typeface="Arial" panose="020B0604020202020204" pitchFamily="34" charset="0"/>
              <a:buChar char="•"/>
            </a:pPr>
            <a:r>
              <a:rPr lang="en-US" sz="2000" dirty="0">
                <a:effectLst/>
              </a:rPr>
              <a:t>Barriers to Participation</a:t>
            </a:r>
          </a:p>
          <a:p>
            <a:pPr indent="-228600" defTabSz="914400">
              <a:lnSpc>
                <a:spcPct val="90000"/>
              </a:lnSpc>
              <a:spcAft>
                <a:spcPts val="600"/>
              </a:spcAft>
              <a:buFont typeface="Arial" panose="020B0604020202020204" pitchFamily="34" charset="0"/>
              <a:buChar char="•"/>
            </a:pPr>
            <a:r>
              <a:rPr lang="en-US" sz="2000" dirty="0" err="1">
                <a:effectLst/>
              </a:rPr>
              <a:t>Behaviour</a:t>
            </a:r>
            <a:r>
              <a:rPr lang="en-US" sz="2000" dirty="0">
                <a:effectLst/>
              </a:rPr>
              <a:t> Change  </a:t>
            </a:r>
            <a:endParaRPr lang="en-US" sz="2000" dirty="0"/>
          </a:p>
        </p:txBody>
      </p:sp>
      <p:pic>
        <p:nvPicPr>
          <p:cNvPr id="2" name="Picture 1">
            <a:extLst>
              <a:ext uri="{FF2B5EF4-FFF2-40B4-BE49-F238E27FC236}">
                <a16:creationId xmlns:a16="http://schemas.microsoft.com/office/drawing/2014/main" id="{A8D20D4D-BFC5-8603-7F26-C8723ADD364D}"/>
              </a:ext>
            </a:extLst>
          </p:cNvPr>
          <p:cNvPicPr>
            <a:picLocks noChangeAspect="1"/>
          </p:cNvPicPr>
          <p:nvPr/>
        </p:nvPicPr>
        <p:blipFill>
          <a:blip r:embed="rId3"/>
          <a:srcRect l="268" r="2666"/>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299562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E80E9-615D-8BB6-A28C-A940E4AFB190}"/>
              </a:ext>
            </a:extLst>
          </p:cNvPr>
          <p:cNvSpPr>
            <a:spLocks noGrp="1"/>
          </p:cNvSpPr>
          <p:nvPr>
            <p:ph type="title"/>
          </p:nvPr>
        </p:nvSpPr>
        <p:spPr>
          <a:xfrm>
            <a:off x="838200" y="114300"/>
            <a:ext cx="10515600" cy="776288"/>
          </a:xfrm>
        </p:spPr>
        <p:txBody>
          <a:bodyPr/>
          <a:lstStyle/>
          <a:p>
            <a:r>
              <a:rPr lang="en-GB" noProof="0" dirty="0"/>
              <a:t>Reference list</a:t>
            </a:r>
          </a:p>
        </p:txBody>
      </p:sp>
      <p:sp>
        <p:nvSpPr>
          <p:cNvPr id="3" name="Content Placeholder 2">
            <a:extLst>
              <a:ext uri="{FF2B5EF4-FFF2-40B4-BE49-F238E27FC236}">
                <a16:creationId xmlns:a16="http://schemas.microsoft.com/office/drawing/2014/main" id="{8C0232C3-00FA-5E03-561F-A44D96AB18D3}"/>
              </a:ext>
            </a:extLst>
          </p:cNvPr>
          <p:cNvSpPr>
            <a:spLocks noGrp="1"/>
          </p:cNvSpPr>
          <p:nvPr>
            <p:ph idx="1"/>
          </p:nvPr>
        </p:nvSpPr>
        <p:spPr>
          <a:xfrm>
            <a:off x="285750" y="890588"/>
            <a:ext cx="11787188" cy="5853112"/>
          </a:xfrm>
        </p:spPr>
        <p:txBody>
          <a:bodyPr>
            <a:normAutofit lnSpcReduction="10000"/>
          </a:bodyPr>
          <a:lstStyle/>
          <a:p>
            <a:pPr>
              <a:lnSpc>
                <a:spcPct val="115000"/>
              </a:lnSpc>
              <a:buNone/>
            </a:pPr>
            <a:r>
              <a:rPr lang="en-US" sz="800" dirty="0">
                <a:effectLst/>
                <a:latin typeface="Calibri Light" panose="020F0302020204030204" pitchFamily="34" charset="0"/>
                <a:ea typeface="Calibri" panose="020F0502020204030204" pitchFamily="34" charset="0"/>
              </a:rPr>
              <a:t>Ajzen, I. (1985). From Intentions to Actions: a Theory of Planned Behavior. Action Control, 1(1), pp.11–39.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2"/>
              </a:rPr>
              <a:t>https://doi.org/10.1007/978-3-642-69746-3_2</a:t>
            </a:r>
            <a:r>
              <a:rPr lang="en-US" sz="800" dirty="0">
                <a:effectLst/>
                <a:latin typeface="Calibri Light" panose="020F0302020204030204" pitchFamily="34" charset="0"/>
                <a:ea typeface="Calibri" panose="020F0502020204030204" pitchFamily="34" charset="0"/>
              </a:rPr>
              <a:t>.</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err="1">
                <a:effectLst/>
                <a:latin typeface="Calibri Light" panose="020F0302020204030204" pitchFamily="34" charset="0"/>
                <a:ea typeface="Calibri" panose="020F0502020204030204" pitchFamily="34" charset="0"/>
              </a:rPr>
              <a:t>Albarracín</a:t>
            </a:r>
            <a:r>
              <a:rPr lang="en-US" sz="800" dirty="0">
                <a:effectLst/>
                <a:latin typeface="Calibri Light" panose="020F0302020204030204" pitchFamily="34" charset="0"/>
                <a:ea typeface="Calibri" panose="020F0502020204030204" pitchFamily="34" charset="0"/>
              </a:rPr>
              <a:t>, D., Fayaz-Farkhad, B. and Granados Samayoa, J.A. (2024). Determinants of </a:t>
            </a:r>
            <a:r>
              <a:rPr lang="en-US" sz="800" dirty="0" err="1">
                <a:effectLst/>
                <a:latin typeface="Calibri Light" panose="020F0302020204030204" pitchFamily="34" charset="0"/>
                <a:ea typeface="Calibri" panose="020F0502020204030204" pitchFamily="34" charset="0"/>
              </a:rPr>
              <a:t>behaviour</a:t>
            </a:r>
            <a:r>
              <a:rPr lang="en-US" sz="800" dirty="0">
                <a:effectLst/>
                <a:latin typeface="Calibri Light" panose="020F0302020204030204" pitchFamily="34" charset="0"/>
                <a:ea typeface="Calibri" panose="020F0502020204030204" pitchFamily="34" charset="0"/>
              </a:rPr>
              <a:t> and their efficacy as targets of </a:t>
            </a:r>
            <a:r>
              <a:rPr lang="en-US" sz="800" dirty="0" err="1">
                <a:effectLst/>
                <a:latin typeface="Calibri Light" panose="020F0302020204030204" pitchFamily="34" charset="0"/>
                <a:ea typeface="Calibri" panose="020F0502020204030204" pitchFamily="34" charset="0"/>
              </a:rPr>
              <a:t>behavioural</a:t>
            </a:r>
            <a:r>
              <a:rPr lang="en-US" sz="800" dirty="0">
                <a:effectLst/>
                <a:latin typeface="Calibri Light" panose="020F0302020204030204" pitchFamily="34" charset="0"/>
                <a:ea typeface="Calibri" panose="020F0502020204030204" pitchFamily="34" charset="0"/>
              </a:rPr>
              <a:t> change interventions. Nature Reviews Psychology, [online] 3(4), pp.1–16.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3"/>
              </a:rPr>
              <a:t>https://doi.org/10.1038/s44159-024-00305-0</a:t>
            </a:r>
            <a:r>
              <a:rPr lang="en-US" sz="800" dirty="0">
                <a:effectLst/>
                <a:latin typeface="Calibri Light" panose="020F0302020204030204" pitchFamily="34" charset="0"/>
                <a:ea typeface="Calibri" panose="020F0502020204030204" pitchFamily="34" charset="0"/>
              </a:rPr>
              <a:t>.</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Ananda, J., Gayana </a:t>
            </a:r>
            <a:r>
              <a:rPr lang="en-US" sz="800" dirty="0" err="1">
                <a:effectLst/>
                <a:latin typeface="Calibri Light" panose="020F0302020204030204" pitchFamily="34" charset="0"/>
                <a:ea typeface="Calibri" panose="020F0502020204030204" pitchFamily="34" charset="0"/>
              </a:rPr>
              <a:t>Karunasena</a:t>
            </a:r>
            <a:r>
              <a:rPr lang="en-US" sz="800" dirty="0">
                <a:effectLst/>
                <a:latin typeface="Calibri Light" panose="020F0302020204030204" pitchFamily="34" charset="0"/>
                <a:ea typeface="Calibri" panose="020F0502020204030204" pitchFamily="34" charset="0"/>
              </a:rPr>
              <a:t>, G. and Pearson, D. (2022). Identifying interventions to reduce household food waste based on food categories. Food Policy, [online] 111(102324), p.102324.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4"/>
              </a:rPr>
              <a:t>https://doi.org/10.1016/j.foodpol.2022.102324</a:t>
            </a:r>
            <a:r>
              <a:rPr lang="en-US" sz="800" dirty="0">
                <a:effectLst/>
                <a:latin typeface="Calibri Light" panose="020F0302020204030204" pitchFamily="34" charset="0"/>
                <a:ea typeface="Calibri" panose="020F0502020204030204" pitchFamily="34" charset="0"/>
              </a:rPr>
              <a:t>. [Accessed 28 March 2025].</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Charlebois, S., Rankin, A. and Music, J. (2003). Mitigating Food Waste -Are ‘Best Before’ Dates Past Their Due Dates? [online] Available at: </a:t>
            </a:r>
            <a:r>
              <a:rPr lang="en-US" sz="800" u="none" strike="noStrike" dirty="0">
                <a:solidFill>
                  <a:srgbClr val="467886"/>
                </a:solidFill>
                <a:effectLst/>
                <a:latin typeface="Calibri Light" panose="020F0302020204030204" pitchFamily="34" charset="0"/>
                <a:ea typeface="Calibri" panose="020F0502020204030204" pitchFamily="34" charset="0"/>
                <a:hlinkClick r:id="rId5"/>
              </a:rPr>
              <a:t>https://www.foodprotection.org/members/fpt-archive-articles/2023-07-mitigating-food-waste-are-best-before-dates-past-their-due-dates/</a:t>
            </a:r>
            <a:r>
              <a:rPr lang="en-GB" sz="800" dirty="0">
                <a:effectLst/>
                <a:latin typeface="Calibri" panose="020F0502020204030204" pitchFamily="34" charset="0"/>
                <a:ea typeface="Calibri" panose="020F0502020204030204" pitchFamily="34" charset="0"/>
              </a:rPr>
              <a:t> </a:t>
            </a:r>
            <a:r>
              <a:rPr lang="en-US" sz="800" dirty="0">
                <a:effectLst/>
                <a:latin typeface="Calibri Light" panose="020F0302020204030204" pitchFamily="34" charset="0"/>
                <a:ea typeface="Calibri" panose="020F0502020204030204" pitchFamily="34" charset="0"/>
              </a:rPr>
              <a:t> [Accessed 30 March 2025].</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EL-SHAIENY, A.-H.A.H., FARRAG, H.M., BAKR, A.A.A. and ABDELRASHEED, K.G. (2022). Combined use of compost, compost tea, and vermicompost tea improves soil properties, and growth, yield, and quality of (Allium cepa L.). </a:t>
            </a:r>
            <a:r>
              <a:rPr lang="en-US" sz="800" dirty="0" err="1">
                <a:effectLst/>
                <a:latin typeface="Calibri Light" panose="020F0302020204030204" pitchFamily="34" charset="0"/>
                <a:ea typeface="Calibri" panose="020F0502020204030204" pitchFamily="34" charset="0"/>
              </a:rPr>
              <a:t>Notulae</a:t>
            </a:r>
            <a:r>
              <a:rPr lang="en-US" sz="800" dirty="0">
                <a:effectLst/>
                <a:latin typeface="Calibri Light" panose="020F0302020204030204" pitchFamily="34" charset="0"/>
                <a:ea typeface="Calibri" panose="020F0502020204030204" pitchFamily="34" charset="0"/>
              </a:rPr>
              <a:t> </a:t>
            </a:r>
            <a:r>
              <a:rPr lang="en-US" sz="800" dirty="0" err="1">
                <a:effectLst/>
                <a:latin typeface="Calibri Light" panose="020F0302020204030204" pitchFamily="34" charset="0"/>
                <a:ea typeface="Calibri" panose="020F0502020204030204" pitchFamily="34" charset="0"/>
              </a:rPr>
              <a:t>Botanicae</a:t>
            </a:r>
            <a:r>
              <a:rPr lang="en-US" sz="800" dirty="0">
                <a:effectLst/>
                <a:latin typeface="Calibri Light" panose="020F0302020204030204" pitchFamily="34" charset="0"/>
                <a:ea typeface="Calibri" panose="020F0502020204030204" pitchFamily="34" charset="0"/>
              </a:rPr>
              <a:t> Horti </a:t>
            </a:r>
            <a:r>
              <a:rPr lang="en-US" sz="800" dirty="0" err="1">
                <a:effectLst/>
                <a:latin typeface="Calibri Light" panose="020F0302020204030204" pitchFamily="34" charset="0"/>
                <a:ea typeface="Calibri" panose="020F0502020204030204" pitchFamily="34" charset="0"/>
              </a:rPr>
              <a:t>Agrobotanici</a:t>
            </a:r>
            <a:r>
              <a:rPr lang="en-US" sz="800" dirty="0">
                <a:effectLst/>
                <a:latin typeface="Calibri Light" panose="020F0302020204030204" pitchFamily="34" charset="0"/>
                <a:ea typeface="Calibri" panose="020F0502020204030204" pitchFamily="34" charset="0"/>
              </a:rPr>
              <a:t> Cluj-Napoca, [online] 50(1), p.12565.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6"/>
              </a:rPr>
              <a:t>https://doi.org/10.15835/nbha50112565</a:t>
            </a:r>
            <a:r>
              <a:rPr lang="en-US" sz="800" dirty="0">
                <a:effectLst/>
                <a:latin typeface="Calibri Light" panose="020F0302020204030204" pitchFamily="34" charset="0"/>
                <a:ea typeface="Calibri" panose="020F0502020204030204" pitchFamily="34" charset="0"/>
              </a:rPr>
              <a:t>. [Accessed 5 October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Gifford, R. &amp; Nilsson, A. (2014). Personal and social factors that influence pro-environmental concern and </a:t>
            </a:r>
            <a:r>
              <a:rPr lang="en-US" sz="800" dirty="0" err="1">
                <a:effectLst/>
                <a:latin typeface="Calibri Light" panose="020F0302020204030204" pitchFamily="34" charset="0"/>
                <a:ea typeface="Calibri" panose="020F0502020204030204" pitchFamily="34" charset="0"/>
              </a:rPr>
              <a:t>behaviour</a:t>
            </a:r>
            <a:r>
              <a:rPr lang="en-US" sz="800" dirty="0">
                <a:effectLst/>
                <a:latin typeface="Calibri Light" panose="020F0302020204030204" pitchFamily="34" charset="0"/>
                <a:ea typeface="Calibri" panose="020F0502020204030204" pitchFamily="34" charset="0"/>
              </a:rPr>
              <a:t>: A review. Available at: ResearchGate [Accessed 10 November.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Fang, X., Gao, B., Zhong, D., Wang, L., </a:t>
            </a:r>
            <a:r>
              <a:rPr lang="en-US" sz="800" dirty="0" err="1">
                <a:effectLst/>
                <a:latin typeface="Calibri Light" panose="020F0302020204030204" pitchFamily="34" charset="0"/>
                <a:ea typeface="Calibri" panose="020F0502020204030204" pitchFamily="34" charset="0"/>
              </a:rPr>
              <a:t>Borrion</a:t>
            </a:r>
            <a:r>
              <a:rPr lang="en-US" sz="800" dirty="0">
                <a:effectLst/>
                <a:latin typeface="Calibri Light" panose="020F0302020204030204" pitchFamily="34" charset="0"/>
                <a:ea typeface="Calibri" panose="020F0502020204030204" pitchFamily="34" charset="0"/>
              </a:rPr>
              <a:t>, A., Huang, W., Xu, S. and Cui, S. (2023). Closing the food waste loop: Analysis of the agronomic performance and potential of food waste disposal products. Journal of Cleaner Production, 382, p.135174.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7"/>
              </a:rPr>
              <a:t>https://doi.org/10.1016/j.jclepro.2022.135174</a:t>
            </a:r>
            <a:r>
              <a:rPr lang="en-US" sz="800" dirty="0">
                <a:effectLst/>
                <a:latin typeface="Calibri Light" panose="020F0302020204030204" pitchFamily="34" charset="0"/>
                <a:ea typeface="Calibri" panose="020F0502020204030204" pitchFamily="34" charset="0"/>
              </a:rPr>
              <a:t>. [Accessed 10 November.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Furlong, C., Rajapaksha, N.S., Butt, K.R. and Gibson, W.T. (2017). Is composting worm availability the main barrier to large-scale adoption of worm-based organic waste processing technologies? Journal of Cleaner Production, 164, pp.1026–1033.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8"/>
              </a:rPr>
              <a:t>https://doi.org/10.1016/j.jclepro.2017.06.226</a:t>
            </a:r>
            <a:r>
              <a:rPr lang="en-US" sz="800" dirty="0">
                <a:effectLst/>
                <a:latin typeface="Calibri Light" panose="020F0302020204030204" pitchFamily="34" charset="0"/>
                <a:ea typeface="Calibri" panose="020F0502020204030204" pitchFamily="34" charset="0"/>
              </a:rPr>
              <a:t>. [Accessed 5 October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Hwang, H.Y., Lee, S.M., Lee, C.R. and An, N.H. (2022). Addition of earthworm castings reduces gas emissions and improves compost quality in kitchen waste composting. Applied Biological Chemistry, 65(1).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9"/>
              </a:rPr>
              <a:t>https://doi.org/10.1186/s13765-022-00692-z</a:t>
            </a:r>
            <a:r>
              <a:rPr lang="en-US" sz="800" dirty="0">
                <a:effectLst/>
                <a:latin typeface="Calibri Light" panose="020F0302020204030204" pitchFamily="34" charset="0"/>
                <a:ea typeface="Calibri" panose="020F0502020204030204" pitchFamily="34" charset="0"/>
              </a:rPr>
              <a:t>. [Accessed 30 March 2025].</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Hoang, D.T.T., Pausch, J., Razavi, B.S., </a:t>
            </a:r>
            <a:r>
              <a:rPr lang="en-US" sz="800" dirty="0" err="1">
                <a:effectLst/>
                <a:latin typeface="Calibri Light" panose="020F0302020204030204" pitchFamily="34" charset="0"/>
                <a:ea typeface="Calibri" panose="020F0502020204030204" pitchFamily="34" charset="0"/>
              </a:rPr>
              <a:t>Kuzyakova</a:t>
            </a:r>
            <a:r>
              <a:rPr lang="en-US" sz="800" dirty="0">
                <a:effectLst/>
                <a:latin typeface="Calibri Light" panose="020F0302020204030204" pitchFamily="34" charset="0"/>
                <a:ea typeface="Calibri" panose="020F0502020204030204" pitchFamily="34" charset="0"/>
              </a:rPr>
              <a:t>, I., Banfield, C.C. &amp; </a:t>
            </a:r>
            <a:r>
              <a:rPr lang="en-US" sz="800" dirty="0" err="1">
                <a:effectLst/>
                <a:latin typeface="Calibri Light" panose="020F0302020204030204" pitchFamily="34" charset="0"/>
                <a:ea typeface="Calibri" panose="020F0502020204030204" pitchFamily="34" charset="0"/>
              </a:rPr>
              <a:t>Kuzyakov</a:t>
            </a:r>
            <a:r>
              <a:rPr lang="en-US" sz="800" dirty="0">
                <a:effectLst/>
                <a:latin typeface="Calibri Light" panose="020F0302020204030204" pitchFamily="34" charset="0"/>
                <a:ea typeface="Calibri" panose="020F0502020204030204" pitchFamily="34" charset="0"/>
              </a:rPr>
              <a:t>, Y. (2016). Hotspots of microbial activity induced by earthworm burrows, old root channels, and their combination in subsoil. Biology and Fertility of Soils, 52(8), pp. 1105–1119. Available at: </a:t>
            </a:r>
            <a:r>
              <a:rPr lang="en-US" sz="800" u="sng" dirty="0">
                <a:solidFill>
                  <a:srgbClr val="467886"/>
                </a:solidFill>
                <a:effectLst/>
                <a:latin typeface="Calibri Light" panose="020F0302020204030204" pitchFamily="34" charset="0"/>
                <a:ea typeface="Calibri" panose="020F0502020204030204" pitchFamily="34" charset="0"/>
                <a:hlinkClick r:id="rId10"/>
              </a:rPr>
              <a:t>https://link.springer.com/article/10.1007/s00374-016-1148-y</a:t>
            </a:r>
            <a:r>
              <a:rPr lang="en-US" sz="800" dirty="0">
                <a:effectLst/>
                <a:latin typeface="Calibri Light" panose="020F0302020204030204" pitchFamily="34" charset="0"/>
                <a:ea typeface="Calibri" panose="020F0502020204030204" pitchFamily="34" charset="0"/>
              </a:rPr>
              <a:t> [Accessed 10 November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Libutti, A., Russo, D., Lela, L., Ponticelli, M., </a:t>
            </a:r>
            <a:r>
              <a:rPr lang="en-US" sz="800" dirty="0" err="1">
                <a:effectLst/>
                <a:latin typeface="Calibri Light" panose="020F0302020204030204" pitchFamily="34" charset="0"/>
                <a:ea typeface="Calibri" panose="020F0502020204030204" pitchFamily="34" charset="0"/>
              </a:rPr>
              <a:t>Milella</a:t>
            </a:r>
            <a:r>
              <a:rPr lang="en-US" sz="800" dirty="0">
                <a:effectLst/>
                <a:latin typeface="Calibri Light" panose="020F0302020204030204" pitchFamily="34" charset="0"/>
                <a:ea typeface="Calibri" panose="020F0502020204030204" pitchFamily="34" charset="0"/>
              </a:rPr>
              <a:t>, L. and Rivelli, A.R. (2023). Enhancement of Yield, Phytochemical Content and Biological Activity of a Leafy Vegetable (Beta vulgaris L. var. </a:t>
            </a:r>
            <a:r>
              <a:rPr lang="en-US" sz="800" dirty="0" err="1">
                <a:effectLst/>
                <a:latin typeface="Calibri Light" panose="020F0302020204030204" pitchFamily="34" charset="0"/>
                <a:ea typeface="Calibri" panose="020F0502020204030204" pitchFamily="34" charset="0"/>
              </a:rPr>
              <a:t>cycla</a:t>
            </a:r>
            <a:r>
              <a:rPr lang="en-US" sz="800" dirty="0">
                <a:effectLst/>
                <a:latin typeface="Calibri Light" panose="020F0302020204030204" pitchFamily="34" charset="0"/>
                <a:ea typeface="Calibri" panose="020F0502020204030204" pitchFamily="34" charset="0"/>
              </a:rPr>
              <a:t>) by Using Organic Amendments as an Alternative to Chemical Fertilizer. Plants, 12(3), p.569.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11"/>
              </a:rPr>
              <a:t>https://doi.org/10.3390/plants12030569</a:t>
            </a:r>
            <a:r>
              <a:rPr lang="en-US" sz="800" dirty="0">
                <a:effectLst/>
                <a:latin typeface="Calibri Light" panose="020F0302020204030204" pitchFamily="34" charset="0"/>
                <a:ea typeface="Calibri" panose="020F0502020204030204" pitchFamily="34" charset="0"/>
              </a:rPr>
              <a:t>. [Accessed 30 Mar. 2025].</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Marchant, N. (2021). Global food waste twice the size of previous estimates. [online] World Economic Forum. Available at: </a:t>
            </a:r>
            <a:r>
              <a:rPr lang="en-US" sz="800" u="none" strike="noStrike" dirty="0">
                <a:solidFill>
                  <a:srgbClr val="467886"/>
                </a:solidFill>
                <a:effectLst/>
                <a:latin typeface="Calibri Light" panose="020F0302020204030204" pitchFamily="34" charset="0"/>
                <a:ea typeface="Calibri" panose="020F0502020204030204" pitchFamily="34" charset="0"/>
                <a:hlinkClick r:id="rId12"/>
              </a:rPr>
              <a:t>https://www.weforum.org/stories/2021/03/global-food-waste-solutions/</a:t>
            </a:r>
            <a:r>
              <a:rPr lang="en-US" sz="800" dirty="0">
                <a:effectLst/>
                <a:latin typeface="Calibri Light" panose="020F0302020204030204" pitchFamily="34" charset="0"/>
                <a:ea typeface="Calibri" panose="020F0502020204030204" pitchFamily="34" charset="0"/>
              </a:rPr>
              <a:t>. [Accessed 16 May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Michie, s, Atkins, L. and West, R. (2014). The </a:t>
            </a:r>
            <a:r>
              <a:rPr lang="en-US" sz="800" dirty="0" err="1">
                <a:effectLst/>
                <a:latin typeface="Calibri Light" panose="020F0302020204030204" pitchFamily="34" charset="0"/>
                <a:ea typeface="Calibri" panose="020F0502020204030204" pitchFamily="34" charset="0"/>
              </a:rPr>
              <a:t>Behaviour</a:t>
            </a:r>
            <a:r>
              <a:rPr lang="en-US" sz="800" dirty="0">
                <a:effectLst/>
                <a:latin typeface="Calibri Light" panose="020F0302020204030204" pitchFamily="34" charset="0"/>
                <a:ea typeface="Calibri" panose="020F0502020204030204" pitchFamily="34" charset="0"/>
              </a:rPr>
              <a:t> Change Wheel Book - A Guide To Designing Interventions. [online] </a:t>
            </a:r>
            <a:r>
              <a:rPr lang="en-US" sz="800" dirty="0" err="1">
                <a:effectLst/>
                <a:latin typeface="Calibri Light" panose="020F0302020204030204" pitchFamily="34" charset="0"/>
                <a:ea typeface="Calibri" panose="020F0502020204030204" pitchFamily="34" charset="0"/>
              </a:rPr>
              <a:t>www.behaviourchangewheel.com</a:t>
            </a:r>
            <a:r>
              <a:rPr lang="en-US" sz="800" dirty="0">
                <a:effectLst/>
                <a:latin typeface="Calibri Light" panose="020F0302020204030204" pitchFamily="34" charset="0"/>
                <a:ea typeface="Calibri" panose="020F0502020204030204" pitchFamily="34" charset="0"/>
              </a:rPr>
              <a:t>. Available at: </a:t>
            </a:r>
            <a:r>
              <a:rPr lang="en-US" sz="800" u="none" strike="noStrike" dirty="0">
                <a:solidFill>
                  <a:srgbClr val="467886"/>
                </a:solidFill>
                <a:effectLst/>
                <a:latin typeface="Calibri Light" panose="020F0302020204030204" pitchFamily="34" charset="0"/>
                <a:ea typeface="Calibri" panose="020F0502020204030204" pitchFamily="34" charset="0"/>
                <a:hlinkClick r:id="rId13"/>
              </a:rPr>
              <a:t>https://www.behaviourchangewheel.com/</a:t>
            </a:r>
            <a:r>
              <a:rPr lang="en-US" sz="800" dirty="0">
                <a:effectLst/>
                <a:latin typeface="Calibri Light" panose="020F0302020204030204" pitchFamily="34" charset="0"/>
                <a:ea typeface="Calibri" panose="020F0502020204030204" pitchFamily="34" charset="0"/>
              </a:rPr>
              <a:t>.</a:t>
            </a:r>
            <a:endParaRPr lang="en-GB" sz="800" dirty="0">
              <a:effectLst/>
              <a:latin typeface="Calibri" panose="020F0502020204030204" pitchFamily="34" charset="0"/>
              <a:ea typeface="Calibri" panose="020F0502020204030204" pitchFamily="34" charset="0"/>
            </a:endParaRPr>
          </a:p>
          <a:p>
            <a:pPr>
              <a:lnSpc>
                <a:spcPct val="115000"/>
              </a:lnSpc>
              <a:buNone/>
            </a:pPr>
            <a:r>
              <a:rPr lang="en-GB" sz="800" dirty="0">
                <a:effectLst/>
                <a:latin typeface="Calibri Light" panose="020F0302020204030204" pitchFamily="34" charset="0"/>
                <a:ea typeface="Calibri" panose="020F0502020204030204" pitchFamily="34" charset="0"/>
              </a:rPr>
              <a:t>Our World in Data, 2022. Food waste per capita in 2022, </a:t>
            </a:r>
            <a:r>
              <a:rPr lang="en-GB" sz="800" u="sng" dirty="0">
                <a:solidFill>
                  <a:srgbClr val="467886"/>
                </a:solidFill>
                <a:effectLst/>
                <a:latin typeface="Calibri Light" panose="020F0302020204030204" pitchFamily="34" charset="0"/>
                <a:ea typeface="Calibri" panose="020F0502020204030204" pitchFamily="34" charset="0"/>
                <a:hlinkClick r:id="rId14"/>
              </a:rPr>
              <a:t>https://ourworldindata.org/grapher/food-waste-per-capita</a:t>
            </a:r>
            <a:r>
              <a:rPr lang="en-GB" sz="800" dirty="0">
                <a:effectLst/>
                <a:latin typeface="Calibri Light" panose="020F0302020204030204" pitchFamily="34" charset="0"/>
                <a:ea typeface="Calibri" panose="020F0502020204030204" pitchFamily="34" charset="0"/>
              </a:rPr>
              <a:t> </a:t>
            </a:r>
            <a:r>
              <a:rPr lang="en-US" sz="800" dirty="0">
                <a:effectLst/>
                <a:latin typeface="Calibri Light" panose="020F0302020204030204" pitchFamily="34" charset="0"/>
                <a:ea typeface="Calibri" panose="020F0502020204030204" pitchFamily="34" charset="0"/>
              </a:rPr>
              <a:t>[Accessed 30 March 2025].</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Ray, S. (2018). Introductory Chapter: Earthworms - The Ecological Engineers of Soil. </a:t>
            </a:r>
            <a:r>
              <a:rPr lang="en-US" sz="800" dirty="0" err="1">
                <a:effectLst/>
                <a:latin typeface="Calibri Light" panose="020F0302020204030204" pitchFamily="34" charset="0"/>
                <a:ea typeface="Calibri" panose="020F0502020204030204" pitchFamily="34" charset="0"/>
              </a:rPr>
              <a:t>InTech</a:t>
            </a:r>
            <a:r>
              <a:rPr lang="en-US" sz="800" dirty="0">
                <a:effectLst/>
                <a:latin typeface="Calibri Light" panose="020F0302020204030204" pitchFamily="34" charset="0"/>
                <a:ea typeface="Calibri" panose="020F0502020204030204" pitchFamily="34" charset="0"/>
              </a:rPr>
              <a:t> eBooks.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15"/>
              </a:rPr>
              <a:t>https://doi.org/10.5772/intechopen.78264</a:t>
            </a:r>
            <a:r>
              <a:rPr lang="en-US" sz="800" dirty="0">
                <a:effectLst/>
                <a:latin typeface="Calibri Light" panose="020F0302020204030204" pitchFamily="34" charset="0"/>
                <a:ea typeface="Calibri" panose="020F0502020204030204" pitchFamily="34" charset="0"/>
              </a:rPr>
              <a:t>. [Accessed 16 May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Ritchie, H. (2020). Food Waste Is Responsible for 6% of Global Greenhouse Gas Emissions. [online] Our World in Data. Available at: </a:t>
            </a:r>
            <a:r>
              <a:rPr lang="en-US" sz="800" u="sng" dirty="0">
                <a:solidFill>
                  <a:srgbClr val="467886"/>
                </a:solidFill>
                <a:effectLst/>
                <a:latin typeface="Calibri Light" panose="020F0302020204030204" pitchFamily="34" charset="0"/>
                <a:ea typeface="Calibri" panose="020F0502020204030204" pitchFamily="34" charset="0"/>
                <a:hlinkClick r:id="rId16"/>
              </a:rPr>
              <a:t>https://ourworldindata.org/food-waste-emissions</a:t>
            </a:r>
            <a:r>
              <a:rPr lang="en-US" sz="800" dirty="0">
                <a:effectLst/>
                <a:latin typeface="Calibri Light" panose="020F0302020204030204" pitchFamily="34" charset="0"/>
                <a:ea typeface="Calibri" panose="020F0502020204030204" pitchFamily="34" charset="0"/>
              </a:rPr>
              <a:t>. [Accessed  16 May 2024].</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Siemsen, E., Roth, A.V. and Balasubramanian, S. (2007). How motivation, opportunity, and Ability Drive Knowledge sharing: the constraining-factor Model. Journal of Operations Management, 26(3), pp.426–445. </a:t>
            </a:r>
            <a:r>
              <a:rPr lang="en-US" sz="800" dirty="0" err="1">
                <a:effectLst/>
                <a:latin typeface="Calibri Light" panose="020F0302020204030204" pitchFamily="34" charset="0"/>
                <a:ea typeface="Calibri" panose="020F0502020204030204" pitchFamily="34" charset="0"/>
              </a:rPr>
              <a:t>doi</a:t>
            </a:r>
            <a:r>
              <a:rPr lang="en-US" sz="800" dirty="0">
                <a:effectLst/>
                <a:latin typeface="Calibri Light" panose="020F0302020204030204" pitchFamily="34" charset="0"/>
                <a:ea typeface="Calibri" panose="020F0502020204030204" pitchFamily="34" charset="0"/>
              </a:rPr>
              <a:t>: </a:t>
            </a:r>
            <a:r>
              <a:rPr lang="en-US" sz="800" u="sng" dirty="0">
                <a:solidFill>
                  <a:srgbClr val="467886"/>
                </a:solidFill>
                <a:effectLst/>
                <a:latin typeface="Calibri Light" panose="020F0302020204030204" pitchFamily="34" charset="0"/>
                <a:ea typeface="Calibri" panose="020F0502020204030204" pitchFamily="34" charset="0"/>
                <a:hlinkClick r:id="rId17"/>
              </a:rPr>
              <a:t>https://doi.org/10.1016/j.jom.2007.09.001</a:t>
            </a:r>
            <a:r>
              <a:rPr lang="en-US" sz="800" dirty="0">
                <a:effectLst/>
                <a:latin typeface="Calibri Light" panose="020F0302020204030204" pitchFamily="34" charset="0"/>
                <a:ea typeface="Calibri" panose="020F0502020204030204" pitchFamily="34" charset="0"/>
              </a:rPr>
              <a:t>.</a:t>
            </a:r>
            <a:endParaRPr lang="en-GB" sz="800" dirty="0">
              <a:effectLst/>
              <a:latin typeface="Calibri" panose="020F0502020204030204" pitchFamily="34" charset="0"/>
              <a:ea typeface="Calibri" panose="020F0502020204030204" pitchFamily="34" charset="0"/>
            </a:endParaRPr>
          </a:p>
          <a:p>
            <a:pPr>
              <a:lnSpc>
                <a:spcPct val="115000"/>
              </a:lnSpc>
              <a:buNone/>
            </a:pPr>
            <a:r>
              <a:rPr lang="en-GB" sz="800" dirty="0" err="1">
                <a:effectLst/>
                <a:latin typeface="Calibri Light" panose="020F0302020204030204" pitchFamily="34" charset="0"/>
                <a:ea typeface="Calibri" panose="020F0502020204030204" pitchFamily="34" charset="0"/>
              </a:rPr>
              <a:t>Subpod</a:t>
            </a:r>
            <a:r>
              <a:rPr lang="en-GB" sz="800" dirty="0">
                <a:effectLst/>
                <a:latin typeface="Calibri Light" panose="020F0302020204030204" pitchFamily="34" charset="0"/>
                <a:ea typeface="Calibri" panose="020F0502020204030204" pitchFamily="34" charset="0"/>
              </a:rPr>
              <a:t> (2022). Famous people in love with worms. Available at: </a:t>
            </a:r>
            <a:r>
              <a:rPr lang="en-GB" sz="800" u="sng" dirty="0">
                <a:solidFill>
                  <a:srgbClr val="467886"/>
                </a:solidFill>
                <a:effectLst/>
                <a:latin typeface="Calibri Light" panose="020F0302020204030204" pitchFamily="34" charset="0"/>
                <a:ea typeface="Calibri" panose="020F0502020204030204" pitchFamily="34" charset="0"/>
                <a:hlinkClick r:id="rId18"/>
              </a:rPr>
              <a:t>https://subpod.com/blogs/blog-20/famous-people-in-love-with-worms#:~:text=What%20a%20guy!,Join%20the%20Worm%20Movement</a:t>
            </a:r>
            <a:r>
              <a:rPr lang="en-GB" sz="800" dirty="0">
                <a:effectLst/>
                <a:latin typeface="Calibri Light" panose="020F0302020204030204" pitchFamily="34" charset="0"/>
                <a:ea typeface="Calibri" panose="020F0502020204030204" pitchFamily="34" charset="0"/>
              </a:rPr>
              <a:t>! </a:t>
            </a:r>
            <a:r>
              <a:rPr lang="en-US" sz="800" dirty="0">
                <a:effectLst/>
                <a:latin typeface="Calibri Light" panose="020F0302020204030204" pitchFamily="34" charset="0"/>
                <a:ea typeface="Calibri" panose="020F0502020204030204" pitchFamily="34" charset="0"/>
              </a:rPr>
              <a:t>[Accessed 30 March 2025].</a:t>
            </a:r>
            <a:endParaRPr lang="en-GB" sz="800" dirty="0">
              <a:effectLst/>
              <a:latin typeface="Calibri" panose="020F0502020204030204" pitchFamily="34" charset="0"/>
              <a:ea typeface="Calibri" panose="020F0502020204030204" pitchFamily="34" charset="0"/>
            </a:endParaRPr>
          </a:p>
          <a:p>
            <a:pPr>
              <a:lnSpc>
                <a:spcPct val="115000"/>
              </a:lnSpc>
              <a:buNone/>
            </a:pPr>
            <a:r>
              <a:rPr lang="en-US" sz="800" dirty="0">
                <a:effectLst/>
                <a:latin typeface="Calibri Light" panose="020F0302020204030204" pitchFamily="34" charset="0"/>
                <a:ea typeface="Calibri" panose="020F0502020204030204" pitchFamily="34" charset="0"/>
              </a:rPr>
              <a:t>United Nations Environment </a:t>
            </a:r>
            <a:r>
              <a:rPr lang="en-US" sz="800" dirty="0" err="1">
                <a:effectLst/>
                <a:latin typeface="Calibri Light" panose="020F0302020204030204" pitchFamily="34" charset="0"/>
                <a:ea typeface="Calibri" panose="020F0502020204030204" pitchFamily="34" charset="0"/>
              </a:rPr>
              <a:t>Programme</a:t>
            </a:r>
            <a:r>
              <a:rPr lang="en-US" sz="800" dirty="0">
                <a:effectLst/>
                <a:latin typeface="Calibri Light" panose="020F0302020204030204" pitchFamily="34" charset="0"/>
                <a:ea typeface="Calibri" panose="020F0502020204030204" pitchFamily="34" charset="0"/>
              </a:rPr>
              <a:t> (2021). Indicator 12.6.1 Responsible Consumption and Production. [online] UNEP - UN Environment </a:t>
            </a:r>
            <a:r>
              <a:rPr lang="en-US" sz="800" dirty="0" err="1">
                <a:effectLst/>
                <a:latin typeface="Calibri Light" panose="020F0302020204030204" pitchFamily="34" charset="0"/>
                <a:ea typeface="Calibri" panose="020F0502020204030204" pitchFamily="34" charset="0"/>
              </a:rPr>
              <a:t>Programme</a:t>
            </a:r>
            <a:r>
              <a:rPr lang="en-US" sz="800" dirty="0">
                <a:effectLst/>
                <a:latin typeface="Calibri Light" panose="020F0302020204030204" pitchFamily="34" charset="0"/>
                <a:ea typeface="Calibri" panose="020F0502020204030204" pitchFamily="34" charset="0"/>
              </a:rPr>
              <a:t>. Available at: </a:t>
            </a:r>
            <a:r>
              <a:rPr lang="en-US" sz="800" u="none" strike="noStrike" dirty="0">
                <a:solidFill>
                  <a:srgbClr val="467886"/>
                </a:solidFill>
                <a:effectLst/>
                <a:latin typeface="Calibri Light" panose="020F0302020204030204" pitchFamily="34" charset="0"/>
                <a:ea typeface="Calibri" panose="020F0502020204030204" pitchFamily="34" charset="0"/>
                <a:hlinkClick r:id="rId19"/>
              </a:rPr>
              <a:t>https://www.unep.org/topics/sustainable-development-goals/why-do-sustainable-development-goals-matter/goal-12</a:t>
            </a:r>
            <a:r>
              <a:rPr lang="en-US" sz="800" dirty="0">
                <a:effectLst/>
                <a:latin typeface="Calibri Light" panose="020F0302020204030204" pitchFamily="34" charset="0"/>
                <a:ea typeface="Calibri" panose="020F0502020204030204" pitchFamily="34" charset="0"/>
              </a:rPr>
              <a:t>. [Accessed 16</a:t>
            </a:r>
            <a:r>
              <a:rPr lang="en-US" sz="800" baseline="30000" dirty="0">
                <a:effectLst/>
                <a:latin typeface="Calibri Light" panose="020F0302020204030204" pitchFamily="34" charset="0"/>
                <a:ea typeface="Calibri" panose="020F0502020204030204" pitchFamily="34" charset="0"/>
              </a:rPr>
              <a:t> </a:t>
            </a:r>
            <a:r>
              <a:rPr lang="en-US" sz="800" dirty="0">
                <a:effectLst/>
                <a:latin typeface="Calibri Light" panose="020F0302020204030204" pitchFamily="34" charset="0"/>
                <a:ea typeface="Calibri" panose="020F0502020204030204" pitchFamily="34" charset="0"/>
              </a:rPr>
              <a:t>May 2024].</a:t>
            </a:r>
            <a:endParaRPr lang="en-GB" sz="800" dirty="0">
              <a:effectLst/>
              <a:latin typeface="Calibri" panose="020F0502020204030204" pitchFamily="34" charset="0"/>
              <a:ea typeface="Calibri" panose="020F0502020204030204" pitchFamily="34" charset="0"/>
            </a:endParaRPr>
          </a:p>
          <a:p>
            <a:pPr>
              <a:lnSpc>
                <a:spcPct val="120000"/>
              </a:lnSpc>
            </a:pPr>
            <a:endParaRPr lang="en-GB" sz="1200" noProof="0" dirty="0"/>
          </a:p>
        </p:txBody>
      </p:sp>
    </p:spTree>
    <p:extLst>
      <p:ext uri="{BB962C8B-B14F-4D97-AF65-F5344CB8AC3E}">
        <p14:creationId xmlns:p14="http://schemas.microsoft.com/office/powerpoint/2010/main" val="3480176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Environmental leaves">
            <a:extLst>
              <a:ext uri="{FF2B5EF4-FFF2-40B4-BE49-F238E27FC236}">
                <a16:creationId xmlns:a16="http://schemas.microsoft.com/office/drawing/2014/main" id="{C6EF0DE7-33B5-D141-BBF6-CAB5BBE6411B}"/>
              </a:ext>
            </a:extLst>
          </p:cNvPr>
          <p:cNvPicPr>
            <a:picLocks noGrp="1" noChangeAspect="1"/>
          </p:cNvPicPr>
          <p:nvPr>
            <p:ph type="pic" sz="quarter" idx="12"/>
          </p:nvPr>
        </p:nvPicPr>
        <p:blipFill>
          <a:blip r:embed="rId3"/>
          <a:srcRect l="11" r="11"/>
          <a:stretch>
            <a:fillRect/>
          </a:stretch>
        </p:blipFill>
        <p:spPr/>
      </p:pic>
      <p:cxnSp>
        <p:nvCxnSpPr>
          <p:cNvPr id="5" name="Straight Connector 4" descr="Divider line">
            <a:extLst>
              <a:ext uri="{FF2B5EF4-FFF2-40B4-BE49-F238E27FC236}">
                <a16:creationId xmlns:a16="http://schemas.microsoft.com/office/drawing/2014/main" id="{FE07C9EC-5158-440C-995A-EAC50D3E05DA}"/>
              </a:ext>
              <a:ext uri="{C183D7F6-B498-43B3-948B-1728B52AA6E4}">
                <adec:decorative xmlns:adec="http://schemas.microsoft.com/office/drawing/2017/decorative" val="1"/>
              </a:ext>
            </a:extLst>
          </p:cNvPr>
          <p:cNvCxnSpPr>
            <a:cxnSpLocks/>
          </p:cNvCxnSpPr>
          <p:nvPr/>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7" name="Subtitle 6">
            <a:extLst>
              <a:ext uri="{FF2B5EF4-FFF2-40B4-BE49-F238E27FC236}">
                <a16:creationId xmlns:a16="http://schemas.microsoft.com/office/drawing/2014/main" id="{ACCCCDAD-0E0B-437F-8CAA-0536470B2E2F}"/>
              </a:ext>
            </a:extLst>
          </p:cNvPr>
          <p:cNvSpPr>
            <a:spLocks noGrp="1"/>
          </p:cNvSpPr>
          <p:nvPr>
            <p:ph type="subTitle" idx="1"/>
          </p:nvPr>
        </p:nvSpPr>
        <p:spPr>
          <a:xfrm>
            <a:off x="2494607" y="3684672"/>
            <a:ext cx="8241121" cy="1604172"/>
          </a:xfrm>
        </p:spPr>
        <p:txBody>
          <a:bodyPr rtlCol="0">
            <a:normAutofit fontScale="92500"/>
          </a:bodyPr>
          <a:lstStyle/>
          <a:p>
            <a:pPr algn="ctr" rtl="0"/>
            <a:r>
              <a:rPr lang="en-GB" sz="9600"/>
              <a:t>Any Questions? </a:t>
            </a:r>
          </a:p>
        </p:txBody>
      </p:sp>
      <p:sp>
        <p:nvSpPr>
          <p:cNvPr id="12" name="Subtitle 6">
            <a:extLst>
              <a:ext uri="{FF2B5EF4-FFF2-40B4-BE49-F238E27FC236}">
                <a16:creationId xmlns:a16="http://schemas.microsoft.com/office/drawing/2014/main" id="{70AE3A18-BBB5-BB29-24DC-58AED269D3B1}"/>
              </a:ext>
            </a:extLst>
          </p:cNvPr>
          <p:cNvSpPr txBox="1">
            <a:spLocks/>
          </p:cNvSpPr>
          <p:nvPr/>
        </p:nvSpPr>
        <p:spPr>
          <a:xfrm>
            <a:off x="2494607" y="1908145"/>
            <a:ext cx="5282503" cy="1604172"/>
          </a:xfrm>
          <a:prstGeom prst="rect">
            <a:avLst/>
          </a:prstGeom>
          <a:solidFill>
            <a:schemeClr val="tx1">
              <a:alpha val="90000"/>
            </a:schemeClr>
          </a:solidFill>
        </p:spPr>
        <p:txBody>
          <a:bodyPr vert="horz" lIns="216000" tIns="144000" rIns="576000" bIns="45720" rtlCol="0">
            <a:normAutofit/>
          </a:bodyPr>
          <a:lstStyle>
            <a:lvl1pPr marL="0" indent="0" algn="r" defTabSz="914400" rtl="0" eaLnBrk="1" latinLnBrk="0" hangingPunct="1">
              <a:lnSpc>
                <a:spcPct val="90000"/>
              </a:lnSpc>
              <a:spcBef>
                <a:spcPts val="1000"/>
              </a:spcBef>
              <a:buFont typeface="Arial" panose="020B0604020202020204" pitchFamily="34" charset="0"/>
              <a:buNone/>
              <a:defRPr sz="210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sz="8000"/>
              <a:t>Thank you </a:t>
            </a:r>
          </a:p>
        </p:txBody>
      </p:sp>
    </p:spTree>
    <p:extLst>
      <p:ext uri="{BB962C8B-B14F-4D97-AF65-F5344CB8AC3E}">
        <p14:creationId xmlns:p14="http://schemas.microsoft.com/office/powerpoint/2010/main" val="249014819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4528</Words>
  <Application>Microsoft Macintosh PowerPoint</Application>
  <PresentationFormat>Widescreen</PresentationFormat>
  <Paragraphs>191</Paragraphs>
  <Slides>21</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Calibri Light</vt:lpstr>
      <vt:lpstr>Segoe UI</vt:lpstr>
      <vt:lpstr>Times New Roman</vt:lpstr>
      <vt:lpstr>Office 2013 - 2022 Theme</vt:lpstr>
      <vt:lpstr>Where there’s a worm there’s a way!</vt:lpstr>
      <vt:lpstr>Outline</vt:lpstr>
      <vt:lpstr>Introduction</vt:lpstr>
      <vt:lpstr>PowerPoint Presentation</vt:lpstr>
      <vt:lpstr>Aim &amp; Objectives</vt:lpstr>
      <vt:lpstr>Key literature</vt:lpstr>
      <vt:lpstr>Behaviour Change Wheel</vt:lpstr>
      <vt:lpstr>PowerPoint Presentation</vt:lpstr>
      <vt:lpstr>PowerPoint Presentation</vt:lpstr>
      <vt:lpstr>Survey results</vt:lpstr>
      <vt:lpstr>PowerPoint Presentation</vt:lpstr>
      <vt:lpstr>PowerPoint Presentation</vt:lpstr>
      <vt:lpstr>Ethnography</vt:lpstr>
      <vt:lpstr>PowerPoint Presentation</vt:lpstr>
      <vt:lpstr>PowerPoint Presentation</vt:lpstr>
      <vt:lpstr>Discussion</vt:lpstr>
      <vt:lpstr>Recommended framework</vt:lpstr>
      <vt:lpstr>Opportunities</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Maher</dc:creator>
  <cp:lastModifiedBy>Alison Maher (2205763)</cp:lastModifiedBy>
  <cp:revision>6</cp:revision>
  <dcterms:created xsi:type="dcterms:W3CDTF">2025-05-01T08:10:53Z</dcterms:created>
  <dcterms:modified xsi:type="dcterms:W3CDTF">2025-05-18T19:38:23Z</dcterms:modified>
</cp:coreProperties>
</file>