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5"/>
  </p:notesMasterIdLst>
  <p:handoutMasterIdLst>
    <p:handoutMasterId r:id="rId26"/>
  </p:handoutMasterIdLst>
  <p:sldIdLst>
    <p:sldId id="326" r:id="rId2"/>
    <p:sldId id="324" r:id="rId3"/>
    <p:sldId id="279" r:id="rId4"/>
    <p:sldId id="325" r:id="rId5"/>
    <p:sldId id="283" r:id="rId6"/>
    <p:sldId id="327" r:id="rId7"/>
    <p:sldId id="287" r:id="rId8"/>
    <p:sldId id="328" r:id="rId9"/>
    <p:sldId id="303" r:id="rId10"/>
    <p:sldId id="299" r:id="rId11"/>
    <p:sldId id="300" r:id="rId12"/>
    <p:sldId id="290" r:id="rId13"/>
    <p:sldId id="309" r:id="rId14"/>
    <p:sldId id="291" r:id="rId15"/>
    <p:sldId id="311" r:id="rId16"/>
    <p:sldId id="329" r:id="rId17"/>
    <p:sldId id="330" r:id="rId18"/>
    <p:sldId id="313" r:id="rId19"/>
    <p:sldId id="316" r:id="rId20"/>
    <p:sldId id="296" r:id="rId21"/>
    <p:sldId id="280" r:id="rId22"/>
    <p:sldId id="306" r:id="rId23"/>
    <p:sldId id="293" r:id="rId24"/>
  </p:sldIdLst>
  <p:sldSz cx="9144000" cy="6858000" type="screen4x3"/>
  <p:notesSz cx="6761163" cy="9942513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8CACA"/>
    <a:srgbClr val="C6CBCC"/>
    <a:srgbClr val="D1D1D1"/>
    <a:srgbClr val="C0C0C0"/>
    <a:srgbClr val="DDDDDD"/>
    <a:srgbClr val="FF0000"/>
    <a:srgbClr val="0000FF"/>
    <a:srgbClr val="008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67159" autoAdjust="0"/>
  </p:normalViewPr>
  <p:slideViewPr>
    <p:cSldViewPr>
      <p:cViewPr varScale="1">
        <p:scale>
          <a:sx n="69" d="100"/>
          <a:sy n="69" d="100"/>
        </p:scale>
        <p:origin x="1842" y="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9837" cy="4971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8397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9761" y="0"/>
            <a:ext cx="2929837" cy="4971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8397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43662"/>
            <a:ext cx="2929837" cy="4971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8397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9761" y="9443662"/>
            <a:ext cx="2929837" cy="4971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9DB05207-99D9-456C-AC7B-57F1982FEC93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939288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9837" cy="4971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29761" y="0"/>
            <a:ext cx="2929837" cy="4971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1434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6938" y="746125"/>
            <a:ext cx="4967287" cy="372745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434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6117" y="4722694"/>
            <a:ext cx="5408930" cy="44741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1434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43662"/>
            <a:ext cx="2929837" cy="4971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1434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29761" y="9443662"/>
            <a:ext cx="2929837" cy="4971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A8650C59-32C6-4564-93F4-5EA38B6D4504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868593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investopedia.com/terms/c/commonstock.asp" TargetMode="External"/><Relationship Id="rId3" Type="http://schemas.openxmlformats.org/officeDocument/2006/relationships/hyperlink" Target="http://www.investopedia.com/terms/d/debtratio.asp" TargetMode="External"/><Relationship Id="rId7" Type="http://schemas.openxmlformats.org/officeDocument/2006/relationships/hyperlink" Target="http://www.investopedia.com/terms/e/ebit.asp" TargetMode="External"/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://www.investopedia.com/terms/d/debt.asp" TargetMode="External"/><Relationship Id="rId11" Type="http://schemas.openxmlformats.org/officeDocument/2006/relationships/hyperlink" Target="http://www.investopedia.com/terms/e/eps.asp" TargetMode="External"/><Relationship Id="rId5" Type="http://schemas.openxmlformats.org/officeDocument/2006/relationships/hyperlink" Target="http://www.investopedia.com/terms/i/interest.asp" TargetMode="External"/><Relationship Id="rId10" Type="http://schemas.openxmlformats.org/officeDocument/2006/relationships/hyperlink" Target="http://www.investopedia.com/terms/s/shares.asp" TargetMode="External"/><Relationship Id="rId4" Type="http://schemas.openxmlformats.org/officeDocument/2006/relationships/hyperlink" Target="http://www.investopedia.com/terms/p/profitabilityratios.asp" TargetMode="External"/><Relationship Id="rId9" Type="http://schemas.openxmlformats.org/officeDocument/2006/relationships/hyperlink" Target="http://www.investopedia.com/terms/e/earnings.asp" TargetMode="Externa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nvestopedia.com/terms/d/dividend.asp" TargetMode="External"/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://www.investopedia.com/terms/s/shares.asp" TargetMode="Externa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650C59-32C6-4564-93F4-5EA38B6D4504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81705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u="none" strike="noStrike" kern="1200" dirty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</a:rPr>
              <a:t>DEFINITION of 'Interest Coverage Ratio'</a:t>
            </a:r>
          </a:p>
          <a:p>
            <a:r>
              <a:rPr lang="en-GB" sz="1200" u="none" strike="noStrike" kern="1200" dirty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</a:rPr>
              <a:t>A </a:t>
            </a:r>
            <a:r>
              <a:rPr lang="en-GB" sz="1200" u="none" strike="noStrike" kern="1200" dirty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  <a:hlinkClick r:id="rId3"/>
              </a:rPr>
              <a:t>debt ratio</a:t>
            </a:r>
            <a:r>
              <a:rPr lang="en-GB" sz="1200" u="none" strike="noStrike" kern="1200" dirty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</a:rPr>
              <a:t> and </a:t>
            </a:r>
            <a:r>
              <a:rPr lang="en-GB" sz="1200" u="none" strike="noStrike" kern="1200" dirty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  <a:hlinkClick r:id="rId4"/>
              </a:rPr>
              <a:t>profitability ratio</a:t>
            </a:r>
            <a:r>
              <a:rPr lang="en-GB" sz="1200" u="none" strike="noStrike" kern="1200" dirty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</a:rPr>
              <a:t> used to determine how easily a company can pay </a:t>
            </a:r>
            <a:r>
              <a:rPr lang="en-GB" sz="1200" u="none" strike="noStrike" kern="1200" dirty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  <a:hlinkClick r:id="rId5"/>
              </a:rPr>
              <a:t>interest</a:t>
            </a:r>
            <a:r>
              <a:rPr lang="en-GB" sz="1200" u="none" strike="noStrike" kern="1200" dirty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</a:rPr>
              <a:t> on outstanding </a:t>
            </a:r>
            <a:r>
              <a:rPr lang="en-GB" sz="1200" u="none" strike="noStrike" kern="1200" dirty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  <a:hlinkClick r:id="rId6"/>
              </a:rPr>
              <a:t>debt</a:t>
            </a:r>
            <a:r>
              <a:rPr lang="en-GB" sz="1200" u="none" strike="noStrike" kern="1200" dirty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</a:rPr>
              <a:t>. The interest coverage ratio may be calculated by dividing a company's </a:t>
            </a:r>
            <a:r>
              <a:rPr lang="en-GB" sz="1200" u="none" strike="noStrike" kern="1200" dirty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  <a:hlinkClick r:id="rId7"/>
              </a:rPr>
              <a:t>earnings before interest and taxes (EBIT)</a:t>
            </a:r>
            <a:r>
              <a:rPr lang="en-GB" sz="1200" u="none" strike="noStrike" kern="1200" dirty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</a:rPr>
              <a:t> during a given period by the amount a company must pay in interest on its debts during the same period.</a:t>
            </a:r>
          </a:p>
          <a:p>
            <a:br>
              <a:rPr lang="en-GB" sz="1200" u="none" strike="noStrike" kern="1200" dirty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</a:rPr>
            </a:br>
            <a:br>
              <a:rPr lang="en-GB" sz="1200" u="none" strike="noStrike" kern="1200" dirty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</a:rPr>
            </a:br>
            <a:r>
              <a:rPr lang="en-GB" sz="1200" b="1" u="none" strike="noStrike" kern="1200" dirty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</a:rPr>
              <a:t>DEFINITION of 'Earnings Per Share - EPS'</a:t>
            </a:r>
          </a:p>
          <a:p>
            <a:r>
              <a:rPr lang="en-GB" sz="1200" u="none" strike="noStrike" kern="1200" dirty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</a:rPr>
              <a:t>The portion of a company's profit allocated to each outstanding share of </a:t>
            </a:r>
            <a:r>
              <a:rPr lang="en-GB" sz="1200" u="none" strike="noStrike" kern="1200" dirty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  <a:hlinkClick r:id="rId8"/>
              </a:rPr>
              <a:t>common stock</a:t>
            </a:r>
            <a:r>
              <a:rPr lang="en-GB" sz="1200" u="none" strike="noStrike" kern="1200" dirty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</a:rPr>
              <a:t>. </a:t>
            </a:r>
            <a:r>
              <a:rPr lang="en-GB" sz="1200" u="none" strike="noStrike" kern="1200" dirty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  <a:hlinkClick r:id="rId9"/>
              </a:rPr>
              <a:t>Earnings</a:t>
            </a:r>
            <a:r>
              <a:rPr lang="en-GB" sz="1200" u="none" strike="noStrike" kern="1200" dirty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</a:rPr>
              <a:t> per share serves as an indicator of a company's profitability</a:t>
            </a:r>
          </a:p>
          <a:p>
            <a:br>
              <a:rPr lang="en-GB" sz="1200" u="none" strike="noStrike" kern="1200" dirty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</a:rPr>
            </a:br>
            <a:br>
              <a:rPr lang="en-GB" sz="1200" u="none" strike="noStrike" kern="1200" dirty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</a:rPr>
            </a:br>
            <a:r>
              <a:rPr lang="en-GB" sz="1200" b="1" u="none" strike="noStrike" kern="1200" dirty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</a:rPr>
              <a:t>DEFINITION of 'Price-Earnings Ratio - P/E Ratio'</a:t>
            </a:r>
          </a:p>
          <a:p>
            <a:r>
              <a:rPr lang="en-GB" sz="1200" u="none" strike="noStrike" kern="1200" dirty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</a:rPr>
              <a:t>The Price-to-Earnings Ratio or P/E ratio is a ratio for valuing a company that measures its current </a:t>
            </a:r>
            <a:r>
              <a:rPr lang="en-GB" sz="1200" u="none" strike="noStrike" kern="1200" dirty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  <a:hlinkClick r:id="rId10"/>
              </a:rPr>
              <a:t>share</a:t>
            </a:r>
            <a:r>
              <a:rPr lang="en-GB" sz="1200" u="none" strike="noStrike" kern="1200" dirty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</a:rPr>
              <a:t> price relative to its </a:t>
            </a:r>
            <a:r>
              <a:rPr lang="en-GB" sz="1200" u="none" strike="noStrike" kern="1200" dirty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  <a:hlinkClick r:id="rId11"/>
              </a:rPr>
              <a:t>per-share earnings</a:t>
            </a:r>
            <a:r>
              <a:rPr lang="en-GB" sz="1200" u="none" strike="noStrike" kern="1200" dirty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</a:rPr>
              <a:t>.</a:t>
            </a:r>
          </a:p>
          <a:p>
            <a:r>
              <a:rPr lang="en-GB" sz="1200" u="none" strike="noStrike" kern="1200" dirty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</a:rPr>
              <a:t>The price-earnings ratio can be calculated as:</a:t>
            </a:r>
          </a:p>
          <a:p>
            <a:r>
              <a:rPr lang="en-GB" sz="1200" b="1" u="none" strike="noStrike" kern="1200" dirty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</a:rPr>
              <a:t>Market Value per Share / Earnings per Share</a:t>
            </a:r>
            <a:endParaRPr lang="en-GB" sz="1200" u="none" strike="noStrike" kern="1200" dirty="0">
              <a:solidFill>
                <a:schemeClr val="tx1"/>
              </a:solidFill>
              <a:effectLst/>
              <a:latin typeface="Arial" charset="0"/>
              <a:ea typeface="+mn-ea"/>
              <a:cs typeface="Arial" charset="0"/>
            </a:endParaRPr>
          </a:p>
          <a:p>
            <a:r>
              <a:rPr lang="en-GB" sz="1200" u="none" strike="noStrike" kern="1200" dirty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</a:rPr>
              <a:t>For example, suppose that a company is currently trading at $43 a share and its </a:t>
            </a:r>
            <a:r>
              <a:rPr lang="en-GB" sz="1200" u="none" strike="noStrike" kern="1200" dirty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  <a:hlinkClick r:id="rId9"/>
              </a:rPr>
              <a:t>earnings</a:t>
            </a:r>
            <a:r>
              <a:rPr lang="en-GB" sz="1200" u="none" strike="noStrike" kern="1200" dirty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</a:rPr>
              <a:t> over the last 12 months were $1.95 per share. The P/E ratio for the stock could then be calculated as 43/1.95, or 22.05.</a:t>
            </a:r>
          </a:p>
          <a:p>
            <a:br>
              <a:rPr lang="en-GB" sz="1200" u="none" strike="noStrike" kern="1200" dirty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</a:rPr>
            </a:br>
            <a:br>
              <a:rPr lang="en-GB" sz="1200" u="none" strike="noStrike" kern="1200" dirty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</a:rPr>
            </a:b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650C59-32C6-4564-93F4-5EA38B6D4504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23990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i="1" dirty="0">
                <a:effectLst/>
              </a:rPr>
              <a:t>Dividend cover</a:t>
            </a:r>
            <a:r>
              <a:rPr lang="en-GB" dirty="0">
                <a:effectLst/>
              </a:rPr>
              <a:t> is the ratio of company's net income over the </a:t>
            </a:r>
            <a:r>
              <a:rPr lang="en-GB" b="1" i="1" dirty="0">
                <a:effectLst/>
              </a:rPr>
              <a:t>dividend</a:t>
            </a:r>
            <a:r>
              <a:rPr lang="en-GB" dirty="0">
                <a:effectLst/>
              </a:rPr>
              <a:t> paid to shareholders, calculated as earnings per share divided by the </a:t>
            </a:r>
            <a:r>
              <a:rPr lang="en-GB" b="1" i="1" dirty="0">
                <a:effectLst/>
              </a:rPr>
              <a:t>dividend</a:t>
            </a:r>
            <a:r>
              <a:rPr lang="en-GB" dirty="0">
                <a:effectLst/>
              </a:rPr>
              <a:t> per share. It helps indicate how sustainable a </a:t>
            </a:r>
            <a:r>
              <a:rPr lang="en-GB" b="1" i="1" dirty="0">
                <a:effectLst/>
              </a:rPr>
              <a:t>dividend</a:t>
            </a:r>
            <a:r>
              <a:rPr lang="en-GB" dirty="0">
                <a:effectLst/>
              </a:rPr>
              <a:t> is. </a:t>
            </a:r>
            <a:r>
              <a:rPr lang="en-GB" b="1" i="1" dirty="0">
                <a:effectLst/>
              </a:rPr>
              <a:t>Dividend Cover</a:t>
            </a:r>
            <a:r>
              <a:rPr lang="en-GB" dirty="0">
                <a:effectLst/>
              </a:rPr>
              <a:t> of less than 1.5 may indicate a danger of a </a:t>
            </a:r>
            <a:r>
              <a:rPr lang="en-GB" b="1" i="1" dirty="0">
                <a:effectLst/>
              </a:rPr>
              <a:t>dividend</a:t>
            </a:r>
            <a:r>
              <a:rPr lang="en-GB" dirty="0">
                <a:effectLst/>
              </a:rPr>
              <a:t> cut while more than 2 is viewed as healthy.</a:t>
            </a:r>
          </a:p>
          <a:p>
            <a:endParaRPr lang="en-US" dirty="0">
              <a:effectLst/>
            </a:endParaRPr>
          </a:p>
          <a:p>
            <a:r>
              <a:rPr lang="en-GB" sz="1200" b="1" u="none" strike="noStrike" kern="1200" dirty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</a:rPr>
              <a:t>DEFINITION of 'Dividend Yield'</a:t>
            </a:r>
          </a:p>
          <a:p>
            <a:r>
              <a:rPr lang="en-GB" sz="1200" u="none" strike="noStrike" kern="1200" dirty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</a:rPr>
              <a:t>A financial ratio that indicates how much a company pays out in </a:t>
            </a:r>
            <a:r>
              <a:rPr lang="en-GB" sz="1200" u="none" strike="noStrike" kern="1200" dirty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  <a:hlinkClick r:id="rId3"/>
              </a:rPr>
              <a:t>dividends</a:t>
            </a:r>
            <a:r>
              <a:rPr lang="en-GB" sz="1200" u="none" strike="noStrike" kern="1200" dirty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</a:rPr>
              <a:t> each year relative to its </a:t>
            </a:r>
            <a:r>
              <a:rPr lang="en-GB" sz="1200" u="none" strike="noStrike" kern="1200" dirty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  <a:hlinkClick r:id="rId4"/>
              </a:rPr>
              <a:t>share</a:t>
            </a:r>
            <a:r>
              <a:rPr lang="en-GB" sz="1200" u="none" strike="noStrike" kern="1200" dirty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</a:rPr>
              <a:t> price. Dividend yield is represented as a percentage and can be calculated by dividing the dollar value of dividends paid in a given year per share of stock held by the dollar value of one share of stock.</a:t>
            </a:r>
          </a:p>
          <a:p>
            <a:br>
              <a:rPr lang="en-GB" sz="1200" u="none" strike="noStrike" kern="1200" dirty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</a:rPr>
            </a:br>
            <a:br>
              <a:rPr lang="en-GB" sz="1200" u="none" strike="noStrike" kern="1200" dirty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</a:rPr>
            </a:b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650C59-32C6-4564-93F4-5EA38B6D4504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16498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650C59-32C6-4564-93F4-5EA38B6D4504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854069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650C59-32C6-4564-93F4-5EA38B6D4504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56262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Financial Management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8BA25BE-B27E-427B-B4A6-F5E171407E8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Financial Management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BF49BAA-D77F-4070-8418-6447A873178A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Financial Management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8A9D6FC-BA07-497E-A6FB-0D136614A43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Financial Management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CE57B76-E796-4951-9961-F20038E92EF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Financial Management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EF7E491-91CA-468D-910F-E252CFEEACF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Financial Management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570556B-70C3-4E3D-9979-076A728BBF6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Financial Management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18BB7B6-EC5B-4BED-830A-2D0C2EEF875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Financial Management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EC60C79-1D13-42CC-AC54-175BFF94359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Financial Management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21C9862-B337-4F77-9E84-0A8445582D3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Financial Management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58C442A-F9E0-4986-AC2F-E07BBDB9CFD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Financial Management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8857C3-8FF1-4B3A-8135-84CD9C5523A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r>
              <a:rPr lang="en-GB"/>
              <a:t>Financial Management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7807B332-C44D-4E2B-81DD-084FEDEFD904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dt="0"/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Setting the Scene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sz="8000" dirty="0"/>
              <a:t>Ratios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Management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49BAA-D77F-4070-8418-6447A873178A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20670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RATIOS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dirty="0"/>
              <a:t>Measure critical dimensions of the economic performance of an organisation</a:t>
            </a:r>
          </a:p>
          <a:p>
            <a:pPr marL="0" indent="0">
              <a:lnSpc>
                <a:spcPct val="90000"/>
              </a:lnSpc>
              <a:buNone/>
            </a:pP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Managers can use ratios to guide, measure &amp; reward workforce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Management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49BAA-D77F-4070-8418-6447A873178A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49333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51204" name="Rectangle 4"/>
          <p:cNvSpPr>
            <a:spLocks noGrp="1" noChangeArrowheads="1"/>
          </p:cNvSpPr>
          <p:nvPr>
            <p:ph type="title"/>
          </p:nvPr>
        </p:nvSpPr>
        <p:spPr>
          <a:xfrm>
            <a:off x="395288" y="476249"/>
            <a:ext cx="8497192" cy="720725"/>
          </a:xfrm>
        </p:spPr>
        <p:txBody>
          <a:bodyPr/>
          <a:lstStyle/>
          <a:p>
            <a:r>
              <a:rPr lang="en-GB" sz="3200" dirty="0"/>
              <a:t>Financial Ratio Classifications</a:t>
            </a:r>
          </a:p>
        </p:txBody>
      </p:sp>
      <p:sp>
        <p:nvSpPr>
          <p:cNvPr id="51205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395288" y="1196975"/>
            <a:ext cx="8497192" cy="5048250"/>
          </a:xfrm>
        </p:spPr>
        <p:txBody>
          <a:bodyPr/>
          <a:lstStyle/>
          <a:p>
            <a:pPr algn="ctr">
              <a:lnSpc>
                <a:spcPct val="80000"/>
              </a:lnSpc>
              <a:buFontTx/>
              <a:buNone/>
            </a:pPr>
            <a:endParaRPr lang="en-GB" sz="2000" b="1" dirty="0"/>
          </a:p>
          <a:p>
            <a:pPr>
              <a:lnSpc>
                <a:spcPct val="80000"/>
              </a:lnSpc>
            </a:pPr>
            <a:r>
              <a:rPr lang="en-GB" sz="2400" b="1" dirty="0"/>
              <a:t>Grouped into categories relating to a particular aspect of financial performance or position.</a:t>
            </a:r>
          </a:p>
          <a:p>
            <a:pPr>
              <a:lnSpc>
                <a:spcPct val="80000"/>
              </a:lnSpc>
              <a:buFontTx/>
              <a:buNone/>
            </a:pPr>
            <a:endParaRPr lang="en-GB" sz="2400" b="1" dirty="0"/>
          </a:p>
          <a:p>
            <a:pPr lvl="1">
              <a:lnSpc>
                <a:spcPct val="80000"/>
              </a:lnSpc>
            </a:pPr>
            <a:r>
              <a:rPr lang="en-GB" sz="2400" b="1" dirty="0"/>
              <a:t>Profitability</a:t>
            </a:r>
          </a:p>
          <a:p>
            <a:pPr lvl="1">
              <a:lnSpc>
                <a:spcPct val="80000"/>
              </a:lnSpc>
            </a:pPr>
            <a:r>
              <a:rPr lang="en-GB" sz="2400" b="1" dirty="0"/>
              <a:t>Efficiency</a:t>
            </a:r>
          </a:p>
          <a:p>
            <a:pPr lvl="1">
              <a:lnSpc>
                <a:spcPct val="80000"/>
              </a:lnSpc>
            </a:pPr>
            <a:r>
              <a:rPr lang="en-GB" sz="2400" b="1" dirty="0"/>
              <a:t>Liquidity</a:t>
            </a:r>
          </a:p>
          <a:p>
            <a:pPr lvl="1">
              <a:lnSpc>
                <a:spcPct val="80000"/>
              </a:lnSpc>
            </a:pPr>
            <a:r>
              <a:rPr lang="en-GB" sz="2400" b="1" dirty="0"/>
              <a:t>Financial Gearing</a:t>
            </a:r>
          </a:p>
          <a:p>
            <a:pPr lvl="1">
              <a:lnSpc>
                <a:spcPct val="80000"/>
              </a:lnSpc>
            </a:pPr>
            <a:r>
              <a:rPr lang="en-GB" sz="2400" b="1" dirty="0"/>
              <a:t>Investment (of more interest to external stakeholders)</a:t>
            </a:r>
          </a:p>
          <a:p>
            <a:pPr>
              <a:lnSpc>
                <a:spcPct val="80000"/>
              </a:lnSpc>
            </a:pPr>
            <a:endParaRPr lang="en-GB" sz="2400" b="1" dirty="0"/>
          </a:p>
          <a:p>
            <a:pPr>
              <a:lnSpc>
                <a:spcPct val="80000"/>
              </a:lnSpc>
            </a:pPr>
            <a:endParaRPr lang="en-GB" sz="2000" b="1" dirty="0"/>
          </a:p>
          <a:p>
            <a:pPr>
              <a:lnSpc>
                <a:spcPct val="80000"/>
              </a:lnSpc>
            </a:pPr>
            <a:r>
              <a:rPr lang="en-GB" sz="2000" b="1" dirty="0" err="1"/>
              <a:t>Atrill</a:t>
            </a:r>
            <a:r>
              <a:rPr lang="en-GB" sz="2000" b="1" dirty="0"/>
              <a:t> &amp; </a:t>
            </a:r>
            <a:r>
              <a:rPr lang="en-GB" sz="2000" b="1" dirty="0" err="1"/>
              <a:t>McLaney</a:t>
            </a:r>
            <a:r>
              <a:rPr lang="en-GB" sz="2000" b="1" dirty="0"/>
              <a:t> chapter: 6</a:t>
            </a:r>
          </a:p>
          <a:p>
            <a:pPr lvl="1">
              <a:lnSpc>
                <a:spcPct val="80000"/>
              </a:lnSpc>
            </a:pPr>
            <a:r>
              <a:rPr lang="en-GB" sz="1800" b="1" dirty="0"/>
              <a:t>Analysing and interpreting financial statements</a:t>
            </a:r>
          </a:p>
          <a:p>
            <a:pPr>
              <a:lnSpc>
                <a:spcPct val="80000"/>
              </a:lnSpc>
              <a:buFontTx/>
              <a:buNone/>
            </a:pPr>
            <a:endParaRPr lang="en-GB" sz="2000" b="1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49BAA-D77F-4070-8418-6447A873178A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Management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EVALUATING RATIOS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b="1" dirty="0"/>
              <a:t>Time Series Comparisons </a:t>
            </a:r>
          </a:p>
          <a:p>
            <a:pPr lvl="1">
              <a:lnSpc>
                <a:spcPct val="90000"/>
              </a:lnSpc>
            </a:pPr>
            <a:r>
              <a:rPr lang="en-GB" sz="3200" b="1" dirty="0"/>
              <a:t>compare past periods in same business</a:t>
            </a:r>
          </a:p>
          <a:p>
            <a:pPr>
              <a:lnSpc>
                <a:spcPct val="90000"/>
              </a:lnSpc>
            </a:pPr>
            <a:r>
              <a:rPr lang="en-GB" b="1" dirty="0"/>
              <a:t>Benchmarking</a:t>
            </a:r>
          </a:p>
          <a:p>
            <a:pPr lvl="1">
              <a:lnSpc>
                <a:spcPct val="90000"/>
              </a:lnSpc>
            </a:pPr>
            <a:r>
              <a:rPr lang="en-GB" sz="3200" b="1" dirty="0"/>
              <a:t>against similar businesses or planned performance</a:t>
            </a:r>
          </a:p>
          <a:p>
            <a:pPr>
              <a:lnSpc>
                <a:spcPct val="90000"/>
              </a:lnSpc>
            </a:pPr>
            <a:r>
              <a:rPr lang="en-GB" b="1" dirty="0"/>
              <a:t>Cross-Sectional Comparisons </a:t>
            </a:r>
          </a:p>
          <a:p>
            <a:pPr lvl="1">
              <a:lnSpc>
                <a:spcPct val="90000"/>
              </a:lnSpc>
            </a:pPr>
            <a:r>
              <a:rPr lang="en-GB" sz="3200" b="1" dirty="0"/>
              <a:t>against competition or industry for the same or past periods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Management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49BAA-D77F-4070-8418-6447A873178A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62288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59396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476250"/>
            <a:ext cx="8229600" cy="431800"/>
          </a:xfrm>
        </p:spPr>
        <p:txBody>
          <a:bodyPr/>
          <a:lstStyle/>
          <a:p>
            <a:r>
              <a:rPr lang="en-GB" sz="3600" b="1" u="sng" dirty="0"/>
              <a:t>Profitability &amp; Efficiency ratios</a:t>
            </a:r>
          </a:p>
        </p:txBody>
      </p:sp>
      <p:sp>
        <p:nvSpPr>
          <p:cNvPr id="59398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684213" y="1341438"/>
            <a:ext cx="7772400" cy="4752975"/>
          </a:xfrm>
          <a:noFill/>
          <a:ln/>
        </p:spPr>
        <p:txBody>
          <a:bodyPr/>
          <a:lstStyle/>
          <a:p>
            <a:endParaRPr lang="en-GB" sz="2000" b="1" dirty="0"/>
          </a:p>
          <a:p>
            <a:pPr>
              <a:buNone/>
            </a:pPr>
            <a:r>
              <a:rPr lang="en-GB" b="1" dirty="0"/>
              <a:t>Relates profit to:</a:t>
            </a:r>
          </a:p>
          <a:p>
            <a:pPr>
              <a:buFontTx/>
              <a:buNone/>
            </a:pPr>
            <a:endParaRPr lang="en-GB" sz="1800" b="1" dirty="0"/>
          </a:p>
          <a:p>
            <a:pPr lvl="1"/>
            <a:r>
              <a:rPr lang="en-GB" b="1" dirty="0"/>
              <a:t>Sales</a:t>
            </a:r>
          </a:p>
          <a:p>
            <a:pPr lvl="1"/>
            <a:r>
              <a:rPr lang="en-GB" b="1" dirty="0"/>
              <a:t>Assets used to generate the sales</a:t>
            </a:r>
          </a:p>
          <a:p>
            <a:pPr lvl="1"/>
            <a:r>
              <a:rPr lang="en-GB" b="1" dirty="0"/>
              <a:t>Operating Profit (PBIT)</a:t>
            </a:r>
          </a:p>
          <a:p>
            <a:pPr lvl="2"/>
            <a:r>
              <a:rPr lang="en-GB" sz="2000" b="1" dirty="0"/>
              <a:t>Excludes interest &amp; tax (outside managers control)</a:t>
            </a:r>
          </a:p>
          <a:p>
            <a:pPr lvl="1"/>
            <a:r>
              <a:rPr lang="en-GB" b="1" dirty="0"/>
              <a:t>Operating Assets</a:t>
            </a:r>
          </a:p>
          <a:p>
            <a:pPr lvl="1"/>
            <a:r>
              <a:rPr lang="en-GB" b="1" dirty="0"/>
              <a:t>Fixed &amp; current assets</a:t>
            </a:r>
          </a:p>
          <a:p>
            <a:pPr>
              <a:buFontTx/>
              <a:buNone/>
            </a:pPr>
            <a:endParaRPr lang="en-GB" b="1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49BAA-D77F-4070-8418-6447A873178A}" type="slidenum">
              <a:rPr lang="en-GB" smtClean="0"/>
              <a:pPr/>
              <a:t>5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Management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Profitability Ratios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Return on Ordinary Shareholders Funds</a:t>
            </a:r>
          </a:p>
          <a:p>
            <a:endParaRPr lang="en-GB" dirty="0"/>
          </a:p>
          <a:p>
            <a:r>
              <a:rPr lang="en-GB" dirty="0"/>
              <a:t>Return on Capital Employed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Operating Profit Margin (net profit %)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Gross Profit Margin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Management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49BAA-D77F-4070-8418-6447A873178A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0525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63492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476250"/>
            <a:ext cx="8229600" cy="4318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3600" b="1" u="sng" dirty="0"/>
              <a:t>Example (Profitability)</a:t>
            </a:r>
            <a:endParaRPr lang="en-GB" sz="2800" b="1" u="sng" dirty="0"/>
          </a:p>
        </p:txBody>
      </p:sp>
      <p:sp>
        <p:nvSpPr>
          <p:cNvPr id="63494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684213" y="1484313"/>
            <a:ext cx="7772400" cy="4257675"/>
          </a:xfrm>
          <a:noFill/>
          <a:ln/>
        </p:spPr>
        <p:txBody>
          <a:bodyPr/>
          <a:lstStyle/>
          <a:p>
            <a:pPr marL="0" indent="0">
              <a:lnSpc>
                <a:spcPct val="90000"/>
              </a:lnSpc>
              <a:buNone/>
            </a:pPr>
            <a:endParaRPr lang="en-GB" sz="2800" b="1" u="sng" dirty="0"/>
          </a:p>
          <a:p>
            <a:pPr>
              <a:lnSpc>
                <a:spcPct val="90000"/>
              </a:lnSpc>
              <a:buFontTx/>
              <a:buNone/>
            </a:pPr>
            <a:r>
              <a:rPr lang="en-GB" sz="2800" b="1" u="sng" dirty="0"/>
              <a:t> Operating Profit  </a:t>
            </a:r>
            <a:r>
              <a:rPr lang="en-GB" sz="2800" b="1" dirty="0"/>
              <a:t>  x 100%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sz="2800" b="1" dirty="0"/>
              <a:t>Capital Employed</a:t>
            </a:r>
          </a:p>
          <a:p>
            <a:pPr>
              <a:lnSpc>
                <a:spcPct val="90000"/>
              </a:lnSpc>
            </a:pPr>
            <a:endParaRPr lang="en-GB" sz="2800" b="1" dirty="0"/>
          </a:p>
          <a:p>
            <a:pPr>
              <a:lnSpc>
                <a:spcPct val="90000"/>
              </a:lnSpc>
              <a:buFontTx/>
              <a:buNone/>
            </a:pPr>
            <a:r>
              <a:rPr lang="en-GB" sz="2800" b="1" u="sng" dirty="0"/>
              <a:t>  178,000  </a:t>
            </a:r>
            <a:r>
              <a:rPr lang="en-GB" sz="2800" b="1" dirty="0"/>
              <a:t>    x 100% = 13.4%</a:t>
            </a:r>
            <a:endParaRPr lang="en-GB" sz="2800" b="1" u="sng" dirty="0"/>
          </a:p>
          <a:p>
            <a:pPr>
              <a:lnSpc>
                <a:spcPct val="90000"/>
              </a:lnSpc>
              <a:buFontTx/>
              <a:buNone/>
            </a:pPr>
            <a:r>
              <a:rPr lang="en-GB" sz="2800" b="1" dirty="0"/>
              <a:t>1,328,250 </a:t>
            </a:r>
            <a:endParaRPr lang="en-GB" sz="1800" b="1" dirty="0"/>
          </a:p>
          <a:p>
            <a:pPr>
              <a:lnSpc>
                <a:spcPct val="90000"/>
              </a:lnSpc>
              <a:buFontTx/>
              <a:buNone/>
            </a:pPr>
            <a:endParaRPr lang="en-GB" sz="1800" b="1" dirty="0"/>
          </a:p>
          <a:p>
            <a:pPr>
              <a:lnSpc>
                <a:spcPct val="90000"/>
              </a:lnSpc>
              <a:buFontTx/>
              <a:buNone/>
            </a:pPr>
            <a:endParaRPr lang="en-GB" sz="1800" b="1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49BAA-D77F-4070-8418-6447A873178A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Management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Efficiency Ratios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Average inventories turnover period</a:t>
            </a:r>
          </a:p>
          <a:p>
            <a:r>
              <a:rPr lang="en-GB" dirty="0"/>
              <a:t>Average settlement period for trade receivables</a:t>
            </a:r>
          </a:p>
          <a:p>
            <a:r>
              <a:rPr lang="en-GB" dirty="0"/>
              <a:t>Average settlement period for trade payables</a:t>
            </a:r>
          </a:p>
          <a:p>
            <a:r>
              <a:rPr lang="en-GB" dirty="0"/>
              <a:t>Sales revenue to Capital Employed</a:t>
            </a:r>
          </a:p>
          <a:p>
            <a:r>
              <a:rPr lang="en-GB" dirty="0"/>
              <a:t>Sales revenue per employee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Management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49BAA-D77F-4070-8418-6447A873178A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03621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79875" name="Rectangle 3"/>
          <p:cNvSpPr>
            <a:spLocks noGrp="1" noChangeArrowheads="1"/>
          </p:cNvSpPr>
          <p:nvPr>
            <p:ph type="title"/>
          </p:nvPr>
        </p:nvSpPr>
        <p:spPr>
          <a:xfrm>
            <a:off x="457200" y="476250"/>
            <a:ext cx="8229600" cy="431800"/>
          </a:xfrm>
        </p:spPr>
        <p:txBody>
          <a:bodyPr/>
          <a:lstStyle/>
          <a:p>
            <a:r>
              <a:rPr lang="en-GB" sz="3600" b="1" u="sng" dirty="0"/>
              <a:t>Example (Efficiency)</a:t>
            </a:r>
            <a:endParaRPr lang="en-GB" sz="3600" dirty="0"/>
          </a:p>
        </p:txBody>
      </p:sp>
      <p:sp>
        <p:nvSpPr>
          <p:cNvPr id="79876" name="Rectangle 4"/>
          <p:cNvSpPr>
            <a:spLocks noChangeArrowheads="1"/>
          </p:cNvSpPr>
          <p:nvPr/>
        </p:nvSpPr>
        <p:spPr bwMode="auto">
          <a:xfrm>
            <a:off x="2286000" y="2009775"/>
            <a:ext cx="4572000" cy="283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b="1" u="sng">
                <a:solidFill>
                  <a:schemeClr val="bg1"/>
                </a:solidFill>
              </a:rPr>
              <a:t>RATIOS</a:t>
            </a:r>
          </a:p>
          <a:p>
            <a:r>
              <a:rPr lang="en-GB" b="1">
                <a:solidFill>
                  <a:schemeClr val="bg1"/>
                </a:solidFill>
              </a:rPr>
              <a:t>Measure critical dimensions of the economic performance of an organisation</a:t>
            </a:r>
          </a:p>
          <a:p>
            <a:r>
              <a:rPr lang="en-GB" b="1">
                <a:solidFill>
                  <a:schemeClr val="bg1"/>
                </a:solidFill>
              </a:rPr>
              <a:t>Managers use ratios to guide, measure &amp; reward workforce</a:t>
            </a:r>
          </a:p>
          <a:p>
            <a:r>
              <a:rPr lang="en-GB" b="1" u="sng">
                <a:solidFill>
                  <a:schemeClr val="bg1"/>
                </a:solidFill>
              </a:rPr>
              <a:t>EVALUATING RATIOS</a:t>
            </a:r>
          </a:p>
          <a:p>
            <a:r>
              <a:rPr lang="en-GB" b="1">
                <a:solidFill>
                  <a:schemeClr val="bg1"/>
                </a:solidFill>
              </a:rPr>
              <a:t>Time Series Comparisons</a:t>
            </a:r>
          </a:p>
          <a:p>
            <a:r>
              <a:rPr lang="en-GB" b="1">
                <a:solidFill>
                  <a:schemeClr val="bg1"/>
                </a:solidFill>
              </a:rPr>
              <a:t>Benchmarks</a:t>
            </a:r>
          </a:p>
          <a:p>
            <a:r>
              <a:rPr lang="en-GB" b="1">
                <a:solidFill>
                  <a:schemeClr val="bg1"/>
                </a:solidFill>
              </a:rPr>
              <a:t>Cross-Sectional Comparisons</a:t>
            </a:r>
          </a:p>
        </p:txBody>
      </p:sp>
      <p:sp>
        <p:nvSpPr>
          <p:cNvPr id="79877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684213" y="1341438"/>
            <a:ext cx="7772400" cy="4824412"/>
          </a:xfrm>
          <a:solidFill>
            <a:schemeClr val="bg1"/>
          </a:solidFill>
          <a:ln/>
        </p:spPr>
        <p:txBody>
          <a:bodyPr/>
          <a:lstStyle/>
          <a:p>
            <a:endParaRPr lang="en-GB" sz="2800" b="1" u="sng" dirty="0"/>
          </a:p>
          <a:p>
            <a:pPr>
              <a:buFontTx/>
              <a:buNone/>
            </a:pPr>
            <a:r>
              <a:rPr lang="en-GB" sz="2800" b="1" dirty="0"/>
              <a:t>            </a:t>
            </a:r>
            <a:r>
              <a:rPr lang="en-GB" sz="2800" b="1" u="sng" dirty="0"/>
              <a:t>      Average Inventories       </a:t>
            </a:r>
            <a:r>
              <a:rPr lang="en-GB" sz="2800" b="1" dirty="0"/>
              <a:t>  </a:t>
            </a:r>
            <a:r>
              <a:rPr lang="en-GB" sz="2800" b="1" dirty="0">
                <a:solidFill>
                  <a:schemeClr val="bg1"/>
                </a:solidFill>
              </a:rPr>
              <a:t>x</a:t>
            </a:r>
          </a:p>
          <a:p>
            <a:pPr>
              <a:buFontTx/>
              <a:buNone/>
            </a:pPr>
            <a:r>
              <a:rPr lang="en-GB" sz="2800" b="1" dirty="0"/>
              <a:t>                        Cost of Sales</a:t>
            </a:r>
          </a:p>
          <a:p>
            <a:endParaRPr lang="en-GB" sz="2800" b="1" dirty="0"/>
          </a:p>
          <a:p>
            <a:pPr>
              <a:buFontTx/>
              <a:buNone/>
            </a:pPr>
            <a:r>
              <a:rPr lang="en-GB" sz="2800" b="1" u="sng" dirty="0"/>
              <a:t>  (3,000 + 4,060)/2 </a:t>
            </a:r>
            <a:r>
              <a:rPr lang="en-GB" sz="2800" b="1" dirty="0"/>
              <a:t>   x 365 = 56.7 days</a:t>
            </a:r>
          </a:p>
          <a:p>
            <a:pPr>
              <a:buFontTx/>
              <a:buNone/>
            </a:pPr>
            <a:r>
              <a:rPr lang="en-GB" sz="2800" b="1" dirty="0"/>
              <a:t>          22,720</a:t>
            </a:r>
            <a:endParaRPr lang="en-GB" sz="1800" b="1" dirty="0"/>
          </a:p>
          <a:p>
            <a:pPr>
              <a:buFontTx/>
              <a:buNone/>
            </a:pPr>
            <a:endParaRPr lang="en-GB" sz="1800" b="1" dirty="0"/>
          </a:p>
          <a:p>
            <a:pPr>
              <a:buFontTx/>
              <a:buNone/>
            </a:pPr>
            <a:r>
              <a:rPr lang="en-GB" sz="1800" b="1" dirty="0"/>
              <a:t>This tells us that stock turns over, on average, 56.7 days.</a:t>
            </a:r>
          </a:p>
          <a:p>
            <a:pPr>
              <a:buNone/>
            </a:pPr>
            <a:r>
              <a:rPr lang="en-GB" sz="1800" b="1" dirty="0"/>
              <a:t>Can be measured  in weeks or months (x 52 or 12) </a:t>
            </a:r>
          </a:p>
          <a:p>
            <a:pPr>
              <a:buNone/>
            </a:pPr>
            <a:r>
              <a:rPr lang="en-GB" sz="1800" b="1" dirty="0"/>
              <a:t>The lower the number of days items remain in stock, the higher the efficiency.</a:t>
            </a:r>
          </a:p>
          <a:p>
            <a:pPr>
              <a:buFontTx/>
              <a:buNone/>
            </a:pPr>
            <a:endParaRPr lang="en-GB" sz="1800" b="1" dirty="0"/>
          </a:p>
          <a:p>
            <a:pPr>
              <a:buFontTx/>
              <a:buNone/>
            </a:pPr>
            <a:endParaRPr lang="en-GB" sz="1800" b="1" dirty="0"/>
          </a:p>
          <a:p>
            <a:pPr>
              <a:buFontTx/>
              <a:buNone/>
            </a:pPr>
            <a:endParaRPr lang="en-GB" sz="1800" b="1" dirty="0"/>
          </a:p>
          <a:p>
            <a:pPr>
              <a:buFontTx/>
              <a:buNone/>
            </a:pPr>
            <a:endParaRPr lang="en-GB" sz="1800" b="1" dirty="0"/>
          </a:p>
          <a:p>
            <a:pPr>
              <a:buFontTx/>
              <a:buNone/>
            </a:pPr>
            <a:endParaRPr lang="en-GB" sz="1800" b="1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49BAA-D77F-4070-8418-6447A873178A}" type="slidenum">
              <a:rPr lang="en-GB" smtClean="0"/>
              <a:pPr/>
              <a:t>9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Management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75780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476250"/>
            <a:ext cx="8229600" cy="431800"/>
          </a:xfrm>
        </p:spPr>
        <p:txBody>
          <a:bodyPr/>
          <a:lstStyle/>
          <a:p>
            <a:r>
              <a:rPr lang="en-GB" sz="3600" b="1" u="sng" dirty="0"/>
              <a:t>Example (Efficiency)</a:t>
            </a:r>
            <a:endParaRPr lang="en-GB" sz="2800" b="1" u="sng" dirty="0"/>
          </a:p>
        </p:txBody>
      </p:sp>
      <p:sp>
        <p:nvSpPr>
          <p:cNvPr id="75781" name="Rectangle 5"/>
          <p:cNvSpPr>
            <a:spLocks noChangeArrowheads="1"/>
          </p:cNvSpPr>
          <p:nvPr/>
        </p:nvSpPr>
        <p:spPr bwMode="auto">
          <a:xfrm>
            <a:off x="2286000" y="2009775"/>
            <a:ext cx="4572000" cy="283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b="1" u="sng">
                <a:solidFill>
                  <a:schemeClr val="bg1"/>
                </a:solidFill>
              </a:rPr>
              <a:t>RATIOS</a:t>
            </a:r>
          </a:p>
          <a:p>
            <a:r>
              <a:rPr lang="en-GB" b="1">
                <a:solidFill>
                  <a:schemeClr val="bg1"/>
                </a:solidFill>
              </a:rPr>
              <a:t>Measure critical dimensions of the economic performance of an organisation</a:t>
            </a:r>
          </a:p>
          <a:p>
            <a:r>
              <a:rPr lang="en-GB" b="1">
                <a:solidFill>
                  <a:schemeClr val="bg1"/>
                </a:solidFill>
              </a:rPr>
              <a:t>Managers use ratios to guide, measure &amp; reward workforce</a:t>
            </a:r>
          </a:p>
          <a:p>
            <a:r>
              <a:rPr lang="en-GB" b="1" u="sng">
                <a:solidFill>
                  <a:schemeClr val="bg1"/>
                </a:solidFill>
              </a:rPr>
              <a:t>EVALUATING RATIOS</a:t>
            </a:r>
          </a:p>
          <a:p>
            <a:r>
              <a:rPr lang="en-GB" b="1">
                <a:solidFill>
                  <a:schemeClr val="bg1"/>
                </a:solidFill>
              </a:rPr>
              <a:t>Time Series Comparisons</a:t>
            </a:r>
          </a:p>
          <a:p>
            <a:r>
              <a:rPr lang="en-GB" b="1">
                <a:solidFill>
                  <a:schemeClr val="bg1"/>
                </a:solidFill>
              </a:rPr>
              <a:t>Benchmarks</a:t>
            </a:r>
          </a:p>
          <a:p>
            <a:r>
              <a:rPr lang="en-GB" b="1">
                <a:solidFill>
                  <a:schemeClr val="bg1"/>
                </a:solidFill>
              </a:rPr>
              <a:t>Cross-Sectional Comparisons</a:t>
            </a:r>
          </a:p>
        </p:txBody>
      </p:sp>
      <p:sp>
        <p:nvSpPr>
          <p:cNvPr id="75782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684213" y="1341438"/>
            <a:ext cx="7772400" cy="4257675"/>
          </a:xfrm>
          <a:solidFill>
            <a:schemeClr val="bg1"/>
          </a:solidFill>
          <a:ln/>
        </p:spPr>
        <p:txBody>
          <a:bodyPr/>
          <a:lstStyle/>
          <a:p>
            <a:endParaRPr lang="en-GB" b="1" u="sng" dirty="0"/>
          </a:p>
          <a:p>
            <a:pPr>
              <a:buFontTx/>
              <a:buNone/>
            </a:pPr>
            <a:r>
              <a:rPr lang="en-GB" b="1" dirty="0"/>
              <a:t>            </a:t>
            </a:r>
            <a:r>
              <a:rPr lang="en-GB" b="1" u="sng" dirty="0"/>
              <a:t>            Sales       </a:t>
            </a:r>
            <a:r>
              <a:rPr lang="en-GB" b="1" dirty="0"/>
              <a:t>  </a:t>
            </a:r>
            <a:r>
              <a:rPr lang="en-GB" b="1" dirty="0">
                <a:solidFill>
                  <a:schemeClr val="bg1"/>
                </a:solidFill>
              </a:rPr>
              <a:t>x</a:t>
            </a:r>
          </a:p>
          <a:p>
            <a:pPr>
              <a:buFontTx/>
              <a:buNone/>
            </a:pPr>
            <a:r>
              <a:rPr lang="en-GB" b="1" dirty="0"/>
              <a:t>          Non Current Assets</a:t>
            </a:r>
          </a:p>
          <a:p>
            <a:endParaRPr lang="en-GB" b="1" dirty="0"/>
          </a:p>
          <a:p>
            <a:pPr>
              <a:buFontTx/>
              <a:buNone/>
            </a:pPr>
            <a:r>
              <a:rPr lang="en-GB" b="1" dirty="0"/>
              <a:t>          </a:t>
            </a:r>
            <a:r>
              <a:rPr lang="en-GB" b="1" u="sng" dirty="0"/>
              <a:t>1,160,000</a:t>
            </a:r>
            <a:r>
              <a:rPr lang="en-GB" b="1" dirty="0"/>
              <a:t>   = 2.42</a:t>
            </a:r>
            <a:endParaRPr lang="en-GB" b="1" u="sng" dirty="0"/>
          </a:p>
          <a:p>
            <a:pPr>
              <a:buFontTx/>
              <a:buNone/>
            </a:pPr>
            <a:r>
              <a:rPr lang="en-GB" b="1" dirty="0"/>
              <a:t>            479,500 </a:t>
            </a:r>
            <a:endParaRPr lang="en-GB" sz="2000" b="1" dirty="0"/>
          </a:p>
          <a:p>
            <a:pPr>
              <a:buFontTx/>
              <a:buNone/>
            </a:pPr>
            <a:endParaRPr lang="en-GB" sz="2000" b="1" dirty="0"/>
          </a:p>
          <a:p>
            <a:pPr>
              <a:buFontTx/>
              <a:buNone/>
            </a:pPr>
            <a:endParaRPr lang="en-GB" sz="2000" b="1" dirty="0"/>
          </a:p>
          <a:p>
            <a:pPr>
              <a:buFontTx/>
              <a:buNone/>
            </a:pPr>
            <a:endParaRPr lang="en-GB" sz="2000" b="1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49BAA-D77F-4070-8418-6447A873178A}" type="slidenum">
              <a:rPr lang="en-GB" smtClean="0"/>
              <a:pPr/>
              <a:t>10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Management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76804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476250"/>
            <a:ext cx="8229600" cy="431800"/>
          </a:xfrm>
        </p:spPr>
        <p:txBody>
          <a:bodyPr/>
          <a:lstStyle/>
          <a:p>
            <a:r>
              <a:rPr lang="en-GB" sz="3600" b="1" u="sng" dirty="0"/>
              <a:t>Example (Efficiency)</a:t>
            </a:r>
            <a:endParaRPr lang="en-GB" sz="3600" dirty="0"/>
          </a:p>
        </p:txBody>
      </p:sp>
      <p:sp>
        <p:nvSpPr>
          <p:cNvPr id="76805" name="Rectangle 5"/>
          <p:cNvSpPr>
            <a:spLocks noChangeArrowheads="1"/>
          </p:cNvSpPr>
          <p:nvPr/>
        </p:nvSpPr>
        <p:spPr bwMode="auto">
          <a:xfrm>
            <a:off x="2286000" y="2009775"/>
            <a:ext cx="4572000" cy="283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b="1" u="sng">
                <a:solidFill>
                  <a:schemeClr val="bg1"/>
                </a:solidFill>
              </a:rPr>
              <a:t>RATIOS</a:t>
            </a:r>
          </a:p>
          <a:p>
            <a:r>
              <a:rPr lang="en-GB" b="1">
                <a:solidFill>
                  <a:schemeClr val="bg1"/>
                </a:solidFill>
              </a:rPr>
              <a:t>Measure critical dimensions of the economic performance of an organisation</a:t>
            </a:r>
          </a:p>
          <a:p>
            <a:r>
              <a:rPr lang="en-GB" b="1">
                <a:solidFill>
                  <a:schemeClr val="bg1"/>
                </a:solidFill>
              </a:rPr>
              <a:t>Managers use ratios to guide, measure &amp; reward workforce</a:t>
            </a:r>
          </a:p>
          <a:p>
            <a:r>
              <a:rPr lang="en-GB" b="1" u="sng">
                <a:solidFill>
                  <a:schemeClr val="bg1"/>
                </a:solidFill>
              </a:rPr>
              <a:t>EVALUATING RATIOS</a:t>
            </a:r>
          </a:p>
          <a:p>
            <a:r>
              <a:rPr lang="en-GB" b="1">
                <a:solidFill>
                  <a:schemeClr val="bg1"/>
                </a:solidFill>
              </a:rPr>
              <a:t>Time Series Comparisons</a:t>
            </a:r>
          </a:p>
          <a:p>
            <a:r>
              <a:rPr lang="en-GB" b="1">
                <a:solidFill>
                  <a:schemeClr val="bg1"/>
                </a:solidFill>
              </a:rPr>
              <a:t>Benchmarks</a:t>
            </a:r>
          </a:p>
          <a:p>
            <a:r>
              <a:rPr lang="en-GB" b="1">
                <a:solidFill>
                  <a:schemeClr val="bg1"/>
                </a:solidFill>
              </a:rPr>
              <a:t>Cross-Sectional Comparisons</a:t>
            </a:r>
          </a:p>
        </p:txBody>
      </p:sp>
      <p:sp>
        <p:nvSpPr>
          <p:cNvPr id="76806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684213" y="1341438"/>
            <a:ext cx="7772400" cy="4392612"/>
          </a:xfrm>
          <a:solidFill>
            <a:schemeClr val="bg1"/>
          </a:solidFill>
          <a:ln/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endParaRPr lang="en-GB" sz="2800" dirty="0"/>
          </a:p>
          <a:p>
            <a:pPr>
              <a:lnSpc>
                <a:spcPct val="90000"/>
              </a:lnSpc>
              <a:buFontTx/>
              <a:buNone/>
            </a:pPr>
            <a:r>
              <a:rPr lang="en-GB" sz="2800" dirty="0"/>
              <a:t>....can also be represented as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b="1" u="sng" dirty="0"/>
              <a:t>      </a:t>
            </a:r>
            <a:endParaRPr lang="en-GB" b="1" dirty="0"/>
          </a:p>
          <a:p>
            <a:pPr>
              <a:lnSpc>
                <a:spcPct val="90000"/>
              </a:lnSpc>
              <a:buFontTx/>
              <a:buNone/>
            </a:pPr>
            <a:r>
              <a:rPr lang="en-GB" b="1" u="sng" dirty="0"/>
              <a:t> £1,000 </a:t>
            </a:r>
            <a:r>
              <a:rPr lang="en-GB" b="1" dirty="0"/>
              <a:t>   = £413.22</a:t>
            </a:r>
            <a:endParaRPr lang="en-GB" b="1" u="sng" dirty="0"/>
          </a:p>
          <a:p>
            <a:pPr>
              <a:lnSpc>
                <a:spcPct val="90000"/>
              </a:lnSpc>
              <a:buFontTx/>
              <a:buNone/>
            </a:pPr>
            <a:r>
              <a:rPr lang="en-GB" b="1" dirty="0"/>
              <a:t>   2.42</a:t>
            </a:r>
            <a:endParaRPr lang="en-GB" sz="2000" b="1" dirty="0"/>
          </a:p>
          <a:p>
            <a:pPr>
              <a:lnSpc>
                <a:spcPct val="90000"/>
              </a:lnSpc>
              <a:buFontTx/>
              <a:buNone/>
            </a:pPr>
            <a:endParaRPr lang="en-GB" sz="2000" b="1" dirty="0"/>
          </a:p>
          <a:p>
            <a:pPr>
              <a:lnSpc>
                <a:spcPct val="90000"/>
              </a:lnSpc>
              <a:buFontTx/>
              <a:buNone/>
            </a:pPr>
            <a:r>
              <a:rPr lang="en-GB" sz="2000" b="1" dirty="0"/>
              <a:t>This means £413.22 of fixed assets generate £1000 of sales.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sz="2000" b="1" dirty="0"/>
              <a:t>The lower this £ value is the higher the efficiency.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sz="2000" b="1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49BAA-D77F-4070-8418-6447A873178A}" type="slidenum">
              <a:rPr lang="en-GB" smtClean="0"/>
              <a:pPr/>
              <a:t>11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Management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66564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476250"/>
            <a:ext cx="8229600" cy="43180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sz="3600" b="1" u="sng" dirty="0"/>
              <a:t>LIQUIDITY RATIOS</a:t>
            </a:r>
          </a:p>
        </p:txBody>
      </p:sp>
      <p:sp>
        <p:nvSpPr>
          <p:cNvPr id="66566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395288" y="1341438"/>
            <a:ext cx="7772400" cy="4535487"/>
          </a:xfrm>
          <a:noFill/>
          <a:ln/>
        </p:spPr>
        <p:txBody>
          <a:bodyPr/>
          <a:lstStyle/>
          <a:p>
            <a:pPr>
              <a:lnSpc>
                <a:spcPct val="80000"/>
              </a:lnSpc>
            </a:pPr>
            <a:endParaRPr lang="en-GB" sz="2400" b="1" u="sng" dirty="0"/>
          </a:p>
          <a:p>
            <a:pPr>
              <a:lnSpc>
                <a:spcPct val="80000"/>
              </a:lnSpc>
              <a:buFontTx/>
              <a:buNone/>
            </a:pPr>
            <a:r>
              <a:rPr lang="en-GB" sz="2400" b="1" dirty="0"/>
              <a:t>The ability to pay the day-to-day running expenses</a:t>
            </a:r>
          </a:p>
          <a:p>
            <a:pPr>
              <a:lnSpc>
                <a:spcPct val="80000"/>
              </a:lnSpc>
            </a:pPr>
            <a:endParaRPr lang="en-GB" sz="2400" b="1" dirty="0"/>
          </a:p>
          <a:p>
            <a:pPr>
              <a:lnSpc>
                <a:spcPct val="80000"/>
              </a:lnSpc>
              <a:buFontTx/>
              <a:buNone/>
            </a:pPr>
            <a:r>
              <a:rPr lang="en-GB" sz="2400" b="1" u="sng" dirty="0"/>
              <a:t>CURRENT RATIO (2:1)</a:t>
            </a:r>
          </a:p>
          <a:p>
            <a:pPr>
              <a:lnSpc>
                <a:spcPct val="80000"/>
              </a:lnSpc>
              <a:buFontTx/>
              <a:buNone/>
            </a:pPr>
            <a:endParaRPr lang="en-GB" sz="2400" b="1" u="sng" dirty="0"/>
          </a:p>
          <a:p>
            <a:pPr>
              <a:lnSpc>
                <a:spcPct val="80000"/>
              </a:lnSpc>
            </a:pPr>
            <a:r>
              <a:rPr lang="en-GB" sz="2400" b="1" dirty="0"/>
              <a:t>Current Assets/Current Liabilities</a:t>
            </a:r>
          </a:p>
          <a:p>
            <a:pPr>
              <a:lnSpc>
                <a:spcPct val="80000"/>
              </a:lnSpc>
            </a:pPr>
            <a:endParaRPr lang="en-GB" sz="2400" b="1" dirty="0"/>
          </a:p>
          <a:p>
            <a:pPr>
              <a:lnSpc>
                <a:spcPct val="80000"/>
              </a:lnSpc>
            </a:pPr>
            <a:endParaRPr lang="en-GB" sz="2400" b="1" dirty="0"/>
          </a:p>
          <a:p>
            <a:pPr>
              <a:lnSpc>
                <a:spcPct val="80000"/>
              </a:lnSpc>
              <a:buFontTx/>
              <a:buNone/>
            </a:pPr>
            <a:r>
              <a:rPr lang="en-GB" sz="2400" b="1" u="sng" dirty="0"/>
              <a:t>QUICK (ACID TEST) RATIO (1:1)</a:t>
            </a:r>
          </a:p>
          <a:p>
            <a:pPr>
              <a:lnSpc>
                <a:spcPct val="80000"/>
              </a:lnSpc>
              <a:buFontTx/>
              <a:buNone/>
            </a:pPr>
            <a:endParaRPr lang="en-GB" sz="2400" b="1" u="sng" dirty="0"/>
          </a:p>
          <a:p>
            <a:pPr>
              <a:lnSpc>
                <a:spcPct val="80000"/>
              </a:lnSpc>
            </a:pPr>
            <a:r>
              <a:rPr lang="en-GB" sz="2400" b="1" dirty="0"/>
              <a:t>Current Assets (less stock)/Current Liabilities</a:t>
            </a:r>
          </a:p>
          <a:p>
            <a:pPr>
              <a:lnSpc>
                <a:spcPct val="80000"/>
              </a:lnSpc>
            </a:pPr>
            <a:endParaRPr lang="en-GB" sz="2400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49BAA-D77F-4070-8418-6447A873178A}" type="slidenum">
              <a:rPr lang="en-GB" smtClean="0"/>
              <a:pPr/>
              <a:t>12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Management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67590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539552" y="260648"/>
            <a:ext cx="8135937" cy="5688632"/>
          </a:xfrm>
          <a:noFill/>
          <a:ln/>
        </p:spPr>
        <p:txBody>
          <a:bodyPr/>
          <a:lstStyle/>
          <a:p>
            <a:pPr algn="ctr">
              <a:buFontTx/>
              <a:buNone/>
            </a:pPr>
            <a:r>
              <a:rPr lang="en-GB" sz="2800" b="1" u="sng" dirty="0"/>
              <a:t>GEARING</a:t>
            </a:r>
          </a:p>
          <a:p>
            <a:pPr>
              <a:buFontTx/>
              <a:buNone/>
            </a:pPr>
            <a:endParaRPr lang="en-GB" sz="2400" b="1" u="sng" dirty="0"/>
          </a:p>
          <a:p>
            <a:pPr marL="0" indent="0">
              <a:buNone/>
            </a:pPr>
            <a:r>
              <a:rPr lang="en-GB" sz="2400" b="1" dirty="0"/>
              <a:t>Definition: </a:t>
            </a:r>
          </a:p>
          <a:p>
            <a:pPr marL="0" indent="0">
              <a:buNone/>
            </a:pPr>
            <a:r>
              <a:rPr lang="en-GB" sz="2400" dirty="0"/>
              <a:t>Gearing (otherwise known as "leverage") measures the proportion of assets invested in a business that are financed by borrowing. 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The higher the gearing, the higher the dependence on borrowings and long term financing. </a:t>
            </a:r>
          </a:p>
          <a:p>
            <a:r>
              <a:rPr lang="en-GB" sz="2400" dirty="0"/>
              <a:t>The lower the gearing ratio, the higher the dependence on equity financing. </a:t>
            </a:r>
          </a:p>
          <a:p>
            <a:r>
              <a:rPr lang="en-GB" sz="2400" dirty="0"/>
              <a:t>Traditionally, the higher the level of gearing, the higher the level of financial risk due to the increased volatility of profits. </a:t>
            </a:r>
          </a:p>
          <a:p>
            <a:endParaRPr lang="en-GB" sz="1800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49BAA-D77F-4070-8418-6447A873178A}" type="slidenum">
              <a:rPr lang="en-GB" smtClean="0"/>
              <a:pPr/>
              <a:t>13</a:t>
            </a:fld>
            <a:endParaRPr lang="en-GB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Management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67590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683568" y="980728"/>
            <a:ext cx="8135937" cy="4114800"/>
          </a:xfrm>
          <a:noFill/>
          <a:ln/>
        </p:spPr>
        <p:txBody>
          <a:bodyPr/>
          <a:lstStyle/>
          <a:p>
            <a:pPr>
              <a:buFontTx/>
              <a:buNone/>
            </a:pPr>
            <a:endParaRPr lang="en-GB" sz="2400" b="1" u="sng" dirty="0"/>
          </a:p>
          <a:p>
            <a:pPr marL="0" indent="0">
              <a:buNone/>
            </a:pPr>
            <a:r>
              <a:rPr lang="en-GB" sz="2400" b="1" u="sng" dirty="0"/>
              <a:t>          Long-Term </a:t>
            </a:r>
            <a:r>
              <a:rPr lang="en-GB" sz="2400" b="1" i="1" u="sng" dirty="0"/>
              <a:t>Debt            </a:t>
            </a:r>
            <a:r>
              <a:rPr lang="en-GB" sz="2400" b="1" i="1" dirty="0"/>
              <a:t>x 100</a:t>
            </a:r>
          </a:p>
          <a:p>
            <a:pPr marL="0" indent="0">
              <a:buNone/>
            </a:pPr>
            <a:r>
              <a:rPr lang="en-GB" sz="2400" b="1" dirty="0"/>
              <a:t>(Equity + Long Term Debt)</a:t>
            </a:r>
          </a:p>
          <a:p>
            <a:pPr marL="0" indent="0">
              <a:buNone/>
            </a:pPr>
            <a:endParaRPr lang="en-GB" sz="1600" b="1" dirty="0"/>
          </a:p>
          <a:p>
            <a:pPr>
              <a:buNone/>
            </a:pPr>
            <a:r>
              <a:rPr lang="en-GB" sz="2800" b="1" dirty="0"/>
              <a:t>		</a:t>
            </a:r>
            <a:r>
              <a:rPr lang="en-GB" sz="2400" b="1" dirty="0"/>
              <a:t>   </a:t>
            </a:r>
          </a:p>
          <a:p>
            <a:pPr>
              <a:buFontTx/>
              <a:buNone/>
            </a:pPr>
            <a:r>
              <a:rPr lang="en-GB" sz="2000" dirty="0"/>
              <a:t>N.B. Equity = Ordinary Shares + Reserves + P&amp;L C/F Retained Profit/Reserves)</a:t>
            </a:r>
          </a:p>
          <a:p>
            <a:pPr>
              <a:buFontTx/>
              <a:buNone/>
            </a:pPr>
            <a:endParaRPr lang="en-GB" sz="1600" dirty="0"/>
          </a:p>
          <a:p>
            <a:pPr>
              <a:buFontTx/>
              <a:buNone/>
            </a:pPr>
            <a:endParaRPr lang="en-GB" sz="2400" b="1" u="sng" dirty="0"/>
          </a:p>
          <a:p>
            <a:pPr>
              <a:buFontTx/>
              <a:buNone/>
            </a:pPr>
            <a:endParaRPr lang="en-GB" sz="2400" b="1" dirty="0"/>
          </a:p>
          <a:p>
            <a:pPr>
              <a:buFontTx/>
              <a:buNone/>
            </a:pPr>
            <a:endParaRPr lang="en-GB" sz="1600" dirty="0"/>
          </a:p>
          <a:p>
            <a:pPr>
              <a:buFontTx/>
              <a:buNone/>
            </a:pPr>
            <a:endParaRPr lang="en-GB" sz="1600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49BAA-D77F-4070-8418-6447A873178A}" type="slidenum">
              <a:rPr lang="en-GB" smtClean="0"/>
              <a:pPr/>
              <a:t>14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Financial Management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476250"/>
            <a:ext cx="8229600" cy="43180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sz="3600" b="1" u="sng" dirty="0"/>
              <a:t>GEARING RATIO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67590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539552" y="260648"/>
            <a:ext cx="8135937" cy="4114800"/>
          </a:xfrm>
          <a:noFill/>
          <a:ln/>
        </p:spPr>
        <p:txBody>
          <a:bodyPr/>
          <a:lstStyle/>
          <a:p>
            <a:pPr algn="ctr">
              <a:buFontTx/>
              <a:buNone/>
            </a:pPr>
            <a:r>
              <a:rPr lang="en-GB" sz="2400" b="1" u="sng" dirty="0"/>
              <a:t>Example of GEARING</a:t>
            </a:r>
          </a:p>
          <a:p>
            <a:pPr>
              <a:buFontTx/>
              <a:buNone/>
            </a:pPr>
            <a:endParaRPr lang="en-GB" sz="2400" b="1" u="sng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49BAA-D77F-4070-8418-6447A873178A}" type="slidenum">
              <a:rPr lang="en-GB" smtClean="0"/>
              <a:pPr/>
              <a:t>15</a:t>
            </a:fld>
            <a:endParaRPr lang="en-GB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Management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987425"/>
            <a:ext cx="7848872" cy="4680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Managing Gearing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en-GB" sz="2400" dirty="0">
                <a:solidFill>
                  <a:srgbClr val="000000"/>
                </a:solidFill>
              </a:rPr>
              <a:t>	Financial managers face a difficult dilemma. Most businesses require long term debt in order to finance growth, as equity financing is rarely sufficient. </a:t>
            </a:r>
          </a:p>
          <a:p>
            <a:pPr lvl="0">
              <a:buNone/>
            </a:pPr>
            <a:endParaRPr lang="en-GB" sz="2400" dirty="0">
              <a:solidFill>
                <a:srgbClr val="000000"/>
              </a:solidFill>
            </a:endParaRPr>
          </a:p>
          <a:p>
            <a:pPr lvl="0">
              <a:buNone/>
            </a:pPr>
            <a:r>
              <a:rPr lang="en-GB" sz="2400" dirty="0">
                <a:solidFill>
                  <a:srgbClr val="000000"/>
                </a:solidFill>
              </a:rPr>
              <a:t>	On the other hand, the introduction of debt and gearing increases financial risk. But the company dependant on equity financing alone is unable to sustain growth. </a:t>
            </a:r>
          </a:p>
          <a:p>
            <a:pPr lvl="0">
              <a:buNone/>
            </a:pPr>
            <a:endParaRPr lang="en-GB" sz="2400" b="1" dirty="0">
              <a:solidFill>
                <a:srgbClr val="000000"/>
              </a:solidFill>
            </a:endParaRPr>
          </a:p>
          <a:p>
            <a:pPr lvl="0">
              <a:buNone/>
            </a:pPr>
            <a:r>
              <a:rPr lang="en-GB" sz="2400" b="1" dirty="0">
                <a:solidFill>
                  <a:srgbClr val="000000"/>
                </a:solidFill>
              </a:rPr>
              <a:t>	The question is how much debt can a company take on before the benefits of growth are overtaken by the disadvantages of financial risk?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Management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49BAA-D77F-4070-8418-6447A873178A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795270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Borrow or not?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800" dirty="0"/>
              <a:t>Some companies borrow heavily, for example to make an acquisition, or else to invest in developing a fast-growing part of their businesses. If this pays off, it may increase a company's turnover and profits more rapidly than if it had not borrowed any money. This in turn should bolster its market value.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/>
              <a:t>That’s the theory…………but it carries risk!!</a:t>
            </a:r>
          </a:p>
          <a:p>
            <a:endParaRPr lang="en-GB" sz="28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Management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49BAA-D77F-4070-8418-6447A873178A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901440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67590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683568" y="980728"/>
            <a:ext cx="8135937" cy="4114800"/>
          </a:xfrm>
          <a:noFill/>
          <a:ln/>
        </p:spPr>
        <p:txBody>
          <a:bodyPr/>
          <a:lstStyle/>
          <a:p>
            <a:pPr>
              <a:buFontTx/>
              <a:buNone/>
            </a:pPr>
            <a:endParaRPr lang="en-GB" sz="2400" b="1" u="sng" dirty="0"/>
          </a:p>
          <a:p>
            <a:pPr>
              <a:buFontTx/>
              <a:buNone/>
            </a:pPr>
            <a:endParaRPr lang="en-GB" sz="1600" dirty="0"/>
          </a:p>
          <a:p>
            <a:pPr>
              <a:buFontTx/>
              <a:buNone/>
            </a:pPr>
            <a:endParaRPr lang="en-GB" sz="1600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49BAA-D77F-4070-8418-6447A873178A}" type="slidenum">
              <a:rPr lang="en-GB" smtClean="0"/>
              <a:pPr/>
              <a:t>18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Financial Management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60648"/>
            <a:ext cx="8229600" cy="43180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sz="3600" b="1" u="sng" dirty="0"/>
              <a:t>INVESTMENT RATIOS</a:t>
            </a:r>
          </a:p>
        </p:txBody>
      </p:sp>
      <p:sp>
        <p:nvSpPr>
          <p:cNvPr id="41" name="Rectangle 40"/>
          <p:cNvSpPr/>
          <p:nvPr/>
        </p:nvSpPr>
        <p:spPr>
          <a:xfrm>
            <a:off x="539552" y="764704"/>
            <a:ext cx="7920880" cy="51398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Tx/>
              <a:buNone/>
            </a:pPr>
            <a:endParaRPr lang="en-GB" sz="2400" b="1" u="sng" dirty="0"/>
          </a:p>
          <a:p>
            <a:pPr>
              <a:buFontTx/>
              <a:buNone/>
            </a:pPr>
            <a:r>
              <a:rPr lang="en-GB" sz="2400" b="1" u="sng" dirty="0"/>
              <a:t>INTEREST COVER (High)</a:t>
            </a:r>
          </a:p>
          <a:p>
            <a:pPr>
              <a:buFontTx/>
              <a:buNone/>
            </a:pPr>
            <a:endParaRPr lang="en-GB" sz="1600" b="1" u="sng" dirty="0"/>
          </a:p>
          <a:p>
            <a:r>
              <a:rPr lang="en-GB" sz="2400" b="1" dirty="0"/>
              <a:t>P.B.I.T. / Interest Paid</a:t>
            </a:r>
            <a:endParaRPr lang="en-GB" sz="2400" b="1" u="sng" dirty="0"/>
          </a:p>
          <a:p>
            <a:pPr>
              <a:buFontTx/>
              <a:buNone/>
            </a:pPr>
            <a:endParaRPr lang="en-GB" sz="2400" b="1" u="sng" dirty="0"/>
          </a:p>
          <a:p>
            <a:pPr>
              <a:buFontTx/>
              <a:buNone/>
            </a:pPr>
            <a:r>
              <a:rPr lang="en-GB" sz="2400" b="1" u="sng" dirty="0"/>
              <a:t>Earnings Per Share (£)</a:t>
            </a:r>
          </a:p>
          <a:p>
            <a:pPr>
              <a:buFontTx/>
              <a:buNone/>
            </a:pPr>
            <a:endParaRPr lang="en-GB" sz="2400" b="1" u="sng" dirty="0"/>
          </a:p>
          <a:p>
            <a:r>
              <a:rPr lang="en-GB" sz="2400" b="1" dirty="0"/>
              <a:t>Profit / No. of ordinary shares</a:t>
            </a:r>
          </a:p>
          <a:p>
            <a:endParaRPr lang="en-GB" sz="2400" b="1" dirty="0"/>
          </a:p>
          <a:p>
            <a:pPr>
              <a:buFontTx/>
              <a:buNone/>
            </a:pPr>
            <a:r>
              <a:rPr lang="en-GB" sz="2400" b="1" u="sng" dirty="0"/>
              <a:t>Price per Earnings ratio (P/E)</a:t>
            </a:r>
          </a:p>
          <a:p>
            <a:pPr>
              <a:buFontTx/>
              <a:buNone/>
            </a:pPr>
            <a:endParaRPr lang="en-GB" sz="2400" b="1" u="sng" dirty="0"/>
          </a:p>
          <a:p>
            <a:r>
              <a:rPr lang="en-GB" sz="2400" b="1" dirty="0"/>
              <a:t>Market Value per Share / Earnings per Share</a:t>
            </a:r>
          </a:p>
          <a:p>
            <a:endParaRPr lang="en-GB" sz="2400" b="1" dirty="0"/>
          </a:p>
          <a:p>
            <a:r>
              <a:rPr lang="en-GB" sz="2400" b="1" dirty="0"/>
              <a:t> </a:t>
            </a:r>
            <a:endParaRPr lang="en-GB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67590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683568" y="836712"/>
            <a:ext cx="8135937" cy="4114800"/>
          </a:xfrm>
          <a:noFill/>
          <a:ln/>
        </p:spPr>
        <p:txBody>
          <a:bodyPr/>
          <a:lstStyle/>
          <a:p>
            <a:pPr>
              <a:buFontTx/>
              <a:buNone/>
            </a:pPr>
            <a:endParaRPr lang="en-GB" sz="2400" b="1" u="sng" dirty="0"/>
          </a:p>
          <a:p>
            <a:pPr>
              <a:buFontTx/>
              <a:buNone/>
            </a:pPr>
            <a:endParaRPr lang="en-GB" sz="1600" dirty="0"/>
          </a:p>
          <a:p>
            <a:pPr>
              <a:buFontTx/>
              <a:buNone/>
            </a:pPr>
            <a:endParaRPr lang="en-GB" sz="1600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49BAA-D77F-4070-8418-6447A873178A}" type="slidenum">
              <a:rPr lang="en-GB" smtClean="0"/>
              <a:pPr/>
              <a:t>19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Financial Management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60648"/>
            <a:ext cx="8229600" cy="43180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sz="3600" b="1" u="sng" dirty="0"/>
              <a:t>INVESTMENT RATIOS</a:t>
            </a:r>
          </a:p>
        </p:txBody>
      </p:sp>
      <p:sp>
        <p:nvSpPr>
          <p:cNvPr id="41" name="Rectangle 40"/>
          <p:cNvSpPr/>
          <p:nvPr/>
        </p:nvSpPr>
        <p:spPr>
          <a:xfrm>
            <a:off x="539552" y="1534140"/>
            <a:ext cx="7920880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en-GB" sz="2400" b="1" u="sng" dirty="0"/>
              <a:t>Dividend Cover</a:t>
            </a:r>
          </a:p>
          <a:p>
            <a:pPr>
              <a:buFontTx/>
              <a:buNone/>
            </a:pPr>
            <a:endParaRPr lang="en-GB" sz="2400" b="1" u="sng" dirty="0"/>
          </a:p>
          <a:p>
            <a:r>
              <a:rPr lang="en-GB" sz="2400" b="1" dirty="0"/>
              <a:t>Earnings per share / Dividends per share</a:t>
            </a:r>
          </a:p>
          <a:p>
            <a:endParaRPr lang="en-GB" sz="2400" b="1" dirty="0"/>
          </a:p>
          <a:p>
            <a:pPr>
              <a:buFontTx/>
              <a:buNone/>
            </a:pPr>
            <a:r>
              <a:rPr lang="en-GB" sz="2400" b="1" u="sng" dirty="0"/>
              <a:t>Dividend Yield Ratio</a:t>
            </a:r>
          </a:p>
          <a:p>
            <a:pPr>
              <a:buFontTx/>
              <a:buNone/>
            </a:pPr>
            <a:endParaRPr lang="en-GB" sz="2400" b="1" u="sng" dirty="0"/>
          </a:p>
          <a:p>
            <a:r>
              <a:rPr lang="en-GB" sz="2400" b="1" dirty="0"/>
              <a:t>Dividend per Share / Market Value per Share x 100%</a:t>
            </a:r>
          </a:p>
          <a:p>
            <a:r>
              <a:rPr lang="en-GB" sz="2400" b="1" dirty="0"/>
              <a:t> </a:t>
            </a:r>
            <a:endParaRPr lang="en-GB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72708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476250"/>
            <a:ext cx="8229600" cy="431800"/>
          </a:xfrm>
        </p:spPr>
        <p:txBody>
          <a:bodyPr/>
          <a:lstStyle/>
          <a:p>
            <a:r>
              <a:rPr lang="en-GB" sz="3600" b="1" u="sng" dirty="0"/>
              <a:t>Ratio Analysis Advantages</a:t>
            </a:r>
          </a:p>
        </p:txBody>
      </p:sp>
      <p:sp>
        <p:nvSpPr>
          <p:cNvPr id="72712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755650" y="1700213"/>
            <a:ext cx="7772400" cy="4114800"/>
          </a:xfrm>
          <a:noFill/>
          <a:ln/>
        </p:spPr>
        <p:txBody>
          <a:bodyPr/>
          <a:lstStyle/>
          <a:p>
            <a:r>
              <a:rPr lang="en-GB" sz="2400" b="1" dirty="0"/>
              <a:t>Means of interpretation</a:t>
            </a:r>
          </a:p>
          <a:p>
            <a:r>
              <a:rPr lang="en-GB" sz="2400" b="1" dirty="0"/>
              <a:t>Comparison of yearly figures</a:t>
            </a:r>
          </a:p>
          <a:p>
            <a:r>
              <a:rPr lang="en-GB" sz="2400" b="1" dirty="0"/>
              <a:t>Comparison against competitors &amp; industry averages</a:t>
            </a:r>
          </a:p>
          <a:p>
            <a:r>
              <a:rPr lang="en-GB" sz="2400" b="1" dirty="0"/>
              <a:t>Comparisons of actual against forecasted figures</a:t>
            </a:r>
          </a:p>
          <a:p>
            <a:r>
              <a:rPr lang="en-GB" sz="2400" b="1" dirty="0"/>
              <a:t>Used as a predictor of business failure</a:t>
            </a:r>
          </a:p>
          <a:p>
            <a:r>
              <a:rPr lang="en-GB" sz="2400" b="1" dirty="0"/>
              <a:t>Evaluates every financial aspect of an organisation</a:t>
            </a:r>
          </a:p>
          <a:p>
            <a:endParaRPr lang="en-GB" sz="2400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49BAA-D77F-4070-8418-6447A873178A}" type="slidenum">
              <a:rPr lang="en-GB" smtClean="0"/>
              <a:pPr/>
              <a:t>20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Management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56324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476250"/>
            <a:ext cx="8229600" cy="431800"/>
          </a:xfrm>
        </p:spPr>
        <p:txBody>
          <a:bodyPr/>
          <a:lstStyle/>
          <a:p>
            <a:r>
              <a:rPr lang="en-GB" sz="3600" b="1" u="sng" dirty="0"/>
              <a:t>Ratio Analysis Disadvantages</a:t>
            </a:r>
          </a:p>
        </p:txBody>
      </p:sp>
      <p:sp>
        <p:nvSpPr>
          <p:cNvPr id="56328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611188" y="1484313"/>
            <a:ext cx="7772400" cy="4464050"/>
          </a:xfrm>
          <a:noFill/>
          <a:ln/>
        </p:spPr>
        <p:txBody>
          <a:bodyPr/>
          <a:lstStyle/>
          <a:p>
            <a:r>
              <a:rPr lang="en-GB" sz="2400" b="1" dirty="0"/>
              <a:t>Do not interpret non-monetary items</a:t>
            </a:r>
          </a:p>
          <a:p>
            <a:r>
              <a:rPr lang="en-GB" sz="2400" b="1" dirty="0"/>
              <a:t>Based on historic cost accounting</a:t>
            </a:r>
          </a:p>
          <a:p>
            <a:r>
              <a:rPr lang="en-GB" sz="2400" b="1" dirty="0"/>
              <a:t>Do not look at short-term fluctuations</a:t>
            </a:r>
          </a:p>
          <a:p>
            <a:r>
              <a:rPr lang="en-GB" sz="2400" b="1" dirty="0"/>
              <a:t>Cannot predict future trends</a:t>
            </a:r>
          </a:p>
          <a:p>
            <a:r>
              <a:rPr lang="en-GB" sz="2400" b="1" dirty="0"/>
              <a:t>Cannot account for time value of money</a:t>
            </a:r>
          </a:p>
          <a:p>
            <a:r>
              <a:rPr lang="en-GB" sz="2400" b="1" dirty="0"/>
              <a:t>Useless on their own – useful only in multivariate analysis</a:t>
            </a:r>
          </a:p>
          <a:p>
            <a:r>
              <a:rPr lang="en-GB" sz="2400" b="1" dirty="0"/>
              <a:t>Different accounting policies distort ratios</a:t>
            </a:r>
          </a:p>
          <a:p>
            <a:r>
              <a:rPr lang="en-GB" sz="2400" b="1" dirty="0"/>
              <a:t>Several formulas lead to confusion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49BAA-D77F-4070-8418-6447A873178A}" type="slidenum">
              <a:rPr lang="en-GB" smtClean="0"/>
              <a:pPr/>
              <a:t>21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Management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82950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467544" y="908720"/>
            <a:ext cx="8135937" cy="4114800"/>
          </a:xfrm>
          <a:noFill/>
          <a:ln/>
        </p:spPr>
        <p:txBody>
          <a:bodyPr/>
          <a:lstStyle/>
          <a:p>
            <a:pPr algn="ctr">
              <a:lnSpc>
                <a:spcPct val="90000"/>
              </a:lnSpc>
              <a:buFontTx/>
              <a:buNone/>
            </a:pPr>
            <a:r>
              <a:rPr lang="en-GB" sz="2800" dirty="0"/>
              <a:t>RATIOS HIGHLIGHT STRENGTHS AND WEAKNESSES OF A BUSINESS.....</a:t>
            </a:r>
          </a:p>
          <a:p>
            <a:pPr algn="ctr">
              <a:lnSpc>
                <a:spcPct val="90000"/>
              </a:lnSpc>
              <a:buFontTx/>
              <a:buNone/>
            </a:pPr>
            <a:endParaRPr lang="en-GB" sz="2800" dirty="0"/>
          </a:p>
          <a:p>
            <a:pPr algn="ctr">
              <a:lnSpc>
                <a:spcPct val="90000"/>
              </a:lnSpc>
              <a:buFontTx/>
              <a:buNone/>
            </a:pPr>
            <a:r>
              <a:rPr lang="en-GB" sz="2800" dirty="0"/>
              <a:t>.....BUT THEY CANNOT TELL MANAGERS HOW TO ADDRESS THEM!</a:t>
            </a:r>
          </a:p>
          <a:p>
            <a:pPr algn="ctr">
              <a:lnSpc>
                <a:spcPct val="90000"/>
              </a:lnSpc>
              <a:buFontTx/>
              <a:buNone/>
            </a:pPr>
            <a:endParaRPr lang="en-GB" sz="2800" dirty="0"/>
          </a:p>
          <a:p>
            <a:pPr algn="ctr">
              <a:lnSpc>
                <a:spcPct val="90000"/>
              </a:lnSpc>
              <a:buFontTx/>
              <a:buNone/>
            </a:pPr>
            <a:r>
              <a:rPr lang="en-GB" sz="2800" u="sng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IT IS UP TO MANAGERS TO INTERPRET THE INFORMATION THAT RATIOS PROVIDE, AND MAKE DECISIONS BASED ON THEM</a:t>
            </a:r>
            <a:endParaRPr lang="en-GB" sz="2800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49BAA-D77F-4070-8418-6447A873178A}" type="slidenum">
              <a:rPr lang="en-GB" smtClean="0"/>
              <a:pPr/>
              <a:t>22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Management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69636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476250"/>
            <a:ext cx="8229600" cy="4318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3600" b="1" u="sng" dirty="0"/>
              <a:t>Tasks 1,2,3</a:t>
            </a:r>
          </a:p>
        </p:txBody>
      </p:sp>
      <p:sp>
        <p:nvSpPr>
          <p:cNvPr id="69638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755576" y="1340768"/>
            <a:ext cx="7772400" cy="4114800"/>
          </a:xfrm>
          <a:noFill/>
          <a:ln/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Why is profit when stated in absolute terms (e.g. £50,000) of limited usefulness to managers?</a:t>
            </a:r>
            <a:endParaRPr lang="en-GB" sz="1600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Why is comparison of ratios over a period of time important?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Why can it be misleading to compare ratios of companies of very different size or companies operating in different industries?</a:t>
            </a:r>
          </a:p>
          <a:p>
            <a:pPr>
              <a:lnSpc>
                <a:spcPct val="90000"/>
              </a:lnSpc>
            </a:pPr>
            <a:endParaRPr lang="en-GB" b="1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49BAA-D77F-4070-8418-6447A873178A}" type="slidenum">
              <a:rPr lang="en-GB" smtClean="0"/>
              <a:pPr/>
              <a:t>23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Management</a:t>
            </a:r>
          </a:p>
        </p:txBody>
      </p:sp>
    </p:spTree>
  </p:cSld>
  <p:clrMapOvr>
    <a:masterClrMapping/>
  </p:clrMapOvr>
  <p:transition/>
</p:sld>
</file>

<file path=ppt/theme/theme1.xml><?xml version="1.0" encoding="utf-8"?>
<a:theme xmlns:a="http://schemas.openxmlformats.org/drawingml/2006/main" name="Bridgend College Master Slide">
  <a:themeElements>
    <a:clrScheme name="Bridgend College Master Slid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Bridgend College Master Slide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Bridgend College Master Slid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ridgend College Master Slide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ridgend College Master Slide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ridgend College Master Slide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ridgend College Master Slide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ridgend College Master Slide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ridgend College Master Slide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ridgend College Master Slide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ridgend College Master Slide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ridgend College Master Slide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ridgend College Master Slide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ridgend College Master Slide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8051</TotalTime>
  <Words>1394</Words>
  <Application>Microsoft Office PowerPoint</Application>
  <PresentationFormat>On-screen Show (4:3)</PresentationFormat>
  <Paragraphs>267</Paragraphs>
  <Slides>23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5" baseType="lpstr">
      <vt:lpstr>Arial</vt:lpstr>
      <vt:lpstr>Bridgend College Master Slide</vt:lpstr>
      <vt:lpstr>Setting the Scene</vt:lpstr>
      <vt:lpstr>RATIOS</vt:lpstr>
      <vt:lpstr>Financial Ratio Classifications</vt:lpstr>
      <vt:lpstr>EVALUATING RATIOS</vt:lpstr>
      <vt:lpstr>Profitability &amp; Efficiency ratios</vt:lpstr>
      <vt:lpstr>Profitability Ratios</vt:lpstr>
      <vt:lpstr>Example (Profitability)</vt:lpstr>
      <vt:lpstr>Efficiency Ratios</vt:lpstr>
      <vt:lpstr>Example (Efficiency)</vt:lpstr>
      <vt:lpstr>Example (Efficiency)</vt:lpstr>
      <vt:lpstr>Example (Efficiency)</vt:lpstr>
      <vt:lpstr>LIQUIDITY RATIOS</vt:lpstr>
      <vt:lpstr>PowerPoint Presentation</vt:lpstr>
      <vt:lpstr>GEARING RATIO</vt:lpstr>
      <vt:lpstr>PowerPoint Presentation</vt:lpstr>
      <vt:lpstr>Managing Gearing</vt:lpstr>
      <vt:lpstr>Borrow or not?</vt:lpstr>
      <vt:lpstr>INVESTMENT RATIOS</vt:lpstr>
      <vt:lpstr>INVESTMENT RATIOS</vt:lpstr>
      <vt:lpstr>Ratio Analysis Advantages</vt:lpstr>
      <vt:lpstr>Ratio Analysis Disadvantages</vt:lpstr>
      <vt:lpstr>PowerPoint Presentation</vt:lpstr>
      <vt:lpstr>Tasks 1,2,3</vt:lpstr>
    </vt:vector>
  </TitlesOfParts>
  <Company>3M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1</dc:title>
  <dc:creator>3M</dc:creator>
  <cp:lastModifiedBy>Badir Miftah</cp:lastModifiedBy>
  <cp:revision>219</cp:revision>
  <cp:lastPrinted>2015-10-18T09:42:21Z</cp:lastPrinted>
  <dcterms:created xsi:type="dcterms:W3CDTF">2011-01-21T19:00:12Z</dcterms:created>
  <dcterms:modified xsi:type="dcterms:W3CDTF">2025-03-10T16:47:26Z</dcterms:modified>
</cp:coreProperties>
</file>