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notesSlides/notesSlide29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Override PartName="/ppt/notesSlides/notesSlide27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6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2"/>
  </p:notesMasterIdLst>
  <p:sldIdLst>
    <p:sldId id="256" r:id="rId2"/>
    <p:sldId id="258" r:id="rId3"/>
    <p:sldId id="259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8" r:id="rId19"/>
    <p:sldId id="277" r:id="rId20"/>
    <p:sldId id="279" r:id="rId21"/>
    <p:sldId id="280" r:id="rId22"/>
    <p:sldId id="281" r:id="rId23"/>
    <p:sldId id="283" r:id="rId24"/>
    <p:sldId id="282" r:id="rId25"/>
    <p:sldId id="284" r:id="rId26"/>
    <p:sldId id="285" r:id="rId27"/>
    <p:sldId id="260" r:id="rId28"/>
    <p:sldId id="261" r:id="rId29"/>
    <p:sldId id="262" r:id="rId30"/>
    <p:sldId id="257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B0493C-794C-4E13-B94B-3765F15A99E3}" type="datetimeFigureOut">
              <a:rPr lang="en-GB" smtClean="0"/>
              <a:pPr/>
              <a:t>04/12/2011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619E02-F2F1-4969-A757-27F62EBADE2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619E02-F2F1-4969-A757-27F62EBADE2C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619E02-F2F1-4969-A757-27F62EBADE2C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619E02-F2F1-4969-A757-27F62EBADE2C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619E02-F2F1-4969-A757-27F62EBADE2C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619E02-F2F1-4969-A757-27F62EBADE2C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619E02-F2F1-4969-A757-27F62EBADE2C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619E02-F2F1-4969-A757-27F62EBADE2C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619E02-F2F1-4969-A757-27F62EBADE2C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619E02-F2F1-4969-A757-27F62EBADE2C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619E02-F2F1-4969-A757-27F62EBADE2C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619E02-F2F1-4969-A757-27F62EBADE2C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619E02-F2F1-4969-A757-27F62EBADE2C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619E02-F2F1-4969-A757-27F62EBADE2C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619E02-F2F1-4969-A757-27F62EBADE2C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619E02-F2F1-4969-A757-27F62EBADE2C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619E02-F2F1-4969-A757-27F62EBADE2C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619E02-F2F1-4969-A757-27F62EBADE2C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619E02-F2F1-4969-A757-27F62EBADE2C}" type="slidenum">
              <a:rPr lang="en-GB" smtClean="0"/>
              <a:pPr/>
              <a:t>18</a:t>
            </a:fld>
            <a:endParaRPr lang="en-GB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619E02-F2F1-4969-A757-27F62EBADE2C}" type="slidenum">
              <a:rPr lang="en-GB" smtClean="0"/>
              <a:pPr/>
              <a:t>19</a:t>
            </a:fld>
            <a:endParaRPr lang="en-GB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619E02-F2F1-4969-A757-27F62EBADE2C}" type="slidenum">
              <a:rPr lang="en-GB" smtClean="0"/>
              <a:pPr/>
              <a:t>20</a:t>
            </a:fld>
            <a:endParaRPr lang="en-GB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619E02-F2F1-4969-A757-27F62EBADE2C}" type="slidenum">
              <a:rPr lang="en-GB" smtClean="0"/>
              <a:pPr/>
              <a:t>21</a:t>
            </a:fld>
            <a:endParaRPr lang="en-GB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619E02-F2F1-4969-A757-27F62EBADE2C}" type="slidenum">
              <a:rPr lang="en-GB" smtClean="0"/>
              <a:pPr/>
              <a:t>22</a:t>
            </a:fld>
            <a:endParaRPr lang="en-GB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619E02-F2F1-4969-A757-27F62EBADE2C}" type="slidenum">
              <a:rPr lang="en-GB" smtClean="0"/>
              <a:pPr/>
              <a:t>23</a:t>
            </a:fld>
            <a:endParaRPr lang="en-GB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619E02-F2F1-4969-A757-27F62EBADE2C}" type="slidenum">
              <a:rPr lang="en-GB" smtClean="0"/>
              <a:pPr/>
              <a:t>24</a:t>
            </a:fld>
            <a:endParaRPr lang="en-GB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619E02-F2F1-4969-A757-27F62EBADE2C}" type="slidenum">
              <a:rPr lang="en-GB" smtClean="0"/>
              <a:pPr/>
              <a:t>25</a:t>
            </a:fld>
            <a:endParaRPr lang="en-GB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619E02-F2F1-4969-A757-27F62EBADE2C}" type="slidenum">
              <a:rPr lang="en-GB" smtClean="0"/>
              <a:pPr/>
              <a:t>26</a:t>
            </a:fld>
            <a:endParaRPr lang="en-GB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619E02-F2F1-4969-A757-27F62EBADE2C}" type="slidenum">
              <a:rPr lang="en-GB" smtClean="0"/>
              <a:pPr/>
              <a:t>27</a:t>
            </a:fld>
            <a:endParaRPr lang="en-GB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619E02-F2F1-4969-A757-27F62EBADE2C}" type="slidenum">
              <a:rPr lang="en-GB" smtClean="0"/>
              <a:pPr/>
              <a:t>28</a:t>
            </a:fld>
            <a:endParaRPr lang="en-GB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619E02-F2F1-4969-A757-27F62EBADE2C}" type="slidenum">
              <a:rPr lang="en-GB" smtClean="0"/>
              <a:pPr/>
              <a:t>29</a:t>
            </a:fld>
            <a:endParaRPr lang="en-GB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619E02-F2F1-4969-A757-27F62EBADE2C}" type="slidenum">
              <a:rPr lang="en-GB" smtClean="0"/>
              <a:pPr/>
              <a:t>30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28A0A6-D2AF-473C-9918-77DB68F80591}" type="datetimeFigureOut">
              <a:rPr lang="en-GB" smtClean="0"/>
              <a:pPr/>
              <a:t>04/12/2011</a:t>
            </a:fld>
            <a:endParaRPr lang="en-GB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1A85FBA-B451-495C-AEA8-0E3A2A1EFF5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28A0A6-D2AF-473C-9918-77DB68F80591}" type="datetimeFigureOut">
              <a:rPr lang="en-GB" smtClean="0"/>
              <a:pPr/>
              <a:t>04/12/2011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1A85FBA-B451-495C-AEA8-0E3A2A1EFF5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28A0A6-D2AF-473C-9918-77DB68F80591}" type="datetimeFigureOut">
              <a:rPr lang="en-GB" smtClean="0"/>
              <a:pPr/>
              <a:t>04/12/2011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1A85FBA-B451-495C-AEA8-0E3A2A1EFF5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28A0A6-D2AF-473C-9918-77DB68F80591}" type="datetimeFigureOut">
              <a:rPr lang="en-GB" smtClean="0"/>
              <a:pPr/>
              <a:t>04/12/2011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1A85FBA-B451-495C-AEA8-0E3A2A1EFF5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28A0A6-D2AF-473C-9918-77DB68F80591}" type="datetimeFigureOut">
              <a:rPr lang="en-GB" smtClean="0"/>
              <a:pPr/>
              <a:t>04/12/2011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1A85FBA-B451-495C-AEA8-0E3A2A1EFF5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28A0A6-D2AF-473C-9918-77DB68F80591}" type="datetimeFigureOut">
              <a:rPr lang="en-GB" smtClean="0"/>
              <a:pPr/>
              <a:t>04/12/2011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1A85FBA-B451-495C-AEA8-0E3A2A1EFF5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28A0A6-D2AF-473C-9918-77DB68F80591}" type="datetimeFigureOut">
              <a:rPr lang="en-GB" smtClean="0"/>
              <a:pPr/>
              <a:t>04/12/2011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1A85FBA-B451-495C-AEA8-0E3A2A1EFF5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Rectangle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28A0A6-D2AF-473C-9918-77DB68F80591}" type="datetimeFigureOut">
              <a:rPr lang="en-GB" smtClean="0"/>
              <a:pPr/>
              <a:t>04/12/2011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1A85FBA-B451-495C-AEA8-0E3A2A1EFF5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28A0A6-D2AF-473C-9918-77DB68F80591}" type="datetimeFigureOut">
              <a:rPr lang="en-GB" smtClean="0"/>
              <a:pPr/>
              <a:t>04/12/2011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1A85FBA-B451-495C-AEA8-0E3A2A1EFF5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9" name="Flowchart: Process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Flowchart: Process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28A0A6-D2AF-473C-9918-77DB68F80591}" type="datetimeFigureOut">
              <a:rPr lang="en-GB" smtClean="0"/>
              <a:pPr/>
              <a:t>04/12/2011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1A85FBA-B451-495C-AEA8-0E3A2A1EFF5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28A0A6-D2AF-473C-9918-77DB68F80591}" type="datetimeFigureOut">
              <a:rPr lang="en-GB" smtClean="0"/>
              <a:pPr/>
              <a:t>04/12/2011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1A85FBA-B451-495C-AEA8-0E3A2A1EFF5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Donut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0B28A0A6-D2AF-473C-9918-77DB68F80591}" type="datetimeFigureOut">
              <a:rPr lang="en-GB" smtClean="0"/>
              <a:pPr/>
              <a:t>04/12/2011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E1A85FBA-B451-495C-AEA8-0E3A2A1EFF5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5" name="Rectangle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encyclopedia.thefreedictionary.com/Internet+socket" TargetMode="Externa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msdn.microsoft.com/en-us/magazine/cc163394.aspx" TargetMode="Externa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WCF Bindings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Distributed Enterprise Applications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WCF Bindings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Windows® Communication Foundation programming model makes it easy for developers to configure services with a variety of wire formats and message protocols.</a:t>
            </a:r>
          </a:p>
          <a:p>
            <a:r>
              <a:rPr lang="en-GB" dirty="0" smtClean="0"/>
              <a:t> This presentation details how the built-in bindings work, how to configure them, and how to define custom bindings.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Binding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WCF is a framework for building services that process XML messages. </a:t>
            </a:r>
          </a:p>
          <a:p>
            <a:r>
              <a:rPr lang="en-GB" dirty="0" smtClean="0"/>
              <a:t>WCF allows you to transmit messages using different transport protocols such as: </a:t>
            </a:r>
          </a:p>
          <a:p>
            <a:pPr lvl="1"/>
            <a:r>
              <a:rPr lang="en-GB" dirty="0" smtClean="0"/>
              <a:t>HTTP</a:t>
            </a:r>
          </a:p>
          <a:p>
            <a:pPr lvl="1"/>
            <a:r>
              <a:rPr lang="en-GB" dirty="0" smtClean="0"/>
              <a:t>TCP </a:t>
            </a:r>
          </a:p>
          <a:p>
            <a:pPr lvl="1"/>
            <a:r>
              <a:rPr lang="en-GB" dirty="0" smtClean="0"/>
              <a:t>MSMQ</a:t>
            </a:r>
          </a:p>
          <a:p>
            <a:r>
              <a:rPr lang="en-GB" dirty="0" smtClean="0"/>
              <a:t> Different XML representations can be used: </a:t>
            </a:r>
          </a:p>
          <a:p>
            <a:pPr lvl="1"/>
            <a:r>
              <a:rPr lang="en-GB" dirty="0" smtClean="0"/>
              <a:t>Text</a:t>
            </a:r>
          </a:p>
          <a:p>
            <a:pPr lvl="1"/>
            <a:r>
              <a:rPr lang="en-GB" dirty="0" smtClean="0"/>
              <a:t>Binary</a:t>
            </a:r>
          </a:p>
          <a:p>
            <a:pPr lvl="1"/>
            <a:r>
              <a:rPr lang="en-GB" dirty="0" smtClean="0"/>
              <a:t>MTOM 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Messaging SOAP Protocols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WCF allows you to enhance specific messaging interactions with a suite of SOAP protocols for:</a:t>
            </a:r>
          </a:p>
          <a:p>
            <a:pPr lvl="1"/>
            <a:r>
              <a:rPr lang="en-GB" dirty="0" smtClean="0"/>
              <a:t>Security</a:t>
            </a:r>
          </a:p>
          <a:p>
            <a:pPr lvl="1"/>
            <a:r>
              <a:rPr lang="en-GB" dirty="0" smtClean="0"/>
              <a:t>Reliable messaging</a:t>
            </a:r>
          </a:p>
          <a:p>
            <a:pPr lvl="1"/>
            <a:r>
              <a:rPr lang="en-GB" dirty="0" smtClean="0"/>
              <a:t>Transactions</a:t>
            </a:r>
          </a:p>
          <a:p>
            <a:r>
              <a:rPr lang="en-GB" dirty="0" smtClean="0"/>
              <a:t> All three of these communication concepts are central to what happens on the wire at run time.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ttp://i.msdn.microsoft.com/cc163394.fig01(en-us).gi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476672"/>
            <a:ext cx="7272808" cy="4752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2771800" y="5733256"/>
            <a:ext cx="41474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Figure 1</a:t>
            </a:r>
            <a:r>
              <a:rPr lang="en-GB" b="1" dirty="0"/>
              <a:t> Bindings and Channel Stacks 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Channel Stack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In Windows Communication Foundation, all of these communication details are handled by the channel stack (see </a:t>
            </a:r>
            <a:r>
              <a:rPr lang="en-GB" b="1" dirty="0" smtClean="0"/>
              <a:t>Figure 1</a:t>
            </a:r>
            <a:r>
              <a:rPr lang="en-GB" dirty="0" smtClean="0"/>
              <a:t>). </a:t>
            </a:r>
          </a:p>
          <a:p>
            <a:r>
              <a:rPr lang="en-GB" dirty="0" smtClean="0"/>
              <a:t>The channel stack is a stack of channel components that all messages pass through during runtime processing. </a:t>
            </a:r>
          </a:p>
          <a:p>
            <a:r>
              <a:rPr lang="en-GB" dirty="0" smtClean="0"/>
              <a:t>The bottom-most component is the transport channel. </a:t>
            </a:r>
          </a:p>
          <a:p>
            <a:pPr lvl="1"/>
            <a:r>
              <a:rPr lang="en-GB" dirty="0" smtClean="0"/>
              <a:t>This implements the given transport protocol and reads incoming messages off the wire. </a:t>
            </a:r>
          </a:p>
          <a:p>
            <a:r>
              <a:rPr lang="en-GB" dirty="0" smtClean="0"/>
              <a:t>The transport channel uses a message encoder to read the incoming bytes into a logical Message object for further processing.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Endpoints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WCF channel architecture would be too tedious for most developers to work with it directly. </a:t>
            </a:r>
          </a:p>
          <a:p>
            <a:r>
              <a:rPr lang="en-GB" dirty="0" smtClean="0"/>
              <a:t>Instead, WCF provides a simpler abstraction</a:t>
            </a:r>
          </a:p>
          <a:p>
            <a:pPr lvl="1"/>
            <a:r>
              <a:rPr lang="en-GB" dirty="0" smtClean="0"/>
              <a:t>the concept of endpoints for indirectly configuring the underlying channel stack.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Configuring Bindings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Configure services with one or more endpoints to accommodate different communication scenarios. </a:t>
            </a:r>
          </a:p>
          <a:p>
            <a:pPr lvl="1"/>
            <a:r>
              <a:rPr lang="en-GB" dirty="0" smtClean="0"/>
              <a:t>For each endpoint, you specify </a:t>
            </a:r>
          </a:p>
          <a:p>
            <a:pPr lvl="2"/>
            <a:r>
              <a:rPr lang="en-GB" dirty="0" smtClean="0"/>
              <a:t>Address</a:t>
            </a:r>
          </a:p>
          <a:p>
            <a:pPr lvl="2"/>
            <a:r>
              <a:rPr lang="en-GB" dirty="0" smtClean="0"/>
              <a:t>Binding</a:t>
            </a:r>
          </a:p>
          <a:p>
            <a:pPr lvl="2"/>
            <a:r>
              <a:rPr lang="en-GB" dirty="0" smtClean="0"/>
              <a:t>C</a:t>
            </a:r>
            <a:r>
              <a:rPr lang="en-GB" dirty="0" smtClean="0"/>
              <a:t>ontract</a:t>
            </a:r>
            <a:r>
              <a:rPr lang="en-GB" dirty="0" smtClean="0"/>
              <a:t>. </a:t>
            </a:r>
          </a:p>
          <a:p>
            <a:r>
              <a:rPr lang="en-GB" dirty="0" smtClean="0"/>
              <a:t>The address simply specifies the network address where you want to listen for messages while the contract specifies what the messages arriving at the specified address should contain.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Configuring Bindings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The binding provides the instructions for building the channel stack needed to properly process the messages. </a:t>
            </a:r>
          </a:p>
          <a:p>
            <a:r>
              <a:rPr lang="en-GB" dirty="0" smtClean="0"/>
              <a:t>When you load a service, WCF follows the instructions outlined by the binding description to create each channel stack. </a:t>
            </a:r>
          </a:p>
          <a:p>
            <a:r>
              <a:rPr lang="en-GB" dirty="0" smtClean="0"/>
              <a:t>The binding binds your service implementation to the wire through the channel stack in the middle (</a:t>
            </a:r>
            <a:r>
              <a:rPr lang="en-GB" b="1" dirty="0" smtClean="0"/>
              <a:t>Figure 1</a:t>
            </a:r>
            <a:r>
              <a:rPr lang="en-GB" dirty="0" smtClean="0"/>
              <a:t> illustrates this).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WCF Built-in Bindings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Within the Windows Communication Foundation programming model, bindings are represented by the </a:t>
            </a:r>
            <a:r>
              <a:rPr lang="en-GB" dirty="0" err="1" smtClean="0"/>
              <a:t>System.ServiceModel.Channels.Binding</a:t>
            </a:r>
            <a:r>
              <a:rPr lang="en-GB" dirty="0" smtClean="0"/>
              <a:t> class. </a:t>
            </a:r>
          </a:p>
          <a:p>
            <a:r>
              <a:rPr lang="en-GB" dirty="0" smtClean="0"/>
              <a:t>Figure 2 summarizes the built-in binding classes that come with Windows Communication Foundation. </a:t>
            </a:r>
          </a:p>
          <a:p>
            <a:r>
              <a:rPr lang="en-GB" dirty="0" smtClean="0"/>
              <a:t>Each class derives from Binding and defines a different channel stack configuration through its implementation. These built-in bindings address the most common messaging scenarios that you’ll run into today.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971600" y="188640"/>
          <a:ext cx="7992888" cy="6338026"/>
        </p:xfrm>
        <a:graphic>
          <a:graphicData uri="http://schemas.openxmlformats.org/drawingml/2006/table">
            <a:tbl>
              <a:tblPr/>
              <a:tblGrid>
                <a:gridCol w="1656185"/>
                <a:gridCol w="720080"/>
                <a:gridCol w="925816"/>
                <a:gridCol w="1100693"/>
                <a:gridCol w="1100693"/>
                <a:gridCol w="1100693"/>
                <a:gridCol w="1388728"/>
              </a:tblGrid>
              <a:tr h="618822">
                <a:tc>
                  <a:txBody>
                    <a:bodyPr/>
                    <a:lstStyle/>
                    <a:p>
                      <a:pPr algn="ctr"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 b="1" dirty="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Binding Class Name</a:t>
                      </a:r>
                      <a:endParaRPr lang="en-GB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 anchor="ctr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 b="1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Transport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 anchor="ctr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 b="1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Message Encoding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 anchor="ctr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 b="1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Message Version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 anchor="ctr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 b="1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Security Mode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 anchor="ctr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 b="1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Reliable Messaging 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 anchor="ctr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 b="1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Transaction Flow (disabled by default)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 anchor="ctr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3943"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BasicHttpBinding 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HTTP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Text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SOAP 1.1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None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Not Supported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Not Supported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8822"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WSHttpBinding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HTTP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Text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SOAP 1.2 WS-Addressing 1.0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Message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Disabled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 dirty="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WS-</a:t>
                      </a:r>
                      <a:r>
                        <a:rPr lang="en-GB" sz="1100" dirty="0" err="1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AtomicTransactions</a:t>
                      </a:r>
                      <a:endParaRPr lang="en-GB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8822"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WSDualHttpBinding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HTTP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Text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SOAP 1.2 WS-Addressing 1.0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Message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Enabled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WS-AtomicTransactions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8822"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WSFederationHttpBinding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HTTP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Text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SOAP 1.2 WS-Addressing 1.0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Message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Disabled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WS-AtomicTransactions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3943"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NetTcpBinding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TCP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 dirty="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Binary</a:t>
                      </a:r>
                      <a:endParaRPr lang="en-GB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SOAP 1.2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Transport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Disabled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OleTransactions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3943"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NetPeerTcpBinding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P2P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Binary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SOAP 1.2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Transport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Not Supported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Not Supported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3943"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NetNamedPipesBinding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Named Pipes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Binary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SOAP 1.2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Transport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Not Supported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OleTransactions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3943"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NetMsmqBinding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MSMQ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Binary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SOAP 1.2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Message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Not Supported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Not Supported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08576"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MsmqIntegrationBinding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MSMQ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Not Supported (uses a pre-WCF serialization format)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Not Supported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Transport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Not Supported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Not Supported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9066"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CustomBinding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You Decide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You Decide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You Decide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You Decide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You Decide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ts val="1000"/>
                        </a:spcAft>
                      </a:pPr>
                      <a:r>
                        <a:rPr lang="en-GB" sz="1100" dirty="0">
                          <a:solidFill>
                            <a:srgbClr val="333333"/>
                          </a:solidFill>
                          <a:latin typeface="Segoe UI"/>
                          <a:ea typeface="Calibri"/>
                          <a:cs typeface="Times New Roman"/>
                        </a:rPr>
                        <a:t>You Decide</a:t>
                      </a:r>
                      <a:endParaRPr lang="en-GB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1911" marR="11911" marT="11911" marB="11911">
                    <a:lnL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395536" y="1556792"/>
            <a:ext cx="21602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Figure </a:t>
            </a:r>
          </a:p>
          <a:p>
            <a:r>
              <a:rPr lang="en-GB" sz="2800" dirty="0"/>
              <a:t>2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BasicHttppBinding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BasicHttpBinding</a:t>
            </a:r>
            <a:r>
              <a:rPr lang="en-GB" dirty="0" smtClean="0"/>
              <a:t> was designed for scenarios where interoperability is of utmost importance. </a:t>
            </a:r>
          </a:p>
          <a:p>
            <a:pPr lvl="1"/>
            <a:r>
              <a:rPr lang="en-GB" dirty="0" err="1" smtClean="0"/>
              <a:t>BasicHttpBinding</a:t>
            </a:r>
            <a:r>
              <a:rPr lang="en-GB" dirty="0" smtClean="0"/>
              <a:t> uses HTTP for the transport and text for the message encoding. </a:t>
            </a:r>
          </a:p>
          <a:p>
            <a:pPr lvl="1"/>
            <a:r>
              <a:rPr lang="en-GB" dirty="0" err="1" smtClean="0"/>
              <a:t>BasicHttpBinding</a:t>
            </a:r>
            <a:r>
              <a:rPr lang="en-GB" dirty="0" smtClean="0"/>
              <a:t> supports additional protocols,</a:t>
            </a:r>
          </a:p>
          <a:p>
            <a:pPr lvl="2"/>
            <a:r>
              <a:rPr lang="en-GB" dirty="0" smtClean="0"/>
              <a:t>Transport</a:t>
            </a:r>
          </a:p>
          <a:p>
            <a:pPr lvl="2"/>
            <a:r>
              <a:rPr lang="en-GB" dirty="0" smtClean="0"/>
              <a:t>Message security,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BasicHttppBinding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5760" lvl="2" indent="-283464"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</a:pPr>
            <a:r>
              <a:rPr lang="en-GB" sz="3200" dirty="0" smtClean="0"/>
              <a:t>Both Transport and Message security are disabled by default. </a:t>
            </a:r>
          </a:p>
          <a:p>
            <a:pPr marL="365760" lvl="2" indent="-283464"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</a:pPr>
            <a:r>
              <a:rPr lang="en-GB" sz="3200" dirty="0" smtClean="0"/>
              <a:t>The other WS-* protocols are not supported with this binding. </a:t>
            </a:r>
          </a:p>
          <a:p>
            <a:pPr marL="365760" lvl="2" indent="-283464"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</a:pPr>
            <a:r>
              <a:rPr lang="en-GB" sz="3200" dirty="0" smtClean="0"/>
              <a:t>This binding produces a simple channel stack capable of interoperating with any other basic Web services implementation</a:t>
            </a:r>
          </a:p>
          <a:p>
            <a:pPr marL="576072" lvl="3" indent="-283464"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</a:pPr>
            <a:r>
              <a:rPr lang="en-GB" sz="2400" dirty="0" smtClean="0"/>
              <a:t>This is a great choice when your number-one priority is to make things work.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WSHttpBinding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WSHttpBinding</a:t>
            </a:r>
            <a:r>
              <a:rPr lang="en-GB" dirty="0" smtClean="0"/>
              <a:t> was also designed for interoperability while incorporating the richer Web services protocols for: </a:t>
            </a:r>
          </a:p>
          <a:p>
            <a:r>
              <a:rPr lang="en-GB" dirty="0" smtClean="0"/>
              <a:t>Security</a:t>
            </a:r>
          </a:p>
          <a:p>
            <a:r>
              <a:rPr lang="en-GB" dirty="0" smtClean="0"/>
              <a:t>Reliable messaging,</a:t>
            </a:r>
          </a:p>
          <a:p>
            <a:r>
              <a:rPr lang="en-GB" dirty="0" smtClean="0"/>
              <a:t>Transactions</a:t>
            </a: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WSHttpBinding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WSHttpBinding</a:t>
            </a:r>
            <a:r>
              <a:rPr lang="en-GB" dirty="0" smtClean="0"/>
              <a:t> uses: </a:t>
            </a:r>
          </a:p>
          <a:p>
            <a:pPr lvl="1"/>
            <a:r>
              <a:rPr lang="en-GB" dirty="0" smtClean="0"/>
              <a:t>HTTP for the transport</a:t>
            </a:r>
          </a:p>
          <a:p>
            <a:pPr lvl="1"/>
            <a:r>
              <a:rPr lang="en-GB" dirty="0" smtClean="0"/>
              <a:t>Text for the message encoding</a:t>
            </a:r>
          </a:p>
          <a:p>
            <a:pPr lvl="1"/>
            <a:r>
              <a:rPr lang="en-GB" dirty="0" smtClean="0"/>
              <a:t> SOAP 1.2 with WS-Addressing 1.0 for the message version</a:t>
            </a:r>
          </a:p>
          <a:p>
            <a:pPr lvl="2"/>
            <a:r>
              <a:rPr lang="en-GB" dirty="0" smtClean="0"/>
              <a:t>These are needed to carry the additional Web services protocol headers.</a:t>
            </a: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WSHttpBinding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This binding enables message-based security (via WS-Security and friends) and is capable of supporting :</a:t>
            </a:r>
          </a:p>
          <a:p>
            <a:pPr lvl="1"/>
            <a:r>
              <a:rPr lang="en-GB" dirty="0" smtClean="0"/>
              <a:t>WS-</a:t>
            </a:r>
            <a:r>
              <a:rPr lang="en-GB" dirty="0" err="1" smtClean="0"/>
              <a:t>ReliableMessaging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WS-</a:t>
            </a:r>
            <a:r>
              <a:rPr lang="en-GB" dirty="0" err="1" smtClean="0"/>
              <a:t>AtomicTransactions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if you choose to enable them. </a:t>
            </a: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WSHttpBinding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WSHttpBinding</a:t>
            </a:r>
            <a:r>
              <a:rPr lang="en-GB" dirty="0" smtClean="0"/>
              <a:t> produces a more sophisticated channel stack than </a:t>
            </a:r>
            <a:r>
              <a:rPr lang="en-GB" dirty="0" err="1" smtClean="0"/>
              <a:t>BasicHttpBinding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WSHttpBinding</a:t>
            </a:r>
            <a:r>
              <a:rPr lang="en-GB" dirty="0" smtClean="0"/>
              <a:t> is likely be constrained to enterprise scenarios where integration across frameworks and platforms is required.</a:t>
            </a: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NetTcpBinding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"Net" bindings were not designed for interoperability. </a:t>
            </a:r>
          </a:p>
          <a:p>
            <a:r>
              <a:rPr lang="en-GB" dirty="0" smtClean="0"/>
              <a:t>Each was designed for optimizing a different communication scenario when you can safely assume you have the Microsoft® .NET Framework 3.0 installed on both sides.</a:t>
            </a:r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NetTcpBinding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NetTcpBinding</a:t>
            </a:r>
            <a:r>
              <a:rPr lang="en-GB" dirty="0" smtClean="0"/>
              <a:t> uses </a:t>
            </a:r>
          </a:p>
          <a:p>
            <a:pPr lvl="1"/>
            <a:r>
              <a:rPr lang="en-GB" dirty="0" smtClean="0"/>
              <a:t>TCP for the transport</a:t>
            </a:r>
          </a:p>
          <a:p>
            <a:pPr lvl="1"/>
            <a:r>
              <a:rPr lang="en-GB" dirty="0" smtClean="0"/>
              <a:t>Binary for the message encoding </a:t>
            </a:r>
          </a:p>
          <a:p>
            <a:pPr lvl="1"/>
            <a:r>
              <a:rPr lang="en-GB" dirty="0" smtClean="0"/>
              <a:t>SOAP 1.2 for the message version</a:t>
            </a:r>
          </a:p>
          <a:p>
            <a:pPr lvl="1"/>
            <a:r>
              <a:rPr lang="en-GB" dirty="0" smtClean="0"/>
              <a:t>It enables transport security by default and can support transactions if enabled. 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NetTcpBinding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 you can see, the configuration of this binding focuses on creating a channel stack that will perform better in Windows environments, giving you a great option for replacing your various COM+ and .NET </a:t>
            </a:r>
            <a:r>
              <a:rPr lang="en-GB" dirty="0" err="1" smtClean="0"/>
              <a:t>remoting</a:t>
            </a:r>
            <a:r>
              <a:rPr lang="en-GB" dirty="0" smtClean="0"/>
              <a:t> investments.</a:t>
            </a:r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Binding Programmatically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All you have to do is choose a particular binding based on your communication needs and WCF takes care of producing the appropriate channel stack. </a:t>
            </a:r>
          </a:p>
          <a:p>
            <a:r>
              <a:rPr lang="en-GB" dirty="0" smtClean="0"/>
              <a:t>Programmatically you choose a binding by providing an instance of the desired binding class in your call to </a:t>
            </a:r>
            <a:r>
              <a:rPr lang="en-GB" dirty="0" err="1" smtClean="0"/>
              <a:t>ServiceHost.AddServiceHost</a:t>
            </a:r>
            <a:r>
              <a:rPr lang="en-GB" dirty="0" smtClean="0"/>
              <a:t>: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115616" y="1988840"/>
          <a:ext cx="7560840" cy="44082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60840"/>
              </a:tblGrid>
              <a:tr h="4408264">
                <a:tc>
                  <a:txBody>
                    <a:bodyPr/>
                    <a:lstStyle/>
                    <a:p>
                      <a:r>
                        <a:rPr lang="en-GB" dirty="0" smtClean="0"/>
                        <a:t>using (</a:t>
                      </a:r>
                      <a:r>
                        <a:rPr lang="en-GB" dirty="0" err="1" smtClean="0"/>
                        <a:t>ServiceHost</a:t>
                      </a:r>
                      <a:r>
                        <a:rPr lang="en-GB" dirty="0" smtClean="0"/>
                        <a:t> host = new </a:t>
                      </a:r>
                      <a:r>
                        <a:rPr lang="en-GB" dirty="0" err="1" smtClean="0"/>
                        <a:t>ServiceHost</a:t>
                      </a:r>
                      <a:r>
                        <a:rPr lang="en-GB" dirty="0" smtClean="0"/>
                        <a:t>(</a:t>
                      </a:r>
                      <a:r>
                        <a:rPr lang="en-GB" dirty="0" err="1" smtClean="0"/>
                        <a:t>typeof</a:t>
                      </a:r>
                      <a:r>
                        <a:rPr lang="en-GB" dirty="0" smtClean="0"/>
                        <a:t>(</a:t>
                      </a:r>
                      <a:r>
                        <a:rPr lang="en-GB" dirty="0" err="1" smtClean="0"/>
                        <a:t>ChatService</a:t>
                      </a:r>
                      <a:r>
                        <a:rPr lang="en-GB" dirty="0" smtClean="0"/>
                        <a:t>)))</a:t>
                      </a:r>
                    </a:p>
                    <a:p>
                      <a:r>
                        <a:rPr lang="en-GB" dirty="0" smtClean="0"/>
                        <a:t>{</a:t>
                      </a:r>
                    </a:p>
                    <a:p>
                      <a:r>
                        <a:rPr lang="en-GB" dirty="0" smtClean="0"/>
                        <a:t>    </a:t>
                      </a:r>
                      <a:r>
                        <a:rPr lang="en-GB" dirty="0" err="1" smtClean="0"/>
                        <a:t>host.AddServiceEndpoint</a:t>
                      </a:r>
                      <a:r>
                        <a:rPr lang="en-GB" dirty="0" smtClean="0"/>
                        <a:t>(</a:t>
                      </a:r>
                      <a:r>
                        <a:rPr lang="en-GB" dirty="0" err="1" smtClean="0"/>
                        <a:t>typeof</a:t>
                      </a:r>
                      <a:r>
                        <a:rPr lang="en-GB" dirty="0" smtClean="0"/>
                        <a:t>(</a:t>
                      </a:r>
                      <a:r>
                        <a:rPr lang="en-GB" dirty="0" err="1" smtClean="0"/>
                        <a:t>IChat</a:t>
                      </a:r>
                      <a:r>
                        <a:rPr lang="en-GB" dirty="0" smtClean="0"/>
                        <a:t>),</a:t>
                      </a:r>
                    </a:p>
                    <a:p>
                      <a:r>
                        <a:rPr lang="en-GB" dirty="0" smtClean="0"/>
                        <a:t>        new </a:t>
                      </a:r>
                      <a:r>
                        <a:rPr lang="en-GB" dirty="0" err="1" smtClean="0"/>
                        <a:t>BasicHttpBinding</a:t>
                      </a:r>
                      <a:r>
                        <a:rPr lang="en-GB" dirty="0" smtClean="0"/>
                        <a:t>(), “http://localhost:8080/chat”);</a:t>
                      </a:r>
                    </a:p>
                    <a:p>
                      <a:r>
                        <a:rPr lang="en-GB" dirty="0" smtClean="0"/>
                        <a:t>    </a:t>
                      </a:r>
                      <a:r>
                        <a:rPr lang="en-GB" dirty="0" err="1" smtClean="0"/>
                        <a:t>host.AddServiceEndpoint</a:t>
                      </a:r>
                      <a:r>
                        <a:rPr lang="en-GB" dirty="0" smtClean="0"/>
                        <a:t>(</a:t>
                      </a:r>
                      <a:r>
                        <a:rPr lang="en-GB" dirty="0" err="1" smtClean="0"/>
                        <a:t>typeof</a:t>
                      </a:r>
                      <a:r>
                        <a:rPr lang="en-GB" dirty="0" smtClean="0"/>
                        <a:t>(</a:t>
                      </a:r>
                      <a:r>
                        <a:rPr lang="en-GB" dirty="0" err="1" smtClean="0"/>
                        <a:t>IChat</a:t>
                      </a:r>
                      <a:r>
                        <a:rPr lang="en-GB" dirty="0" smtClean="0"/>
                        <a:t>),</a:t>
                      </a:r>
                    </a:p>
                    <a:p>
                      <a:r>
                        <a:rPr lang="en-GB" dirty="0" smtClean="0"/>
                        <a:t>        new </a:t>
                      </a:r>
                      <a:r>
                        <a:rPr lang="en-GB" dirty="0" err="1" smtClean="0"/>
                        <a:t>WSHttpBinding</a:t>
                      </a:r>
                      <a:r>
                        <a:rPr lang="en-GB" dirty="0" smtClean="0"/>
                        <a:t>(), “http://localhost:8080/chat/secure”);</a:t>
                      </a:r>
                    </a:p>
                    <a:p>
                      <a:r>
                        <a:rPr lang="en-GB" dirty="0" smtClean="0"/>
                        <a:t>    </a:t>
                      </a:r>
                      <a:r>
                        <a:rPr lang="en-GB" dirty="0" err="1" smtClean="0"/>
                        <a:t>host.AddServiceEndpoint</a:t>
                      </a:r>
                      <a:r>
                        <a:rPr lang="en-GB" dirty="0" smtClean="0"/>
                        <a:t>(</a:t>
                      </a:r>
                      <a:r>
                        <a:rPr lang="en-GB" dirty="0" err="1" smtClean="0"/>
                        <a:t>typeof</a:t>
                      </a:r>
                      <a:r>
                        <a:rPr lang="en-GB" dirty="0" smtClean="0"/>
                        <a:t>(</a:t>
                      </a:r>
                      <a:r>
                        <a:rPr lang="en-GB" dirty="0" err="1" smtClean="0"/>
                        <a:t>IChat</a:t>
                      </a:r>
                      <a:r>
                        <a:rPr lang="en-GB" dirty="0" smtClean="0"/>
                        <a:t>),</a:t>
                      </a:r>
                    </a:p>
                    <a:p>
                      <a:r>
                        <a:rPr lang="en-GB" dirty="0" smtClean="0"/>
                        <a:t>        new </a:t>
                      </a:r>
                      <a:r>
                        <a:rPr lang="en-GB" dirty="0" err="1" smtClean="0"/>
                        <a:t>NetTcpBinding</a:t>
                      </a:r>
                      <a:r>
                        <a:rPr lang="en-GB" dirty="0" smtClean="0"/>
                        <a:t>(), “net.tcp://localhost:8081/chat”);</a:t>
                      </a:r>
                    </a:p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    </a:t>
                      </a:r>
                      <a:r>
                        <a:rPr lang="en-GB" dirty="0" err="1" smtClean="0"/>
                        <a:t>host.Open</a:t>
                      </a:r>
                      <a:r>
                        <a:rPr lang="en-GB" dirty="0" smtClean="0"/>
                        <a:t>();</a:t>
                      </a:r>
                    </a:p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    ... // remaining code </a:t>
                      </a:r>
                      <a:r>
                        <a:rPr lang="en-GB" dirty="0" err="1" smtClean="0"/>
                        <a:t>ommitted</a:t>
                      </a:r>
                      <a:r>
                        <a:rPr lang="en-GB" dirty="0" smtClean="0"/>
                        <a:t> for brevity</a:t>
                      </a:r>
                    </a:p>
                    <a:p>
                      <a:r>
                        <a:rPr lang="en-GB" dirty="0" smtClean="0"/>
                        <a:t>}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403648" y="188640"/>
            <a:ext cx="7498080" cy="1143000"/>
          </a:xfrm>
        </p:spPr>
        <p:txBody>
          <a:bodyPr/>
          <a:lstStyle/>
          <a:p>
            <a:r>
              <a:rPr lang="en-GB" dirty="0" smtClean="0"/>
              <a:t>Binding Programmatically</a:t>
            </a:r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Configuration File Binding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you specify an endpoint via configuration, the binding name must be written in camel case </a:t>
            </a:r>
          </a:p>
          <a:p>
            <a:pPr lvl="1"/>
            <a:r>
              <a:rPr lang="en-GB" dirty="0" err="1" smtClean="0"/>
              <a:t>basicHttpBinding</a:t>
            </a:r>
            <a:r>
              <a:rPr lang="en-GB" dirty="0" smtClean="0"/>
              <a:t>, </a:t>
            </a:r>
          </a:p>
          <a:p>
            <a:pPr lvl="1"/>
            <a:r>
              <a:rPr lang="en-GB" dirty="0" err="1" smtClean="0"/>
              <a:t>wsHttpBinding</a:t>
            </a:r>
            <a:endParaRPr lang="en-GB" dirty="0" smtClean="0"/>
          </a:p>
          <a:p>
            <a:pPr lvl="1"/>
            <a:r>
              <a:rPr lang="en-GB" dirty="0" err="1" smtClean="0"/>
              <a:t>netTcpBinding</a:t>
            </a:r>
            <a:endParaRPr lang="en-GB" dirty="0" smtClean="0"/>
          </a:p>
          <a:p>
            <a:r>
              <a:rPr lang="en-GB" dirty="0" smtClean="0"/>
              <a:t>Figure 3</a:t>
            </a:r>
            <a:r>
              <a:rPr lang="en-GB" b="1" dirty="0" smtClean="0"/>
              <a:t> </a:t>
            </a:r>
            <a:r>
              <a:rPr lang="en-GB" dirty="0" smtClean="0"/>
              <a:t>illustrates how to configure the same three endpoints in the host’s configuration file.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1979712" y="332656"/>
          <a:ext cx="6096000" cy="5852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/>
              </a:tblGrid>
              <a:tr h="5060072">
                <a:tc>
                  <a:txBody>
                    <a:bodyPr/>
                    <a:lstStyle/>
                    <a:p>
                      <a:r>
                        <a:rPr lang="en-GB" dirty="0" smtClean="0"/>
                        <a:t>&lt;configuration&gt;</a:t>
                      </a:r>
                    </a:p>
                    <a:p>
                      <a:r>
                        <a:rPr lang="en-GB" dirty="0" smtClean="0"/>
                        <a:t>  &lt;</a:t>
                      </a:r>
                      <a:r>
                        <a:rPr lang="en-GB" dirty="0" err="1" smtClean="0"/>
                        <a:t>system.serviceModel</a:t>
                      </a:r>
                      <a:r>
                        <a:rPr lang="en-GB" dirty="0" smtClean="0"/>
                        <a:t>&gt;</a:t>
                      </a:r>
                    </a:p>
                    <a:p>
                      <a:r>
                        <a:rPr lang="en-GB" dirty="0" smtClean="0"/>
                        <a:t>    &lt;services&gt;</a:t>
                      </a:r>
                    </a:p>
                    <a:p>
                      <a:r>
                        <a:rPr lang="en-GB" dirty="0" smtClean="0"/>
                        <a:t>      &lt;service name=”</a:t>
                      </a:r>
                      <a:r>
                        <a:rPr lang="en-GB" dirty="0" err="1" smtClean="0"/>
                        <a:t>ChatService</a:t>
                      </a:r>
                      <a:r>
                        <a:rPr lang="en-GB" dirty="0" smtClean="0"/>
                        <a:t>”&gt;</a:t>
                      </a:r>
                    </a:p>
                    <a:p>
                      <a:r>
                        <a:rPr lang="en-GB" dirty="0" smtClean="0"/>
                        <a:t>        &lt;endpoint </a:t>
                      </a:r>
                    </a:p>
                    <a:p>
                      <a:r>
                        <a:rPr lang="en-GB" dirty="0" smtClean="0"/>
                        <a:t>           address=”http://localhost:8080/chat”</a:t>
                      </a:r>
                    </a:p>
                    <a:p>
                      <a:r>
                        <a:rPr lang="en-GB" dirty="0" smtClean="0"/>
                        <a:t>           binding=”</a:t>
                      </a:r>
                      <a:r>
                        <a:rPr lang="en-GB" dirty="0" err="1" smtClean="0"/>
                        <a:t>basicHttpBinding</a:t>
                      </a:r>
                      <a:r>
                        <a:rPr lang="en-GB" dirty="0" smtClean="0"/>
                        <a:t>”</a:t>
                      </a:r>
                    </a:p>
                    <a:p>
                      <a:r>
                        <a:rPr lang="en-GB" dirty="0" smtClean="0"/>
                        <a:t>           contract=”</a:t>
                      </a:r>
                      <a:r>
                        <a:rPr lang="en-GB" dirty="0" err="1" smtClean="0"/>
                        <a:t>IChat</a:t>
                      </a:r>
                      <a:r>
                        <a:rPr lang="en-GB" dirty="0" smtClean="0"/>
                        <a:t>”/&gt;</a:t>
                      </a:r>
                    </a:p>
                    <a:p>
                      <a:r>
                        <a:rPr lang="en-GB" dirty="0" smtClean="0"/>
                        <a:t>        &lt;endpoint </a:t>
                      </a:r>
                    </a:p>
                    <a:p>
                      <a:r>
                        <a:rPr lang="en-GB" dirty="0" smtClean="0"/>
                        <a:t>           address=”http://localhost:8080/chat/secure”</a:t>
                      </a:r>
                    </a:p>
                    <a:p>
                      <a:r>
                        <a:rPr lang="en-GB" dirty="0" smtClean="0"/>
                        <a:t>           binding=”</a:t>
                      </a:r>
                      <a:r>
                        <a:rPr lang="en-GB" dirty="0" err="1" smtClean="0"/>
                        <a:t>wsHttpBinding</a:t>
                      </a:r>
                      <a:r>
                        <a:rPr lang="en-GB" dirty="0" smtClean="0"/>
                        <a:t>”</a:t>
                      </a:r>
                    </a:p>
                    <a:p>
                      <a:r>
                        <a:rPr lang="en-GB" dirty="0" smtClean="0"/>
                        <a:t>           contract=”</a:t>
                      </a:r>
                      <a:r>
                        <a:rPr lang="en-GB" dirty="0" err="1" smtClean="0"/>
                        <a:t>IChat</a:t>
                      </a:r>
                      <a:r>
                        <a:rPr lang="en-GB" dirty="0" smtClean="0"/>
                        <a:t>”/&gt;</a:t>
                      </a:r>
                    </a:p>
                    <a:p>
                      <a:r>
                        <a:rPr lang="en-GB" dirty="0" smtClean="0"/>
                        <a:t>        &lt;endpoint </a:t>
                      </a:r>
                    </a:p>
                    <a:p>
                      <a:r>
                        <a:rPr lang="en-GB" dirty="0" smtClean="0"/>
                        <a:t>           address=”net.tcp://localhost:8081/chat”</a:t>
                      </a:r>
                    </a:p>
                    <a:p>
                      <a:r>
                        <a:rPr lang="en-GB" dirty="0" smtClean="0"/>
                        <a:t>           binding=”</a:t>
                      </a:r>
                      <a:r>
                        <a:rPr lang="en-GB" dirty="0" err="1" smtClean="0"/>
                        <a:t>netTcpBinding</a:t>
                      </a:r>
                      <a:r>
                        <a:rPr lang="en-GB" dirty="0" smtClean="0"/>
                        <a:t>”</a:t>
                      </a:r>
                    </a:p>
                    <a:p>
                      <a:r>
                        <a:rPr lang="en-GB" dirty="0" smtClean="0"/>
                        <a:t>           contract=”</a:t>
                      </a:r>
                      <a:r>
                        <a:rPr lang="en-GB" dirty="0" err="1" smtClean="0"/>
                        <a:t>IChat</a:t>
                      </a:r>
                      <a:r>
                        <a:rPr lang="en-GB" dirty="0" smtClean="0"/>
                        <a:t>”/&gt;</a:t>
                      </a:r>
                    </a:p>
                    <a:p>
                      <a:r>
                        <a:rPr lang="en-GB" dirty="0" smtClean="0"/>
                        <a:t>      &lt;/service&gt;</a:t>
                      </a:r>
                    </a:p>
                    <a:p>
                      <a:r>
                        <a:rPr lang="en-GB" dirty="0" smtClean="0"/>
                        <a:t>    &lt;/services&gt;</a:t>
                      </a:r>
                    </a:p>
                    <a:p>
                      <a:r>
                        <a:rPr lang="en-GB" dirty="0" smtClean="0"/>
                        <a:t>  &lt;/</a:t>
                      </a:r>
                      <a:r>
                        <a:rPr lang="en-GB" dirty="0" err="1" smtClean="0"/>
                        <a:t>system.serviceModel</a:t>
                      </a:r>
                      <a:r>
                        <a:rPr lang="en-GB" dirty="0" smtClean="0"/>
                        <a:t>&gt;</a:t>
                      </a:r>
                    </a:p>
                    <a:p>
                      <a:r>
                        <a:rPr lang="en-GB" dirty="0" smtClean="0"/>
                        <a:t>&lt;/configuration&gt;</a:t>
                      </a:r>
                    </a:p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Rectangle 3"/>
          <p:cNvSpPr/>
          <p:nvPr/>
        </p:nvSpPr>
        <p:spPr>
          <a:xfrm>
            <a:off x="395536" y="1196752"/>
            <a:ext cx="216024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 smtClean="0"/>
              <a:t>Figure </a:t>
            </a:r>
          </a:p>
          <a:p>
            <a:r>
              <a:rPr lang="en-GB" sz="3200" dirty="0" smtClean="0"/>
              <a:t>3</a:t>
            </a:r>
            <a:endParaRPr lang="en-GB" sz="3200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Communication Scenarios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remaining bindings in </a:t>
            </a:r>
            <a:r>
              <a:rPr lang="en-GB" b="1" dirty="0" smtClean="0"/>
              <a:t>Figure 2</a:t>
            </a:r>
            <a:r>
              <a:rPr lang="en-GB" dirty="0" smtClean="0"/>
              <a:t> target other common communication scenarios. </a:t>
            </a:r>
          </a:p>
          <a:p>
            <a:pPr lvl="1"/>
            <a:r>
              <a:rPr lang="en-GB" dirty="0" smtClean="0"/>
              <a:t>When you need bidirectional communication over HTTP, you can use </a:t>
            </a:r>
            <a:r>
              <a:rPr lang="en-GB" dirty="0" err="1" smtClean="0"/>
              <a:t>WSDualHttpBinding</a:t>
            </a:r>
            <a:r>
              <a:rPr lang="en-GB" dirty="0" smtClean="0"/>
              <a:t>,</a:t>
            </a:r>
          </a:p>
          <a:p>
            <a:pPr lvl="1"/>
            <a:r>
              <a:rPr lang="en-GB" dirty="0" smtClean="0"/>
              <a:t>When you want to implement asynchronous durable messaging, you can use </a:t>
            </a:r>
            <a:r>
              <a:rPr lang="en-GB" dirty="0" err="1" smtClean="0"/>
              <a:t>NetMsmqBinding</a:t>
            </a:r>
            <a:r>
              <a:rPr lang="en-GB" dirty="0" smtClean="0"/>
              <a:t>. </a:t>
            </a:r>
          </a:p>
          <a:p>
            <a:pPr lvl="1"/>
            <a:r>
              <a:rPr lang="en-GB" dirty="0" smtClean="0"/>
              <a:t>When you need peer-to-peer capabilities for rich client applications, you can turn to </a:t>
            </a:r>
            <a:r>
              <a:rPr lang="en-GB" dirty="0" err="1" smtClean="0"/>
              <a:t>NetPeerTcpBinding</a:t>
            </a:r>
            <a:r>
              <a:rPr lang="en-GB" dirty="0" smtClean="0"/>
              <a:t>.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Communication Scenarios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You’ll be hard-pressed to come up with communication scenarios that aren’t already addressed by one of these built-in bindings. </a:t>
            </a:r>
          </a:p>
          <a:p>
            <a:r>
              <a:rPr lang="en-GB" dirty="0" smtClean="0"/>
              <a:t>However, it’s very likely that you’ll need to configure one of the built-in bindings in order to accommodate a specific integration issue.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Acronyms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HTTP</a:t>
            </a:r>
          </a:p>
          <a:p>
            <a:pPr lvl="1"/>
            <a:r>
              <a:rPr lang="en-GB" dirty="0" smtClean="0"/>
              <a:t>The Hypertext Transfer Protocol provides a standard for Web browsers and servers to communicate.</a:t>
            </a:r>
          </a:p>
          <a:p>
            <a:r>
              <a:rPr lang="en-GB" dirty="0" smtClean="0"/>
              <a:t>TCP</a:t>
            </a:r>
          </a:p>
          <a:p>
            <a:pPr lvl="1"/>
            <a:r>
              <a:rPr lang="en-GB" dirty="0" smtClean="0"/>
              <a:t>Transmission Control Protocol is a set of rules used along with the Internet Protocol (IP) to send data in the form of message units between computers over the Internet.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Acronyms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MSMQ </a:t>
            </a:r>
          </a:p>
          <a:p>
            <a:pPr lvl="1"/>
            <a:r>
              <a:rPr lang="en-GB" dirty="0" smtClean="0"/>
              <a:t>Microsoft Message Queue is essentially a messaging protocol that allows applications running on separate servers/processes to communicate in a failsafe manner. </a:t>
            </a:r>
          </a:p>
          <a:p>
            <a:pPr lvl="1"/>
            <a:r>
              <a:rPr lang="en-GB" dirty="0" smtClean="0"/>
              <a:t>A queue is a temporary storage location from which messages can be sent and received reliably, as and when conditions permit. </a:t>
            </a:r>
          </a:p>
          <a:p>
            <a:pPr lvl="1"/>
            <a:r>
              <a:rPr lang="en-GB" dirty="0" smtClean="0"/>
              <a:t>This enables communication across heterogeneous networks and between computers which may not always be connected. </a:t>
            </a:r>
          </a:p>
          <a:p>
            <a:pPr lvl="1"/>
            <a:r>
              <a:rPr lang="en-GB" dirty="0" smtClean="0"/>
              <a:t>By contrast, </a:t>
            </a:r>
            <a:r>
              <a:rPr lang="en-GB" dirty="0" smtClean="0">
                <a:hlinkClick r:id="rId3"/>
              </a:rPr>
              <a:t>sockets</a:t>
            </a:r>
            <a:r>
              <a:rPr lang="en-GB" dirty="0" smtClean="0"/>
              <a:t> and other network protocols assume that direct connections always exist.</a:t>
            </a:r>
            <a:endParaRPr lang="en-GB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Acronyms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MTOM</a:t>
            </a:r>
          </a:p>
          <a:p>
            <a:pPr lvl="1"/>
            <a:r>
              <a:rPr lang="en-GB" dirty="0" smtClean="0"/>
              <a:t>Message Transmission Optimization Mechanism optimizes system performance when transferring binary data by using the SOAP protocol.</a:t>
            </a:r>
            <a:endParaRPr lang="en-GB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Aaron </a:t>
            </a:r>
            <a:r>
              <a:rPr lang="en-GB" dirty="0" err="1" smtClean="0"/>
              <a:t>Skonnard</a:t>
            </a:r>
            <a:r>
              <a:rPr lang="en-GB" dirty="0"/>
              <a:t> </a:t>
            </a:r>
            <a:r>
              <a:rPr lang="en-GB" u="sng" dirty="0" smtClean="0">
                <a:hlinkClick r:id="rId3"/>
              </a:rPr>
              <a:t>http</a:t>
            </a:r>
            <a:r>
              <a:rPr lang="en-GB" u="sng" dirty="0">
                <a:hlinkClick r:id="rId3"/>
              </a:rPr>
              <a:t>://msdn.microsoft.com/en-us/magazine/cc163394.aspx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lstice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242</TotalTime>
  <Words>1402</Words>
  <Application>Microsoft Office PowerPoint</Application>
  <PresentationFormat>On-screen Show (4:3)</PresentationFormat>
  <Paragraphs>266</Paragraphs>
  <Slides>30</Slides>
  <Notes>30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1" baseType="lpstr">
      <vt:lpstr>Solstice</vt:lpstr>
      <vt:lpstr>WCF Bindings</vt:lpstr>
      <vt:lpstr>WCF Bindings</vt:lpstr>
      <vt:lpstr>What is a Binding</vt:lpstr>
      <vt:lpstr>Messaging SOAP Protocols</vt:lpstr>
      <vt:lpstr>Slide 5</vt:lpstr>
      <vt:lpstr>Channel Stack</vt:lpstr>
      <vt:lpstr>Endpoints</vt:lpstr>
      <vt:lpstr>Configuring Bindings</vt:lpstr>
      <vt:lpstr>Configuring Bindings</vt:lpstr>
      <vt:lpstr>WCF Built-in Bindings</vt:lpstr>
      <vt:lpstr>Slide 11</vt:lpstr>
      <vt:lpstr>BasicHttppBinding</vt:lpstr>
      <vt:lpstr>BasicHttppBinding</vt:lpstr>
      <vt:lpstr>WSHttpBinding.</vt:lpstr>
      <vt:lpstr>WSHttpBinding</vt:lpstr>
      <vt:lpstr>WSHttpBinding</vt:lpstr>
      <vt:lpstr>WSHttpBinding</vt:lpstr>
      <vt:lpstr>NetTcpBinding</vt:lpstr>
      <vt:lpstr>NetTcpBinding</vt:lpstr>
      <vt:lpstr>NetTcpBinding</vt:lpstr>
      <vt:lpstr>Binding Programmatically</vt:lpstr>
      <vt:lpstr>Binding Programmatically</vt:lpstr>
      <vt:lpstr>Configuration File Binding</vt:lpstr>
      <vt:lpstr>Slide 24</vt:lpstr>
      <vt:lpstr>Communication Scenarios</vt:lpstr>
      <vt:lpstr>Communication Scenarios</vt:lpstr>
      <vt:lpstr>Acronyms</vt:lpstr>
      <vt:lpstr>Acronyms</vt:lpstr>
      <vt:lpstr>Acronyms</vt:lpstr>
      <vt:lpstr>References</vt:lpstr>
    </vt:vector>
  </TitlesOfParts>
  <Company>smu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WCF Bindings</dc:title>
  <dc:creator>Stephen</dc:creator>
  <cp:lastModifiedBy>Stephen</cp:lastModifiedBy>
  <cp:revision>23</cp:revision>
  <dcterms:created xsi:type="dcterms:W3CDTF">2011-12-04T14:24:29Z</dcterms:created>
  <dcterms:modified xsi:type="dcterms:W3CDTF">2011-12-04T18:28:36Z</dcterms:modified>
</cp:coreProperties>
</file>