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0"/>
  </p:notesMasterIdLst>
  <p:sldIdLst>
    <p:sldId id="265" r:id="rId2"/>
    <p:sldId id="257" r:id="rId3"/>
    <p:sldId id="258" r:id="rId4"/>
    <p:sldId id="259" r:id="rId5"/>
    <p:sldId id="260" r:id="rId6"/>
    <p:sldId id="261" r:id="rId7"/>
    <p:sldId id="262" r:id="rId8"/>
    <p:sldId id="264"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F8D01B-793B-45B7-B54D-9F07236B04F4}" v="15" dt="2026-03-10T13:58:25.690"/>
    <p1510:client id="{BC6FC183-1625-4F8B-9621-7C1C7AE7B648}" v="1" dt="2026-03-10T14:09:01.5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BEFA84A-E7F2-4A59-8BAE-D4582BC5D007}" type="datetimeFigureOut">
              <a:rPr lang="en-GB" smtClean="0"/>
              <a:t>10/03/2026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ED0B8A-D96D-480D-B090-F0D825B4CD83}" type="slidenum">
              <a:rPr lang="en-GB" smtClean="0"/>
              <a:t>‹#›</a:t>
            </a:fld>
            <a:endParaRPr lang="en-GB"/>
          </a:p>
        </p:txBody>
      </p:sp>
    </p:spTree>
    <p:extLst>
      <p:ext uri="{BB962C8B-B14F-4D97-AF65-F5344CB8AC3E}">
        <p14:creationId xmlns:p14="http://schemas.microsoft.com/office/powerpoint/2010/main" val="23576681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IN" sz="1200" kern="1200">
                <a:solidFill>
                  <a:schemeClr val="tx1"/>
                </a:solidFill>
                <a:effectLst/>
                <a:latin typeface="+mn-lt"/>
                <a:ea typeface="+mn-ea"/>
                <a:cs typeface="+mn-cs"/>
              </a:rPr>
              <a:t>The transfer of information in the field of health and social care is an easy one, the communication of professionals, families and patients. It involves verbal and non-verbal communication, such as body language and written paperwork (Trainingexpress, 2026). Professional skills are mandatory as they enable proper, safe, and patient-centred care.</a:t>
            </a:r>
          </a:p>
        </p:txBody>
      </p:sp>
      <p:sp>
        <p:nvSpPr>
          <p:cNvPr id="4" name="Slide Number Placeholder 3"/>
          <p:cNvSpPr>
            <a:spLocks noGrp="1"/>
          </p:cNvSpPr>
          <p:nvPr>
            <p:ph type="sldNum" sz="quarter" idx="5"/>
          </p:nvPr>
        </p:nvSpPr>
        <p:spPr/>
        <p:txBody>
          <a:bodyPr/>
          <a:lstStyle/>
          <a:p>
            <a:fld id="{4BED0B8A-D96D-480D-B090-F0D825B4CD83}" type="slidenum">
              <a:rPr lang="en-GB" smtClean="0"/>
              <a:t>2</a:t>
            </a:fld>
            <a:endParaRPr lang="en-GB"/>
          </a:p>
        </p:txBody>
      </p:sp>
    </p:spTree>
    <p:extLst>
      <p:ext uri="{BB962C8B-B14F-4D97-AF65-F5344CB8AC3E}">
        <p14:creationId xmlns:p14="http://schemas.microsoft.com/office/powerpoint/2010/main" val="37619408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IN" sz="1200" kern="1200">
                <a:solidFill>
                  <a:schemeClr val="tx1"/>
                </a:solidFill>
                <a:effectLst/>
                <a:latin typeface="+mn-lt"/>
                <a:ea typeface="+mn-ea"/>
                <a:cs typeface="+mn-cs"/>
              </a:rPr>
              <a:t>Good communication has a number of valuable advantages in health and social care. First of all, it improves the process of patient decision-making as it allows a person to have a brief view of their diagnosis and treatment choice to be able to provide informed consent and create autonomy (Lawinfo, 2025). Secondly, it will improve collaboration because nurses, physicians, social workers, and carers will have the opportunity to share accurate data that will reduce the number of errors and foster safe care and person-centred care. Finally, effective communication enhances the emotional condition, which reduces the level of anxiety, fosters trust and reassures the families (Akyirem et al., 2022). On the whole, it directly positively influences the level of care and patient satisfaction.</a:t>
            </a:r>
          </a:p>
        </p:txBody>
      </p:sp>
      <p:sp>
        <p:nvSpPr>
          <p:cNvPr id="4" name="Slide Number Placeholder 3"/>
          <p:cNvSpPr>
            <a:spLocks noGrp="1"/>
          </p:cNvSpPr>
          <p:nvPr>
            <p:ph type="sldNum" sz="quarter" idx="5"/>
          </p:nvPr>
        </p:nvSpPr>
        <p:spPr/>
        <p:txBody>
          <a:bodyPr/>
          <a:lstStyle/>
          <a:p>
            <a:fld id="{4BED0B8A-D96D-480D-B090-F0D825B4CD83}" type="slidenum">
              <a:rPr lang="en-GB" smtClean="0"/>
              <a:t>3</a:t>
            </a:fld>
            <a:endParaRPr lang="en-GB"/>
          </a:p>
        </p:txBody>
      </p:sp>
    </p:spTree>
    <p:extLst>
      <p:ext uri="{BB962C8B-B14F-4D97-AF65-F5344CB8AC3E}">
        <p14:creationId xmlns:p14="http://schemas.microsoft.com/office/powerpoint/2010/main" val="22983907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IN" sz="1200" kern="1200">
                <a:solidFill>
                  <a:schemeClr val="tx1"/>
                </a:solidFill>
                <a:effectLst/>
                <a:latin typeface="+mn-lt"/>
                <a:ea typeface="+mn-ea"/>
                <a:cs typeface="+mn-cs"/>
              </a:rPr>
              <a:t>According to Shannon and Weaver's Communication Model, communication is the process that takes place between the receiver and the sender via a message and a channel, which is also included as feedback (Helpfulprofessor, 2023). In health care, noise can disrupt meaning, such as language barriers, stress, medical jargon, meaning has to be verified.</a:t>
            </a:r>
          </a:p>
        </p:txBody>
      </p:sp>
      <p:sp>
        <p:nvSpPr>
          <p:cNvPr id="4" name="Slide Number Placeholder 3"/>
          <p:cNvSpPr>
            <a:spLocks noGrp="1"/>
          </p:cNvSpPr>
          <p:nvPr>
            <p:ph type="sldNum" sz="quarter" idx="5"/>
          </p:nvPr>
        </p:nvSpPr>
        <p:spPr/>
        <p:txBody>
          <a:bodyPr/>
          <a:lstStyle/>
          <a:p>
            <a:fld id="{4BED0B8A-D96D-480D-B090-F0D825B4CD83}" type="slidenum">
              <a:rPr lang="en-GB" smtClean="0"/>
              <a:t>4</a:t>
            </a:fld>
            <a:endParaRPr lang="en-GB"/>
          </a:p>
        </p:txBody>
      </p:sp>
    </p:spTree>
    <p:extLst>
      <p:ext uri="{BB962C8B-B14F-4D97-AF65-F5344CB8AC3E}">
        <p14:creationId xmlns:p14="http://schemas.microsoft.com/office/powerpoint/2010/main" val="2854999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IN" sz="1200" kern="1200">
                <a:solidFill>
                  <a:schemeClr val="tx1"/>
                </a:solidFill>
                <a:effectLst/>
                <a:latin typeface="+mn-lt"/>
                <a:ea typeface="+mn-ea"/>
                <a:cs typeface="+mn-cs"/>
              </a:rPr>
              <a:t>This is one situation where I, being a healthcare assistant, assist a patient who is anxious about surgery. I also describe the process in simple terms, use positive body language, and assess the comprehension by making the patient repeat major information. As a result, the patient will be reassured, and the levels of anxiety will be reduced, a feeling of trust will be established, and the chances of misconception will be minimised. This is to show that communication is helpful in promoting patient outcomes (Hostalky, 2025).</a:t>
            </a:r>
          </a:p>
        </p:txBody>
      </p:sp>
      <p:sp>
        <p:nvSpPr>
          <p:cNvPr id="4" name="Slide Number Placeholder 3"/>
          <p:cNvSpPr>
            <a:spLocks noGrp="1"/>
          </p:cNvSpPr>
          <p:nvPr>
            <p:ph type="sldNum" sz="quarter" idx="5"/>
          </p:nvPr>
        </p:nvSpPr>
        <p:spPr/>
        <p:txBody>
          <a:bodyPr/>
          <a:lstStyle/>
          <a:p>
            <a:fld id="{4BED0B8A-D96D-480D-B090-F0D825B4CD83}" type="slidenum">
              <a:rPr lang="en-GB" smtClean="0"/>
              <a:t>5</a:t>
            </a:fld>
            <a:endParaRPr lang="en-GB"/>
          </a:p>
        </p:txBody>
      </p:sp>
    </p:spTree>
    <p:extLst>
      <p:ext uri="{BB962C8B-B14F-4D97-AF65-F5344CB8AC3E}">
        <p14:creationId xmlns:p14="http://schemas.microsoft.com/office/powerpoint/2010/main" val="125825856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IN" sz="1200" kern="1200">
                <a:solidFill>
                  <a:schemeClr val="tx1"/>
                </a:solidFill>
                <a:effectLst/>
                <a:latin typeface="+mn-lt"/>
                <a:ea typeface="+mn-ea"/>
                <a:cs typeface="+mn-cs"/>
              </a:rPr>
              <a:t>Training and workshops can be done regularly to assist in communication. Non-technical and simple language should be used, and one should also be a good listener (Patel </a:t>
            </a:r>
            <a:r>
              <a:rPr lang="en-IN" sz="1200" i="1" kern="1200">
                <a:solidFill>
                  <a:schemeClr val="tx1"/>
                </a:solidFill>
                <a:effectLst/>
                <a:latin typeface="+mn-lt"/>
                <a:ea typeface="+mn-ea"/>
                <a:cs typeface="+mn-cs"/>
              </a:rPr>
              <a:t>et al</a:t>
            </a:r>
            <a:r>
              <a:rPr lang="en-IN" sz="1200" kern="1200">
                <a:solidFill>
                  <a:schemeClr val="tx1"/>
                </a:solidFill>
                <a:effectLst/>
                <a:latin typeface="+mn-lt"/>
                <a:ea typeface="+mn-ea"/>
                <a:cs typeface="+mn-cs"/>
              </a:rPr>
              <a:t>., 2023). Professional communication should also be promoted by promoting the culture of trust, teamwork, and frequent feedback.</a:t>
            </a:r>
          </a:p>
        </p:txBody>
      </p:sp>
      <p:sp>
        <p:nvSpPr>
          <p:cNvPr id="4" name="Slide Number Placeholder 3"/>
          <p:cNvSpPr>
            <a:spLocks noGrp="1"/>
          </p:cNvSpPr>
          <p:nvPr>
            <p:ph type="sldNum" sz="quarter" idx="5"/>
          </p:nvPr>
        </p:nvSpPr>
        <p:spPr/>
        <p:txBody>
          <a:bodyPr/>
          <a:lstStyle/>
          <a:p>
            <a:fld id="{4BED0B8A-D96D-480D-B090-F0D825B4CD83}" type="slidenum">
              <a:rPr lang="en-GB" smtClean="0"/>
              <a:t>6</a:t>
            </a:fld>
            <a:endParaRPr lang="en-GB"/>
          </a:p>
        </p:txBody>
      </p:sp>
    </p:spTree>
    <p:extLst>
      <p:ext uri="{BB962C8B-B14F-4D97-AF65-F5344CB8AC3E}">
        <p14:creationId xmlns:p14="http://schemas.microsoft.com/office/powerpoint/2010/main" val="4623706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IN" sz="1200" kern="1200">
                <a:solidFill>
                  <a:schemeClr val="tx1"/>
                </a:solidFill>
                <a:effectLst/>
                <a:latin typeface="+mn-lt"/>
                <a:ea typeface="+mn-ea"/>
                <a:cs typeface="+mn-cs"/>
              </a:rPr>
              <a:t>In conclusion, health and social care require effective communication. It increases patient comprehension, teamwork, anxiety alleviation, and quality care. Effective communication skills guarantee safe, person-centred and professional practice.</a:t>
            </a:r>
          </a:p>
        </p:txBody>
      </p:sp>
      <p:sp>
        <p:nvSpPr>
          <p:cNvPr id="4" name="Slide Number Placeholder 3"/>
          <p:cNvSpPr>
            <a:spLocks noGrp="1"/>
          </p:cNvSpPr>
          <p:nvPr>
            <p:ph type="sldNum" sz="quarter" idx="5"/>
          </p:nvPr>
        </p:nvSpPr>
        <p:spPr/>
        <p:txBody>
          <a:bodyPr/>
          <a:lstStyle/>
          <a:p>
            <a:fld id="{4BED0B8A-D96D-480D-B090-F0D825B4CD83}" type="slidenum">
              <a:rPr lang="en-GB" smtClean="0"/>
              <a:t>7</a:t>
            </a:fld>
            <a:endParaRPr lang="en-GB"/>
          </a:p>
        </p:txBody>
      </p:sp>
    </p:spTree>
    <p:extLst>
      <p:ext uri="{BB962C8B-B14F-4D97-AF65-F5344CB8AC3E}">
        <p14:creationId xmlns:p14="http://schemas.microsoft.com/office/powerpoint/2010/main" val="3065580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D18504D-F0ED-448F-86C6-1BD7A0A95CF4}" type="datetimeFigureOut">
              <a:rPr lang="en-GB" smtClean="0"/>
              <a:t>10/03/2026</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E0593F97-1D6D-4FC1-9D66-AA5F1B3DBF9F}"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870676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18504D-F0ED-448F-86C6-1BD7A0A95CF4}"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593F97-1D6D-4FC1-9D66-AA5F1B3DBF9F}"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301713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D18504D-F0ED-448F-86C6-1BD7A0A95CF4}"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593F97-1D6D-4FC1-9D66-AA5F1B3DBF9F}"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3199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D18504D-F0ED-448F-86C6-1BD7A0A95CF4}" type="datetimeFigureOut">
              <a:rPr lang="en-GB" smtClean="0"/>
              <a:t>10/03/2026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593F97-1D6D-4FC1-9D66-AA5F1B3DBF9F}"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34868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D18504D-F0ED-448F-86C6-1BD7A0A95CF4}" type="datetimeFigureOut">
              <a:rPr lang="en-GB" smtClean="0"/>
              <a:t>10/03/2026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0593F97-1D6D-4FC1-9D66-AA5F1B3DBF9F}"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39998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D18504D-F0ED-448F-86C6-1BD7A0A95CF4}" type="datetimeFigureOut">
              <a:rPr lang="en-GB" smtClean="0"/>
              <a:t>10/03/2026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0593F97-1D6D-4FC1-9D66-AA5F1B3DBF9F}"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68755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18504D-F0ED-448F-86C6-1BD7A0A95CF4}" type="datetimeFigureOut">
              <a:rPr lang="en-GB" smtClean="0"/>
              <a:t>10/03/2026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0593F97-1D6D-4FC1-9D66-AA5F1B3DBF9F}" type="slidenum">
              <a:rPr lang="en-GB" smtClean="0"/>
              <a:t>‹#›</a:t>
            </a:fld>
            <a:endParaRPr lang="en-GB"/>
          </a:p>
        </p:txBody>
      </p:sp>
    </p:spTree>
    <p:extLst>
      <p:ext uri="{BB962C8B-B14F-4D97-AF65-F5344CB8AC3E}">
        <p14:creationId xmlns:p14="http://schemas.microsoft.com/office/powerpoint/2010/main" val="4322794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D18504D-F0ED-448F-86C6-1BD7A0A95CF4}" type="datetimeFigureOut">
              <a:rPr lang="en-GB" smtClean="0"/>
              <a:t>10/03/2026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593F97-1D6D-4FC1-9D66-AA5F1B3DBF9F}"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85753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2D18504D-F0ED-448F-86C6-1BD7A0A95CF4}" type="datetimeFigureOut">
              <a:rPr lang="en-GB" smtClean="0"/>
              <a:t>10/03/2026</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E0593F97-1D6D-4FC1-9D66-AA5F1B3DBF9F}"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211704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18504D-F0ED-448F-86C6-1BD7A0A95CF4}"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593F97-1D6D-4FC1-9D66-AA5F1B3DBF9F}"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71967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D18504D-F0ED-448F-86C6-1BD7A0A95CF4}" type="datetimeFigureOut">
              <a:rPr lang="en-GB" smtClean="0"/>
              <a:t>10/03/2026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593F97-1D6D-4FC1-9D66-AA5F1B3DBF9F}"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71410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2D18504D-F0ED-448F-86C6-1BD7A0A95CF4}" type="datetimeFigureOut">
              <a:rPr lang="en-GB" smtClean="0"/>
              <a:t>10/03/2026</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E0593F97-1D6D-4FC1-9D66-AA5F1B3DBF9F}"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73619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trainingexpress.org.uk/effective-communication-in-health-and-social-care" TargetMode="External"/><Relationship Id="rId3" Type="http://schemas.openxmlformats.org/officeDocument/2006/relationships/hyperlink" Target="https://www.highspeedtraining.co.uk/hub/effective-communication-in-health-and-social-care/" TargetMode="External"/><Relationship Id="rId7" Type="http://schemas.openxmlformats.org/officeDocument/2006/relationships/hyperlink" Target="https://www.theaccessgroup.com/en-gb/blog/hsc-effective-communication-health-and-social-care" TargetMode="External"/><Relationship Id="rId2" Type="http://schemas.openxmlformats.org/officeDocument/2006/relationships/hyperlink" Target="https://resources.collins.co.uk/free/BTECHSCunit1.pdf" TargetMode="External"/><Relationship Id="rId1" Type="http://schemas.openxmlformats.org/officeDocument/2006/relationships/slideLayout" Target="../slideLayouts/slideLayout2.xml"/><Relationship Id="rId6" Type="http://schemas.openxmlformats.org/officeDocument/2006/relationships/hyperlink" Target="https://www.skillsforcare.org.uk/resources/documents/Developing-your-workforce/Care-Certificate/Care-Certificate-Standards/Standard-6.pdf" TargetMode="External"/><Relationship Id="rId5" Type="http://schemas.openxmlformats.org/officeDocument/2006/relationships/hyperlink" Target="https://www.qcs.co.uk/effective-communication-in-health-and-social-care/" TargetMode="External"/><Relationship Id="rId4" Type="http://schemas.openxmlformats.org/officeDocument/2006/relationships/hyperlink" Target="https://mylearningcloud.org.uk/effective-communication-health-and-social-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A56CE4-9D73-2645-3B78-3864BC0587F7}"/>
              </a:ext>
            </a:extLst>
          </p:cNvPr>
          <p:cNvSpPr>
            <a:spLocks noGrp="1"/>
          </p:cNvSpPr>
          <p:nvPr>
            <p:ph idx="1"/>
          </p:nvPr>
        </p:nvSpPr>
        <p:spPr>
          <a:xfrm>
            <a:off x="1272618" y="2083324"/>
            <a:ext cx="10081181" cy="3171582"/>
          </a:xfrm>
        </p:spPr>
        <p:txBody>
          <a:bodyPr>
            <a:normAutofit lnSpcReduction="10000"/>
          </a:bodyPr>
          <a:lstStyle/>
          <a:p>
            <a:pPr algn="just"/>
            <a:r>
              <a:rPr lang="en-GB" altLang="en-US" sz="2400" b="1" i="1" dirty="0">
                <a:latin typeface="Arial" panose="020B0604020202020204" pitchFamily="34" charset="0"/>
                <a:cs typeface="Arial" panose="020B0604020202020204" pitchFamily="34" charset="0"/>
              </a:rPr>
              <a:t>Module Tittle: Professional career Development within H&amp;SC</a:t>
            </a:r>
          </a:p>
          <a:p>
            <a:pPr algn="just"/>
            <a:r>
              <a:rPr lang="en-GB" altLang="en-US" sz="2400" b="1" dirty="0">
                <a:latin typeface="Arial" panose="020B0604020202020204" pitchFamily="34" charset="0"/>
                <a:cs typeface="Arial" panose="020B0604020202020204" pitchFamily="34" charset="0"/>
              </a:rPr>
              <a:t>Module Number: </a:t>
            </a:r>
            <a:r>
              <a:rPr lang="en-GB" altLang="en-US" sz="2400" b="1" i="1" dirty="0">
                <a:latin typeface="Arial" panose="020B0604020202020204" pitchFamily="34" charset="0"/>
                <a:cs typeface="Arial" panose="020B0604020202020204" pitchFamily="34" charset="0"/>
              </a:rPr>
              <a:t>LCHS 4009 (LON)</a:t>
            </a:r>
          </a:p>
          <a:p>
            <a:pPr algn="just"/>
            <a:r>
              <a:rPr lang="en-GB" altLang="en-US" sz="2400" b="1" dirty="0">
                <a:latin typeface="Arial" panose="020B0604020202020204" pitchFamily="34" charset="0"/>
                <a:cs typeface="Arial" panose="020B0604020202020204" pitchFamily="34" charset="0"/>
              </a:rPr>
              <a:t>Assignment No</a:t>
            </a:r>
            <a:r>
              <a:rPr lang="en-GB" altLang="en-US" sz="2400" b="1" i="1" dirty="0">
                <a:latin typeface="Arial" panose="020B0604020202020204" pitchFamily="34" charset="0"/>
                <a:cs typeface="Arial" panose="020B0604020202020204" pitchFamily="34" charset="0"/>
              </a:rPr>
              <a:t>:     ASSIGNMENT 1</a:t>
            </a:r>
          </a:p>
          <a:p>
            <a:pPr algn="just"/>
            <a:r>
              <a:rPr lang="en-GB" altLang="en-US" sz="2400" b="1" dirty="0">
                <a:latin typeface="Arial" panose="020B0604020202020204" pitchFamily="34" charset="0"/>
                <a:cs typeface="Arial" panose="020B0604020202020204" pitchFamily="34" charset="0"/>
              </a:rPr>
              <a:t>Your Name</a:t>
            </a:r>
            <a:r>
              <a:rPr lang="en-GB" altLang="en-US" sz="2400" b="1" i="1" dirty="0">
                <a:latin typeface="Arial" panose="020B0604020202020204" pitchFamily="34" charset="0"/>
                <a:cs typeface="Arial" panose="020B0604020202020204" pitchFamily="34" charset="0"/>
              </a:rPr>
              <a:t>: KEDIJA ALI HUSSEN</a:t>
            </a:r>
          </a:p>
          <a:p>
            <a:pPr algn="just"/>
            <a:r>
              <a:rPr lang="en-GB" altLang="en-US" sz="2400" b="1" i="1">
                <a:latin typeface="Arial" panose="020B0604020202020204" pitchFamily="34" charset="0"/>
                <a:cs typeface="Arial" panose="020B0604020202020204" pitchFamily="34" charset="0"/>
              </a:rPr>
              <a:t>ID Number : 2434785</a:t>
            </a:r>
            <a:endParaRPr lang="en-GB" altLang="en-US" sz="2400" b="1" i="1" dirty="0">
              <a:latin typeface="Arial" panose="020B0604020202020204" pitchFamily="34" charset="0"/>
              <a:cs typeface="Arial" panose="020B0604020202020204" pitchFamily="34" charset="0"/>
            </a:endParaRPr>
          </a:p>
          <a:p>
            <a:pPr algn="just"/>
            <a:r>
              <a:rPr lang="en-GB" altLang="en-US" sz="2400" b="1" dirty="0">
                <a:latin typeface="Arial" panose="020B0604020202020204" pitchFamily="34" charset="0"/>
                <a:cs typeface="Arial" panose="020B0604020202020204" pitchFamily="34" charset="0"/>
              </a:rPr>
              <a:t>Your Tutor’s Name</a:t>
            </a:r>
            <a:r>
              <a:rPr lang="en-GB" altLang="en-US" sz="2400" b="1" i="1" dirty="0">
                <a:latin typeface="Arial" panose="020B0604020202020204" pitchFamily="34" charset="0"/>
                <a:cs typeface="Arial" panose="020B0604020202020204" pitchFamily="34" charset="0"/>
              </a:rPr>
              <a:t>: </a:t>
            </a:r>
            <a:r>
              <a:rPr lang="en-GB" altLang="en-US" sz="2400" b="1" i="1" dirty="0" err="1">
                <a:latin typeface="Arial" panose="020B0604020202020204" pitchFamily="34" charset="0"/>
                <a:cs typeface="Arial" panose="020B0604020202020204" pitchFamily="34" charset="0"/>
              </a:rPr>
              <a:t>Amitava</a:t>
            </a:r>
            <a:r>
              <a:rPr lang="en-GB" altLang="en-US" sz="2400" b="1" i="1" dirty="0">
                <a:latin typeface="Arial" panose="020B0604020202020204" pitchFamily="34" charset="0"/>
                <a:cs typeface="Arial" panose="020B0604020202020204" pitchFamily="34" charset="0"/>
              </a:rPr>
              <a:t> </a:t>
            </a:r>
            <a:r>
              <a:rPr lang="en-GB" altLang="en-US" sz="2400" b="1" i="1" dirty="0" err="1">
                <a:latin typeface="Arial" panose="020B0604020202020204" pitchFamily="34" charset="0"/>
                <a:cs typeface="Arial" panose="020B0604020202020204" pitchFamily="34" charset="0"/>
              </a:rPr>
              <a:t>Banik</a:t>
            </a:r>
            <a:endParaRPr lang="en-GB" altLang="en-US" sz="2400" b="1"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411880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Stevenson University">
            <a:extLst>
              <a:ext uri="{FF2B5EF4-FFF2-40B4-BE49-F238E27FC236}">
                <a16:creationId xmlns:a16="http://schemas.microsoft.com/office/drawing/2014/main" id="{B8A5B76E-7A6C-F410-C385-95AAE556A01B}"/>
              </a:ext>
            </a:extLst>
          </p:cNvPr>
          <p:cNvPicPr>
            <a:picLocks noChangeAspect="1" noChangeArrowheads="1"/>
          </p:cNvPicPr>
          <p:nvPr/>
        </p:nvPicPr>
        <p:blipFill>
          <a:blip r:embed="rId3">
            <a:alphaModFix amt="35000"/>
            <a:extLst>
              <a:ext uri="{28A0092B-C50C-407E-A947-70E740481C1C}">
                <a14:useLocalDpi xmlns:a14="http://schemas.microsoft.com/office/drawing/2010/main" val="0"/>
              </a:ext>
            </a:extLst>
          </a:blip>
          <a:srcRect/>
          <a:stretch>
            <a:fillRect/>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BB52C5DC-8604-DAE1-7959-EA47192E293C}"/>
              </a:ext>
            </a:extLst>
          </p:cNvPr>
          <p:cNvSpPr>
            <a:spLocks noGrp="1"/>
          </p:cNvSpPr>
          <p:nvPr>
            <p:ph type="title"/>
          </p:nvPr>
        </p:nvSpPr>
        <p:spPr/>
        <p:txBody>
          <a:bodyPr>
            <a:normAutofit/>
          </a:bodyPr>
          <a:lstStyle/>
          <a:p>
            <a:r>
              <a:rPr lang="en-IN" sz="3600" b="1">
                <a:solidFill>
                  <a:srgbClr val="FFFFFF"/>
                </a:solidFill>
                <a:latin typeface="Arial" panose="020B0604020202020204" pitchFamily="34" charset="0"/>
                <a:cs typeface="Arial" panose="020B0604020202020204" pitchFamily="34" charset="0"/>
              </a:rPr>
              <a:t>Introduction to Communication</a:t>
            </a:r>
            <a:endParaRPr lang="en-GB" sz="360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246B10A-D71A-71B3-5921-E802CA43630D}"/>
              </a:ext>
            </a:extLst>
          </p:cNvPr>
          <p:cNvSpPr>
            <a:spLocks noGrp="1"/>
          </p:cNvSpPr>
          <p:nvPr>
            <p:ph idx="1"/>
          </p:nvPr>
        </p:nvSpPr>
        <p:spPr/>
        <p:txBody>
          <a:bodyPr>
            <a:normAutofit/>
          </a:bodyPr>
          <a:lstStyle/>
          <a:p>
            <a:pPr lvl="0"/>
            <a:r>
              <a:rPr lang="en-IN" sz="2400">
                <a:latin typeface="Arial" panose="020B0604020202020204" pitchFamily="34" charset="0"/>
                <a:cs typeface="Arial" panose="020B0604020202020204" pitchFamily="34" charset="0"/>
              </a:rPr>
              <a:t>In the care settings, there is verbal, non-verbal, and written communication (Trainingexpress, 2026).</a:t>
            </a:r>
          </a:p>
          <a:p>
            <a:pPr lvl="0"/>
            <a:r>
              <a:rPr lang="en-IN" sz="2400">
                <a:latin typeface="Arial" panose="020B0604020202020204" pitchFamily="34" charset="0"/>
                <a:cs typeface="Arial" panose="020B0604020202020204" pitchFamily="34" charset="0"/>
              </a:rPr>
              <a:t>It guarantees proper information exchange and safe and person-centred practice.</a:t>
            </a:r>
          </a:p>
        </p:txBody>
      </p:sp>
    </p:spTree>
    <p:extLst>
      <p:ext uri="{BB962C8B-B14F-4D97-AF65-F5344CB8AC3E}">
        <p14:creationId xmlns:p14="http://schemas.microsoft.com/office/powerpoint/2010/main" val="155595227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The importance of effective communication in care - CareDocs Blog">
            <a:extLst>
              <a:ext uri="{FF2B5EF4-FFF2-40B4-BE49-F238E27FC236}">
                <a16:creationId xmlns:a16="http://schemas.microsoft.com/office/drawing/2014/main" id="{0D6774B4-B840-8EF7-283A-2274A52FED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1461" y="-279689"/>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248397-FF1C-22DE-3695-FAC336C57103}"/>
              </a:ext>
            </a:extLst>
          </p:cNvPr>
          <p:cNvSpPr>
            <a:spLocks noGrp="1"/>
          </p:cNvSpPr>
          <p:nvPr>
            <p:ph type="title"/>
          </p:nvPr>
        </p:nvSpPr>
        <p:spPr>
          <a:xfrm>
            <a:off x="838200" y="365125"/>
            <a:ext cx="3822189" cy="1407114"/>
          </a:xfrm>
        </p:spPr>
        <p:txBody>
          <a:bodyPr>
            <a:noAutofit/>
          </a:bodyPr>
          <a:lstStyle/>
          <a:p>
            <a:r>
              <a:rPr lang="en-US" sz="2400" b="1" dirty="0">
                <a:latin typeface="Arial" panose="020B0604020202020204" pitchFamily="34" charset="0"/>
                <a:cs typeface="Arial" panose="020B0604020202020204" pitchFamily="34" charset="0"/>
              </a:rPr>
              <a:t>Benefits of Communication in Health and Social Care </a:t>
            </a:r>
            <a:r>
              <a:rPr lang="en-US" sz="1800" b="1" dirty="0">
                <a:latin typeface="Arial" panose="020B0604020202020204" pitchFamily="34" charset="0"/>
                <a:cs typeface="Arial" panose="020B0604020202020204" pitchFamily="34" charset="0"/>
              </a:rPr>
              <a:t> </a:t>
            </a:r>
            <a:endParaRPr lang="en-GB" sz="1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B998BA8-ECDF-8AF3-5CFC-C50CF93C2FC3}"/>
              </a:ext>
            </a:extLst>
          </p:cNvPr>
          <p:cNvSpPr>
            <a:spLocks noGrp="1"/>
          </p:cNvSpPr>
          <p:nvPr>
            <p:ph idx="1"/>
          </p:nvPr>
        </p:nvSpPr>
        <p:spPr>
          <a:xfrm>
            <a:off x="838199" y="2149311"/>
            <a:ext cx="3822189" cy="3808429"/>
          </a:xfrm>
        </p:spPr>
        <p:txBody>
          <a:bodyPr>
            <a:normAutofit/>
          </a:bodyPr>
          <a:lstStyle/>
          <a:p>
            <a:pPr lvl="0"/>
            <a:r>
              <a:rPr lang="en-IN" sz="2000" b="1" dirty="0">
                <a:latin typeface="Arial" panose="020B0604020202020204" pitchFamily="34" charset="0"/>
                <a:cs typeface="Arial" panose="020B0604020202020204" pitchFamily="34" charset="0"/>
              </a:rPr>
              <a:t>Help to make informed decisions and patient autonomy (</a:t>
            </a:r>
            <a:r>
              <a:rPr lang="en-IN" sz="2000" b="1" dirty="0" err="1">
                <a:latin typeface="Arial" panose="020B0604020202020204" pitchFamily="34" charset="0"/>
                <a:cs typeface="Arial" panose="020B0604020202020204" pitchFamily="34" charset="0"/>
              </a:rPr>
              <a:t>Lawinfo</a:t>
            </a:r>
            <a:r>
              <a:rPr lang="en-IN" sz="2000" b="1" dirty="0">
                <a:latin typeface="Arial" panose="020B0604020202020204" pitchFamily="34" charset="0"/>
                <a:cs typeface="Arial" panose="020B0604020202020204" pitchFamily="34" charset="0"/>
              </a:rPr>
              <a:t>, 2025).</a:t>
            </a:r>
          </a:p>
          <a:p>
            <a:pPr lvl="0"/>
            <a:r>
              <a:rPr lang="en-IN" sz="2000" b="1" dirty="0">
                <a:latin typeface="Arial" panose="020B0604020202020204" pitchFamily="34" charset="0"/>
                <a:cs typeface="Arial" panose="020B0604020202020204" pitchFamily="34" charset="0"/>
              </a:rPr>
              <a:t>Enhances collaboration and minimises medical errors.</a:t>
            </a:r>
          </a:p>
          <a:p>
            <a:pPr lvl="0"/>
            <a:r>
              <a:rPr lang="en-IN" sz="2000" b="1" dirty="0">
                <a:latin typeface="Arial" panose="020B0604020202020204" pitchFamily="34" charset="0"/>
                <a:cs typeface="Arial" panose="020B0604020202020204" pitchFamily="34" charset="0"/>
              </a:rPr>
              <a:t>Lessening anxiety fosters trust and enhances the quality of care (</a:t>
            </a:r>
            <a:r>
              <a:rPr lang="en-IN" sz="2000" b="1" dirty="0" err="1">
                <a:latin typeface="Arial" panose="020B0604020202020204" pitchFamily="34" charset="0"/>
                <a:cs typeface="Arial" panose="020B0604020202020204" pitchFamily="34" charset="0"/>
              </a:rPr>
              <a:t>Akyirem</a:t>
            </a:r>
            <a:r>
              <a:rPr lang="en-IN" sz="2000" b="1" dirty="0">
                <a:latin typeface="Arial" panose="020B0604020202020204" pitchFamily="34" charset="0"/>
                <a:cs typeface="Arial" panose="020B0604020202020204" pitchFamily="34" charset="0"/>
              </a:rPr>
              <a:t> </a:t>
            </a:r>
            <a:r>
              <a:rPr lang="en-IN" sz="2000" b="1" i="1" dirty="0">
                <a:latin typeface="Arial" panose="020B0604020202020204" pitchFamily="34" charset="0"/>
                <a:cs typeface="Arial" panose="020B0604020202020204" pitchFamily="34" charset="0"/>
              </a:rPr>
              <a:t>et al</a:t>
            </a:r>
            <a:r>
              <a:rPr lang="en-IN" sz="2000" b="1" dirty="0">
                <a:latin typeface="Arial" panose="020B0604020202020204" pitchFamily="34" charset="0"/>
                <a:cs typeface="Arial" panose="020B0604020202020204" pitchFamily="34" charset="0"/>
              </a:rPr>
              <a:t>., 2022).</a:t>
            </a:r>
          </a:p>
        </p:txBody>
      </p:sp>
    </p:spTree>
    <p:extLst>
      <p:ext uri="{BB962C8B-B14F-4D97-AF65-F5344CB8AC3E}">
        <p14:creationId xmlns:p14="http://schemas.microsoft.com/office/powerpoint/2010/main" val="27652904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7717D-5E15-0151-EB57-E4A2C141C683}"/>
              </a:ext>
            </a:extLst>
          </p:cNvPr>
          <p:cNvSpPr>
            <a:spLocks noGrp="1"/>
          </p:cNvSpPr>
          <p:nvPr>
            <p:ph type="title"/>
          </p:nvPr>
        </p:nvSpPr>
        <p:spPr>
          <a:xfrm>
            <a:off x="6833396" y="421274"/>
            <a:ext cx="4818888" cy="1153004"/>
          </a:xfrm>
        </p:spPr>
        <p:txBody>
          <a:bodyPr anchor="b">
            <a:normAutofit/>
          </a:bodyPr>
          <a:lstStyle/>
          <a:p>
            <a:r>
              <a:rPr lang="en-IN" b="1" dirty="0">
                <a:latin typeface="Arial" panose="020B0604020202020204" pitchFamily="34" charset="0"/>
                <a:cs typeface="Arial" panose="020B0604020202020204" pitchFamily="34" charset="0"/>
              </a:rPr>
              <a:t>Model of Communication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18BF961-C323-4671-F756-E45F9A4FDFF7}"/>
              </a:ext>
            </a:extLst>
          </p:cNvPr>
          <p:cNvSpPr>
            <a:spLocks noGrp="1"/>
          </p:cNvSpPr>
          <p:nvPr>
            <p:ph idx="1"/>
          </p:nvPr>
        </p:nvSpPr>
        <p:spPr>
          <a:xfrm>
            <a:off x="6739128" y="2664886"/>
            <a:ext cx="4818888" cy="3550789"/>
          </a:xfrm>
        </p:spPr>
        <p:txBody>
          <a:bodyPr anchor="t">
            <a:normAutofit/>
          </a:bodyPr>
          <a:lstStyle/>
          <a:p>
            <a:pPr lvl="0"/>
            <a:r>
              <a:rPr lang="en-IN" sz="2400">
                <a:latin typeface="Arial" panose="020B0604020202020204" pitchFamily="34" charset="0"/>
                <a:cs typeface="Arial" panose="020B0604020202020204" pitchFamily="34" charset="0"/>
              </a:rPr>
              <a:t>The sender, message, channel, receiver and feedback are the components of communication (Helpfulprofessor, 2023).</a:t>
            </a:r>
          </a:p>
          <a:p>
            <a:pPr lvl="0"/>
            <a:r>
              <a:rPr lang="en-IN" sz="2400">
                <a:latin typeface="Arial" panose="020B0604020202020204" pitchFamily="34" charset="0"/>
                <a:cs typeface="Arial" panose="020B0604020202020204" pitchFamily="34" charset="0"/>
              </a:rPr>
              <a:t>As a result of noise or barriers, feedback eliminates misunderstanding.</a:t>
            </a:r>
          </a:p>
        </p:txBody>
      </p:sp>
      <p:pic>
        <p:nvPicPr>
          <p:cNvPr id="4098" name="Picture 2" descr="The Shannon-Weaver Model of Communication - Experianta">
            <a:extLst>
              <a:ext uri="{FF2B5EF4-FFF2-40B4-BE49-F238E27FC236}">
                <a16:creationId xmlns:a16="http://schemas.microsoft.com/office/drawing/2014/main" id="{0FFB1695-F153-B2C1-3557-A4246D21DFE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30936" y="1682131"/>
            <a:ext cx="5458968" cy="3493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9950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53D50-0D46-DEBC-F7AD-B0227FA62292}"/>
              </a:ext>
            </a:extLst>
          </p:cNvPr>
          <p:cNvSpPr>
            <a:spLocks noGrp="1"/>
          </p:cNvSpPr>
          <p:nvPr>
            <p:ph type="title"/>
          </p:nvPr>
        </p:nvSpPr>
        <p:spPr>
          <a:xfrm>
            <a:off x="761803" y="350196"/>
            <a:ext cx="4646904" cy="1624520"/>
          </a:xfrm>
        </p:spPr>
        <p:txBody>
          <a:bodyPr anchor="ctr">
            <a:noAutofit/>
          </a:bodyPr>
          <a:lstStyle/>
          <a:p>
            <a:r>
              <a:rPr lang="en-US" sz="2800" b="1" dirty="0">
                <a:latin typeface="Arial" panose="020B0604020202020204" pitchFamily="34" charset="0"/>
                <a:cs typeface="Arial" panose="020B0604020202020204" pitchFamily="34" charset="0"/>
              </a:rPr>
              <a:t>Practical Example in a Health and Social Care Setting</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A1F33C2-B3E6-ABC1-5FCC-73BD572A9DA3}"/>
              </a:ext>
            </a:extLst>
          </p:cNvPr>
          <p:cNvSpPr>
            <a:spLocks noGrp="1"/>
          </p:cNvSpPr>
          <p:nvPr>
            <p:ph idx="1"/>
          </p:nvPr>
        </p:nvSpPr>
        <p:spPr>
          <a:xfrm>
            <a:off x="761802" y="2743200"/>
            <a:ext cx="4646905" cy="3613149"/>
          </a:xfrm>
        </p:spPr>
        <p:txBody>
          <a:bodyPr anchor="ctr">
            <a:normAutofit/>
          </a:bodyPr>
          <a:lstStyle/>
          <a:p>
            <a:pPr lvl="0"/>
            <a:r>
              <a:rPr lang="en-IN" sz="2000" dirty="0">
                <a:latin typeface="Arial" panose="020B0604020202020204" pitchFamily="34" charset="0"/>
                <a:cs typeface="Arial" panose="020B0604020202020204" pitchFamily="34" charset="0"/>
              </a:rPr>
              <a:t>Good language and body language help in overcoming the anxiety of patients.</a:t>
            </a:r>
          </a:p>
          <a:p>
            <a:pPr lvl="0"/>
            <a:r>
              <a:rPr lang="en-IN" sz="2000" dirty="0">
                <a:latin typeface="Arial" panose="020B0604020202020204" pitchFamily="34" charset="0"/>
                <a:cs typeface="Arial" panose="020B0604020202020204" pitchFamily="34" charset="0"/>
              </a:rPr>
              <a:t>Assessment creates credibility and enhances performance (</a:t>
            </a:r>
            <a:r>
              <a:rPr lang="en-IN" sz="2000" dirty="0" err="1">
                <a:latin typeface="Arial" panose="020B0604020202020204" pitchFamily="34" charset="0"/>
                <a:cs typeface="Arial" panose="020B0604020202020204" pitchFamily="34" charset="0"/>
              </a:rPr>
              <a:t>Hostalky</a:t>
            </a:r>
            <a:r>
              <a:rPr lang="en-IN" sz="2000" dirty="0">
                <a:latin typeface="Arial" panose="020B0604020202020204" pitchFamily="34" charset="0"/>
                <a:cs typeface="Arial" panose="020B0604020202020204" pitchFamily="34" charset="0"/>
              </a:rPr>
              <a:t>, 2025). </a:t>
            </a:r>
          </a:p>
        </p:txBody>
      </p:sp>
      <p:pic>
        <p:nvPicPr>
          <p:cNvPr id="5" name="Picture 4" descr="Two people holding each other's hands">
            <a:extLst>
              <a:ext uri="{FF2B5EF4-FFF2-40B4-BE49-F238E27FC236}">
                <a16:creationId xmlns:a16="http://schemas.microsoft.com/office/drawing/2014/main" id="{0D0A52D7-C833-3147-AE16-92B3F000A675}"/>
              </a:ext>
            </a:extLst>
          </p:cNvPr>
          <p:cNvPicPr>
            <a:picLocks noChangeAspect="1"/>
          </p:cNvPicPr>
          <p:nvPr/>
        </p:nvPicPr>
        <p:blipFill>
          <a:blip r:embed="rId3"/>
          <a:srcRect l="17246" r="23353" b="-2"/>
          <a:stretch>
            <a:fillRect/>
          </a:stretch>
        </p:blipFill>
        <p:spPr>
          <a:xfrm>
            <a:off x="6096000" y="1"/>
            <a:ext cx="6102825" cy="6858000"/>
          </a:xfrm>
          <a:prstGeom prst="rect">
            <a:avLst/>
          </a:prstGeom>
        </p:spPr>
      </p:pic>
    </p:spTree>
    <p:extLst>
      <p:ext uri="{BB962C8B-B14F-4D97-AF65-F5344CB8AC3E}">
        <p14:creationId xmlns:p14="http://schemas.microsoft.com/office/powerpoint/2010/main" val="827241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7B403-16EF-4DDB-F30F-C9EFAC21EBE9}"/>
              </a:ext>
            </a:extLst>
          </p:cNvPr>
          <p:cNvSpPr>
            <a:spLocks noGrp="1"/>
          </p:cNvSpPr>
          <p:nvPr>
            <p:ph type="title"/>
          </p:nvPr>
        </p:nvSpPr>
        <p:spPr>
          <a:xfrm>
            <a:off x="1115568" y="548640"/>
            <a:ext cx="10168128" cy="1179576"/>
          </a:xfrm>
        </p:spPr>
        <p:txBody>
          <a:bodyPr>
            <a:normAutofit/>
          </a:bodyPr>
          <a:lstStyle/>
          <a:p>
            <a:r>
              <a:rPr lang="en-IN" sz="3600" b="1">
                <a:latin typeface="Arial" panose="020B0604020202020204" pitchFamily="34" charset="0"/>
                <a:cs typeface="Arial" panose="020B0604020202020204" pitchFamily="34" charset="0"/>
              </a:rPr>
              <a:t>Ways to Improve Communication</a:t>
            </a:r>
            <a:endParaRPr lang="en-GB" sz="36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6887B0E-D5F6-DA86-DDCE-7870B2C665EC}"/>
              </a:ext>
            </a:extLst>
          </p:cNvPr>
          <p:cNvSpPr>
            <a:spLocks noGrp="1"/>
          </p:cNvSpPr>
          <p:nvPr>
            <p:ph idx="1"/>
          </p:nvPr>
        </p:nvSpPr>
        <p:spPr>
          <a:xfrm>
            <a:off x="7411453" y="2478024"/>
            <a:ext cx="3872243" cy="3694176"/>
          </a:xfrm>
        </p:spPr>
        <p:txBody>
          <a:bodyPr anchor="ctr">
            <a:normAutofit fontScale="92500"/>
          </a:bodyPr>
          <a:lstStyle/>
          <a:p>
            <a:pPr lvl="0"/>
            <a:r>
              <a:rPr lang="en-IN" sz="2400" b="1">
                <a:latin typeface="Arial" panose="020B0604020202020204" pitchFamily="34" charset="0"/>
                <a:cs typeface="Arial" panose="020B0604020202020204" pitchFamily="34" charset="0"/>
              </a:rPr>
              <a:t>Proper linguistic knowledge improves with the help of training and simple language (Patel </a:t>
            </a:r>
            <a:r>
              <a:rPr lang="en-IN" sz="2400" b="1" i="1">
                <a:latin typeface="Arial" panose="020B0604020202020204" pitchFamily="34" charset="0"/>
                <a:cs typeface="Arial" panose="020B0604020202020204" pitchFamily="34" charset="0"/>
              </a:rPr>
              <a:t>et al</a:t>
            </a:r>
            <a:r>
              <a:rPr lang="en-IN" sz="2400" b="1">
                <a:latin typeface="Arial" panose="020B0604020202020204" pitchFamily="34" charset="0"/>
                <a:cs typeface="Arial" panose="020B0604020202020204" pitchFamily="34" charset="0"/>
              </a:rPr>
              <a:t>., 2023).</a:t>
            </a:r>
          </a:p>
          <a:p>
            <a:pPr lvl="0"/>
            <a:r>
              <a:rPr lang="en-IN" sz="2400" b="1">
                <a:latin typeface="Arial" panose="020B0604020202020204" pitchFamily="34" charset="0"/>
                <a:cs typeface="Arial" panose="020B0604020202020204" pitchFamily="34" charset="0"/>
              </a:rPr>
              <a:t>Teamwork is enhanced through active listening, trust and feedback.</a:t>
            </a:r>
          </a:p>
        </p:txBody>
      </p:sp>
      <p:pic>
        <p:nvPicPr>
          <p:cNvPr id="5122" name="Picture 2" descr="Effective Communication Strategies: 10 Ways To Improve | Insperity">
            <a:extLst>
              <a:ext uri="{FF2B5EF4-FFF2-40B4-BE49-F238E27FC236}">
                <a16:creationId xmlns:a16="http://schemas.microsoft.com/office/drawing/2014/main" id="{9787E07F-AC66-6B8C-B1F3-03ACEEE2E49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8304" y="2478024"/>
            <a:ext cx="6009855" cy="3694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04505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20D39-B25F-CB04-3ECB-8F0E680D780F}"/>
              </a:ext>
            </a:extLst>
          </p:cNvPr>
          <p:cNvSpPr>
            <a:spLocks noGrp="1"/>
          </p:cNvSpPr>
          <p:nvPr>
            <p:ph type="title"/>
          </p:nvPr>
        </p:nvSpPr>
        <p:spPr>
          <a:xfrm>
            <a:off x="1621409" y="707010"/>
            <a:ext cx="2630079" cy="999243"/>
          </a:xfrm>
        </p:spPr>
        <p:txBody>
          <a:bodyPr anchor="b">
            <a:normAutofit fontScale="90000"/>
          </a:bodyPr>
          <a:lstStyle/>
          <a:p>
            <a:r>
              <a:rPr lang="en-IN" sz="3100" b="1" dirty="0">
                <a:latin typeface="Arial" panose="020B0604020202020204" pitchFamily="34" charset="0"/>
                <a:cs typeface="Arial" panose="020B0604020202020204" pitchFamily="34" charset="0"/>
              </a:rPr>
              <a:t>          Conclusion</a:t>
            </a:r>
            <a:r>
              <a:rPr lang="en-IN" sz="3600" b="1" dirty="0">
                <a:latin typeface="Arial" panose="020B0604020202020204" pitchFamily="34" charset="0"/>
                <a:cs typeface="Arial" panose="020B0604020202020204" pitchFamily="34" charset="0"/>
              </a:rPr>
              <a:t> </a:t>
            </a:r>
            <a:endParaRPr lang="en-GB"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F377CC52-E049-D608-F124-843C996721FA}"/>
              </a:ext>
            </a:extLst>
          </p:cNvPr>
          <p:cNvSpPr>
            <a:spLocks noGrp="1"/>
          </p:cNvSpPr>
          <p:nvPr>
            <p:ph idx="1"/>
          </p:nvPr>
        </p:nvSpPr>
        <p:spPr>
          <a:xfrm>
            <a:off x="645066" y="2938842"/>
            <a:ext cx="4282984" cy="2604202"/>
          </a:xfrm>
        </p:spPr>
        <p:txBody>
          <a:bodyPr anchor="ctr">
            <a:normAutofit/>
          </a:bodyPr>
          <a:lstStyle/>
          <a:p>
            <a:pPr fontAlgn="base"/>
            <a:r>
              <a:rPr lang="en-US" sz="2000" b="1">
                <a:latin typeface="Arial" panose="020B0604020202020204" pitchFamily="34" charset="0"/>
                <a:cs typeface="Arial" panose="020B0604020202020204" pitchFamily="34" charset="0"/>
              </a:rPr>
              <a:t>Communication enhances safety, teamwork and patient satisfaction.</a:t>
            </a:r>
          </a:p>
          <a:p>
            <a:pPr fontAlgn="base"/>
            <a:r>
              <a:rPr lang="en-US" sz="2000" b="1">
                <a:latin typeface="Arial" panose="020B0604020202020204" pitchFamily="34" charset="0"/>
                <a:cs typeface="Arial" panose="020B0604020202020204" pitchFamily="34" charset="0"/>
              </a:rPr>
              <a:t>Professional health and social care practices are based on it.</a:t>
            </a:r>
          </a:p>
          <a:p>
            <a:endParaRPr lang="en-GB" sz="1800"/>
          </a:p>
        </p:txBody>
      </p:sp>
      <p:pic>
        <p:nvPicPr>
          <p:cNvPr id="6146" name="Picture 2" descr="Communication is important in all families">
            <a:extLst>
              <a:ext uri="{FF2B5EF4-FFF2-40B4-BE49-F238E27FC236}">
                <a16:creationId xmlns:a16="http://schemas.microsoft.com/office/drawing/2014/main" id="{93AE34DE-6DA4-BA6A-1F0E-999ED0B68F4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87738" y="1061358"/>
            <a:ext cx="5628018" cy="4502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31693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B22A0-AFFE-A0EB-E269-FD1B0B41DA60}"/>
              </a:ext>
            </a:extLst>
          </p:cNvPr>
          <p:cNvSpPr>
            <a:spLocks noGrp="1"/>
          </p:cNvSpPr>
          <p:nvPr>
            <p:ph type="title"/>
          </p:nvPr>
        </p:nvSpPr>
        <p:spPr>
          <a:xfrm>
            <a:off x="838200" y="365126"/>
            <a:ext cx="3039319" cy="641872"/>
          </a:xfrm>
        </p:spPr>
        <p:txBody>
          <a:bodyPr>
            <a:noAutofit/>
          </a:bodyPr>
          <a:lstStyle/>
          <a:p>
            <a:r>
              <a:rPr kumimoji="0" lang="en-IN" sz="2800" b="1" i="0" u="none" strike="noStrike" kern="1200" cap="none" spc="0" normalizeH="0" baseline="0" noProof="0" dirty="0">
                <a:ln>
                  <a:noFill/>
                </a:ln>
                <a:solidFill>
                  <a:srgbClr val="002060"/>
                </a:solidFill>
                <a:effectLst/>
                <a:uLnTx/>
                <a:uFillTx/>
                <a:latin typeface="Arial" panose="020B0604020202020204" pitchFamily="34" charset="0"/>
                <a:cs typeface="Arial" panose="020B0604020202020204" pitchFamily="34" charset="0"/>
              </a:rPr>
              <a:t>References</a:t>
            </a:r>
            <a:endParaRPr lang="en-GB" sz="2800" dirty="0">
              <a:solidFill>
                <a:srgbClr val="00206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A3BB100-BCC6-0CCB-A17B-D038F0611D0D}"/>
              </a:ext>
            </a:extLst>
          </p:cNvPr>
          <p:cNvSpPr>
            <a:spLocks noGrp="1"/>
          </p:cNvSpPr>
          <p:nvPr>
            <p:ph idx="1"/>
          </p:nvPr>
        </p:nvSpPr>
        <p:spPr>
          <a:xfrm>
            <a:off x="901045" y="763571"/>
            <a:ext cx="10354519" cy="5213023"/>
          </a:xfrm>
        </p:spPr>
        <p:txBody>
          <a:bodyPr>
            <a:noAutofit/>
          </a:bodyPr>
          <a:lstStyle/>
          <a:p>
            <a:r>
              <a:rPr lang="en-GB" sz="1400" b="1" dirty="0">
                <a:latin typeface="Arial" panose="020B0604020202020204" pitchFamily="34" charset="0"/>
                <a:cs typeface="Arial" panose="020B0604020202020204" pitchFamily="34" charset="0"/>
              </a:rPr>
              <a:t>Collins (2025) Communication in health and social care. [Online]. Available at: </a:t>
            </a:r>
            <a:r>
              <a:rPr lang="en-GB" sz="1400" b="1"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https://resources.collins.co.uk/free/BTECHSCunit1.pdf</a:t>
            </a:r>
            <a:r>
              <a:rPr lang="en-GB" sz="1400" b="1" dirty="0">
                <a:latin typeface="Arial" panose="020B0604020202020204" pitchFamily="34" charset="0"/>
                <a:cs typeface="Arial" panose="020B0604020202020204" pitchFamily="34" charset="0"/>
              </a:rPr>
              <a:t>   (Accessed: 10 March 2026).</a:t>
            </a:r>
          </a:p>
          <a:p>
            <a:pPr marL="228600" marR="0" lvl="0" indent="-228600"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GB" sz="1400" b="1" dirty="0">
                <a:latin typeface="Arial" panose="020B0604020202020204" pitchFamily="34" charset="0"/>
                <a:cs typeface="Arial" panose="020B0604020202020204" pitchFamily="34" charset="0"/>
              </a:rPr>
              <a:t>High Speed Training (2021) Promoting Effective Communication in Health and Social Care. [Online]. Available at:</a:t>
            </a:r>
            <a:r>
              <a:rPr kumimoji="0" lang="en-GB" sz="1400" b="1" i="0" u="sng" kern="1200" cap="none" spc="0" normalizeH="0" baseline="0" noProof="0" dirty="0">
                <a:ln>
                  <a:noFill/>
                </a:ln>
                <a:effectLst/>
                <a:uLnTx/>
                <a:uFillTx/>
                <a:latin typeface="Arial" panose="020B0604020202020204" pitchFamily="34" charset="0"/>
                <a:ea typeface="+mn-ea"/>
                <a:cs typeface="Arial" panose="020B0604020202020204" pitchFamily="34" charset="0"/>
                <a:hlinkClick r:id="rId3">
                  <a:extLst>
                    <a:ext uri="{A12FA001-AC4F-418D-AE19-62706E023703}">
                      <ahyp:hlinkClr xmlns:ahyp="http://schemas.microsoft.com/office/drawing/2018/hyperlinkcolor" val="tx"/>
                    </a:ext>
                  </a:extLst>
                </a:hlinkClick>
              </a:rPr>
              <a:t>https://www.highspeedtraining.co.uk/hub/effective-communication-in-health-and-social-care/</a:t>
            </a:r>
            <a:r>
              <a:rPr kumimoji="0" lang="en-GB" sz="1400" b="1" i="0" u="sng" kern="1200" cap="none" spc="0" normalizeH="0" baseline="0" noProof="0" dirty="0">
                <a:ln>
                  <a:noFill/>
                </a:ln>
                <a:effectLst/>
                <a:uLnTx/>
                <a:uFillTx/>
                <a:latin typeface="Arial" panose="020B0604020202020204" pitchFamily="34" charset="0"/>
                <a:ea typeface="+mn-ea"/>
                <a:cs typeface="Arial" panose="020B0604020202020204" pitchFamily="34" charset="0"/>
              </a:rPr>
              <a:t>   </a:t>
            </a:r>
            <a:r>
              <a:rPr kumimoji="0" lang="en-GB" sz="1400" b="1" i="0"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(Accessed: 10 March 2026).</a:t>
            </a:r>
            <a:r>
              <a:rPr lang="en-GB" sz="1400" b="1" dirty="0">
                <a:latin typeface="Arial" panose="020B0604020202020204" pitchFamily="34" charset="0"/>
                <a:cs typeface="Arial" panose="020B0604020202020204" pitchFamily="34" charset="0"/>
              </a:rPr>
              <a:t> </a:t>
            </a:r>
          </a:p>
          <a:p>
            <a:r>
              <a:rPr lang="en-GB" sz="1400" b="1" dirty="0">
                <a:latin typeface="Arial" panose="020B0604020202020204" pitchFamily="34" charset="0"/>
                <a:cs typeface="Arial" panose="020B0604020202020204" pitchFamily="34" charset="0"/>
              </a:rPr>
              <a:t>My Learning Cloud (2025) What is Effective Communication in Health and Social Care? [Online]. Available at: </a:t>
            </a:r>
            <a:r>
              <a:rPr lang="en-GB" sz="1400" b="1"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https://mylearningcloud.org.uk/effective-communication-health-and-social-care/</a:t>
            </a:r>
            <a:r>
              <a:rPr lang="en-GB" sz="1400" b="1" dirty="0">
                <a:latin typeface="Arial" panose="020B0604020202020204" pitchFamily="34" charset="0"/>
                <a:cs typeface="Arial" panose="020B0604020202020204" pitchFamily="34" charset="0"/>
              </a:rPr>
              <a:t>   (Accessed: 10 March 2026).</a:t>
            </a:r>
          </a:p>
          <a:p>
            <a:r>
              <a:rPr lang="en-GB" sz="1400" b="1" dirty="0">
                <a:latin typeface="Arial" panose="020B0604020202020204" pitchFamily="34" charset="0"/>
                <a:cs typeface="Arial" panose="020B0604020202020204" pitchFamily="34" charset="0"/>
              </a:rPr>
              <a:t>Quality Compliance Systems (QCS) (2024) Effective Communication in Health and Social Care. [Online]. Available at: </a:t>
            </a:r>
            <a:r>
              <a:rPr lang="en-GB" sz="1400" b="1"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https://www.qcs.co.uk/effective-communication-in-health-and-social-care/</a:t>
            </a:r>
            <a:r>
              <a:rPr lang="en-GB" sz="1400" b="1" dirty="0">
                <a:latin typeface="Arial" panose="020B0604020202020204" pitchFamily="34" charset="0"/>
                <a:cs typeface="Arial" panose="020B0604020202020204" pitchFamily="34" charset="0"/>
              </a:rPr>
              <a:t> (Accessed: 10 March 2026).</a:t>
            </a:r>
          </a:p>
          <a:p>
            <a:r>
              <a:rPr lang="en-GB" sz="1400" b="1" dirty="0">
                <a:latin typeface="Arial" panose="020B0604020202020204" pitchFamily="34" charset="0"/>
                <a:cs typeface="Arial" panose="020B0604020202020204" pitchFamily="34" charset="0"/>
              </a:rPr>
              <a:t>Skills for Care (2025) Standard 6 - Communication. [Online]. Available at: </a:t>
            </a:r>
            <a:r>
              <a:rPr lang="en-GB" sz="1400" b="1"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https://www.skillsforcare.org.uk/resources/documents/Developing-your-workforce/Care-Certificate/Care-Certificate-Standards/Standard-6.pdf</a:t>
            </a:r>
            <a:r>
              <a:rPr lang="en-GB" sz="1400" b="1" dirty="0">
                <a:latin typeface="Arial" panose="020B0604020202020204" pitchFamily="34" charset="0"/>
                <a:cs typeface="Arial" panose="020B0604020202020204" pitchFamily="34" charset="0"/>
              </a:rPr>
              <a:t>  (Accessed: 10 March 2026).</a:t>
            </a:r>
          </a:p>
          <a:p>
            <a:r>
              <a:rPr lang="en-GB" sz="1400" b="1" dirty="0">
                <a:latin typeface="Arial" panose="020B0604020202020204" pitchFamily="34" charset="0"/>
                <a:cs typeface="Arial" panose="020B0604020202020204" pitchFamily="34" charset="0"/>
              </a:rPr>
              <a:t>The Access Group (2026) Effective Communication in Health &amp; Social Care – Overcoming Barriers. [Online]. Available at: </a:t>
            </a:r>
            <a:r>
              <a:rPr lang="en-GB" sz="1400" b="1"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https://www.theaccessgroup.com/en-gb/blog/hsc-effective-communication-health-and-social-care</a:t>
            </a:r>
            <a:r>
              <a:rPr lang="en-GB" sz="1400" b="1" dirty="0">
                <a:latin typeface="Arial" panose="020B0604020202020204" pitchFamily="34" charset="0"/>
                <a:cs typeface="Arial" panose="020B0604020202020204" pitchFamily="34" charset="0"/>
              </a:rPr>
              <a:t> (Accessed: 10 March 2026).</a:t>
            </a:r>
          </a:p>
          <a:p>
            <a:r>
              <a:rPr lang="en-GB" sz="1400" b="1" dirty="0">
                <a:latin typeface="Arial" panose="020B0604020202020204" pitchFamily="34" charset="0"/>
                <a:cs typeface="Arial" panose="020B0604020202020204" pitchFamily="34" charset="0"/>
              </a:rPr>
              <a:t>Training Express (2026) What is Effective Communication in Health and Social Care? [Online]. Available at: </a:t>
            </a:r>
            <a:r>
              <a:rPr lang="en-GB" sz="1400" b="1"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https://trainingexpress.org.uk/effective-communication-in-health-and-social-care</a:t>
            </a:r>
            <a:r>
              <a:rPr lang="en-GB" sz="1400" b="1" dirty="0">
                <a:latin typeface="Arial" panose="020B0604020202020204" pitchFamily="34" charset="0"/>
                <a:cs typeface="Arial" panose="020B0604020202020204" pitchFamily="34" charset="0"/>
              </a:rPr>
              <a:t> (Accessed: 10 March 2026).</a:t>
            </a:r>
          </a:p>
        </p:txBody>
      </p:sp>
    </p:spTree>
    <p:extLst>
      <p:ext uri="{BB962C8B-B14F-4D97-AF65-F5344CB8AC3E}">
        <p14:creationId xmlns:p14="http://schemas.microsoft.com/office/powerpoint/2010/main" val="183752510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0</TotalTime>
  <Words>991</Words>
  <Application>Microsoft Office PowerPoint</Application>
  <PresentationFormat>Widescreen</PresentationFormat>
  <Paragraphs>45</Paragraphs>
  <Slides>8</Slides>
  <Notes>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Arial</vt:lpstr>
      <vt:lpstr>Gill Sans MT</vt:lpstr>
      <vt:lpstr>Gallery</vt:lpstr>
      <vt:lpstr>PowerPoint Presentation</vt:lpstr>
      <vt:lpstr>Introduction to Communication</vt:lpstr>
      <vt:lpstr>Benefits of Communication in Health and Social Care  </vt:lpstr>
      <vt:lpstr>Model of Communication </vt:lpstr>
      <vt:lpstr>Practical Example in a Health and Social Care Setting</vt:lpstr>
      <vt:lpstr>Ways to Improve Communication</vt:lpstr>
      <vt:lpstr>          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2026-02-28T13:26:24Z</dcterms:created>
  <dcterms:modified xsi:type="dcterms:W3CDTF">2026-03-10T17:51:07Z</dcterms:modified>
</cp:coreProperties>
</file>