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35"/>
  </p:notesMasterIdLst>
  <p:sldIdLst>
    <p:sldId id="256" r:id="rId2"/>
    <p:sldId id="300" r:id="rId3"/>
    <p:sldId id="303" r:id="rId4"/>
    <p:sldId id="302" r:id="rId5"/>
    <p:sldId id="297" r:id="rId6"/>
    <p:sldId id="304" r:id="rId7"/>
    <p:sldId id="309" r:id="rId8"/>
    <p:sldId id="299" r:id="rId9"/>
    <p:sldId id="306" r:id="rId10"/>
    <p:sldId id="327" r:id="rId11"/>
    <p:sldId id="317" r:id="rId12"/>
    <p:sldId id="261" r:id="rId13"/>
    <p:sldId id="260" r:id="rId14"/>
    <p:sldId id="307" r:id="rId15"/>
    <p:sldId id="308" r:id="rId16"/>
    <p:sldId id="311" r:id="rId17"/>
    <p:sldId id="312" r:id="rId18"/>
    <p:sldId id="318" r:id="rId19"/>
    <p:sldId id="313" r:id="rId20"/>
    <p:sldId id="319" r:id="rId21"/>
    <p:sldId id="326" r:id="rId22"/>
    <p:sldId id="328" r:id="rId23"/>
    <p:sldId id="322" r:id="rId24"/>
    <p:sldId id="320" r:id="rId25"/>
    <p:sldId id="314" r:id="rId26"/>
    <p:sldId id="274" r:id="rId27"/>
    <p:sldId id="321" r:id="rId28"/>
    <p:sldId id="316" r:id="rId29"/>
    <p:sldId id="305" r:id="rId30"/>
    <p:sldId id="278" r:id="rId31"/>
    <p:sldId id="324" r:id="rId32"/>
    <p:sldId id="323" r:id="rId33"/>
    <p:sldId id="325" r:id="rId34"/>
  </p:sldIdLst>
  <p:sldSz cx="9144000" cy="5143500" type="screen16x9"/>
  <p:notesSz cx="6858000" cy="9144000"/>
  <p:embeddedFontLst>
    <p:embeddedFont>
      <p:font typeface="Albert Sans"/>
      <p:regular r:id="rId36"/>
      <p:bold r:id="rId37"/>
      <p:italic r:id="rId38"/>
      <p:boldItalic r:id="rId39"/>
    </p:embeddedFont>
    <p:embeddedFont>
      <p:font typeface="Bebas Neue" panose="020B0606020202050201" pitchFamily="34" charset="77"/>
      <p:regular r:id="rId40"/>
    </p:embeddedFont>
    <p:embeddedFont>
      <p:font typeface="Libre Caslon Text"/>
      <p:regular r:id="rId41"/>
      <p:bold r:id="rId42"/>
      <p:italic r:id="rId43"/>
    </p:embeddedFont>
    <p:embeddedFont>
      <p:font typeface="Nunito Light"/>
      <p:regular r:id="rId44"/>
      <p:italic r:id="rId45"/>
    </p:embeddedFont>
    <p:embeddedFont>
      <p:font typeface="Roboto" panose="02000000000000000000" pitchFamily="2" charset="0"/>
      <p:regular r:id="rId46"/>
      <p:bold r:id="rId47"/>
      <p:italic r:id="rId48"/>
      <p:boldItalic r:id="rId4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A845"/>
    <a:srgbClr val="D2A95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3C54D50-AEDE-4FAD-895C-F65165520123}">
  <a:tblStyle styleId="{33C54D50-AEDE-4FAD-895C-F6516552012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E2757ADC-7037-4793-84C0-F76F6967D84B}"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87"/>
    <p:restoredTop sz="94676"/>
  </p:normalViewPr>
  <p:slideViewPr>
    <p:cSldViewPr snapToGrid="0">
      <p:cViewPr>
        <p:scale>
          <a:sx n="65" d="100"/>
          <a:sy n="65" d="100"/>
        </p:scale>
        <p:origin x="376" y="259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9.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9.xml"/><Relationship Id="rId41"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49" Type="http://schemas.openxmlformats.org/officeDocument/2006/relationships/font" Target="fonts/font14.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FD22E0-3DBF-B044-9096-8DAFCF278C2E}"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GB"/>
        </a:p>
      </dgm:t>
    </dgm:pt>
    <dgm:pt modelId="{C917629C-D837-DC44-AD14-6E7DC9A7C557}">
      <dgm:prSet phldrT="[Text]" custT="1"/>
      <dgm:spPr/>
      <dgm:t>
        <a:bodyPr/>
        <a:lstStyle/>
        <a:p>
          <a:r>
            <a:rPr lang="en-GB" sz="4000" dirty="0">
              <a:solidFill>
                <a:schemeClr val="bg1"/>
              </a:solidFill>
              <a:effectLst>
                <a:glow rad="127000">
                  <a:schemeClr val="bg1">
                    <a:lumMod val="10000"/>
                  </a:schemeClr>
                </a:glow>
              </a:effectLst>
            </a:rPr>
            <a:t>SWOT</a:t>
          </a:r>
        </a:p>
      </dgm:t>
    </dgm:pt>
    <dgm:pt modelId="{D7072ED8-6901-364E-ACEF-100A7E37829A}" type="parTrans" cxnId="{06B5E363-D100-BE47-AA3B-790E908713A8}">
      <dgm:prSet/>
      <dgm:spPr/>
      <dgm:t>
        <a:bodyPr/>
        <a:lstStyle/>
        <a:p>
          <a:endParaRPr lang="en-GB"/>
        </a:p>
      </dgm:t>
    </dgm:pt>
    <dgm:pt modelId="{88DF4ED0-AA88-7C44-8976-57DF9C349470}" type="sibTrans" cxnId="{06B5E363-D100-BE47-AA3B-790E908713A8}">
      <dgm:prSet/>
      <dgm:spPr/>
      <dgm:t>
        <a:bodyPr/>
        <a:lstStyle/>
        <a:p>
          <a:endParaRPr lang="en-GB"/>
        </a:p>
      </dgm:t>
    </dgm:pt>
    <dgm:pt modelId="{970D074E-0197-0749-8FC4-8F5E73B48C94}">
      <dgm:prSet phldrT="[Text]" custT="1"/>
      <dgm:spPr/>
      <dgm:t>
        <a:bodyPr/>
        <a:lstStyle/>
        <a:p>
          <a:pPr algn="ctr"/>
          <a:endParaRPr lang="en-GB" sz="1400" b="1" dirty="0">
            <a:solidFill>
              <a:schemeClr val="bg1"/>
            </a:solidFill>
            <a:effectLst>
              <a:glow rad="127000">
                <a:schemeClr val="bg1">
                  <a:lumMod val="10000"/>
                </a:schemeClr>
              </a:glow>
            </a:effectLst>
          </a:endParaRPr>
        </a:p>
        <a:p>
          <a:pPr algn="ctr"/>
          <a:endParaRPr lang="en-GB" sz="1400" b="1" dirty="0">
            <a:solidFill>
              <a:schemeClr val="bg1"/>
            </a:solidFill>
            <a:effectLst>
              <a:glow rad="127000">
                <a:schemeClr val="bg1">
                  <a:lumMod val="10000"/>
                </a:schemeClr>
              </a:glow>
            </a:effectLst>
          </a:endParaRPr>
        </a:p>
        <a:p>
          <a:pPr algn="l"/>
          <a:r>
            <a:rPr lang="en-GB" sz="1400" b="1"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Strengths</a:t>
          </a:r>
          <a:endParaRPr lang="en-GB" sz="14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endParaRPr>
        </a:p>
        <a:p>
          <a:pPr algn="l"/>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200" dirty="0">
              <a:solidFill>
                <a:schemeClr val="bg1"/>
              </a:solidFill>
              <a:effectLst>
                <a:glow rad="127000">
                  <a:schemeClr val="bg1">
                    <a:lumMod val="10000"/>
                  </a:schemeClr>
                </a:glow>
              </a:effectLst>
            </a:rPr>
            <a:t>Busy city with high customer potential in Bristol</a:t>
          </a:r>
          <a:endPar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endParaRPr>
        </a:p>
        <a:p>
          <a:pPr algn="l"/>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Unique Pakistani food and culture </a:t>
          </a:r>
          <a:r>
            <a:rPr lang="en-GB" sz="1200" dirty="0">
              <a:solidFill>
                <a:schemeClr val="bg1"/>
              </a:solidFill>
              <a:effectLst>
                <a:glow rad="127000">
                  <a:schemeClr val="bg1">
                    <a:lumMod val="10000"/>
                  </a:schemeClr>
                </a:glow>
              </a:effectLst>
            </a:rPr>
            <a:t>experience</a:t>
          </a: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a:t>
          </a:r>
        </a:p>
        <a:p>
          <a:pPr algn="l"/>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Halal food.</a:t>
          </a:r>
        </a:p>
        <a:p>
          <a:pPr algn="l"/>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200" dirty="0">
              <a:solidFill>
                <a:schemeClr val="bg1"/>
              </a:solidFill>
              <a:effectLst>
                <a:glow rad="127000">
                  <a:schemeClr val="bg1">
                    <a:lumMod val="10000"/>
                  </a:schemeClr>
                </a:glow>
              </a:effectLst>
            </a:rPr>
            <a:t>Close to London (more visitors and opportunities)</a:t>
          </a:r>
        </a:p>
        <a:p>
          <a:pPr algn="l"/>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200" dirty="0">
              <a:solidFill>
                <a:schemeClr val="bg1"/>
              </a:solidFill>
              <a:effectLst>
                <a:glow rad="127000">
                  <a:schemeClr val="bg1">
                    <a:lumMod val="10000"/>
                  </a:schemeClr>
                </a:glow>
              </a:effectLst>
            </a:rPr>
            <a:t>Strong branding (menu design, </a:t>
          </a:r>
        </a:p>
        <a:p>
          <a:pPr algn="l"/>
          <a:r>
            <a:rPr lang="en-GB" sz="1200" dirty="0">
              <a:solidFill>
                <a:schemeClr val="bg1"/>
              </a:solidFill>
              <a:effectLst>
                <a:glow rad="127000">
                  <a:schemeClr val="bg1">
                    <a:lumMod val="10000"/>
                  </a:schemeClr>
                </a:glow>
              </a:effectLst>
            </a:rPr>
            <a:t>decor, logo).</a:t>
          </a:r>
          <a:endPar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endParaRPr>
        </a:p>
        <a:p>
          <a:pPr algn="l"/>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Bristol population</a:t>
          </a:r>
          <a:r>
            <a:rPr lang="en-GB" sz="1200" dirty="0">
              <a:latin typeface="Arial" panose="020B0604020202020204" pitchFamily="34" charset="0"/>
              <a:cs typeface="Arial" panose="020B0604020202020204" pitchFamily="34" charset="0"/>
            </a:rPr>
            <a:t>.</a:t>
          </a:r>
        </a:p>
      </dgm:t>
    </dgm:pt>
    <dgm:pt modelId="{08464C55-1E89-064A-AB39-5AC9ECB3758B}" type="parTrans" cxnId="{AE3BF9AE-2E12-A54F-8829-C36D544A731B}">
      <dgm:prSet/>
      <dgm:spPr/>
      <dgm:t>
        <a:bodyPr/>
        <a:lstStyle/>
        <a:p>
          <a:endParaRPr lang="en-GB"/>
        </a:p>
      </dgm:t>
    </dgm:pt>
    <dgm:pt modelId="{5BF3C197-0661-9945-9392-4A6F556547ED}" type="sibTrans" cxnId="{AE3BF9AE-2E12-A54F-8829-C36D544A731B}">
      <dgm:prSet/>
      <dgm:spPr/>
      <dgm:t>
        <a:bodyPr/>
        <a:lstStyle/>
        <a:p>
          <a:endParaRPr lang="en-GB"/>
        </a:p>
      </dgm:t>
    </dgm:pt>
    <dgm:pt modelId="{928E5BC6-DB30-234D-BCC4-5AD0987CB8B8}">
      <dgm:prSet phldrT="[Text]" custT="1"/>
      <dgm:spPr/>
      <dgm:t>
        <a:bodyPr/>
        <a:lstStyle/>
        <a:p>
          <a:pPr algn="ctr">
            <a:buNone/>
          </a:pPr>
          <a:endParaRPr lang="en-GB" sz="1400" dirty="0">
            <a:latin typeface="Arial" panose="020B0604020202020204" pitchFamily="34" charset="0"/>
            <a:cs typeface="Arial" panose="020B0604020202020204" pitchFamily="34" charset="0"/>
          </a:endParaRPr>
        </a:p>
        <a:p>
          <a:pPr algn="ctr">
            <a:buNone/>
          </a:pPr>
          <a:endParaRPr lang="en-GB" sz="1400" dirty="0">
            <a:latin typeface="Arial" panose="020B0604020202020204" pitchFamily="34" charset="0"/>
            <a:cs typeface="Arial" panose="020B0604020202020204" pitchFamily="34" charset="0"/>
          </a:endParaRPr>
        </a:p>
        <a:p>
          <a:pPr algn="ctr">
            <a:buNone/>
          </a:pPr>
          <a:endParaRPr lang="en-GB" sz="1400" dirty="0">
            <a:latin typeface="Arial" panose="020B0604020202020204" pitchFamily="34" charset="0"/>
            <a:cs typeface="Arial" panose="020B0604020202020204" pitchFamily="34" charset="0"/>
          </a:endParaRPr>
        </a:p>
        <a:p>
          <a:pPr algn="ctr">
            <a:buNone/>
          </a:pPr>
          <a:endParaRPr lang="en-GB" sz="1400" dirty="0">
            <a:latin typeface="Arial" panose="020B0604020202020204" pitchFamily="34" charset="0"/>
            <a:cs typeface="Arial" panose="020B0604020202020204" pitchFamily="34" charset="0"/>
          </a:endParaRPr>
        </a:p>
        <a:p>
          <a:pPr algn="ctr">
            <a:buNone/>
          </a:pPr>
          <a:endParaRPr lang="en-GB" sz="1400" dirty="0">
            <a:solidFill>
              <a:schemeClr val="bg1"/>
            </a:solidFill>
            <a:latin typeface="Arial" panose="020B0604020202020204" pitchFamily="34" charset="0"/>
            <a:cs typeface="Arial" panose="020B0604020202020204" pitchFamily="34" charset="0"/>
          </a:endParaRPr>
        </a:p>
        <a:p>
          <a:pPr algn="r">
            <a:buNone/>
          </a:pPr>
          <a:r>
            <a:rPr lang="en-GB" sz="1400" b="1"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Weaknesses</a:t>
          </a:r>
        </a:p>
        <a:p>
          <a:pPr algn="r">
            <a:buNone/>
          </a:pPr>
          <a:r>
            <a:rPr lang="en-GB" sz="14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400" dirty="0">
              <a:solidFill>
                <a:schemeClr val="bg1"/>
              </a:solidFill>
              <a:effectLst>
                <a:glow rad="127000">
                  <a:schemeClr val="bg1">
                    <a:lumMod val="10000"/>
                  </a:schemeClr>
                </a:glow>
              </a:effectLst>
            </a:rPr>
            <a:t>High competition from other businesses.</a:t>
          </a:r>
        </a:p>
        <a:p>
          <a:pPr algn="r">
            <a:buNone/>
          </a:pPr>
          <a:r>
            <a:rPr lang="en-GB" sz="14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400" dirty="0">
              <a:solidFill>
                <a:schemeClr val="bg1"/>
              </a:solidFill>
              <a:effectLst>
                <a:glow rad="127000">
                  <a:schemeClr val="bg1">
                    <a:lumMod val="10000"/>
                  </a:schemeClr>
                </a:glow>
              </a:effectLst>
            </a:rPr>
            <a:t>Managing cafe and Events can be difficult.</a:t>
          </a:r>
        </a:p>
        <a:p>
          <a:pPr algn="r">
            <a:buNone/>
          </a:pPr>
          <a:r>
            <a:rPr lang="en-GB" sz="1400" dirty="0">
              <a:solidFill>
                <a:schemeClr val="bg1"/>
              </a:solidFill>
              <a:effectLst>
                <a:glow rad="127000">
                  <a:schemeClr val="bg1">
                    <a:lumMod val="10000"/>
                  </a:schemeClr>
                </a:glow>
              </a:effectLst>
            </a:rPr>
            <a:t>- Can be busy in peak time.</a:t>
          </a:r>
        </a:p>
        <a:p>
          <a:pPr algn="r">
            <a:buNone/>
          </a:pPr>
          <a:r>
            <a:rPr lang="en-GB" sz="1400" dirty="0">
              <a:solidFill>
                <a:schemeClr val="bg1"/>
              </a:solidFill>
              <a:effectLst>
                <a:glow rad="127000">
                  <a:schemeClr val="bg1">
                    <a:lumMod val="10000"/>
                  </a:schemeClr>
                </a:glow>
              </a:effectLst>
            </a:rPr>
            <a:t>- Time management between cafe and events.</a:t>
          </a:r>
        </a:p>
        <a:p>
          <a:pPr algn="r">
            <a:buNone/>
          </a:pPr>
          <a:r>
            <a:rPr lang="en-GB" sz="1400" dirty="0">
              <a:solidFill>
                <a:schemeClr val="bg1"/>
              </a:solidFill>
              <a:effectLst>
                <a:glow rad="127000">
                  <a:schemeClr val="bg1">
                    <a:lumMod val="10000"/>
                  </a:schemeClr>
                </a:glow>
              </a:effectLst>
            </a:rPr>
            <a:t>  - High-cost ingredients.</a:t>
          </a:r>
        </a:p>
        <a:p>
          <a:pPr algn="ctr">
            <a:buNone/>
          </a:pPr>
          <a:endParaRPr lang="en-GB" sz="1400" dirty="0">
            <a:latin typeface="Arial" panose="020B0604020202020204" pitchFamily="34" charset="0"/>
            <a:cs typeface="Arial" panose="020B0604020202020204" pitchFamily="34" charset="0"/>
          </a:endParaRPr>
        </a:p>
        <a:p>
          <a:pPr algn="ctr">
            <a:buNone/>
          </a:pPr>
          <a:endParaRPr lang="en-GB" sz="1200" dirty="0">
            <a:latin typeface="Arial" panose="020B0604020202020204" pitchFamily="34" charset="0"/>
            <a:cs typeface="Arial" panose="020B0604020202020204" pitchFamily="34" charset="0"/>
          </a:endParaRPr>
        </a:p>
        <a:p>
          <a:pPr algn="ctr">
            <a:buNone/>
          </a:pPr>
          <a:endParaRPr lang="en-GB" sz="1200" dirty="0">
            <a:latin typeface="Arial" panose="020B0604020202020204" pitchFamily="34" charset="0"/>
            <a:cs typeface="Arial" panose="020B0604020202020204" pitchFamily="34" charset="0"/>
          </a:endParaRPr>
        </a:p>
      </dgm:t>
    </dgm:pt>
    <dgm:pt modelId="{1A14F0C1-6F93-CF4F-8DC6-4C92FC920AAB}" type="parTrans" cxnId="{A619DC8E-48EE-4F41-A27E-75FED55DF52A}">
      <dgm:prSet/>
      <dgm:spPr/>
      <dgm:t>
        <a:bodyPr/>
        <a:lstStyle/>
        <a:p>
          <a:endParaRPr lang="en-GB"/>
        </a:p>
      </dgm:t>
    </dgm:pt>
    <dgm:pt modelId="{CAA2A525-1EFA-9C47-BE49-3017EDF4EF2C}" type="sibTrans" cxnId="{A619DC8E-48EE-4F41-A27E-75FED55DF52A}">
      <dgm:prSet/>
      <dgm:spPr/>
      <dgm:t>
        <a:bodyPr/>
        <a:lstStyle/>
        <a:p>
          <a:endParaRPr lang="en-GB"/>
        </a:p>
      </dgm:t>
    </dgm:pt>
    <dgm:pt modelId="{B28E102C-1CEA-1C47-B0BC-A8E75B7E4C15}">
      <dgm:prSet phldrT="[Text]" custT="1"/>
      <dgm:spPr/>
      <dgm:t>
        <a:bodyPr/>
        <a:lstStyle/>
        <a:p>
          <a:pPr algn="l">
            <a:buNone/>
          </a:pPr>
          <a:r>
            <a:rPr lang="en-GB" sz="1400" b="1"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Opportunities</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High demand Events in English </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and Wales.</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Social media to promote business.</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Larger Numbers of Students</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Home Delivery with UberEATS </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and Deliveroo.</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Partnership with local event planners</a:t>
          </a:r>
        </a:p>
        <a:p>
          <a:pPr algn="l">
            <a:buNone/>
          </a:pPr>
          <a:r>
            <a:rPr lang="en-GB" sz="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Expand menu in future</a:t>
          </a:r>
        </a:p>
        <a:p>
          <a:pPr algn="ctr">
            <a:buNone/>
          </a:pPr>
          <a:endParaRPr lang="en-GB" sz="1200" dirty="0">
            <a:latin typeface="Arial" panose="020B0604020202020204" pitchFamily="34" charset="0"/>
            <a:cs typeface="Arial" panose="020B0604020202020204" pitchFamily="34" charset="0"/>
          </a:endParaRPr>
        </a:p>
      </dgm:t>
    </dgm:pt>
    <dgm:pt modelId="{FC8F31A2-1216-284E-894A-B5E16474DCEE}" type="parTrans" cxnId="{8F3DF312-4332-8940-A27D-33EE65A42AA9}">
      <dgm:prSet/>
      <dgm:spPr/>
      <dgm:t>
        <a:bodyPr/>
        <a:lstStyle/>
        <a:p>
          <a:endParaRPr lang="en-GB"/>
        </a:p>
      </dgm:t>
    </dgm:pt>
    <dgm:pt modelId="{A39855C1-2C85-DE40-A2CB-8852B80B532B}" type="sibTrans" cxnId="{8F3DF312-4332-8940-A27D-33EE65A42AA9}">
      <dgm:prSet/>
      <dgm:spPr/>
      <dgm:t>
        <a:bodyPr/>
        <a:lstStyle/>
        <a:p>
          <a:endParaRPr lang="en-GB"/>
        </a:p>
      </dgm:t>
    </dgm:pt>
    <dgm:pt modelId="{4386294A-A129-2845-B8BB-23109B1F06EA}">
      <dgm:prSet phldrT="[Text]" custT="1"/>
      <dgm:spPr/>
      <dgm:t>
        <a:bodyPr/>
        <a:lstStyle/>
        <a:p>
          <a:pPr algn="r">
            <a:buNone/>
          </a:pPr>
          <a:r>
            <a:rPr lang="en-GB" sz="1400" b="1" dirty="0">
              <a:effectLst>
                <a:glow rad="127000">
                  <a:schemeClr val="bg1">
                    <a:lumMod val="10000"/>
                  </a:schemeClr>
                </a:glow>
              </a:effectLst>
              <a:latin typeface="Arial" panose="020B0604020202020204" pitchFamily="34" charset="0"/>
              <a:cs typeface="Arial" panose="020B0604020202020204" pitchFamily="34" charset="0"/>
            </a:rPr>
            <a:t>Threats</a:t>
          </a:r>
          <a:endParaRPr lang="en-GB" sz="1400" dirty="0">
            <a:effectLst>
              <a:glow rad="127000">
                <a:schemeClr val="bg1">
                  <a:lumMod val="10000"/>
                </a:schemeClr>
              </a:glow>
            </a:effectLst>
            <a:latin typeface="Arial" panose="020B0604020202020204" pitchFamily="34" charset="0"/>
            <a:cs typeface="Arial" panose="020B0604020202020204" pitchFamily="34" charset="0"/>
          </a:endParaRPr>
        </a:p>
        <a:p>
          <a:pPr algn="r">
            <a:buNone/>
          </a:pPr>
          <a:r>
            <a:rPr lang="en-GB" sz="1400" dirty="0">
              <a:effectLst>
                <a:glow rad="127000">
                  <a:schemeClr val="bg1">
                    <a:lumMod val="10000"/>
                  </a:schemeClr>
                </a:glow>
              </a:effectLst>
              <a:latin typeface="Arial" panose="020B0604020202020204" pitchFamily="34" charset="0"/>
              <a:cs typeface="Arial" panose="020B0604020202020204" pitchFamily="34" charset="0"/>
            </a:rPr>
            <a:t>- Rising cost.</a:t>
          </a:r>
        </a:p>
        <a:p>
          <a:pPr algn="r">
            <a:buNone/>
          </a:pPr>
          <a:r>
            <a:rPr lang="en-GB" sz="1400" dirty="0">
              <a:effectLst>
                <a:glow rad="127000">
                  <a:schemeClr val="bg1">
                    <a:lumMod val="10000"/>
                  </a:schemeClr>
                </a:glow>
              </a:effectLst>
              <a:latin typeface="Arial" panose="020B0604020202020204" pitchFamily="34" charset="0"/>
              <a:cs typeface="Arial" panose="020B0604020202020204" pitchFamily="34" charset="0"/>
            </a:rPr>
            <a:t>- Staff shortage.</a:t>
          </a:r>
        </a:p>
        <a:p>
          <a:pPr algn="r">
            <a:buNone/>
          </a:pPr>
          <a:r>
            <a:rPr lang="en-GB" sz="1400" dirty="0">
              <a:effectLst>
                <a:glow rad="127000">
                  <a:schemeClr val="bg1">
                    <a:lumMod val="10000"/>
                  </a:schemeClr>
                </a:glow>
              </a:effectLst>
              <a:latin typeface="Arial" panose="020B0604020202020204" pitchFamily="34" charset="0"/>
              <a:cs typeface="Arial" panose="020B0604020202020204" pitchFamily="34" charset="0"/>
            </a:rPr>
            <a:t>- Competitors offering similar food.</a:t>
          </a:r>
        </a:p>
        <a:p>
          <a:pPr algn="r">
            <a:buNone/>
          </a:pPr>
          <a:r>
            <a:rPr lang="en-GB" sz="1400" dirty="0">
              <a:effectLst>
                <a:glow rad="127000">
                  <a:schemeClr val="bg1">
                    <a:lumMod val="10000"/>
                  </a:schemeClr>
                </a:glow>
              </a:effectLst>
              <a:latin typeface="Arial" panose="020B0604020202020204" pitchFamily="34" charset="0"/>
              <a:cs typeface="Arial" panose="020B0604020202020204" pitchFamily="34" charset="0"/>
            </a:rPr>
            <a:t>- Negative Reviews.</a:t>
          </a:r>
        </a:p>
        <a:p>
          <a:pPr algn="r">
            <a:buNone/>
          </a:pPr>
          <a:r>
            <a:rPr lang="en-GB" sz="1400" dirty="0">
              <a:effectLst>
                <a:glow rad="127000">
                  <a:schemeClr val="bg1">
                    <a:lumMod val="10000"/>
                  </a:schemeClr>
                </a:glow>
              </a:effectLst>
              <a:latin typeface="Arial" panose="020B0604020202020204" pitchFamily="34" charset="0"/>
              <a:cs typeface="Arial" panose="020B0604020202020204" pitchFamily="34" charset="0"/>
            </a:rPr>
            <a:t>- Law and Regulations.</a:t>
          </a:r>
        </a:p>
        <a:p>
          <a:pPr algn="r">
            <a:buNone/>
          </a:pPr>
          <a:r>
            <a:rPr lang="en-GB" sz="1400" dirty="0">
              <a:effectLst>
                <a:glow rad="127000">
                  <a:schemeClr val="bg1">
                    <a:lumMod val="10000"/>
                  </a:schemeClr>
                </a:glow>
              </a:effectLst>
              <a:latin typeface="Arial" panose="020B0604020202020204" pitchFamily="34" charset="0"/>
              <a:cs typeface="Arial" panose="020B0604020202020204" pitchFamily="34" charset="0"/>
            </a:rPr>
            <a:t>- Pandemic Lockdown.</a:t>
          </a:r>
        </a:p>
      </dgm:t>
    </dgm:pt>
    <dgm:pt modelId="{13903833-B532-2E42-80B9-C75696742C7F}" type="parTrans" cxnId="{E5623786-A1AF-3149-AD21-74531E312F88}">
      <dgm:prSet/>
      <dgm:spPr/>
      <dgm:t>
        <a:bodyPr/>
        <a:lstStyle/>
        <a:p>
          <a:endParaRPr lang="en-GB"/>
        </a:p>
      </dgm:t>
    </dgm:pt>
    <dgm:pt modelId="{3DABC865-8229-C444-99E7-422F4D8D2FA0}" type="sibTrans" cxnId="{E5623786-A1AF-3149-AD21-74531E312F88}">
      <dgm:prSet/>
      <dgm:spPr/>
      <dgm:t>
        <a:bodyPr/>
        <a:lstStyle/>
        <a:p>
          <a:endParaRPr lang="en-GB"/>
        </a:p>
      </dgm:t>
    </dgm:pt>
    <dgm:pt modelId="{A85490F3-B75B-3F46-B36B-03E8AC088344}" type="pres">
      <dgm:prSet presAssocID="{B1FD22E0-3DBF-B044-9096-8DAFCF278C2E}" presName="diagram" presStyleCnt="0">
        <dgm:presLayoutVars>
          <dgm:chMax val="1"/>
          <dgm:dir/>
          <dgm:animLvl val="ctr"/>
          <dgm:resizeHandles val="exact"/>
        </dgm:presLayoutVars>
      </dgm:prSet>
      <dgm:spPr/>
    </dgm:pt>
    <dgm:pt modelId="{3791783C-29EA-B844-92B5-B4A1BC6EBBBB}" type="pres">
      <dgm:prSet presAssocID="{B1FD22E0-3DBF-B044-9096-8DAFCF278C2E}" presName="matrix" presStyleCnt="0"/>
      <dgm:spPr/>
    </dgm:pt>
    <dgm:pt modelId="{2CD6D197-8F13-FA40-A1FE-8865642A068F}" type="pres">
      <dgm:prSet presAssocID="{B1FD22E0-3DBF-B044-9096-8DAFCF278C2E}" presName="tile1" presStyleLbl="node1" presStyleIdx="0" presStyleCnt="4" custScaleY="112130"/>
      <dgm:spPr/>
    </dgm:pt>
    <dgm:pt modelId="{06DA5925-CE92-B14D-AC01-019D4EE90776}" type="pres">
      <dgm:prSet presAssocID="{B1FD22E0-3DBF-B044-9096-8DAFCF278C2E}" presName="tile1text" presStyleLbl="node1" presStyleIdx="0" presStyleCnt="4">
        <dgm:presLayoutVars>
          <dgm:chMax val="0"/>
          <dgm:chPref val="0"/>
          <dgm:bulletEnabled val="1"/>
        </dgm:presLayoutVars>
      </dgm:prSet>
      <dgm:spPr/>
    </dgm:pt>
    <dgm:pt modelId="{A7AA4CDB-8907-1349-A7F0-76CCE32A4B97}" type="pres">
      <dgm:prSet presAssocID="{B1FD22E0-3DBF-B044-9096-8DAFCF278C2E}" presName="tile2" presStyleLbl="node1" presStyleIdx="1" presStyleCnt="4" custScaleX="110159" custScaleY="111363"/>
      <dgm:spPr/>
    </dgm:pt>
    <dgm:pt modelId="{CE09CD53-8E1C-5A45-ACB0-9CD6066FCE97}" type="pres">
      <dgm:prSet presAssocID="{B1FD22E0-3DBF-B044-9096-8DAFCF278C2E}" presName="tile2text" presStyleLbl="node1" presStyleIdx="1" presStyleCnt="4">
        <dgm:presLayoutVars>
          <dgm:chMax val="0"/>
          <dgm:chPref val="0"/>
          <dgm:bulletEnabled val="1"/>
        </dgm:presLayoutVars>
      </dgm:prSet>
      <dgm:spPr/>
    </dgm:pt>
    <dgm:pt modelId="{12350BC1-AA36-114F-90DC-6DF9FA4017C5}" type="pres">
      <dgm:prSet presAssocID="{B1FD22E0-3DBF-B044-9096-8DAFCF278C2E}" presName="tile3" presStyleLbl="node1" presStyleIdx="2" presStyleCnt="4" custScaleY="109112"/>
      <dgm:spPr/>
    </dgm:pt>
    <dgm:pt modelId="{D720BD57-2ED3-EA46-913F-572C44C9E295}" type="pres">
      <dgm:prSet presAssocID="{B1FD22E0-3DBF-B044-9096-8DAFCF278C2E}" presName="tile3text" presStyleLbl="node1" presStyleIdx="2" presStyleCnt="4">
        <dgm:presLayoutVars>
          <dgm:chMax val="0"/>
          <dgm:chPref val="0"/>
          <dgm:bulletEnabled val="1"/>
        </dgm:presLayoutVars>
      </dgm:prSet>
      <dgm:spPr/>
    </dgm:pt>
    <dgm:pt modelId="{FAB091B4-DA40-574C-9A6D-B3FA25DA6931}" type="pres">
      <dgm:prSet presAssocID="{B1FD22E0-3DBF-B044-9096-8DAFCF278C2E}" presName="tile4" presStyleLbl="node1" presStyleIdx="3" presStyleCnt="4" custScaleX="110109" custScaleY="109427"/>
      <dgm:spPr/>
    </dgm:pt>
    <dgm:pt modelId="{1C48BA02-ADC5-E642-9316-7E29891294F5}" type="pres">
      <dgm:prSet presAssocID="{B1FD22E0-3DBF-B044-9096-8DAFCF278C2E}" presName="tile4text" presStyleLbl="node1" presStyleIdx="3" presStyleCnt="4">
        <dgm:presLayoutVars>
          <dgm:chMax val="0"/>
          <dgm:chPref val="0"/>
          <dgm:bulletEnabled val="1"/>
        </dgm:presLayoutVars>
      </dgm:prSet>
      <dgm:spPr/>
    </dgm:pt>
    <dgm:pt modelId="{75233BF8-482A-4C45-AA0D-38E3DA3E18B9}" type="pres">
      <dgm:prSet presAssocID="{B1FD22E0-3DBF-B044-9096-8DAFCF278C2E}" presName="centerTile" presStyleLbl="fgShp" presStyleIdx="0" presStyleCnt="1" custScaleX="126072" custScaleY="56186" custLinFactNeighborX="-14888" custLinFactNeighborY="0">
        <dgm:presLayoutVars>
          <dgm:chMax val="0"/>
          <dgm:chPref val="0"/>
        </dgm:presLayoutVars>
      </dgm:prSet>
      <dgm:spPr/>
    </dgm:pt>
  </dgm:ptLst>
  <dgm:cxnLst>
    <dgm:cxn modelId="{8F3DF312-4332-8940-A27D-33EE65A42AA9}" srcId="{C917629C-D837-DC44-AD14-6E7DC9A7C557}" destId="{B28E102C-1CEA-1C47-B0BC-A8E75B7E4C15}" srcOrd="2" destOrd="0" parTransId="{FC8F31A2-1216-284E-894A-B5E16474DCEE}" sibTransId="{A39855C1-2C85-DE40-A2CB-8852B80B532B}"/>
    <dgm:cxn modelId="{D4706C14-1F90-4746-B047-5A07DE691F57}" type="presOf" srcId="{970D074E-0197-0749-8FC4-8F5E73B48C94}" destId="{2CD6D197-8F13-FA40-A1FE-8865642A068F}" srcOrd="0" destOrd="0" presId="urn:microsoft.com/office/officeart/2005/8/layout/matrix1"/>
    <dgm:cxn modelId="{0A0CCA41-EC9D-6741-A0AE-0CCF66A98747}" type="presOf" srcId="{928E5BC6-DB30-234D-BCC4-5AD0987CB8B8}" destId="{A7AA4CDB-8907-1349-A7F0-76CCE32A4B97}" srcOrd="0" destOrd="0" presId="urn:microsoft.com/office/officeart/2005/8/layout/matrix1"/>
    <dgm:cxn modelId="{06B5E363-D100-BE47-AA3B-790E908713A8}" srcId="{B1FD22E0-3DBF-B044-9096-8DAFCF278C2E}" destId="{C917629C-D837-DC44-AD14-6E7DC9A7C557}" srcOrd="0" destOrd="0" parTransId="{D7072ED8-6901-364E-ACEF-100A7E37829A}" sibTransId="{88DF4ED0-AA88-7C44-8976-57DF9C349470}"/>
    <dgm:cxn modelId="{E607C572-254B-8647-8BC1-024D89B17884}" type="presOf" srcId="{970D074E-0197-0749-8FC4-8F5E73B48C94}" destId="{06DA5925-CE92-B14D-AC01-019D4EE90776}" srcOrd="1" destOrd="0" presId="urn:microsoft.com/office/officeart/2005/8/layout/matrix1"/>
    <dgm:cxn modelId="{D9F7A57F-283C-A249-87E1-28069429C7BF}" type="presOf" srcId="{4386294A-A129-2845-B8BB-23109B1F06EA}" destId="{1C48BA02-ADC5-E642-9316-7E29891294F5}" srcOrd="1" destOrd="0" presId="urn:microsoft.com/office/officeart/2005/8/layout/matrix1"/>
    <dgm:cxn modelId="{E5623786-A1AF-3149-AD21-74531E312F88}" srcId="{C917629C-D837-DC44-AD14-6E7DC9A7C557}" destId="{4386294A-A129-2845-B8BB-23109B1F06EA}" srcOrd="3" destOrd="0" parTransId="{13903833-B532-2E42-80B9-C75696742C7F}" sibTransId="{3DABC865-8229-C444-99E7-422F4D8D2FA0}"/>
    <dgm:cxn modelId="{A619DC8E-48EE-4F41-A27E-75FED55DF52A}" srcId="{C917629C-D837-DC44-AD14-6E7DC9A7C557}" destId="{928E5BC6-DB30-234D-BCC4-5AD0987CB8B8}" srcOrd="1" destOrd="0" parTransId="{1A14F0C1-6F93-CF4F-8DC6-4C92FC920AAB}" sibTransId="{CAA2A525-1EFA-9C47-BE49-3017EDF4EF2C}"/>
    <dgm:cxn modelId="{58AF7990-2B7A-1544-B672-2939FDCDF97C}" type="presOf" srcId="{B1FD22E0-3DBF-B044-9096-8DAFCF278C2E}" destId="{A85490F3-B75B-3F46-B36B-03E8AC088344}" srcOrd="0" destOrd="0" presId="urn:microsoft.com/office/officeart/2005/8/layout/matrix1"/>
    <dgm:cxn modelId="{05937593-FA56-0D40-BD22-E98E41CD1BE5}" type="presOf" srcId="{B28E102C-1CEA-1C47-B0BC-A8E75B7E4C15}" destId="{D720BD57-2ED3-EA46-913F-572C44C9E295}" srcOrd="1" destOrd="0" presId="urn:microsoft.com/office/officeart/2005/8/layout/matrix1"/>
    <dgm:cxn modelId="{E08042A4-DB76-564B-9BC5-B7D558B6D884}" type="presOf" srcId="{C917629C-D837-DC44-AD14-6E7DC9A7C557}" destId="{75233BF8-482A-4C45-AA0D-38E3DA3E18B9}" srcOrd="0" destOrd="0" presId="urn:microsoft.com/office/officeart/2005/8/layout/matrix1"/>
    <dgm:cxn modelId="{AE3BF9AE-2E12-A54F-8829-C36D544A731B}" srcId="{C917629C-D837-DC44-AD14-6E7DC9A7C557}" destId="{970D074E-0197-0749-8FC4-8F5E73B48C94}" srcOrd="0" destOrd="0" parTransId="{08464C55-1E89-064A-AB39-5AC9ECB3758B}" sibTransId="{5BF3C197-0661-9945-9392-4A6F556547ED}"/>
    <dgm:cxn modelId="{3D5A7DC0-F0D8-D545-913B-276B82865578}" type="presOf" srcId="{B28E102C-1CEA-1C47-B0BC-A8E75B7E4C15}" destId="{12350BC1-AA36-114F-90DC-6DF9FA4017C5}" srcOrd="0" destOrd="0" presId="urn:microsoft.com/office/officeart/2005/8/layout/matrix1"/>
    <dgm:cxn modelId="{7715B8ED-FF54-D847-B245-A1FCC4C60B4D}" type="presOf" srcId="{4386294A-A129-2845-B8BB-23109B1F06EA}" destId="{FAB091B4-DA40-574C-9A6D-B3FA25DA6931}" srcOrd="0" destOrd="0" presId="urn:microsoft.com/office/officeart/2005/8/layout/matrix1"/>
    <dgm:cxn modelId="{10E1ACFF-CEE5-A14F-9AE8-D31A01166CDA}" type="presOf" srcId="{928E5BC6-DB30-234D-BCC4-5AD0987CB8B8}" destId="{CE09CD53-8E1C-5A45-ACB0-9CD6066FCE97}" srcOrd="1" destOrd="0" presId="urn:microsoft.com/office/officeart/2005/8/layout/matrix1"/>
    <dgm:cxn modelId="{8FC37FA0-139D-5947-889D-B276B33577E7}" type="presParOf" srcId="{A85490F3-B75B-3F46-B36B-03E8AC088344}" destId="{3791783C-29EA-B844-92B5-B4A1BC6EBBBB}" srcOrd="0" destOrd="0" presId="urn:microsoft.com/office/officeart/2005/8/layout/matrix1"/>
    <dgm:cxn modelId="{AD51E35E-3AFE-1647-86EA-5B9D425966BD}" type="presParOf" srcId="{3791783C-29EA-B844-92B5-B4A1BC6EBBBB}" destId="{2CD6D197-8F13-FA40-A1FE-8865642A068F}" srcOrd="0" destOrd="0" presId="urn:microsoft.com/office/officeart/2005/8/layout/matrix1"/>
    <dgm:cxn modelId="{E89C1399-4902-0141-BC79-5A9F268F430A}" type="presParOf" srcId="{3791783C-29EA-B844-92B5-B4A1BC6EBBBB}" destId="{06DA5925-CE92-B14D-AC01-019D4EE90776}" srcOrd="1" destOrd="0" presId="urn:microsoft.com/office/officeart/2005/8/layout/matrix1"/>
    <dgm:cxn modelId="{C34F40B2-83FF-9E46-99D8-EA10BF6B1C5E}" type="presParOf" srcId="{3791783C-29EA-B844-92B5-B4A1BC6EBBBB}" destId="{A7AA4CDB-8907-1349-A7F0-76CCE32A4B97}" srcOrd="2" destOrd="0" presId="urn:microsoft.com/office/officeart/2005/8/layout/matrix1"/>
    <dgm:cxn modelId="{D8A517E5-9B7D-AB4B-AAA7-4C903EF6C77E}" type="presParOf" srcId="{3791783C-29EA-B844-92B5-B4A1BC6EBBBB}" destId="{CE09CD53-8E1C-5A45-ACB0-9CD6066FCE97}" srcOrd="3" destOrd="0" presId="urn:microsoft.com/office/officeart/2005/8/layout/matrix1"/>
    <dgm:cxn modelId="{AF004756-4E8A-5941-AA97-BE7E325BEBB6}" type="presParOf" srcId="{3791783C-29EA-B844-92B5-B4A1BC6EBBBB}" destId="{12350BC1-AA36-114F-90DC-6DF9FA4017C5}" srcOrd="4" destOrd="0" presId="urn:microsoft.com/office/officeart/2005/8/layout/matrix1"/>
    <dgm:cxn modelId="{264CA5B8-DAEC-5E41-91C6-B7359BE59BAA}" type="presParOf" srcId="{3791783C-29EA-B844-92B5-B4A1BC6EBBBB}" destId="{D720BD57-2ED3-EA46-913F-572C44C9E295}" srcOrd="5" destOrd="0" presId="urn:microsoft.com/office/officeart/2005/8/layout/matrix1"/>
    <dgm:cxn modelId="{D3C12B7F-A73A-AF48-BE96-E8B586308CB6}" type="presParOf" srcId="{3791783C-29EA-B844-92B5-B4A1BC6EBBBB}" destId="{FAB091B4-DA40-574C-9A6D-B3FA25DA6931}" srcOrd="6" destOrd="0" presId="urn:microsoft.com/office/officeart/2005/8/layout/matrix1"/>
    <dgm:cxn modelId="{557331C4-C349-884C-88AD-445EC21EE561}" type="presParOf" srcId="{3791783C-29EA-B844-92B5-B4A1BC6EBBBB}" destId="{1C48BA02-ADC5-E642-9316-7E29891294F5}" srcOrd="7" destOrd="0" presId="urn:microsoft.com/office/officeart/2005/8/layout/matrix1"/>
    <dgm:cxn modelId="{5D3273A0-E28B-234A-BC38-F05B489C7C04}" type="presParOf" srcId="{A85490F3-B75B-3F46-B36B-03E8AC088344}" destId="{75233BF8-482A-4C45-AA0D-38E3DA3E18B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6D197-8F13-FA40-A1FE-8865642A068F}">
      <dsp:nvSpPr>
        <dsp:cNvPr id="0" name=""/>
        <dsp:cNvSpPr/>
      </dsp:nvSpPr>
      <dsp:spPr>
        <a:xfrm rot="16200000">
          <a:off x="-38434" y="-158506"/>
          <a:ext cx="2659707" cy="2721055"/>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endParaRPr lang="en-GB" sz="1400" b="1" kern="1200" dirty="0">
            <a:solidFill>
              <a:schemeClr val="bg1"/>
            </a:solidFill>
            <a:effectLst>
              <a:glow rad="127000">
                <a:schemeClr val="bg1">
                  <a:lumMod val="10000"/>
                </a:schemeClr>
              </a:glow>
            </a:effectLst>
          </a:endParaRPr>
        </a:p>
        <a:p>
          <a:pPr marL="0" lvl="0" indent="0" algn="ctr" defTabSz="622300">
            <a:lnSpc>
              <a:spcPct val="90000"/>
            </a:lnSpc>
            <a:spcBef>
              <a:spcPct val="0"/>
            </a:spcBef>
            <a:spcAft>
              <a:spcPct val="35000"/>
            </a:spcAft>
            <a:buNone/>
          </a:pPr>
          <a:endParaRPr lang="en-GB" sz="1400" b="1" kern="1200" dirty="0">
            <a:solidFill>
              <a:schemeClr val="bg1"/>
            </a:solidFill>
            <a:effectLst>
              <a:glow rad="127000">
                <a:schemeClr val="bg1">
                  <a:lumMod val="10000"/>
                </a:schemeClr>
              </a:glow>
            </a:effectLst>
          </a:endParaRPr>
        </a:p>
        <a:p>
          <a:pPr marL="0" lvl="0" indent="0" algn="l" defTabSz="622300">
            <a:lnSpc>
              <a:spcPct val="90000"/>
            </a:lnSpc>
            <a:spcBef>
              <a:spcPct val="0"/>
            </a:spcBef>
            <a:spcAft>
              <a:spcPct val="35000"/>
            </a:spcAft>
            <a:buNone/>
          </a:pPr>
          <a:r>
            <a:rPr lang="en-GB" sz="1400" b="1"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Strengths</a:t>
          </a:r>
          <a:endParaRPr lang="en-GB" sz="14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200" kern="1200" dirty="0">
              <a:solidFill>
                <a:schemeClr val="bg1"/>
              </a:solidFill>
              <a:effectLst>
                <a:glow rad="127000">
                  <a:schemeClr val="bg1">
                    <a:lumMod val="10000"/>
                  </a:schemeClr>
                </a:glow>
              </a:effectLst>
            </a:rPr>
            <a:t>Busy city with high customer potential in Bristol</a:t>
          </a:r>
          <a:endPar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Unique Pakistani food and culture </a:t>
          </a:r>
          <a:r>
            <a:rPr lang="en-GB" sz="1200" kern="1200" dirty="0">
              <a:solidFill>
                <a:schemeClr val="bg1"/>
              </a:solidFill>
              <a:effectLst>
                <a:glow rad="127000">
                  <a:schemeClr val="bg1">
                    <a:lumMod val="10000"/>
                  </a:schemeClr>
                </a:glow>
              </a:effectLst>
            </a:rPr>
            <a:t>experience</a:t>
          </a: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Halal food.</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200" kern="1200" dirty="0">
              <a:solidFill>
                <a:schemeClr val="bg1"/>
              </a:solidFill>
              <a:effectLst>
                <a:glow rad="127000">
                  <a:schemeClr val="bg1">
                    <a:lumMod val="10000"/>
                  </a:schemeClr>
                </a:glow>
              </a:effectLst>
            </a:rPr>
            <a:t>Close to London (more visitors and opportunities)</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200" kern="1200" dirty="0">
              <a:solidFill>
                <a:schemeClr val="bg1"/>
              </a:solidFill>
              <a:effectLst>
                <a:glow rad="127000">
                  <a:schemeClr val="bg1">
                    <a:lumMod val="10000"/>
                  </a:schemeClr>
                </a:glow>
              </a:effectLst>
            </a:rPr>
            <a:t>Strong branding (menu design, </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rPr>
            <a:t>decor, logo).</a:t>
          </a:r>
          <a:endPar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Bristol population</a:t>
          </a:r>
          <a:r>
            <a:rPr lang="en-GB" sz="1200" kern="1200" dirty="0">
              <a:latin typeface="Arial" panose="020B0604020202020204" pitchFamily="34" charset="0"/>
              <a:cs typeface="Arial" panose="020B0604020202020204" pitchFamily="34" charset="0"/>
            </a:rPr>
            <a:t>.</a:t>
          </a:r>
        </a:p>
      </dsp:txBody>
      <dsp:txXfrm rot="5400000">
        <a:off x="-69108" y="-127832"/>
        <a:ext cx="2721055" cy="1994780"/>
      </dsp:txXfrm>
    </dsp:sp>
    <dsp:sp modelId="{A7AA4CDB-8907-1349-A7F0-76CCE32A4B97}">
      <dsp:nvSpPr>
        <dsp:cNvPr id="0" name=""/>
        <dsp:cNvSpPr/>
      </dsp:nvSpPr>
      <dsp:spPr>
        <a:xfrm>
          <a:off x="2513731" y="-118735"/>
          <a:ext cx="2997487" cy="2641514"/>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kern="1200" dirty="0">
            <a:solidFill>
              <a:schemeClr val="bg1"/>
            </a:solidFill>
            <a:latin typeface="Arial" panose="020B0604020202020204" pitchFamily="34" charset="0"/>
            <a:cs typeface="Arial" panose="020B0604020202020204" pitchFamily="34" charset="0"/>
          </a:endParaRPr>
        </a:p>
        <a:p>
          <a:pPr marL="0" lvl="0" indent="0" algn="r" defTabSz="622300">
            <a:lnSpc>
              <a:spcPct val="90000"/>
            </a:lnSpc>
            <a:spcBef>
              <a:spcPct val="0"/>
            </a:spcBef>
            <a:spcAft>
              <a:spcPct val="35000"/>
            </a:spcAft>
            <a:buNone/>
          </a:pPr>
          <a:r>
            <a:rPr lang="en-GB" sz="1400" b="1"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Weaknesses</a:t>
          </a:r>
        </a:p>
        <a:p>
          <a:pPr marL="0" lvl="0" indent="0" algn="r" defTabSz="622300">
            <a:lnSpc>
              <a:spcPct val="90000"/>
            </a:lnSpc>
            <a:spcBef>
              <a:spcPct val="0"/>
            </a:spcBef>
            <a:spcAft>
              <a:spcPct val="35000"/>
            </a:spcAft>
            <a:buNone/>
          </a:pPr>
          <a:r>
            <a:rPr lang="en-GB" sz="14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400" kern="1200" dirty="0">
              <a:solidFill>
                <a:schemeClr val="bg1"/>
              </a:solidFill>
              <a:effectLst>
                <a:glow rad="127000">
                  <a:schemeClr val="bg1">
                    <a:lumMod val="10000"/>
                  </a:schemeClr>
                </a:glow>
              </a:effectLst>
            </a:rPr>
            <a:t>High competition from other businesses.</a:t>
          </a:r>
        </a:p>
        <a:p>
          <a:pPr marL="0" lvl="0" indent="0" algn="r" defTabSz="622300">
            <a:lnSpc>
              <a:spcPct val="90000"/>
            </a:lnSpc>
            <a:spcBef>
              <a:spcPct val="0"/>
            </a:spcBef>
            <a:spcAft>
              <a:spcPct val="35000"/>
            </a:spcAft>
            <a:buNone/>
          </a:pPr>
          <a:r>
            <a:rPr lang="en-GB" sz="14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a:t>
          </a:r>
          <a:r>
            <a:rPr lang="en-GB" sz="1400" kern="1200" dirty="0">
              <a:solidFill>
                <a:schemeClr val="bg1"/>
              </a:solidFill>
              <a:effectLst>
                <a:glow rad="127000">
                  <a:schemeClr val="bg1">
                    <a:lumMod val="10000"/>
                  </a:schemeClr>
                </a:glow>
              </a:effectLst>
            </a:rPr>
            <a:t>Managing cafe and Events can be difficult.</a:t>
          </a:r>
        </a:p>
        <a:p>
          <a:pPr marL="0" lvl="0" indent="0" algn="r" defTabSz="622300">
            <a:lnSpc>
              <a:spcPct val="90000"/>
            </a:lnSpc>
            <a:spcBef>
              <a:spcPct val="0"/>
            </a:spcBef>
            <a:spcAft>
              <a:spcPct val="35000"/>
            </a:spcAft>
            <a:buNone/>
          </a:pPr>
          <a:r>
            <a:rPr lang="en-GB" sz="1400" kern="1200" dirty="0">
              <a:solidFill>
                <a:schemeClr val="bg1"/>
              </a:solidFill>
              <a:effectLst>
                <a:glow rad="127000">
                  <a:schemeClr val="bg1">
                    <a:lumMod val="10000"/>
                  </a:schemeClr>
                </a:glow>
              </a:effectLst>
            </a:rPr>
            <a:t>- Can be busy in peak time.</a:t>
          </a:r>
        </a:p>
        <a:p>
          <a:pPr marL="0" lvl="0" indent="0" algn="r" defTabSz="622300">
            <a:lnSpc>
              <a:spcPct val="90000"/>
            </a:lnSpc>
            <a:spcBef>
              <a:spcPct val="0"/>
            </a:spcBef>
            <a:spcAft>
              <a:spcPct val="35000"/>
            </a:spcAft>
            <a:buNone/>
          </a:pPr>
          <a:r>
            <a:rPr lang="en-GB" sz="1400" kern="1200" dirty="0">
              <a:solidFill>
                <a:schemeClr val="bg1"/>
              </a:solidFill>
              <a:effectLst>
                <a:glow rad="127000">
                  <a:schemeClr val="bg1">
                    <a:lumMod val="10000"/>
                  </a:schemeClr>
                </a:glow>
              </a:effectLst>
            </a:rPr>
            <a:t>- Time management between cafe and events.</a:t>
          </a:r>
        </a:p>
        <a:p>
          <a:pPr marL="0" lvl="0" indent="0" algn="r" defTabSz="622300">
            <a:lnSpc>
              <a:spcPct val="90000"/>
            </a:lnSpc>
            <a:spcBef>
              <a:spcPct val="0"/>
            </a:spcBef>
            <a:spcAft>
              <a:spcPct val="35000"/>
            </a:spcAft>
            <a:buNone/>
          </a:pPr>
          <a:r>
            <a:rPr lang="en-GB" sz="1400" kern="1200" dirty="0">
              <a:solidFill>
                <a:schemeClr val="bg1"/>
              </a:solidFill>
              <a:effectLst>
                <a:glow rad="127000">
                  <a:schemeClr val="bg1">
                    <a:lumMod val="10000"/>
                  </a:schemeClr>
                </a:glow>
              </a:effectLst>
            </a:rPr>
            <a:t>  - High-cost ingredients.</a:t>
          </a: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dsp:txBody>
      <dsp:txXfrm>
        <a:off x="2513731" y="-118735"/>
        <a:ext cx="2997487" cy="1981136"/>
      </dsp:txXfrm>
    </dsp:sp>
    <dsp:sp modelId="{12350BC1-AA36-114F-90DC-6DF9FA4017C5}">
      <dsp:nvSpPr>
        <dsp:cNvPr id="0" name=""/>
        <dsp:cNvSpPr/>
      </dsp:nvSpPr>
      <dsp:spPr>
        <a:xfrm rot="10800000">
          <a:off x="-69108" y="2279947"/>
          <a:ext cx="2721055" cy="258812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Opportunities</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High demand Events in English </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and Wales.</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Social media to promote business.</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Larger Numbers of Students</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Home Delivery with UberEATS </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and Deliveroo.</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Partnership with local event planners</a:t>
          </a:r>
        </a:p>
        <a:p>
          <a:pPr marL="0" lvl="0" indent="0" algn="l" defTabSz="622300">
            <a:lnSpc>
              <a:spcPct val="90000"/>
            </a:lnSpc>
            <a:spcBef>
              <a:spcPct val="0"/>
            </a:spcBef>
            <a:spcAft>
              <a:spcPct val="35000"/>
            </a:spcAft>
            <a:buNone/>
          </a:pPr>
          <a:r>
            <a:rPr lang="en-GB" sz="1200" kern="1200" dirty="0">
              <a:solidFill>
                <a:schemeClr val="bg1"/>
              </a:solidFill>
              <a:effectLst>
                <a:glow rad="127000">
                  <a:schemeClr val="bg1">
                    <a:lumMod val="10000"/>
                  </a:schemeClr>
                </a:glow>
              </a:effectLst>
              <a:latin typeface="Arial" panose="020B0604020202020204" pitchFamily="34" charset="0"/>
              <a:cs typeface="Arial" panose="020B0604020202020204" pitchFamily="34" charset="0"/>
            </a:rPr>
            <a:t>- Expand menu in future</a:t>
          </a:r>
        </a:p>
        <a:p>
          <a:pPr marL="0" lvl="0" indent="0" algn="ctr" defTabSz="6223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dsp:txBody>
      <dsp:txXfrm rot="10800000">
        <a:off x="-69108" y="2926977"/>
        <a:ext cx="2721055" cy="1941091"/>
      </dsp:txXfrm>
    </dsp:sp>
    <dsp:sp modelId="{FAB091B4-DA40-574C-9A6D-B3FA25DA6931}">
      <dsp:nvSpPr>
        <dsp:cNvPr id="0" name=""/>
        <dsp:cNvSpPr/>
      </dsp:nvSpPr>
      <dsp:spPr>
        <a:xfrm rot="5400000">
          <a:off x="2714678" y="2075944"/>
          <a:ext cx="2595593" cy="2996127"/>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r" defTabSz="622300">
            <a:lnSpc>
              <a:spcPct val="90000"/>
            </a:lnSpc>
            <a:spcBef>
              <a:spcPct val="0"/>
            </a:spcBef>
            <a:spcAft>
              <a:spcPct val="35000"/>
            </a:spcAft>
            <a:buNone/>
          </a:pPr>
          <a:r>
            <a:rPr lang="en-GB" sz="1400" b="1" kern="1200" dirty="0">
              <a:effectLst>
                <a:glow rad="127000">
                  <a:schemeClr val="bg1">
                    <a:lumMod val="10000"/>
                  </a:schemeClr>
                </a:glow>
              </a:effectLst>
              <a:latin typeface="Arial" panose="020B0604020202020204" pitchFamily="34" charset="0"/>
              <a:cs typeface="Arial" panose="020B0604020202020204" pitchFamily="34" charset="0"/>
            </a:rPr>
            <a:t>Threats</a:t>
          </a:r>
          <a:endParaRPr lang="en-GB" sz="1400" kern="1200" dirty="0">
            <a:effectLst>
              <a:glow rad="127000">
                <a:schemeClr val="bg1">
                  <a:lumMod val="10000"/>
                </a:schemeClr>
              </a:glow>
            </a:effectLst>
            <a:latin typeface="Arial" panose="020B0604020202020204" pitchFamily="34" charset="0"/>
            <a:cs typeface="Arial" panose="020B0604020202020204" pitchFamily="34" charset="0"/>
          </a:endParaRPr>
        </a:p>
        <a:p>
          <a:pPr marL="0" lvl="0" indent="0" algn="r" defTabSz="622300">
            <a:lnSpc>
              <a:spcPct val="90000"/>
            </a:lnSpc>
            <a:spcBef>
              <a:spcPct val="0"/>
            </a:spcBef>
            <a:spcAft>
              <a:spcPct val="35000"/>
            </a:spcAft>
            <a:buNone/>
          </a:pPr>
          <a:r>
            <a:rPr lang="en-GB" sz="1400" kern="1200" dirty="0">
              <a:effectLst>
                <a:glow rad="127000">
                  <a:schemeClr val="bg1">
                    <a:lumMod val="10000"/>
                  </a:schemeClr>
                </a:glow>
              </a:effectLst>
              <a:latin typeface="Arial" panose="020B0604020202020204" pitchFamily="34" charset="0"/>
              <a:cs typeface="Arial" panose="020B0604020202020204" pitchFamily="34" charset="0"/>
            </a:rPr>
            <a:t>- Rising cost.</a:t>
          </a:r>
        </a:p>
        <a:p>
          <a:pPr marL="0" lvl="0" indent="0" algn="r" defTabSz="622300">
            <a:lnSpc>
              <a:spcPct val="90000"/>
            </a:lnSpc>
            <a:spcBef>
              <a:spcPct val="0"/>
            </a:spcBef>
            <a:spcAft>
              <a:spcPct val="35000"/>
            </a:spcAft>
            <a:buNone/>
          </a:pPr>
          <a:r>
            <a:rPr lang="en-GB" sz="1400" kern="1200" dirty="0">
              <a:effectLst>
                <a:glow rad="127000">
                  <a:schemeClr val="bg1">
                    <a:lumMod val="10000"/>
                  </a:schemeClr>
                </a:glow>
              </a:effectLst>
              <a:latin typeface="Arial" panose="020B0604020202020204" pitchFamily="34" charset="0"/>
              <a:cs typeface="Arial" panose="020B0604020202020204" pitchFamily="34" charset="0"/>
            </a:rPr>
            <a:t>- Staff shortage.</a:t>
          </a:r>
        </a:p>
        <a:p>
          <a:pPr marL="0" lvl="0" indent="0" algn="r" defTabSz="622300">
            <a:lnSpc>
              <a:spcPct val="90000"/>
            </a:lnSpc>
            <a:spcBef>
              <a:spcPct val="0"/>
            </a:spcBef>
            <a:spcAft>
              <a:spcPct val="35000"/>
            </a:spcAft>
            <a:buNone/>
          </a:pPr>
          <a:r>
            <a:rPr lang="en-GB" sz="1400" kern="1200" dirty="0">
              <a:effectLst>
                <a:glow rad="127000">
                  <a:schemeClr val="bg1">
                    <a:lumMod val="10000"/>
                  </a:schemeClr>
                </a:glow>
              </a:effectLst>
              <a:latin typeface="Arial" panose="020B0604020202020204" pitchFamily="34" charset="0"/>
              <a:cs typeface="Arial" panose="020B0604020202020204" pitchFamily="34" charset="0"/>
            </a:rPr>
            <a:t>- Competitors offering similar food.</a:t>
          </a:r>
        </a:p>
        <a:p>
          <a:pPr marL="0" lvl="0" indent="0" algn="r" defTabSz="622300">
            <a:lnSpc>
              <a:spcPct val="90000"/>
            </a:lnSpc>
            <a:spcBef>
              <a:spcPct val="0"/>
            </a:spcBef>
            <a:spcAft>
              <a:spcPct val="35000"/>
            </a:spcAft>
            <a:buNone/>
          </a:pPr>
          <a:r>
            <a:rPr lang="en-GB" sz="1400" kern="1200" dirty="0">
              <a:effectLst>
                <a:glow rad="127000">
                  <a:schemeClr val="bg1">
                    <a:lumMod val="10000"/>
                  </a:schemeClr>
                </a:glow>
              </a:effectLst>
              <a:latin typeface="Arial" panose="020B0604020202020204" pitchFamily="34" charset="0"/>
              <a:cs typeface="Arial" panose="020B0604020202020204" pitchFamily="34" charset="0"/>
            </a:rPr>
            <a:t>- Negative Reviews.</a:t>
          </a:r>
        </a:p>
        <a:p>
          <a:pPr marL="0" lvl="0" indent="0" algn="r" defTabSz="622300">
            <a:lnSpc>
              <a:spcPct val="90000"/>
            </a:lnSpc>
            <a:spcBef>
              <a:spcPct val="0"/>
            </a:spcBef>
            <a:spcAft>
              <a:spcPct val="35000"/>
            </a:spcAft>
            <a:buNone/>
          </a:pPr>
          <a:r>
            <a:rPr lang="en-GB" sz="1400" kern="1200" dirty="0">
              <a:effectLst>
                <a:glow rad="127000">
                  <a:schemeClr val="bg1">
                    <a:lumMod val="10000"/>
                  </a:schemeClr>
                </a:glow>
              </a:effectLst>
              <a:latin typeface="Arial" panose="020B0604020202020204" pitchFamily="34" charset="0"/>
              <a:cs typeface="Arial" panose="020B0604020202020204" pitchFamily="34" charset="0"/>
            </a:rPr>
            <a:t>- Law and Regulations.</a:t>
          </a:r>
        </a:p>
        <a:p>
          <a:pPr marL="0" lvl="0" indent="0" algn="r" defTabSz="622300">
            <a:lnSpc>
              <a:spcPct val="90000"/>
            </a:lnSpc>
            <a:spcBef>
              <a:spcPct val="0"/>
            </a:spcBef>
            <a:spcAft>
              <a:spcPct val="35000"/>
            </a:spcAft>
            <a:buNone/>
          </a:pPr>
          <a:r>
            <a:rPr lang="en-GB" sz="1400" kern="1200" dirty="0">
              <a:effectLst>
                <a:glow rad="127000">
                  <a:schemeClr val="bg1">
                    <a:lumMod val="10000"/>
                  </a:schemeClr>
                </a:glow>
              </a:effectLst>
              <a:latin typeface="Arial" panose="020B0604020202020204" pitchFamily="34" charset="0"/>
              <a:cs typeface="Arial" panose="020B0604020202020204" pitchFamily="34" charset="0"/>
            </a:rPr>
            <a:t>- Pandemic Lockdown.</a:t>
          </a:r>
        </a:p>
      </dsp:txBody>
      <dsp:txXfrm rot="-5400000">
        <a:off x="2514411" y="2925109"/>
        <a:ext cx="2996127" cy="1946694"/>
      </dsp:txXfrm>
    </dsp:sp>
    <dsp:sp modelId="{75233BF8-482A-4C45-AA0D-38E3DA3E18B9}">
      <dsp:nvSpPr>
        <dsp:cNvPr id="0" name=""/>
        <dsp:cNvSpPr/>
      </dsp:nvSpPr>
      <dsp:spPr>
        <a:xfrm>
          <a:off x="1448842" y="2038804"/>
          <a:ext cx="2058293" cy="666362"/>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bg1"/>
              </a:solidFill>
              <a:effectLst>
                <a:glow rad="127000">
                  <a:schemeClr val="bg1">
                    <a:lumMod val="10000"/>
                  </a:schemeClr>
                </a:glow>
              </a:effectLst>
            </a:rPr>
            <a:t>SWOT</a:t>
          </a:r>
        </a:p>
      </dsp:txBody>
      <dsp:txXfrm>
        <a:off x="1481371" y="2071333"/>
        <a:ext cx="1993235" cy="60130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79" name="Google Shape;279;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a:extLst>
            <a:ext uri="{FF2B5EF4-FFF2-40B4-BE49-F238E27FC236}">
              <a16:creationId xmlns:a16="http://schemas.microsoft.com/office/drawing/2014/main" id="{16AA12A5-FF38-DC11-7854-A13EABE04097}"/>
            </a:ext>
          </a:extLst>
        </p:cNvPr>
        <p:cNvGrpSpPr/>
        <p:nvPr/>
      </p:nvGrpSpPr>
      <p:grpSpPr>
        <a:xfrm>
          <a:off x="0" y="0"/>
          <a:ext cx="0" cy="0"/>
          <a:chOff x="0" y="0"/>
          <a:chExt cx="0" cy="0"/>
        </a:xfrm>
      </p:grpSpPr>
      <p:sp>
        <p:nvSpPr>
          <p:cNvPr id="313" name="Google Shape;313;g54dda1946d_6_322:notes">
            <a:extLst>
              <a:ext uri="{FF2B5EF4-FFF2-40B4-BE49-F238E27FC236}">
                <a16:creationId xmlns:a16="http://schemas.microsoft.com/office/drawing/2014/main" id="{2E71ECAE-0E50-5255-155C-C50ED6A825B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14" name="Google Shape;314;g54dda1946d_6_322:notes">
            <a:extLst>
              <a:ext uri="{FF2B5EF4-FFF2-40B4-BE49-F238E27FC236}">
                <a16:creationId xmlns:a16="http://schemas.microsoft.com/office/drawing/2014/main" id="{6C1AA9D9-CB0B-3C24-DD9F-FB5C8CDE024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929732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a:p>
        </p:txBody>
      </p:sp>
      <p:sp>
        <p:nvSpPr>
          <p:cNvPr id="3" name="Notes Placeholder 2"/>
          <p:cNvSpPr>
            <a:spLocks noGrp="1"/>
          </p:cNvSpPr>
          <p:nvPr>
            <p:ph type="body" idx="1"/>
          </p:nvPr>
        </p:nvSpPr>
        <p:spPr/>
        <p:txBody>
          <a:bodyPr/>
          <a:lstStyle/>
          <a:p>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93773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30" name="Google Shape;330;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240619306c8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22" name="Google Shape;322;g240619306c8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a:extLst>
            <a:ext uri="{FF2B5EF4-FFF2-40B4-BE49-F238E27FC236}">
              <a16:creationId xmlns:a16="http://schemas.microsoft.com/office/drawing/2014/main" id="{7CB02D0C-1474-39FE-59BE-82FEDF733C8D}"/>
            </a:ext>
          </a:extLst>
        </p:cNvPr>
        <p:cNvGrpSpPr/>
        <p:nvPr/>
      </p:nvGrpSpPr>
      <p:grpSpPr>
        <a:xfrm>
          <a:off x="0" y="0"/>
          <a:ext cx="0" cy="0"/>
          <a:chOff x="0" y="0"/>
          <a:chExt cx="0" cy="0"/>
        </a:xfrm>
      </p:grpSpPr>
      <p:sp>
        <p:nvSpPr>
          <p:cNvPr id="321" name="Google Shape;321;g240619306c8_0_45:notes">
            <a:extLst>
              <a:ext uri="{FF2B5EF4-FFF2-40B4-BE49-F238E27FC236}">
                <a16:creationId xmlns:a16="http://schemas.microsoft.com/office/drawing/2014/main" id="{427A55D2-B945-D5CF-B0DF-4F9D3A96E32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22" name="Google Shape;322;g240619306c8_0_45:notes">
            <a:extLst>
              <a:ext uri="{FF2B5EF4-FFF2-40B4-BE49-F238E27FC236}">
                <a16:creationId xmlns:a16="http://schemas.microsoft.com/office/drawing/2014/main" id="{E6DE52C4-C4B5-AAF1-F1B5-448F6F86B1A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470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g16bb02b265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93" name="Google Shape;593;g16bb02b265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a:extLst>
            <a:ext uri="{FF2B5EF4-FFF2-40B4-BE49-F238E27FC236}">
              <a16:creationId xmlns:a16="http://schemas.microsoft.com/office/drawing/2014/main" id="{ABFCA207-A835-D8E4-D8D9-285AFE98E4D3}"/>
            </a:ext>
          </a:extLst>
        </p:cNvPr>
        <p:cNvGrpSpPr/>
        <p:nvPr/>
      </p:nvGrpSpPr>
      <p:grpSpPr>
        <a:xfrm>
          <a:off x="0" y="0"/>
          <a:ext cx="0" cy="0"/>
          <a:chOff x="0" y="0"/>
          <a:chExt cx="0" cy="0"/>
        </a:xfrm>
      </p:grpSpPr>
      <p:sp>
        <p:nvSpPr>
          <p:cNvPr id="592" name="Google Shape;592;g16bb02b2657_0_0:notes">
            <a:extLst>
              <a:ext uri="{FF2B5EF4-FFF2-40B4-BE49-F238E27FC236}">
                <a16:creationId xmlns:a16="http://schemas.microsoft.com/office/drawing/2014/main" id="{894DD4EF-CE25-7DCD-C42A-392EB13B3A5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93" name="Google Shape;593;g16bb02b2657_0_0:notes">
            <a:extLst>
              <a:ext uri="{FF2B5EF4-FFF2-40B4-BE49-F238E27FC236}">
                <a16:creationId xmlns:a16="http://schemas.microsoft.com/office/drawing/2014/main" id="{8DDBD07D-694F-4FFC-CEA9-AC743FFEA61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48802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a:extLst>
            <a:ext uri="{FF2B5EF4-FFF2-40B4-BE49-F238E27FC236}">
              <a16:creationId xmlns:a16="http://schemas.microsoft.com/office/drawing/2014/main" id="{C094253C-3CE6-2260-E7D8-C9CAC4B49AA3}"/>
            </a:ext>
          </a:extLst>
        </p:cNvPr>
        <p:cNvGrpSpPr/>
        <p:nvPr/>
      </p:nvGrpSpPr>
      <p:grpSpPr>
        <a:xfrm>
          <a:off x="0" y="0"/>
          <a:ext cx="0" cy="0"/>
          <a:chOff x="0" y="0"/>
          <a:chExt cx="0" cy="0"/>
        </a:xfrm>
      </p:grpSpPr>
      <p:sp>
        <p:nvSpPr>
          <p:cNvPr id="592" name="Google Shape;592;g16bb02b2657_0_0:notes">
            <a:extLst>
              <a:ext uri="{FF2B5EF4-FFF2-40B4-BE49-F238E27FC236}">
                <a16:creationId xmlns:a16="http://schemas.microsoft.com/office/drawing/2014/main" id="{146BFAE0-367C-C7E0-B750-B8A09AF7D04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93" name="Google Shape;593;g16bb02b2657_0_0:notes">
            <a:extLst>
              <a:ext uri="{FF2B5EF4-FFF2-40B4-BE49-F238E27FC236}">
                <a16:creationId xmlns:a16="http://schemas.microsoft.com/office/drawing/2014/main" id="{118940DE-E1CF-FB96-4892-248EBC68697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05870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1"/>
        <p:cNvGrpSpPr/>
        <p:nvPr/>
      </p:nvGrpSpPr>
      <p:grpSpPr>
        <a:xfrm>
          <a:off x="0" y="0"/>
          <a:ext cx="0" cy="0"/>
          <a:chOff x="0" y="0"/>
          <a:chExt cx="0" cy="0"/>
        </a:xfrm>
      </p:grpSpPr>
      <p:sp>
        <p:nvSpPr>
          <p:cNvPr id="862" name="Google Shape;862;g51b1a71d38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63" name="Google Shape;863;g51b1a71d38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0" y="0"/>
            <a:ext cx="9144000" cy="5143500"/>
          </a:xfrm>
          <a:prstGeom prst="rect">
            <a:avLst/>
          </a:prstGeom>
          <a:noFill/>
          <a:ln>
            <a:noFill/>
          </a:ln>
        </p:spPr>
      </p:pic>
      <p:sp>
        <p:nvSpPr>
          <p:cNvPr id="10" name="Google Shape;10;p2"/>
          <p:cNvSpPr txBox="1">
            <a:spLocks noGrp="1"/>
          </p:cNvSpPr>
          <p:nvPr>
            <p:ph type="ctrTitle"/>
          </p:nvPr>
        </p:nvSpPr>
        <p:spPr>
          <a:xfrm>
            <a:off x="1234800" y="1818338"/>
            <a:ext cx="6674400" cy="14169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1234800" y="3593225"/>
            <a:ext cx="6674400" cy="3573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cxnSp>
        <p:nvCxnSpPr>
          <p:cNvPr id="12" name="Google Shape;12;p2"/>
          <p:cNvCxnSpPr/>
          <p:nvPr/>
        </p:nvCxnSpPr>
        <p:spPr>
          <a:xfrm>
            <a:off x="356700" y="0"/>
            <a:ext cx="0" cy="2571900"/>
          </a:xfrm>
          <a:prstGeom prst="straightConnector1">
            <a:avLst/>
          </a:prstGeom>
          <a:noFill/>
          <a:ln w="9525" cap="flat" cmpd="sng">
            <a:solidFill>
              <a:schemeClr val="dk1"/>
            </a:solidFill>
            <a:prstDash val="solid"/>
            <a:round/>
            <a:headEnd type="none" w="med" len="med"/>
            <a:tailEnd type="none" w="med" len="med"/>
          </a:ln>
        </p:spPr>
      </p:cxnSp>
      <p:cxnSp>
        <p:nvCxnSpPr>
          <p:cNvPr id="13" name="Google Shape;13;p2"/>
          <p:cNvCxnSpPr/>
          <p:nvPr/>
        </p:nvCxnSpPr>
        <p:spPr>
          <a:xfrm>
            <a:off x="8796325" y="2571900"/>
            <a:ext cx="0" cy="2571900"/>
          </a:xfrm>
          <a:prstGeom prst="straightConnector1">
            <a:avLst/>
          </a:prstGeom>
          <a:noFill/>
          <a:ln w="9525" cap="flat" cmpd="sng">
            <a:solidFill>
              <a:schemeClr val="dk1"/>
            </a:solidFill>
            <a:prstDash val="solid"/>
            <a:round/>
            <a:headEnd type="none" w="med" len="med"/>
            <a:tailEnd type="none" w="med" len="med"/>
          </a:ln>
        </p:spPr>
      </p:cxnSp>
      <p:grpSp>
        <p:nvGrpSpPr>
          <p:cNvPr id="14" name="Google Shape;14;p2"/>
          <p:cNvGrpSpPr/>
          <p:nvPr/>
        </p:nvGrpSpPr>
        <p:grpSpPr>
          <a:xfrm>
            <a:off x="306600" y="2724300"/>
            <a:ext cx="100200" cy="289750"/>
            <a:chOff x="306600" y="2661250"/>
            <a:chExt cx="100200" cy="289750"/>
          </a:xfrm>
        </p:grpSpPr>
        <p:sp>
          <p:nvSpPr>
            <p:cNvPr id="15" name="Google Shape;15;p2"/>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7;p2"/>
          <p:cNvGrpSpPr/>
          <p:nvPr/>
        </p:nvGrpSpPr>
        <p:grpSpPr>
          <a:xfrm>
            <a:off x="8746225" y="2128950"/>
            <a:ext cx="100200" cy="289750"/>
            <a:chOff x="306600" y="2661250"/>
            <a:chExt cx="100200" cy="289750"/>
          </a:xfrm>
        </p:grpSpPr>
        <p:sp>
          <p:nvSpPr>
            <p:cNvPr id="18" name="Google Shape;18;p2"/>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0"/>
        <p:cNvGrpSpPr/>
        <p:nvPr/>
      </p:nvGrpSpPr>
      <p:grpSpPr>
        <a:xfrm>
          <a:off x="0" y="0"/>
          <a:ext cx="0" cy="0"/>
          <a:chOff x="0" y="0"/>
          <a:chExt cx="0" cy="0"/>
        </a:xfrm>
      </p:grpSpPr>
      <p:pic>
        <p:nvPicPr>
          <p:cNvPr id="21" name="Google Shape;21;p3"/>
          <p:cNvPicPr preferRelativeResize="0"/>
          <p:nvPr/>
        </p:nvPicPr>
        <p:blipFill rotWithShape="1">
          <a:blip r:embed="rId2">
            <a:alphaModFix amt="90000"/>
          </a:blip>
          <a:srcRect/>
          <a:stretch/>
        </p:blipFill>
        <p:spPr>
          <a:xfrm flipH="1">
            <a:off x="0" y="0"/>
            <a:ext cx="9144000" cy="5143500"/>
          </a:xfrm>
          <a:prstGeom prst="rect">
            <a:avLst/>
          </a:prstGeom>
          <a:noFill/>
          <a:ln>
            <a:noFill/>
          </a:ln>
        </p:spPr>
      </p:pic>
      <p:sp>
        <p:nvSpPr>
          <p:cNvPr id="22" name="Google Shape;22;p3"/>
          <p:cNvSpPr txBox="1">
            <a:spLocks noGrp="1"/>
          </p:cNvSpPr>
          <p:nvPr>
            <p:ph type="title"/>
          </p:nvPr>
        </p:nvSpPr>
        <p:spPr>
          <a:xfrm>
            <a:off x="886050" y="2734500"/>
            <a:ext cx="4383600" cy="841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3" name="Google Shape;23;p3"/>
          <p:cNvSpPr txBox="1">
            <a:spLocks noGrp="1"/>
          </p:cNvSpPr>
          <p:nvPr>
            <p:ph type="title" idx="2" hasCustomPrompt="1"/>
          </p:nvPr>
        </p:nvSpPr>
        <p:spPr>
          <a:xfrm>
            <a:off x="886050" y="1567200"/>
            <a:ext cx="1235700" cy="11673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72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4" name="Google Shape;24;p3"/>
          <p:cNvSpPr>
            <a:spLocks noGrp="1"/>
          </p:cNvSpPr>
          <p:nvPr>
            <p:ph type="pic" idx="3"/>
          </p:nvPr>
        </p:nvSpPr>
        <p:spPr>
          <a:xfrm>
            <a:off x="5488925" y="851500"/>
            <a:ext cx="2787000" cy="3444600"/>
          </a:xfrm>
          <a:prstGeom prst="round2SameRect">
            <a:avLst>
              <a:gd name="adj1" fmla="val 50000"/>
              <a:gd name="adj2" fmla="val 0"/>
            </a:avLst>
          </a:prstGeom>
          <a:noFill/>
          <a:ln>
            <a:noFill/>
          </a:ln>
        </p:spPr>
        <p:txBody>
          <a:bodyPr/>
          <a:lstStyle/>
          <a:p>
            <a:endParaRPr lang="en-GB"/>
          </a:p>
        </p:txBody>
      </p:sp>
      <p:cxnSp>
        <p:nvCxnSpPr>
          <p:cNvPr id="25" name="Google Shape;25;p3"/>
          <p:cNvCxnSpPr/>
          <p:nvPr/>
        </p:nvCxnSpPr>
        <p:spPr>
          <a:xfrm>
            <a:off x="0" y="4875075"/>
            <a:ext cx="2730300" cy="0"/>
          </a:xfrm>
          <a:prstGeom prst="straightConnector1">
            <a:avLst/>
          </a:prstGeom>
          <a:noFill/>
          <a:ln w="9525" cap="flat" cmpd="sng">
            <a:solidFill>
              <a:schemeClr val="dk1"/>
            </a:solidFill>
            <a:prstDash val="solid"/>
            <a:round/>
            <a:headEnd type="none" w="med" len="med"/>
            <a:tailEnd type="none" w="med" len="med"/>
          </a:ln>
        </p:spPr>
      </p:cxnSp>
      <p:grpSp>
        <p:nvGrpSpPr>
          <p:cNvPr id="26" name="Google Shape;26;p3"/>
          <p:cNvGrpSpPr/>
          <p:nvPr/>
        </p:nvGrpSpPr>
        <p:grpSpPr>
          <a:xfrm rot="5400000">
            <a:off x="2977475" y="4730200"/>
            <a:ext cx="100200" cy="289750"/>
            <a:chOff x="306600" y="2661250"/>
            <a:chExt cx="100200" cy="289750"/>
          </a:xfrm>
        </p:grpSpPr>
        <p:sp>
          <p:nvSpPr>
            <p:cNvPr id="27" name="Google Shape;27;p3"/>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9" name="Google Shape;29;p3"/>
          <p:cNvCxnSpPr/>
          <p:nvPr/>
        </p:nvCxnSpPr>
        <p:spPr>
          <a:xfrm rot="10800000">
            <a:off x="6413700" y="269738"/>
            <a:ext cx="2730300" cy="0"/>
          </a:xfrm>
          <a:prstGeom prst="straightConnector1">
            <a:avLst/>
          </a:prstGeom>
          <a:noFill/>
          <a:ln w="9525" cap="flat" cmpd="sng">
            <a:solidFill>
              <a:schemeClr val="dk1"/>
            </a:solidFill>
            <a:prstDash val="solid"/>
            <a:round/>
            <a:headEnd type="none" w="med" len="med"/>
            <a:tailEnd type="none" w="med" len="med"/>
          </a:ln>
        </p:spPr>
      </p:cxnSp>
      <p:grpSp>
        <p:nvGrpSpPr>
          <p:cNvPr id="30" name="Google Shape;30;p3"/>
          <p:cNvGrpSpPr/>
          <p:nvPr/>
        </p:nvGrpSpPr>
        <p:grpSpPr>
          <a:xfrm rot="-5400000" flipH="1">
            <a:off x="6066325" y="124863"/>
            <a:ext cx="100200" cy="289750"/>
            <a:chOff x="306600" y="2661250"/>
            <a:chExt cx="100200" cy="289750"/>
          </a:xfrm>
        </p:grpSpPr>
        <p:sp>
          <p:nvSpPr>
            <p:cNvPr id="31" name="Google Shape;31;p3"/>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2"/>
        <p:cNvGrpSpPr/>
        <p:nvPr/>
      </p:nvGrpSpPr>
      <p:grpSpPr>
        <a:xfrm>
          <a:off x="0" y="0"/>
          <a:ext cx="0" cy="0"/>
          <a:chOff x="0" y="0"/>
          <a:chExt cx="0" cy="0"/>
        </a:xfrm>
      </p:grpSpPr>
      <p:pic>
        <p:nvPicPr>
          <p:cNvPr id="43" name="Google Shape;43;p5"/>
          <p:cNvPicPr preferRelativeResize="0"/>
          <p:nvPr/>
        </p:nvPicPr>
        <p:blipFill rotWithShape="1">
          <a:blip r:embed="rId2">
            <a:alphaModFix/>
          </a:blip>
          <a:srcRect/>
          <a:stretch/>
        </p:blipFill>
        <p:spPr>
          <a:xfrm>
            <a:off x="0" y="0"/>
            <a:ext cx="9144000" cy="5143500"/>
          </a:xfrm>
          <a:prstGeom prst="rect">
            <a:avLst/>
          </a:prstGeom>
          <a:noFill/>
          <a:ln>
            <a:noFill/>
          </a:ln>
        </p:spPr>
      </p:pic>
      <p:sp>
        <p:nvSpPr>
          <p:cNvPr id="44" name="Google Shape;44;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 name="Google Shape;45;p5"/>
          <p:cNvSpPr txBox="1">
            <a:spLocks noGrp="1"/>
          </p:cNvSpPr>
          <p:nvPr>
            <p:ph type="subTitle" idx="1"/>
          </p:nvPr>
        </p:nvSpPr>
        <p:spPr>
          <a:xfrm>
            <a:off x="4954081" y="2608850"/>
            <a:ext cx="2727300" cy="14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6" name="Google Shape;46;p5"/>
          <p:cNvSpPr txBox="1">
            <a:spLocks noGrp="1"/>
          </p:cNvSpPr>
          <p:nvPr>
            <p:ph type="subTitle" idx="2"/>
          </p:nvPr>
        </p:nvSpPr>
        <p:spPr>
          <a:xfrm>
            <a:off x="1462619" y="2608850"/>
            <a:ext cx="2727300" cy="14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7" name="Google Shape;47;p5"/>
          <p:cNvSpPr txBox="1">
            <a:spLocks noGrp="1"/>
          </p:cNvSpPr>
          <p:nvPr>
            <p:ph type="subTitle" idx="3"/>
          </p:nvPr>
        </p:nvSpPr>
        <p:spPr>
          <a:xfrm>
            <a:off x="1462619" y="2148650"/>
            <a:ext cx="2727300" cy="460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000">
                <a:solidFill>
                  <a:schemeClr val="dk1"/>
                </a:solidFill>
                <a:latin typeface="Libre Caslon Text"/>
                <a:ea typeface="Libre Caslon Text"/>
                <a:cs typeface="Libre Caslon Text"/>
                <a:sym typeface="Libre Caslon Tex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8" name="Google Shape;48;p5"/>
          <p:cNvSpPr txBox="1">
            <a:spLocks noGrp="1"/>
          </p:cNvSpPr>
          <p:nvPr>
            <p:ph type="subTitle" idx="4"/>
          </p:nvPr>
        </p:nvSpPr>
        <p:spPr>
          <a:xfrm>
            <a:off x="4954081" y="2148650"/>
            <a:ext cx="2727300" cy="460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000">
                <a:solidFill>
                  <a:schemeClr val="dk1"/>
                </a:solidFill>
                <a:latin typeface="Libre Caslon Text"/>
                <a:ea typeface="Libre Caslon Text"/>
                <a:cs typeface="Libre Caslon Text"/>
                <a:sym typeface="Libre Caslon Tex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cxnSp>
        <p:nvCxnSpPr>
          <p:cNvPr id="49" name="Google Shape;49;p5"/>
          <p:cNvCxnSpPr/>
          <p:nvPr/>
        </p:nvCxnSpPr>
        <p:spPr>
          <a:xfrm>
            <a:off x="356700" y="0"/>
            <a:ext cx="0" cy="2571900"/>
          </a:xfrm>
          <a:prstGeom prst="straightConnector1">
            <a:avLst/>
          </a:prstGeom>
          <a:noFill/>
          <a:ln w="9525" cap="flat" cmpd="sng">
            <a:solidFill>
              <a:schemeClr val="dk1"/>
            </a:solidFill>
            <a:prstDash val="solid"/>
            <a:round/>
            <a:headEnd type="none" w="med" len="med"/>
            <a:tailEnd type="none" w="med" len="med"/>
          </a:ln>
        </p:spPr>
      </p:cxnSp>
      <p:cxnSp>
        <p:nvCxnSpPr>
          <p:cNvPr id="50" name="Google Shape;50;p5"/>
          <p:cNvCxnSpPr/>
          <p:nvPr/>
        </p:nvCxnSpPr>
        <p:spPr>
          <a:xfrm>
            <a:off x="8796325" y="2571900"/>
            <a:ext cx="0" cy="2571900"/>
          </a:xfrm>
          <a:prstGeom prst="straightConnector1">
            <a:avLst/>
          </a:prstGeom>
          <a:noFill/>
          <a:ln w="9525" cap="flat" cmpd="sng">
            <a:solidFill>
              <a:schemeClr val="dk1"/>
            </a:solidFill>
            <a:prstDash val="solid"/>
            <a:round/>
            <a:headEnd type="none" w="med" len="med"/>
            <a:tailEnd type="none" w="med" len="med"/>
          </a:ln>
        </p:spPr>
      </p:cxnSp>
      <p:grpSp>
        <p:nvGrpSpPr>
          <p:cNvPr id="51" name="Google Shape;51;p5"/>
          <p:cNvGrpSpPr/>
          <p:nvPr/>
        </p:nvGrpSpPr>
        <p:grpSpPr>
          <a:xfrm>
            <a:off x="8746225" y="2135475"/>
            <a:ext cx="100200" cy="289750"/>
            <a:chOff x="306600" y="2661250"/>
            <a:chExt cx="100200" cy="289750"/>
          </a:xfrm>
        </p:grpSpPr>
        <p:sp>
          <p:nvSpPr>
            <p:cNvPr id="52" name="Google Shape;52;p5"/>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5"/>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pic>
        <p:nvPicPr>
          <p:cNvPr id="63" name="Google Shape;63;p7"/>
          <p:cNvPicPr preferRelativeResize="0"/>
          <p:nvPr/>
        </p:nvPicPr>
        <p:blipFill rotWithShape="1">
          <a:blip r:embed="rId2">
            <a:alphaModFix/>
          </a:blip>
          <a:srcRect/>
          <a:stretch/>
        </p:blipFill>
        <p:spPr>
          <a:xfrm>
            <a:off x="0" y="0"/>
            <a:ext cx="9144000" cy="5143500"/>
          </a:xfrm>
          <a:prstGeom prst="rect">
            <a:avLst/>
          </a:prstGeom>
          <a:noFill/>
          <a:ln>
            <a:noFill/>
          </a:ln>
        </p:spPr>
      </p:pic>
      <p:sp>
        <p:nvSpPr>
          <p:cNvPr id="64" name="Google Shape;64;p7"/>
          <p:cNvSpPr txBox="1">
            <a:spLocks noGrp="1"/>
          </p:cNvSpPr>
          <p:nvPr>
            <p:ph type="title"/>
          </p:nvPr>
        </p:nvSpPr>
        <p:spPr>
          <a:xfrm>
            <a:off x="4111925" y="1064975"/>
            <a:ext cx="40806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5" name="Google Shape;65;p7"/>
          <p:cNvSpPr txBox="1">
            <a:spLocks noGrp="1"/>
          </p:cNvSpPr>
          <p:nvPr>
            <p:ph type="subTitle" idx="1"/>
          </p:nvPr>
        </p:nvSpPr>
        <p:spPr>
          <a:xfrm>
            <a:off x="4111925" y="1780225"/>
            <a:ext cx="40806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Nunito Light"/>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0"/>
              </a:spcBef>
              <a:spcAft>
                <a:spcPts val="0"/>
              </a:spcAft>
              <a:buClr>
                <a:srgbClr val="E76A28"/>
              </a:buClr>
              <a:buSzPts val="1200"/>
              <a:buFont typeface="Nunito Light"/>
              <a:buChar char="■"/>
              <a:defRPr/>
            </a:lvl3pPr>
            <a:lvl4pPr lvl="3" algn="ctr" rtl="0">
              <a:lnSpc>
                <a:spcPct val="100000"/>
              </a:lnSpc>
              <a:spcBef>
                <a:spcPts val="0"/>
              </a:spcBef>
              <a:spcAft>
                <a:spcPts val="0"/>
              </a:spcAft>
              <a:buClr>
                <a:srgbClr val="E76A28"/>
              </a:buClr>
              <a:buSzPts val="12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200"/>
              <a:buFont typeface="Nunito Light"/>
              <a:buChar char="●"/>
              <a:defRPr/>
            </a:lvl7pPr>
            <a:lvl8pPr lvl="7" algn="ctr" rtl="0">
              <a:lnSpc>
                <a:spcPct val="100000"/>
              </a:lnSpc>
              <a:spcBef>
                <a:spcPts val="0"/>
              </a:spcBef>
              <a:spcAft>
                <a:spcPts val="0"/>
              </a:spcAft>
              <a:buClr>
                <a:srgbClr val="999999"/>
              </a:buClr>
              <a:buSzPts val="12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
        <p:nvSpPr>
          <p:cNvPr id="66" name="Google Shape;66;p7"/>
          <p:cNvSpPr>
            <a:spLocks noGrp="1"/>
          </p:cNvSpPr>
          <p:nvPr>
            <p:ph type="pic" idx="2"/>
          </p:nvPr>
        </p:nvSpPr>
        <p:spPr>
          <a:xfrm>
            <a:off x="964050" y="769388"/>
            <a:ext cx="2787000" cy="3448800"/>
          </a:xfrm>
          <a:prstGeom prst="round2SameRect">
            <a:avLst>
              <a:gd name="adj1" fmla="val 50000"/>
              <a:gd name="adj2" fmla="val 0"/>
            </a:avLst>
          </a:prstGeom>
          <a:noFill/>
          <a:ln>
            <a:noFill/>
          </a:ln>
        </p:spPr>
        <p:txBody>
          <a:bodyPr/>
          <a:lstStyle/>
          <a:p>
            <a:endParaRPr lang="en-GB"/>
          </a:p>
        </p:txBody>
      </p:sp>
      <p:cxnSp>
        <p:nvCxnSpPr>
          <p:cNvPr id="67" name="Google Shape;67;p7"/>
          <p:cNvCxnSpPr/>
          <p:nvPr/>
        </p:nvCxnSpPr>
        <p:spPr>
          <a:xfrm rot="10800000">
            <a:off x="356700" y="2571900"/>
            <a:ext cx="0" cy="2571900"/>
          </a:xfrm>
          <a:prstGeom prst="straightConnector1">
            <a:avLst/>
          </a:prstGeom>
          <a:noFill/>
          <a:ln w="9525" cap="flat" cmpd="sng">
            <a:solidFill>
              <a:schemeClr val="dk1"/>
            </a:solidFill>
            <a:prstDash val="solid"/>
            <a:round/>
            <a:headEnd type="none" w="med" len="med"/>
            <a:tailEnd type="none" w="med" len="med"/>
          </a:ln>
        </p:spPr>
      </p:cxnSp>
      <p:cxnSp>
        <p:nvCxnSpPr>
          <p:cNvPr id="68" name="Google Shape;68;p7"/>
          <p:cNvCxnSpPr/>
          <p:nvPr/>
        </p:nvCxnSpPr>
        <p:spPr>
          <a:xfrm rot="10800000">
            <a:off x="8796325" y="0"/>
            <a:ext cx="0" cy="2571900"/>
          </a:xfrm>
          <a:prstGeom prst="straightConnector1">
            <a:avLst/>
          </a:prstGeom>
          <a:noFill/>
          <a:ln w="9525" cap="flat" cmpd="sng">
            <a:solidFill>
              <a:schemeClr val="dk1"/>
            </a:solidFill>
            <a:prstDash val="solid"/>
            <a:round/>
            <a:headEnd type="none" w="med" len="med"/>
            <a:tailEnd type="none" w="med" len="med"/>
          </a:ln>
        </p:spPr>
      </p:cxnSp>
      <p:grpSp>
        <p:nvGrpSpPr>
          <p:cNvPr id="69" name="Google Shape;69;p7"/>
          <p:cNvGrpSpPr/>
          <p:nvPr/>
        </p:nvGrpSpPr>
        <p:grpSpPr>
          <a:xfrm>
            <a:off x="8746225" y="2724300"/>
            <a:ext cx="100200" cy="289750"/>
            <a:chOff x="306600" y="2661250"/>
            <a:chExt cx="100200" cy="289750"/>
          </a:xfrm>
        </p:grpSpPr>
        <p:sp>
          <p:nvSpPr>
            <p:cNvPr id="70" name="Google Shape;70;p7"/>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2"/>
        <p:cNvGrpSpPr/>
        <p:nvPr/>
      </p:nvGrpSpPr>
      <p:grpSpPr>
        <a:xfrm>
          <a:off x="0" y="0"/>
          <a:ext cx="0" cy="0"/>
          <a:chOff x="0" y="0"/>
          <a:chExt cx="0" cy="0"/>
        </a:xfrm>
      </p:grpSpPr>
      <p:pic>
        <p:nvPicPr>
          <p:cNvPr id="73" name="Google Shape;73;p8"/>
          <p:cNvPicPr preferRelativeResize="0"/>
          <p:nvPr/>
        </p:nvPicPr>
        <p:blipFill rotWithShape="1">
          <a:blip r:embed="rId2">
            <a:alphaModFix/>
          </a:blip>
          <a:srcRect/>
          <a:stretch/>
        </p:blipFill>
        <p:spPr>
          <a:xfrm rot="10800000" flipH="1">
            <a:off x="0" y="0"/>
            <a:ext cx="9144000" cy="5143500"/>
          </a:xfrm>
          <a:prstGeom prst="rect">
            <a:avLst/>
          </a:prstGeom>
          <a:noFill/>
          <a:ln>
            <a:noFill/>
          </a:ln>
        </p:spPr>
      </p:pic>
      <p:sp>
        <p:nvSpPr>
          <p:cNvPr id="74" name="Google Shape;74;p8"/>
          <p:cNvSpPr txBox="1">
            <a:spLocks noGrp="1"/>
          </p:cNvSpPr>
          <p:nvPr>
            <p:ph type="title"/>
          </p:nvPr>
        </p:nvSpPr>
        <p:spPr>
          <a:xfrm>
            <a:off x="903675" y="1307100"/>
            <a:ext cx="73365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7200"/>
              <a:buNone/>
              <a:defRPr sz="7200"/>
            </a:lvl1pPr>
            <a:lvl2pPr lvl="1">
              <a:spcBef>
                <a:spcPts val="0"/>
              </a:spcBef>
              <a:spcAft>
                <a:spcPts val="0"/>
              </a:spcAft>
              <a:buSzPts val="7200"/>
              <a:buNone/>
              <a:defRPr sz="7200"/>
            </a:lvl2pPr>
            <a:lvl3pPr lvl="2">
              <a:spcBef>
                <a:spcPts val="0"/>
              </a:spcBef>
              <a:spcAft>
                <a:spcPts val="0"/>
              </a:spcAft>
              <a:buSzPts val="7200"/>
              <a:buNone/>
              <a:defRPr sz="7200"/>
            </a:lvl3pPr>
            <a:lvl4pPr lvl="3">
              <a:spcBef>
                <a:spcPts val="0"/>
              </a:spcBef>
              <a:spcAft>
                <a:spcPts val="0"/>
              </a:spcAft>
              <a:buSzPts val="7200"/>
              <a:buNone/>
              <a:defRPr sz="7200"/>
            </a:lvl4pPr>
            <a:lvl5pPr lvl="4">
              <a:spcBef>
                <a:spcPts val="0"/>
              </a:spcBef>
              <a:spcAft>
                <a:spcPts val="0"/>
              </a:spcAft>
              <a:buSzPts val="7200"/>
              <a:buNone/>
              <a:defRPr sz="7200"/>
            </a:lvl5pPr>
            <a:lvl6pPr lvl="5">
              <a:spcBef>
                <a:spcPts val="0"/>
              </a:spcBef>
              <a:spcAft>
                <a:spcPts val="0"/>
              </a:spcAft>
              <a:buSzPts val="7200"/>
              <a:buNone/>
              <a:defRPr sz="7200"/>
            </a:lvl6pPr>
            <a:lvl7pPr lvl="6">
              <a:spcBef>
                <a:spcPts val="0"/>
              </a:spcBef>
              <a:spcAft>
                <a:spcPts val="0"/>
              </a:spcAft>
              <a:buSzPts val="7200"/>
              <a:buNone/>
              <a:defRPr sz="7200"/>
            </a:lvl7pPr>
            <a:lvl8pPr lvl="7">
              <a:spcBef>
                <a:spcPts val="0"/>
              </a:spcBef>
              <a:spcAft>
                <a:spcPts val="0"/>
              </a:spcAft>
              <a:buSzPts val="7200"/>
              <a:buNone/>
              <a:defRPr sz="7200"/>
            </a:lvl8pPr>
            <a:lvl9pPr lvl="8">
              <a:spcBef>
                <a:spcPts val="0"/>
              </a:spcBef>
              <a:spcAft>
                <a:spcPts val="0"/>
              </a:spcAft>
              <a:buSzPts val="7200"/>
              <a:buNone/>
              <a:defRPr sz="7200"/>
            </a:lvl9pPr>
          </a:lstStyle>
          <a:p>
            <a:endParaRPr/>
          </a:p>
        </p:txBody>
      </p:sp>
      <p:cxnSp>
        <p:nvCxnSpPr>
          <p:cNvPr id="75" name="Google Shape;75;p8"/>
          <p:cNvCxnSpPr/>
          <p:nvPr/>
        </p:nvCxnSpPr>
        <p:spPr>
          <a:xfrm>
            <a:off x="0" y="4875075"/>
            <a:ext cx="2730300" cy="0"/>
          </a:xfrm>
          <a:prstGeom prst="straightConnector1">
            <a:avLst/>
          </a:prstGeom>
          <a:noFill/>
          <a:ln w="9525" cap="flat" cmpd="sng">
            <a:solidFill>
              <a:schemeClr val="dk1"/>
            </a:solidFill>
            <a:prstDash val="solid"/>
            <a:round/>
            <a:headEnd type="none" w="med" len="med"/>
            <a:tailEnd type="none" w="med" len="med"/>
          </a:ln>
        </p:spPr>
      </p:cxnSp>
      <p:grpSp>
        <p:nvGrpSpPr>
          <p:cNvPr id="76" name="Google Shape;76;p8"/>
          <p:cNvGrpSpPr/>
          <p:nvPr/>
        </p:nvGrpSpPr>
        <p:grpSpPr>
          <a:xfrm rot="5400000">
            <a:off x="2977475" y="4730200"/>
            <a:ext cx="100200" cy="289750"/>
            <a:chOff x="306600" y="2661250"/>
            <a:chExt cx="100200" cy="289750"/>
          </a:xfrm>
        </p:grpSpPr>
        <p:sp>
          <p:nvSpPr>
            <p:cNvPr id="77" name="Google Shape;77;p8"/>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9" name="Google Shape;79;p8"/>
          <p:cNvCxnSpPr/>
          <p:nvPr/>
        </p:nvCxnSpPr>
        <p:spPr>
          <a:xfrm rot="10800000">
            <a:off x="6413700" y="269738"/>
            <a:ext cx="2730300" cy="0"/>
          </a:xfrm>
          <a:prstGeom prst="straightConnector1">
            <a:avLst/>
          </a:prstGeom>
          <a:noFill/>
          <a:ln w="9525" cap="flat" cmpd="sng">
            <a:solidFill>
              <a:schemeClr val="dk1"/>
            </a:solidFill>
            <a:prstDash val="solid"/>
            <a:round/>
            <a:headEnd type="none" w="med" len="med"/>
            <a:tailEnd type="none" w="med" len="med"/>
          </a:ln>
        </p:spPr>
      </p:cxnSp>
      <p:grpSp>
        <p:nvGrpSpPr>
          <p:cNvPr id="80" name="Google Shape;80;p8"/>
          <p:cNvGrpSpPr/>
          <p:nvPr/>
        </p:nvGrpSpPr>
        <p:grpSpPr>
          <a:xfrm rot="-5400000" flipH="1">
            <a:off x="6066325" y="124863"/>
            <a:ext cx="100200" cy="289750"/>
            <a:chOff x="306600" y="2661250"/>
            <a:chExt cx="100200" cy="289750"/>
          </a:xfrm>
        </p:grpSpPr>
        <p:sp>
          <p:nvSpPr>
            <p:cNvPr id="81" name="Google Shape;81;p8"/>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3"/>
        <p:cNvGrpSpPr/>
        <p:nvPr/>
      </p:nvGrpSpPr>
      <p:grpSpPr>
        <a:xfrm>
          <a:off x="0" y="0"/>
          <a:ext cx="0" cy="0"/>
          <a:chOff x="0" y="0"/>
          <a:chExt cx="0" cy="0"/>
        </a:xfrm>
      </p:grpSpPr>
      <p:pic>
        <p:nvPicPr>
          <p:cNvPr id="84" name="Google Shape;84;p9"/>
          <p:cNvPicPr preferRelativeResize="0"/>
          <p:nvPr/>
        </p:nvPicPr>
        <p:blipFill rotWithShape="1">
          <a:blip r:embed="rId2">
            <a:alphaModFix/>
          </a:blip>
          <a:srcRect/>
          <a:stretch/>
        </p:blipFill>
        <p:spPr>
          <a:xfrm flipH="1">
            <a:off x="0" y="0"/>
            <a:ext cx="9144000" cy="5143500"/>
          </a:xfrm>
          <a:prstGeom prst="rect">
            <a:avLst/>
          </a:prstGeom>
          <a:noFill/>
          <a:ln>
            <a:noFill/>
          </a:ln>
        </p:spPr>
      </p:pic>
      <p:sp>
        <p:nvSpPr>
          <p:cNvPr id="85" name="Google Shape;85;p9"/>
          <p:cNvSpPr txBox="1">
            <a:spLocks noGrp="1"/>
          </p:cNvSpPr>
          <p:nvPr>
            <p:ph type="title"/>
          </p:nvPr>
        </p:nvSpPr>
        <p:spPr>
          <a:xfrm>
            <a:off x="1407275" y="1360650"/>
            <a:ext cx="63294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sp>
        <p:nvSpPr>
          <p:cNvPr id="86" name="Google Shape;86;p9"/>
          <p:cNvSpPr txBox="1">
            <a:spLocks noGrp="1"/>
          </p:cNvSpPr>
          <p:nvPr>
            <p:ph type="subTitle" idx="1"/>
          </p:nvPr>
        </p:nvSpPr>
        <p:spPr>
          <a:xfrm>
            <a:off x="1407300" y="3325050"/>
            <a:ext cx="6329400" cy="45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cxnSp>
        <p:nvCxnSpPr>
          <p:cNvPr id="87" name="Google Shape;87;p9"/>
          <p:cNvCxnSpPr/>
          <p:nvPr/>
        </p:nvCxnSpPr>
        <p:spPr>
          <a:xfrm rot="10800000">
            <a:off x="356700" y="2571900"/>
            <a:ext cx="0" cy="2571900"/>
          </a:xfrm>
          <a:prstGeom prst="straightConnector1">
            <a:avLst/>
          </a:prstGeom>
          <a:noFill/>
          <a:ln w="9525" cap="flat" cmpd="sng">
            <a:solidFill>
              <a:schemeClr val="dk1"/>
            </a:solidFill>
            <a:prstDash val="solid"/>
            <a:round/>
            <a:headEnd type="none" w="med" len="med"/>
            <a:tailEnd type="none" w="med" len="med"/>
          </a:ln>
        </p:spPr>
      </p:cxnSp>
      <p:cxnSp>
        <p:nvCxnSpPr>
          <p:cNvPr id="88" name="Google Shape;88;p9"/>
          <p:cNvCxnSpPr/>
          <p:nvPr/>
        </p:nvCxnSpPr>
        <p:spPr>
          <a:xfrm rot="10800000">
            <a:off x="8796325" y="0"/>
            <a:ext cx="0" cy="2571900"/>
          </a:xfrm>
          <a:prstGeom prst="straightConnector1">
            <a:avLst/>
          </a:prstGeom>
          <a:noFill/>
          <a:ln w="9525" cap="flat" cmpd="sng">
            <a:solidFill>
              <a:schemeClr val="dk1"/>
            </a:solidFill>
            <a:prstDash val="solid"/>
            <a:round/>
            <a:headEnd type="none" w="med" len="med"/>
            <a:tailEnd type="none" w="med" len="med"/>
          </a:ln>
        </p:spPr>
      </p:cxnSp>
      <p:grpSp>
        <p:nvGrpSpPr>
          <p:cNvPr id="89" name="Google Shape;89;p9"/>
          <p:cNvGrpSpPr/>
          <p:nvPr/>
        </p:nvGrpSpPr>
        <p:grpSpPr>
          <a:xfrm rot="10800000" flipH="1">
            <a:off x="306600" y="2129750"/>
            <a:ext cx="100200" cy="289750"/>
            <a:chOff x="306600" y="2661250"/>
            <a:chExt cx="100200" cy="289750"/>
          </a:xfrm>
        </p:grpSpPr>
        <p:sp>
          <p:nvSpPr>
            <p:cNvPr id="90" name="Google Shape;90;p9"/>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9"/>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 name="Google Shape;92;p9"/>
          <p:cNvGrpSpPr/>
          <p:nvPr/>
        </p:nvGrpSpPr>
        <p:grpSpPr>
          <a:xfrm rot="10800000" flipH="1">
            <a:off x="8746225" y="2725100"/>
            <a:ext cx="100200" cy="289750"/>
            <a:chOff x="306600" y="2661250"/>
            <a:chExt cx="100200" cy="289750"/>
          </a:xfrm>
        </p:grpSpPr>
        <p:sp>
          <p:nvSpPr>
            <p:cNvPr id="93" name="Google Shape;93;p9"/>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5"/>
        <p:cNvGrpSpPr/>
        <p:nvPr/>
      </p:nvGrpSpPr>
      <p:grpSpPr>
        <a:xfrm>
          <a:off x="0" y="0"/>
          <a:ext cx="0" cy="0"/>
          <a:chOff x="0" y="0"/>
          <a:chExt cx="0" cy="0"/>
        </a:xfrm>
      </p:grpSpPr>
      <p:sp>
        <p:nvSpPr>
          <p:cNvPr id="96" name="Google Shape;96;p10"/>
          <p:cNvSpPr>
            <a:spLocks noGrp="1"/>
          </p:cNvSpPr>
          <p:nvPr>
            <p:ph type="pic" idx="2"/>
          </p:nvPr>
        </p:nvSpPr>
        <p:spPr>
          <a:xfrm>
            <a:off x="0" y="50"/>
            <a:ext cx="9144000" cy="5143500"/>
          </a:xfrm>
          <a:prstGeom prst="rect">
            <a:avLst/>
          </a:prstGeom>
          <a:noFill/>
          <a:ln>
            <a:noFill/>
          </a:ln>
        </p:spPr>
        <p:txBody>
          <a:bodyPr/>
          <a:lstStyle/>
          <a:p>
            <a:endParaRPr lang="en-GB"/>
          </a:p>
        </p:txBody>
      </p:sp>
      <p:sp>
        <p:nvSpPr>
          <p:cNvPr id="97" name="Google Shape;97;p10"/>
          <p:cNvSpPr txBox="1">
            <a:spLocks noGrp="1"/>
          </p:cNvSpPr>
          <p:nvPr>
            <p:ph type="title"/>
          </p:nvPr>
        </p:nvSpPr>
        <p:spPr>
          <a:xfrm>
            <a:off x="1643000" y="4014450"/>
            <a:ext cx="5858100" cy="572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2"/>
        </a:solidFill>
        <a:effectLst/>
      </p:bgPr>
    </p:bg>
    <p:spTree>
      <p:nvGrpSpPr>
        <p:cNvPr id="1" name="Shape 110"/>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139"/>
        <p:cNvGrpSpPr/>
        <p:nvPr/>
      </p:nvGrpSpPr>
      <p:grpSpPr>
        <a:xfrm>
          <a:off x="0" y="0"/>
          <a:ext cx="0" cy="0"/>
          <a:chOff x="0" y="0"/>
          <a:chExt cx="0" cy="0"/>
        </a:xfrm>
      </p:grpSpPr>
      <p:pic>
        <p:nvPicPr>
          <p:cNvPr id="140" name="Google Shape;140;p15"/>
          <p:cNvPicPr preferRelativeResize="0"/>
          <p:nvPr/>
        </p:nvPicPr>
        <p:blipFill rotWithShape="1">
          <a:blip r:embed="rId2">
            <a:alphaModFix/>
          </a:blip>
          <a:srcRect/>
          <a:stretch/>
        </p:blipFill>
        <p:spPr>
          <a:xfrm rot="10800000">
            <a:off x="0" y="0"/>
            <a:ext cx="9144000" cy="5143500"/>
          </a:xfrm>
          <a:prstGeom prst="rect">
            <a:avLst/>
          </a:prstGeom>
          <a:noFill/>
          <a:ln>
            <a:noFill/>
          </a:ln>
        </p:spPr>
      </p:pic>
      <p:sp>
        <p:nvSpPr>
          <p:cNvPr id="141" name="Google Shape;141;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142" name="Google Shape;142;p15"/>
          <p:cNvCxnSpPr/>
          <p:nvPr/>
        </p:nvCxnSpPr>
        <p:spPr>
          <a:xfrm>
            <a:off x="6413500" y="269750"/>
            <a:ext cx="2730300" cy="0"/>
          </a:xfrm>
          <a:prstGeom prst="straightConnector1">
            <a:avLst/>
          </a:prstGeom>
          <a:noFill/>
          <a:ln w="9525" cap="flat" cmpd="sng">
            <a:solidFill>
              <a:schemeClr val="dk1"/>
            </a:solidFill>
            <a:prstDash val="solid"/>
            <a:round/>
            <a:headEnd type="none" w="med" len="med"/>
            <a:tailEnd type="none" w="med" len="med"/>
          </a:ln>
        </p:spPr>
      </p:cxnSp>
      <p:cxnSp>
        <p:nvCxnSpPr>
          <p:cNvPr id="143" name="Google Shape;143;p15"/>
          <p:cNvCxnSpPr/>
          <p:nvPr/>
        </p:nvCxnSpPr>
        <p:spPr>
          <a:xfrm>
            <a:off x="0" y="4875075"/>
            <a:ext cx="2730300" cy="0"/>
          </a:xfrm>
          <a:prstGeom prst="straightConnector1">
            <a:avLst/>
          </a:prstGeom>
          <a:noFill/>
          <a:ln w="9525" cap="flat" cmpd="sng">
            <a:solidFill>
              <a:schemeClr val="dk1"/>
            </a:solidFill>
            <a:prstDash val="solid"/>
            <a:round/>
            <a:headEnd type="none" w="med" len="med"/>
            <a:tailEnd type="none" w="med" len="med"/>
          </a:ln>
        </p:spPr>
      </p:cxnSp>
      <p:grpSp>
        <p:nvGrpSpPr>
          <p:cNvPr id="144" name="Google Shape;144;p15"/>
          <p:cNvGrpSpPr/>
          <p:nvPr/>
        </p:nvGrpSpPr>
        <p:grpSpPr>
          <a:xfrm rot="5400000">
            <a:off x="6066120" y="124880"/>
            <a:ext cx="100200" cy="289750"/>
            <a:chOff x="306600" y="2661250"/>
            <a:chExt cx="100200" cy="289750"/>
          </a:xfrm>
        </p:grpSpPr>
        <p:sp>
          <p:nvSpPr>
            <p:cNvPr id="145" name="Google Shape;145;p15"/>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5"/>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1">
  <p:cSld name="TITLE_AND_BODY_1_1">
    <p:spTree>
      <p:nvGrpSpPr>
        <p:cNvPr id="1" name="Shape 172"/>
        <p:cNvGrpSpPr/>
        <p:nvPr/>
      </p:nvGrpSpPr>
      <p:grpSpPr>
        <a:xfrm>
          <a:off x="0" y="0"/>
          <a:ext cx="0" cy="0"/>
          <a:chOff x="0" y="0"/>
          <a:chExt cx="0" cy="0"/>
        </a:xfrm>
      </p:grpSpPr>
      <p:pic>
        <p:nvPicPr>
          <p:cNvPr id="173" name="Google Shape;173;p19"/>
          <p:cNvPicPr preferRelativeResize="0"/>
          <p:nvPr/>
        </p:nvPicPr>
        <p:blipFill rotWithShape="1">
          <a:blip r:embed="rId2">
            <a:alphaModFix/>
          </a:blip>
          <a:srcRect/>
          <a:stretch/>
        </p:blipFill>
        <p:spPr>
          <a:xfrm rot="10800000">
            <a:off x="0" y="0"/>
            <a:ext cx="9144000" cy="5143500"/>
          </a:xfrm>
          <a:prstGeom prst="rect">
            <a:avLst/>
          </a:prstGeom>
          <a:noFill/>
          <a:ln>
            <a:noFill/>
          </a:ln>
        </p:spPr>
      </p:pic>
      <p:sp>
        <p:nvSpPr>
          <p:cNvPr id="174" name="Google Shape;174;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75" name="Google Shape;175;p19"/>
          <p:cNvSpPr txBox="1">
            <a:spLocks noGrp="1"/>
          </p:cNvSpPr>
          <p:nvPr>
            <p:ph type="body" idx="1"/>
          </p:nvPr>
        </p:nvSpPr>
        <p:spPr>
          <a:xfrm>
            <a:off x="2236300" y="1100100"/>
            <a:ext cx="6187800" cy="3504000"/>
          </a:xfrm>
          <a:prstGeom prst="rect">
            <a:avLst/>
          </a:prstGeom>
        </p:spPr>
        <p:txBody>
          <a:bodyPr spcFirstLastPara="1" wrap="square" lIns="91425" tIns="91425" rIns="91425" bIns="91425" anchor="t" anchorCtr="0">
            <a:noAutofit/>
          </a:bodyPr>
          <a:lstStyle>
            <a:lvl1pPr marL="457200" lvl="0" indent="-304800" rtl="0">
              <a:lnSpc>
                <a:spcPct val="100000"/>
              </a:lnSpc>
              <a:spcBef>
                <a:spcPts val="30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cxnSp>
        <p:nvCxnSpPr>
          <p:cNvPr id="176" name="Google Shape;176;p19"/>
          <p:cNvCxnSpPr/>
          <p:nvPr/>
        </p:nvCxnSpPr>
        <p:spPr>
          <a:xfrm rot="10800000">
            <a:off x="356700" y="2571900"/>
            <a:ext cx="0" cy="2571900"/>
          </a:xfrm>
          <a:prstGeom prst="straightConnector1">
            <a:avLst/>
          </a:prstGeom>
          <a:noFill/>
          <a:ln w="9525" cap="flat" cmpd="sng">
            <a:solidFill>
              <a:schemeClr val="dk1"/>
            </a:solidFill>
            <a:prstDash val="solid"/>
            <a:round/>
            <a:headEnd type="none" w="med" len="med"/>
            <a:tailEnd type="none" w="med" len="med"/>
          </a:ln>
        </p:spPr>
      </p:cxnSp>
      <p:cxnSp>
        <p:nvCxnSpPr>
          <p:cNvPr id="177" name="Google Shape;177;p19"/>
          <p:cNvCxnSpPr/>
          <p:nvPr/>
        </p:nvCxnSpPr>
        <p:spPr>
          <a:xfrm rot="10800000">
            <a:off x="8796325" y="0"/>
            <a:ext cx="0" cy="2571900"/>
          </a:xfrm>
          <a:prstGeom prst="straightConnector1">
            <a:avLst/>
          </a:prstGeom>
          <a:noFill/>
          <a:ln w="9525" cap="flat" cmpd="sng">
            <a:solidFill>
              <a:schemeClr val="dk1"/>
            </a:solidFill>
            <a:prstDash val="solid"/>
            <a:round/>
            <a:headEnd type="none" w="med" len="med"/>
            <a:tailEnd type="none" w="med" len="med"/>
          </a:ln>
        </p:spPr>
      </p:cxnSp>
      <p:grpSp>
        <p:nvGrpSpPr>
          <p:cNvPr id="178" name="Google Shape;178;p19"/>
          <p:cNvGrpSpPr/>
          <p:nvPr/>
        </p:nvGrpSpPr>
        <p:grpSpPr>
          <a:xfrm>
            <a:off x="8746225" y="2724300"/>
            <a:ext cx="100200" cy="289750"/>
            <a:chOff x="306600" y="2661250"/>
            <a:chExt cx="100200" cy="289750"/>
          </a:xfrm>
        </p:grpSpPr>
        <p:sp>
          <p:nvSpPr>
            <p:cNvPr id="179" name="Google Shape;179;p19"/>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9"/>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57"/>
        <p:cNvGrpSpPr/>
        <p:nvPr/>
      </p:nvGrpSpPr>
      <p:grpSpPr>
        <a:xfrm>
          <a:off x="0" y="0"/>
          <a:ext cx="0" cy="0"/>
          <a:chOff x="0" y="0"/>
          <a:chExt cx="0" cy="0"/>
        </a:xfrm>
      </p:grpSpPr>
      <p:pic>
        <p:nvPicPr>
          <p:cNvPr id="258" name="Google Shape;258;p25"/>
          <p:cNvPicPr preferRelativeResize="0"/>
          <p:nvPr/>
        </p:nvPicPr>
        <p:blipFill rotWithShape="1">
          <a:blip r:embed="rId2">
            <a:alphaModFix/>
          </a:blip>
          <a:srcRect/>
          <a:stretch/>
        </p:blipFill>
        <p:spPr>
          <a:xfrm>
            <a:off x="0" y="0"/>
            <a:ext cx="9144000" cy="5143500"/>
          </a:xfrm>
          <a:prstGeom prst="rect">
            <a:avLst/>
          </a:prstGeom>
          <a:noFill/>
          <a:ln>
            <a:noFill/>
          </a:ln>
        </p:spPr>
      </p:pic>
      <p:cxnSp>
        <p:nvCxnSpPr>
          <p:cNvPr id="259" name="Google Shape;259;p25"/>
          <p:cNvCxnSpPr/>
          <p:nvPr/>
        </p:nvCxnSpPr>
        <p:spPr>
          <a:xfrm>
            <a:off x="6413500" y="269750"/>
            <a:ext cx="2730300" cy="0"/>
          </a:xfrm>
          <a:prstGeom prst="straightConnector1">
            <a:avLst/>
          </a:prstGeom>
          <a:noFill/>
          <a:ln w="9525" cap="flat" cmpd="sng">
            <a:solidFill>
              <a:schemeClr val="dk1"/>
            </a:solidFill>
            <a:prstDash val="solid"/>
            <a:round/>
            <a:headEnd type="none" w="med" len="med"/>
            <a:tailEnd type="none" w="med" len="med"/>
          </a:ln>
        </p:spPr>
      </p:cxnSp>
      <p:cxnSp>
        <p:nvCxnSpPr>
          <p:cNvPr id="260" name="Google Shape;260;p25"/>
          <p:cNvCxnSpPr/>
          <p:nvPr/>
        </p:nvCxnSpPr>
        <p:spPr>
          <a:xfrm>
            <a:off x="0" y="4875075"/>
            <a:ext cx="2730300" cy="0"/>
          </a:xfrm>
          <a:prstGeom prst="straightConnector1">
            <a:avLst/>
          </a:prstGeom>
          <a:noFill/>
          <a:ln w="9525" cap="flat" cmpd="sng">
            <a:solidFill>
              <a:schemeClr val="dk1"/>
            </a:solidFill>
            <a:prstDash val="solid"/>
            <a:round/>
            <a:headEnd type="none" w="med" len="med"/>
            <a:tailEnd type="none" w="med" len="med"/>
          </a:ln>
        </p:spPr>
      </p:cxnSp>
      <p:grpSp>
        <p:nvGrpSpPr>
          <p:cNvPr id="261" name="Google Shape;261;p25"/>
          <p:cNvGrpSpPr/>
          <p:nvPr/>
        </p:nvGrpSpPr>
        <p:grpSpPr>
          <a:xfrm rot="5400000">
            <a:off x="6066120" y="124880"/>
            <a:ext cx="100200" cy="289750"/>
            <a:chOff x="306600" y="2661250"/>
            <a:chExt cx="100200" cy="289750"/>
          </a:xfrm>
        </p:grpSpPr>
        <p:sp>
          <p:nvSpPr>
            <p:cNvPr id="262" name="Google Shape;262;p25"/>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5"/>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64"/>
        <p:cNvGrpSpPr/>
        <p:nvPr/>
      </p:nvGrpSpPr>
      <p:grpSpPr>
        <a:xfrm>
          <a:off x="0" y="0"/>
          <a:ext cx="0" cy="0"/>
          <a:chOff x="0" y="0"/>
          <a:chExt cx="0" cy="0"/>
        </a:xfrm>
      </p:grpSpPr>
      <p:pic>
        <p:nvPicPr>
          <p:cNvPr id="265" name="Google Shape;265;p26"/>
          <p:cNvPicPr preferRelativeResize="0"/>
          <p:nvPr/>
        </p:nvPicPr>
        <p:blipFill rotWithShape="1">
          <a:blip r:embed="rId2">
            <a:alphaModFix/>
          </a:blip>
          <a:srcRect/>
          <a:stretch/>
        </p:blipFill>
        <p:spPr>
          <a:xfrm>
            <a:off x="0" y="0"/>
            <a:ext cx="9144000" cy="5143500"/>
          </a:xfrm>
          <a:prstGeom prst="rect">
            <a:avLst/>
          </a:prstGeom>
          <a:noFill/>
          <a:ln>
            <a:noFill/>
          </a:ln>
        </p:spPr>
      </p:pic>
      <p:cxnSp>
        <p:nvCxnSpPr>
          <p:cNvPr id="266" name="Google Shape;266;p26"/>
          <p:cNvCxnSpPr/>
          <p:nvPr/>
        </p:nvCxnSpPr>
        <p:spPr>
          <a:xfrm>
            <a:off x="8846425" y="0"/>
            <a:ext cx="0" cy="2571900"/>
          </a:xfrm>
          <a:prstGeom prst="straightConnector1">
            <a:avLst/>
          </a:prstGeom>
          <a:noFill/>
          <a:ln w="9525" cap="flat" cmpd="sng">
            <a:solidFill>
              <a:schemeClr val="dk1"/>
            </a:solidFill>
            <a:prstDash val="solid"/>
            <a:round/>
            <a:headEnd type="none" w="med" len="med"/>
            <a:tailEnd type="none" w="med" len="med"/>
          </a:ln>
        </p:spPr>
      </p:cxnSp>
      <p:cxnSp>
        <p:nvCxnSpPr>
          <p:cNvPr id="267" name="Google Shape;267;p26"/>
          <p:cNvCxnSpPr/>
          <p:nvPr/>
        </p:nvCxnSpPr>
        <p:spPr>
          <a:xfrm>
            <a:off x="406800" y="2571900"/>
            <a:ext cx="0" cy="2571900"/>
          </a:xfrm>
          <a:prstGeom prst="straightConnector1">
            <a:avLst/>
          </a:prstGeom>
          <a:noFill/>
          <a:ln w="9525" cap="flat" cmpd="sng">
            <a:solidFill>
              <a:schemeClr val="dk1"/>
            </a:solidFill>
            <a:prstDash val="solid"/>
            <a:round/>
            <a:headEnd type="none" w="med" len="med"/>
            <a:tailEnd type="none" w="med" len="med"/>
          </a:ln>
        </p:spPr>
      </p:cxnSp>
      <p:grpSp>
        <p:nvGrpSpPr>
          <p:cNvPr id="268" name="Google Shape;268;p26"/>
          <p:cNvGrpSpPr/>
          <p:nvPr/>
        </p:nvGrpSpPr>
        <p:grpSpPr>
          <a:xfrm flipH="1">
            <a:off x="356700" y="2135475"/>
            <a:ext cx="100200" cy="289750"/>
            <a:chOff x="306600" y="2661250"/>
            <a:chExt cx="100200" cy="289750"/>
          </a:xfrm>
        </p:grpSpPr>
        <p:sp>
          <p:nvSpPr>
            <p:cNvPr id="269" name="Google Shape;269;p26"/>
            <p:cNvSpPr/>
            <p:nvPr/>
          </p:nvSpPr>
          <p:spPr>
            <a:xfrm>
              <a:off x="306600" y="266125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6"/>
            <p:cNvSpPr/>
            <p:nvPr/>
          </p:nvSpPr>
          <p:spPr>
            <a:xfrm>
              <a:off x="306600" y="2850800"/>
              <a:ext cx="100200" cy="1002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1pPr>
            <a:lvl2pPr lvl="1"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2pPr>
            <a:lvl3pPr lvl="2"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3pPr>
            <a:lvl4pPr lvl="3"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4pPr>
            <a:lvl5pPr lvl="4"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5pPr>
            <a:lvl6pPr lvl="5"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6pPr>
            <a:lvl7pPr lvl="6"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7pPr>
            <a:lvl8pPr lvl="7"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8pPr>
            <a:lvl9pPr lvl="8" rtl="0">
              <a:spcBef>
                <a:spcPts val="0"/>
              </a:spcBef>
              <a:spcAft>
                <a:spcPts val="0"/>
              </a:spcAft>
              <a:buClr>
                <a:schemeClr val="dk1"/>
              </a:buClr>
              <a:buSzPts val="3000"/>
              <a:buFont typeface="Libre Caslon Text"/>
              <a:buNone/>
              <a:defRPr sz="3000">
                <a:solidFill>
                  <a:schemeClr val="dk1"/>
                </a:solidFill>
                <a:latin typeface="Libre Caslon Text"/>
                <a:ea typeface="Libre Caslon Text"/>
                <a:cs typeface="Libre Caslon Text"/>
                <a:sym typeface="Libre Caslon Text"/>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1pPr>
            <a:lvl2pPr marL="914400" lvl="1"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2pPr>
            <a:lvl3pPr marL="1371600" lvl="2"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3pPr>
            <a:lvl4pPr marL="1828800" lvl="3"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4pPr>
            <a:lvl5pPr marL="2286000" lvl="4"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5pPr>
            <a:lvl6pPr marL="2743200" lvl="5"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6pPr>
            <a:lvl7pPr marL="3200400" lvl="6"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7pPr>
            <a:lvl8pPr marL="3657600" lvl="7"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8pPr>
            <a:lvl9pPr marL="4114800" lvl="8" indent="-304800">
              <a:lnSpc>
                <a:spcPct val="100000"/>
              </a:lnSpc>
              <a:spcBef>
                <a:spcPts val="0"/>
              </a:spcBef>
              <a:spcAft>
                <a:spcPts val="0"/>
              </a:spcAft>
              <a:buClr>
                <a:schemeClr val="lt1"/>
              </a:buClr>
              <a:buSzPts val="1200"/>
              <a:buFont typeface="Albert Sans"/>
              <a:buChar char="■"/>
              <a:defRPr sz="1200">
                <a:solidFill>
                  <a:schemeClr val="lt1"/>
                </a:solidFill>
                <a:latin typeface="Albert Sans"/>
                <a:ea typeface="Albert Sans"/>
                <a:cs typeface="Albert Sans"/>
                <a:sym typeface="Albert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61" r:id="rId9"/>
    <p:sldLayoutId id="2147483665" r:id="rId10"/>
    <p:sldLayoutId id="2147483671" r:id="rId11"/>
    <p:sldLayoutId id="2147483672"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emf"/><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jpeg"/><Relationship Id="rId7" Type="http://schemas.openxmlformats.org/officeDocument/2006/relationships/image" Target="../media/image38.png"/><Relationship Id="rId2" Type="http://schemas.openxmlformats.org/officeDocument/2006/relationships/image" Target="../media/image33.jpeg"/><Relationship Id="rId1" Type="http://schemas.openxmlformats.org/officeDocument/2006/relationships/slideLayout" Target="../slideLayouts/slideLayout3.xml"/><Relationship Id="rId6" Type="http://schemas.openxmlformats.org/officeDocument/2006/relationships/image" Target="../media/image37.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47.png"/><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3" Type="http://schemas.openxmlformats.org/officeDocument/2006/relationships/hyperlink" Target="https://www.pxfuel.com/en/search?q=teenager" TargetMode="External"/><Relationship Id="rId2" Type="http://schemas.openxmlformats.org/officeDocument/2006/relationships/image" Target="../media/image48.jp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bengalswire.usatoday.com/story/news/local/community/2019/02/14/things-do-families-free-events-fun-community-las-cruces-calendar-kids-activities/2865951002/" TargetMode="External"/><Relationship Id="rId2" Type="http://schemas.openxmlformats.org/officeDocument/2006/relationships/image" Target="../media/image49.jp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9.xml"/><Relationship Id="rId5" Type="http://schemas.openxmlformats.org/officeDocument/2006/relationships/image" Target="../media/image60.svg"/><Relationship Id="rId4" Type="http://schemas.openxmlformats.org/officeDocument/2006/relationships/image" Target="../media/image59.png"/></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30"/>
          <p:cNvSpPr txBox="1">
            <a:spLocks noGrp="1"/>
          </p:cNvSpPr>
          <p:nvPr>
            <p:ph type="ctrTitle"/>
          </p:nvPr>
        </p:nvSpPr>
        <p:spPr>
          <a:xfrm>
            <a:off x="1156421" y="2611374"/>
            <a:ext cx="6674400" cy="1416900"/>
          </a:xfrm>
          <a:prstGeom prst="rect">
            <a:avLst/>
          </a:prstGeom>
          <a:effectLst>
            <a:glow rad="139700">
              <a:schemeClr val="bg1">
                <a:lumMod val="10000"/>
                <a:alpha val="40000"/>
              </a:schemeClr>
            </a:glow>
          </a:effectLst>
        </p:spPr>
        <p:txBody>
          <a:bodyPr spcFirstLastPara="1" wrap="square" lIns="91425" tIns="91425" rIns="91425" bIns="91425" anchor="b" anchorCtr="0">
            <a:noAutofit/>
          </a:bodyPr>
          <a:lstStyle/>
          <a:p>
            <a:pPr marL="0" lvl="0" indent="0" algn="ctr" rtl="0">
              <a:spcBef>
                <a:spcPts val="0"/>
              </a:spcBef>
              <a:spcAft>
                <a:spcPts val="0"/>
              </a:spcAft>
              <a:buNone/>
            </a:pPr>
            <a:r>
              <a:rPr lang="en-GB" sz="4000" b="1" dirty="0">
                <a:solidFill>
                  <a:srgbClr val="DEA845"/>
                </a:solidFill>
                <a:effectLst>
                  <a:glow rad="101600">
                    <a:schemeClr val="bg1">
                      <a:lumMod val="10000"/>
                      <a:alpha val="40000"/>
                    </a:schemeClr>
                  </a:glow>
                  <a:reflection blurRad="52115" stA="58000" endPos="73109" dist="61400" dir="5400000" sy="-100000" algn="bl" rotWithShape="0"/>
                </a:effectLst>
                <a:latin typeface="Zapfino" panose="03030300040707070C03" pitchFamily="66" charset="77"/>
              </a:rPr>
              <a:t>Rex</a:t>
            </a:r>
            <a:r>
              <a:rPr lang="en-GB" sz="4000" b="1" dirty="0">
                <a:solidFill>
                  <a:srgbClr val="DEA845"/>
                </a:solidFill>
                <a:effectLst>
                  <a:glow rad="101600">
                    <a:schemeClr val="tx1">
                      <a:lumMod val="40000"/>
                      <a:lumOff val="60000"/>
                      <a:alpha val="40000"/>
                    </a:schemeClr>
                  </a:glow>
                  <a:reflection blurRad="52115" stA="58000" endPos="73109" dist="61400" dir="5400000" sy="-100000" algn="bl" rotWithShape="0"/>
                </a:effectLst>
                <a:latin typeface="Zapfino" panose="03030300040707070C03" pitchFamily="66" charset="77"/>
              </a:rPr>
              <a:t> </a:t>
            </a:r>
            <a:r>
              <a:rPr lang="en-GB" sz="4000" b="1" dirty="0">
                <a:solidFill>
                  <a:srgbClr val="DEA845"/>
                </a:solidFill>
                <a:effectLst>
                  <a:glow rad="101600">
                    <a:schemeClr val="bg1">
                      <a:lumMod val="10000"/>
                      <a:alpha val="40000"/>
                    </a:schemeClr>
                  </a:glow>
                  <a:reflection blurRad="52115" stA="58000" endPos="73109" dist="61400" dir="5400000" sy="-100000" algn="bl" rotWithShape="0"/>
                </a:effectLst>
                <a:latin typeface="Zapfino" panose="03030300040707070C03" pitchFamily="66" charset="77"/>
              </a:rPr>
              <a:t>Royale</a:t>
            </a:r>
            <a:endParaRPr sz="4000" b="1" dirty="0">
              <a:solidFill>
                <a:srgbClr val="DEA845"/>
              </a:solidFill>
              <a:effectLst>
                <a:glow rad="101600">
                  <a:schemeClr val="bg1">
                    <a:lumMod val="10000"/>
                    <a:alpha val="40000"/>
                  </a:schemeClr>
                </a:glow>
                <a:reflection blurRad="52115" stA="58000" endPos="73109" dist="61400" dir="5400000" sy="-100000" algn="bl" rotWithShape="0"/>
              </a:effectLst>
              <a:latin typeface="Zapfino" panose="03030300040707070C03" pitchFamily="66" charset="77"/>
            </a:endParaRPr>
          </a:p>
        </p:txBody>
      </p:sp>
      <p:sp>
        <p:nvSpPr>
          <p:cNvPr id="282" name="Google Shape;282;p30"/>
          <p:cNvSpPr txBox="1">
            <a:spLocks noGrp="1"/>
          </p:cNvSpPr>
          <p:nvPr>
            <p:ph type="subTitle" idx="1"/>
          </p:nvPr>
        </p:nvSpPr>
        <p:spPr>
          <a:xfrm>
            <a:off x="1234799" y="3790173"/>
            <a:ext cx="6674400" cy="3573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b="1" dirty="0">
                <a:solidFill>
                  <a:srgbClr val="DEA845"/>
                </a:solidFill>
                <a:effectLst>
                  <a:glow rad="127000">
                    <a:schemeClr val="bg1">
                      <a:lumMod val="10000"/>
                    </a:schemeClr>
                  </a:glow>
                </a:effectLst>
                <a:latin typeface="+mn-lt"/>
              </a:rPr>
              <a:t>Ayesha Amir</a:t>
            </a:r>
          </a:p>
          <a:p>
            <a:pPr marL="0" lvl="0" indent="0" rtl="0">
              <a:spcBef>
                <a:spcPts val="0"/>
              </a:spcBef>
              <a:spcAft>
                <a:spcPts val="0"/>
              </a:spcAft>
              <a:buNone/>
            </a:pPr>
            <a:r>
              <a:rPr lang="en-GB" b="1" dirty="0">
                <a:solidFill>
                  <a:srgbClr val="DEA845"/>
                </a:solidFill>
                <a:effectLst>
                  <a:glow rad="127000">
                    <a:schemeClr val="bg1">
                      <a:lumMod val="10000"/>
                    </a:schemeClr>
                  </a:glow>
                </a:effectLst>
                <a:latin typeface="+mn-lt"/>
              </a:rPr>
              <a:t>2306141</a:t>
            </a:r>
          </a:p>
          <a:p>
            <a:pPr marL="0" lvl="0" indent="0" rtl="0">
              <a:spcBef>
                <a:spcPts val="0"/>
              </a:spcBef>
              <a:spcAft>
                <a:spcPts val="0"/>
              </a:spcAft>
              <a:buNone/>
            </a:pPr>
            <a:r>
              <a:rPr lang="en-GB" b="1" dirty="0">
                <a:solidFill>
                  <a:srgbClr val="DEA845"/>
                </a:solidFill>
                <a:effectLst>
                  <a:glow rad="127000">
                    <a:schemeClr val="bg1">
                      <a:lumMod val="10000"/>
                    </a:schemeClr>
                  </a:glow>
                </a:effectLst>
                <a:latin typeface="+mn-lt"/>
              </a:rPr>
              <a:t>BMGM6001</a:t>
            </a:r>
          </a:p>
          <a:p>
            <a:pPr marL="0" lvl="0" indent="0" rtl="0">
              <a:spcBef>
                <a:spcPts val="0"/>
              </a:spcBef>
              <a:spcAft>
                <a:spcPts val="0"/>
              </a:spcAft>
              <a:buNone/>
            </a:pPr>
            <a:r>
              <a:rPr lang="en-GB" b="1" dirty="0">
                <a:solidFill>
                  <a:srgbClr val="DEA845"/>
                </a:solidFill>
                <a:effectLst>
                  <a:glow rad="127000">
                    <a:schemeClr val="bg1">
                      <a:lumMod val="10000"/>
                    </a:schemeClr>
                  </a:glow>
                </a:effectLst>
                <a:latin typeface="+mn-lt"/>
              </a:rPr>
              <a:t>Business Plan</a:t>
            </a:r>
          </a:p>
          <a:p>
            <a:pPr marL="0" lvl="0" indent="0"/>
            <a:r>
              <a:rPr lang="en-GB" b="1" dirty="0">
                <a:solidFill>
                  <a:srgbClr val="DEA845"/>
                </a:solidFill>
                <a:effectLst>
                  <a:glow rad="127000">
                    <a:schemeClr val="bg1">
                      <a:lumMod val="10000"/>
                    </a:schemeClr>
                  </a:glow>
                </a:effectLst>
                <a:latin typeface="+mn-lt"/>
              </a:rPr>
              <a:t>Jessica Newport</a:t>
            </a:r>
            <a:endParaRPr b="1" dirty="0">
              <a:solidFill>
                <a:srgbClr val="DEA845"/>
              </a:solidFill>
              <a:effectLst>
                <a:glow rad="127000">
                  <a:schemeClr val="bg1">
                    <a:lumMod val="10000"/>
                  </a:schemeClr>
                </a:glow>
              </a:effectLst>
              <a:latin typeface="+mn-lt"/>
            </a:endParaRPr>
          </a:p>
        </p:txBody>
      </p:sp>
      <p:cxnSp>
        <p:nvCxnSpPr>
          <p:cNvPr id="283" name="Google Shape;283;p30"/>
          <p:cNvCxnSpPr>
            <a:cxnSpLocks/>
          </p:cNvCxnSpPr>
          <p:nvPr/>
        </p:nvCxnSpPr>
        <p:spPr>
          <a:xfrm>
            <a:off x="3446584" y="4991572"/>
            <a:ext cx="2250831" cy="0"/>
          </a:xfrm>
          <a:prstGeom prst="straightConnector1">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9E04621B-AE42-2902-7DB7-9CE1B40D78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16799" y="-201873"/>
            <a:ext cx="3110400" cy="3110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81"/>
                                        </p:tgtEl>
                                        <p:attrNameLst>
                                          <p:attrName>style.visibility</p:attrName>
                                        </p:attrNameLst>
                                      </p:cBhvr>
                                      <p:to>
                                        <p:strVal val="visible"/>
                                      </p:to>
                                    </p:set>
                                    <p:anim calcmode="lin" valueType="num">
                                      <p:cBhvr additive="base">
                                        <p:cTn id="15" dur="500" fill="hold"/>
                                        <p:tgtEl>
                                          <p:spTgt spid="281"/>
                                        </p:tgtEl>
                                        <p:attrNameLst>
                                          <p:attrName>ppt_x</p:attrName>
                                        </p:attrNameLst>
                                      </p:cBhvr>
                                      <p:tavLst>
                                        <p:tav tm="0">
                                          <p:val>
                                            <p:strVal val="#ppt_x"/>
                                          </p:val>
                                        </p:tav>
                                        <p:tav tm="100000">
                                          <p:val>
                                            <p:strVal val="#ppt_x"/>
                                          </p:val>
                                        </p:tav>
                                      </p:tavLst>
                                    </p:anim>
                                    <p:anim calcmode="lin" valueType="num">
                                      <p:cBhvr additive="base">
                                        <p:cTn id="16" dur="500" fill="hold"/>
                                        <p:tgtEl>
                                          <p:spTgt spid="28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nodeType="clickEffect">
                                  <p:stCondLst>
                                    <p:cond delay="0"/>
                                  </p:stCondLst>
                                  <p:childTnLst>
                                    <p:set>
                                      <p:cBhvr>
                                        <p:cTn id="20" dur="1" fill="hold">
                                          <p:stCondLst>
                                            <p:cond delay="0"/>
                                          </p:stCondLst>
                                        </p:cTn>
                                        <p:tgtEl>
                                          <p:spTgt spid="282">
                                            <p:txEl>
                                              <p:pRg st="0" end="0"/>
                                            </p:txEl>
                                          </p:spTgt>
                                        </p:tgtEl>
                                        <p:attrNameLst>
                                          <p:attrName>style.visibility</p:attrName>
                                        </p:attrNameLst>
                                      </p:cBhvr>
                                      <p:to>
                                        <p:strVal val="visible"/>
                                      </p:to>
                                    </p:set>
                                    <p:animEffect transition="in" filter="strips(downLeft)">
                                      <p:cBhvr>
                                        <p:cTn id="21" dur="500"/>
                                        <p:tgtEl>
                                          <p:spTgt spid="282">
                                            <p:txEl>
                                              <p:pRg st="0" end="0"/>
                                            </p:txEl>
                                          </p:spTgt>
                                        </p:tgtEl>
                                      </p:cBhvr>
                                    </p:animEffect>
                                  </p:childTnLst>
                                </p:cTn>
                              </p:par>
                              <p:par>
                                <p:cTn id="22" presetID="18" presetClass="entr" presetSubtype="12" fill="hold" nodeType="withEffect">
                                  <p:stCondLst>
                                    <p:cond delay="0"/>
                                  </p:stCondLst>
                                  <p:childTnLst>
                                    <p:set>
                                      <p:cBhvr>
                                        <p:cTn id="23" dur="1" fill="hold">
                                          <p:stCondLst>
                                            <p:cond delay="0"/>
                                          </p:stCondLst>
                                        </p:cTn>
                                        <p:tgtEl>
                                          <p:spTgt spid="282">
                                            <p:txEl>
                                              <p:pRg st="1" end="1"/>
                                            </p:txEl>
                                          </p:spTgt>
                                        </p:tgtEl>
                                        <p:attrNameLst>
                                          <p:attrName>style.visibility</p:attrName>
                                        </p:attrNameLst>
                                      </p:cBhvr>
                                      <p:to>
                                        <p:strVal val="visible"/>
                                      </p:to>
                                    </p:set>
                                    <p:animEffect transition="in" filter="strips(downLeft)">
                                      <p:cBhvr>
                                        <p:cTn id="24" dur="500"/>
                                        <p:tgtEl>
                                          <p:spTgt spid="282">
                                            <p:txEl>
                                              <p:pRg st="1" end="1"/>
                                            </p:txEl>
                                          </p:spTgt>
                                        </p:tgtEl>
                                      </p:cBhvr>
                                    </p:animEffect>
                                  </p:childTnLst>
                                </p:cTn>
                              </p:par>
                              <p:par>
                                <p:cTn id="25" presetID="18" presetClass="entr" presetSubtype="12" fill="hold" nodeType="withEffect">
                                  <p:stCondLst>
                                    <p:cond delay="0"/>
                                  </p:stCondLst>
                                  <p:childTnLst>
                                    <p:set>
                                      <p:cBhvr>
                                        <p:cTn id="26" dur="1" fill="hold">
                                          <p:stCondLst>
                                            <p:cond delay="0"/>
                                          </p:stCondLst>
                                        </p:cTn>
                                        <p:tgtEl>
                                          <p:spTgt spid="282">
                                            <p:txEl>
                                              <p:pRg st="2" end="2"/>
                                            </p:txEl>
                                          </p:spTgt>
                                        </p:tgtEl>
                                        <p:attrNameLst>
                                          <p:attrName>style.visibility</p:attrName>
                                        </p:attrNameLst>
                                      </p:cBhvr>
                                      <p:to>
                                        <p:strVal val="visible"/>
                                      </p:to>
                                    </p:set>
                                    <p:animEffect transition="in" filter="strips(downLeft)">
                                      <p:cBhvr>
                                        <p:cTn id="27" dur="500"/>
                                        <p:tgtEl>
                                          <p:spTgt spid="282">
                                            <p:txEl>
                                              <p:pRg st="2" end="2"/>
                                            </p:txEl>
                                          </p:spTgt>
                                        </p:tgtEl>
                                      </p:cBhvr>
                                    </p:animEffect>
                                  </p:childTnLst>
                                </p:cTn>
                              </p:par>
                              <p:par>
                                <p:cTn id="28" presetID="18" presetClass="entr" presetSubtype="12" fill="hold" nodeType="withEffect">
                                  <p:stCondLst>
                                    <p:cond delay="0"/>
                                  </p:stCondLst>
                                  <p:childTnLst>
                                    <p:set>
                                      <p:cBhvr>
                                        <p:cTn id="29" dur="1" fill="hold">
                                          <p:stCondLst>
                                            <p:cond delay="0"/>
                                          </p:stCondLst>
                                        </p:cTn>
                                        <p:tgtEl>
                                          <p:spTgt spid="282">
                                            <p:txEl>
                                              <p:pRg st="3" end="3"/>
                                            </p:txEl>
                                          </p:spTgt>
                                        </p:tgtEl>
                                        <p:attrNameLst>
                                          <p:attrName>style.visibility</p:attrName>
                                        </p:attrNameLst>
                                      </p:cBhvr>
                                      <p:to>
                                        <p:strVal val="visible"/>
                                      </p:to>
                                    </p:set>
                                    <p:animEffect transition="in" filter="strips(downLeft)">
                                      <p:cBhvr>
                                        <p:cTn id="30" dur="500"/>
                                        <p:tgtEl>
                                          <p:spTgt spid="282">
                                            <p:txEl>
                                              <p:pRg st="3" end="3"/>
                                            </p:txEl>
                                          </p:spTgt>
                                        </p:tgtEl>
                                      </p:cBhvr>
                                    </p:animEffect>
                                  </p:childTnLst>
                                </p:cTn>
                              </p:par>
                              <p:par>
                                <p:cTn id="31" presetID="18" presetClass="entr" presetSubtype="12" fill="hold" nodeType="withEffect">
                                  <p:stCondLst>
                                    <p:cond delay="0"/>
                                  </p:stCondLst>
                                  <p:childTnLst>
                                    <p:set>
                                      <p:cBhvr>
                                        <p:cTn id="32" dur="1" fill="hold">
                                          <p:stCondLst>
                                            <p:cond delay="0"/>
                                          </p:stCondLst>
                                        </p:cTn>
                                        <p:tgtEl>
                                          <p:spTgt spid="282">
                                            <p:txEl>
                                              <p:pRg st="4" end="4"/>
                                            </p:txEl>
                                          </p:spTgt>
                                        </p:tgtEl>
                                        <p:attrNameLst>
                                          <p:attrName>style.visibility</p:attrName>
                                        </p:attrNameLst>
                                      </p:cBhvr>
                                      <p:to>
                                        <p:strVal val="visible"/>
                                      </p:to>
                                    </p:set>
                                    <p:animEffect transition="in" filter="strips(downLeft)">
                                      <p:cBhvr>
                                        <p:cTn id="33" dur="500"/>
                                        <p:tgtEl>
                                          <p:spTgt spid="28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5">
          <a:extLst>
            <a:ext uri="{FF2B5EF4-FFF2-40B4-BE49-F238E27FC236}">
              <a16:creationId xmlns:a16="http://schemas.microsoft.com/office/drawing/2014/main" id="{A90FE211-5775-60FA-5BB5-ADBA730AABDD}"/>
            </a:ext>
          </a:extLst>
        </p:cNvPr>
        <p:cNvGrpSpPr/>
        <p:nvPr/>
      </p:nvGrpSpPr>
      <p:grpSpPr>
        <a:xfrm>
          <a:off x="0" y="0"/>
          <a:ext cx="0" cy="0"/>
          <a:chOff x="0" y="0"/>
          <a:chExt cx="0" cy="0"/>
        </a:xfrm>
      </p:grpSpPr>
      <p:sp>
        <p:nvSpPr>
          <p:cNvPr id="316" name="Google Shape;316;p33">
            <a:extLst>
              <a:ext uri="{FF2B5EF4-FFF2-40B4-BE49-F238E27FC236}">
                <a16:creationId xmlns:a16="http://schemas.microsoft.com/office/drawing/2014/main" id="{E81F789D-5CE0-9266-B4A6-B17E0A0B3544}"/>
              </a:ext>
            </a:extLst>
          </p:cNvPr>
          <p:cNvSpPr txBox="1">
            <a:spLocks noGrp="1"/>
          </p:cNvSpPr>
          <p:nvPr>
            <p:ph type="title"/>
          </p:nvPr>
        </p:nvSpPr>
        <p:spPr>
          <a:xfrm>
            <a:off x="342900" y="421000"/>
            <a:ext cx="8458200" cy="572700"/>
          </a:xfrm>
          <a:prstGeom prst="rect">
            <a:avLst/>
          </a:prstGeom>
        </p:spPr>
        <p:txBody>
          <a:bodyPr spcFirstLastPara="1" wrap="square" lIns="91425" tIns="91425" rIns="91425" bIns="91425" anchor="b" anchorCtr="0">
            <a:noAutofit/>
          </a:bodyPr>
          <a:lstStyle/>
          <a:p>
            <a:pPr lvl="0" algn="ctr"/>
            <a:r>
              <a:rPr lang="en-GB" sz="4000" b="1" u="sng" dirty="0">
                <a:solidFill>
                  <a:srgbClr val="DEA845"/>
                </a:solidFill>
                <a:effectLst>
                  <a:glow rad="127000">
                    <a:schemeClr val="bg1">
                      <a:lumMod val="10000"/>
                    </a:schemeClr>
                  </a:glow>
                </a:effectLst>
                <a:latin typeface="+mj-lt"/>
              </a:rPr>
              <a:t>About Rex Royale and Me</a:t>
            </a:r>
            <a:endParaRPr sz="4000" b="1" u="sng" dirty="0">
              <a:solidFill>
                <a:srgbClr val="DEA845"/>
              </a:solidFill>
              <a:effectLst>
                <a:glow rad="127000">
                  <a:schemeClr val="bg1">
                    <a:lumMod val="10000"/>
                  </a:schemeClr>
                </a:glow>
              </a:effectLst>
              <a:latin typeface="+mj-lt"/>
            </a:endParaRPr>
          </a:p>
        </p:txBody>
      </p:sp>
      <p:sp>
        <p:nvSpPr>
          <p:cNvPr id="317" name="Google Shape;317;p33">
            <a:extLst>
              <a:ext uri="{FF2B5EF4-FFF2-40B4-BE49-F238E27FC236}">
                <a16:creationId xmlns:a16="http://schemas.microsoft.com/office/drawing/2014/main" id="{EB037F37-7868-ED65-4692-BE314BA08130}"/>
              </a:ext>
            </a:extLst>
          </p:cNvPr>
          <p:cNvSpPr txBox="1">
            <a:spLocks noGrp="1"/>
          </p:cNvSpPr>
          <p:nvPr>
            <p:ph type="subTitle" idx="1"/>
          </p:nvPr>
        </p:nvSpPr>
        <p:spPr>
          <a:xfrm>
            <a:off x="5487352" y="1043402"/>
            <a:ext cx="3215477" cy="4123068"/>
          </a:xfrm>
          <a:prstGeom prst="rect">
            <a:avLst/>
          </a:prstGeom>
          <a:effectLst>
            <a:glow rad="139700">
              <a:schemeClr val="accent1">
                <a:satMod val="175000"/>
                <a:alpha val="40000"/>
              </a:schemeClr>
            </a:glow>
          </a:effectLst>
        </p:spPr>
        <p:txBody>
          <a:bodyPr spcFirstLastPara="1" wrap="square" lIns="91425" tIns="91425" rIns="91425" bIns="91425" anchor="t" anchorCtr="0">
            <a:noAutofit/>
          </a:bodyPr>
          <a:lstStyle/>
          <a:p>
            <a:pPr>
              <a:buClr>
                <a:srgbClr val="D2A954"/>
              </a:buClr>
            </a:pPr>
            <a:r>
              <a:rPr lang="en-GB" sz="2000" dirty="0">
                <a:solidFill>
                  <a:srgbClr val="DEA845"/>
                </a:solidFill>
                <a:effectLst>
                  <a:glow rad="127000">
                    <a:schemeClr val="bg1">
                      <a:lumMod val="10000"/>
                    </a:schemeClr>
                  </a:glow>
                </a:effectLst>
                <a:latin typeface="+mn-lt"/>
              </a:rPr>
              <a:t>My name is Ayesha, and I was born in Karachi, Pakistan. It is known as the “City of Lights” due to its lively nightlife, strong economy, and vibrant atmosphere. (Karachi Development Authority, 2024). </a:t>
            </a:r>
          </a:p>
          <a:p>
            <a:endParaRPr lang="en-GB" sz="2000" dirty="0"/>
          </a:p>
        </p:txBody>
      </p:sp>
      <p:pic>
        <p:nvPicPr>
          <p:cNvPr id="2" name="Picture 1" descr="Clifton Beach, Karachi, Pakistan - Roads and the beach entirely empty due  to lockdown - @haiderrali : r/CityPorn">
            <a:extLst>
              <a:ext uri="{FF2B5EF4-FFF2-40B4-BE49-F238E27FC236}">
                <a16:creationId xmlns:a16="http://schemas.microsoft.com/office/drawing/2014/main" id="{0FA95E85-59D6-1259-A99D-9F1AB98B0A7E}"/>
              </a:ext>
            </a:extLst>
          </p:cNvPr>
          <p:cNvPicPr>
            <a:picLocks noChangeAspect="1"/>
          </p:cNvPicPr>
          <p:nvPr/>
        </p:nvPicPr>
        <p:blipFill>
          <a:blip r:embed="rId3"/>
          <a:stretch>
            <a:fillRect/>
          </a:stretch>
        </p:blipFill>
        <p:spPr>
          <a:xfrm>
            <a:off x="3256974" y="993700"/>
            <a:ext cx="2267828" cy="4065102"/>
          </a:xfrm>
          <a:prstGeom prst="rect">
            <a:avLst/>
          </a:prstGeom>
        </p:spPr>
      </p:pic>
      <p:pic>
        <p:nvPicPr>
          <p:cNvPr id="6" name="Picture 5" descr="Karachi Kitchen Menu - Takeaway in London | Delivery menu &amp;amp; prices |  Uber Eats">
            <a:extLst>
              <a:ext uri="{FF2B5EF4-FFF2-40B4-BE49-F238E27FC236}">
                <a16:creationId xmlns:a16="http://schemas.microsoft.com/office/drawing/2014/main" id="{5AE6C093-F93D-625C-C461-4D21A65C077C}"/>
              </a:ext>
            </a:extLst>
          </p:cNvPr>
          <p:cNvPicPr>
            <a:picLocks noChangeAspect="1"/>
          </p:cNvPicPr>
          <p:nvPr/>
        </p:nvPicPr>
        <p:blipFill>
          <a:blip r:embed="rId4"/>
          <a:srcRect l="4492" t="20756" r="5558"/>
          <a:stretch>
            <a:fillRect/>
          </a:stretch>
        </p:blipFill>
        <p:spPr>
          <a:xfrm>
            <a:off x="441170" y="3087562"/>
            <a:ext cx="2797053" cy="1634938"/>
          </a:xfrm>
          <a:prstGeom prst="rect">
            <a:avLst/>
          </a:prstGeom>
        </p:spPr>
      </p:pic>
      <p:pic>
        <p:nvPicPr>
          <p:cNvPr id="7" name="Picture 6" descr="The elusive history and politics of Pakistan's truck art - DAWN.COM">
            <a:extLst>
              <a:ext uri="{FF2B5EF4-FFF2-40B4-BE49-F238E27FC236}">
                <a16:creationId xmlns:a16="http://schemas.microsoft.com/office/drawing/2014/main" id="{DD84D8A0-834F-1CF5-8E68-7A44F6B42887}"/>
              </a:ext>
            </a:extLst>
          </p:cNvPr>
          <p:cNvPicPr>
            <a:picLocks noChangeAspect="1"/>
          </p:cNvPicPr>
          <p:nvPr/>
        </p:nvPicPr>
        <p:blipFill>
          <a:blip r:embed="rId5"/>
          <a:stretch>
            <a:fillRect/>
          </a:stretch>
        </p:blipFill>
        <p:spPr>
          <a:xfrm>
            <a:off x="441171" y="1318717"/>
            <a:ext cx="2759602" cy="1754365"/>
          </a:xfrm>
          <a:prstGeom prst="rect">
            <a:avLst/>
          </a:prstGeom>
        </p:spPr>
      </p:pic>
    </p:spTree>
    <p:extLst>
      <p:ext uri="{BB962C8B-B14F-4D97-AF65-F5344CB8AC3E}">
        <p14:creationId xmlns:p14="http://schemas.microsoft.com/office/powerpoint/2010/main" val="37848686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16"/>
                                        </p:tgtEl>
                                        <p:attrNameLst>
                                          <p:attrName>style.visibility</p:attrName>
                                        </p:attrNameLst>
                                      </p:cBhvr>
                                      <p:to>
                                        <p:strVal val="visible"/>
                                      </p:to>
                                    </p:set>
                                    <p:anim calcmode="lin" valueType="num">
                                      <p:cBhvr additive="base">
                                        <p:cTn id="7" dur="500" fill="hold"/>
                                        <p:tgtEl>
                                          <p:spTgt spid="316"/>
                                        </p:tgtEl>
                                        <p:attrNameLst>
                                          <p:attrName>ppt_x</p:attrName>
                                        </p:attrNameLst>
                                      </p:cBhvr>
                                      <p:tavLst>
                                        <p:tav tm="0">
                                          <p:val>
                                            <p:strVal val="#ppt_x"/>
                                          </p:val>
                                        </p:tav>
                                        <p:tav tm="100000">
                                          <p:val>
                                            <p:strVal val="#ppt_x"/>
                                          </p:val>
                                        </p:tav>
                                      </p:tavLst>
                                    </p:anim>
                                    <p:anim calcmode="lin" valueType="num">
                                      <p:cBhvr additive="base">
                                        <p:cTn id="8" dur="500" fill="hold"/>
                                        <p:tgtEl>
                                          <p:spTgt spid="3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3" presetClass="entr" presetSubtype="0" fill="hold" nodeType="clickEffect">
                                  <p:stCondLst>
                                    <p:cond delay="0"/>
                                  </p:stCondLst>
                                  <p:childTnLst>
                                    <p:set>
                                      <p:cBhvr>
                                        <p:cTn id="12" dur="1" fill="hold">
                                          <p:stCondLst>
                                            <p:cond delay="0"/>
                                          </p:stCondLst>
                                        </p:cTn>
                                        <p:tgtEl>
                                          <p:spTgt spid="317">
                                            <p:txEl>
                                              <p:pRg st="0" end="0"/>
                                            </p:txEl>
                                          </p:spTgt>
                                        </p:tgtEl>
                                        <p:attrNameLst>
                                          <p:attrName>style.visibility</p:attrName>
                                        </p:attrNameLst>
                                      </p:cBhvr>
                                      <p:to>
                                        <p:strVal val="visible"/>
                                      </p:to>
                                    </p:set>
                                    <p:animEffect transition="in" filter="fade">
                                      <p:cBhvr>
                                        <p:cTn id="13" dur="100"/>
                                        <p:tgtEl>
                                          <p:spTgt spid="317">
                                            <p:txEl>
                                              <p:pRg st="0" end="0"/>
                                            </p:txEl>
                                          </p:spTgt>
                                        </p:tgtEl>
                                      </p:cBhvr>
                                    </p:animEffect>
                                    <p:anim calcmode="lin" valueType="num">
                                      <p:cBhvr>
                                        <p:cTn id="14" dur="400" fill="hold"/>
                                        <p:tgtEl>
                                          <p:spTgt spid="317">
                                            <p:txEl>
                                              <p:pRg st="0" end="0"/>
                                            </p:txEl>
                                          </p:spTgt>
                                        </p:tgtEl>
                                        <p:attrNameLst>
                                          <p:attrName>ppt_x</p:attrName>
                                        </p:attrNameLst>
                                      </p:cBhvr>
                                      <p:tavLst>
                                        <p:tav tm="0">
                                          <p:val>
                                            <p:strVal val="#ppt_x"/>
                                          </p:val>
                                        </p:tav>
                                        <p:tav tm="100000">
                                          <p:val>
                                            <p:strVal val="#ppt_x"/>
                                          </p:val>
                                        </p:tav>
                                      </p:tavLst>
                                    </p:anim>
                                    <p:anim calcmode="lin" valueType="num">
                                      <p:cBhvr>
                                        <p:cTn id="15" dur="400" fill="hold"/>
                                        <p:tgtEl>
                                          <p:spTgt spid="317">
                                            <p:txEl>
                                              <p:pRg st="0" end="0"/>
                                            </p:txEl>
                                          </p:spTgt>
                                        </p:tgtEl>
                                        <p:attrNameLst>
                                          <p:attrName>ppt_y</p:attrName>
                                        </p:attrNameLst>
                                      </p:cBhvr>
                                      <p:tavLst>
                                        <p:tav tm="0">
                                          <p:val>
                                            <p:strVal val="#ppt_y+0.31"/>
                                          </p:val>
                                        </p:tav>
                                        <p:tav tm="100000">
                                          <p:val>
                                            <p:strVal val="#ppt_y+0.31"/>
                                          </p:val>
                                        </p:tav>
                                      </p:tavLst>
                                    </p:anim>
                                    <p:anim calcmode="lin" valueType="num">
                                      <p:cBhvr>
                                        <p:cTn id="16" dur="600" decel="50000" fill="hold">
                                          <p:stCondLst>
                                            <p:cond delay="400"/>
                                          </p:stCondLst>
                                        </p:cTn>
                                        <p:tgtEl>
                                          <p:spTgt spid="317">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7" dur="600" decel="50000" fill="hold">
                                          <p:stCondLst>
                                            <p:cond delay="400"/>
                                          </p:stCondLst>
                                        </p:cTn>
                                        <p:tgtEl>
                                          <p:spTgt spid="317">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p:tgtEl>
                                          <p:spTgt spid="2"/>
                                        </p:tgtEl>
                                        <p:attrNameLst>
                                          <p:attrName>ppt_y</p:attrName>
                                        </p:attrNameLst>
                                      </p:cBhvr>
                                      <p:tavLst>
                                        <p:tav tm="0">
                                          <p:val>
                                            <p:strVal val="#ppt_y+#ppt_h*1.125000"/>
                                          </p:val>
                                        </p:tav>
                                        <p:tav tm="100000">
                                          <p:val>
                                            <p:strVal val="#ppt_y"/>
                                          </p:val>
                                        </p:tav>
                                      </p:tavLst>
                                    </p:anim>
                                    <p:animEffect transition="in" filter="wipe(up)">
                                      <p:cBhvr>
                                        <p:cTn id="23" dur="50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additive="base">
                                        <p:cTn id="28" dur="500"/>
                                        <p:tgtEl>
                                          <p:spTgt spid="7"/>
                                        </p:tgtEl>
                                        <p:attrNameLst>
                                          <p:attrName>ppt_y</p:attrName>
                                        </p:attrNameLst>
                                      </p:cBhvr>
                                      <p:tavLst>
                                        <p:tav tm="0">
                                          <p:val>
                                            <p:strVal val="#ppt_y+#ppt_h*1.125000"/>
                                          </p:val>
                                        </p:tav>
                                        <p:tav tm="100000">
                                          <p:val>
                                            <p:strVal val="#ppt_y"/>
                                          </p:val>
                                        </p:tav>
                                      </p:tavLst>
                                    </p:anim>
                                    <p:animEffect transition="in" filter="wipe(up)">
                                      <p:cBhvr>
                                        <p:cTn id="29" dur="5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down)">
                                      <p:cBhvr>
                                        <p:cTn id="34" dur="580">
                                          <p:stCondLst>
                                            <p:cond delay="0"/>
                                          </p:stCondLst>
                                        </p:cTn>
                                        <p:tgtEl>
                                          <p:spTgt spid="6"/>
                                        </p:tgtEl>
                                      </p:cBhvr>
                                    </p:animEffect>
                                    <p:anim calcmode="lin" valueType="num">
                                      <p:cBhvr>
                                        <p:cTn id="35"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40" dur="26">
                                          <p:stCondLst>
                                            <p:cond delay="650"/>
                                          </p:stCondLst>
                                        </p:cTn>
                                        <p:tgtEl>
                                          <p:spTgt spid="6"/>
                                        </p:tgtEl>
                                      </p:cBhvr>
                                      <p:to x="100000" y="60000"/>
                                    </p:animScale>
                                    <p:animScale>
                                      <p:cBhvr>
                                        <p:cTn id="41" dur="166" decel="50000">
                                          <p:stCondLst>
                                            <p:cond delay="676"/>
                                          </p:stCondLst>
                                        </p:cTn>
                                        <p:tgtEl>
                                          <p:spTgt spid="6"/>
                                        </p:tgtEl>
                                      </p:cBhvr>
                                      <p:to x="100000" y="100000"/>
                                    </p:animScale>
                                    <p:animScale>
                                      <p:cBhvr>
                                        <p:cTn id="42" dur="26">
                                          <p:stCondLst>
                                            <p:cond delay="1312"/>
                                          </p:stCondLst>
                                        </p:cTn>
                                        <p:tgtEl>
                                          <p:spTgt spid="6"/>
                                        </p:tgtEl>
                                      </p:cBhvr>
                                      <p:to x="100000" y="80000"/>
                                    </p:animScale>
                                    <p:animScale>
                                      <p:cBhvr>
                                        <p:cTn id="43" dur="166" decel="50000">
                                          <p:stCondLst>
                                            <p:cond delay="1338"/>
                                          </p:stCondLst>
                                        </p:cTn>
                                        <p:tgtEl>
                                          <p:spTgt spid="6"/>
                                        </p:tgtEl>
                                      </p:cBhvr>
                                      <p:to x="100000" y="100000"/>
                                    </p:animScale>
                                    <p:animScale>
                                      <p:cBhvr>
                                        <p:cTn id="44" dur="26">
                                          <p:stCondLst>
                                            <p:cond delay="1642"/>
                                          </p:stCondLst>
                                        </p:cTn>
                                        <p:tgtEl>
                                          <p:spTgt spid="6"/>
                                        </p:tgtEl>
                                      </p:cBhvr>
                                      <p:to x="100000" y="90000"/>
                                    </p:animScale>
                                    <p:animScale>
                                      <p:cBhvr>
                                        <p:cTn id="45" dur="166" decel="50000">
                                          <p:stCondLst>
                                            <p:cond delay="1668"/>
                                          </p:stCondLst>
                                        </p:cTn>
                                        <p:tgtEl>
                                          <p:spTgt spid="6"/>
                                        </p:tgtEl>
                                      </p:cBhvr>
                                      <p:to x="100000" y="100000"/>
                                    </p:animScale>
                                    <p:animScale>
                                      <p:cBhvr>
                                        <p:cTn id="46" dur="26">
                                          <p:stCondLst>
                                            <p:cond delay="1808"/>
                                          </p:stCondLst>
                                        </p:cTn>
                                        <p:tgtEl>
                                          <p:spTgt spid="6"/>
                                        </p:tgtEl>
                                      </p:cBhvr>
                                      <p:to x="100000" y="95000"/>
                                    </p:animScale>
                                    <p:animScale>
                                      <p:cBhvr>
                                        <p:cTn id="47"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24EB0E-5A1F-D254-3E43-635A5CE9A963}"/>
              </a:ext>
            </a:extLst>
          </p:cNvPr>
          <p:cNvSpPr txBox="1"/>
          <p:nvPr/>
        </p:nvSpPr>
        <p:spPr>
          <a:xfrm>
            <a:off x="3886200" y="1388663"/>
            <a:ext cx="4572000" cy="3170099"/>
          </a:xfrm>
          <a:prstGeom prst="rect">
            <a:avLst/>
          </a:prstGeom>
          <a:noFill/>
        </p:spPr>
        <p:txBody>
          <a:bodyPr wrap="square">
            <a:spAutoFit/>
          </a:bodyPr>
          <a:lstStyle/>
          <a:p>
            <a:pPr marL="342900" indent="-342900">
              <a:buClr>
                <a:srgbClr val="D2A954"/>
              </a:buClr>
              <a:buFont typeface="Arial" panose="020B0604020202020204" pitchFamily="34" charset="0"/>
              <a:buChar char="•"/>
            </a:pPr>
            <a:r>
              <a:rPr lang="en-GB" sz="2000" dirty="0">
                <a:solidFill>
                  <a:srgbClr val="DEA845"/>
                </a:solidFill>
                <a:effectLst>
                  <a:glow rad="127000">
                    <a:schemeClr val="bg1">
                      <a:lumMod val="10000"/>
                    </a:schemeClr>
                  </a:glow>
                </a:effectLst>
              </a:rPr>
              <a:t>I got the idea for my business while working at a café in Swansea. That experience really inspired me to start something of my own in the future. However, I didn’t want to open just a regular café. I wanted to create something different: a place that </a:t>
            </a:r>
            <a:r>
              <a:rPr lang="en-GB" sz="2000" dirty="0">
                <a:solidFill>
                  <a:srgbClr val="DEA845"/>
                </a:solidFill>
                <a:effectLst>
                  <a:glow rad="127000">
                    <a:schemeClr val="bg1">
                      <a:lumMod val="10000"/>
                    </a:schemeClr>
                  </a:glow>
                </a:effectLst>
                <a:latin typeface="+mn-lt"/>
              </a:rPr>
              <a:t>combines a café with events and catering., offering a unique, Karachi‑inspired menu.</a:t>
            </a:r>
          </a:p>
        </p:txBody>
      </p:sp>
      <p:sp>
        <p:nvSpPr>
          <p:cNvPr id="9" name="Google Shape;316;p33">
            <a:extLst>
              <a:ext uri="{FF2B5EF4-FFF2-40B4-BE49-F238E27FC236}">
                <a16:creationId xmlns:a16="http://schemas.microsoft.com/office/drawing/2014/main" id="{E81F789D-5CE0-9266-B4A6-B17E0A0B3544}"/>
              </a:ext>
            </a:extLst>
          </p:cNvPr>
          <p:cNvSpPr txBox="1">
            <a:spLocks noGrp="1"/>
          </p:cNvSpPr>
          <p:nvPr/>
        </p:nvSpPr>
        <p:spPr>
          <a:xfrm>
            <a:off x="342900" y="532800"/>
            <a:ext cx="8458200" cy="572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1pPr>
            <a:lvl2pPr marR="0" lvl="1"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2pPr>
            <a:lvl3pPr marR="0" lvl="2"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3pPr>
            <a:lvl4pPr marR="0" lvl="3"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4pPr>
            <a:lvl5pPr marR="0" lvl="4"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5pPr>
            <a:lvl6pPr marR="0" lvl="5"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6pPr>
            <a:lvl7pPr marR="0" lvl="6"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7pPr>
            <a:lvl8pPr marR="0" lvl="7"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8pPr>
            <a:lvl9pPr marR="0" lvl="8"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9pPr>
          </a:lstStyle>
          <a:p>
            <a:pPr lvl="0" algn="ctr"/>
            <a:r>
              <a:rPr lang="en-GB" sz="4000" b="1" u="sng" dirty="0">
                <a:solidFill>
                  <a:srgbClr val="DEA845"/>
                </a:solidFill>
                <a:effectLst>
                  <a:glow rad="127000">
                    <a:schemeClr val="bg1">
                      <a:lumMod val="10000"/>
                    </a:schemeClr>
                  </a:glow>
                </a:effectLst>
                <a:latin typeface="+mj-lt"/>
              </a:rPr>
              <a:t>About Rex Royale and Me</a:t>
            </a:r>
            <a:endParaRPr sz="4000" b="1" u="sng" dirty="0">
              <a:solidFill>
                <a:srgbClr val="DEA845"/>
              </a:solidFill>
              <a:effectLst>
                <a:glow rad="127000">
                  <a:schemeClr val="bg1">
                    <a:lumMod val="10000"/>
                  </a:schemeClr>
                </a:glow>
              </a:effectLst>
              <a:latin typeface="+mj-lt"/>
            </a:endParaRPr>
          </a:p>
        </p:txBody>
      </p:sp>
      <p:pic>
        <p:nvPicPr>
          <p:cNvPr id="10" name="Picture 9" descr="Karachi Kitchen Menu - Takeaway in London | Delivery menu &amp;amp; prices |  Uber Eats">
            <a:extLst>
              <a:ext uri="{FF2B5EF4-FFF2-40B4-BE49-F238E27FC236}">
                <a16:creationId xmlns:a16="http://schemas.microsoft.com/office/drawing/2014/main" id="{1186FDE6-9005-84C6-9252-5D9FBB83DF91}"/>
              </a:ext>
            </a:extLst>
          </p:cNvPr>
          <p:cNvPicPr>
            <a:picLocks noChangeAspect="1"/>
          </p:cNvPicPr>
          <p:nvPr/>
        </p:nvPicPr>
        <p:blipFill>
          <a:blip r:embed="rId2"/>
          <a:srcRect l="4492" t="20756" r="5558"/>
          <a:stretch>
            <a:fillRect/>
          </a:stretch>
        </p:blipFill>
        <p:spPr>
          <a:xfrm>
            <a:off x="810120" y="2975762"/>
            <a:ext cx="2797053" cy="1634938"/>
          </a:xfrm>
          <a:prstGeom prst="rect">
            <a:avLst/>
          </a:prstGeom>
        </p:spPr>
      </p:pic>
      <p:pic>
        <p:nvPicPr>
          <p:cNvPr id="11" name="Picture 10" descr="The elusive history and politics of Pakistan's truck art - DAWN.COM">
            <a:extLst>
              <a:ext uri="{FF2B5EF4-FFF2-40B4-BE49-F238E27FC236}">
                <a16:creationId xmlns:a16="http://schemas.microsoft.com/office/drawing/2014/main" id="{EEB46D5C-A54F-26B4-120A-55A51BB430C7}"/>
              </a:ext>
            </a:extLst>
          </p:cNvPr>
          <p:cNvPicPr>
            <a:picLocks noChangeAspect="1"/>
          </p:cNvPicPr>
          <p:nvPr/>
        </p:nvPicPr>
        <p:blipFill>
          <a:blip r:embed="rId3"/>
          <a:stretch>
            <a:fillRect/>
          </a:stretch>
        </p:blipFill>
        <p:spPr>
          <a:xfrm>
            <a:off x="847571" y="1219348"/>
            <a:ext cx="2759602" cy="1754365"/>
          </a:xfrm>
          <a:prstGeom prst="rect">
            <a:avLst/>
          </a:prstGeom>
        </p:spPr>
      </p:pic>
    </p:spTree>
    <p:extLst>
      <p:ext uri="{BB962C8B-B14F-4D97-AF65-F5344CB8AC3E}">
        <p14:creationId xmlns:p14="http://schemas.microsoft.com/office/powerpoint/2010/main" val="254410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p:tgtEl>
                                          <p:spTgt spid="11"/>
                                        </p:tgtEl>
                                        <p:attrNameLst>
                                          <p:attrName>ppt_y</p:attrName>
                                        </p:attrNameLst>
                                      </p:cBhvr>
                                      <p:tavLst>
                                        <p:tav tm="0">
                                          <p:val>
                                            <p:strVal val="#ppt_y+#ppt_h*1.125000"/>
                                          </p:val>
                                        </p:tav>
                                        <p:tav tm="100000">
                                          <p:val>
                                            <p:strVal val="#ppt_y"/>
                                          </p:val>
                                        </p:tav>
                                      </p:tavLst>
                                    </p:anim>
                                    <p:animEffect transition="in" filter="wipe(up)">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80">
                                          <p:stCondLst>
                                            <p:cond delay="0"/>
                                          </p:stCondLst>
                                        </p:cTn>
                                        <p:tgtEl>
                                          <p:spTgt spid="10"/>
                                        </p:tgtEl>
                                      </p:cBhvr>
                                    </p:animEffect>
                                    <p:anim calcmode="lin" valueType="num">
                                      <p:cBhvr>
                                        <p:cTn id="20"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25" dur="26">
                                          <p:stCondLst>
                                            <p:cond delay="650"/>
                                          </p:stCondLst>
                                        </p:cTn>
                                        <p:tgtEl>
                                          <p:spTgt spid="10"/>
                                        </p:tgtEl>
                                      </p:cBhvr>
                                      <p:to x="100000" y="60000"/>
                                    </p:animScale>
                                    <p:animScale>
                                      <p:cBhvr>
                                        <p:cTn id="26" dur="166" decel="50000">
                                          <p:stCondLst>
                                            <p:cond delay="676"/>
                                          </p:stCondLst>
                                        </p:cTn>
                                        <p:tgtEl>
                                          <p:spTgt spid="10"/>
                                        </p:tgtEl>
                                      </p:cBhvr>
                                      <p:to x="100000" y="100000"/>
                                    </p:animScale>
                                    <p:animScale>
                                      <p:cBhvr>
                                        <p:cTn id="27" dur="26">
                                          <p:stCondLst>
                                            <p:cond delay="1312"/>
                                          </p:stCondLst>
                                        </p:cTn>
                                        <p:tgtEl>
                                          <p:spTgt spid="10"/>
                                        </p:tgtEl>
                                      </p:cBhvr>
                                      <p:to x="100000" y="80000"/>
                                    </p:animScale>
                                    <p:animScale>
                                      <p:cBhvr>
                                        <p:cTn id="28" dur="166" decel="50000">
                                          <p:stCondLst>
                                            <p:cond delay="1338"/>
                                          </p:stCondLst>
                                        </p:cTn>
                                        <p:tgtEl>
                                          <p:spTgt spid="10"/>
                                        </p:tgtEl>
                                      </p:cBhvr>
                                      <p:to x="100000" y="100000"/>
                                    </p:animScale>
                                    <p:animScale>
                                      <p:cBhvr>
                                        <p:cTn id="29" dur="26">
                                          <p:stCondLst>
                                            <p:cond delay="1642"/>
                                          </p:stCondLst>
                                        </p:cTn>
                                        <p:tgtEl>
                                          <p:spTgt spid="10"/>
                                        </p:tgtEl>
                                      </p:cBhvr>
                                      <p:to x="100000" y="90000"/>
                                    </p:animScale>
                                    <p:animScale>
                                      <p:cBhvr>
                                        <p:cTn id="30" dur="166" decel="50000">
                                          <p:stCondLst>
                                            <p:cond delay="1668"/>
                                          </p:stCondLst>
                                        </p:cTn>
                                        <p:tgtEl>
                                          <p:spTgt spid="10"/>
                                        </p:tgtEl>
                                      </p:cBhvr>
                                      <p:to x="100000" y="100000"/>
                                    </p:animScale>
                                    <p:animScale>
                                      <p:cBhvr>
                                        <p:cTn id="31" dur="26">
                                          <p:stCondLst>
                                            <p:cond delay="1808"/>
                                          </p:stCondLst>
                                        </p:cTn>
                                        <p:tgtEl>
                                          <p:spTgt spid="10"/>
                                        </p:tgtEl>
                                      </p:cBhvr>
                                      <p:to x="100000" y="95000"/>
                                    </p:animScale>
                                    <p:animScale>
                                      <p:cBhvr>
                                        <p:cTn id="32" dur="166" decel="50000">
                                          <p:stCondLst>
                                            <p:cond delay="1834"/>
                                          </p:stCondLst>
                                        </p:cTn>
                                        <p:tgtEl>
                                          <p:spTgt spid="10"/>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AD7F753-DE92-F825-F75A-517619F42FEC}"/>
              </a:ext>
            </a:extLst>
          </p:cNvPr>
          <p:cNvSpPr>
            <a:spLocks noGrp="1"/>
          </p:cNvSpPr>
          <p:nvPr>
            <p:ph type="subTitle" idx="1"/>
          </p:nvPr>
        </p:nvSpPr>
        <p:spPr>
          <a:xfrm>
            <a:off x="3827237" y="1564325"/>
            <a:ext cx="4936275" cy="2298300"/>
          </a:xfrm>
        </p:spPr>
        <p:txBody>
          <a:bodyPr/>
          <a:lstStyle/>
          <a:p>
            <a:pPr>
              <a:buClr>
                <a:srgbClr val="D2A954"/>
              </a:buClr>
            </a:pPr>
            <a:r>
              <a:rPr lang="en-GB" sz="2000" dirty="0">
                <a:solidFill>
                  <a:srgbClr val="DEA845"/>
                </a:solidFill>
                <a:effectLst>
                  <a:glow rad="127000">
                    <a:schemeClr val="bg1">
                      <a:lumMod val="10000"/>
                    </a:schemeClr>
                  </a:glow>
                </a:effectLst>
                <a:latin typeface="+mn-lt"/>
              </a:rPr>
              <a:t>The name of the brand came to me while watching my partner’s YouTube stream. His channel is called “Rexon”. I wanted to bring his signature name into the real world by turning it into a brand, so I took the name “Rex” and searched for a last name. That’s when I came across “Rex Royale.” The word “Rex” means “king” in Latin.</a:t>
            </a:r>
          </a:p>
        </p:txBody>
      </p:sp>
      <p:pic>
        <p:nvPicPr>
          <p:cNvPr id="5" name="Picture 4" descr="The Origins Of Latin">
            <a:extLst>
              <a:ext uri="{FF2B5EF4-FFF2-40B4-BE49-F238E27FC236}">
                <a16:creationId xmlns:a16="http://schemas.microsoft.com/office/drawing/2014/main" id="{7AA08FD1-CF9A-2A98-B8DA-A222C105FA06}"/>
              </a:ext>
            </a:extLst>
          </p:cNvPr>
          <p:cNvPicPr>
            <a:picLocks noChangeAspect="1"/>
          </p:cNvPicPr>
          <p:nvPr/>
        </p:nvPicPr>
        <p:blipFill>
          <a:blip r:embed="rId2"/>
          <a:stretch>
            <a:fillRect/>
          </a:stretch>
        </p:blipFill>
        <p:spPr>
          <a:xfrm>
            <a:off x="1058637" y="3233464"/>
            <a:ext cx="2768600" cy="1560222"/>
          </a:xfrm>
          <a:prstGeom prst="rect">
            <a:avLst/>
          </a:prstGeom>
        </p:spPr>
      </p:pic>
      <p:pic>
        <p:nvPicPr>
          <p:cNvPr id="6" name="Picture 5">
            <a:extLst>
              <a:ext uri="{FF2B5EF4-FFF2-40B4-BE49-F238E27FC236}">
                <a16:creationId xmlns:a16="http://schemas.microsoft.com/office/drawing/2014/main" id="{9B05CDDB-F658-AFB3-8AF3-C27FE2F6FF5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7737" y="377424"/>
            <a:ext cx="3110400" cy="3110400"/>
          </a:xfrm>
          <a:prstGeom prst="rect">
            <a:avLst/>
          </a:prstGeom>
        </p:spPr>
      </p:pic>
      <p:sp>
        <p:nvSpPr>
          <p:cNvPr id="9" name="Google Shape;316;p33">
            <a:extLst>
              <a:ext uri="{FF2B5EF4-FFF2-40B4-BE49-F238E27FC236}">
                <a16:creationId xmlns:a16="http://schemas.microsoft.com/office/drawing/2014/main" id="{8E7ECC90-C3C5-641A-AB7C-63D5B0CD85DB}"/>
              </a:ext>
            </a:extLst>
          </p:cNvPr>
          <p:cNvSpPr txBox="1">
            <a:spLocks/>
          </p:cNvSpPr>
          <p:nvPr/>
        </p:nvSpPr>
        <p:spPr>
          <a:xfrm>
            <a:off x="2151724" y="903175"/>
            <a:ext cx="8458200" cy="572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1pPr>
            <a:lvl2pPr marR="0" lvl="1"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2pPr>
            <a:lvl3pPr marR="0" lvl="2"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3pPr>
            <a:lvl4pPr marR="0" lvl="3"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4pPr>
            <a:lvl5pPr marR="0" lvl="4"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5pPr>
            <a:lvl6pPr marR="0" lvl="5"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6pPr>
            <a:lvl7pPr marR="0" lvl="6"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7pPr>
            <a:lvl8pPr marR="0" lvl="7"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8pPr>
            <a:lvl9pPr marR="0" lvl="8"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9pPr>
          </a:lstStyle>
          <a:p>
            <a:pPr algn="ctr"/>
            <a:r>
              <a:rPr lang="en-GB" sz="4000" b="1" u="sng" dirty="0">
                <a:solidFill>
                  <a:srgbClr val="DEA845"/>
                </a:solidFill>
                <a:effectLst>
                  <a:glow rad="127000">
                    <a:schemeClr val="bg1">
                      <a:lumMod val="10000"/>
                    </a:schemeClr>
                  </a:glow>
                </a:effectLst>
                <a:latin typeface="+mj-lt"/>
              </a:rPr>
              <a:t>Brand Name?</a:t>
            </a:r>
          </a:p>
        </p:txBody>
      </p:sp>
    </p:spTree>
    <p:extLst>
      <p:ext uri="{BB962C8B-B14F-4D97-AF65-F5344CB8AC3E}">
        <p14:creationId xmlns:p14="http://schemas.microsoft.com/office/powerpoint/2010/main" val="40306239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an kitchen">
            <a:extLst>
              <a:ext uri="{FF2B5EF4-FFF2-40B4-BE49-F238E27FC236}">
                <a16:creationId xmlns:a16="http://schemas.microsoft.com/office/drawing/2014/main" id="{1EE18CD4-51E3-733A-83DB-2C3443ED2EA2}"/>
              </a:ext>
            </a:extLst>
          </p:cNvPr>
          <p:cNvPicPr>
            <a:picLocks noChangeAspect="1"/>
          </p:cNvPicPr>
          <p:nvPr/>
        </p:nvPicPr>
        <p:blipFill>
          <a:blip r:embed="rId2"/>
          <a:stretch>
            <a:fillRect/>
          </a:stretch>
        </p:blipFill>
        <p:spPr>
          <a:xfrm>
            <a:off x="219994" y="1015044"/>
            <a:ext cx="1917611" cy="2401293"/>
          </a:xfrm>
          <a:prstGeom prst="rect">
            <a:avLst/>
          </a:prstGeom>
        </p:spPr>
      </p:pic>
      <p:sp>
        <p:nvSpPr>
          <p:cNvPr id="16" name="Google Shape;289;p31">
            <a:extLst>
              <a:ext uri="{FF2B5EF4-FFF2-40B4-BE49-F238E27FC236}">
                <a16:creationId xmlns:a16="http://schemas.microsoft.com/office/drawing/2014/main" id="{29F878AB-29E8-EDCA-8EF4-B3AC8C2072FA}"/>
              </a:ext>
            </a:extLst>
          </p:cNvPr>
          <p:cNvSpPr txBox="1">
            <a:spLocks noGrp="1"/>
          </p:cNvSpPr>
          <p:nvPr>
            <p:ph type="title"/>
          </p:nvPr>
        </p:nvSpPr>
        <p:spPr>
          <a:xfrm>
            <a:off x="155448" y="301481"/>
            <a:ext cx="8988552"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000" b="1" u="sng" dirty="0">
                <a:solidFill>
                  <a:srgbClr val="DEA845"/>
                </a:solidFill>
                <a:effectLst>
                  <a:glow rad="127000">
                    <a:schemeClr val="bg1">
                      <a:lumMod val="10000"/>
                    </a:schemeClr>
                  </a:glow>
                </a:effectLst>
                <a:latin typeface="+mj-lt"/>
                <a:cs typeface="Calibri" panose="020F0502020204030204" pitchFamily="34" charset="0"/>
              </a:rPr>
              <a:t>Business</a:t>
            </a:r>
            <a:r>
              <a:rPr lang="en" sz="4000" b="1" u="sng" dirty="0">
                <a:solidFill>
                  <a:srgbClr val="DEA845"/>
                </a:solidFill>
                <a:latin typeface="+mj-lt"/>
                <a:cs typeface="Calibri" panose="020F0502020204030204" pitchFamily="34" charset="0"/>
              </a:rPr>
              <a:t> </a:t>
            </a:r>
            <a:r>
              <a:rPr lang="en" sz="4000" b="1" u="sng" dirty="0">
                <a:solidFill>
                  <a:srgbClr val="DEA845"/>
                </a:solidFill>
                <a:effectLst>
                  <a:glow rad="127000">
                    <a:schemeClr val="bg1">
                      <a:lumMod val="10000"/>
                    </a:schemeClr>
                  </a:glow>
                </a:effectLst>
                <a:latin typeface="+mj-lt"/>
                <a:cs typeface="Calibri" panose="020F0502020204030204" pitchFamily="34" charset="0"/>
              </a:rPr>
              <a:t>Design and Color Theme</a:t>
            </a:r>
            <a:endParaRPr sz="4000" b="1" u="sng" dirty="0">
              <a:solidFill>
                <a:srgbClr val="DEA845"/>
              </a:solidFill>
              <a:effectLst>
                <a:glow rad="127000">
                  <a:schemeClr val="bg1">
                    <a:lumMod val="10000"/>
                  </a:schemeClr>
                </a:glow>
              </a:effectLst>
              <a:latin typeface="+mj-lt"/>
              <a:cs typeface="Calibri" panose="020F0502020204030204" pitchFamily="34" charset="0"/>
            </a:endParaRPr>
          </a:p>
        </p:txBody>
      </p:sp>
      <p:pic>
        <p:nvPicPr>
          <p:cNvPr id="2" name="Picture 1">
            <a:extLst>
              <a:ext uri="{FF2B5EF4-FFF2-40B4-BE49-F238E27FC236}">
                <a16:creationId xmlns:a16="http://schemas.microsoft.com/office/drawing/2014/main" id="{42B9DFCD-A1B9-95C0-4BE2-542614C025B9}"/>
              </a:ext>
            </a:extLst>
          </p:cNvPr>
          <p:cNvPicPr>
            <a:picLocks noChangeAspect="1"/>
          </p:cNvPicPr>
          <p:nvPr/>
        </p:nvPicPr>
        <p:blipFill>
          <a:blip r:embed="rId3"/>
          <a:srcRect t="11553" b="26710"/>
          <a:stretch>
            <a:fillRect/>
          </a:stretch>
        </p:blipFill>
        <p:spPr>
          <a:xfrm>
            <a:off x="3832812" y="1145484"/>
            <a:ext cx="1662592" cy="1602511"/>
          </a:xfrm>
          <a:prstGeom prst="rect">
            <a:avLst/>
          </a:prstGeom>
        </p:spPr>
      </p:pic>
      <p:pic>
        <p:nvPicPr>
          <p:cNvPr id="3" name="Picture 2" descr="No photo description available.">
            <a:extLst>
              <a:ext uri="{FF2B5EF4-FFF2-40B4-BE49-F238E27FC236}">
                <a16:creationId xmlns:a16="http://schemas.microsoft.com/office/drawing/2014/main" id="{8E402D6F-4512-BEE7-1E44-5E50DEEFE5E0}"/>
              </a:ext>
            </a:extLst>
          </p:cNvPr>
          <p:cNvPicPr>
            <a:picLocks noChangeAspect="1"/>
          </p:cNvPicPr>
          <p:nvPr/>
        </p:nvPicPr>
        <p:blipFill>
          <a:blip r:embed="rId4"/>
          <a:stretch>
            <a:fillRect/>
          </a:stretch>
        </p:blipFill>
        <p:spPr>
          <a:xfrm>
            <a:off x="2170220" y="1175577"/>
            <a:ext cx="1662592" cy="2905008"/>
          </a:xfrm>
          <a:prstGeom prst="rect">
            <a:avLst/>
          </a:prstGeom>
        </p:spPr>
      </p:pic>
      <p:pic>
        <p:nvPicPr>
          <p:cNvPr id="4" name="Picture 3" descr="Koh Saar Grill opened last year and they serve Pakistani cuisine  @kohsaargrill , 📍3535 Gateway Boulevard, The name KohSaar translates to  valley of mountains in Urdu, evoking the stunning landscapes of ...">
            <a:extLst>
              <a:ext uri="{FF2B5EF4-FFF2-40B4-BE49-F238E27FC236}">
                <a16:creationId xmlns:a16="http://schemas.microsoft.com/office/drawing/2014/main" id="{1A8B2351-03BB-8F31-EAB5-BB8AF6A70164}"/>
              </a:ext>
            </a:extLst>
          </p:cNvPr>
          <p:cNvPicPr>
            <a:picLocks noChangeAspect="1"/>
          </p:cNvPicPr>
          <p:nvPr/>
        </p:nvPicPr>
        <p:blipFill>
          <a:blip r:embed="rId5"/>
          <a:stretch>
            <a:fillRect/>
          </a:stretch>
        </p:blipFill>
        <p:spPr>
          <a:xfrm>
            <a:off x="3839967" y="2747995"/>
            <a:ext cx="1662592" cy="2137468"/>
          </a:xfrm>
          <a:prstGeom prst="rect">
            <a:avLst/>
          </a:prstGeom>
        </p:spPr>
      </p:pic>
      <p:pic>
        <p:nvPicPr>
          <p:cNvPr id="5" name="Picture 4" descr="FED | Café &amp; Catering Services">
            <a:extLst>
              <a:ext uri="{FF2B5EF4-FFF2-40B4-BE49-F238E27FC236}">
                <a16:creationId xmlns:a16="http://schemas.microsoft.com/office/drawing/2014/main" id="{D6F4EA1F-E6D3-E119-CA49-31EB042E1D5D}"/>
              </a:ext>
            </a:extLst>
          </p:cNvPr>
          <p:cNvPicPr>
            <a:picLocks noChangeAspect="1"/>
          </p:cNvPicPr>
          <p:nvPr/>
        </p:nvPicPr>
        <p:blipFill>
          <a:blip r:embed="rId6"/>
          <a:stretch>
            <a:fillRect/>
          </a:stretch>
        </p:blipFill>
        <p:spPr>
          <a:xfrm>
            <a:off x="5637833" y="1175577"/>
            <a:ext cx="1662592" cy="2234108"/>
          </a:xfrm>
          <a:prstGeom prst="rect">
            <a:avLst/>
          </a:prstGeom>
        </p:spPr>
      </p:pic>
      <p:pic>
        <p:nvPicPr>
          <p:cNvPr id="7" name="Picture 6" descr="The interior of a modern spacious kitchen in a cafe or restaurant | Premium  Photo">
            <a:extLst>
              <a:ext uri="{FF2B5EF4-FFF2-40B4-BE49-F238E27FC236}">
                <a16:creationId xmlns:a16="http://schemas.microsoft.com/office/drawing/2014/main" id="{7E9768F8-1D44-C9B5-4123-4802955B6D6A}"/>
              </a:ext>
            </a:extLst>
          </p:cNvPr>
          <p:cNvPicPr>
            <a:picLocks noChangeAspect="1"/>
          </p:cNvPicPr>
          <p:nvPr/>
        </p:nvPicPr>
        <p:blipFill>
          <a:blip r:embed="rId7"/>
          <a:stretch>
            <a:fillRect/>
          </a:stretch>
        </p:blipFill>
        <p:spPr>
          <a:xfrm>
            <a:off x="7340195" y="1145484"/>
            <a:ext cx="1662592" cy="2140415"/>
          </a:xfrm>
          <a:prstGeom prst="rect">
            <a:avLst/>
          </a:prstGeom>
        </p:spPr>
      </p:pic>
      <p:pic>
        <p:nvPicPr>
          <p:cNvPr id="8" name="Picture 7" descr="21 Small Restaurant Kitchen Design Ideas For Stylish Kitchen">
            <a:extLst>
              <a:ext uri="{FF2B5EF4-FFF2-40B4-BE49-F238E27FC236}">
                <a16:creationId xmlns:a16="http://schemas.microsoft.com/office/drawing/2014/main" id="{D9CF4B5F-2F03-939E-8A81-8732D2665F5D}"/>
              </a:ext>
            </a:extLst>
          </p:cNvPr>
          <p:cNvPicPr>
            <a:picLocks noChangeAspect="1"/>
          </p:cNvPicPr>
          <p:nvPr/>
        </p:nvPicPr>
        <p:blipFill>
          <a:blip r:embed="rId8"/>
          <a:stretch>
            <a:fillRect/>
          </a:stretch>
        </p:blipFill>
        <p:spPr>
          <a:xfrm>
            <a:off x="5567128" y="3315992"/>
            <a:ext cx="3435659" cy="1733815"/>
          </a:xfrm>
          <a:prstGeom prst="rect">
            <a:avLst/>
          </a:prstGeom>
        </p:spPr>
      </p:pic>
      <p:pic>
        <p:nvPicPr>
          <p:cNvPr id="10" name="Picture 9">
            <a:extLst>
              <a:ext uri="{FF2B5EF4-FFF2-40B4-BE49-F238E27FC236}">
                <a16:creationId xmlns:a16="http://schemas.microsoft.com/office/drawing/2014/main" id="{73008FDA-F566-AF47-CC9F-A2FE6AF8F51A}"/>
              </a:ext>
            </a:extLst>
          </p:cNvPr>
          <p:cNvPicPr>
            <a:picLocks noChangeAspect="1"/>
          </p:cNvPicPr>
          <p:nvPr/>
        </p:nvPicPr>
        <p:blipFill>
          <a:blip r:embed="rId9"/>
          <a:srcRect b="9630"/>
          <a:stretch>
            <a:fillRect/>
          </a:stretch>
        </p:blipFill>
        <p:spPr>
          <a:xfrm>
            <a:off x="765840" y="3416337"/>
            <a:ext cx="1371765" cy="1349673"/>
          </a:xfrm>
          <a:prstGeom prst="rect">
            <a:avLst/>
          </a:prstGeom>
        </p:spPr>
      </p:pic>
    </p:spTree>
    <p:extLst>
      <p:ext uri="{BB962C8B-B14F-4D97-AF65-F5344CB8AC3E}">
        <p14:creationId xmlns:p14="http://schemas.microsoft.com/office/powerpoint/2010/main" val="10592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p:tgtEl>
                                          <p:spTgt spid="6"/>
                                        </p:tgtEl>
                                        <p:attrNameLst>
                                          <p:attrName>ppt_y</p:attrName>
                                        </p:attrNameLst>
                                      </p:cBhvr>
                                      <p:tavLst>
                                        <p:tav tm="0">
                                          <p:val>
                                            <p:strVal val="#ppt_y+#ppt_h*1.125000"/>
                                          </p:val>
                                        </p:tav>
                                        <p:tav tm="100000">
                                          <p:val>
                                            <p:strVal val="#ppt_y"/>
                                          </p:val>
                                        </p:tav>
                                      </p:tavLst>
                                    </p:anim>
                                    <p:animEffect transition="in" filter="wipe(up)">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p:tgtEl>
                                          <p:spTgt spid="3"/>
                                        </p:tgtEl>
                                        <p:attrNameLst>
                                          <p:attrName>ppt_y</p:attrName>
                                        </p:attrNameLst>
                                      </p:cBhvr>
                                      <p:tavLst>
                                        <p:tav tm="0">
                                          <p:val>
                                            <p:strVal val="#ppt_y+#ppt_h*1.125000"/>
                                          </p:val>
                                        </p:tav>
                                        <p:tav tm="100000">
                                          <p:val>
                                            <p:strVal val="#ppt_y"/>
                                          </p:val>
                                        </p:tav>
                                      </p:tavLst>
                                    </p:anim>
                                    <p:animEffect transition="in" filter="wipe(up)">
                                      <p:cBhvr>
                                        <p:cTn id="19" dur="5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500"/>
                                        <p:tgtEl>
                                          <p:spTgt spid="2"/>
                                        </p:tgtEl>
                                        <p:attrNameLst>
                                          <p:attrName>ppt_y</p:attrName>
                                        </p:attrNameLst>
                                      </p:cBhvr>
                                      <p:tavLst>
                                        <p:tav tm="0">
                                          <p:val>
                                            <p:strVal val="#ppt_y+#ppt_h*1.125000"/>
                                          </p:val>
                                        </p:tav>
                                        <p:tav tm="100000">
                                          <p:val>
                                            <p:strVal val="#ppt_y"/>
                                          </p:val>
                                        </p:tav>
                                      </p:tavLst>
                                    </p:anim>
                                    <p:animEffect transition="in" filter="wipe(up)">
                                      <p:cBhvr>
                                        <p:cTn id="25" dur="500"/>
                                        <p:tgtEl>
                                          <p:spTgt spid="2"/>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p:tgtEl>
                                          <p:spTgt spid="4"/>
                                        </p:tgtEl>
                                        <p:attrNameLst>
                                          <p:attrName>ppt_y</p:attrName>
                                        </p:attrNameLst>
                                      </p:cBhvr>
                                      <p:tavLst>
                                        <p:tav tm="0">
                                          <p:val>
                                            <p:strVal val="#ppt_y+#ppt_h*1.125000"/>
                                          </p:val>
                                        </p:tav>
                                        <p:tav tm="100000">
                                          <p:val>
                                            <p:strVal val="#ppt_y"/>
                                          </p:val>
                                        </p:tav>
                                      </p:tavLst>
                                    </p:anim>
                                    <p:animEffect transition="in" filter="wipe(up)">
                                      <p:cBhvr>
                                        <p:cTn id="31" dur="500"/>
                                        <p:tgtEl>
                                          <p:spTgt spid="4"/>
                                        </p:tgtEl>
                                      </p:cBhvr>
                                    </p:animEffect>
                                  </p:childTnLst>
                                </p:cTn>
                              </p:par>
                            </p:childTnLst>
                          </p:cTn>
                        </p:par>
                      </p:childTnLst>
                    </p:cTn>
                  </p:par>
                  <p:par>
                    <p:cTn id="32" fill="hold">
                      <p:stCondLst>
                        <p:cond delay="indefinite"/>
                      </p:stCondLst>
                      <p:childTnLst>
                        <p:par>
                          <p:cTn id="33" fill="hold">
                            <p:stCondLst>
                              <p:cond delay="0"/>
                            </p:stCondLst>
                            <p:childTnLst>
                              <p:par>
                                <p:cTn id="34" presetID="12" presetClass="entr" presetSubtype="4" fill="hold"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p:tgtEl>
                                          <p:spTgt spid="10"/>
                                        </p:tgtEl>
                                        <p:attrNameLst>
                                          <p:attrName>ppt_y</p:attrName>
                                        </p:attrNameLst>
                                      </p:cBhvr>
                                      <p:tavLst>
                                        <p:tav tm="0">
                                          <p:val>
                                            <p:strVal val="#ppt_y+#ppt_h*1.125000"/>
                                          </p:val>
                                        </p:tav>
                                        <p:tav tm="100000">
                                          <p:val>
                                            <p:strVal val="#ppt_y"/>
                                          </p:val>
                                        </p:tav>
                                      </p:tavLst>
                                    </p:anim>
                                    <p:animEffect transition="in" filter="wipe(up)">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2" presetClass="entr" presetSubtype="4"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additive="base">
                                        <p:cTn id="42" dur="500"/>
                                        <p:tgtEl>
                                          <p:spTgt spid="5"/>
                                        </p:tgtEl>
                                        <p:attrNameLst>
                                          <p:attrName>ppt_y</p:attrName>
                                        </p:attrNameLst>
                                      </p:cBhvr>
                                      <p:tavLst>
                                        <p:tav tm="0">
                                          <p:val>
                                            <p:strVal val="#ppt_y+#ppt_h*1.125000"/>
                                          </p:val>
                                        </p:tav>
                                        <p:tav tm="100000">
                                          <p:val>
                                            <p:strVal val="#ppt_y"/>
                                          </p:val>
                                        </p:tav>
                                      </p:tavLst>
                                    </p:anim>
                                    <p:animEffect transition="in" filter="wipe(up)">
                                      <p:cBhvr>
                                        <p:cTn id="43" dur="500"/>
                                        <p:tgtEl>
                                          <p:spTgt spid="5"/>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nodeType="clickEffect">
                                  <p:stCondLst>
                                    <p:cond delay="0"/>
                                  </p:stCondLst>
                                  <p:childTnLst>
                                    <p:set>
                                      <p:cBhvr>
                                        <p:cTn id="47" dur="1" fill="hold">
                                          <p:stCondLst>
                                            <p:cond delay="0"/>
                                          </p:stCondLst>
                                        </p:cTn>
                                        <p:tgtEl>
                                          <p:spTgt spid="7"/>
                                        </p:tgtEl>
                                        <p:attrNameLst>
                                          <p:attrName>style.visibility</p:attrName>
                                        </p:attrNameLst>
                                      </p:cBhvr>
                                      <p:to>
                                        <p:strVal val="visible"/>
                                      </p:to>
                                    </p:set>
                                    <p:anim calcmode="lin" valueType="num">
                                      <p:cBhvr additive="base">
                                        <p:cTn id="48" dur="500"/>
                                        <p:tgtEl>
                                          <p:spTgt spid="7"/>
                                        </p:tgtEl>
                                        <p:attrNameLst>
                                          <p:attrName>ppt_y</p:attrName>
                                        </p:attrNameLst>
                                      </p:cBhvr>
                                      <p:tavLst>
                                        <p:tav tm="0">
                                          <p:val>
                                            <p:strVal val="#ppt_y+#ppt_h*1.125000"/>
                                          </p:val>
                                        </p:tav>
                                        <p:tav tm="100000">
                                          <p:val>
                                            <p:strVal val="#ppt_y"/>
                                          </p:val>
                                        </p:tav>
                                      </p:tavLst>
                                    </p:anim>
                                    <p:animEffect transition="in" filter="wipe(up)">
                                      <p:cBhvr>
                                        <p:cTn id="49" dur="500"/>
                                        <p:tgtEl>
                                          <p:spTgt spid="7"/>
                                        </p:tgtEl>
                                      </p:cBhvr>
                                    </p:animEffect>
                                  </p:childTnLst>
                                </p:cTn>
                              </p:par>
                            </p:childTnLst>
                          </p:cTn>
                        </p:par>
                      </p:childTnLst>
                    </p:cTn>
                  </p:par>
                  <p:par>
                    <p:cTn id="50" fill="hold">
                      <p:stCondLst>
                        <p:cond delay="indefinite"/>
                      </p:stCondLst>
                      <p:childTnLst>
                        <p:par>
                          <p:cTn id="51" fill="hold">
                            <p:stCondLst>
                              <p:cond delay="0"/>
                            </p:stCondLst>
                            <p:childTnLst>
                              <p:par>
                                <p:cTn id="52" presetID="12" presetClass="entr" presetSubtype="4" fill="hold" nodeType="clickEffect">
                                  <p:stCondLst>
                                    <p:cond delay="0"/>
                                  </p:stCondLst>
                                  <p:childTnLst>
                                    <p:set>
                                      <p:cBhvr>
                                        <p:cTn id="53" dur="1" fill="hold">
                                          <p:stCondLst>
                                            <p:cond delay="0"/>
                                          </p:stCondLst>
                                        </p:cTn>
                                        <p:tgtEl>
                                          <p:spTgt spid="8"/>
                                        </p:tgtEl>
                                        <p:attrNameLst>
                                          <p:attrName>style.visibility</p:attrName>
                                        </p:attrNameLst>
                                      </p:cBhvr>
                                      <p:to>
                                        <p:strVal val="visible"/>
                                      </p:to>
                                    </p:set>
                                    <p:anim calcmode="lin" valueType="num">
                                      <p:cBhvr additive="base">
                                        <p:cTn id="54" dur="500"/>
                                        <p:tgtEl>
                                          <p:spTgt spid="8"/>
                                        </p:tgtEl>
                                        <p:attrNameLst>
                                          <p:attrName>ppt_y</p:attrName>
                                        </p:attrNameLst>
                                      </p:cBhvr>
                                      <p:tavLst>
                                        <p:tav tm="0">
                                          <p:val>
                                            <p:strVal val="#ppt_y+#ppt_h*1.125000"/>
                                          </p:val>
                                        </p:tav>
                                        <p:tav tm="100000">
                                          <p:val>
                                            <p:strVal val="#ppt_y"/>
                                          </p:val>
                                        </p:tav>
                                      </p:tavLst>
                                    </p:anim>
                                    <p:animEffect transition="in" filter="wipe(up)">
                                      <p:cBhvr>
                                        <p:cTn id="5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C2512-A95E-D13E-CD6B-688F2D552573}"/>
              </a:ext>
            </a:extLst>
          </p:cNvPr>
          <p:cNvSpPr>
            <a:spLocks noGrp="1"/>
          </p:cNvSpPr>
          <p:nvPr>
            <p:ph type="title"/>
          </p:nvPr>
        </p:nvSpPr>
        <p:spPr>
          <a:xfrm>
            <a:off x="1363" y="3691094"/>
            <a:ext cx="1996194" cy="841800"/>
          </a:xfrm>
        </p:spPr>
        <p:txBody>
          <a:bodyPr/>
          <a:lstStyle/>
          <a:p>
            <a:pPr fontAlgn="t"/>
            <a:r>
              <a:rPr lang="en-GB" sz="2000" dirty="0">
                <a:solidFill>
                  <a:srgbClr val="DEA845"/>
                </a:solidFill>
                <a:effectLst>
                  <a:glow rad="127000">
                    <a:schemeClr val="bg1">
                      <a:lumMod val="10000"/>
                    </a:schemeClr>
                  </a:glow>
                </a:effectLst>
                <a:latin typeface="+mn-lt"/>
              </a:rPr>
              <a:t>The main colours used for the business will be green, gold, and black, supported by colourful tea and coffee equipment.</a:t>
            </a:r>
          </a:p>
        </p:txBody>
      </p:sp>
      <p:sp>
        <p:nvSpPr>
          <p:cNvPr id="5" name="Google Shape;316;p33">
            <a:extLst>
              <a:ext uri="{FF2B5EF4-FFF2-40B4-BE49-F238E27FC236}">
                <a16:creationId xmlns:a16="http://schemas.microsoft.com/office/drawing/2014/main" id="{F4F5B1DF-E618-E7A7-D845-469F0D08C440}"/>
              </a:ext>
            </a:extLst>
          </p:cNvPr>
          <p:cNvSpPr txBox="1">
            <a:spLocks noGrp="1"/>
          </p:cNvSpPr>
          <p:nvPr/>
        </p:nvSpPr>
        <p:spPr>
          <a:xfrm>
            <a:off x="342900" y="532800"/>
            <a:ext cx="8674286" cy="572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1pPr>
            <a:lvl2pPr marR="0" lvl="1"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2pPr>
            <a:lvl3pPr marR="0" lvl="2"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3pPr>
            <a:lvl4pPr marR="0" lvl="3"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4pPr>
            <a:lvl5pPr marR="0" lvl="4"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5pPr>
            <a:lvl6pPr marR="0" lvl="5"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6pPr>
            <a:lvl7pPr marR="0" lvl="6"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7pPr>
            <a:lvl8pPr marR="0" lvl="7"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8pPr>
            <a:lvl9pPr marR="0" lvl="8" algn="l" rtl="0">
              <a:lnSpc>
                <a:spcPct val="100000"/>
              </a:lnSpc>
              <a:spcBef>
                <a:spcPts val="0"/>
              </a:spcBef>
              <a:spcAft>
                <a:spcPts val="0"/>
              </a:spcAft>
              <a:buClr>
                <a:schemeClr val="dk1"/>
              </a:buClr>
              <a:buSzPts val="3000"/>
              <a:buFont typeface="Libre Caslon Text"/>
              <a:buNone/>
              <a:defRPr sz="3000" b="0" i="0" u="none" strike="noStrike" cap="none">
                <a:solidFill>
                  <a:schemeClr val="dk1"/>
                </a:solidFill>
                <a:latin typeface="Libre Caslon Text"/>
                <a:ea typeface="Libre Caslon Text"/>
                <a:cs typeface="Libre Caslon Text"/>
                <a:sym typeface="Libre Caslon Text"/>
              </a:defRPr>
            </a:lvl9pPr>
          </a:lstStyle>
          <a:p>
            <a:pPr lvl="0" algn="ctr"/>
            <a:r>
              <a:rPr lang="en" sz="4000" b="1" u="sng" dirty="0">
                <a:solidFill>
                  <a:srgbClr val="DEA845"/>
                </a:solidFill>
                <a:effectLst>
                  <a:glow rad="127000">
                    <a:schemeClr val="bg1">
                      <a:lumMod val="10000"/>
                    </a:schemeClr>
                  </a:glow>
                </a:effectLst>
                <a:latin typeface="+mj-lt"/>
                <a:cs typeface="Calibri" panose="020F0502020204030204" pitchFamily="34" charset="0"/>
              </a:rPr>
              <a:t>Business</a:t>
            </a:r>
            <a:r>
              <a:rPr lang="en" sz="4000" b="1" u="sng" dirty="0">
                <a:solidFill>
                  <a:srgbClr val="DEA845"/>
                </a:solidFill>
                <a:latin typeface="+mj-lt"/>
                <a:cs typeface="Calibri" panose="020F0502020204030204" pitchFamily="34" charset="0"/>
              </a:rPr>
              <a:t> </a:t>
            </a:r>
            <a:r>
              <a:rPr lang="en" sz="4000" b="1" u="sng" dirty="0">
                <a:solidFill>
                  <a:srgbClr val="DEA845"/>
                </a:solidFill>
                <a:effectLst>
                  <a:glow rad="127000">
                    <a:schemeClr val="bg1">
                      <a:lumMod val="10000"/>
                    </a:schemeClr>
                  </a:glow>
                </a:effectLst>
                <a:latin typeface="+mj-lt"/>
                <a:cs typeface="Calibri" panose="020F0502020204030204" pitchFamily="34" charset="0"/>
              </a:rPr>
              <a:t>Design and Color Theme</a:t>
            </a:r>
            <a:endParaRPr sz="4000" b="1" u="sng" dirty="0">
              <a:solidFill>
                <a:srgbClr val="DEA845"/>
              </a:solidFill>
              <a:effectLst>
                <a:glow rad="127000">
                  <a:schemeClr val="bg1">
                    <a:lumMod val="10000"/>
                  </a:schemeClr>
                </a:glow>
              </a:effectLst>
              <a:latin typeface="+mj-lt"/>
            </a:endParaRPr>
          </a:p>
        </p:txBody>
      </p:sp>
      <p:pic>
        <p:nvPicPr>
          <p:cNvPr id="7" name="Picture 6">
            <a:extLst>
              <a:ext uri="{FF2B5EF4-FFF2-40B4-BE49-F238E27FC236}">
                <a16:creationId xmlns:a16="http://schemas.microsoft.com/office/drawing/2014/main" id="{61979AB9-4A63-99D9-9DFE-4632BE661CD2}"/>
              </a:ext>
            </a:extLst>
          </p:cNvPr>
          <p:cNvPicPr>
            <a:picLocks noChangeAspect="1"/>
          </p:cNvPicPr>
          <p:nvPr/>
        </p:nvPicPr>
        <p:blipFill>
          <a:blip r:embed="rId2"/>
          <a:srcRect b="12456"/>
          <a:stretch>
            <a:fillRect/>
          </a:stretch>
        </p:blipFill>
        <p:spPr>
          <a:xfrm>
            <a:off x="1997557" y="1263149"/>
            <a:ext cx="1849009" cy="1446922"/>
          </a:xfrm>
          <a:prstGeom prst="rect">
            <a:avLst/>
          </a:prstGeom>
        </p:spPr>
      </p:pic>
      <p:pic>
        <p:nvPicPr>
          <p:cNvPr id="4" name="Picture 3" descr="The Most Common Logo Color Mistakes and How to Avoid Them">
            <a:extLst>
              <a:ext uri="{FF2B5EF4-FFF2-40B4-BE49-F238E27FC236}">
                <a16:creationId xmlns:a16="http://schemas.microsoft.com/office/drawing/2014/main" id="{649644A1-2A83-AF5F-3560-BB7CDAA8F2D7}"/>
              </a:ext>
            </a:extLst>
          </p:cNvPr>
          <p:cNvPicPr>
            <a:picLocks noChangeAspect="1"/>
          </p:cNvPicPr>
          <p:nvPr/>
        </p:nvPicPr>
        <p:blipFill>
          <a:blip r:embed="rId3"/>
          <a:srcRect b="2931"/>
          <a:stretch>
            <a:fillRect/>
          </a:stretch>
        </p:blipFill>
        <p:spPr>
          <a:xfrm>
            <a:off x="3875878" y="1376404"/>
            <a:ext cx="2858481" cy="3295713"/>
          </a:xfrm>
          <a:prstGeom prst="rect">
            <a:avLst/>
          </a:prstGeom>
        </p:spPr>
      </p:pic>
      <p:pic>
        <p:nvPicPr>
          <p:cNvPr id="11" name="Picture 10" descr="Color Meanings Table">
            <a:extLst>
              <a:ext uri="{FF2B5EF4-FFF2-40B4-BE49-F238E27FC236}">
                <a16:creationId xmlns:a16="http://schemas.microsoft.com/office/drawing/2014/main" id="{E3349CBE-263E-A080-AEDD-F8ED5DAFE0D9}"/>
              </a:ext>
            </a:extLst>
          </p:cNvPr>
          <p:cNvPicPr>
            <a:picLocks noChangeAspect="1"/>
          </p:cNvPicPr>
          <p:nvPr/>
        </p:nvPicPr>
        <p:blipFill>
          <a:blip r:embed="rId4"/>
          <a:stretch>
            <a:fillRect/>
          </a:stretch>
        </p:blipFill>
        <p:spPr>
          <a:xfrm>
            <a:off x="6734360" y="1263149"/>
            <a:ext cx="2282826" cy="3508493"/>
          </a:xfrm>
          <a:prstGeom prst="rect">
            <a:avLst/>
          </a:prstGeom>
        </p:spPr>
      </p:pic>
      <p:pic>
        <p:nvPicPr>
          <p:cNvPr id="12" name="Picture 11" descr="Brand Colours and Their Hidden Meanings">
            <a:extLst>
              <a:ext uri="{FF2B5EF4-FFF2-40B4-BE49-F238E27FC236}">
                <a16:creationId xmlns:a16="http://schemas.microsoft.com/office/drawing/2014/main" id="{4F4D7EDE-EC5F-D2F3-8BB2-0A833CEA8468}"/>
              </a:ext>
            </a:extLst>
          </p:cNvPr>
          <p:cNvPicPr>
            <a:picLocks noChangeAspect="1"/>
          </p:cNvPicPr>
          <p:nvPr/>
        </p:nvPicPr>
        <p:blipFill>
          <a:blip r:embed="rId5"/>
          <a:stretch>
            <a:fillRect/>
          </a:stretch>
        </p:blipFill>
        <p:spPr>
          <a:xfrm>
            <a:off x="2070730" y="2710071"/>
            <a:ext cx="1790492" cy="1962046"/>
          </a:xfrm>
          <a:prstGeom prst="rect">
            <a:avLst/>
          </a:prstGeom>
        </p:spPr>
      </p:pic>
      <p:sp>
        <p:nvSpPr>
          <p:cNvPr id="14" name="TextBox 13">
            <a:extLst>
              <a:ext uri="{FF2B5EF4-FFF2-40B4-BE49-F238E27FC236}">
                <a16:creationId xmlns:a16="http://schemas.microsoft.com/office/drawing/2014/main" id="{9CF442E4-523B-0E46-7A38-EA5E6B812A58}"/>
              </a:ext>
            </a:extLst>
          </p:cNvPr>
          <p:cNvSpPr txBox="1"/>
          <p:nvPr/>
        </p:nvSpPr>
        <p:spPr>
          <a:xfrm>
            <a:off x="3316523" y="4826209"/>
            <a:ext cx="6088467" cy="307777"/>
          </a:xfrm>
          <a:prstGeom prst="rect">
            <a:avLst/>
          </a:prstGeom>
          <a:noFill/>
        </p:spPr>
        <p:txBody>
          <a:bodyPr wrap="square">
            <a:spAutoFit/>
          </a:bodyPr>
          <a:lstStyle/>
          <a:p>
            <a:r>
              <a:rPr lang="en-GB" dirty="0">
                <a:solidFill>
                  <a:srgbClr val="DEA845"/>
                </a:solidFill>
                <a:effectLst>
                  <a:glow rad="127000">
                    <a:schemeClr val="bg1">
                      <a:lumMod val="10000"/>
                    </a:schemeClr>
                  </a:glow>
                </a:effectLst>
                <a:latin typeface="+mn-lt"/>
              </a:rPr>
              <a:t>(</a:t>
            </a:r>
            <a:r>
              <a:rPr lang="en-GB" dirty="0" err="1">
                <a:solidFill>
                  <a:srgbClr val="DEA845"/>
                </a:solidFill>
                <a:effectLst>
                  <a:glow rad="127000">
                    <a:schemeClr val="bg1">
                      <a:lumMod val="10000"/>
                    </a:schemeClr>
                  </a:glow>
                </a:effectLst>
                <a:latin typeface="+mn-lt"/>
              </a:rPr>
              <a:t>Finshots</a:t>
            </a:r>
            <a:r>
              <a:rPr lang="en-GB" dirty="0">
                <a:solidFill>
                  <a:srgbClr val="DEA845"/>
                </a:solidFill>
                <a:effectLst>
                  <a:glow rad="127000">
                    <a:schemeClr val="bg1">
                      <a:lumMod val="10000"/>
                    </a:schemeClr>
                  </a:glow>
                </a:effectLst>
                <a:latin typeface="+mn-lt"/>
              </a:rPr>
              <a:t>, 2023 and Empower Yourself With </a:t>
            </a:r>
            <a:r>
              <a:rPr lang="en-GB" dirty="0" err="1">
                <a:solidFill>
                  <a:srgbClr val="DEA845"/>
                </a:solidFill>
                <a:effectLst>
                  <a:glow rad="127000">
                    <a:schemeClr val="bg1">
                      <a:lumMod val="10000"/>
                    </a:schemeClr>
                  </a:glow>
                </a:effectLst>
                <a:latin typeface="+mn-lt"/>
              </a:rPr>
              <a:t>Color</a:t>
            </a:r>
            <a:r>
              <a:rPr lang="en-GB" dirty="0">
                <a:solidFill>
                  <a:srgbClr val="DEA845"/>
                </a:solidFill>
                <a:effectLst>
                  <a:glow rad="127000">
                    <a:schemeClr val="bg1">
                      <a:lumMod val="10000"/>
                    </a:schemeClr>
                  </a:glow>
                </a:effectLst>
                <a:latin typeface="+mn-lt"/>
              </a:rPr>
              <a:t> Psychology, 2018)</a:t>
            </a:r>
          </a:p>
        </p:txBody>
      </p:sp>
    </p:spTree>
    <p:extLst>
      <p:ext uri="{BB962C8B-B14F-4D97-AF65-F5344CB8AC3E}">
        <p14:creationId xmlns:p14="http://schemas.microsoft.com/office/powerpoint/2010/main" val="8571539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p:tgtEl>
                                          <p:spTgt spid="2"/>
                                        </p:tgtEl>
                                        <p:attrNameLst>
                                          <p:attrName>ppt_y</p:attrName>
                                        </p:attrNameLst>
                                      </p:cBhvr>
                                      <p:tavLst>
                                        <p:tav tm="0">
                                          <p:val>
                                            <p:strVal val="#ppt_y+#ppt_h*1.125000"/>
                                          </p:val>
                                        </p:tav>
                                        <p:tav tm="100000">
                                          <p:val>
                                            <p:strVal val="#ppt_y"/>
                                          </p:val>
                                        </p:tav>
                                      </p:tavLst>
                                    </p:anim>
                                    <p:animEffect transition="in" filter="wipe(up)">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ppt_x"/>
                                          </p:val>
                                        </p:tav>
                                        <p:tav tm="100000">
                                          <p:val>
                                            <p:strVal val="#ppt_x"/>
                                          </p:val>
                                        </p:tav>
                                      </p:tavLst>
                                    </p:anim>
                                    <p:anim calcmode="lin" valueType="num">
                                      <p:cBhvr additive="base">
                                        <p:cTn id="4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57F40C4E-6448-9903-22EF-2C0A6FAA064A}"/>
              </a:ext>
            </a:extLst>
          </p:cNvPr>
          <p:cNvPicPr>
            <a:picLocks noGrp="1" noChangeAspect="1"/>
          </p:cNvPicPr>
          <p:nvPr>
            <p:ph type="pic" idx="2"/>
          </p:nvPr>
        </p:nvPicPr>
        <p:blipFill>
          <a:blip r:embed="rId2"/>
          <a:srcRect t="21765" b="21765"/>
          <a:stretch/>
        </p:blipFill>
        <p:spPr>
          <a:xfrm>
            <a:off x="0" y="39"/>
            <a:ext cx="9144000" cy="5143511"/>
          </a:xfrm>
          <a:prstGeom prst="round2SameRect">
            <a:avLst>
              <a:gd name="adj1" fmla="val 50000"/>
              <a:gd name="adj2" fmla="val 0"/>
            </a:avLst>
          </a:prstGeom>
          <a:noFill/>
          <a:ln>
            <a:noFill/>
          </a:ln>
        </p:spPr>
      </p:pic>
      <p:sp>
        <p:nvSpPr>
          <p:cNvPr id="2" name="Title 1">
            <a:extLst>
              <a:ext uri="{FF2B5EF4-FFF2-40B4-BE49-F238E27FC236}">
                <a16:creationId xmlns:a16="http://schemas.microsoft.com/office/drawing/2014/main" id="{8D2F8DDD-ED6C-3AB1-4DA0-945003DCA274}"/>
              </a:ext>
            </a:extLst>
          </p:cNvPr>
          <p:cNvSpPr>
            <a:spLocks noGrp="1"/>
          </p:cNvSpPr>
          <p:nvPr>
            <p:ph type="title"/>
          </p:nvPr>
        </p:nvSpPr>
        <p:spPr>
          <a:xfrm>
            <a:off x="1643000" y="4014450"/>
            <a:ext cx="5858100" cy="572700"/>
          </a:xfrm>
        </p:spPr>
        <p:txBody>
          <a:bodyPr wrap="square" anchor="ctr">
            <a:normAutofit/>
          </a:bodyPr>
          <a:lstStyle/>
          <a:p>
            <a:pPr>
              <a:lnSpc>
                <a:spcPct val="90000"/>
              </a:lnSpc>
            </a:pPr>
            <a:r>
              <a:rPr lang="en-GB" dirty="0">
                <a:solidFill>
                  <a:srgbClr val="DEA845"/>
                </a:solidFill>
                <a:effectLst>
                  <a:glow rad="127000">
                    <a:schemeClr val="bg1">
                      <a:lumMod val="10000"/>
                    </a:schemeClr>
                  </a:glow>
                </a:effectLst>
              </a:rPr>
              <a:t>Packaging</a:t>
            </a:r>
          </a:p>
        </p:txBody>
      </p:sp>
    </p:spTree>
    <p:extLst>
      <p:ext uri="{BB962C8B-B14F-4D97-AF65-F5344CB8AC3E}">
        <p14:creationId xmlns:p14="http://schemas.microsoft.com/office/powerpoint/2010/main" val="22770436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3F07E-762F-B0A1-577B-B7B40B1CEEB2}"/>
              </a:ext>
            </a:extLst>
          </p:cNvPr>
          <p:cNvSpPr>
            <a:spLocks noGrp="1"/>
          </p:cNvSpPr>
          <p:nvPr>
            <p:ph type="title"/>
          </p:nvPr>
        </p:nvSpPr>
        <p:spPr>
          <a:xfrm>
            <a:off x="4111925" y="55573"/>
            <a:ext cx="4080600" cy="572700"/>
          </a:xfrm>
        </p:spPr>
        <p:txBody>
          <a:bodyPr/>
          <a:lstStyle/>
          <a:p>
            <a:pPr algn="ctr"/>
            <a:r>
              <a:rPr lang="en-GB" sz="4000" b="1" u="sng" dirty="0">
                <a:solidFill>
                  <a:srgbClr val="DEA845"/>
                </a:solidFill>
                <a:effectLst>
                  <a:glow rad="127000">
                    <a:schemeClr val="bg1">
                      <a:lumMod val="10000"/>
                    </a:schemeClr>
                  </a:glow>
                </a:effectLst>
                <a:latin typeface="+mj-lt"/>
              </a:rPr>
              <a:t>Menu</a:t>
            </a:r>
          </a:p>
        </p:txBody>
      </p:sp>
      <p:sp>
        <p:nvSpPr>
          <p:cNvPr id="3" name="Subtitle 2">
            <a:extLst>
              <a:ext uri="{FF2B5EF4-FFF2-40B4-BE49-F238E27FC236}">
                <a16:creationId xmlns:a16="http://schemas.microsoft.com/office/drawing/2014/main" id="{4540F5E9-E4A7-F2F9-592B-84641323630E}"/>
              </a:ext>
            </a:extLst>
          </p:cNvPr>
          <p:cNvSpPr>
            <a:spLocks noGrp="1"/>
          </p:cNvSpPr>
          <p:nvPr>
            <p:ph type="subTitle" idx="1"/>
          </p:nvPr>
        </p:nvSpPr>
        <p:spPr>
          <a:xfrm>
            <a:off x="2570421" y="463095"/>
            <a:ext cx="6282047" cy="2314992"/>
          </a:xfrm>
        </p:spPr>
        <p:txBody>
          <a:bodyPr/>
          <a:lstStyle/>
          <a:p>
            <a:pPr>
              <a:buClr>
                <a:srgbClr val="D2A954"/>
              </a:buClr>
            </a:pPr>
            <a:r>
              <a:rPr lang="en-GB" sz="2000" dirty="0">
                <a:solidFill>
                  <a:srgbClr val="DEA845"/>
                </a:solidFill>
                <a:effectLst>
                  <a:glow rad="127000">
                    <a:schemeClr val="bg1">
                      <a:lumMod val="10000"/>
                    </a:schemeClr>
                  </a:glow>
                </a:effectLst>
                <a:latin typeface="+mn-lt"/>
              </a:rPr>
              <a:t>Rex Royale offers a wide variety of food, including Karachi’s famous Chicken Biryani, Haleem, Nihari, Dahi Baray, Karahi, Malai Boti, Chicken Tikka and Traditional breakfast Halwa Puri.</a:t>
            </a:r>
          </a:p>
          <a:p>
            <a:pPr>
              <a:buClr>
                <a:srgbClr val="D2A954"/>
              </a:buClr>
            </a:pPr>
            <a:r>
              <a:rPr lang="en-GB" sz="2000" dirty="0">
                <a:solidFill>
                  <a:srgbClr val="DEA845"/>
                </a:solidFill>
                <a:effectLst>
                  <a:glow rad="127000">
                    <a:schemeClr val="bg1">
                      <a:lumMod val="10000"/>
                    </a:schemeClr>
                  </a:glow>
                </a:effectLst>
                <a:latin typeface="+mn-lt"/>
              </a:rPr>
              <a:t>Rex Royale also provides event services to support customers in planning special occasions. We offer affordable and reasonable prices suitable for students, families, and elders.</a:t>
            </a:r>
          </a:p>
          <a:p>
            <a:pPr>
              <a:buClr>
                <a:srgbClr val="D2A954"/>
              </a:buClr>
            </a:pPr>
            <a:r>
              <a:rPr lang="en-GB" sz="2000" dirty="0">
                <a:solidFill>
                  <a:srgbClr val="DEA845"/>
                </a:solidFill>
                <a:effectLst>
                  <a:glow rad="127000">
                    <a:schemeClr val="bg1">
                      <a:lumMod val="10000"/>
                    </a:schemeClr>
                  </a:glow>
                </a:effectLst>
                <a:latin typeface="+mn-lt"/>
              </a:rPr>
              <a:t>Special discounts are available for students, groups, birthdays, and during happy hours (3 PM – 6 PM) on drinks.</a:t>
            </a:r>
          </a:p>
          <a:p>
            <a:pPr>
              <a:buClr>
                <a:srgbClr val="D2A954"/>
              </a:buClr>
            </a:pPr>
            <a:r>
              <a:rPr lang="en-GB" sz="2000" dirty="0">
                <a:solidFill>
                  <a:srgbClr val="DEA845"/>
                </a:solidFill>
                <a:effectLst>
                  <a:glow rad="127000">
                    <a:schemeClr val="bg1">
                      <a:lumMod val="10000"/>
                    </a:schemeClr>
                  </a:glow>
                </a:effectLst>
                <a:latin typeface="+mn-lt"/>
              </a:rPr>
              <a:t>Rex Royale hosts all types of events, including weddings, engagements, and private parties. The fun fact about Rex Royale is that it keeps you connected to Pakistan.</a:t>
            </a:r>
          </a:p>
        </p:txBody>
      </p:sp>
      <p:pic>
        <p:nvPicPr>
          <p:cNvPr id="5" name="Picture 4">
            <a:extLst>
              <a:ext uri="{FF2B5EF4-FFF2-40B4-BE49-F238E27FC236}">
                <a16:creationId xmlns:a16="http://schemas.microsoft.com/office/drawing/2014/main" id="{CF0652AE-AD59-F2B4-9F79-9994A503E3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889" y="463095"/>
            <a:ext cx="2659999" cy="4549171"/>
          </a:xfrm>
          <a:prstGeom prst="rect">
            <a:avLst/>
          </a:prstGeom>
        </p:spPr>
      </p:pic>
    </p:spTree>
    <p:extLst>
      <p:ext uri="{BB962C8B-B14F-4D97-AF65-F5344CB8AC3E}">
        <p14:creationId xmlns:p14="http://schemas.microsoft.com/office/powerpoint/2010/main" val="20313626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86B3-9576-72E9-5E08-7D8D53BAEFE3}"/>
              </a:ext>
            </a:extLst>
          </p:cNvPr>
          <p:cNvSpPr>
            <a:spLocks noGrp="1"/>
          </p:cNvSpPr>
          <p:nvPr>
            <p:ph type="title"/>
          </p:nvPr>
        </p:nvSpPr>
        <p:spPr>
          <a:xfrm>
            <a:off x="4174068" y="1207525"/>
            <a:ext cx="4436531" cy="572700"/>
          </a:xfrm>
        </p:spPr>
        <p:txBody>
          <a:bodyPr/>
          <a:lstStyle/>
          <a:p>
            <a:r>
              <a:rPr lang="en-GB" sz="4000" b="1" u="sng" dirty="0">
                <a:solidFill>
                  <a:srgbClr val="DEA845"/>
                </a:solidFill>
                <a:effectLst>
                  <a:glow rad="127000">
                    <a:schemeClr val="bg1">
                      <a:lumMod val="10000"/>
                    </a:schemeClr>
                  </a:glow>
                </a:effectLst>
                <a:latin typeface="+mj-lt"/>
              </a:rPr>
              <a:t>Breakfast Offers</a:t>
            </a:r>
          </a:p>
        </p:txBody>
      </p:sp>
      <p:sp>
        <p:nvSpPr>
          <p:cNvPr id="3" name="Subtitle 2">
            <a:extLst>
              <a:ext uri="{FF2B5EF4-FFF2-40B4-BE49-F238E27FC236}">
                <a16:creationId xmlns:a16="http://schemas.microsoft.com/office/drawing/2014/main" id="{AE8D9740-C23D-FDC6-70F0-B03B0335D46D}"/>
              </a:ext>
            </a:extLst>
          </p:cNvPr>
          <p:cNvSpPr>
            <a:spLocks noGrp="1"/>
          </p:cNvSpPr>
          <p:nvPr>
            <p:ph type="subTitle" idx="1"/>
          </p:nvPr>
        </p:nvSpPr>
        <p:spPr/>
        <p:txBody>
          <a:bodyPr/>
          <a:lstStyle/>
          <a:p>
            <a:pPr>
              <a:buClr>
                <a:srgbClr val="DEA845"/>
              </a:buClr>
            </a:pPr>
            <a:r>
              <a:rPr lang="en-GB" sz="2000" dirty="0">
                <a:solidFill>
                  <a:srgbClr val="DEA845"/>
                </a:solidFill>
                <a:effectLst>
                  <a:glow rad="127000">
                    <a:schemeClr val="bg1">
                      <a:lumMod val="10000"/>
                    </a:schemeClr>
                  </a:glow>
                </a:effectLst>
              </a:rPr>
              <a:t>These are the breakfast offers provided by the business., and they are affordable for all types of customers. They offer great value and quality.</a:t>
            </a:r>
          </a:p>
          <a:p>
            <a:pPr marL="152400" indent="0">
              <a:buNone/>
            </a:pPr>
            <a:endParaRPr lang="en-GB" sz="2000" dirty="0">
              <a:solidFill>
                <a:srgbClr val="D2A954"/>
              </a:solidFill>
              <a:latin typeface="+mn-lt"/>
            </a:endParaRPr>
          </a:p>
        </p:txBody>
      </p:sp>
      <p:pic>
        <p:nvPicPr>
          <p:cNvPr id="5" name="Picture 4">
            <a:extLst>
              <a:ext uri="{FF2B5EF4-FFF2-40B4-BE49-F238E27FC236}">
                <a16:creationId xmlns:a16="http://schemas.microsoft.com/office/drawing/2014/main" id="{EB7B6392-8256-5C91-DA7A-EDD2ABB3AE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163"/>
            <a:ext cx="3884523" cy="5190663"/>
          </a:xfrm>
          <a:prstGeom prst="rect">
            <a:avLst/>
          </a:prstGeom>
        </p:spPr>
      </p:pic>
    </p:spTree>
    <p:extLst>
      <p:ext uri="{BB962C8B-B14F-4D97-AF65-F5344CB8AC3E}">
        <p14:creationId xmlns:p14="http://schemas.microsoft.com/office/powerpoint/2010/main" val="16261667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strVal val="#ppt_w*0.70"/>
                                          </p:val>
                                        </p:tav>
                                        <p:tav tm="100000">
                                          <p:val>
                                            <p:strVal val="#ppt_w"/>
                                          </p:val>
                                        </p:tav>
                                      </p:tavLst>
                                    </p:anim>
                                    <p:anim calcmode="lin" valueType="num">
                                      <p:cBhvr>
                                        <p:cTn id="14" dur="1000" fill="hold"/>
                                        <p:tgtEl>
                                          <p:spTgt spid="5"/>
                                        </p:tgtEl>
                                        <p:attrNameLst>
                                          <p:attrName>ppt_h</p:attrName>
                                        </p:attrNameLst>
                                      </p:cBhvr>
                                      <p:tavLst>
                                        <p:tav tm="0">
                                          <p:val>
                                            <p:strVal val="#ppt_h"/>
                                          </p:val>
                                        </p:tav>
                                        <p:tav tm="100000">
                                          <p:val>
                                            <p:strVal val="#ppt_h"/>
                                          </p:val>
                                        </p:tav>
                                      </p:tavLst>
                                    </p:anim>
                                    <p:animEffect transition="in" filter="fade">
                                      <p:cBhvr>
                                        <p:cTn id="15" dur="1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6EB0-2962-5964-D62B-012912532CA4}"/>
              </a:ext>
            </a:extLst>
          </p:cNvPr>
          <p:cNvSpPr>
            <a:spLocks noGrp="1"/>
          </p:cNvSpPr>
          <p:nvPr>
            <p:ph type="title"/>
          </p:nvPr>
        </p:nvSpPr>
        <p:spPr>
          <a:xfrm>
            <a:off x="332408" y="105334"/>
            <a:ext cx="7980319" cy="572700"/>
          </a:xfrm>
        </p:spPr>
        <p:txBody>
          <a:bodyPr/>
          <a:lstStyle/>
          <a:p>
            <a:pPr algn="ctr"/>
            <a:r>
              <a:rPr lang="en-GB" sz="4000" u="sng" dirty="0">
                <a:solidFill>
                  <a:srgbClr val="DEA845"/>
                </a:solidFill>
                <a:effectLst>
                  <a:glow rad="127000">
                    <a:schemeClr val="bg1">
                      <a:lumMod val="10000"/>
                    </a:schemeClr>
                  </a:glow>
                </a:effectLst>
                <a:latin typeface="+mj-lt"/>
              </a:rPr>
              <a:t>Operations – Day to Day Running</a:t>
            </a:r>
          </a:p>
        </p:txBody>
      </p:sp>
      <p:sp>
        <p:nvSpPr>
          <p:cNvPr id="3" name="Subtitle 2">
            <a:extLst>
              <a:ext uri="{FF2B5EF4-FFF2-40B4-BE49-F238E27FC236}">
                <a16:creationId xmlns:a16="http://schemas.microsoft.com/office/drawing/2014/main" id="{D628CFD6-1F04-90A3-F949-715607C663DA}"/>
              </a:ext>
            </a:extLst>
          </p:cNvPr>
          <p:cNvSpPr>
            <a:spLocks noGrp="1"/>
          </p:cNvSpPr>
          <p:nvPr>
            <p:ph type="subTitle" idx="1"/>
          </p:nvPr>
        </p:nvSpPr>
        <p:spPr>
          <a:xfrm>
            <a:off x="332408" y="678034"/>
            <a:ext cx="3527073" cy="2298300"/>
          </a:xfrm>
        </p:spPr>
        <p:txBody>
          <a:bodyPr/>
          <a:lstStyle/>
          <a:p>
            <a:pPr marL="152400" indent="0" fontAlgn="t">
              <a:buClr>
                <a:srgbClr val="DEA845"/>
              </a:buClr>
              <a:buNone/>
            </a:pPr>
            <a:r>
              <a:rPr lang="en-GB" b="1" dirty="0">
                <a:solidFill>
                  <a:srgbClr val="DEA845"/>
                </a:solidFill>
                <a:effectLst>
                  <a:glow rad="127000">
                    <a:schemeClr val="bg1">
                      <a:lumMod val="10000"/>
                    </a:schemeClr>
                  </a:glow>
                </a:effectLst>
              </a:rPr>
              <a:t>Opening hours</a:t>
            </a:r>
            <a:endParaRPr lang="en-GB" dirty="0">
              <a:solidFill>
                <a:srgbClr val="DEA845"/>
              </a:solidFill>
              <a:effectLst>
                <a:glow rad="127000">
                  <a:schemeClr val="bg1">
                    <a:lumMod val="10000"/>
                  </a:schemeClr>
                </a:glow>
              </a:effectLst>
            </a:endParaRPr>
          </a:p>
          <a:p>
            <a:pPr fontAlgn="t">
              <a:buClr>
                <a:srgbClr val="DEA845"/>
              </a:buClr>
            </a:pPr>
            <a:r>
              <a:rPr lang="en-GB" dirty="0">
                <a:solidFill>
                  <a:srgbClr val="DEA845"/>
                </a:solidFill>
                <a:effectLst>
                  <a:glow rad="127000">
                    <a:schemeClr val="bg1">
                      <a:lumMod val="10000"/>
                    </a:schemeClr>
                  </a:glow>
                </a:effectLst>
              </a:rPr>
              <a:t>Café: 7:30am – 6:00pm</a:t>
            </a:r>
          </a:p>
          <a:p>
            <a:pPr fontAlgn="t">
              <a:buClr>
                <a:srgbClr val="DEA845"/>
              </a:buClr>
            </a:pPr>
            <a:r>
              <a:rPr lang="en-GB" dirty="0">
                <a:solidFill>
                  <a:srgbClr val="DEA845"/>
                </a:solidFill>
                <a:effectLst>
                  <a:glow rad="127000">
                    <a:schemeClr val="bg1">
                      <a:lumMod val="10000"/>
                    </a:schemeClr>
                  </a:glow>
                </a:effectLst>
              </a:rPr>
              <a:t>Events: 5:00pm – 11:00pm</a:t>
            </a:r>
          </a:p>
          <a:p>
            <a:pPr marL="152400" indent="0" fontAlgn="t">
              <a:buClr>
                <a:srgbClr val="DEA845"/>
              </a:buClr>
              <a:buNone/>
            </a:pPr>
            <a:r>
              <a:rPr lang="en-GB" b="1" dirty="0">
                <a:solidFill>
                  <a:srgbClr val="DEA845"/>
                </a:solidFill>
                <a:effectLst>
                  <a:glow rad="127000">
                    <a:schemeClr val="bg1">
                      <a:lumMod val="10000"/>
                    </a:schemeClr>
                  </a:glow>
                </a:effectLst>
              </a:rPr>
              <a:t>Service style</a:t>
            </a:r>
            <a:endParaRPr lang="en-GB" dirty="0">
              <a:solidFill>
                <a:srgbClr val="DEA845"/>
              </a:solidFill>
              <a:effectLst>
                <a:glow rad="127000">
                  <a:schemeClr val="bg1">
                    <a:lumMod val="10000"/>
                  </a:schemeClr>
                </a:glow>
              </a:effectLst>
            </a:endParaRPr>
          </a:p>
          <a:p>
            <a:pPr fontAlgn="t">
              <a:buClr>
                <a:srgbClr val="DEA845"/>
              </a:buClr>
            </a:pPr>
            <a:r>
              <a:rPr lang="en-GB" dirty="0">
                <a:solidFill>
                  <a:srgbClr val="DEA845"/>
                </a:solidFill>
                <a:effectLst>
                  <a:glow rad="127000">
                    <a:schemeClr val="bg1">
                      <a:lumMod val="10000"/>
                    </a:schemeClr>
                  </a:glow>
                </a:effectLst>
              </a:rPr>
              <a:t>Table service</a:t>
            </a:r>
          </a:p>
          <a:p>
            <a:pPr fontAlgn="t">
              <a:buClr>
                <a:srgbClr val="DEA845"/>
              </a:buClr>
            </a:pPr>
            <a:r>
              <a:rPr lang="en-GB" dirty="0">
                <a:solidFill>
                  <a:srgbClr val="DEA845"/>
                </a:solidFill>
                <a:effectLst>
                  <a:glow rad="127000">
                    <a:schemeClr val="bg1">
                      <a:lumMod val="10000"/>
                    </a:schemeClr>
                  </a:glow>
                </a:effectLst>
              </a:rPr>
              <a:t>Counter service</a:t>
            </a:r>
          </a:p>
          <a:p>
            <a:pPr fontAlgn="t">
              <a:buClr>
                <a:srgbClr val="DEA845"/>
              </a:buClr>
            </a:pPr>
            <a:r>
              <a:rPr lang="en-GB" dirty="0">
                <a:solidFill>
                  <a:srgbClr val="DEA845"/>
                </a:solidFill>
                <a:effectLst>
                  <a:glow rad="127000">
                    <a:schemeClr val="bg1">
                      <a:lumMod val="10000"/>
                    </a:schemeClr>
                  </a:glow>
                </a:effectLst>
              </a:rPr>
              <a:t>Takeaway and delivery orders</a:t>
            </a:r>
          </a:p>
          <a:p>
            <a:pPr marL="152400" indent="0" fontAlgn="t">
              <a:buClr>
                <a:srgbClr val="DEA845"/>
              </a:buClr>
              <a:buNone/>
            </a:pPr>
            <a:r>
              <a:rPr lang="en-GB" b="1" dirty="0">
                <a:solidFill>
                  <a:srgbClr val="DEA845"/>
                </a:solidFill>
                <a:effectLst>
                  <a:glow rad="127000">
                    <a:schemeClr val="bg1">
                      <a:lumMod val="10000"/>
                    </a:schemeClr>
                  </a:glow>
                </a:effectLst>
              </a:rPr>
              <a:t>Event operations</a:t>
            </a:r>
            <a:endParaRPr lang="en-GB" dirty="0">
              <a:solidFill>
                <a:srgbClr val="DEA845"/>
              </a:solidFill>
              <a:effectLst>
                <a:glow rad="127000">
                  <a:schemeClr val="bg1">
                    <a:lumMod val="10000"/>
                  </a:schemeClr>
                </a:glow>
              </a:effectLst>
            </a:endParaRPr>
          </a:p>
          <a:p>
            <a:pPr fontAlgn="t">
              <a:buClr>
                <a:srgbClr val="DEA845"/>
              </a:buClr>
            </a:pPr>
            <a:r>
              <a:rPr lang="en-GB" dirty="0">
                <a:solidFill>
                  <a:srgbClr val="DEA845"/>
                </a:solidFill>
                <a:effectLst>
                  <a:glow rad="127000">
                    <a:schemeClr val="bg1">
                      <a:lumMod val="10000"/>
                    </a:schemeClr>
                  </a:glow>
                </a:effectLst>
              </a:rPr>
              <a:t>Event booking process (booking hours start at 3:00pm)</a:t>
            </a:r>
          </a:p>
          <a:p>
            <a:pPr fontAlgn="t">
              <a:buClr>
                <a:srgbClr val="DEA845"/>
              </a:buClr>
            </a:pPr>
            <a:r>
              <a:rPr lang="en-GB" dirty="0">
                <a:solidFill>
                  <a:srgbClr val="DEA845"/>
                </a:solidFill>
                <a:effectLst>
                  <a:glow rad="127000">
                    <a:schemeClr val="bg1">
                      <a:lumMod val="10000"/>
                    </a:schemeClr>
                  </a:glow>
                </a:effectLst>
              </a:rPr>
              <a:t>Advance menu planning for events</a:t>
            </a:r>
          </a:p>
          <a:p>
            <a:pPr fontAlgn="t">
              <a:buClr>
                <a:srgbClr val="DEA845"/>
              </a:buClr>
            </a:pPr>
            <a:r>
              <a:rPr lang="en-GB" dirty="0">
                <a:solidFill>
                  <a:srgbClr val="DEA845"/>
                </a:solidFill>
                <a:effectLst>
                  <a:glow rad="127000">
                    <a:schemeClr val="bg1">
                      <a:lumMod val="10000"/>
                    </a:schemeClr>
                  </a:glow>
                </a:effectLst>
              </a:rPr>
              <a:t>Set‑up and clearing for events</a:t>
            </a:r>
          </a:p>
          <a:p>
            <a:pPr marL="152400" indent="0" fontAlgn="t">
              <a:buClr>
                <a:srgbClr val="DEA845"/>
              </a:buClr>
              <a:buNone/>
            </a:pPr>
            <a:r>
              <a:rPr lang="en-GB" b="1" dirty="0">
                <a:solidFill>
                  <a:srgbClr val="DEA845"/>
                </a:solidFill>
                <a:effectLst>
                  <a:glow rad="127000">
                    <a:schemeClr val="bg1">
                      <a:lumMod val="10000"/>
                    </a:schemeClr>
                  </a:glow>
                </a:effectLst>
              </a:rPr>
              <a:t>Stock &amp; kitchen operations</a:t>
            </a:r>
            <a:endParaRPr lang="en-GB" dirty="0">
              <a:solidFill>
                <a:srgbClr val="DEA845"/>
              </a:solidFill>
              <a:effectLst>
                <a:glow rad="127000">
                  <a:schemeClr val="bg1">
                    <a:lumMod val="10000"/>
                  </a:schemeClr>
                </a:glow>
              </a:effectLst>
            </a:endParaRPr>
          </a:p>
          <a:p>
            <a:pPr fontAlgn="t">
              <a:buClr>
                <a:srgbClr val="DEA845"/>
              </a:buClr>
            </a:pPr>
            <a:r>
              <a:rPr lang="en-GB" dirty="0">
                <a:solidFill>
                  <a:srgbClr val="DEA845"/>
                </a:solidFill>
                <a:effectLst>
                  <a:glow rad="127000">
                    <a:schemeClr val="bg1">
                      <a:lumMod val="10000"/>
                    </a:schemeClr>
                  </a:glow>
                </a:effectLst>
              </a:rPr>
              <a:t>Stock control and ordering</a:t>
            </a:r>
          </a:p>
          <a:p>
            <a:pPr fontAlgn="t">
              <a:buClr>
                <a:srgbClr val="DEA845"/>
              </a:buClr>
            </a:pPr>
            <a:r>
              <a:rPr lang="en-GB" dirty="0">
                <a:solidFill>
                  <a:srgbClr val="DEA845"/>
                </a:solidFill>
                <a:effectLst>
                  <a:glow rad="127000">
                    <a:schemeClr val="bg1">
                      <a:lumMod val="10000"/>
                    </a:schemeClr>
                  </a:glow>
                </a:effectLst>
              </a:rPr>
              <a:t>Food preparation routine</a:t>
            </a:r>
          </a:p>
          <a:p>
            <a:pPr fontAlgn="t">
              <a:buClr>
                <a:srgbClr val="DEA845"/>
              </a:buClr>
            </a:pPr>
            <a:r>
              <a:rPr lang="en-GB" dirty="0">
                <a:solidFill>
                  <a:srgbClr val="DEA845"/>
                </a:solidFill>
                <a:effectLst>
                  <a:glow rad="127000">
                    <a:schemeClr val="bg1">
                      <a:lumMod val="10000"/>
                    </a:schemeClr>
                  </a:glow>
                </a:effectLst>
              </a:rPr>
              <a:t>First‑in, first‑out (FIFO) system</a:t>
            </a:r>
          </a:p>
          <a:p>
            <a:pPr fontAlgn="t">
              <a:buClr>
                <a:srgbClr val="DEA845"/>
              </a:buClr>
            </a:pPr>
            <a:r>
              <a:rPr lang="en-GB" dirty="0">
                <a:solidFill>
                  <a:srgbClr val="DEA845"/>
                </a:solidFill>
                <a:effectLst>
                  <a:glow rad="127000">
                    <a:schemeClr val="bg1">
                      <a:lumMod val="10000"/>
                    </a:schemeClr>
                  </a:glow>
                </a:effectLst>
              </a:rPr>
              <a:t>Waste control</a:t>
            </a:r>
          </a:p>
          <a:p>
            <a:pPr marL="152400" indent="0" fontAlgn="t">
              <a:buClr>
                <a:srgbClr val="DEA845"/>
              </a:buClr>
              <a:buNone/>
            </a:pPr>
            <a:r>
              <a:rPr lang="en-GB" b="1" dirty="0">
                <a:solidFill>
                  <a:srgbClr val="DEA845"/>
                </a:solidFill>
                <a:effectLst>
                  <a:glow rad="127000">
                    <a:schemeClr val="bg1">
                      <a:lumMod val="10000"/>
                    </a:schemeClr>
                  </a:glow>
                </a:effectLst>
              </a:rPr>
              <a:t>Staff operations</a:t>
            </a:r>
            <a:endParaRPr lang="en-GB" dirty="0">
              <a:solidFill>
                <a:srgbClr val="DEA845"/>
              </a:solidFill>
              <a:effectLst>
                <a:glow rad="127000">
                  <a:schemeClr val="bg1">
                    <a:lumMod val="10000"/>
                  </a:schemeClr>
                </a:glow>
              </a:effectLst>
            </a:endParaRPr>
          </a:p>
          <a:p>
            <a:pPr fontAlgn="t">
              <a:buClr>
                <a:srgbClr val="DEA845"/>
              </a:buClr>
            </a:pPr>
            <a:r>
              <a:rPr lang="en-GB" dirty="0">
                <a:solidFill>
                  <a:srgbClr val="DEA845"/>
                </a:solidFill>
                <a:effectLst>
                  <a:glow rad="127000">
                    <a:schemeClr val="bg1">
                      <a:lumMod val="10000"/>
                    </a:schemeClr>
                  </a:glow>
                </a:effectLst>
              </a:rPr>
              <a:t>Staff shift rotas</a:t>
            </a:r>
          </a:p>
          <a:p>
            <a:pPr fontAlgn="t">
              <a:buClr>
                <a:srgbClr val="DEA845"/>
              </a:buClr>
            </a:pPr>
            <a:r>
              <a:rPr lang="en-GB" dirty="0">
                <a:solidFill>
                  <a:srgbClr val="DEA845"/>
                </a:solidFill>
                <a:effectLst>
                  <a:glow rad="127000">
                    <a:schemeClr val="bg1">
                      <a:lumMod val="10000"/>
                    </a:schemeClr>
                  </a:glow>
                </a:effectLst>
              </a:rPr>
              <a:t>Extra staffing during peak hours and events</a:t>
            </a:r>
          </a:p>
          <a:p>
            <a:pPr fontAlgn="t">
              <a:buClr>
                <a:srgbClr val="DEA845"/>
              </a:buClr>
            </a:pPr>
            <a:r>
              <a:rPr lang="en-GB" dirty="0">
                <a:solidFill>
                  <a:srgbClr val="DEA845"/>
                </a:solidFill>
                <a:effectLst>
                  <a:glow rad="127000">
                    <a:schemeClr val="bg1">
                      <a:lumMod val="10000"/>
                    </a:schemeClr>
                  </a:glow>
                </a:effectLst>
              </a:rPr>
              <a:t>Daily staff briefing before opening</a:t>
            </a:r>
          </a:p>
          <a:p>
            <a:pPr fontAlgn="t"/>
            <a:endParaRPr lang="en-GB" dirty="0"/>
          </a:p>
        </p:txBody>
      </p:sp>
      <p:sp>
        <p:nvSpPr>
          <p:cNvPr id="6" name="TextBox 5">
            <a:extLst>
              <a:ext uri="{FF2B5EF4-FFF2-40B4-BE49-F238E27FC236}">
                <a16:creationId xmlns:a16="http://schemas.microsoft.com/office/drawing/2014/main" id="{B23E0E5D-F4D4-40A7-9054-84564465A3D7}"/>
              </a:ext>
            </a:extLst>
          </p:cNvPr>
          <p:cNvSpPr txBox="1"/>
          <p:nvPr/>
        </p:nvSpPr>
        <p:spPr>
          <a:xfrm>
            <a:off x="3455720" y="2679282"/>
            <a:ext cx="5165766" cy="2246769"/>
          </a:xfrm>
          <a:prstGeom prst="rect">
            <a:avLst/>
          </a:prstGeom>
          <a:noFill/>
        </p:spPr>
        <p:txBody>
          <a:bodyPr wrap="square">
            <a:spAutoFit/>
          </a:bodyPr>
          <a:lstStyle/>
          <a:p>
            <a:pPr marL="152400" indent="0" algn="r" fontAlgn="t">
              <a:buClr>
                <a:srgbClr val="DEA845"/>
              </a:buClr>
              <a:buNone/>
            </a:pPr>
            <a:r>
              <a:rPr lang="en-GB" b="1" dirty="0">
                <a:solidFill>
                  <a:srgbClr val="DEA845"/>
                </a:solidFill>
                <a:effectLst>
                  <a:glow rad="127000">
                    <a:schemeClr val="bg1">
                      <a:lumMod val="10000"/>
                    </a:schemeClr>
                  </a:glow>
                </a:effectLst>
              </a:rPr>
              <a:t>Food safety &amp; hygiene</a:t>
            </a:r>
            <a:endParaRPr lang="en-GB" dirty="0">
              <a:solidFill>
                <a:srgbClr val="DEA845"/>
              </a:solidFill>
              <a:effectLst>
                <a:glow rad="127000">
                  <a:schemeClr val="bg1">
                    <a:lumMod val="10000"/>
                  </a:schemeClr>
                </a:glow>
              </a:effectLst>
            </a:endParaRP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Daily cleaning schedule</a:t>
            </a: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Food hygiene and temperature checks</a:t>
            </a: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Allergy awareness</a:t>
            </a:r>
          </a:p>
          <a:p>
            <a:pPr marL="152400" indent="0" algn="r" fontAlgn="t">
              <a:buClr>
                <a:srgbClr val="DEA845"/>
              </a:buClr>
              <a:buNone/>
            </a:pPr>
            <a:r>
              <a:rPr lang="en-GB" b="1" dirty="0">
                <a:solidFill>
                  <a:srgbClr val="DEA845"/>
                </a:solidFill>
                <a:effectLst>
                  <a:glow rad="127000">
                    <a:schemeClr val="bg1">
                      <a:lumMod val="10000"/>
                    </a:schemeClr>
                  </a:glow>
                </a:effectLst>
              </a:rPr>
              <a:t>Customer experience</a:t>
            </a:r>
            <a:endParaRPr lang="en-GB" dirty="0">
              <a:solidFill>
                <a:srgbClr val="DEA845"/>
              </a:solidFill>
              <a:effectLst>
                <a:glow rad="127000">
                  <a:schemeClr val="bg1">
                    <a:lumMod val="10000"/>
                  </a:schemeClr>
                </a:glow>
              </a:effectLst>
            </a:endParaRP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Order handling and payment process</a:t>
            </a: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Customer feedback and review management</a:t>
            </a:r>
          </a:p>
          <a:p>
            <a:pPr marL="152400" indent="0" algn="r" fontAlgn="t">
              <a:buClr>
                <a:srgbClr val="DEA845"/>
              </a:buClr>
              <a:buNone/>
            </a:pPr>
            <a:r>
              <a:rPr lang="en-GB" b="1" dirty="0">
                <a:solidFill>
                  <a:srgbClr val="DEA845"/>
                </a:solidFill>
                <a:effectLst>
                  <a:glow rad="127000">
                    <a:schemeClr val="bg1">
                      <a:lumMod val="10000"/>
                    </a:schemeClr>
                  </a:glow>
                </a:effectLst>
              </a:rPr>
              <a:t>Opening &amp; closing procedures</a:t>
            </a:r>
            <a:endParaRPr lang="en-GB" dirty="0">
              <a:solidFill>
                <a:srgbClr val="DEA845"/>
              </a:solidFill>
              <a:effectLst>
                <a:glow rad="127000">
                  <a:schemeClr val="bg1">
                    <a:lumMod val="10000"/>
                  </a:schemeClr>
                </a:glow>
              </a:effectLst>
            </a:endParaRP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Opening checks (cleanliness, stock, equipment)</a:t>
            </a:r>
          </a:p>
          <a:p>
            <a:pPr marL="285750" indent="-285750" algn="r" fontAlgn="t">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rPr>
              <a:t>End‑of‑day cleaning and security checks</a:t>
            </a:r>
          </a:p>
        </p:txBody>
      </p:sp>
      <p:pic>
        <p:nvPicPr>
          <p:cNvPr id="7" name="Picture 6" descr="Operations Management: What You Need To Know">
            <a:extLst>
              <a:ext uri="{FF2B5EF4-FFF2-40B4-BE49-F238E27FC236}">
                <a16:creationId xmlns:a16="http://schemas.microsoft.com/office/drawing/2014/main" id="{5ABA8A00-36F6-16F1-4966-46F79CE998D5}"/>
              </a:ext>
            </a:extLst>
          </p:cNvPr>
          <p:cNvPicPr>
            <a:picLocks noChangeAspect="1"/>
          </p:cNvPicPr>
          <p:nvPr/>
        </p:nvPicPr>
        <p:blipFill>
          <a:blip r:embed="rId2"/>
          <a:stretch>
            <a:fillRect/>
          </a:stretch>
        </p:blipFill>
        <p:spPr>
          <a:xfrm>
            <a:off x="4358345" y="678034"/>
            <a:ext cx="3127552" cy="1949520"/>
          </a:xfrm>
          <a:prstGeom prst="rect">
            <a:avLst/>
          </a:prstGeom>
        </p:spPr>
      </p:pic>
    </p:spTree>
    <p:extLst>
      <p:ext uri="{BB962C8B-B14F-4D97-AF65-F5344CB8AC3E}">
        <p14:creationId xmlns:p14="http://schemas.microsoft.com/office/powerpoint/2010/main" val="27494884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2" end="12"/>
                                            </p:txEl>
                                          </p:spTgt>
                                        </p:tgtEl>
                                        <p:attrNameLst>
                                          <p:attrName>style.visibility</p:attrName>
                                        </p:attrNameLst>
                                      </p:cBhvr>
                                      <p:to>
                                        <p:strVal val="visible"/>
                                      </p:to>
                                    </p:set>
                                    <p:anim calcmode="lin" valueType="num">
                                      <p:cBhvr additive="base">
                                        <p:cTn id="8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3" end="13"/>
                                            </p:txEl>
                                          </p:spTgt>
                                        </p:tgtEl>
                                        <p:attrNameLst>
                                          <p:attrName>style.visibility</p:attrName>
                                        </p:attrNameLst>
                                      </p:cBhvr>
                                      <p:to>
                                        <p:strVal val="visible"/>
                                      </p:to>
                                    </p:set>
                                    <p:anim calcmode="lin" valueType="num">
                                      <p:cBhvr additive="base">
                                        <p:cTn id="9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4" end="14"/>
                                            </p:txEl>
                                          </p:spTgt>
                                        </p:tgtEl>
                                        <p:attrNameLst>
                                          <p:attrName>style.visibility</p:attrName>
                                        </p:attrNameLst>
                                      </p:cBhvr>
                                      <p:to>
                                        <p:strVal val="visible"/>
                                      </p:to>
                                    </p:set>
                                    <p:anim calcmode="lin" valueType="num">
                                      <p:cBhvr additive="base">
                                        <p:cTn id="9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
                                            <p:txEl>
                                              <p:pRg st="15" end="15"/>
                                            </p:txEl>
                                          </p:spTgt>
                                        </p:tgtEl>
                                        <p:attrNameLst>
                                          <p:attrName>style.visibility</p:attrName>
                                        </p:attrNameLst>
                                      </p:cBhvr>
                                      <p:to>
                                        <p:strVal val="visible"/>
                                      </p:to>
                                    </p:set>
                                    <p:anim calcmode="lin" valueType="num">
                                      <p:cBhvr additive="base">
                                        <p:cTn id="10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
                                            <p:txEl>
                                              <p:pRg st="16" end="16"/>
                                            </p:txEl>
                                          </p:spTgt>
                                        </p:tgtEl>
                                        <p:attrNameLst>
                                          <p:attrName>style.visibility</p:attrName>
                                        </p:attrNameLst>
                                      </p:cBhvr>
                                      <p:to>
                                        <p:strVal val="visible"/>
                                      </p:to>
                                    </p:set>
                                    <p:anim calcmode="lin" valueType="num">
                                      <p:cBhvr additive="base">
                                        <p:cTn id="10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
                                            <p:txEl>
                                              <p:pRg st="17" end="17"/>
                                            </p:txEl>
                                          </p:spTgt>
                                        </p:tgtEl>
                                        <p:attrNameLst>
                                          <p:attrName>style.visibility</p:attrName>
                                        </p:attrNameLst>
                                      </p:cBhvr>
                                      <p:to>
                                        <p:strVal val="visible"/>
                                      </p:to>
                                    </p:set>
                                    <p:anim calcmode="lin" valueType="num">
                                      <p:cBhvr additive="base">
                                        <p:cTn id="11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
                                            <p:txEl>
                                              <p:pRg st="18" end="18"/>
                                            </p:txEl>
                                          </p:spTgt>
                                        </p:tgtEl>
                                        <p:attrNameLst>
                                          <p:attrName>style.visibility</p:attrName>
                                        </p:attrNameLst>
                                      </p:cBhvr>
                                      <p:to>
                                        <p:strVal val="visible"/>
                                      </p:to>
                                    </p:set>
                                    <p:anim calcmode="lin" valueType="num">
                                      <p:cBhvr additive="base">
                                        <p:cTn id="12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3">
                                            <p:txEl>
                                              <p:pRg st="19" end="19"/>
                                            </p:txEl>
                                          </p:spTgt>
                                        </p:tgtEl>
                                        <p:attrNameLst>
                                          <p:attrName>style.visibility</p:attrName>
                                        </p:attrNameLst>
                                      </p:cBhvr>
                                      <p:to>
                                        <p:strVal val="visible"/>
                                      </p:to>
                                    </p:set>
                                    <p:anim calcmode="lin" valueType="num">
                                      <p:cBhvr additive="base">
                                        <p:cTn id="127"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nodeType="clickEffect">
                                  <p:stCondLst>
                                    <p:cond delay="0"/>
                                  </p:stCondLst>
                                  <p:childTnLst>
                                    <p:set>
                                      <p:cBhvr>
                                        <p:cTn id="132" dur="1" fill="hold">
                                          <p:stCondLst>
                                            <p:cond delay="0"/>
                                          </p:stCondLst>
                                        </p:cTn>
                                        <p:tgtEl>
                                          <p:spTgt spid="7"/>
                                        </p:tgtEl>
                                        <p:attrNameLst>
                                          <p:attrName>style.visibility</p:attrName>
                                        </p:attrNameLst>
                                      </p:cBhvr>
                                      <p:to>
                                        <p:strVal val="visible"/>
                                      </p:to>
                                    </p:set>
                                    <p:anim calcmode="lin" valueType="num">
                                      <p:cBhvr additive="base">
                                        <p:cTn id="133" dur="500" fill="hold"/>
                                        <p:tgtEl>
                                          <p:spTgt spid="7"/>
                                        </p:tgtEl>
                                        <p:attrNameLst>
                                          <p:attrName>ppt_x</p:attrName>
                                        </p:attrNameLst>
                                      </p:cBhvr>
                                      <p:tavLst>
                                        <p:tav tm="0">
                                          <p:val>
                                            <p:strVal val="#ppt_x"/>
                                          </p:val>
                                        </p:tav>
                                        <p:tav tm="100000">
                                          <p:val>
                                            <p:strVal val="#ppt_x"/>
                                          </p:val>
                                        </p:tav>
                                      </p:tavLst>
                                    </p:anim>
                                    <p:anim calcmode="lin" valueType="num">
                                      <p:cBhvr additive="base">
                                        <p:cTn id="13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6"/>
                                        </p:tgtEl>
                                        <p:attrNameLst>
                                          <p:attrName>style.visibility</p:attrName>
                                        </p:attrNameLst>
                                      </p:cBhvr>
                                      <p:to>
                                        <p:strVal val="visible"/>
                                      </p:to>
                                    </p:set>
                                    <p:anim calcmode="lin" valueType="num">
                                      <p:cBhvr additive="base">
                                        <p:cTn id="139" dur="500" fill="hold"/>
                                        <p:tgtEl>
                                          <p:spTgt spid="6"/>
                                        </p:tgtEl>
                                        <p:attrNameLst>
                                          <p:attrName>ppt_x</p:attrName>
                                        </p:attrNameLst>
                                      </p:cBhvr>
                                      <p:tavLst>
                                        <p:tav tm="0">
                                          <p:val>
                                            <p:strVal val="#ppt_x"/>
                                          </p:val>
                                        </p:tav>
                                        <p:tav tm="100000">
                                          <p:val>
                                            <p:strVal val="#ppt_x"/>
                                          </p:val>
                                        </p:tav>
                                      </p:tavLst>
                                    </p:anim>
                                    <p:anim calcmode="lin" valueType="num">
                                      <p:cBhvr additive="base">
                                        <p:cTn id="14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1A67692A-C6EA-BC40-9287-1A7B74B07A67}"/>
              </a:ext>
            </a:extLst>
          </p:cNvPr>
          <p:cNvGraphicFramePr/>
          <p:nvPr>
            <p:extLst>
              <p:ext uri="{D42A27DB-BD31-4B8C-83A1-F6EECF244321}">
                <p14:modId xmlns:p14="http://schemas.microsoft.com/office/powerpoint/2010/main" val="3242556602"/>
              </p:ext>
            </p:extLst>
          </p:nvPr>
        </p:nvGraphicFramePr>
        <p:xfrm>
          <a:off x="3562993" y="199764"/>
          <a:ext cx="5442111" cy="4743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2B286A2-26C0-3FF7-DE3D-D3A15A11D3AD}"/>
              </a:ext>
            </a:extLst>
          </p:cNvPr>
          <p:cNvSpPr txBox="1"/>
          <p:nvPr/>
        </p:nvSpPr>
        <p:spPr>
          <a:xfrm>
            <a:off x="138896" y="0"/>
            <a:ext cx="3379808" cy="5463034"/>
          </a:xfrm>
          <a:prstGeom prst="rect">
            <a:avLst/>
          </a:prstGeom>
          <a:noFill/>
        </p:spPr>
        <p:txBody>
          <a:bodyPr wrap="square">
            <a:spAutoFit/>
          </a:bodyPr>
          <a:lstStyle/>
          <a:p>
            <a:pPr>
              <a:lnSpc>
                <a:spcPct val="150000"/>
              </a:lnSpc>
              <a:buNone/>
            </a:pPr>
            <a:r>
              <a:rPr lang="en-GB" sz="1400" dirty="0">
                <a:solidFill>
                  <a:srgbClr val="000000"/>
                </a:solidFill>
                <a:effectLst/>
                <a:latin typeface="Arial" panose="020B0604020202020204" pitchFamily="34" charset="0"/>
                <a:ea typeface="Times New Roman" panose="02020603050405020304" pitchFamily="18" charset="0"/>
              </a:rPr>
              <a:t> </a:t>
            </a:r>
            <a:endParaRPr lang="en-GB" sz="1400" dirty="0">
              <a:solidFill>
                <a:srgbClr val="DEA845"/>
              </a:solidFill>
              <a:effectLst>
                <a:glow rad="127000">
                  <a:schemeClr val="bg1">
                    <a:lumMod val="10000"/>
                  </a:schemeClr>
                </a:glow>
              </a:effectLst>
              <a:latin typeface="Times New Roman" panose="02020603050405020304" pitchFamily="18" charset="0"/>
              <a:ea typeface="Times New Roman" panose="02020603050405020304" pitchFamily="18" charset="0"/>
            </a:endParaRPr>
          </a:p>
          <a:p>
            <a:pPr>
              <a:lnSpc>
                <a:spcPct val="150000"/>
              </a:lnSpc>
              <a:buNone/>
            </a:pPr>
            <a:r>
              <a:rPr lang="en-GB" sz="2000" dirty="0">
                <a:solidFill>
                  <a:srgbClr val="DEA845"/>
                </a:solidFill>
                <a:effectLst>
                  <a:glow rad="127000">
                    <a:schemeClr val="bg1">
                      <a:lumMod val="10000"/>
                    </a:schemeClr>
                  </a:glow>
                </a:effectLst>
                <a:latin typeface="+mn-lt"/>
                <a:ea typeface="Times New Roman" panose="02020603050405020304" pitchFamily="18" charset="0"/>
              </a:rPr>
              <a:t>Mullins and </a:t>
            </a:r>
            <a:r>
              <a:rPr lang="en-GB" sz="2000" dirty="0" err="1">
                <a:solidFill>
                  <a:srgbClr val="DEA845"/>
                </a:solidFill>
                <a:effectLst>
                  <a:glow rad="127000">
                    <a:schemeClr val="bg1">
                      <a:lumMod val="10000"/>
                    </a:schemeClr>
                  </a:glow>
                </a:effectLst>
                <a:latin typeface="+mn-lt"/>
                <a:ea typeface="Times New Roman" panose="02020603050405020304" pitchFamily="18" charset="0"/>
              </a:rPr>
              <a:t>Dossor</a:t>
            </a:r>
            <a:r>
              <a:rPr lang="en-GB" sz="2000" dirty="0">
                <a:solidFill>
                  <a:srgbClr val="DEA845"/>
                </a:solidFill>
                <a:effectLst>
                  <a:glow rad="127000">
                    <a:schemeClr val="bg1">
                      <a:lumMod val="10000"/>
                    </a:schemeClr>
                  </a:glow>
                </a:effectLst>
                <a:latin typeface="+mn-lt"/>
                <a:ea typeface="Times New Roman" panose="02020603050405020304" pitchFamily="18" charset="0"/>
              </a:rPr>
              <a:t> (2013b, pp. 131–138) highlight that strategic planning and a clear understanding of strengths, weaknesses, opportunities, and threats are essential before starting a business, as they support better decision-making and long-term stability.</a:t>
            </a:r>
          </a:p>
          <a:p>
            <a:pPr>
              <a:buNone/>
            </a:pPr>
            <a:br>
              <a:rPr lang="en-GB" sz="1400" dirty="0">
                <a:solidFill>
                  <a:srgbClr val="000000"/>
                </a:solidFill>
                <a:effectLst/>
                <a:latin typeface="Arial" panose="020B0604020202020204" pitchFamily="34" charset="0"/>
                <a:ea typeface="Times New Roman" panose="02020603050405020304" pitchFamily="18" charset="0"/>
              </a:rPr>
            </a:br>
            <a:endParaRPr lang="en-GB" dirty="0"/>
          </a:p>
        </p:txBody>
      </p:sp>
    </p:spTree>
    <p:extLst>
      <p:ext uri="{BB962C8B-B14F-4D97-AF65-F5344CB8AC3E}">
        <p14:creationId xmlns:p14="http://schemas.microsoft.com/office/powerpoint/2010/main" val="32880185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3" name="Google Shape;333;p3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000" b="1" u="sng" dirty="0">
                <a:solidFill>
                  <a:srgbClr val="DEA845"/>
                </a:solidFill>
                <a:effectLst>
                  <a:glow rad="127000">
                    <a:schemeClr val="bg1">
                      <a:lumMod val="10000"/>
                    </a:schemeClr>
                  </a:glow>
                </a:effectLst>
                <a:latin typeface="+mj-lt"/>
              </a:rPr>
              <a:t>The Problem</a:t>
            </a:r>
            <a:endParaRPr sz="4000" b="1" u="sng" dirty="0">
              <a:solidFill>
                <a:srgbClr val="DEA845"/>
              </a:solidFill>
              <a:effectLst>
                <a:glow rad="127000">
                  <a:schemeClr val="bg1">
                    <a:lumMod val="10000"/>
                  </a:schemeClr>
                </a:glow>
              </a:effectLst>
              <a:latin typeface="+mj-lt"/>
            </a:endParaRPr>
          </a:p>
        </p:txBody>
      </p:sp>
      <p:cxnSp>
        <p:nvCxnSpPr>
          <p:cNvPr id="341" name="Google Shape;341;p35"/>
          <p:cNvCxnSpPr/>
          <p:nvPr/>
        </p:nvCxnSpPr>
        <p:spPr>
          <a:xfrm>
            <a:off x="1345157" y="4188251"/>
            <a:ext cx="670800" cy="0"/>
          </a:xfrm>
          <a:prstGeom prst="straightConnector1">
            <a:avLst/>
          </a:prstGeom>
          <a:noFill/>
          <a:ln w="9525" cap="flat" cmpd="sng">
            <a:solidFill>
              <a:schemeClr val="lt1"/>
            </a:solidFill>
            <a:prstDash val="solid"/>
            <a:round/>
            <a:headEnd type="none" w="med" len="med"/>
            <a:tailEnd type="none" w="med" len="med"/>
          </a:ln>
        </p:spPr>
      </p:cxnSp>
      <p:sp>
        <p:nvSpPr>
          <p:cNvPr id="14" name="TextBox 13">
            <a:extLst>
              <a:ext uri="{FF2B5EF4-FFF2-40B4-BE49-F238E27FC236}">
                <a16:creationId xmlns:a16="http://schemas.microsoft.com/office/drawing/2014/main" id="{730BAC98-16C8-224D-8A6B-8AADE0FAE06C}"/>
              </a:ext>
            </a:extLst>
          </p:cNvPr>
          <p:cNvSpPr txBox="1"/>
          <p:nvPr/>
        </p:nvSpPr>
        <p:spPr>
          <a:xfrm>
            <a:off x="1" y="1325715"/>
            <a:ext cx="5495604" cy="2554545"/>
          </a:xfrm>
          <a:prstGeom prst="rect">
            <a:avLst/>
          </a:prstGeom>
          <a:noFill/>
        </p:spPr>
        <p:txBody>
          <a:bodyPr wrap="square">
            <a:spAutoFit/>
          </a:bodyPr>
          <a:lstStyle/>
          <a:p>
            <a:pPr marL="342900" indent="-342900">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rPr>
              <a:t>People are always in a rush and don’t have time to explore different cultural foods</a:t>
            </a:r>
          </a:p>
          <a:p>
            <a:pPr marL="342900" indent="-342900">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rPr>
              <a:t>High-quality food is available, but it’s usually too expensive </a:t>
            </a:r>
          </a:p>
          <a:p>
            <a:pPr marL="342900" indent="-342900">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rPr>
              <a:t>There are very few places that feel both affordable and premium </a:t>
            </a:r>
          </a:p>
          <a:p>
            <a:pPr marL="342900" indent="-342900" fontAlgn="t">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rPr>
              <a:t>People want somewhere that looks good, feels comfortable, and serves great food.</a:t>
            </a:r>
          </a:p>
        </p:txBody>
      </p:sp>
      <p:pic>
        <p:nvPicPr>
          <p:cNvPr id="21" name="Picture 20" descr="White puzzle with one red piece">
            <a:extLst>
              <a:ext uri="{FF2B5EF4-FFF2-40B4-BE49-F238E27FC236}">
                <a16:creationId xmlns:a16="http://schemas.microsoft.com/office/drawing/2014/main" id="{F41D1217-19C5-E016-4703-23336DD824B0}"/>
              </a:ext>
            </a:extLst>
          </p:cNvPr>
          <p:cNvPicPr>
            <a:picLocks noChangeAspect="1"/>
          </p:cNvPicPr>
          <p:nvPr/>
        </p:nvPicPr>
        <p:blipFill>
          <a:blip r:embed="rId3"/>
          <a:stretch>
            <a:fillRect/>
          </a:stretch>
        </p:blipFill>
        <p:spPr>
          <a:xfrm>
            <a:off x="5370653" y="1462776"/>
            <a:ext cx="3053347" cy="228042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33"/>
                                        </p:tgtEl>
                                        <p:attrNameLst>
                                          <p:attrName>style.visibility</p:attrName>
                                        </p:attrNameLst>
                                      </p:cBhvr>
                                      <p:to>
                                        <p:strVal val="visible"/>
                                      </p:to>
                                    </p:set>
                                    <p:anim calcmode="lin" valueType="num">
                                      <p:cBhvr additive="base">
                                        <p:cTn id="7" dur="500" fill="hold"/>
                                        <p:tgtEl>
                                          <p:spTgt spid="333"/>
                                        </p:tgtEl>
                                        <p:attrNameLst>
                                          <p:attrName>ppt_x</p:attrName>
                                        </p:attrNameLst>
                                      </p:cBhvr>
                                      <p:tavLst>
                                        <p:tav tm="0">
                                          <p:val>
                                            <p:strVal val="#ppt_x"/>
                                          </p:val>
                                        </p:tav>
                                        <p:tav tm="100000">
                                          <p:val>
                                            <p:strVal val="#ppt_x"/>
                                          </p:val>
                                        </p:tav>
                                      </p:tavLst>
                                    </p:anim>
                                    <p:anim calcmode="lin" valueType="num">
                                      <p:cBhvr additive="base">
                                        <p:cTn id="8" dur="500" fill="hold"/>
                                        <p:tgtEl>
                                          <p:spTgt spid="33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0" end="0"/>
                                            </p:txEl>
                                          </p:spTgt>
                                        </p:tgtEl>
                                        <p:attrNameLst>
                                          <p:attrName>style.visibility</p:attrName>
                                        </p:attrNameLst>
                                      </p:cBhvr>
                                      <p:to>
                                        <p:strVal val="visible"/>
                                      </p:to>
                                    </p:set>
                                    <p:anim calcmode="lin" valueType="num">
                                      <p:cBhvr additive="base">
                                        <p:cTn id="1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 calcmode="lin" valueType="num">
                                      <p:cBhvr additive="base">
                                        <p:cTn id="19"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xEl>
                                              <p:pRg st="2" end="2"/>
                                            </p:txEl>
                                          </p:spTgt>
                                        </p:tgtEl>
                                        <p:attrNameLst>
                                          <p:attrName>style.visibility</p:attrName>
                                        </p:attrNameLst>
                                      </p:cBhvr>
                                      <p:to>
                                        <p:strVal val="visible"/>
                                      </p:to>
                                    </p:set>
                                    <p:anim calcmode="lin" valueType="num">
                                      <p:cBhvr additive="base">
                                        <p:cTn id="25"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xEl>
                                              <p:pRg st="0" end="0"/>
                                            </p:txEl>
                                          </p:spTgt>
                                        </p:tgtEl>
                                        <p:attrNameLst>
                                          <p:attrName>style.visibility</p:attrName>
                                        </p:attrNameLst>
                                      </p:cBhvr>
                                      <p:to>
                                        <p:strVal val="visible"/>
                                      </p:to>
                                    </p:set>
                                    <p:anim calcmode="lin" valueType="num">
                                      <p:cBhvr additive="base">
                                        <p:cTn id="31"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4">
                                            <p:txEl>
                                              <p:pRg st="1" end="1"/>
                                            </p:txEl>
                                          </p:spTgt>
                                        </p:tgtEl>
                                        <p:attrNameLst>
                                          <p:attrName>style.visibility</p:attrName>
                                        </p:attrNameLst>
                                      </p:cBhvr>
                                      <p:to>
                                        <p:strVal val="visible"/>
                                      </p:to>
                                    </p:set>
                                    <p:anim calcmode="lin" valueType="num">
                                      <p:cBhvr additive="base">
                                        <p:cTn id="35"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4">
                                            <p:txEl>
                                              <p:pRg st="1" end="1"/>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4">
                                            <p:txEl>
                                              <p:pRg st="2" end="2"/>
                                            </p:txEl>
                                          </p:spTgt>
                                        </p:tgtEl>
                                        <p:attrNameLst>
                                          <p:attrName>style.visibility</p:attrName>
                                        </p:attrNameLst>
                                      </p:cBhvr>
                                      <p:to>
                                        <p:strVal val="visible"/>
                                      </p:to>
                                    </p:set>
                                    <p:anim calcmode="lin" valueType="num">
                                      <p:cBhvr additive="base">
                                        <p:cTn id="39"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4">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4">
                                            <p:txEl>
                                              <p:charRg st="213" end="294"/>
                                            </p:txEl>
                                          </p:spTgt>
                                        </p:tgtEl>
                                        <p:attrNameLst>
                                          <p:attrName>style.visibility</p:attrName>
                                        </p:attrNameLst>
                                      </p:cBhvr>
                                      <p:to>
                                        <p:strVal val="visible"/>
                                      </p:to>
                                    </p:set>
                                    <p:anim calcmode="lin" valueType="num">
                                      <p:cBhvr additive="base">
                                        <p:cTn id="43" dur="500" fill="hold"/>
                                        <p:tgtEl>
                                          <p:spTgt spid="14">
                                            <p:txEl>
                                              <p:charRg st="213" end="29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4">
                                            <p:txEl>
                                              <p:charRg st="213" end="29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 calcmode="lin" valueType="num">
                                      <p:cBhvr additive="base">
                                        <p:cTn id="49" dur="500" fill="hold"/>
                                        <p:tgtEl>
                                          <p:spTgt spid="21"/>
                                        </p:tgtEl>
                                        <p:attrNameLst>
                                          <p:attrName>ppt_x</p:attrName>
                                        </p:attrNameLst>
                                      </p:cBhvr>
                                      <p:tavLst>
                                        <p:tav tm="0">
                                          <p:val>
                                            <p:strVal val="#ppt_x"/>
                                          </p:val>
                                        </p:tav>
                                        <p:tav tm="100000">
                                          <p:val>
                                            <p:strVal val="#ppt_x"/>
                                          </p:val>
                                        </p:tav>
                                      </p:tavLst>
                                    </p:anim>
                                    <p:anim calcmode="lin" valueType="num">
                                      <p:cBhvr additive="base">
                                        <p:cTn id="5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3" grpId="0"/>
      <p:bldP spid="14" grpId="0" uiExpand="1" build="allAtOnce"/>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5" name="Google Shape;325;p34"/>
          <p:cNvSpPr txBox="1">
            <a:spLocks noGrp="1"/>
          </p:cNvSpPr>
          <p:nvPr>
            <p:ph type="title" idx="2"/>
          </p:nvPr>
        </p:nvSpPr>
        <p:spPr>
          <a:xfrm>
            <a:off x="-1666753" y="-482150"/>
            <a:ext cx="9144000" cy="1167300"/>
          </a:xfrm>
          <a:prstGeom prst="rect">
            <a:avLst/>
          </a:prstGeom>
        </p:spPr>
        <p:txBody>
          <a:bodyPr spcFirstLastPara="1" wrap="square" lIns="91425" tIns="91425" rIns="91425" bIns="91425" anchor="b" anchorCtr="0">
            <a:noAutofit/>
          </a:bodyPr>
          <a:lstStyle/>
          <a:p>
            <a:pPr lvl="0" algn="ctr"/>
            <a:r>
              <a:rPr lang="en-GB" sz="4000" b="1" u="sng" dirty="0">
                <a:solidFill>
                  <a:srgbClr val="DEA845"/>
                </a:solidFill>
                <a:effectLst>
                  <a:glow rad="127000">
                    <a:schemeClr val="bg1">
                      <a:lumMod val="10000"/>
                    </a:schemeClr>
                  </a:glow>
                </a:effectLst>
                <a:latin typeface="+mj-lt"/>
              </a:rPr>
              <a:t>Team </a:t>
            </a:r>
            <a:r>
              <a:rPr lang="en" sz="4000" b="1" u="sng" dirty="0">
                <a:solidFill>
                  <a:srgbClr val="DEA845"/>
                </a:solidFill>
                <a:effectLst>
                  <a:glow rad="127000">
                    <a:schemeClr val="bg1">
                      <a:lumMod val="10000"/>
                    </a:schemeClr>
                  </a:glow>
                </a:effectLst>
              </a:rPr>
              <a:t>Structure</a:t>
            </a:r>
            <a:endParaRPr sz="4000" b="1" u="sng" dirty="0">
              <a:solidFill>
                <a:srgbClr val="DEA845"/>
              </a:solidFill>
              <a:effectLst>
                <a:glow rad="127000">
                  <a:schemeClr val="bg1">
                    <a:lumMod val="10000"/>
                  </a:schemeClr>
                </a:glow>
              </a:effectLst>
              <a:latin typeface="+mj-lt"/>
            </a:endParaRPr>
          </a:p>
        </p:txBody>
      </p:sp>
      <p:sp>
        <p:nvSpPr>
          <p:cNvPr id="9" name="TextBox 8">
            <a:extLst>
              <a:ext uri="{FF2B5EF4-FFF2-40B4-BE49-F238E27FC236}">
                <a16:creationId xmlns:a16="http://schemas.microsoft.com/office/drawing/2014/main" id="{F5E15621-838F-E10E-2367-BC939E9E73F7}"/>
              </a:ext>
            </a:extLst>
          </p:cNvPr>
          <p:cNvSpPr txBox="1"/>
          <p:nvPr/>
        </p:nvSpPr>
        <p:spPr>
          <a:xfrm>
            <a:off x="0" y="520860"/>
            <a:ext cx="7627712" cy="4401205"/>
          </a:xfrm>
          <a:prstGeom prst="rect">
            <a:avLst/>
          </a:prstGeom>
          <a:noFill/>
        </p:spPr>
        <p:txBody>
          <a:bodyPr wrap="square">
            <a:spAutoFit/>
          </a:bodyPr>
          <a:lstStyle/>
          <a:p>
            <a:pPr marL="342900" indent="-342900">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rPr>
              <a:t>According to Cousins and Weekes (2020b, pp. 18–24), a café structure typically includes a catering manager, supervisor, assistant supervisor, counter service staff, cleaners, and a cashier. In contrast, a small hotel structure includes a general manager, food and beverage manager, front-of-house manager, head chef, restaurant manager, head receptionist, and housekeeper. A larger hotel structure is more complex and includes a general manager, duty manager, food and beverage manager, personnel manager, control office staff, marketing and sales assistant, front-of-house manager, assistant front-of-house manager, assistant food and beverage manager, head chef, restaurant manager, food service manager, banqueting head manager, storekeeper, head housekeeper, reception manager, and head cashier.</a:t>
            </a:r>
            <a:endParaRPr lang="en-GB" sz="2000" dirty="0">
              <a:solidFill>
                <a:srgbClr val="DEA845"/>
              </a:solidFill>
              <a:effectLst>
                <a:glow rad="127000">
                  <a:schemeClr val="bg1">
                    <a:lumMod val="10000"/>
                  </a:schemeClr>
                </a:glow>
              </a:effectLst>
              <a:latin typeface="+mn-lt"/>
            </a:endParaRPr>
          </a:p>
        </p:txBody>
      </p:sp>
      <p:pic>
        <p:nvPicPr>
          <p:cNvPr id="10" name="Picture 9">
            <a:extLst>
              <a:ext uri="{FF2B5EF4-FFF2-40B4-BE49-F238E27FC236}">
                <a16:creationId xmlns:a16="http://schemas.microsoft.com/office/drawing/2014/main" id="{A1385112-CB7C-3A97-DCBC-B4232629374D}"/>
              </a:ext>
            </a:extLst>
          </p:cNvPr>
          <p:cNvPicPr>
            <a:picLocks noChangeAspect="1"/>
          </p:cNvPicPr>
          <p:nvPr/>
        </p:nvPicPr>
        <p:blipFill>
          <a:blip r:embed="rId3">
            <a:extLst>
              <a:ext uri="{28A0092B-C50C-407E-A947-70E740481C1C}">
                <a14:useLocalDpi xmlns:a14="http://schemas.microsoft.com/office/drawing/2010/main" val="0"/>
              </a:ext>
            </a:extLst>
          </a:blip>
          <a:srcRect l="5306" t="31034" r="18400" b="18263"/>
          <a:stretch>
            <a:fillRect/>
          </a:stretch>
        </p:blipFill>
        <p:spPr>
          <a:xfrm>
            <a:off x="7373189" y="856172"/>
            <a:ext cx="1770812" cy="1490030"/>
          </a:xfrm>
          <a:prstGeom prst="rect">
            <a:avLst/>
          </a:prstGeom>
        </p:spPr>
      </p:pic>
      <p:pic>
        <p:nvPicPr>
          <p:cNvPr id="11" name="Picture 10">
            <a:extLst>
              <a:ext uri="{FF2B5EF4-FFF2-40B4-BE49-F238E27FC236}">
                <a16:creationId xmlns:a16="http://schemas.microsoft.com/office/drawing/2014/main" id="{F1B96968-B1AF-D711-BCC5-9ECC9038CEAF}"/>
              </a:ext>
            </a:extLst>
          </p:cNvPr>
          <p:cNvPicPr>
            <a:picLocks noChangeAspect="1"/>
          </p:cNvPicPr>
          <p:nvPr/>
        </p:nvPicPr>
        <p:blipFill>
          <a:blip r:embed="rId4">
            <a:extLst>
              <a:ext uri="{28A0092B-C50C-407E-A947-70E740481C1C}">
                <a14:useLocalDpi xmlns:a14="http://schemas.microsoft.com/office/drawing/2010/main" val="0"/>
              </a:ext>
            </a:extLst>
          </a:blip>
          <a:srcRect l="9208" t="3931" r="16844" b="3626"/>
          <a:stretch>
            <a:fillRect/>
          </a:stretch>
        </p:blipFill>
        <p:spPr>
          <a:xfrm>
            <a:off x="7373189" y="3586165"/>
            <a:ext cx="1676532" cy="149003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5"/>
                                        </p:tgtEl>
                                        <p:attrNameLst>
                                          <p:attrName>style.visibility</p:attrName>
                                        </p:attrNameLst>
                                      </p:cBhvr>
                                      <p:to>
                                        <p:strVal val="visible"/>
                                      </p:to>
                                    </p:set>
                                    <p:anim calcmode="lin" valueType="num">
                                      <p:cBhvr additive="base">
                                        <p:cTn id="7" dur="500" fill="hold"/>
                                        <p:tgtEl>
                                          <p:spTgt spid="325"/>
                                        </p:tgtEl>
                                        <p:attrNameLst>
                                          <p:attrName>ppt_x</p:attrName>
                                        </p:attrNameLst>
                                      </p:cBhvr>
                                      <p:tavLst>
                                        <p:tav tm="0">
                                          <p:val>
                                            <p:strVal val="#ppt_x"/>
                                          </p:val>
                                        </p:tav>
                                        <p:tav tm="100000">
                                          <p:val>
                                            <p:strVal val="#ppt_x"/>
                                          </p:val>
                                        </p:tav>
                                      </p:tavLst>
                                    </p:anim>
                                    <p:anim calcmode="lin" valueType="num">
                                      <p:cBhvr additive="base">
                                        <p:cTn id="8" dur="500" fill="hold"/>
                                        <p:tgtEl>
                                          <p:spTgt spid="3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p:tgtEl>
                                          <p:spTgt spid="9"/>
                                        </p:tgtEl>
                                        <p:attrNameLst>
                                          <p:attrName>ppt_y</p:attrName>
                                        </p:attrNameLst>
                                      </p:cBhvr>
                                      <p:tavLst>
                                        <p:tav tm="0">
                                          <p:val>
                                            <p:strVal val="#ppt_y+#ppt_h*1.125000"/>
                                          </p:val>
                                        </p:tav>
                                        <p:tav tm="100000">
                                          <p:val>
                                            <p:strVal val="#ppt_y"/>
                                          </p:val>
                                        </p:tav>
                                      </p:tavLst>
                                    </p:anim>
                                    <p:animEffect transition="in" filter="wipe(up)">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p:tgtEl>
                                          <p:spTgt spid="10"/>
                                        </p:tgtEl>
                                        <p:attrNameLst>
                                          <p:attrName>ppt_y</p:attrName>
                                        </p:attrNameLst>
                                      </p:cBhvr>
                                      <p:tavLst>
                                        <p:tav tm="0">
                                          <p:val>
                                            <p:strVal val="#ppt_y+#ppt_h*1.125000"/>
                                          </p:val>
                                        </p:tav>
                                        <p:tav tm="100000">
                                          <p:val>
                                            <p:strVal val="#ppt_y"/>
                                          </p:val>
                                        </p:tav>
                                      </p:tavLst>
                                    </p:anim>
                                    <p:animEffect transition="in" filter="wipe(up)">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p:tgtEl>
                                          <p:spTgt spid="11"/>
                                        </p:tgtEl>
                                        <p:attrNameLst>
                                          <p:attrName>ppt_y</p:attrName>
                                        </p:attrNameLst>
                                      </p:cBhvr>
                                      <p:tavLst>
                                        <p:tav tm="0">
                                          <p:val>
                                            <p:strVal val="#ppt_y+#ppt_h*1.125000"/>
                                          </p:val>
                                        </p:tav>
                                        <p:tav tm="100000">
                                          <p:val>
                                            <p:strVal val="#ppt_y"/>
                                          </p:val>
                                        </p:tav>
                                      </p:tavLst>
                                    </p:anim>
                                    <p:animEffect transition="in" filter="wipe(up)">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5"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3">
          <a:extLst>
            <a:ext uri="{FF2B5EF4-FFF2-40B4-BE49-F238E27FC236}">
              <a16:creationId xmlns:a16="http://schemas.microsoft.com/office/drawing/2014/main" id="{866FA891-AB89-BE69-8DD5-36A8783CB5C5}"/>
            </a:ext>
          </a:extLst>
        </p:cNvPr>
        <p:cNvGrpSpPr/>
        <p:nvPr/>
      </p:nvGrpSpPr>
      <p:grpSpPr>
        <a:xfrm>
          <a:off x="0" y="0"/>
          <a:ext cx="0" cy="0"/>
          <a:chOff x="0" y="0"/>
          <a:chExt cx="0" cy="0"/>
        </a:xfrm>
      </p:grpSpPr>
      <p:sp>
        <p:nvSpPr>
          <p:cNvPr id="324" name="Google Shape;324;p34">
            <a:extLst>
              <a:ext uri="{FF2B5EF4-FFF2-40B4-BE49-F238E27FC236}">
                <a16:creationId xmlns:a16="http://schemas.microsoft.com/office/drawing/2014/main" id="{C2F87C5B-0A90-132E-AB0D-C7B9A29757A9}"/>
              </a:ext>
            </a:extLst>
          </p:cNvPr>
          <p:cNvSpPr txBox="1">
            <a:spLocks noGrp="1"/>
          </p:cNvSpPr>
          <p:nvPr>
            <p:ph type="title"/>
          </p:nvPr>
        </p:nvSpPr>
        <p:spPr>
          <a:xfrm>
            <a:off x="504086" y="2737375"/>
            <a:ext cx="4383600" cy="84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000" b="1" u="sng" dirty="0">
                <a:solidFill>
                  <a:srgbClr val="DEA845"/>
                </a:solidFill>
                <a:effectLst>
                  <a:glow rad="127000">
                    <a:schemeClr val="bg1">
                      <a:lumMod val="10000"/>
                    </a:schemeClr>
                  </a:glow>
                </a:effectLst>
                <a:latin typeface="+mj-lt"/>
              </a:rPr>
              <a:t>Structure</a:t>
            </a:r>
            <a:endParaRPr sz="4000" b="1" u="sng" dirty="0">
              <a:solidFill>
                <a:srgbClr val="DEA845"/>
              </a:solidFill>
              <a:effectLst>
                <a:glow rad="127000">
                  <a:schemeClr val="bg1">
                    <a:lumMod val="10000"/>
                  </a:schemeClr>
                </a:glow>
              </a:effectLst>
              <a:latin typeface="+mj-lt"/>
            </a:endParaRPr>
          </a:p>
        </p:txBody>
      </p:sp>
      <p:sp>
        <p:nvSpPr>
          <p:cNvPr id="325" name="Google Shape;325;p34">
            <a:extLst>
              <a:ext uri="{FF2B5EF4-FFF2-40B4-BE49-F238E27FC236}">
                <a16:creationId xmlns:a16="http://schemas.microsoft.com/office/drawing/2014/main" id="{3F64CB09-BAE9-395A-8E15-BAFD49A11C02}"/>
              </a:ext>
            </a:extLst>
          </p:cNvPr>
          <p:cNvSpPr txBox="1">
            <a:spLocks noGrp="1"/>
          </p:cNvSpPr>
          <p:nvPr>
            <p:ph type="title" idx="2"/>
          </p:nvPr>
        </p:nvSpPr>
        <p:spPr>
          <a:xfrm>
            <a:off x="874475" y="1570075"/>
            <a:ext cx="3063650" cy="1167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4000" b="1" u="sng" dirty="0">
                <a:solidFill>
                  <a:srgbClr val="DEA845"/>
                </a:solidFill>
                <a:effectLst>
                  <a:glow rad="127000">
                    <a:schemeClr val="bg1">
                      <a:lumMod val="10000"/>
                    </a:schemeClr>
                  </a:glow>
                </a:effectLst>
                <a:latin typeface="+mj-lt"/>
              </a:rPr>
              <a:t>Team</a:t>
            </a:r>
            <a:endParaRPr sz="4000" b="1" u="sng" dirty="0">
              <a:solidFill>
                <a:srgbClr val="DEA845"/>
              </a:solidFill>
              <a:effectLst>
                <a:glow rad="127000">
                  <a:schemeClr val="bg1">
                    <a:lumMod val="10000"/>
                  </a:schemeClr>
                </a:glow>
              </a:effectLst>
              <a:latin typeface="+mj-lt"/>
            </a:endParaRPr>
          </a:p>
        </p:txBody>
      </p:sp>
      <p:sp>
        <p:nvSpPr>
          <p:cNvPr id="327" name="Google Shape;327;p34">
            <a:extLst>
              <a:ext uri="{FF2B5EF4-FFF2-40B4-BE49-F238E27FC236}">
                <a16:creationId xmlns:a16="http://schemas.microsoft.com/office/drawing/2014/main" id="{01DF252E-4345-E22D-6240-78AC916DE025}"/>
              </a:ext>
            </a:extLst>
          </p:cNvPr>
          <p:cNvSpPr/>
          <p:nvPr/>
        </p:nvSpPr>
        <p:spPr>
          <a:xfrm>
            <a:off x="5488925" y="4372338"/>
            <a:ext cx="2787000" cy="84300"/>
          </a:xfrm>
          <a:prstGeom prst="rect">
            <a:avLst/>
          </a:prstGeom>
          <a:solidFill>
            <a:srgbClr val="DEA8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 name="Picture 3">
            <a:extLst>
              <a:ext uri="{FF2B5EF4-FFF2-40B4-BE49-F238E27FC236}">
                <a16:creationId xmlns:a16="http://schemas.microsoft.com/office/drawing/2014/main" id="{C6AA5654-A7BC-8598-E450-034B9F7BB2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77689" y="1000760"/>
            <a:ext cx="5760085" cy="3141980"/>
          </a:xfrm>
          <a:prstGeom prst="rect">
            <a:avLst/>
          </a:prstGeom>
        </p:spPr>
      </p:pic>
    </p:spTree>
    <p:extLst>
      <p:ext uri="{BB962C8B-B14F-4D97-AF65-F5344CB8AC3E}">
        <p14:creationId xmlns:p14="http://schemas.microsoft.com/office/powerpoint/2010/main" val="41492324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25"/>
                                        </p:tgtEl>
                                        <p:attrNameLst>
                                          <p:attrName>style.visibility</p:attrName>
                                        </p:attrNameLst>
                                      </p:cBhvr>
                                      <p:to>
                                        <p:strVal val="visible"/>
                                      </p:to>
                                    </p:set>
                                    <p:anim calcmode="lin" valueType="num">
                                      <p:cBhvr>
                                        <p:cTn id="7" dur="1000" fill="hold"/>
                                        <p:tgtEl>
                                          <p:spTgt spid="325"/>
                                        </p:tgtEl>
                                        <p:attrNameLst>
                                          <p:attrName>ppt_w</p:attrName>
                                        </p:attrNameLst>
                                      </p:cBhvr>
                                      <p:tavLst>
                                        <p:tav tm="0">
                                          <p:val>
                                            <p:fltVal val="0"/>
                                          </p:val>
                                        </p:tav>
                                        <p:tav tm="100000">
                                          <p:val>
                                            <p:strVal val="#ppt_w"/>
                                          </p:val>
                                        </p:tav>
                                      </p:tavLst>
                                    </p:anim>
                                    <p:anim calcmode="lin" valueType="num">
                                      <p:cBhvr>
                                        <p:cTn id="8" dur="1000" fill="hold"/>
                                        <p:tgtEl>
                                          <p:spTgt spid="325"/>
                                        </p:tgtEl>
                                        <p:attrNameLst>
                                          <p:attrName>ppt_h</p:attrName>
                                        </p:attrNameLst>
                                      </p:cBhvr>
                                      <p:tavLst>
                                        <p:tav tm="0">
                                          <p:val>
                                            <p:fltVal val="0"/>
                                          </p:val>
                                        </p:tav>
                                        <p:tav tm="100000">
                                          <p:val>
                                            <p:strVal val="#ppt_h"/>
                                          </p:val>
                                        </p:tav>
                                      </p:tavLst>
                                    </p:anim>
                                    <p:anim calcmode="lin" valueType="num">
                                      <p:cBhvr>
                                        <p:cTn id="9" dur="1000" fill="hold"/>
                                        <p:tgtEl>
                                          <p:spTgt spid="325"/>
                                        </p:tgtEl>
                                        <p:attrNameLst>
                                          <p:attrName>style.rotation</p:attrName>
                                        </p:attrNameLst>
                                      </p:cBhvr>
                                      <p:tavLst>
                                        <p:tav tm="0">
                                          <p:val>
                                            <p:fltVal val="90"/>
                                          </p:val>
                                        </p:tav>
                                        <p:tav tm="100000">
                                          <p:val>
                                            <p:fltVal val="0"/>
                                          </p:val>
                                        </p:tav>
                                      </p:tavLst>
                                    </p:anim>
                                    <p:animEffect transition="in" filter="fade">
                                      <p:cBhvr>
                                        <p:cTn id="10" dur="1000"/>
                                        <p:tgtEl>
                                          <p:spTgt spid="325"/>
                                        </p:tgtEl>
                                      </p:cBhvr>
                                    </p:animEffect>
                                  </p:childTnLst>
                                </p:cTn>
                              </p:par>
                            </p:childTnLst>
                          </p:cTn>
                        </p:par>
                      </p:childTnLst>
                    </p:cTn>
                  </p:par>
                  <p:par>
                    <p:cTn id="11" fill="hold">
                      <p:stCondLst>
                        <p:cond delay="indefinite"/>
                      </p:stCondLst>
                      <p:childTnLst>
                        <p:par>
                          <p:cTn id="12" fill="hold">
                            <p:stCondLst>
                              <p:cond delay="0"/>
                            </p:stCondLst>
                            <p:childTnLst>
                              <p:par>
                                <p:cTn id="13" presetID="17" presetClass="entr" presetSubtype="10" fill="hold" grpId="0" nodeType="clickEffect">
                                  <p:stCondLst>
                                    <p:cond delay="0"/>
                                  </p:stCondLst>
                                  <p:childTnLst>
                                    <p:set>
                                      <p:cBhvr>
                                        <p:cTn id="14" dur="1" fill="hold">
                                          <p:stCondLst>
                                            <p:cond delay="0"/>
                                          </p:stCondLst>
                                        </p:cTn>
                                        <p:tgtEl>
                                          <p:spTgt spid="324"/>
                                        </p:tgtEl>
                                        <p:attrNameLst>
                                          <p:attrName>style.visibility</p:attrName>
                                        </p:attrNameLst>
                                      </p:cBhvr>
                                      <p:to>
                                        <p:strVal val="visible"/>
                                      </p:to>
                                    </p:set>
                                    <p:anim calcmode="lin" valueType="num">
                                      <p:cBhvr>
                                        <p:cTn id="15" dur="500" fill="hold"/>
                                        <p:tgtEl>
                                          <p:spTgt spid="324"/>
                                        </p:tgtEl>
                                        <p:attrNameLst>
                                          <p:attrName>ppt_w</p:attrName>
                                        </p:attrNameLst>
                                      </p:cBhvr>
                                      <p:tavLst>
                                        <p:tav tm="0">
                                          <p:val>
                                            <p:fltVal val="0"/>
                                          </p:val>
                                        </p:tav>
                                        <p:tav tm="100000">
                                          <p:val>
                                            <p:strVal val="#ppt_w"/>
                                          </p:val>
                                        </p:tav>
                                      </p:tavLst>
                                    </p:anim>
                                    <p:anim calcmode="lin" valueType="num">
                                      <p:cBhvr>
                                        <p:cTn id="16" dur="500" fill="hold"/>
                                        <p:tgtEl>
                                          <p:spTgt spid="324"/>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 grpId="0"/>
      <p:bldP spid="32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BB873-3B3B-757F-550B-7F8D90F84DD6}"/>
              </a:ext>
            </a:extLst>
          </p:cNvPr>
          <p:cNvSpPr>
            <a:spLocks noGrp="1"/>
          </p:cNvSpPr>
          <p:nvPr>
            <p:ph type="title"/>
          </p:nvPr>
        </p:nvSpPr>
        <p:spPr>
          <a:xfrm>
            <a:off x="518766" y="47419"/>
            <a:ext cx="7704000" cy="572700"/>
          </a:xfrm>
        </p:spPr>
        <p:txBody>
          <a:bodyPr/>
          <a:lstStyle/>
          <a:p>
            <a:r>
              <a:rPr lang="en-GB" sz="4000" b="1" u="sng" dirty="0">
                <a:solidFill>
                  <a:srgbClr val="DEA845"/>
                </a:solidFill>
                <a:effectLst>
                  <a:glow rad="127000">
                    <a:schemeClr val="bg1">
                      <a:lumMod val="10000"/>
                    </a:schemeClr>
                  </a:glow>
                </a:effectLst>
                <a:latin typeface="+mj-lt"/>
              </a:rPr>
              <a:t>Equipment’s and Suppliers</a:t>
            </a:r>
          </a:p>
        </p:txBody>
      </p:sp>
      <p:sp>
        <p:nvSpPr>
          <p:cNvPr id="3" name="Subtitle 2">
            <a:extLst>
              <a:ext uri="{FF2B5EF4-FFF2-40B4-BE49-F238E27FC236}">
                <a16:creationId xmlns:a16="http://schemas.microsoft.com/office/drawing/2014/main" id="{9F46F785-C54B-0169-0102-191BE1CEF236}"/>
              </a:ext>
            </a:extLst>
          </p:cNvPr>
          <p:cNvSpPr>
            <a:spLocks noGrp="1"/>
          </p:cNvSpPr>
          <p:nvPr>
            <p:ph type="subTitle" idx="1"/>
          </p:nvPr>
        </p:nvSpPr>
        <p:spPr>
          <a:xfrm>
            <a:off x="5320190" y="2191844"/>
            <a:ext cx="4349290" cy="1473300"/>
          </a:xfrm>
        </p:spPr>
        <p:txBody>
          <a:bodyPr/>
          <a:lstStyle/>
          <a:p>
            <a:pPr marL="152400" indent="0">
              <a:buClr>
                <a:srgbClr val="DEA845"/>
              </a:buClr>
            </a:pPr>
            <a:r>
              <a:rPr lang="en-GB" sz="1100" dirty="0">
                <a:solidFill>
                  <a:srgbClr val="DEA845"/>
                </a:solidFill>
                <a:effectLst>
                  <a:glow rad="127000">
                    <a:schemeClr val="bg1">
                      <a:lumMod val="10000"/>
                    </a:schemeClr>
                  </a:glow>
                </a:effectLst>
                <a:latin typeface="+mn-lt"/>
              </a:rPr>
              <a:t>Business Daily Suppliers</a:t>
            </a:r>
          </a:p>
          <a:p>
            <a:pPr>
              <a:buClr>
                <a:srgbClr val="DEA845"/>
              </a:buClr>
              <a:buFont typeface="Arial" panose="020B0604020202020204" pitchFamily="34" charset="0"/>
              <a:buChar char="•"/>
            </a:pPr>
            <a:r>
              <a:rPr lang="en-GB" sz="1100" dirty="0">
                <a:solidFill>
                  <a:srgbClr val="DEA845"/>
                </a:solidFill>
                <a:effectLst>
                  <a:glow rad="127000">
                    <a:schemeClr val="bg1">
                      <a:lumMod val="10000"/>
                    </a:schemeClr>
                  </a:glow>
                </a:effectLst>
                <a:latin typeface="+mn-lt"/>
              </a:rPr>
              <a:t>Castell Howell Foods (n.d.). </a:t>
            </a:r>
          </a:p>
          <a:p>
            <a:pPr>
              <a:buClr>
                <a:srgbClr val="DEA845"/>
              </a:buClr>
              <a:buFont typeface="Arial" panose="020B0604020202020204" pitchFamily="34" charset="0"/>
              <a:buChar char="•"/>
            </a:pPr>
            <a:r>
              <a:rPr lang="en-GB" sz="1100" dirty="0">
                <a:solidFill>
                  <a:srgbClr val="DEA845"/>
                </a:solidFill>
                <a:effectLst>
                  <a:glow rad="127000">
                    <a:schemeClr val="bg1">
                      <a:lumMod val="10000"/>
                    </a:schemeClr>
                  </a:glow>
                </a:effectLst>
                <a:latin typeface="+mn-lt"/>
              </a:rPr>
              <a:t>Bid Food (2026). </a:t>
            </a:r>
          </a:p>
          <a:p>
            <a:pPr>
              <a:buClr>
                <a:srgbClr val="DEA845"/>
              </a:buClr>
              <a:buFont typeface="Arial" panose="020B0604020202020204" pitchFamily="34" charset="0"/>
              <a:buChar char="•"/>
            </a:pPr>
            <a:r>
              <a:rPr lang="en-GB" sz="1100" dirty="0">
                <a:solidFill>
                  <a:srgbClr val="DEA845"/>
                </a:solidFill>
                <a:effectLst>
                  <a:glow rad="127000">
                    <a:schemeClr val="bg1">
                      <a:lumMod val="10000"/>
                    </a:schemeClr>
                  </a:glow>
                </a:effectLst>
                <a:latin typeface="+mn-lt"/>
              </a:rPr>
              <a:t>Bristol Sweet Mart (2016). </a:t>
            </a:r>
          </a:p>
          <a:p>
            <a:pPr>
              <a:buClr>
                <a:srgbClr val="DEA845"/>
              </a:buClr>
              <a:buFont typeface="Arial" panose="020B0604020202020204" pitchFamily="34" charset="0"/>
              <a:buChar char="•"/>
            </a:pPr>
            <a:r>
              <a:rPr lang="en-GB" sz="1100" dirty="0">
                <a:solidFill>
                  <a:srgbClr val="DEA845"/>
                </a:solidFill>
                <a:effectLst>
                  <a:glow rad="127000">
                    <a:schemeClr val="bg1">
                      <a:lumMod val="10000"/>
                    </a:schemeClr>
                  </a:glow>
                </a:effectLst>
                <a:latin typeface="+mn-lt"/>
              </a:rPr>
              <a:t>Nisbets (2026). </a:t>
            </a:r>
            <a:endParaRPr lang="en-GB" sz="1100" dirty="0">
              <a:latin typeface="+mn-lt"/>
            </a:endParaRPr>
          </a:p>
          <a:p>
            <a:endParaRPr lang="en-GB" dirty="0"/>
          </a:p>
          <a:p>
            <a:endParaRPr lang="en-GB" dirty="0"/>
          </a:p>
        </p:txBody>
      </p:sp>
      <p:sp>
        <p:nvSpPr>
          <p:cNvPr id="4" name="Subtitle 3">
            <a:extLst>
              <a:ext uri="{FF2B5EF4-FFF2-40B4-BE49-F238E27FC236}">
                <a16:creationId xmlns:a16="http://schemas.microsoft.com/office/drawing/2014/main" id="{7CE26587-3D54-F2C2-659E-A8383EF6A6EF}"/>
              </a:ext>
            </a:extLst>
          </p:cNvPr>
          <p:cNvSpPr>
            <a:spLocks noGrp="1"/>
          </p:cNvSpPr>
          <p:nvPr>
            <p:ph type="subTitle" idx="2"/>
          </p:nvPr>
        </p:nvSpPr>
        <p:spPr>
          <a:xfrm>
            <a:off x="3576114" y="3543262"/>
            <a:ext cx="2455896" cy="1473300"/>
          </a:xfrm>
        </p:spPr>
        <p:txBody>
          <a:bodyPr/>
          <a:lstStyle/>
          <a:p>
            <a:pPr algn="l">
              <a:buClr>
                <a:srgbClr val="DEA845"/>
              </a:buClr>
            </a:pPr>
            <a:r>
              <a:rPr lang="en-GB" dirty="0">
                <a:solidFill>
                  <a:srgbClr val="DEA845"/>
                </a:solidFill>
                <a:effectLst>
                  <a:glow rad="127000">
                    <a:schemeClr val="bg1">
                      <a:lumMod val="10000"/>
                    </a:schemeClr>
                  </a:glow>
                </a:effectLst>
                <a:latin typeface="+mn-lt"/>
              </a:rPr>
              <a:t>Buying Equipment’s For low cost </a:t>
            </a:r>
          </a:p>
          <a:p>
            <a:pPr algn="l">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latin typeface="+mn-lt"/>
              </a:rPr>
              <a:t> Instagram</a:t>
            </a:r>
          </a:p>
          <a:p>
            <a:pPr algn="l">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latin typeface="+mn-lt"/>
              </a:rPr>
              <a:t>Facebook Marketplace (Facebook, 2026)</a:t>
            </a:r>
          </a:p>
          <a:p>
            <a:pPr algn="l">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latin typeface="+mn-lt"/>
              </a:rPr>
              <a:t>Vinted (Vinted, n.d.)</a:t>
            </a:r>
          </a:p>
          <a:p>
            <a:pPr algn="l">
              <a:buClr>
                <a:srgbClr val="DEA845"/>
              </a:buClr>
              <a:buFont typeface="Arial" panose="020B0604020202020204" pitchFamily="34" charset="0"/>
              <a:buChar char="•"/>
            </a:pPr>
            <a:r>
              <a:rPr lang="en-GB" dirty="0">
                <a:solidFill>
                  <a:srgbClr val="DEA845"/>
                </a:solidFill>
                <a:effectLst>
                  <a:glow rad="127000">
                    <a:schemeClr val="bg1">
                      <a:lumMod val="10000"/>
                    </a:schemeClr>
                  </a:glow>
                </a:effectLst>
                <a:latin typeface="+mn-lt"/>
              </a:rPr>
              <a:t>Local Pakistani stores that sells products. </a:t>
            </a:r>
          </a:p>
        </p:txBody>
      </p:sp>
      <p:pic>
        <p:nvPicPr>
          <p:cNvPr id="7" name="Picture 6" descr="The Beautiful Pakistani Truck Art And Its Downside - PakWheels Blog">
            <a:extLst>
              <a:ext uri="{FF2B5EF4-FFF2-40B4-BE49-F238E27FC236}">
                <a16:creationId xmlns:a16="http://schemas.microsoft.com/office/drawing/2014/main" id="{40B1DB50-0855-6C9F-BA2A-070D0610F3A9}"/>
              </a:ext>
            </a:extLst>
          </p:cNvPr>
          <p:cNvPicPr>
            <a:picLocks noChangeAspect="1"/>
          </p:cNvPicPr>
          <p:nvPr/>
        </p:nvPicPr>
        <p:blipFill>
          <a:blip r:embed="rId2"/>
          <a:stretch>
            <a:fillRect/>
          </a:stretch>
        </p:blipFill>
        <p:spPr>
          <a:xfrm>
            <a:off x="326461" y="1031445"/>
            <a:ext cx="1929689" cy="1704999"/>
          </a:xfrm>
          <a:prstGeom prst="rect">
            <a:avLst/>
          </a:prstGeom>
        </p:spPr>
      </p:pic>
      <p:pic>
        <p:nvPicPr>
          <p:cNvPr id="8" name="Picture 7" descr="TOP artefacts">
            <a:extLst>
              <a:ext uri="{FF2B5EF4-FFF2-40B4-BE49-F238E27FC236}">
                <a16:creationId xmlns:a16="http://schemas.microsoft.com/office/drawing/2014/main" id="{0CC87C08-8495-0BDE-889C-8F36B20F255A}"/>
              </a:ext>
            </a:extLst>
          </p:cNvPr>
          <p:cNvPicPr>
            <a:picLocks noChangeAspect="1"/>
          </p:cNvPicPr>
          <p:nvPr/>
        </p:nvPicPr>
        <p:blipFill>
          <a:blip r:embed="rId3"/>
          <a:stretch>
            <a:fillRect/>
          </a:stretch>
        </p:blipFill>
        <p:spPr>
          <a:xfrm>
            <a:off x="405929" y="2750164"/>
            <a:ext cx="1189282" cy="1079541"/>
          </a:xfrm>
          <a:prstGeom prst="rect">
            <a:avLst/>
          </a:prstGeom>
        </p:spPr>
      </p:pic>
      <p:sp>
        <p:nvSpPr>
          <p:cNvPr id="10" name="TextBox 9">
            <a:extLst>
              <a:ext uri="{FF2B5EF4-FFF2-40B4-BE49-F238E27FC236}">
                <a16:creationId xmlns:a16="http://schemas.microsoft.com/office/drawing/2014/main" id="{4F080201-843E-70C2-460D-12E3EAB73404}"/>
              </a:ext>
            </a:extLst>
          </p:cNvPr>
          <p:cNvSpPr txBox="1"/>
          <p:nvPr/>
        </p:nvSpPr>
        <p:spPr>
          <a:xfrm>
            <a:off x="326461" y="3984550"/>
            <a:ext cx="2882190" cy="954107"/>
          </a:xfrm>
          <a:prstGeom prst="rect">
            <a:avLst/>
          </a:prstGeom>
          <a:noFill/>
        </p:spPr>
        <p:txBody>
          <a:bodyPr wrap="square">
            <a:spAutoFit/>
          </a:bodyPr>
          <a:lstStyle/>
          <a:p>
            <a:pPr>
              <a:spcAft>
                <a:spcPts val="1200"/>
              </a:spcAft>
              <a:buClr>
                <a:srgbClr val="DEA845"/>
              </a:buClr>
            </a:pPr>
            <a:r>
              <a:rPr lang="en-GB" sz="1200" dirty="0">
                <a:solidFill>
                  <a:srgbClr val="DEA845"/>
                </a:solidFill>
                <a:effectLst>
                  <a:glow rad="127000">
                    <a:schemeClr val="bg1">
                      <a:lumMod val="10000"/>
                    </a:schemeClr>
                  </a:glow>
                </a:effectLst>
                <a:latin typeface="+mn-lt"/>
              </a:rPr>
              <a:t>Emergency Electronics</a:t>
            </a:r>
          </a:p>
          <a:p>
            <a:pPr marL="171450" indent="-171450">
              <a:spcAft>
                <a:spcPts val="1200"/>
              </a:spcAft>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Currys (2026).</a:t>
            </a:r>
          </a:p>
          <a:p>
            <a:pPr marL="171450" indent="-171450">
              <a:spcAft>
                <a:spcPts val="1200"/>
              </a:spcAft>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Tesco (2026). </a:t>
            </a:r>
          </a:p>
        </p:txBody>
      </p:sp>
      <p:pic>
        <p:nvPicPr>
          <p:cNvPr id="20" name="Picture 19" descr="The Ultimate Checklist for Choosing the Best Coffee Bar Equipment">
            <a:extLst>
              <a:ext uri="{FF2B5EF4-FFF2-40B4-BE49-F238E27FC236}">
                <a16:creationId xmlns:a16="http://schemas.microsoft.com/office/drawing/2014/main" id="{61CB0B16-E13D-0660-927C-DB7169EA90B0}"/>
              </a:ext>
            </a:extLst>
          </p:cNvPr>
          <p:cNvPicPr>
            <a:picLocks noChangeAspect="1"/>
          </p:cNvPicPr>
          <p:nvPr/>
        </p:nvPicPr>
        <p:blipFill>
          <a:blip r:embed="rId4"/>
          <a:stretch>
            <a:fillRect/>
          </a:stretch>
        </p:blipFill>
        <p:spPr>
          <a:xfrm>
            <a:off x="5981714" y="803522"/>
            <a:ext cx="2835825" cy="1473300"/>
          </a:xfrm>
          <a:prstGeom prst="rect">
            <a:avLst/>
          </a:prstGeom>
        </p:spPr>
      </p:pic>
      <p:pic>
        <p:nvPicPr>
          <p:cNvPr id="21" name="Picture 20">
            <a:extLst>
              <a:ext uri="{FF2B5EF4-FFF2-40B4-BE49-F238E27FC236}">
                <a16:creationId xmlns:a16="http://schemas.microsoft.com/office/drawing/2014/main" id="{FF9FD278-D060-4977-7EC6-B83A3636379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73759" y="1033163"/>
            <a:ext cx="1776013" cy="1440314"/>
          </a:xfrm>
          <a:prstGeom prst="rect">
            <a:avLst/>
          </a:prstGeom>
        </p:spPr>
      </p:pic>
      <p:pic>
        <p:nvPicPr>
          <p:cNvPr id="22" name="Picture 21">
            <a:extLst>
              <a:ext uri="{FF2B5EF4-FFF2-40B4-BE49-F238E27FC236}">
                <a16:creationId xmlns:a16="http://schemas.microsoft.com/office/drawing/2014/main" id="{FAC47134-C4A3-878E-965A-88D5F8CC59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675444" y="3269800"/>
            <a:ext cx="1953742" cy="1737353"/>
          </a:xfrm>
          <a:prstGeom prst="rect">
            <a:avLst/>
          </a:prstGeom>
        </p:spPr>
      </p:pic>
      <p:pic>
        <p:nvPicPr>
          <p:cNvPr id="23" name="Picture 22">
            <a:extLst>
              <a:ext uri="{FF2B5EF4-FFF2-40B4-BE49-F238E27FC236}">
                <a16:creationId xmlns:a16="http://schemas.microsoft.com/office/drawing/2014/main" id="{1C6476BF-6352-2E7E-0C99-E573547F20A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258890" y="3915490"/>
            <a:ext cx="1335009" cy="1165992"/>
          </a:xfrm>
          <a:prstGeom prst="rect">
            <a:avLst/>
          </a:prstGeom>
        </p:spPr>
      </p:pic>
      <p:pic>
        <p:nvPicPr>
          <p:cNvPr id="24" name="Picture 23">
            <a:extLst>
              <a:ext uri="{FF2B5EF4-FFF2-40B4-BE49-F238E27FC236}">
                <a16:creationId xmlns:a16="http://schemas.microsoft.com/office/drawing/2014/main" id="{B32A0F7E-CFFC-3041-3A03-766FC163000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96752" y="1027930"/>
            <a:ext cx="1930885" cy="1717923"/>
          </a:xfrm>
          <a:prstGeom prst="rect">
            <a:avLst/>
          </a:prstGeom>
        </p:spPr>
      </p:pic>
      <p:pic>
        <p:nvPicPr>
          <p:cNvPr id="25" name="Picture 24">
            <a:extLst>
              <a:ext uri="{FF2B5EF4-FFF2-40B4-BE49-F238E27FC236}">
                <a16:creationId xmlns:a16="http://schemas.microsoft.com/office/drawing/2014/main" id="{1D0DD8F6-F6F6-BBD8-4352-19AB3377622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615456" y="2745853"/>
            <a:ext cx="1335009" cy="1160228"/>
          </a:xfrm>
          <a:prstGeom prst="rect">
            <a:avLst/>
          </a:prstGeom>
        </p:spPr>
      </p:pic>
      <p:pic>
        <p:nvPicPr>
          <p:cNvPr id="26" name="Picture 25">
            <a:extLst>
              <a:ext uri="{FF2B5EF4-FFF2-40B4-BE49-F238E27FC236}">
                <a16:creationId xmlns:a16="http://schemas.microsoft.com/office/drawing/2014/main" id="{78125142-D108-1E0A-2938-7D6AAAFDD24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227637" y="2483682"/>
            <a:ext cx="1015167" cy="1059580"/>
          </a:xfrm>
          <a:prstGeom prst="rect">
            <a:avLst/>
          </a:prstGeom>
        </p:spPr>
      </p:pic>
      <p:sp>
        <p:nvSpPr>
          <p:cNvPr id="28" name="TextBox 27">
            <a:extLst>
              <a:ext uri="{FF2B5EF4-FFF2-40B4-BE49-F238E27FC236}">
                <a16:creationId xmlns:a16="http://schemas.microsoft.com/office/drawing/2014/main" id="{76EDC104-DADC-0BF2-AB3B-13CE852EF708}"/>
              </a:ext>
            </a:extLst>
          </p:cNvPr>
          <p:cNvSpPr txBox="1"/>
          <p:nvPr/>
        </p:nvSpPr>
        <p:spPr>
          <a:xfrm>
            <a:off x="5242804" y="2670024"/>
            <a:ext cx="1277172" cy="830997"/>
          </a:xfrm>
          <a:prstGeom prst="rect">
            <a:avLst/>
          </a:prstGeom>
          <a:noFill/>
        </p:spPr>
        <p:txBody>
          <a:bodyPr wrap="square">
            <a:spAutoFit/>
          </a:bodyPr>
          <a:lstStyle/>
          <a:p>
            <a:r>
              <a:rPr lang="en-GB" sz="1200" dirty="0">
                <a:solidFill>
                  <a:srgbClr val="DEA845"/>
                </a:solidFill>
                <a:effectLst>
                  <a:glow rad="127000">
                    <a:schemeClr val="bg1">
                      <a:lumMod val="10000"/>
                    </a:schemeClr>
                  </a:glow>
                </a:effectLst>
                <a:latin typeface="+mn-lt"/>
                <a:ea typeface="Times New Roman" panose="02020603050405020304" pitchFamily="18" charset="0"/>
              </a:rPr>
              <a:t>(Cousins and Weekes, 2020b, pp.18–24)</a:t>
            </a:r>
            <a:r>
              <a:rPr lang="en-GB" sz="1200" dirty="0">
                <a:solidFill>
                  <a:srgbClr val="DEA845"/>
                </a:solidFill>
                <a:effectLst>
                  <a:glow rad="127000">
                    <a:schemeClr val="bg1">
                      <a:lumMod val="10000"/>
                    </a:schemeClr>
                  </a:glow>
                </a:effectLst>
                <a:latin typeface="+mn-lt"/>
              </a:rPr>
              <a:t> </a:t>
            </a:r>
          </a:p>
        </p:txBody>
      </p:sp>
      <p:sp>
        <p:nvSpPr>
          <p:cNvPr id="29" name="TextBox 28">
            <a:extLst>
              <a:ext uri="{FF2B5EF4-FFF2-40B4-BE49-F238E27FC236}">
                <a16:creationId xmlns:a16="http://schemas.microsoft.com/office/drawing/2014/main" id="{6EED7B1E-AE2B-8595-283C-E2745AFBF252}"/>
              </a:ext>
            </a:extLst>
          </p:cNvPr>
          <p:cNvSpPr txBox="1"/>
          <p:nvPr/>
        </p:nvSpPr>
        <p:spPr>
          <a:xfrm>
            <a:off x="3248366" y="2935228"/>
            <a:ext cx="1122400" cy="707886"/>
          </a:xfrm>
          <a:prstGeom prst="rect">
            <a:avLst/>
          </a:prstGeom>
          <a:noFill/>
        </p:spPr>
        <p:txBody>
          <a:bodyPr wrap="square" rtlCol="0">
            <a:spAutoFit/>
          </a:bodyPr>
          <a:lstStyle/>
          <a:p>
            <a:r>
              <a:rPr lang="en-GB" sz="2000" dirty="0">
                <a:solidFill>
                  <a:srgbClr val="DEA845"/>
                </a:solidFill>
                <a:effectLst>
                  <a:glow rad="127000">
                    <a:schemeClr val="bg1">
                      <a:lumMod val="10000"/>
                    </a:schemeClr>
                  </a:glow>
                </a:effectLst>
                <a:latin typeface="+mn-lt"/>
              </a:rPr>
              <a:t>Aldi, Lidl</a:t>
            </a:r>
          </a:p>
        </p:txBody>
      </p:sp>
    </p:spTree>
    <p:extLst>
      <p:ext uri="{BB962C8B-B14F-4D97-AF65-F5344CB8AC3E}">
        <p14:creationId xmlns:p14="http://schemas.microsoft.com/office/powerpoint/2010/main" val="15851512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4"/>
                                        </p:tgtEl>
                                        <p:attrNameLst>
                                          <p:attrName>style.visibility</p:attrName>
                                        </p:attrNameLst>
                                      </p:cBhvr>
                                      <p:to>
                                        <p:strVal val="visible"/>
                                      </p:to>
                                    </p:set>
                                    <p:anim calcmode="lin" valueType="num">
                                      <p:cBhvr additive="base">
                                        <p:cTn id="55" dur="500" fill="hold"/>
                                        <p:tgtEl>
                                          <p:spTgt spid="24"/>
                                        </p:tgtEl>
                                        <p:attrNameLst>
                                          <p:attrName>ppt_x</p:attrName>
                                        </p:attrNameLst>
                                      </p:cBhvr>
                                      <p:tavLst>
                                        <p:tav tm="0">
                                          <p:val>
                                            <p:strVal val="#ppt_x"/>
                                          </p:val>
                                        </p:tav>
                                        <p:tav tm="100000">
                                          <p:val>
                                            <p:strVal val="#ppt_x"/>
                                          </p:val>
                                        </p:tav>
                                      </p:tavLst>
                                    </p:anim>
                                    <p:anim calcmode="lin" valueType="num">
                                      <p:cBhvr additive="base">
                                        <p:cTn id="5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1"/>
                                        </p:tgtEl>
                                        <p:attrNameLst>
                                          <p:attrName>style.visibility</p:attrName>
                                        </p:attrNameLst>
                                      </p:cBhvr>
                                      <p:to>
                                        <p:strVal val="visible"/>
                                      </p:to>
                                    </p:set>
                                    <p:anim calcmode="lin" valueType="num">
                                      <p:cBhvr additive="base">
                                        <p:cTn id="61" dur="500" fill="hold"/>
                                        <p:tgtEl>
                                          <p:spTgt spid="21"/>
                                        </p:tgtEl>
                                        <p:attrNameLst>
                                          <p:attrName>ppt_x</p:attrName>
                                        </p:attrNameLst>
                                      </p:cBhvr>
                                      <p:tavLst>
                                        <p:tav tm="0">
                                          <p:val>
                                            <p:strVal val="#ppt_x"/>
                                          </p:val>
                                        </p:tav>
                                        <p:tav tm="100000">
                                          <p:val>
                                            <p:strVal val="#ppt_x"/>
                                          </p:val>
                                        </p:tav>
                                      </p:tavLst>
                                    </p:anim>
                                    <p:anim calcmode="lin" valueType="num">
                                      <p:cBhvr additive="base">
                                        <p:cTn id="6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 calcmode="lin" valueType="num">
                                      <p:cBhvr additive="base">
                                        <p:cTn id="67" dur="500" fill="hold"/>
                                        <p:tgtEl>
                                          <p:spTgt spid="25"/>
                                        </p:tgtEl>
                                        <p:attrNameLst>
                                          <p:attrName>ppt_x</p:attrName>
                                        </p:attrNameLst>
                                      </p:cBhvr>
                                      <p:tavLst>
                                        <p:tav tm="0">
                                          <p:val>
                                            <p:strVal val="#ppt_x"/>
                                          </p:val>
                                        </p:tav>
                                        <p:tav tm="100000">
                                          <p:val>
                                            <p:strVal val="#ppt_x"/>
                                          </p:val>
                                        </p:tav>
                                      </p:tavLst>
                                    </p:anim>
                                    <p:anim calcmode="lin" valueType="num">
                                      <p:cBhvr additive="base">
                                        <p:cTn id="6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0"/>
                                        </p:tgtEl>
                                        <p:attrNameLst>
                                          <p:attrName>style.visibility</p:attrName>
                                        </p:attrNameLst>
                                      </p:cBhvr>
                                      <p:to>
                                        <p:strVal val="visible"/>
                                      </p:to>
                                    </p:set>
                                    <p:anim calcmode="lin" valueType="num">
                                      <p:cBhvr additive="base">
                                        <p:cTn id="79" dur="500" fill="hold"/>
                                        <p:tgtEl>
                                          <p:spTgt spid="10"/>
                                        </p:tgtEl>
                                        <p:attrNameLst>
                                          <p:attrName>ppt_x</p:attrName>
                                        </p:attrNameLst>
                                      </p:cBhvr>
                                      <p:tavLst>
                                        <p:tav tm="0">
                                          <p:val>
                                            <p:strVal val="#ppt_x"/>
                                          </p:val>
                                        </p:tav>
                                        <p:tav tm="100000">
                                          <p:val>
                                            <p:strVal val="#ppt_x"/>
                                          </p:val>
                                        </p:tav>
                                      </p:tavLst>
                                    </p:anim>
                                    <p:anim calcmode="lin" valueType="num">
                                      <p:cBhvr additive="base">
                                        <p:cTn id="8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9"/>
                                        </p:tgtEl>
                                        <p:attrNameLst>
                                          <p:attrName>style.visibility</p:attrName>
                                        </p:attrNameLst>
                                      </p:cBhvr>
                                      <p:to>
                                        <p:strVal val="visible"/>
                                      </p:to>
                                    </p:set>
                                    <p:anim calcmode="lin" valueType="num">
                                      <p:cBhvr additive="base">
                                        <p:cTn id="85" dur="500" fill="hold"/>
                                        <p:tgtEl>
                                          <p:spTgt spid="29"/>
                                        </p:tgtEl>
                                        <p:attrNameLst>
                                          <p:attrName>ppt_x</p:attrName>
                                        </p:attrNameLst>
                                      </p:cBhvr>
                                      <p:tavLst>
                                        <p:tav tm="0">
                                          <p:val>
                                            <p:strVal val="#ppt_x"/>
                                          </p:val>
                                        </p:tav>
                                        <p:tav tm="100000">
                                          <p:val>
                                            <p:strVal val="#ppt_x"/>
                                          </p:val>
                                        </p:tav>
                                      </p:tavLst>
                                    </p:anim>
                                    <p:anim calcmode="lin" valueType="num">
                                      <p:cBhvr additive="base">
                                        <p:cTn id="8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0"/>
                                        </p:tgtEl>
                                        <p:attrNameLst>
                                          <p:attrName>style.visibility</p:attrName>
                                        </p:attrNameLst>
                                      </p:cBhvr>
                                      <p:to>
                                        <p:strVal val="visible"/>
                                      </p:to>
                                    </p:set>
                                    <p:anim calcmode="lin" valueType="num">
                                      <p:cBhvr additive="base">
                                        <p:cTn id="91" dur="500" fill="hold"/>
                                        <p:tgtEl>
                                          <p:spTgt spid="20"/>
                                        </p:tgtEl>
                                        <p:attrNameLst>
                                          <p:attrName>ppt_x</p:attrName>
                                        </p:attrNameLst>
                                      </p:cBhvr>
                                      <p:tavLst>
                                        <p:tav tm="0">
                                          <p:val>
                                            <p:strVal val="#ppt_x"/>
                                          </p:val>
                                        </p:tav>
                                        <p:tav tm="100000">
                                          <p:val>
                                            <p:strVal val="#ppt_x"/>
                                          </p:val>
                                        </p:tav>
                                      </p:tavLst>
                                    </p:anim>
                                    <p:anim calcmode="lin" valueType="num">
                                      <p:cBhvr additive="base">
                                        <p:cTn id="9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0" end="0"/>
                                            </p:txEl>
                                          </p:spTgt>
                                        </p:tgtEl>
                                        <p:attrNameLst>
                                          <p:attrName>style.visibility</p:attrName>
                                        </p:attrNameLst>
                                      </p:cBhvr>
                                      <p:to>
                                        <p:strVal val="visible"/>
                                      </p:to>
                                    </p:set>
                                    <p:anim calcmode="lin" valueType="num">
                                      <p:cBhvr additive="base">
                                        <p:cTn id="9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
                                            <p:txEl>
                                              <p:pRg st="1" end="1"/>
                                            </p:txEl>
                                          </p:spTgt>
                                        </p:tgtEl>
                                        <p:attrNameLst>
                                          <p:attrName>style.visibility</p:attrName>
                                        </p:attrNameLst>
                                      </p:cBhvr>
                                      <p:to>
                                        <p:strVal val="visible"/>
                                      </p:to>
                                    </p:set>
                                    <p:anim calcmode="lin" valueType="num">
                                      <p:cBhvr additive="base">
                                        <p:cTn id="10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
                                            <p:txEl>
                                              <p:pRg st="2" end="2"/>
                                            </p:txEl>
                                          </p:spTgt>
                                        </p:tgtEl>
                                        <p:attrNameLst>
                                          <p:attrName>style.visibility</p:attrName>
                                        </p:attrNameLst>
                                      </p:cBhvr>
                                      <p:to>
                                        <p:strVal val="visible"/>
                                      </p:to>
                                    </p:set>
                                    <p:anim calcmode="lin" valueType="num">
                                      <p:cBhvr additive="base">
                                        <p:cTn id="10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
                                            <p:txEl>
                                              <p:pRg st="3" end="3"/>
                                            </p:txEl>
                                          </p:spTgt>
                                        </p:tgtEl>
                                        <p:attrNameLst>
                                          <p:attrName>style.visibility</p:attrName>
                                        </p:attrNameLst>
                                      </p:cBhvr>
                                      <p:to>
                                        <p:strVal val="visible"/>
                                      </p:to>
                                    </p:set>
                                    <p:anim calcmode="lin" valueType="num">
                                      <p:cBhvr additive="base">
                                        <p:cTn id="1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
                                            <p:txEl>
                                              <p:pRg st="4" end="4"/>
                                            </p:txEl>
                                          </p:spTgt>
                                        </p:tgtEl>
                                        <p:attrNameLst>
                                          <p:attrName>style.visibility</p:attrName>
                                        </p:attrNameLst>
                                      </p:cBhvr>
                                      <p:to>
                                        <p:strVal val="visible"/>
                                      </p:to>
                                    </p:set>
                                    <p:anim calcmode="lin" valueType="num">
                                      <p:cBhvr additive="base">
                                        <p:cTn id="1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nodeType="clickEffect">
                                  <p:stCondLst>
                                    <p:cond delay="0"/>
                                  </p:stCondLst>
                                  <p:childTnLst>
                                    <p:set>
                                      <p:cBhvr>
                                        <p:cTn id="126" dur="1" fill="hold">
                                          <p:stCondLst>
                                            <p:cond delay="0"/>
                                          </p:stCondLst>
                                        </p:cTn>
                                        <p:tgtEl>
                                          <p:spTgt spid="22"/>
                                        </p:tgtEl>
                                        <p:attrNameLst>
                                          <p:attrName>style.visibility</p:attrName>
                                        </p:attrNameLst>
                                      </p:cBhvr>
                                      <p:to>
                                        <p:strVal val="visible"/>
                                      </p:to>
                                    </p:set>
                                    <p:anim calcmode="lin" valueType="num">
                                      <p:cBhvr additive="base">
                                        <p:cTn id="127" dur="500" fill="hold"/>
                                        <p:tgtEl>
                                          <p:spTgt spid="22"/>
                                        </p:tgtEl>
                                        <p:attrNameLst>
                                          <p:attrName>ppt_x</p:attrName>
                                        </p:attrNameLst>
                                      </p:cBhvr>
                                      <p:tavLst>
                                        <p:tav tm="0">
                                          <p:val>
                                            <p:strVal val="#ppt_x"/>
                                          </p:val>
                                        </p:tav>
                                        <p:tav tm="100000">
                                          <p:val>
                                            <p:strVal val="#ppt_x"/>
                                          </p:val>
                                        </p:tav>
                                      </p:tavLst>
                                    </p:anim>
                                    <p:anim calcmode="lin" valueType="num">
                                      <p:cBhvr additive="base">
                                        <p:cTn id="12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nodeType="clickEffect">
                                  <p:stCondLst>
                                    <p:cond delay="0"/>
                                  </p:stCondLst>
                                  <p:childTnLst>
                                    <p:set>
                                      <p:cBhvr>
                                        <p:cTn id="132" dur="1" fill="hold">
                                          <p:stCondLst>
                                            <p:cond delay="0"/>
                                          </p:stCondLst>
                                        </p:cTn>
                                        <p:tgtEl>
                                          <p:spTgt spid="26"/>
                                        </p:tgtEl>
                                        <p:attrNameLst>
                                          <p:attrName>style.visibility</p:attrName>
                                        </p:attrNameLst>
                                      </p:cBhvr>
                                      <p:to>
                                        <p:strVal val="visible"/>
                                      </p:to>
                                    </p:set>
                                    <p:anim calcmode="lin" valueType="num">
                                      <p:cBhvr additive="base">
                                        <p:cTn id="133" dur="500" fill="hold"/>
                                        <p:tgtEl>
                                          <p:spTgt spid="26"/>
                                        </p:tgtEl>
                                        <p:attrNameLst>
                                          <p:attrName>ppt_x</p:attrName>
                                        </p:attrNameLst>
                                      </p:cBhvr>
                                      <p:tavLst>
                                        <p:tav tm="0">
                                          <p:val>
                                            <p:strVal val="#ppt_x"/>
                                          </p:val>
                                        </p:tav>
                                        <p:tav tm="100000">
                                          <p:val>
                                            <p:strVal val="#ppt_x"/>
                                          </p:val>
                                        </p:tav>
                                      </p:tavLst>
                                    </p:anim>
                                    <p:anim calcmode="lin" valueType="num">
                                      <p:cBhvr additive="base">
                                        <p:cTn id="13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28"/>
                                        </p:tgtEl>
                                        <p:attrNameLst>
                                          <p:attrName>style.visibility</p:attrName>
                                        </p:attrNameLst>
                                      </p:cBhvr>
                                      <p:to>
                                        <p:strVal val="visible"/>
                                      </p:to>
                                    </p:set>
                                    <p:anim calcmode="lin" valueType="num">
                                      <p:cBhvr additive="base">
                                        <p:cTn id="139" dur="500" fill="hold"/>
                                        <p:tgtEl>
                                          <p:spTgt spid="28"/>
                                        </p:tgtEl>
                                        <p:attrNameLst>
                                          <p:attrName>ppt_x</p:attrName>
                                        </p:attrNameLst>
                                      </p:cBhvr>
                                      <p:tavLst>
                                        <p:tav tm="0">
                                          <p:val>
                                            <p:strVal val="#ppt_x"/>
                                          </p:val>
                                        </p:tav>
                                        <p:tav tm="100000">
                                          <p:val>
                                            <p:strVal val="#ppt_x"/>
                                          </p:val>
                                        </p:tav>
                                      </p:tavLst>
                                    </p:anim>
                                    <p:anim calcmode="lin" valueType="num">
                                      <p:cBhvr additive="base">
                                        <p:cTn id="14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10" grpId="0"/>
      <p:bldP spid="28" grpId="0"/>
      <p:bldP spid="2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C05EC-EBD5-72FA-C841-E1822F5C492B}"/>
              </a:ext>
            </a:extLst>
          </p:cNvPr>
          <p:cNvSpPr>
            <a:spLocks noGrp="1"/>
          </p:cNvSpPr>
          <p:nvPr>
            <p:ph type="title"/>
          </p:nvPr>
        </p:nvSpPr>
        <p:spPr>
          <a:xfrm>
            <a:off x="1009367" y="269191"/>
            <a:ext cx="7704000" cy="572700"/>
          </a:xfrm>
        </p:spPr>
        <p:txBody>
          <a:bodyPr/>
          <a:lstStyle/>
          <a:p>
            <a:r>
              <a:rPr lang="en-GB" sz="4000" b="1" u="sng" dirty="0">
                <a:solidFill>
                  <a:srgbClr val="DEA845"/>
                </a:solidFill>
                <a:effectLst>
                  <a:glow rad="127000">
                    <a:schemeClr val="bg1">
                      <a:lumMod val="10000"/>
                    </a:schemeClr>
                  </a:glow>
                </a:effectLst>
                <a:latin typeface="+mj-lt"/>
              </a:rPr>
              <a:t>Legal Documents</a:t>
            </a:r>
          </a:p>
        </p:txBody>
      </p:sp>
      <p:sp>
        <p:nvSpPr>
          <p:cNvPr id="4" name="TextBox 3">
            <a:extLst>
              <a:ext uri="{FF2B5EF4-FFF2-40B4-BE49-F238E27FC236}">
                <a16:creationId xmlns:a16="http://schemas.microsoft.com/office/drawing/2014/main" id="{AD8AAE69-2F26-01E6-E11A-A10D7328DBE0}"/>
              </a:ext>
            </a:extLst>
          </p:cNvPr>
          <p:cNvSpPr txBox="1"/>
          <p:nvPr/>
        </p:nvSpPr>
        <p:spPr>
          <a:xfrm>
            <a:off x="247146" y="2907616"/>
            <a:ext cx="4185958" cy="1938992"/>
          </a:xfrm>
          <a:prstGeom prst="rect">
            <a:avLst/>
          </a:prstGeom>
          <a:noFill/>
        </p:spPr>
        <p:txBody>
          <a:bodyPr wrap="square">
            <a:spAutoFit/>
          </a:bodyPr>
          <a:lstStyle/>
          <a:p>
            <a:r>
              <a:rPr lang="en-GB" sz="2000" dirty="0">
                <a:solidFill>
                  <a:srgbClr val="DEA845"/>
                </a:solidFill>
                <a:effectLst>
                  <a:glow rad="127000">
                    <a:schemeClr val="bg1">
                      <a:lumMod val="10000"/>
                    </a:schemeClr>
                  </a:glow>
                </a:effectLst>
                <a:latin typeface="+mn-lt"/>
              </a:rPr>
              <a:t>“If you sell, cook, store, handle, prepare or distribute, you may be considered a food business and will need to register with your local authority” </a:t>
            </a:r>
            <a:r>
              <a:rPr lang="en-GB" sz="2000" dirty="0">
                <a:solidFill>
                  <a:srgbClr val="DEA845"/>
                </a:solidFill>
                <a:effectLst>
                  <a:glow rad="127000">
                    <a:schemeClr val="bg1">
                      <a:lumMod val="10000"/>
                    </a:schemeClr>
                  </a:glow>
                </a:effectLst>
              </a:rPr>
              <a:t>(Food Standards Agency, 2025.) </a:t>
            </a:r>
            <a:endParaRPr lang="en-GB" sz="2000" dirty="0">
              <a:solidFill>
                <a:srgbClr val="DEA845"/>
              </a:solidFill>
              <a:effectLst>
                <a:glow rad="127000">
                  <a:schemeClr val="bg1">
                    <a:lumMod val="10000"/>
                  </a:schemeClr>
                </a:glow>
              </a:effectLst>
              <a:latin typeface="+mn-lt"/>
            </a:endParaRPr>
          </a:p>
        </p:txBody>
      </p:sp>
      <p:sp>
        <p:nvSpPr>
          <p:cNvPr id="10" name="TextBox 9">
            <a:extLst>
              <a:ext uri="{FF2B5EF4-FFF2-40B4-BE49-F238E27FC236}">
                <a16:creationId xmlns:a16="http://schemas.microsoft.com/office/drawing/2014/main" id="{7F2BDB82-D143-53C7-83BC-222CFBBB9CC3}"/>
              </a:ext>
            </a:extLst>
          </p:cNvPr>
          <p:cNvSpPr txBox="1"/>
          <p:nvPr/>
        </p:nvSpPr>
        <p:spPr>
          <a:xfrm>
            <a:off x="4103226" y="2907616"/>
            <a:ext cx="4901878" cy="3046988"/>
          </a:xfrm>
          <a:prstGeom prst="rect">
            <a:avLst/>
          </a:prstGeom>
          <a:noFill/>
        </p:spPr>
        <p:txBody>
          <a:bodyPr wrap="square">
            <a:spAutoFit/>
          </a:bodyPr>
          <a:lstStyle/>
          <a:p>
            <a:pPr algn="r">
              <a:spcAft>
                <a:spcPts val="1800"/>
              </a:spcAft>
            </a:pPr>
            <a:r>
              <a:rPr lang="en-GB" sz="2000" b="0" i="0" dirty="0">
                <a:solidFill>
                  <a:srgbClr val="DEA845"/>
                </a:solidFill>
                <a:effectLst>
                  <a:glow rad="127000">
                    <a:schemeClr val="bg1">
                      <a:lumMod val="10000"/>
                    </a:schemeClr>
                  </a:glow>
                </a:effectLst>
                <a:latin typeface="+mn-lt"/>
              </a:rPr>
              <a:t>“As an employer, you are responsible for managing health and safety in your business. This includes managing risks and taking practical steps to protect workers and others from harm.” </a:t>
            </a:r>
            <a:r>
              <a:rPr lang="en-GB" sz="2000" dirty="0">
                <a:solidFill>
                  <a:srgbClr val="DEA845"/>
                </a:solidFill>
                <a:effectLst>
                  <a:glow rad="127000">
                    <a:schemeClr val="bg1">
                      <a:lumMod val="10000"/>
                    </a:schemeClr>
                  </a:glow>
                </a:effectLst>
                <a:latin typeface="+mn-lt"/>
              </a:rPr>
              <a:t>(Health and Safety Executive, n.d.)</a:t>
            </a:r>
          </a:p>
          <a:p>
            <a:pPr algn="l">
              <a:spcAft>
                <a:spcPts val="1800"/>
              </a:spcAft>
              <a:buNone/>
            </a:pPr>
            <a:endParaRPr lang="en-GB" b="0" i="0" dirty="0">
              <a:solidFill>
                <a:srgbClr val="212B32"/>
              </a:solidFill>
              <a:effectLst/>
              <a:latin typeface="Roboto" panose="02000000000000000000" pitchFamily="2" charset="0"/>
            </a:endParaRPr>
          </a:p>
          <a:p>
            <a:pPr>
              <a:buNone/>
            </a:pPr>
            <a:br>
              <a:rPr lang="en-GB" dirty="0"/>
            </a:br>
            <a:endParaRPr lang="en-GB" dirty="0"/>
          </a:p>
        </p:txBody>
      </p:sp>
      <p:pic>
        <p:nvPicPr>
          <p:cNvPr id="11" name="Picture 10">
            <a:extLst>
              <a:ext uri="{FF2B5EF4-FFF2-40B4-BE49-F238E27FC236}">
                <a16:creationId xmlns:a16="http://schemas.microsoft.com/office/drawing/2014/main" id="{4F46AF4E-1DCF-177E-18CF-27EE32BB6A93}"/>
              </a:ext>
            </a:extLst>
          </p:cNvPr>
          <p:cNvPicPr>
            <a:picLocks noChangeAspect="1"/>
          </p:cNvPicPr>
          <p:nvPr/>
        </p:nvPicPr>
        <p:blipFill>
          <a:blip r:embed="rId2"/>
          <a:stretch>
            <a:fillRect/>
          </a:stretch>
        </p:blipFill>
        <p:spPr>
          <a:xfrm>
            <a:off x="719999" y="1500486"/>
            <a:ext cx="2678160" cy="1071264"/>
          </a:xfrm>
          <a:prstGeom prst="rect">
            <a:avLst/>
          </a:prstGeom>
        </p:spPr>
      </p:pic>
      <p:pic>
        <p:nvPicPr>
          <p:cNvPr id="12" name="Picture 11">
            <a:extLst>
              <a:ext uri="{FF2B5EF4-FFF2-40B4-BE49-F238E27FC236}">
                <a16:creationId xmlns:a16="http://schemas.microsoft.com/office/drawing/2014/main" id="{B43AD8BB-6FA0-64E8-5532-7971AD5A729B}"/>
              </a:ext>
            </a:extLst>
          </p:cNvPr>
          <p:cNvPicPr>
            <a:picLocks noChangeAspect="1"/>
          </p:cNvPicPr>
          <p:nvPr/>
        </p:nvPicPr>
        <p:blipFill>
          <a:blip r:embed="rId3"/>
          <a:stretch>
            <a:fillRect/>
          </a:stretch>
        </p:blipFill>
        <p:spPr>
          <a:xfrm>
            <a:off x="5745843" y="887827"/>
            <a:ext cx="2425432" cy="2296581"/>
          </a:xfrm>
          <a:prstGeom prst="rect">
            <a:avLst/>
          </a:prstGeom>
        </p:spPr>
      </p:pic>
    </p:spTree>
    <p:extLst>
      <p:ext uri="{BB962C8B-B14F-4D97-AF65-F5344CB8AC3E}">
        <p14:creationId xmlns:p14="http://schemas.microsoft.com/office/powerpoint/2010/main" val="19699765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B8BD3-ADAD-5A22-DCE9-71A3E21C6A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E9ABC8-85D1-C311-69EA-3BD64039BDCE}"/>
              </a:ext>
            </a:extLst>
          </p:cNvPr>
          <p:cNvSpPr>
            <a:spLocks noGrp="1"/>
          </p:cNvSpPr>
          <p:nvPr>
            <p:ph type="title"/>
          </p:nvPr>
        </p:nvSpPr>
        <p:spPr>
          <a:xfrm>
            <a:off x="720000" y="1993"/>
            <a:ext cx="7704000" cy="572700"/>
          </a:xfrm>
        </p:spPr>
        <p:txBody>
          <a:bodyPr/>
          <a:lstStyle/>
          <a:p>
            <a:r>
              <a:rPr lang="en-GB" sz="4000" b="1" u="sng" dirty="0">
                <a:solidFill>
                  <a:srgbClr val="DEA845"/>
                </a:solidFill>
                <a:effectLst>
                  <a:glow rad="127000">
                    <a:schemeClr val="bg1">
                      <a:lumMod val="10000"/>
                    </a:schemeClr>
                  </a:glow>
                </a:effectLst>
                <a:latin typeface="+mj-lt"/>
              </a:rPr>
              <a:t>Legal Documents</a:t>
            </a:r>
          </a:p>
        </p:txBody>
      </p:sp>
      <p:sp>
        <p:nvSpPr>
          <p:cNvPr id="6" name="TextBox 5">
            <a:extLst>
              <a:ext uri="{FF2B5EF4-FFF2-40B4-BE49-F238E27FC236}">
                <a16:creationId xmlns:a16="http://schemas.microsoft.com/office/drawing/2014/main" id="{AFED3D73-2DBD-9A8B-1101-231BB816DE12}"/>
              </a:ext>
            </a:extLst>
          </p:cNvPr>
          <p:cNvSpPr txBox="1"/>
          <p:nvPr/>
        </p:nvSpPr>
        <p:spPr>
          <a:xfrm>
            <a:off x="3889094" y="2279185"/>
            <a:ext cx="5254906" cy="2862322"/>
          </a:xfrm>
          <a:prstGeom prst="rect">
            <a:avLst/>
          </a:prstGeom>
          <a:noFill/>
        </p:spPr>
        <p:txBody>
          <a:bodyPr wrap="square">
            <a:spAutoFit/>
          </a:bodyPr>
          <a:lstStyle/>
          <a:p>
            <a:r>
              <a:rPr lang="en-GB" sz="2000" dirty="0">
                <a:solidFill>
                  <a:srgbClr val="DEA845"/>
                </a:solidFill>
                <a:effectLst>
                  <a:glow rad="127000">
                    <a:schemeClr val="bg1">
                      <a:lumMod val="10000"/>
                    </a:schemeClr>
                  </a:glow>
                </a:effectLst>
                <a:latin typeface="+mn-lt"/>
              </a:rPr>
              <a:t>A major fire reportedly broke out at Gul Plaza in Pakistan, causing significant casualties and injuries. The incident has raised concerns about building safety standards and emergency preparedness. Authorities have since highlighted the importance of improving fire safety measures to protect lives in public buildings.(Davies, 2026, ARY News, 2026 and Tanoli, 2026) </a:t>
            </a:r>
          </a:p>
        </p:txBody>
      </p:sp>
      <p:sp>
        <p:nvSpPr>
          <p:cNvPr id="5" name="TextBox 4">
            <a:extLst>
              <a:ext uri="{FF2B5EF4-FFF2-40B4-BE49-F238E27FC236}">
                <a16:creationId xmlns:a16="http://schemas.microsoft.com/office/drawing/2014/main" id="{B1B30C0A-8BBF-DB87-DC08-848E65171C26}"/>
              </a:ext>
            </a:extLst>
          </p:cNvPr>
          <p:cNvSpPr txBox="1"/>
          <p:nvPr/>
        </p:nvSpPr>
        <p:spPr>
          <a:xfrm>
            <a:off x="193876" y="2350626"/>
            <a:ext cx="3915137" cy="2554545"/>
          </a:xfrm>
          <a:prstGeom prst="rect">
            <a:avLst/>
          </a:prstGeom>
          <a:noFill/>
        </p:spPr>
        <p:txBody>
          <a:bodyPr wrap="square">
            <a:spAutoFit/>
          </a:bodyPr>
          <a:lstStyle/>
          <a:p>
            <a:r>
              <a:rPr lang="en-GB" sz="2000" dirty="0">
                <a:solidFill>
                  <a:srgbClr val="DEA845"/>
                </a:solidFill>
                <a:effectLst>
                  <a:glow rad="127000">
                    <a:schemeClr val="bg1">
                      <a:lumMod val="10000"/>
                    </a:schemeClr>
                  </a:glow>
                </a:effectLst>
                <a:latin typeface="+mn-lt"/>
              </a:rPr>
              <a:t>Planning portal helps you get permission from your local council if you want to build or change something on a property. It also breaks down the rules so you can easily understand what you’re allowed to do before you start. (Planning Portal, 2026)</a:t>
            </a:r>
          </a:p>
        </p:txBody>
      </p:sp>
      <p:pic>
        <p:nvPicPr>
          <p:cNvPr id="11" name="Picture 10">
            <a:extLst>
              <a:ext uri="{FF2B5EF4-FFF2-40B4-BE49-F238E27FC236}">
                <a16:creationId xmlns:a16="http://schemas.microsoft.com/office/drawing/2014/main" id="{8F2A3752-DB23-5439-EECC-93BA9FB7EBA3}"/>
              </a:ext>
            </a:extLst>
          </p:cNvPr>
          <p:cNvPicPr>
            <a:picLocks noChangeAspect="1"/>
          </p:cNvPicPr>
          <p:nvPr/>
        </p:nvPicPr>
        <p:blipFill>
          <a:blip r:embed="rId2"/>
          <a:srcRect l="13953" t="17268" r="24835" b="18345"/>
          <a:stretch>
            <a:fillRect/>
          </a:stretch>
        </p:blipFill>
        <p:spPr>
          <a:xfrm>
            <a:off x="720000" y="715682"/>
            <a:ext cx="2083443" cy="1643606"/>
          </a:xfrm>
          <a:prstGeom prst="rect">
            <a:avLst/>
          </a:prstGeom>
        </p:spPr>
      </p:pic>
      <p:pic>
        <p:nvPicPr>
          <p:cNvPr id="12" name="Picture 11" descr="Technical, investigation teams assess Gul Plaza after tragedy, death toll  at 71 - HUM News English">
            <a:extLst>
              <a:ext uri="{FF2B5EF4-FFF2-40B4-BE49-F238E27FC236}">
                <a16:creationId xmlns:a16="http://schemas.microsoft.com/office/drawing/2014/main" id="{23FEDF6D-4C02-8679-346B-F9ABE05E5654}"/>
              </a:ext>
            </a:extLst>
          </p:cNvPr>
          <p:cNvPicPr>
            <a:picLocks noChangeAspect="1"/>
          </p:cNvPicPr>
          <p:nvPr/>
        </p:nvPicPr>
        <p:blipFill>
          <a:blip r:embed="rId3"/>
          <a:stretch>
            <a:fillRect/>
          </a:stretch>
        </p:blipFill>
        <p:spPr>
          <a:xfrm>
            <a:off x="5970305" y="365564"/>
            <a:ext cx="3173695" cy="1904217"/>
          </a:xfrm>
          <a:prstGeom prst="rect">
            <a:avLst/>
          </a:prstGeom>
        </p:spPr>
      </p:pic>
      <p:pic>
        <p:nvPicPr>
          <p:cNvPr id="13" name="Picture 12" descr="Death toll of deadly fire at Karachi's Gul Plaza reaches 67 - Pakistan -  DAWN.COM">
            <a:extLst>
              <a:ext uri="{FF2B5EF4-FFF2-40B4-BE49-F238E27FC236}">
                <a16:creationId xmlns:a16="http://schemas.microsoft.com/office/drawing/2014/main" id="{E3BB975B-27E6-3616-B5DE-4C27918A733D}"/>
              </a:ext>
            </a:extLst>
          </p:cNvPr>
          <p:cNvPicPr>
            <a:picLocks noChangeAspect="1"/>
          </p:cNvPicPr>
          <p:nvPr/>
        </p:nvPicPr>
        <p:blipFill>
          <a:blip r:embed="rId4"/>
          <a:stretch>
            <a:fillRect/>
          </a:stretch>
        </p:blipFill>
        <p:spPr>
          <a:xfrm>
            <a:off x="3173696" y="664644"/>
            <a:ext cx="2750435" cy="1650261"/>
          </a:xfrm>
          <a:prstGeom prst="rect">
            <a:avLst/>
          </a:prstGeom>
        </p:spPr>
      </p:pic>
      <p:pic>
        <p:nvPicPr>
          <p:cNvPr id="14" name="Picture 13" descr="Planning Portal - Wikipedia">
            <a:extLst>
              <a:ext uri="{FF2B5EF4-FFF2-40B4-BE49-F238E27FC236}">
                <a16:creationId xmlns:a16="http://schemas.microsoft.com/office/drawing/2014/main" id="{F2249E19-C6B4-10B5-CDA0-1A0A6D596166}"/>
              </a:ext>
            </a:extLst>
          </p:cNvPr>
          <p:cNvPicPr>
            <a:picLocks noChangeAspect="1"/>
          </p:cNvPicPr>
          <p:nvPr/>
        </p:nvPicPr>
        <p:blipFill>
          <a:blip r:embed="rId5"/>
          <a:stretch>
            <a:fillRect/>
          </a:stretch>
        </p:blipFill>
        <p:spPr>
          <a:xfrm>
            <a:off x="1761721" y="1760016"/>
            <a:ext cx="1004372" cy="708547"/>
          </a:xfrm>
          <a:prstGeom prst="rect">
            <a:avLst/>
          </a:prstGeom>
        </p:spPr>
      </p:pic>
    </p:spTree>
    <p:extLst>
      <p:ext uri="{BB962C8B-B14F-4D97-AF65-F5344CB8AC3E}">
        <p14:creationId xmlns:p14="http://schemas.microsoft.com/office/powerpoint/2010/main" val="22137567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41E23-3CB4-ACF4-20D7-FEB39BEE6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4EF118-7FC9-F021-3688-32C676BE0BB3}"/>
              </a:ext>
            </a:extLst>
          </p:cNvPr>
          <p:cNvSpPr>
            <a:spLocks noGrp="1"/>
          </p:cNvSpPr>
          <p:nvPr>
            <p:ph type="title"/>
          </p:nvPr>
        </p:nvSpPr>
        <p:spPr/>
        <p:txBody>
          <a:bodyPr/>
          <a:lstStyle/>
          <a:p>
            <a:r>
              <a:rPr lang="en-GB" sz="4000" b="1" u="sng" dirty="0">
                <a:solidFill>
                  <a:srgbClr val="DEA845"/>
                </a:solidFill>
                <a:effectLst>
                  <a:glow rad="127000">
                    <a:schemeClr val="bg1">
                      <a:lumMod val="10000"/>
                    </a:schemeClr>
                  </a:glow>
                </a:effectLst>
                <a:latin typeface="+mj-lt"/>
              </a:rPr>
              <a:t>Target Customers</a:t>
            </a:r>
          </a:p>
        </p:txBody>
      </p:sp>
      <p:sp>
        <p:nvSpPr>
          <p:cNvPr id="4" name="Subtitle 3">
            <a:extLst>
              <a:ext uri="{FF2B5EF4-FFF2-40B4-BE49-F238E27FC236}">
                <a16:creationId xmlns:a16="http://schemas.microsoft.com/office/drawing/2014/main" id="{99555C7E-98A1-2862-AAF6-C65AA2612F64}"/>
              </a:ext>
            </a:extLst>
          </p:cNvPr>
          <p:cNvSpPr>
            <a:spLocks noGrp="1"/>
          </p:cNvSpPr>
          <p:nvPr>
            <p:ph type="subTitle" idx="2"/>
          </p:nvPr>
        </p:nvSpPr>
        <p:spPr>
          <a:xfrm>
            <a:off x="259825" y="1017725"/>
            <a:ext cx="4312175" cy="4125775"/>
          </a:xfrm>
        </p:spPr>
        <p:txBody>
          <a:bodyPr/>
          <a:lstStyle/>
          <a:p>
            <a:pPr marL="152400" indent="0" algn="l">
              <a:buClr>
                <a:srgbClr val="DEA845"/>
              </a:buClr>
            </a:pPr>
            <a:r>
              <a:rPr lang="en-GB" sz="2000" b="1" dirty="0">
                <a:solidFill>
                  <a:srgbClr val="DEA845"/>
                </a:solidFill>
                <a:effectLst>
                  <a:glow rad="127000">
                    <a:schemeClr val="bg1">
                      <a:lumMod val="10000"/>
                    </a:schemeClr>
                  </a:glow>
                </a:effectLst>
                <a:latin typeface="+mn-lt"/>
              </a:rPr>
              <a:t>Age: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16 – 30</a:t>
            </a:r>
          </a:p>
          <a:p>
            <a:pPr marL="152400" indent="0" algn="l">
              <a:buClr>
                <a:srgbClr val="DEA845"/>
              </a:buClr>
            </a:pPr>
            <a:r>
              <a:rPr lang="en-GB" sz="2000" b="1" dirty="0">
                <a:solidFill>
                  <a:srgbClr val="DEA845"/>
                </a:solidFill>
                <a:effectLst>
                  <a:glow rad="127000">
                    <a:schemeClr val="bg1">
                      <a:lumMod val="10000"/>
                    </a:schemeClr>
                  </a:glow>
                </a:effectLst>
                <a:latin typeface="+mn-lt"/>
              </a:rPr>
              <a:t>Lifestyle:  </a:t>
            </a:r>
          </a:p>
          <a:p>
            <a:pPr marL="323850" indent="-17145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Students, freelancers, Young professionals</a:t>
            </a:r>
          </a:p>
          <a:p>
            <a:pPr marL="152400" indent="0" algn="l">
              <a:buClr>
                <a:srgbClr val="DEA845"/>
              </a:buClr>
            </a:pPr>
            <a:r>
              <a:rPr lang="en-GB" sz="2000" b="1" dirty="0">
                <a:solidFill>
                  <a:srgbClr val="DEA845"/>
                </a:solidFill>
                <a:effectLst>
                  <a:glow rad="127000">
                    <a:schemeClr val="bg1">
                      <a:lumMod val="10000"/>
                    </a:schemeClr>
                  </a:glow>
                </a:effectLst>
                <a:latin typeface="+mn-lt"/>
              </a:rPr>
              <a:t>Why they will come:</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Aesthetic cafe (Instagram/TikTok friendly)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Affordable but trendy food &amp; drinks</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Chill place to study, work, or hang out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Casual business meetings </a:t>
            </a:r>
          </a:p>
          <a:p>
            <a:endParaRPr lang="en-GB" dirty="0"/>
          </a:p>
        </p:txBody>
      </p:sp>
      <p:sp>
        <p:nvSpPr>
          <p:cNvPr id="5" name="Subtitle 4">
            <a:extLst>
              <a:ext uri="{FF2B5EF4-FFF2-40B4-BE49-F238E27FC236}">
                <a16:creationId xmlns:a16="http://schemas.microsoft.com/office/drawing/2014/main" id="{9F726E45-C21B-4B32-751E-BC49C7DDE409}"/>
              </a:ext>
            </a:extLst>
          </p:cNvPr>
          <p:cNvSpPr>
            <a:spLocks noGrp="1"/>
          </p:cNvSpPr>
          <p:nvPr>
            <p:ph type="subTitle" idx="3"/>
          </p:nvPr>
        </p:nvSpPr>
        <p:spPr>
          <a:xfrm>
            <a:off x="2991739" y="1149175"/>
            <a:ext cx="4282679" cy="460200"/>
          </a:xfrm>
        </p:spPr>
        <p:txBody>
          <a:bodyPr/>
          <a:lstStyle/>
          <a:p>
            <a:r>
              <a:rPr lang="en-GB" b="1" u="sng" dirty="0">
                <a:effectLst>
                  <a:glow rad="127000">
                    <a:schemeClr val="bg1">
                      <a:lumMod val="10000"/>
                    </a:schemeClr>
                  </a:glow>
                </a:effectLst>
                <a:latin typeface="+mn-lt"/>
              </a:rPr>
              <a:t>Young Customers</a:t>
            </a:r>
          </a:p>
        </p:txBody>
      </p:sp>
      <p:sp>
        <p:nvSpPr>
          <p:cNvPr id="12" name="TextBox 11">
            <a:extLst>
              <a:ext uri="{FF2B5EF4-FFF2-40B4-BE49-F238E27FC236}">
                <a16:creationId xmlns:a16="http://schemas.microsoft.com/office/drawing/2014/main" id="{77D5CB70-FA76-45DE-DB94-A17CCA66F4F1}"/>
              </a:ext>
            </a:extLst>
          </p:cNvPr>
          <p:cNvSpPr txBox="1"/>
          <p:nvPr/>
        </p:nvSpPr>
        <p:spPr>
          <a:xfrm>
            <a:off x="4097075" y="1665625"/>
            <a:ext cx="4619221" cy="3477875"/>
          </a:xfrm>
          <a:prstGeom prst="rect">
            <a:avLst/>
          </a:prstGeom>
          <a:noFill/>
        </p:spPr>
        <p:txBody>
          <a:bodyPr wrap="square">
            <a:spAutoFit/>
          </a:bodyPr>
          <a:lstStyle/>
          <a:p>
            <a:pPr marL="152400" indent="0" algn="l">
              <a:buClr>
                <a:srgbClr val="DEA845"/>
              </a:buClr>
            </a:pPr>
            <a:r>
              <a:rPr lang="en-GB" sz="2000" b="1" dirty="0">
                <a:solidFill>
                  <a:srgbClr val="DEA845"/>
                </a:solidFill>
                <a:effectLst>
                  <a:glow rad="127000">
                    <a:schemeClr val="bg1">
                      <a:lumMod val="10000"/>
                    </a:schemeClr>
                  </a:glow>
                </a:effectLst>
                <a:latin typeface="+mn-lt"/>
              </a:rPr>
              <a:t>Needs &amp; Expectations:</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Fast Wi-Fi, charging points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Comfortable but stylish seating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Flexible spaces (solo + group seating)</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rPr>
              <a:t>Flexible and late opening hours</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Digital-friendly (QR menus, online booking) </a:t>
            </a:r>
          </a:p>
          <a:p>
            <a:pPr algn="l">
              <a:buClr>
                <a:srgbClr val="DEA845"/>
              </a:buClr>
            </a:pPr>
            <a:r>
              <a:rPr lang="en-GB" sz="2000" b="1" dirty="0">
                <a:solidFill>
                  <a:srgbClr val="DEA845"/>
                </a:solidFill>
                <a:effectLst>
                  <a:glow rad="127000">
                    <a:schemeClr val="bg1">
                      <a:lumMod val="10000"/>
                    </a:schemeClr>
                  </a:glow>
                </a:effectLst>
                <a:latin typeface="+mn-lt"/>
              </a:rPr>
              <a:t>Spending Behaviour:</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Moderate spend, frequent visits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Regularly buy snacks and coffee</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Influenced by trends and social media</a:t>
            </a:r>
          </a:p>
        </p:txBody>
      </p:sp>
      <p:pic>
        <p:nvPicPr>
          <p:cNvPr id="15" name="Picture 14" descr="Royalty-free teenager photos free download | Pxfuel">
            <a:extLst>
              <a:ext uri="{FF2B5EF4-FFF2-40B4-BE49-F238E27FC236}">
                <a16:creationId xmlns:a16="http://schemas.microsoft.com/office/drawing/2014/main" id="{43DBE715-A292-D971-E73F-BB52AD1C5B5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15548" y="205125"/>
            <a:ext cx="2512873" cy="1564681"/>
          </a:xfrm>
          <a:prstGeom prst="rect">
            <a:avLst/>
          </a:prstGeom>
        </p:spPr>
      </p:pic>
    </p:spTree>
    <p:extLst>
      <p:ext uri="{BB962C8B-B14F-4D97-AF65-F5344CB8AC3E}">
        <p14:creationId xmlns:p14="http://schemas.microsoft.com/office/powerpoint/2010/main" val="31141393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 calcmode="lin" valueType="num">
                                      <p:cBhvr additive="base">
                                        <p:cTn id="2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 calcmode="lin" valueType="num">
                                      <p:cBhvr additive="base">
                                        <p:cTn id="3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additive="base">
                                        <p:cTn id="3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 calcmode="lin" valueType="num">
                                      <p:cBhvr additive="base">
                                        <p:cTn id="4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
                                            <p:txEl>
                                              <p:pRg st="7" end="7"/>
                                            </p:txEl>
                                          </p:spTgt>
                                        </p:tgtEl>
                                        <p:attrNameLst>
                                          <p:attrName>style.visibility</p:attrName>
                                        </p:attrNameLst>
                                      </p:cBhvr>
                                      <p:to>
                                        <p:strVal val="visible"/>
                                      </p:to>
                                    </p:set>
                                    <p:anim calcmode="lin" valueType="num">
                                      <p:cBhvr additive="base">
                                        <p:cTn id="5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7" end="7"/>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4">
                                            <p:txEl>
                                              <p:pRg st="8" end="8"/>
                                            </p:txEl>
                                          </p:spTgt>
                                        </p:tgtEl>
                                        <p:attrNameLst>
                                          <p:attrName>style.visibility</p:attrName>
                                        </p:attrNameLst>
                                      </p:cBhvr>
                                      <p:to>
                                        <p:strVal val="visible"/>
                                      </p:to>
                                    </p:set>
                                    <p:anim calcmode="lin" valueType="num">
                                      <p:cBhvr additive="base">
                                        <p:cTn id="6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2">
                                            <p:txEl>
                                              <p:pRg st="0" end="0"/>
                                            </p:txEl>
                                          </p:spTgt>
                                        </p:tgtEl>
                                        <p:attrNameLst>
                                          <p:attrName>style.visibility</p:attrName>
                                        </p:attrNameLst>
                                      </p:cBhvr>
                                      <p:to>
                                        <p:strVal val="visible"/>
                                      </p:to>
                                    </p:set>
                                    <p:anim calcmode="lin" valueType="num">
                                      <p:cBhvr additive="base">
                                        <p:cTn id="6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12">
                                            <p:txEl>
                                              <p:pRg st="1" end="1"/>
                                            </p:txEl>
                                          </p:spTgt>
                                        </p:tgtEl>
                                        <p:attrNameLst>
                                          <p:attrName>style.visibility</p:attrName>
                                        </p:attrNameLst>
                                      </p:cBhvr>
                                      <p:to>
                                        <p:strVal val="visible"/>
                                      </p:to>
                                    </p:set>
                                    <p:anim calcmode="lin" valueType="num">
                                      <p:cBhvr additive="base">
                                        <p:cTn id="71"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12">
                                            <p:txEl>
                                              <p:pRg st="1" end="1"/>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12">
                                            <p:txEl>
                                              <p:pRg st="2" end="2"/>
                                            </p:txEl>
                                          </p:spTgt>
                                        </p:tgtEl>
                                        <p:attrNameLst>
                                          <p:attrName>style.visibility</p:attrName>
                                        </p:attrNameLst>
                                      </p:cBhvr>
                                      <p:to>
                                        <p:strVal val="visible"/>
                                      </p:to>
                                    </p:set>
                                    <p:anim calcmode="lin" valueType="num">
                                      <p:cBhvr additive="base">
                                        <p:cTn id="75"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12">
                                            <p:txEl>
                                              <p:pRg st="2" end="2"/>
                                            </p:txEl>
                                          </p:spTgt>
                                        </p:tgtEl>
                                        <p:attrNameLst>
                                          <p:attrName>ppt_y</p:attrName>
                                        </p:attrNameLst>
                                      </p:cBhvr>
                                      <p:tavLst>
                                        <p:tav tm="0">
                                          <p:val>
                                            <p:strVal val="1+#ppt_h/2"/>
                                          </p:val>
                                        </p:tav>
                                        <p:tav tm="100000">
                                          <p:val>
                                            <p:strVal val="#ppt_y"/>
                                          </p:val>
                                        </p:tav>
                                      </p:tavLst>
                                    </p:anim>
                                  </p:childTnLst>
                                </p:cTn>
                              </p:par>
                              <p:par>
                                <p:cTn id="77" presetID="2" presetClass="entr" presetSubtype="4" fill="hold" nodeType="withEffect">
                                  <p:stCondLst>
                                    <p:cond delay="0"/>
                                  </p:stCondLst>
                                  <p:childTnLst>
                                    <p:set>
                                      <p:cBhvr>
                                        <p:cTn id="78" dur="1" fill="hold">
                                          <p:stCondLst>
                                            <p:cond delay="0"/>
                                          </p:stCondLst>
                                        </p:cTn>
                                        <p:tgtEl>
                                          <p:spTgt spid="12">
                                            <p:txEl>
                                              <p:pRg st="3" end="3"/>
                                            </p:txEl>
                                          </p:spTgt>
                                        </p:tgtEl>
                                        <p:attrNameLst>
                                          <p:attrName>style.visibility</p:attrName>
                                        </p:attrNameLst>
                                      </p:cBhvr>
                                      <p:to>
                                        <p:strVal val="visible"/>
                                      </p:to>
                                    </p:set>
                                    <p:anim calcmode="lin" valueType="num">
                                      <p:cBhvr additive="base">
                                        <p:cTn id="79"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2">
                                            <p:txEl>
                                              <p:pRg st="3" end="3"/>
                                            </p:txEl>
                                          </p:spTgt>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12">
                                            <p:txEl>
                                              <p:pRg st="4" end="4"/>
                                            </p:txEl>
                                          </p:spTgt>
                                        </p:tgtEl>
                                        <p:attrNameLst>
                                          <p:attrName>style.visibility</p:attrName>
                                        </p:attrNameLst>
                                      </p:cBhvr>
                                      <p:to>
                                        <p:strVal val="visible"/>
                                      </p:to>
                                    </p:set>
                                    <p:anim calcmode="lin" valueType="num">
                                      <p:cBhvr additive="base">
                                        <p:cTn id="83"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2">
                                            <p:txEl>
                                              <p:pRg st="4" end="4"/>
                                            </p:txEl>
                                          </p:spTgt>
                                        </p:tgtEl>
                                        <p:attrNameLst>
                                          <p:attrName>ppt_y</p:attrName>
                                        </p:attrNameLst>
                                      </p:cBhvr>
                                      <p:tavLst>
                                        <p:tav tm="0">
                                          <p:val>
                                            <p:strVal val="1+#ppt_h/2"/>
                                          </p:val>
                                        </p:tav>
                                        <p:tav tm="100000">
                                          <p:val>
                                            <p:strVal val="#ppt_y"/>
                                          </p:val>
                                        </p:tav>
                                      </p:tavLst>
                                    </p:anim>
                                  </p:childTnLst>
                                </p:cTn>
                              </p:par>
                              <p:par>
                                <p:cTn id="85" presetID="2" presetClass="entr" presetSubtype="4" fill="hold" nodeType="withEffect">
                                  <p:stCondLst>
                                    <p:cond delay="0"/>
                                  </p:stCondLst>
                                  <p:childTnLst>
                                    <p:set>
                                      <p:cBhvr>
                                        <p:cTn id="86" dur="1" fill="hold">
                                          <p:stCondLst>
                                            <p:cond delay="0"/>
                                          </p:stCondLst>
                                        </p:cTn>
                                        <p:tgtEl>
                                          <p:spTgt spid="12">
                                            <p:txEl>
                                              <p:pRg st="5" end="5"/>
                                            </p:txEl>
                                          </p:spTgt>
                                        </p:tgtEl>
                                        <p:attrNameLst>
                                          <p:attrName>style.visibility</p:attrName>
                                        </p:attrNameLst>
                                      </p:cBhvr>
                                      <p:to>
                                        <p:strVal val="visible"/>
                                      </p:to>
                                    </p:set>
                                    <p:anim calcmode="lin" valueType="num">
                                      <p:cBhvr additive="base">
                                        <p:cTn id="87" dur="500" fill="hold"/>
                                        <p:tgtEl>
                                          <p:spTgt spid="12">
                                            <p:txEl>
                                              <p:pRg st="5" end="5"/>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1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12">
                                            <p:txEl>
                                              <p:pRg st="6" end="6"/>
                                            </p:txEl>
                                          </p:spTgt>
                                        </p:tgtEl>
                                        <p:attrNameLst>
                                          <p:attrName>style.visibility</p:attrName>
                                        </p:attrNameLst>
                                      </p:cBhvr>
                                      <p:to>
                                        <p:strVal val="visible"/>
                                      </p:to>
                                    </p:set>
                                    <p:anim calcmode="lin" valueType="num">
                                      <p:cBhvr additive="base">
                                        <p:cTn id="93"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12">
                                            <p:txEl>
                                              <p:pRg st="6" end="6"/>
                                            </p:txEl>
                                          </p:spTgt>
                                        </p:tgtEl>
                                        <p:attrNameLst>
                                          <p:attrName>ppt_y</p:attrName>
                                        </p:attrNameLst>
                                      </p:cBhvr>
                                      <p:tavLst>
                                        <p:tav tm="0">
                                          <p:val>
                                            <p:strVal val="1+#ppt_h/2"/>
                                          </p:val>
                                        </p:tav>
                                        <p:tav tm="100000">
                                          <p:val>
                                            <p:strVal val="#ppt_y"/>
                                          </p:val>
                                        </p:tav>
                                      </p:tavLst>
                                    </p:anim>
                                  </p:childTnLst>
                                </p:cTn>
                              </p:par>
                              <p:par>
                                <p:cTn id="95" presetID="2" presetClass="entr" presetSubtype="4" fill="hold" nodeType="withEffect">
                                  <p:stCondLst>
                                    <p:cond delay="0"/>
                                  </p:stCondLst>
                                  <p:childTnLst>
                                    <p:set>
                                      <p:cBhvr>
                                        <p:cTn id="96" dur="1" fill="hold">
                                          <p:stCondLst>
                                            <p:cond delay="0"/>
                                          </p:stCondLst>
                                        </p:cTn>
                                        <p:tgtEl>
                                          <p:spTgt spid="12">
                                            <p:txEl>
                                              <p:pRg st="7" end="7"/>
                                            </p:txEl>
                                          </p:spTgt>
                                        </p:tgtEl>
                                        <p:attrNameLst>
                                          <p:attrName>style.visibility</p:attrName>
                                        </p:attrNameLst>
                                      </p:cBhvr>
                                      <p:to>
                                        <p:strVal val="visible"/>
                                      </p:to>
                                    </p:set>
                                    <p:anim calcmode="lin" valueType="num">
                                      <p:cBhvr additive="base">
                                        <p:cTn id="97" dur="500" fill="hold"/>
                                        <p:tgtEl>
                                          <p:spTgt spid="12">
                                            <p:txEl>
                                              <p:pRg st="7" end="7"/>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12">
                                            <p:txEl>
                                              <p:pRg st="7" end="7"/>
                                            </p:txEl>
                                          </p:spTgt>
                                        </p:tgtEl>
                                        <p:attrNameLst>
                                          <p:attrName>ppt_y</p:attrName>
                                        </p:attrNameLst>
                                      </p:cBhvr>
                                      <p:tavLst>
                                        <p:tav tm="0">
                                          <p:val>
                                            <p:strVal val="1+#ppt_h/2"/>
                                          </p:val>
                                        </p:tav>
                                        <p:tav tm="100000">
                                          <p:val>
                                            <p:strVal val="#ppt_y"/>
                                          </p:val>
                                        </p:tav>
                                      </p:tavLst>
                                    </p:anim>
                                  </p:childTnLst>
                                </p:cTn>
                              </p:par>
                              <p:par>
                                <p:cTn id="99" presetID="2" presetClass="entr" presetSubtype="4" fill="hold" nodeType="withEffect">
                                  <p:stCondLst>
                                    <p:cond delay="0"/>
                                  </p:stCondLst>
                                  <p:childTnLst>
                                    <p:set>
                                      <p:cBhvr>
                                        <p:cTn id="100" dur="1" fill="hold">
                                          <p:stCondLst>
                                            <p:cond delay="0"/>
                                          </p:stCondLst>
                                        </p:cTn>
                                        <p:tgtEl>
                                          <p:spTgt spid="12">
                                            <p:txEl>
                                              <p:pRg st="8" end="8"/>
                                            </p:txEl>
                                          </p:spTgt>
                                        </p:tgtEl>
                                        <p:attrNameLst>
                                          <p:attrName>style.visibility</p:attrName>
                                        </p:attrNameLst>
                                      </p:cBhvr>
                                      <p:to>
                                        <p:strVal val="visible"/>
                                      </p:to>
                                    </p:set>
                                    <p:anim calcmode="lin" valueType="num">
                                      <p:cBhvr additive="base">
                                        <p:cTn id="101" dur="500" fill="hold"/>
                                        <p:tgtEl>
                                          <p:spTgt spid="12">
                                            <p:txEl>
                                              <p:pRg st="8" end="8"/>
                                            </p:txEl>
                                          </p:spTgt>
                                        </p:tgtEl>
                                        <p:attrNameLst>
                                          <p:attrName>ppt_x</p:attrName>
                                        </p:attrNameLst>
                                      </p:cBhvr>
                                      <p:tavLst>
                                        <p:tav tm="0">
                                          <p:val>
                                            <p:strVal val="#ppt_x"/>
                                          </p:val>
                                        </p:tav>
                                        <p:tav tm="100000">
                                          <p:val>
                                            <p:strVal val="#ppt_x"/>
                                          </p:val>
                                        </p:tav>
                                      </p:tavLst>
                                    </p:anim>
                                    <p:anim calcmode="lin" valueType="num">
                                      <p:cBhvr additive="base">
                                        <p:cTn id="102" dur="500" fill="hold"/>
                                        <p:tgtEl>
                                          <p:spTgt spid="12">
                                            <p:txEl>
                                              <p:pRg st="8" end="8"/>
                                            </p:txEl>
                                          </p:spTgt>
                                        </p:tgtEl>
                                        <p:attrNameLst>
                                          <p:attrName>ppt_y</p:attrName>
                                        </p:attrNameLst>
                                      </p:cBhvr>
                                      <p:tavLst>
                                        <p:tav tm="0">
                                          <p:val>
                                            <p:strVal val="1+#ppt_h/2"/>
                                          </p:val>
                                        </p:tav>
                                        <p:tav tm="100000">
                                          <p:val>
                                            <p:strVal val="#ppt_y"/>
                                          </p:val>
                                        </p:tav>
                                      </p:tavLst>
                                    </p:anim>
                                  </p:childTnLst>
                                </p:cTn>
                              </p:par>
                              <p:par>
                                <p:cTn id="103" presetID="2" presetClass="entr" presetSubtype="4" fill="hold" nodeType="withEffect">
                                  <p:stCondLst>
                                    <p:cond delay="0"/>
                                  </p:stCondLst>
                                  <p:childTnLst>
                                    <p:set>
                                      <p:cBhvr>
                                        <p:cTn id="104" dur="1" fill="hold">
                                          <p:stCondLst>
                                            <p:cond delay="0"/>
                                          </p:stCondLst>
                                        </p:cTn>
                                        <p:tgtEl>
                                          <p:spTgt spid="12">
                                            <p:txEl>
                                              <p:pRg st="9" end="9"/>
                                            </p:txEl>
                                          </p:spTgt>
                                        </p:tgtEl>
                                        <p:attrNameLst>
                                          <p:attrName>style.visibility</p:attrName>
                                        </p:attrNameLst>
                                      </p:cBhvr>
                                      <p:to>
                                        <p:strVal val="visible"/>
                                      </p:to>
                                    </p:set>
                                    <p:anim calcmode="lin" valueType="num">
                                      <p:cBhvr additive="base">
                                        <p:cTn id="105" dur="500" fill="hold"/>
                                        <p:tgtEl>
                                          <p:spTgt spid="12">
                                            <p:txEl>
                                              <p:pRg st="9" end="9"/>
                                            </p:txEl>
                                          </p:spTgt>
                                        </p:tgtEl>
                                        <p:attrNameLst>
                                          <p:attrName>ppt_x</p:attrName>
                                        </p:attrNameLst>
                                      </p:cBhvr>
                                      <p:tavLst>
                                        <p:tav tm="0">
                                          <p:val>
                                            <p:strVal val="#ppt_x"/>
                                          </p:val>
                                        </p:tav>
                                        <p:tav tm="100000">
                                          <p:val>
                                            <p:strVal val="#ppt_x"/>
                                          </p:val>
                                        </p:tav>
                                      </p:tavLst>
                                    </p:anim>
                                    <p:anim calcmode="lin" valueType="num">
                                      <p:cBhvr additive="base">
                                        <p:cTn id="106" dur="500" fill="hold"/>
                                        <p:tgtEl>
                                          <p:spTgt spid="1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53EEC-DB35-635B-0FE2-E22F34D3E229}"/>
              </a:ext>
            </a:extLst>
          </p:cNvPr>
          <p:cNvSpPr>
            <a:spLocks noGrp="1"/>
          </p:cNvSpPr>
          <p:nvPr>
            <p:ph type="title"/>
          </p:nvPr>
        </p:nvSpPr>
        <p:spPr/>
        <p:txBody>
          <a:bodyPr/>
          <a:lstStyle/>
          <a:p>
            <a:r>
              <a:rPr lang="en-GB" sz="4000" b="1" u="sng" dirty="0">
                <a:solidFill>
                  <a:srgbClr val="DEA845"/>
                </a:solidFill>
                <a:effectLst>
                  <a:glow rad="127000">
                    <a:schemeClr val="bg1">
                      <a:lumMod val="10000"/>
                    </a:schemeClr>
                  </a:glow>
                </a:effectLst>
                <a:latin typeface="+mj-lt"/>
              </a:rPr>
              <a:t>Target Customers</a:t>
            </a:r>
          </a:p>
        </p:txBody>
      </p:sp>
      <p:sp>
        <p:nvSpPr>
          <p:cNvPr id="3" name="Subtitle 2">
            <a:extLst>
              <a:ext uri="{FF2B5EF4-FFF2-40B4-BE49-F238E27FC236}">
                <a16:creationId xmlns:a16="http://schemas.microsoft.com/office/drawing/2014/main" id="{60181379-999B-39C7-A2DC-284919B0F2BA}"/>
              </a:ext>
            </a:extLst>
          </p:cNvPr>
          <p:cNvSpPr>
            <a:spLocks noGrp="1"/>
          </p:cNvSpPr>
          <p:nvPr>
            <p:ph type="subTitle" idx="1"/>
          </p:nvPr>
        </p:nvSpPr>
        <p:spPr>
          <a:xfrm>
            <a:off x="344271" y="1010046"/>
            <a:ext cx="4399864" cy="1473300"/>
          </a:xfrm>
        </p:spPr>
        <p:txBody>
          <a:bodyPr/>
          <a:lstStyle/>
          <a:p>
            <a:pPr marL="152400" indent="0" algn="l">
              <a:buClr>
                <a:srgbClr val="DEA845"/>
              </a:buClr>
            </a:pPr>
            <a:r>
              <a:rPr lang="en-GB" sz="2000" b="1" dirty="0">
                <a:solidFill>
                  <a:srgbClr val="DEA845"/>
                </a:solidFill>
                <a:effectLst>
                  <a:glow rad="127000">
                    <a:schemeClr val="bg1">
                      <a:lumMod val="10000"/>
                    </a:schemeClr>
                  </a:glow>
                </a:effectLst>
                <a:latin typeface="+mn-lt"/>
              </a:rPr>
              <a:t>Age: </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Parents 28 – 45</a:t>
            </a:r>
          </a:p>
          <a:p>
            <a:pPr algn="l">
              <a:buClr>
                <a:srgbClr val="DEA845"/>
              </a:buClr>
            </a:pPr>
            <a:r>
              <a:rPr lang="en-GB" sz="2000" b="1" dirty="0">
                <a:solidFill>
                  <a:srgbClr val="DEA845"/>
                </a:solidFill>
                <a:effectLst>
                  <a:glow rad="127000">
                    <a:schemeClr val="bg1">
                      <a:lumMod val="10000"/>
                    </a:schemeClr>
                  </a:glow>
                </a:effectLst>
                <a:latin typeface="+mn-lt"/>
              </a:rPr>
              <a:t>Why they will come:</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Casual dining experience </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Safe, relaxed place to eat together </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Weekend outings </a:t>
            </a:r>
          </a:p>
          <a:p>
            <a:pPr marL="152400" indent="0" algn="l">
              <a:buClr>
                <a:srgbClr val="DEA845"/>
              </a:buClr>
            </a:pPr>
            <a:r>
              <a:rPr lang="en-GB" sz="2000" b="1" dirty="0">
                <a:solidFill>
                  <a:srgbClr val="DEA845"/>
                </a:solidFill>
                <a:effectLst>
                  <a:glow rad="127000">
                    <a:schemeClr val="bg1">
                      <a:lumMod val="10000"/>
                    </a:schemeClr>
                  </a:glow>
                </a:effectLst>
                <a:latin typeface="+mn-lt"/>
              </a:rPr>
              <a:t>Needs &amp; Expectations:</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Families Deals</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Kid-friendly menu options </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Highchairs / space for strollers </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Cleanliness and safety </a:t>
            </a:r>
          </a:p>
          <a:p>
            <a:pPr marL="4953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Quick service</a:t>
            </a:r>
            <a:endParaRPr lang="en-GB" dirty="0">
              <a:solidFill>
                <a:srgbClr val="DEA845"/>
              </a:solidFill>
              <a:effectLst>
                <a:glow rad="127000">
                  <a:schemeClr val="bg1">
                    <a:lumMod val="10000"/>
                  </a:schemeClr>
                </a:glow>
              </a:effectLst>
            </a:endParaRPr>
          </a:p>
        </p:txBody>
      </p:sp>
      <p:sp>
        <p:nvSpPr>
          <p:cNvPr id="6" name="Subtitle 5">
            <a:extLst>
              <a:ext uri="{FF2B5EF4-FFF2-40B4-BE49-F238E27FC236}">
                <a16:creationId xmlns:a16="http://schemas.microsoft.com/office/drawing/2014/main" id="{91C6B474-FBBB-BFCD-3C53-89098B92D8A0}"/>
              </a:ext>
            </a:extLst>
          </p:cNvPr>
          <p:cNvSpPr>
            <a:spLocks noGrp="1"/>
          </p:cNvSpPr>
          <p:nvPr>
            <p:ph type="subTitle" idx="4"/>
          </p:nvPr>
        </p:nvSpPr>
        <p:spPr>
          <a:xfrm>
            <a:off x="4271166" y="943099"/>
            <a:ext cx="2727300" cy="460200"/>
          </a:xfrm>
        </p:spPr>
        <p:txBody>
          <a:bodyPr/>
          <a:lstStyle/>
          <a:p>
            <a:r>
              <a:rPr lang="en-GB" b="1" u="sng" dirty="0">
                <a:solidFill>
                  <a:srgbClr val="DEA845"/>
                </a:solidFill>
                <a:effectLst>
                  <a:glow rad="127000">
                    <a:schemeClr val="bg1">
                      <a:lumMod val="10000"/>
                    </a:schemeClr>
                  </a:glow>
                </a:effectLst>
                <a:latin typeface="+mn-lt"/>
              </a:rPr>
              <a:t>Families</a:t>
            </a:r>
          </a:p>
        </p:txBody>
      </p:sp>
      <p:sp>
        <p:nvSpPr>
          <p:cNvPr id="12" name="TextBox 11">
            <a:extLst>
              <a:ext uri="{FF2B5EF4-FFF2-40B4-BE49-F238E27FC236}">
                <a16:creationId xmlns:a16="http://schemas.microsoft.com/office/drawing/2014/main" id="{5DF30D86-E2C3-7D38-2A02-0FE7526D6A90}"/>
              </a:ext>
            </a:extLst>
          </p:cNvPr>
          <p:cNvSpPr txBox="1"/>
          <p:nvPr/>
        </p:nvSpPr>
        <p:spPr>
          <a:xfrm>
            <a:off x="4572000" y="3625622"/>
            <a:ext cx="4144297" cy="1323439"/>
          </a:xfrm>
          <a:prstGeom prst="rect">
            <a:avLst/>
          </a:prstGeom>
          <a:noFill/>
        </p:spPr>
        <p:txBody>
          <a:bodyPr wrap="square">
            <a:spAutoFit/>
          </a:bodyPr>
          <a:lstStyle/>
          <a:p>
            <a:pPr>
              <a:buClr>
                <a:srgbClr val="DEA845"/>
              </a:buClr>
            </a:pPr>
            <a:r>
              <a:rPr lang="en-GB" sz="2000" b="1" dirty="0">
                <a:solidFill>
                  <a:srgbClr val="DEA845"/>
                </a:solidFill>
                <a:effectLst>
                  <a:glow rad="127000">
                    <a:schemeClr val="bg1">
                      <a:lumMod val="10000"/>
                    </a:schemeClr>
                  </a:glow>
                </a:effectLst>
                <a:latin typeface="+mn-lt"/>
              </a:rPr>
              <a:t>Spending Behaviour:</a:t>
            </a:r>
            <a:endParaRPr lang="en-GB" sz="2000" dirty="0">
              <a:solidFill>
                <a:srgbClr val="DEA845"/>
              </a:solidFill>
              <a:effectLst>
                <a:glow rad="127000">
                  <a:schemeClr val="bg1">
                    <a:lumMod val="10000"/>
                  </a:schemeClr>
                </a:glow>
              </a:effectLst>
              <a:latin typeface="+mn-lt"/>
            </a:endParaRPr>
          </a:p>
          <a:p>
            <a:pPr marL="285750" indent="-285750">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Medium to high spending per visit </a:t>
            </a:r>
          </a:p>
          <a:p>
            <a:pPr marL="285750" indent="-285750">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Larger orders</a:t>
            </a:r>
          </a:p>
        </p:txBody>
      </p:sp>
      <p:pic>
        <p:nvPicPr>
          <p:cNvPr id="14" name="Picture 13" descr="Things to do for families">
            <a:extLst>
              <a:ext uri="{FF2B5EF4-FFF2-40B4-BE49-F238E27FC236}">
                <a16:creationId xmlns:a16="http://schemas.microsoft.com/office/drawing/2014/main" id="{26914568-9EEA-3140-FA6F-CDB277515FB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07635" y="1328673"/>
            <a:ext cx="3800300" cy="2296949"/>
          </a:xfrm>
          <a:prstGeom prst="rect">
            <a:avLst/>
          </a:prstGeom>
        </p:spPr>
      </p:pic>
    </p:spTree>
    <p:extLst>
      <p:ext uri="{BB962C8B-B14F-4D97-AF65-F5344CB8AC3E}">
        <p14:creationId xmlns:p14="http://schemas.microsoft.com/office/powerpoint/2010/main" val="26887747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additive="base">
                                        <p:cTn id="3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7" end="7"/>
                                            </p:txEl>
                                          </p:spTgt>
                                        </p:tgtEl>
                                        <p:attrNameLst>
                                          <p:attrName>style.visibility</p:attrName>
                                        </p:attrNameLst>
                                      </p:cBhvr>
                                      <p:to>
                                        <p:strVal val="visible"/>
                                      </p:to>
                                    </p:set>
                                    <p:anim calcmode="lin" valueType="num">
                                      <p:cBhvr additive="base">
                                        <p:cTn id="5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3">
                                            <p:txEl>
                                              <p:pRg st="10" end="10"/>
                                            </p:txEl>
                                          </p:spTgt>
                                        </p:tgtEl>
                                        <p:attrNameLst>
                                          <p:attrName>style.visibility</p:attrName>
                                        </p:attrNameLst>
                                      </p:cBhvr>
                                      <p:to>
                                        <p:strVal val="visible"/>
                                      </p:to>
                                    </p:set>
                                    <p:anim calcmode="lin" valueType="num">
                                      <p:cBhvr additive="base">
                                        <p:cTn id="6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2"/>
                                        </p:tgtEl>
                                        <p:attrNameLst>
                                          <p:attrName>style.visibility</p:attrName>
                                        </p:attrNameLst>
                                      </p:cBhvr>
                                      <p:to>
                                        <p:strVal val="visible"/>
                                      </p:to>
                                    </p:set>
                                    <p:anim calcmode="lin" valueType="num">
                                      <p:cBhvr additive="base">
                                        <p:cTn id="79" dur="500" fill="hold"/>
                                        <p:tgtEl>
                                          <p:spTgt spid="12"/>
                                        </p:tgtEl>
                                        <p:attrNameLst>
                                          <p:attrName>ppt_x</p:attrName>
                                        </p:attrNameLst>
                                      </p:cBhvr>
                                      <p:tavLst>
                                        <p:tav tm="0">
                                          <p:val>
                                            <p:strVal val="#ppt_x"/>
                                          </p:val>
                                        </p:tav>
                                        <p:tav tm="100000">
                                          <p:val>
                                            <p:strVal val="#ppt_x"/>
                                          </p:val>
                                        </p:tav>
                                      </p:tavLst>
                                    </p:anim>
                                    <p:anim calcmode="lin" valueType="num">
                                      <p:cBhvr additive="base">
                                        <p:cTn id="8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8CB04-D1D8-1D76-9A94-04C22CA49E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1D43E4-DD0A-9122-30D1-CD17593158D7}"/>
              </a:ext>
            </a:extLst>
          </p:cNvPr>
          <p:cNvSpPr>
            <a:spLocks noGrp="1"/>
          </p:cNvSpPr>
          <p:nvPr>
            <p:ph type="title"/>
          </p:nvPr>
        </p:nvSpPr>
        <p:spPr/>
        <p:txBody>
          <a:bodyPr/>
          <a:lstStyle/>
          <a:p>
            <a:r>
              <a:rPr lang="en-GB" sz="4000" u="sng" dirty="0">
                <a:solidFill>
                  <a:srgbClr val="DEA845"/>
                </a:solidFill>
                <a:effectLst>
                  <a:glow rad="127000">
                    <a:schemeClr val="bg1">
                      <a:lumMod val="10000"/>
                    </a:schemeClr>
                  </a:glow>
                </a:effectLst>
                <a:latin typeface="+mj-lt"/>
              </a:rPr>
              <a:t>Target Customers</a:t>
            </a:r>
          </a:p>
        </p:txBody>
      </p:sp>
      <p:sp>
        <p:nvSpPr>
          <p:cNvPr id="3" name="Subtitle 2">
            <a:extLst>
              <a:ext uri="{FF2B5EF4-FFF2-40B4-BE49-F238E27FC236}">
                <a16:creationId xmlns:a16="http://schemas.microsoft.com/office/drawing/2014/main" id="{7A848CAB-4CD6-CD2E-3A1C-EC207C997041}"/>
              </a:ext>
            </a:extLst>
          </p:cNvPr>
          <p:cNvSpPr>
            <a:spLocks noGrp="1"/>
          </p:cNvSpPr>
          <p:nvPr>
            <p:ph type="subTitle" idx="1"/>
          </p:nvPr>
        </p:nvSpPr>
        <p:spPr>
          <a:xfrm>
            <a:off x="369285" y="1088081"/>
            <a:ext cx="3628103" cy="3330213"/>
          </a:xfrm>
        </p:spPr>
        <p:txBody>
          <a:bodyPr/>
          <a:lstStyle/>
          <a:p>
            <a:pPr algn="l">
              <a:buClr>
                <a:srgbClr val="DEA845"/>
              </a:buClr>
            </a:pPr>
            <a:r>
              <a:rPr lang="en-GB" sz="2000" b="1" dirty="0">
                <a:solidFill>
                  <a:srgbClr val="DEA845"/>
                </a:solidFill>
                <a:effectLst>
                  <a:glow rad="127000">
                    <a:schemeClr val="bg1">
                      <a:lumMod val="10000"/>
                    </a:schemeClr>
                  </a:glow>
                </a:effectLst>
                <a:latin typeface="+mn-lt"/>
              </a:rPr>
              <a:t>Age:</a:t>
            </a:r>
            <a:r>
              <a:rPr lang="en-GB" sz="2000" dirty="0">
                <a:solidFill>
                  <a:srgbClr val="DEA845"/>
                </a:solidFill>
                <a:effectLst>
                  <a:glow rad="127000">
                    <a:schemeClr val="bg1">
                      <a:lumMod val="10000"/>
                    </a:schemeClr>
                  </a:glow>
                </a:effectLst>
                <a:latin typeface="+mn-lt"/>
              </a:rPr>
              <a:t>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55+</a:t>
            </a:r>
          </a:p>
          <a:p>
            <a:pPr marL="152400" indent="0" algn="l">
              <a:buClr>
                <a:srgbClr val="DEA845"/>
              </a:buClr>
            </a:pPr>
            <a:r>
              <a:rPr lang="en-GB" sz="2000" b="1" dirty="0">
                <a:solidFill>
                  <a:srgbClr val="DEA845"/>
                </a:solidFill>
                <a:effectLst>
                  <a:glow rad="127000">
                    <a:schemeClr val="bg1">
                      <a:lumMod val="10000"/>
                    </a:schemeClr>
                  </a:glow>
                </a:effectLst>
                <a:latin typeface="+mn-lt"/>
              </a:rPr>
              <a:t>Why they will come:</a:t>
            </a:r>
            <a:endParaRPr lang="en-GB" sz="2000" dirty="0">
              <a:solidFill>
                <a:srgbClr val="DEA845"/>
              </a:solidFill>
              <a:effectLst>
                <a:glow rad="127000">
                  <a:schemeClr val="bg1">
                    <a:lumMod val="10000"/>
                  </a:schemeClr>
                </a:glow>
              </a:effectLst>
              <a:latin typeface="+mn-lt"/>
            </a:endParaRP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Relaxing environment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Coffee, tea, light meals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Social meetups </a:t>
            </a:r>
          </a:p>
          <a:p>
            <a:pPr marL="152400" indent="0" algn="l">
              <a:buClr>
                <a:srgbClr val="DEA845"/>
              </a:buClr>
            </a:pPr>
            <a:r>
              <a:rPr lang="en-GB" sz="2000" b="1" dirty="0">
                <a:solidFill>
                  <a:srgbClr val="DEA845"/>
                </a:solidFill>
                <a:effectLst>
                  <a:glow rad="127000">
                    <a:schemeClr val="bg1">
                      <a:lumMod val="10000"/>
                    </a:schemeClr>
                  </a:glow>
                </a:effectLst>
                <a:latin typeface="+mn-lt"/>
              </a:rPr>
              <a:t>Needs &amp; Expectations:</a:t>
            </a:r>
            <a:endParaRPr lang="en-GB" sz="2000" dirty="0">
              <a:solidFill>
                <a:srgbClr val="DEA845"/>
              </a:solidFill>
              <a:effectLst>
                <a:glow rad="127000">
                  <a:schemeClr val="bg1">
                    <a:lumMod val="10000"/>
                  </a:schemeClr>
                </a:glow>
              </a:effectLst>
              <a:latin typeface="+mn-lt"/>
            </a:endParaRP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Quiet seating areas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Comfortable chairs (not trendy but uncomfortable) </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Easy-to-read menus</a:t>
            </a:r>
          </a:p>
          <a:p>
            <a:pPr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Friendly service with minimal conversation.</a:t>
            </a:r>
          </a:p>
          <a:p>
            <a:pPr marL="152400" indent="0"/>
            <a:endParaRPr lang="en-GB" dirty="0"/>
          </a:p>
          <a:p>
            <a:pPr marL="152400" indent="0"/>
            <a:endParaRPr lang="en-GB" dirty="0"/>
          </a:p>
          <a:p>
            <a:endParaRPr lang="en-GB" dirty="0"/>
          </a:p>
        </p:txBody>
      </p:sp>
      <p:sp>
        <p:nvSpPr>
          <p:cNvPr id="7" name="Subtitle 4">
            <a:extLst>
              <a:ext uri="{FF2B5EF4-FFF2-40B4-BE49-F238E27FC236}">
                <a16:creationId xmlns:a16="http://schemas.microsoft.com/office/drawing/2014/main" id="{A53572E3-9EE6-0D89-F942-DAB13EC68E6A}"/>
              </a:ext>
            </a:extLst>
          </p:cNvPr>
          <p:cNvSpPr txBox="1">
            <a:spLocks/>
          </p:cNvSpPr>
          <p:nvPr/>
        </p:nvSpPr>
        <p:spPr>
          <a:xfrm>
            <a:off x="4450268" y="1029690"/>
            <a:ext cx="3333135" cy="460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lt1"/>
              </a:buClr>
              <a:buSzPts val="2400"/>
              <a:buFont typeface="Bebas Neue"/>
              <a:buNone/>
              <a:defRPr sz="2000" b="0" i="0" u="none" strike="noStrike" cap="none">
                <a:solidFill>
                  <a:schemeClr val="dk1"/>
                </a:solidFill>
                <a:latin typeface="Libre Caslon Text"/>
                <a:ea typeface="Libre Caslon Text"/>
                <a:cs typeface="Libre Caslon Text"/>
                <a:sym typeface="Libre Caslon Text"/>
              </a:defRPr>
            </a:lvl1pPr>
            <a:lvl2pPr marL="914400" marR="0" lvl="1"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2pPr>
            <a:lvl3pPr marL="1371600" marR="0" lvl="2"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3pPr>
            <a:lvl4pPr marL="1828800" marR="0" lvl="3"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4pPr>
            <a:lvl5pPr marL="2286000" marR="0" lvl="4"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5pPr>
            <a:lvl6pPr marL="2743200" marR="0" lvl="5"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6pPr>
            <a:lvl7pPr marL="3200400" marR="0" lvl="6"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7pPr>
            <a:lvl8pPr marL="3657600" marR="0" lvl="7"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8pPr>
            <a:lvl9pPr marL="4114800" marR="0" lvl="8" indent="-304800" algn="ctr" rtl="0">
              <a:lnSpc>
                <a:spcPct val="100000"/>
              </a:lnSpc>
              <a:spcBef>
                <a:spcPts val="0"/>
              </a:spcBef>
              <a:spcAft>
                <a:spcPts val="0"/>
              </a:spcAft>
              <a:buClr>
                <a:schemeClr val="lt1"/>
              </a:buClr>
              <a:buSzPts val="2400"/>
              <a:buFont typeface="Bebas Neue"/>
              <a:buNone/>
              <a:defRPr sz="2400" b="0" i="0" u="none" strike="noStrike" cap="none">
                <a:solidFill>
                  <a:schemeClr val="lt1"/>
                </a:solidFill>
                <a:latin typeface="Bebas Neue"/>
                <a:ea typeface="Bebas Neue"/>
                <a:cs typeface="Bebas Neue"/>
                <a:sym typeface="Bebas Neue"/>
              </a:defRPr>
            </a:lvl9pPr>
          </a:lstStyle>
          <a:p>
            <a:r>
              <a:rPr lang="en-GB" b="1" u="sng" dirty="0">
                <a:solidFill>
                  <a:srgbClr val="DEA845"/>
                </a:solidFill>
                <a:effectLst>
                  <a:glow rad="127000">
                    <a:schemeClr val="bg1">
                      <a:lumMod val="10000"/>
                    </a:schemeClr>
                  </a:glow>
                </a:effectLst>
              </a:rPr>
              <a:t>Elderly Customers</a:t>
            </a:r>
          </a:p>
        </p:txBody>
      </p:sp>
      <p:sp>
        <p:nvSpPr>
          <p:cNvPr id="10" name="TextBox 9">
            <a:extLst>
              <a:ext uri="{FF2B5EF4-FFF2-40B4-BE49-F238E27FC236}">
                <a16:creationId xmlns:a16="http://schemas.microsoft.com/office/drawing/2014/main" id="{FD683711-4B72-5CF9-2213-05BBF6F99515}"/>
              </a:ext>
            </a:extLst>
          </p:cNvPr>
          <p:cNvSpPr txBox="1"/>
          <p:nvPr/>
        </p:nvSpPr>
        <p:spPr>
          <a:xfrm>
            <a:off x="5270595" y="3910462"/>
            <a:ext cx="3628103" cy="1015663"/>
          </a:xfrm>
          <a:prstGeom prst="rect">
            <a:avLst/>
          </a:prstGeom>
          <a:noFill/>
        </p:spPr>
        <p:txBody>
          <a:bodyPr wrap="square">
            <a:spAutoFit/>
          </a:bodyPr>
          <a:lstStyle/>
          <a:p>
            <a:pPr algn="l"/>
            <a:r>
              <a:rPr lang="en-GB" sz="2000" b="1" dirty="0">
                <a:solidFill>
                  <a:srgbClr val="DEA845"/>
                </a:solidFill>
                <a:effectLst>
                  <a:glow rad="127000">
                    <a:schemeClr val="bg1">
                      <a:lumMod val="10000"/>
                    </a:schemeClr>
                  </a:glow>
                </a:effectLst>
                <a:latin typeface="+mn-lt"/>
              </a:rPr>
              <a:t>Spending Behaviour:</a:t>
            </a:r>
            <a:endParaRPr lang="en-GB" sz="2000" dirty="0">
              <a:solidFill>
                <a:srgbClr val="DEA845"/>
              </a:solidFill>
              <a:effectLst>
                <a:glow rad="127000">
                  <a:schemeClr val="bg1">
                    <a:lumMod val="10000"/>
                  </a:schemeClr>
                </a:glow>
              </a:effectLst>
              <a:latin typeface="+mn-lt"/>
            </a:endParaRPr>
          </a:p>
          <a:p>
            <a:pPr marL="3429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Lower spend</a:t>
            </a:r>
          </a:p>
          <a:p>
            <a:pPr marL="342900" indent="-342900" algn="l">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steady and regular visits</a:t>
            </a:r>
          </a:p>
        </p:txBody>
      </p:sp>
      <p:pic>
        <p:nvPicPr>
          <p:cNvPr id="11" name="Picture 10" descr="6 Ways to Make Your Restaurant Senior Citizen Friendly | The Official  Wasserstrom Blog">
            <a:extLst>
              <a:ext uri="{FF2B5EF4-FFF2-40B4-BE49-F238E27FC236}">
                <a16:creationId xmlns:a16="http://schemas.microsoft.com/office/drawing/2014/main" id="{F8C59517-95AC-B4AD-D2EE-AE4A289205B5}"/>
              </a:ext>
            </a:extLst>
          </p:cNvPr>
          <p:cNvPicPr>
            <a:picLocks noChangeAspect="1"/>
          </p:cNvPicPr>
          <p:nvPr/>
        </p:nvPicPr>
        <p:blipFill>
          <a:blip r:embed="rId2"/>
          <a:stretch>
            <a:fillRect/>
          </a:stretch>
        </p:blipFill>
        <p:spPr>
          <a:xfrm>
            <a:off x="3906945" y="1465587"/>
            <a:ext cx="4735610" cy="2444875"/>
          </a:xfrm>
          <a:prstGeom prst="rect">
            <a:avLst/>
          </a:prstGeom>
        </p:spPr>
      </p:pic>
    </p:spTree>
    <p:extLst>
      <p:ext uri="{BB962C8B-B14F-4D97-AF65-F5344CB8AC3E}">
        <p14:creationId xmlns:p14="http://schemas.microsoft.com/office/powerpoint/2010/main" val="18114427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additive="base">
                                        <p:cTn id="3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7" end="7"/>
                                            </p:txEl>
                                          </p:spTgt>
                                        </p:tgtEl>
                                        <p:attrNameLst>
                                          <p:attrName>style.visibility</p:attrName>
                                        </p:attrNameLst>
                                      </p:cBhvr>
                                      <p:to>
                                        <p:strVal val="visible"/>
                                      </p:to>
                                    </p:set>
                                    <p:anim calcmode="lin" valueType="num">
                                      <p:cBhvr additive="base">
                                        <p:cTn id="5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3">
                                            <p:txEl>
                                              <p:pRg st="10" end="10"/>
                                            </p:txEl>
                                          </p:spTgt>
                                        </p:tgtEl>
                                        <p:attrNameLst>
                                          <p:attrName>style.visibility</p:attrName>
                                        </p:attrNameLst>
                                      </p:cBhvr>
                                      <p:to>
                                        <p:strVal val="visible"/>
                                      </p:to>
                                    </p:set>
                                    <p:anim calcmode="lin" valueType="num">
                                      <p:cBhvr additive="base">
                                        <p:cTn id="6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10">
                                            <p:txEl>
                                              <p:pRg st="0" end="0"/>
                                            </p:txEl>
                                          </p:spTgt>
                                        </p:tgtEl>
                                        <p:attrNameLst>
                                          <p:attrName>style.visibility</p:attrName>
                                        </p:attrNameLst>
                                      </p:cBhvr>
                                      <p:to>
                                        <p:strVal val="visible"/>
                                      </p:to>
                                    </p:set>
                                    <p:anim calcmode="lin" valueType="num">
                                      <p:cBhvr additive="base">
                                        <p:cTn id="75"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77" presetID="2" presetClass="entr" presetSubtype="4" fill="hold" nodeType="withEffect">
                                  <p:stCondLst>
                                    <p:cond delay="0"/>
                                  </p:stCondLst>
                                  <p:childTnLst>
                                    <p:set>
                                      <p:cBhvr>
                                        <p:cTn id="78" dur="1" fill="hold">
                                          <p:stCondLst>
                                            <p:cond delay="0"/>
                                          </p:stCondLst>
                                        </p:cTn>
                                        <p:tgtEl>
                                          <p:spTgt spid="10">
                                            <p:txEl>
                                              <p:pRg st="1" end="1"/>
                                            </p:txEl>
                                          </p:spTgt>
                                        </p:tgtEl>
                                        <p:attrNameLst>
                                          <p:attrName>style.visibility</p:attrName>
                                        </p:attrNameLst>
                                      </p:cBhvr>
                                      <p:to>
                                        <p:strVal val="visible"/>
                                      </p:to>
                                    </p:set>
                                    <p:anim calcmode="lin" valueType="num">
                                      <p:cBhvr additive="base">
                                        <p:cTn id="79"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0">
                                            <p:txEl>
                                              <p:pRg st="1" end="1"/>
                                            </p:txEl>
                                          </p:spTgt>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10">
                                            <p:txEl>
                                              <p:pRg st="2" end="2"/>
                                            </p:txEl>
                                          </p:spTgt>
                                        </p:tgtEl>
                                        <p:attrNameLst>
                                          <p:attrName>style.visibility</p:attrName>
                                        </p:attrNameLst>
                                      </p:cBhvr>
                                      <p:to>
                                        <p:strVal val="visible"/>
                                      </p:to>
                                    </p:set>
                                    <p:anim calcmode="lin" valueType="num">
                                      <p:cBhvr additive="base">
                                        <p:cTn id="8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0AB13-2BFC-EC07-4C69-BC0613EA2CD3}"/>
              </a:ext>
            </a:extLst>
          </p:cNvPr>
          <p:cNvSpPr>
            <a:spLocks noGrp="1"/>
          </p:cNvSpPr>
          <p:nvPr>
            <p:ph type="title"/>
          </p:nvPr>
        </p:nvSpPr>
        <p:spPr>
          <a:xfrm>
            <a:off x="713225" y="445025"/>
            <a:ext cx="7717500" cy="572700"/>
          </a:xfrm>
        </p:spPr>
        <p:txBody>
          <a:bodyPr wrap="square" anchor="ctr">
            <a:normAutofit/>
          </a:bodyPr>
          <a:lstStyle/>
          <a:p>
            <a:pPr>
              <a:lnSpc>
                <a:spcPct val="90000"/>
              </a:lnSpc>
            </a:pPr>
            <a:r>
              <a:rPr lang="en-GB" sz="2800" b="1" u="sng" dirty="0">
                <a:solidFill>
                  <a:srgbClr val="DEA845"/>
                </a:solidFill>
                <a:effectLst>
                  <a:glow rad="127000">
                    <a:schemeClr val="bg1">
                      <a:lumMod val="10000"/>
                    </a:schemeClr>
                  </a:glow>
                </a:effectLst>
              </a:rPr>
              <a:t>Market Strategy</a:t>
            </a:r>
          </a:p>
        </p:txBody>
      </p:sp>
      <p:sp>
        <p:nvSpPr>
          <p:cNvPr id="8" name="TextBox 7">
            <a:extLst>
              <a:ext uri="{FF2B5EF4-FFF2-40B4-BE49-F238E27FC236}">
                <a16:creationId xmlns:a16="http://schemas.microsoft.com/office/drawing/2014/main" id="{79A911E6-3982-2A46-B1B7-5EF489032639}"/>
              </a:ext>
            </a:extLst>
          </p:cNvPr>
          <p:cNvSpPr txBox="1"/>
          <p:nvPr/>
        </p:nvSpPr>
        <p:spPr>
          <a:xfrm>
            <a:off x="278294" y="1017725"/>
            <a:ext cx="5844210" cy="3240181"/>
          </a:xfrm>
          <a:prstGeom prst="rect">
            <a:avLst/>
          </a:prstGeom>
          <a:noFill/>
          <a:ln>
            <a:noFill/>
          </a:ln>
        </p:spPr>
        <p:txBody>
          <a:bodyPr anchor="t">
            <a:noAutofit/>
          </a:bodyPr>
          <a:lstStyle/>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Instagram &amp; TikTok by uploading reels, aesthetic interior and sharing food videos.</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Student discounts &amp; happy hours.</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Discounts</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Theme Café</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Influencer visits (local Bristol food bloggers and vloggers).</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WhatsApp ordering &amp; updates </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Google reviews &amp; food delivery platforms </a:t>
            </a:r>
          </a:p>
          <a:p>
            <a:pPr marL="342900" indent="-342900" fontAlgn="t">
              <a:spcAft>
                <a:spcPts val="600"/>
              </a:spcAft>
              <a:buClr>
                <a:srgbClr val="DEA845"/>
              </a:buClr>
              <a:buFont typeface="Arial"/>
              <a:buChar char="•"/>
            </a:pPr>
            <a:r>
              <a:rPr lang="en-US" sz="2000" b="0" i="0" u="none" strike="noStrike" cap="none" dirty="0">
                <a:solidFill>
                  <a:srgbClr val="DEA845"/>
                </a:solidFill>
                <a:effectLst>
                  <a:glow rad="127000">
                    <a:schemeClr val="bg1">
                      <a:lumMod val="10000"/>
                    </a:schemeClr>
                  </a:glow>
                </a:effectLst>
              </a:rPr>
              <a:t>Event promotion through universities and community groups</a:t>
            </a:r>
          </a:p>
        </p:txBody>
      </p:sp>
      <p:pic>
        <p:nvPicPr>
          <p:cNvPr id="13" name="Picture 12">
            <a:extLst>
              <a:ext uri="{FF2B5EF4-FFF2-40B4-BE49-F238E27FC236}">
                <a16:creationId xmlns:a16="http://schemas.microsoft.com/office/drawing/2014/main" id="{DA697C8C-3B6B-D86E-8CCA-D7838FA15FE2}"/>
              </a:ext>
            </a:extLst>
          </p:cNvPr>
          <p:cNvPicPr>
            <a:picLocks noChangeAspect="1"/>
          </p:cNvPicPr>
          <p:nvPr/>
        </p:nvPicPr>
        <p:blipFill>
          <a:blip r:embed="rId2"/>
          <a:srcRect l="14407" r="15364" b="3"/>
          <a:stretch>
            <a:fillRect/>
          </a:stretch>
        </p:blipFill>
        <p:spPr>
          <a:xfrm>
            <a:off x="6146497" y="1017724"/>
            <a:ext cx="2774727" cy="3435005"/>
          </a:xfrm>
          <a:prstGeom prst="rect">
            <a:avLst/>
          </a:prstGeom>
          <a:noFill/>
          <a:ln>
            <a:noFill/>
          </a:ln>
        </p:spPr>
      </p:pic>
    </p:spTree>
    <p:extLst>
      <p:ext uri="{BB962C8B-B14F-4D97-AF65-F5344CB8AC3E}">
        <p14:creationId xmlns:p14="http://schemas.microsoft.com/office/powerpoint/2010/main" val="63240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74F91-3C48-5337-3E23-D15943E82963}"/>
              </a:ext>
            </a:extLst>
          </p:cNvPr>
          <p:cNvSpPr>
            <a:spLocks noGrp="1"/>
          </p:cNvSpPr>
          <p:nvPr>
            <p:ph type="title"/>
          </p:nvPr>
        </p:nvSpPr>
        <p:spPr>
          <a:xfrm>
            <a:off x="720000" y="318668"/>
            <a:ext cx="7704000" cy="572700"/>
          </a:xfrm>
        </p:spPr>
        <p:txBody>
          <a:bodyPr/>
          <a:lstStyle/>
          <a:p>
            <a:r>
              <a:rPr lang="en-GB" sz="4000" b="1" u="sng" dirty="0">
                <a:solidFill>
                  <a:srgbClr val="DEA845"/>
                </a:solidFill>
                <a:effectLst>
                  <a:glow rad="127000">
                    <a:schemeClr val="bg1">
                      <a:lumMod val="10000"/>
                    </a:schemeClr>
                  </a:glow>
                </a:effectLst>
                <a:latin typeface="+mj-lt"/>
              </a:rPr>
              <a:t>The Rex Royale Difference Up Selling Point</a:t>
            </a:r>
            <a:br>
              <a:rPr lang="en-GB" b="1" u="sng" dirty="0">
                <a:solidFill>
                  <a:srgbClr val="DEA845"/>
                </a:solidFill>
                <a:effectLst>
                  <a:glow rad="127000">
                    <a:schemeClr val="bg1">
                      <a:lumMod val="10000"/>
                    </a:schemeClr>
                  </a:glow>
                </a:effectLst>
                <a:latin typeface="+mj-lt"/>
              </a:rPr>
            </a:br>
            <a:endParaRPr lang="en-GB" b="1" u="sng" dirty="0">
              <a:solidFill>
                <a:srgbClr val="DEA845"/>
              </a:solidFill>
              <a:effectLst>
                <a:glow rad="127000">
                  <a:schemeClr val="bg1">
                    <a:lumMod val="10000"/>
                  </a:schemeClr>
                </a:glow>
              </a:effectLst>
              <a:latin typeface="+mj-lt"/>
            </a:endParaRPr>
          </a:p>
        </p:txBody>
      </p:sp>
      <p:sp>
        <p:nvSpPr>
          <p:cNvPr id="4" name="Subtitle 3">
            <a:extLst>
              <a:ext uri="{FF2B5EF4-FFF2-40B4-BE49-F238E27FC236}">
                <a16:creationId xmlns:a16="http://schemas.microsoft.com/office/drawing/2014/main" id="{6E58E903-4D1C-E035-5E9F-A156B070DF98}"/>
              </a:ext>
            </a:extLst>
          </p:cNvPr>
          <p:cNvSpPr>
            <a:spLocks noGrp="1"/>
          </p:cNvSpPr>
          <p:nvPr>
            <p:ph type="subTitle" idx="2"/>
          </p:nvPr>
        </p:nvSpPr>
        <p:spPr>
          <a:xfrm>
            <a:off x="307061" y="1678470"/>
            <a:ext cx="5672379" cy="3146361"/>
          </a:xfrm>
        </p:spPr>
        <p:txBody>
          <a:bodyPr/>
          <a:lstStyle/>
          <a:p>
            <a:pPr marL="152400" indent="0" algn="l" fontAlgn="t"/>
            <a:r>
              <a:rPr lang="en-GB" sz="2000" dirty="0">
                <a:solidFill>
                  <a:srgbClr val="DEA845"/>
                </a:solidFill>
                <a:effectLst>
                  <a:glow rad="127000">
                    <a:schemeClr val="bg1">
                      <a:lumMod val="10000"/>
                    </a:schemeClr>
                  </a:glow>
                </a:effectLst>
                <a:latin typeface="+mn-lt"/>
              </a:rPr>
              <a:t>Rex Royale brings together authentic Karachi street food with a premium café atmosphere, combining dining, events, and catering under one brand, offering cafe dining, events, and catering under one brand. The business provides affordable prices for students and families without compromising on quality or style. More than just food, Rex Royale offers a cultural experience that connects customers to Pakistani flavours in a modern, welcoming space.</a:t>
            </a:r>
          </a:p>
          <a:p>
            <a:endParaRPr lang="en-GB" dirty="0"/>
          </a:p>
        </p:txBody>
      </p:sp>
      <p:pic>
        <p:nvPicPr>
          <p:cNvPr id="7" name="Picture 6">
            <a:extLst>
              <a:ext uri="{FF2B5EF4-FFF2-40B4-BE49-F238E27FC236}">
                <a16:creationId xmlns:a16="http://schemas.microsoft.com/office/drawing/2014/main" id="{C17E1AD2-FFC0-DE2D-81ED-22B2FFE61D70}"/>
              </a:ext>
            </a:extLst>
          </p:cNvPr>
          <p:cNvPicPr>
            <a:picLocks noChangeAspect="1"/>
          </p:cNvPicPr>
          <p:nvPr/>
        </p:nvPicPr>
        <p:blipFill>
          <a:blip r:embed="rId2"/>
          <a:stretch>
            <a:fillRect/>
          </a:stretch>
        </p:blipFill>
        <p:spPr>
          <a:xfrm>
            <a:off x="5979440" y="1143000"/>
            <a:ext cx="2857500" cy="2857500"/>
          </a:xfrm>
          <a:prstGeom prst="rect">
            <a:avLst/>
          </a:prstGeom>
        </p:spPr>
      </p:pic>
    </p:spTree>
    <p:extLst>
      <p:ext uri="{BB962C8B-B14F-4D97-AF65-F5344CB8AC3E}">
        <p14:creationId xmlns:p14="http://schemas.microsoft.com/office/powerpoint/2010/main" val="411441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5753-7FCD-8C52-58D5-889779876193}"/>
              </a:ext>
            </a:extLst>
          </p:cNvPr>
          <p:cNvSpPr>
            <a:spLocks noGrp="1"/>
          </p:cNvSpPr>
          <p:nvPr>
            <p:ph type="title"/>
          </p:nvPr>
        </p:nvSpPr>
        <p:spPr>
          <a:xfrm>
            <a:off x="720000" y="132736"/>
            <a:ext cx="7704000" cy="572700"/>
          </a:xfrm>
        </p:spPr>
        <p:txBody>
          <a:bodyPr/>
          <a:lstStyle/>
          <a:p>
            <a:r>
              <a:rPr lang="en-GB" sz="4000" b="1" u="sng" dirty="0">
                <a:solidFill>
                  <a:srgbClr val="DEA845"/>
                </a:solidFill>
                <a:effectLst>
                  <a:glow rad="127000">
                    <a:schemeClr val="bg1">
                      <a:lumMod val="10000"/>
                    </a:schemeClr>
                  </a:glow>
                </a:effectLst>
                <a:latin typeface="+mj-lt"/>
              </a:rPr>
              <a:t>Premises</a:t>
            </a:r>
          </a:p>
        </p:txBody>
      </p:sp>
      <p:sp>
        <p:nvSpPr>
          <p:cNvPr id="8" name="TextBox 7">
            <a:extLst>
              <a:ext uri="{FF2B5EF4-FFF2-40B4-BE49-F238E27FC236}">
                <a16:creationId xmlns:a16="http://schemas.microsoft.com/office/drawing/2014/main" id="{26F05FA1-45A5-7B3C-38E2-E34CACE8BAD9}"/>
              </a:ext>
            </a:extLst>
          </p:cNvPr>
          <p:cNvSpPr txBox="1"/>
          <p:nvPr/>
        </p:nvSpPr>
        <p:spPr>
          <a:xfrm>
            <a:off x="556433" y="756899"/>
            <a:ext cx="4781148" cy="4708981"/>
          </a:xfrm>
          <a:prstGeom prst="rect">
            <a:avLst/>
          </a:prstGeom>
          <a:noFill/>
        </p:spPr>
        <p:txBody>
          <a:bodyPr wrap="square">
            <a:spAutoFit/>
          </a:bodyPr>
          <a:lstStyle/>
          <a:p>
            <a:pPr>
              <a:buClr>
                <a:srgbClr val="DEA845"/>
              </a:buClr>
              <a:buNone/>
            </a:pPr>
            <a:r>
              <a:rPr lang="en-GB" sz="2000" b="1" dirty="0">
                <a:solidFill>
                  <a:srgbClr val="DEA845"/>
                </a:solidFill>
                <a:effectLst>
                  <a:glow rad="127000">
                    <a:schemeClr val="bg1">
                      <a:lumMod val="10000"/>
                    </a:schemeClr>
                  </a:glow>
                </a:effectLst>
                <a:latin typeface="+mn-lt"/>
              </a:rPr>
              <a:t>Location</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Bristol city centre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High Customers &amp; easy access (dine-in, takeaway, delivery) </a:t>
            </a:r>
          </a:p>
          <a:p>
            <a:pPr>
              <a:buClr>
                <a:srgbClr val="DEA845"/>
              </a:buClr>
              <a:buNone/>
            </a:pPr>
            <a:r>
              <a:rPr lang="en-GB" sz="2000" b="1" dirty="0">
                <a:solidFill>
                  <a:srgbClr val="DEA845"/>
                </a:solidFill>
                <a:effectLst>
                  <a:glow rad="127000">
                    <a:schemeClr val="bg1">
                      <a:lumMod val="10000"/>
                    </a:schemeClr>
                  </a:glow>
                </a:effectLst>
                <a:latin typeface="+mn-lt"/>
              </a:rPr>
              <a:t>Facilities</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Fully equipped kitchen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Small customer seating area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Storage for ingredients &amp; equipment </a:t>
            </a:r>
          </a:p>
          <a:p>
            <a:pPr>
              <a:buClr>
                <a:srgbClr val="DEA845"/>
              </a:buClr>
              <a:buNone/>
            </a:pPr>
            <a:r>
              <a:rPr lang="en-GB" sz="2000" b="1" dirty="0">
                <a:solidFill>
                  <a:srgbClr val="DEA845"/>
                </a:solidFill>
                <a:effectLst>
                  <a:glow rad="127000">
                    <a:schemeClr val="bg1">
                      <a:lumMod val="10000"/>
                    </a:schemeClr>
                  </a:glow>
                </a:effectLst>
                <a:latin typeface="+mn-lt"/>
              </a:rPr>
              <a:t>Costs</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Rent: ~£1,800/monthly (£21,600/year) </a:t>
            </a:r>
          </a:p>
          <a:p>
            <a:pPr>
              <a:buClr>
                <a:srgbClr val="DEA845"/>
              </a:buClr>
              <a:buNone/>
            </a:pPr>
            <a:r>
              <a:rPr lang="en-GB" sz="2000" b="1" dirty="0">
                <a:solidFill>
                  <a:srgbClr val="DEA845"/>
                </a:solidFill>
                <a:effectLst>
                  <a:glow rad="127000">
                    <a:schemeClr val="bg1">
                      <a:lumMod val="10000"/>
                    </a:schemeClr>
                  </a:glow>
                </a:effectLst>
                <a:latin typeface="+mn-lt"/>
              </a:rPr>
              <a:t>Safety &amp; Compliance</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Meets UK health &amp; safety standards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Fire exits, safety equipment, trained staff </a:t>
            </a:r>
          </a:p>
          <a:p>
            <a:pPr>
              <a:buClr>
                <a:srgbClr val="DEA845"/>
              </a:buClr>
              <a:buFont typeface="Arial" panose="020B0604020202020204" pitchFamily="34" charset="0"/>
              <a:buChar char="•"/>
            </a:pPr>
            <a:endParaRPr lang="en-GB" sz="2000" dirty="0">
              <a:solidFill>
                <a:srgbClr val="DEA845"/>
              </a:solidFill>
              <a:latin typeface="+mn-lt"/>
            </a:endParaRPr>
          </a:p>
        </p:txBody>
      </p:sp>
      <p:sp>
        <p:nvSpPr>
          <p:cNvPr id="10" name="TextBox 9">
            <a:extLst>
              <a:ext uri="{FF2B5EF4-FFF2-40B4-BE49-F238E27FC236}">
                <a16:creationId xmlns:a16="http://schemas.microsoft.com/office/drawing/2014/main" id="{7E759F8E-150D-BABD-7674-8AF606F2965D}"/>
              </a:ext>
            </a:extLst>
          </p:cNvPr>
          <p:cNvSpPr txBox="1"/>
          <p:nvPr/>
        </p:nvSpPr>
        <p:spPr>
          <a:xfrm>
            <a:off x="6138000" y="4617909"/>
            <a:ext cx="4572000" cy="400110"/>
          </a:xfrm>
          <a:prstGeom prst="rect">
            <a:avLst/>
          </a:prstGeom>
          <a:noFill/>
        </p:spPr>
        <p:txBody>
          <a:bodyPr wrap="square">
            <a:spAutoFit/>
          </a:bodyPr>
          <a:lstStyle/>
          <a:p>
            <a:r>
              <a:rPr lang="en-GB" sz="2000" dirty="0">
                <a:solidFill>
                  <a:srgbClr val="DEA845"/>
                </a:solidFill>
                <a:effectLst/>
                <a:latin typeface="+mn-lt"/>
              </a:rPr>
              <a:t>(Zoopla, 2026)</a:t>
            </a:r>
            <a:endParaRPr lang="en-GB" sz="2000" dirty="0">
              <a:solidFill>
                <a:srgbClr val="DEA845"/>
              </a:solidFill>
              <a:latin typeface="+mn-lt"/>
            </a:endParaRPr>
          </a:p>
        </p:txBody>
      </p:sp>
      <p:pic>
        <p:nvPicPr>
          <p:cNvPr id="12" name="Picture 11">
            <a:extLst>
              <a:ext uri="{FF2B5EF4-FFF2-40B4-BE49-F238E27FC236}">
                <a16:creationId xmlns:a16="http://schemas.microsoft.com/office/drawing/2014/main" id="{7098A872-47F2-57D5-816C-7F3154B719DA}"/>
              </a:ext>
            </a:extLst>
          </p:cNvPr>
          <p:cNvPicPr>
            <a:picLocks noChangeAspect="1"/>
          </p:cNvPicPr>
          <p:nvPr/>
        </p:nvPicPr>
        <p:blipFill>
          <a:blip r:embed="rId2"/>
          <a:stretch>
            <a:fillRect/>
          </a:stretch>
        </p:blipFill>
        <p:spPr>
          <a:xfrm>
            <a:off x="5102942" y="125481"/>
            <a:ext cx="3613354" cy="3406971"/>
          </a:xfrm>
          <a:prstGeom prst="rect">
            <a:avLst/>
          </a:prstGeom>
        </p:spPr>
      </p:pic>
      <p:pic>
        <p:nvPicPr>
          <p:cNvPr id="14" name="Picture 13">
            <a:extLst>
              <a:ext uri="{FF2B5EF4-FFF2-40B4-BE49-F238E27FC236}">
                <a16:creationId xmlns:a16="http://schemas.microsoft.com/office/drawing/2014/main" id="{BDD4EF04-2F4B-9CE2-224D-84389D1BA3ED}"/>
              </a:ext>
            </a:extLst>
          </p:cNvPr>
          <p:cNvPicPr>
            <a:picLocks noChangeAspect="1"/>
          </p:cNvPicPr>
          <p:nvPr/>
        </p:nvPicPr>
        <p:blipFill>
          <a:blip r:embed="rId3"/>
          <a:stretch>
            <a:fillRect/>
          </a:stretch>
        </p:blipFill>
        <p:spPr>
          <a:xfrm>
            <a:off x="5102942" y="3583915"/>
            <a:ext cx="3613354" cy="1033994"/>
          </a:xfrm>
          <a:prstGeom prst="rect">
            <a:avLst/>
          </a:prstGeom>
        </p:spPr>
      </p:pic>
    </p:spTree>
    <p:extLst>
      <p:ext uri="{BB962C8B-B14F-4D97-AF65-F5344CB8AC3E}">
        <p14:creationId xmlns:p14="http://schemas.microsoft.com/office/powerpoint/2010/main" val="290048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 calcmode="lin" valueType="num">
                                      <p:cBhvr additive="base">
                                        <p:cTn id="1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 calcmode="lin" valueType="num">
                                      <p:cBhvr additive="base">
                                        <p:cTn id="2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 calcmode="lin" valueType="num">
                                      <p:cBhvr additive="base">
                                        <p:cTn id="2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
                                            <p:txEl>
                                              <p:pRg st="5" end="5"/>
                                            </p:txEl>
                                          </p:spTgt>
                                        </p:tgtEl>
                                        <p:attrNameLst>
                                          <p:attrName>style.visibility</p:attrName>
                                        </p:attrNameLst>
                                      </p:cBhvr>
                                      <p:to>
                                        <p:strVal val="visible"/>
                                      </p:to>
                                    </p:set>
                                    <p:anim calcmode="lin" valueType="num">
                                      <p:cBhvr additive="base">
                                        <p:cTn id="35"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8">
                                            <p:txEl>
                                              <p:pRg st="6" end="6"/>
                                            </p:txEl>
                                          </p:spTgt>
                                        </p:tgtEl>
                                        <p:attrNameLst>
                                          <p:attrName>style.visibility</p:attrName>
                                        </p:attrNameLst>
                                      </p:cBhvr>
                                      <p:to>
                                        <p:strVal val="visible"/>
                                      </p:to>
                                    </p:set>
                                    <p:anim calcmode="lin" valueType="num">
                                      <p:cBhvr additive="base">
                                        <p:cTn id="39"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8">
                                            <p:txEl>
                                              <p:pRg st="7" end="7"/>
                                            </p:txEl>
                                          </p:spTgt>
                                        </p:tgtEl>
                                        <p:attrNameLst>
                                          <p:attrName>style.visibility</p:attrName>
                                        </p:attrNameLst>
                                      </p:cBhvr>
                                      <p:to>
                                        <p:strVal val="visible"/>
                                      </p:to>
                                    </p:set>
                                    <p:anim calcmode="lin" valueType="num">
                                      <p:cBhvr additive="base">
                                        <p:cTn id="45"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8">
                                            <p:txEl>
                                              <p:pRg st="7" end="7"/>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8">
                                            <p:txEl>
                                              <p:pRg st="8" end="8"/>
                                            </p:txEl>
                                          </p:spTgt>
                                        </p:tgtEl>
                                        <p:attrNameLst>
                                          <p:attrName>style.visibility</p:attrName>
                                        </p:attrNameLst>
                                      </p:cBhvr>
                                      <p:to>
                                        <p:strVal val="visible"/>
                                      </p:to>
                                    </p:set>
                                    <p:anim calcmode="lin" valueType="num">
                                      <p:cBhvr additive="base">
                                        <p:cTn id="49"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xEl>
                                              <p:pRg st="9" end="9"/>
                                            </p:txEl>
                                          </p:spTgt>
                                        </p:tgtEl>
                                        <p:attrNameLst>
                                          <p:attrName>style.visibility</p:attrName>
                                        </p:attrNameLst>
                                      </p:cBhvr>
                                      <p:to>
                                        <p:strVal val="visible"/>
                                      </p:to>
                                    </p:set>
                                    <p:anim calcmode="lin" valueType="num">
                                      <p:cBhvr additive="base">
                                        <p:cTn id="55"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9" end="9"/>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8">
                                            <p:txEl>
                                              <p:pRg st="10" end="10"/>
                                            </p:txEl>
                                          </p:spTgt>
                                        </p:tgtEl>
                                        <p:attrNameLst>
                                          <p:attrName>style.visibility</p:attrName>
                                        </p:attrNameLst>
                                      </p:cBhvr>
                                      <p:to>
                                        <p:strVal val="visible"/>
                                      </p:to>
                                    </p:set>
                                    <p:anim calcmode="lin" valueType="num">
                                      <p:cBhvr additive="base">
                                        <p:cTn id="59"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8">
                                            <p:txEl>
                                              <p:pRg st="10" end="10"/>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8">
                                            <p:txEl>
                                              <p:pRg st="11" end="11"/>
                                            </p:txEl>
                                          </p:spTgt>
                                        </p:tgtEl>
                                        <p:attrNameLst>
                                          <p:attrName>style.visibility</p:attrName>
                                        </p:attrNameLst>
                                      </p:cBhvr>
                                      <p:to>
                                        <p:strVal val="visible"/>
                                      </p:to>
                                    </p:set>
                                    <p:anim calcmode="lin" valueType="num">
                                      <p:cBhvr additive="base">
                                        <p:cTn id="63" dur="500" fill="hold"/>
                                        <p:tgtEl>
                                          <p:spTgt spid="8">
                                            <p:txEl>
                                              <p:pRg st="11" end="11"/>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8">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12"/>
                                        </p:tgtEl>
                                        <p:attrNameLst>
                                          <p:attrName>style.visibility</p:attrName>
                                        </p:attrNameLst>
                                      </p:cBhvr>
                                      <p:to>
                                        <p:strVal val="visible"/>
                                      </p:to>
                                    </p:set>
                                    <p:anim calcmode="lin" valueType="num">
                                      <p:cBhvr additive="base">
                                        <p:cTn id="69" dur="500" fill="hold"/>
                                        <p:tgtEl>
                                          <p:spTgt spid="12"/>
                                        </p:tgtEl>
                                        <p:attrNameLst>
                                          <p:attrName>ppt_x</p:attrName>
                                        </p:attrNameLst>
                                      </p:cBhvr>
                                      <p:tavLst>
                                        <p:tav tm="0">
                                          <p:val>
                                            <p:strVal val="#ppt_x"/>
                                          </p:val>
                                        </p:tav>
                                        <p:tav tm="100000">
                                          <p:val>
                                            <p:strVal val="#ppt_x"/>
                                          </p:val>
                                        </p:tav>
                                      </p:tavLst>
                                    </p:anim>
                                    <p:anim calcmode="lin" valueType="num">
                                      <p:cBhvr additive="base">
                                        <p:cTn id="7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ppt_x"/>
                                          </p:val>
                                        </p:tav>
                                        <p:tav tm="100000">
                                          <p:val>
                                            <p:strVal val="#ppt_x"/>
                                          </p:val>
                                        </p:tav>
                                      </p:tavLst>
                                    </p:anim>
                                    <p:anim calcmode="lin" valueType="num">
                                      <p:cBhvr additive="base">
                                        <p:cTn id="7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10"/>
                                        </p:tgtEl>
                                        <p:attrNameLst>
                                          <p:attrName>style.visibility</p:attrName>
                                        </p:attrNameLst>
                                      </p:cBhvr>
                                      <p:to>
                                        <p:strVal val="visible"/>
                                      </p:to>
                                    </p:set>
                                    <p:anim calcmode="lin" valueType="num">
                                      <p:cBhvr additive="base">
                                        <p:cTn id="81" dur="500" fill="hold"/>
                                        <p:tgtEl>
                                          <p:spTgt spid="10"/>
                                        </p:tgtEl>
                                        <p:attrNameLst>
                                          <p:attrName>ppt_x</p:attrName>
                                        </p:attrNameLst>
                                      </p:cBhvr>
                                      <p:tavLst>
                                        <p:tav tm="0">
                                          <p:val>
                                            <p:strVal val="#ppt_x"/>
                                          </p:val>
                                        </p:tav>
                                        <p:tav tm="100000">
                                          <p:val>
                                            <p:strVal val="#ppt_x"/>
                                          </p:val>
                                        </p:tav>
                                      </p:tavLst>
                                    </p:anim>
                                    <p:anim calcmode="lin" valueType="num">
                                      <p:cBhvr additive="base">
                                        <p:cTn id="8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716C8-0B74-E0FD-9B5E-E36BE8B5B5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33479-438A-196F-43EC-DFCB4E6875C8}"/>
              </a:ext>
            </a:extLst>
          </p:cNvPr>
          <p:cNvSpPr>
            <a:spLocks noGrp="1"/>
          </p:cNvSpPr>
          <p:nvPr>
            <p:ph type="title"/>
          </p:nvPr>
        </p:nvSpPr>
        <p:spPr/>
        <p:txBody>
          <a:bodyPr/>
          <a:lstStyle/>
          <a:p>
            <a:r>
              <a:rPr lang="en-GB" sz="4000" b="1" u="sng" dirty="0">
                <a:solidFill>
                  <a:srgbClr val="DEA845"/>
                </a:solidFill>
                <a:effectLst>
                  <a:glow rad="127000">
                    <a:schemeClr val="bg1">
                      <a:lumMod val="10000"/>
                    </a:schemeClr>
                  </a:glow>
                </a:effectLst>
                <a:latin typeface="+mj-lt"/>
              </a:rPr>
              <a:t>Competitive</a:t>
            </a:r>
          </a:p>
        </p:txBody>
      </p:sp>
      <p:sp>
        <p:nvSpPr>
          <p:cNvPr id="8" name="TextBox 7">
            <a:extLst>
              <a:ext uri="{FF2B5EF4-FFF2-40B4-BE49-F238E27FC236}">
                <a16:creationId xmlns:a16="http://schemas.microsoft.com/office/drawing/2014/main" id="{D9C2FDE0-D249-E74E-AD94-F02BAAA992A8}"/>
              </a:ext>
            </a:extLst>
          </p:cNvPr>
          <p:cNvSpPr txBox="1"/>
          <p:nvPr/>
        </p:nvSpPr>
        <p:spPr>
          <a:xfrm>
            <a:off x="4247537" y="2281178"/>
            <a:ext cx="4689986" cy="2862322"/>
          </a:xfrm>
          <a:prstGeom prst="rect">
            <a:avLst/>
          </a:prstGeom>
          <a:noFill/>
        </p:spPr>
        <p:txBody>
          <a:bodyPr wrap="square">
            <a:spAutoFit/>
          </a:bodyPr>
          <a:lstStyle/>
          <a:p>
            <a:pPr>
              <a:buClr>
                <a:srgbClr val="DEA845"/>
              </a:buClr>
              <a:buNone/>
            </a:pPr>
            <a:r>
              <a:rPr lang="en-GB" sz="2000" b="1" dirty="0">
                <a:solidFill>
                  <a:srgbClr val="DEA845"/>
                </a:solidFill>
                <a:effectLst>
                  <a:glow rad="127000">
                    <a:schemeClr val="bg1">
                      <a:lumMod val="10000"/>
                    </a:schemeClr>
                  </a:glow>
                </a:effectLst>
                <a:latin typeface="+mn-lt"/>
              </a:rPr>
              <a:t>2. Spice Village London</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Well-known South Asian restaurant brand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Strong reputation, large menu, and loyal customers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Competes by offering high-quality halal food and variety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Handles Events whole UK</a:t>
            </a:r>
          </a:p>
          <a:p>
            <a:pPr>
              <a:buClr>
                <a:srgbClr val="DEA845"/>
              </a:buClr>
            </a:pPr>
            <a:r>
              <a:rPr lang="en-GB" sz="2000" dirty="0">
                <a:solidFill>
                  <a:srgbClr val="DEA845"/>
                </a:solidFill>
                <a:effectLst>
                  <a:glow rad="127000">
                    <a:schemeClr val="bg1">
                      <a:lumMod val="10000"/>
                    </a:schemeClr>
                  </a:glow>
                </a:effectLst>
              </a:rPr>
              <a:t>(Spicy Village, 2022)</a:t>
            </a:r>
            <a:endParaRPr lang="en-GB" sz="2000" dirty="0">
              <a:solidFill>
                <a:srgbClr val="DEA845"/>
              </a:solidFill>
              <a:effectLst>
                <a:glow rad="127000">
                  <a:schemeClr val="bg1">
                    <a:lumMod val="10000"/>
                  </a:schemeClr>
                </a:glow>
              </a:effectLst>
              <a:latin typeface="+mn-lt"/>
            </a:endParaRPr>
          </a:p>
        </p:txBody>
      </p:sp>
      <p:sp>
        <p:nvSpPr>
          <p:cNvPr id="12" name="TextBox 11">
            <a:extLst>
              <a:ext uri="{FF2B5EF4-FFF2-40B4-BE49-F238E27FC236}">
                <a16:creationId xmlns:a16="http://schemas.microsoft.com/office/drawing/2014/main" id="{D576912D-C76F-3296-05EA-21A4BE830C00}"/>
              </a:ext>
            </a:extLst>
          </p:cNvPr>
          <p:cNvSpPr txBox="1"/>
          <p:nvPr/>
        </p:nvSpPr>
        <p:spPr>
          <a:xfrm>
            <a:off x="720000" y="1597125"/>
            <a:ext cx="3406876" cy="2554545"/>
          </a:xfrm>
          <a:prstGeom prst="rect">
            <a:avLst/>
          </a:prstGeom>
          <a:noFill/>
        </p:spPr>
        <p:txBody>
          <a:bodyPr wrap="square">
            <a:spAutoFit/>
          </a:bodyPr>
          <a:lstStyle/>
          <a:p>
            <a:pPr>
              <a:buNone/>
            </a:pPr>
            <a:r>
              <a:rPr lang="en-GB" sz="2000" b="1" dirty="0">
                <a:solidFill>
                  <a:srgbClr val="DEA845"/>
                </a:solidFill>
                <a:effectLst>
                  <a:glow rad="127000">
                    <a:schemeClr val="bg1">
                      <a:lumMod val="10000"/>
                    </a:schemeClr>
                  </a:glow>
                </a:effectLst>
                <a:latin typeface="+mn-lt"/>
              </a:rPr>
              <a:t>1. Desi Dera Bristol</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Traditional Pakistani &amp; Indian restaurant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Popular for classic curry dishes and family dining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Competes with Rex Royale for customers wanting familiar South Asian food </a:t>
            </a:r>
          </a:p>
        </p:txBody>
      </p:sp>
      <p:pic>
        <p:nvPicPr>
          <p:cNvPr id="3" name="Picture 2" descr="No photo description available.">
            <a:extLst>
              <a:ext uri="{FF2B5EF4-FFF2-40B4-BE49-F238E27FC236}">
                <a16:creationId xmlns:a16="http://schemas.microsoft.com/office/drawing/2014/main" id="{A5BAB96C-5882-0ECB-EB7A-FC24A2FDE6F5}"/>
              </a:ext>
            </a:extLst>
          </p:cNvPr>
          <p:cNvPicPr>
            <a:picLocks noChangeAspect="1"/>
          </p:cNvPicPr>
          <p:nvPr/>
        </p:nvPicPr>
        <p:blipFill>
          <a:blip r:embed="rId2"/>
          <a:stretch>
            <a:fillRect/>
          </a:stretch>
        </p:blipFill>
        <p:spPr>
          <a:xfrm>
            <a:off x="5412655" y="147484"/>
            <a:ext cx="2536725" cy="2092532"/>
          </a:xfrm>
          <a:prstGeom prst="rect">
            <a:avLst/>
          </a:prstGeom>
        </p:spPr>
      </p:pic>
    </p:spTree>
    <p:extLst>
      <p:ext uri="{BB962C8B-B14F-4D97-AF65-F5344CB8AC3E}">
        <p14:creationId xmlns:p14="http://schemas.microsoft.com/office/powerpoint/2010/main" val="7672244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CB3F1-CACF-8E24-2F06-8BD84AFE42AE}"/>
              </a:ext>
            </a:extLst>
          </p:cNvPr>
          <p:cNvSpPr>
            <a:spLocks noGrp="1"/>
          </p:cNvSpPr>
          <p:nvPr>
            <p:ph type="title"/>
          </p:nvPr>
        </p:nvSpPr>
        <p:spPr>
          <a:xfrm>
            <a:off x="720000" y="366002"/>
            <a:ext cx="7704000" cy="572700"/>
          </a:xfrm>
        </p:spPr>
        <p:txBody>
          <a:bodyPr/>
          <a:lstStyle/>
          <a:p>
            <a:r>
              <a:rPr lang="en-GB" sz="4000" b="1" u="sng" dirty="0">
                <a:solidFill>
                  <a:srgbClr val="DEA845"/>
                </a:solidFill>
                <a:effectLst>
                  <a:glow rad="127000">
                    <a:schemeClr val="bg1">
                      <a:lumMod val="10000"/>
                    </a:schemeClr>
                  </a:glow>
                </a:effectLst>
                <a:latin typeface="+mn-lt"/>
              </a:rPr>
              <a:t>Competitive</a:t>
            </a:r>
          </a:p>
        </p:txBody>
      </p:sp>
      <p:sp>
        <p:nvSpPr>
          <p:cNvPr id="8" name="TextBox 7">
            <a:extLst>
              <a:ext uri="{FF2B5EF4-FFF2-40B4-BE49-F238E27FC236}">
                <a16:creationId xmlns:a16="http://schemas.microsoft.com/office/drawing/2014/main" id="{40745F1E-058B-17A9-84A5-3C0EF2440C86}"/>
              </a:ext>
            </a:extLst>
          </p:cNvPr>
          <p:cNvSpPr txBox="1"/>
          <p:nvPr/>
        </p:nvSpPr>
        <p:spPr>
          <a:xfrm>
            <a:off x="654970" y="2119964"/>
            <a:ext cx="4241496" cy="2862322"/>
          </a:xfrm>
          <a:prstGeom prst="rect">
            <a:avLst/>
          </a:prstGeom>
          <a:noFill/>
        </p:spPr>
        <p:txBody>
          <a:bodyPr wrap="square">
            <a:spAutoFit/>
          </a:bodyPr>
          <a:lstStyle/>
          <a:p>
            <a:pPr>
              <a:buNone/>
            </a:pPr>
            <a:r>
              <a:rPr lang="en-GB" sz="2000" b="1" dirty="0">
                <a:solidFill>
                  <a:srgbClr val="DEA845"/>
                </a:solidFill>
                <a:effectLst>
                  <a:glow rad="127000">
                    <a:schemeClr val="bg1">
                      <a:lumMod val="10000"/>
                    </a:schemeClr>
                  </a:glow>
                </a:effectLst>
                <a:latin typeface="+mn-lt"/>
              </a:rPr>
              <a:t>3. Chaiiwala</a:t>
            </a:r>
            <a:endParaRPr lang="en-GB" sz="2000" dirty="0">
              <a:solidFill>
                <a:srgbClr val="DEA845"/>
              </a:solidFill>
              <a:effectLst>
                <a:glow rad="127000">
                  <a:schemeClr val="bg1">
                    <a:lumMod val="10000"/>
                  </a:schemeClr>
                </a:glow>
              </a:effectLst>
              <a:latin typeface="+mn-lt"/>
            </a:endParaRP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Popular for chai, snacks, and casual meet-ups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Strong branding and appeal to younger customers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Competes for the same target market seeking quick, affordable South Asian options </a:t>
            </a:r>
          </a:p>
          <a:p>
            <a:pPr>
              <a:buClr>
                <a:srgbClr val="DEA845"/>
              </a:buClr>
            </a:pPr>
            <a:r>
              <a:rPr lang="en-GB" sz="2000" dirty="0">
                <a:solidFill>
                  <a:srgbClr val="DEA845"/>
                </a:solidFill>
                <a:effectLst>
                  <a:glow rad="127000">
                    <a:schemeClr val="bg1">
                      <a:lumMod val="10000"/>
                    </a:schemeClr>
                  </a:glow>
                </a:effectLst>
              </a:rPr>
              <a:t>(Chaiiwala, 2024)</a:t>
            </a:r>
            <a:endParaRPr lang="en-GB" sz="2000" dirty="0">
              <a:solidFill>
                <a:srgbClr val="DEA845"/>
              </a:solidFill>
              <a:effectLst>
                <a:glow rad="127000">
                  <a:schemeClr val="bg1">
                    <a:lumMod val="10000"/>
                  </a:schemeClr>
                </a:glow>
              </a:effectLst>
              <a:latin typeface="+mn-lt"/>
            </a:endParaRPr>
          </a:p>
        </p:txBody>
      </p:sp>
      <p:sp>
        <p:nvSpPr>
          <p:cNvPr id="10" name="TextBox 9">
            <a:extLst>
              <a:ext uri="{FF2B5EF4-FFF2-40B4-BE49-F238E27FC236}">
                <a16:creationId xmlns:a16="http://schemas.microsoft.com/office/drawing/2014/main" id="{548F4273-1CAD-525C-53E8-89B270E9953D}"/>
              </a:ext>
            </a:extLst>
          </p:cNvPr>
          <p:cNvSpPr txBox="1"/>
          <p:nvPr/>
        </p:nvSpPr>
        <p:spPr>
          <a:xfrm>
            <a:off x="5442155" y="775706"/>
            <a:ext cx="3436374" cy="4093428"/>
          </a:xfrm>
          <a:prstGeom prst="rect">
            <a:avLst/>
          </a:prstGeom>
          <a:noFill/>
        </p:spPr>
        <p:txBody>
          <a:bodyPr wrap="square">
            <a:spAutoFit/>
          </a:bodyPr>
          <a:lstStyle/>
          <a:p>
            <a:pPr>
              <a:buClr>
                <a:srgbClr val="DEA845"/>
              </a:buClr>
              <a:buNone/>
            </a:pPr>
            <a:r>
              <a:rPr lang="en-GB" sz="2000" b="1" dirty="0">
                <a:solidFill>
                  <a:srgbClr val="DEA845"/>
                </a:solidFill>
                <a:effectLst>
                  <a:glow rad="127000">
                    <a:schemeClr val="bg1">
                      <a:lumMod val="10000"/>
                    </a:schemeClr>
                  </a:glow>
                </a:effectLst>
                <a:latin typeface="+mn-lt"/>
              </a:rPr>
              <a:t>Why They Are Competitors</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All offer South Asian food or drinks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Target similar customer groups (families, young people, students)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Provide halal and culturally familiar options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Compete for local market share in dining and takeaway </a:t>
            </a:r>
          </a:p>
          <a:p>
            <a:pPr>
              <a:buClr>
                <a:srgbClr val="DEA845"/>
              </a:buClr>
              <a:buFont typeface="Arial" panose="020B0604020202020204" pitchFamily="34" charset="0"/>
              <a:buChar char="•"/>
            </a:pPr>
            <a:r>
              <a:rPr lang="en-GB" sz="2000" dirty="0">
                <a:solidFill>
                  <a:srgbClr val="DEA845"/>
                </a:solidFill>
                <a:effectLst>
                  <a:glow rad="127000">
                    <a:schemeClr val="bg1">
                      <a:lumMod val="10000"/>
                    </a:schemeClr>
                  </a:glow>
                </a:effectLst>
                <a:latin typeface="+mn-lt"/>
              </a:rPr>
              <a:t>Offers Events </a:t>
            </a:r>
          </a:p>
        </p:txBody>
      </p:sp>
      <p:pic>
        <p:nvPicPr>
          <p:cNvPr id="13" name="Picture 12" descr="chaiiwala - Elite Franchise Magazine">
            <a:extLst>
              <a:ext uri="{FF2B5EF4-FFF2-40B4-BE49-F238E27FC236}">
                <a16:creationId xmlns:a16="http://schemas.microsoft.com/office/drawing/2014/main" id="{189C9310-7482-AF6E-306C-523B4BE2A329}"/>
              </a:ext>
            </a:extLst>
          </p:cNvPr>
          <p:cNvPicPr>
            <a:picLocks noChangeAspect="1"/>
          </p:cNvPicPr>
          <p:nvPr/>
        </p:nvPicPr>
        <p:blipFill>
          <a:blip r:embed="rId2"/>
          <a:stretch>
            <a:fillRect/>
          </a:stretch>
        </p:blipFill>
        <p:spPr>
          <a:xfrm>
            <a:off x="2595716" y="1078564"/>
            <a:ext cx="2669458" cy="1369668"/>
          </a:xfrm>
          <a:prstGeom prst="rect">
            <a:avLst/>
          </a:prstGeom>
        </p:spPr>
      </p:pic>
    </p:spTree>
    <p:extLst>
      <p:ext uri="{BB962C8B-B14F-4D97-AF65-F5344CB8AC3E}">
        <p14:creationId xmlns:p14="http://schemas.microsoft.com/office/powerpoint/2010/main" val="9923283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sp>
        <p:nvSpPr>
          <p:cNvPr id="595" name="Google Shape;595;p48"/>
          <p:cNvSpPr txBox="1">
            <a:spLocks noGrp="1"/>
          </p:cNvSpPr>
          <p:nvPr>
            <p:ph type="title"/>
          </p:nvPr>
        </p:nvSpPr>
        <p:spPr>
          <a:xfrm>
            <a:off x="720000" y="357914"/>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000" b="1" u="sng" dirty="0">
                <a:solidFill>
                  <a:srgbClr val="DEA845"/>
                </a:solidFill>
                <a:effectLst>
                  <a:glow rad="127000">
                    <a:schemeClr val="bg1">
                      <a:lumMod val="10000"/>
                    </a:schemeClr>
                  </a:glow>
                </a:effectLst>
                <a:latin typeface="+mj-lt"/>
              </a:rPr>
              <a:t>Financial</a:t>
            </a:r>
          </a:p>
        </p:txBody>
      </p:sp>
      <p:graphicFrame>
        <p:nvGraphicFramePr>
          <p:cNvPr id="3" name="Table 2">
            <a:extLst>
              <a:ext uri="{FF2B5EF4-FFF2-40B4-BE49-F238E27FC236}">
                <a16:creationId xmlns:a16="http://schemas.microsoft.com/office/drawing/2014/main" id="{4A5B7092-E8A7-5588-3E07-95831ABD3E1E}"/>
              </a:ext>
            </a:extLst>
          </p:cNvPr>
          <p:cNvGraphicFramePr>
            <a:graphicFrameLocks noGrp="1"/>
          </p:cNvGraphicFramePr>
          <p:nvPr>
            <p:extLst>
              <p:ext uri="{D42A27DB-BD31-4B8C-83A1-F6EECF244321}">
                <p14:modId xmlns:p14="http://schemas.microsoft.com/office/powerpoint/2010/main" val="1473344663"/>
              </p:ext>
            </p:extLst>
          </p:nvPr>
        </p:nvGraphicFramePr>
        <p:xfrm>
          <a:off x="478832" y="1017725"/>
          <a:ext cx="2625813" cy="3398413"/>
        </p:xfrm>
        <a:graphic>
          <a:graphicData uri="http://schemas.openxmlformats.org/drawingml/2006/table">
            <a:tbl>
              <a:tblPr>
                <a:tableStyleId>{33C54D50-AEDE-4FAD-895C-F65165520123}</a:tableStyleId>
              </a:tblPr>
              <a:tblGrid>
                <a:gridCol w="2088190">
                  <a:extLst>
                    <a:ext uri="{9D8B030D-6E8A-4147-A177-3AD203B41FA5}">
                      <a16:colId xmlns:a16="http://schemas.microsoft.com/office/drawing/2014/main" val="3177500078"/>
                    </a:ext>
                  </a:extLst>
                </a:gridCol>
                <a:gridCol w="537623">
                  <a:extLst>
                    <a:ext uri="{9D8B030D-6E8A-4147-A177-3AD203B41FA5}">
                      <a16:colId xmlns:a16="http://schemas.microsoft.com/office/drawing/2014/main" val="3170965770"/>
                    </a:ext>
                  </a:extLst>
                </a:gridCol>
              </a:tblGrid>
              <a:tr h="0">
                <a:tc>
                  <a:txBody>
                    <a:bodyPr/>
                    <a:lstStyle/>
                    <a:p>
                      <a:pPr algn="ctr">
                        <a:lnSpc>
                          <a:spcPct val="115000"/>
                        </a:lnSpc>
                        <a:buNone/>
                      </a:pPr>
                      <a:r>
                        <a:rPr lang="en-GB" sz="900" dirty="0">
                          <a:effectLst/>
                        </a:rPr>
                        <a:t>EXPENDITURE</a:t>
                      </a:r>
                      <a:endParaRPr lang="en-GB"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ctr">
                        <a:lnSpc>
                          <a:spcPct val="115000"/>
                        </a:lnSpc>
                        <a:buNone/>
                      </a:pPr>
                      <a:r>
                        <a:rPr lang="en-GB" sz="900">
                          <a:effectLst/>
                        </a:rPr>
                        <a:t>Year 1 </a:t>
                      </a:r>
                      <a:br>
                        <a:rPr lang="en-GB" sz="900">
                          <a:effectLst/>
                        </a:rPr>
                      </a:br>
                      <a:r>
                        <a:rPr lang="en-GB" sz="900">
                          <a:effectLst/>
                        </a:rPr>
                        <a: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871843958"/>
                  </a:ext>
                </a:extLst>
              </a:tr>
              <a:tr h="162533">
                <a:tc>
                  <a:txBody>
                    <a:bodyPr/>
                    <a:lstStyle/>
                    <a:p>
                      <a:pPr algn="just">
                        <a:lnSpc>
                          <a:spcPct val="115000"/>
                        </a:lnSpc>
                        <a:buNone/>
                      </a:pPr>
                      <a:r>
                        <a:rPr lang="en-GB" sz="900">
                          <a:effectLst/>
                        </a:rPr>
                        <a:t>Company Registration</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456887021"/>
                  </a:ext>
                </a:extLst>
              </a:tr>
              <a:tr h="162533">
                <a:tc>
                  <a:txBody>
                    <a:bodyPr/>
                    <a:lstStyle/>
                    <a:p>
                      <a:pPr algn="just">
                        <a:lnSpc>
                          <a:spcPct val="115000"/>
                        </a:lnSpc>
                        <a:buNone/>
                      </a:pPr>
                      <a:r>
                        <a:rPr lang="en-GB" sz="900">
                          <a:effectLst/>
                        </a:rPr>
                        <a:t>Rent/Rates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£21600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4217612347"/>
                  </a:ext>
                </a:extLst>
              </a:tr>
              <a:tr h="162533">
                <a:tc>
                  <a:txBody>
                    <a:bodyPr/>
                    <a:lstStyle/>
                    <a:p>
                      <a:pPr algn="just">
                        <a:lnSpc>
                          <a:spcPct val="115000"/>
                        </a:lnSpc>
                        <a:buNone/>
                      </a:pPr>
                      <a:r>
                        <a:rPr lang="en-GB" sz="900">
                          <a:effectLst/>
                        </a:rPr>
                        <a:t>Staff Wages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£22000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507122007"/>
                  </a:ext>
                </a:extLst>
              </a:tr>
              <a:tr h="162533">
                <a:tc>
                  <a:txBody>
                    <a:bodyPr/>
                    <a:lstStyle/>
                    <a:p>
                      <a:pPr algn="just">
                        <a:lnSpc>
                          <a:spcPct val="115000"/>
                        </a:lnSpc>
                        <a:buNone/>
                      </a:pPr>
                      <a:r>
                        <a:rPr lang="en-GB" sz="900">
                          <a:effectLst/>
                        </a:rPr>
                        <a:t>Travel/Accomodation</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042114652"/>
                  </a:ext>
                </a:extLst>
              </a:tr>
              <a:tr h="162533">
                <a:tc>
                  <a:txBody>
                    <a:bodyPr/>
                    <a:lstStyle/>
                    <a:p>
                      <a:pPr algn="just">
                        <a:lnSpc>
                          <a:spcPct val="115000"/>
                        </a:lnSpc>
                        <a:buNone/>
                      </a:pPr>
                      <a:r>
                        <a:rPr lang="en-GB" sz="900">
                          <a:effectLst/>
                        </a:rPr>
                        <a:t>Telephone (mobile)</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£300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075916091"/>
                  </a:ext>
                </a:extLst>
              </a:tr>
              <a:tr h="162533">
                <a:tc>
                  <a:txBody>
                    <a:bodyPr/>
                    <a:lstStyle/>
                    <a:p>
                      <a:pPr algn="just">
                        <a:lnSpc>
                          <a:spcPct val="115000"/>
                        </a:lnSpc>
                        <a:buNone/>
                      </a:pPr>
                      <a:r>
                        <a:rPr lang="en-GB" sz="900" dirty="0">
                          <a:effectLst/>
                        </a:rPr>
                        <a:t>Broadband</a:t>
                      </a:r>
                      <a:endParaRPr lang="en-GB"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£300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619583886"/>
                  </a:ext>
                </a:extLst>
              </a:tr>
              <a:tr h="162533">
                <a:tc>
                  <a:txBody>
                    <a:bodyPr/>
                    <a:lstStyle/>
                    <a:p>
                      <a:pPr algn="just">
                        <a:lnSpc>
                          <a:spcPct val="115000"/>
                        </a:lnSpc>
                        <a:buNone/>
                      </a:pPr>
                      <a:r>
                        <a:rPr lang="en-GB" sz="900">
                          <a:effectLst/>
                        </a:rPr>
                        <a:t>Utilities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£4500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849276739"/>
                  </a:ext>
                </a:extLst>
              </a:tr>
              <a:tr h="162533">
                <a:tc>
                  <a:txBody>
                    <a:bodyPr/>
                    <a:lstStyle/>
                    <a:p>
                      <a:pPr algn="just">
                        <a:lnSpc>
                          <a:spcPct val="115000"/>
                        </a:lnSpc>
                        <a:buNone/>
                      </a:pPr>
                      <a:r>
                        <a:rPr lang="en-GB" sz="900">
                          <a:effectLst/>
                        </a:rPr>
                        <a:t>Marketing and materials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109239174"/>
                  </a:ext>
                </a:extLst>
              </a:tr>
              <a:tr h="162533">
                <a:tc>
                  <a:txBody>
                    <a:bodyPr/>
                    <a:lstStyle/>
                    <a:p>
                      <a:pPr algn="just">
                        <a:lnSpc>
                          <a:spcPct val="115000"/>
                        </a:lnSpc>
                        <a:buNone/>
                      </a:pPr>
                      <a:r>
                        <a:rPr lang="en-GB" sz="900">
                          <a:effectLst/>
                        </a:rPr>
                        <a:t>Insurance</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006975396"/>
                  </a:ext>
                </a:extLst>
              </a:tr>
              <a:tr h="162533">
                <a:tc>
                  <a:txBody>
                    <a:bodyPr/>
                    <a:lstStyle/>
                    <a:p>
                      <a:pPr algn="just">
                        <a:lnSpc>
                          <a:spcPct val="115000"/>
                        </a:lnSpc>
                        <a:buNone/>
                      </a:pPr>
                      <a:r>
                        <a:rPr lang="en-GB" sz="900">
                          <a:effectLst/>
                        </a:rPr>
                        <a:t>Capital Expenditure/Equipment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£10,000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162187645"/>
                  </a:ext>
                </a:extLst>
              </a:tr>
              <a:tr h="162533">
                <a:tc>
                  <a:txBody>
                    <a:bodyPr/>
                    <a:lstStyle/>
                    <a:p>
                      <a:pPr algn="just">
                        <a:lnSpc>
                          <a:spcPct val="115000"/>
                        </a:lnSpc>
                        <a:buNone/>
                      </a:pPr>
                      <a:r>
                        <a:rPr lang="en-GB" sz="900">
                          <a:effectLst/>
                        </a:rPr>
                        <a:t>Training &amp; Development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55928836"/>
                  </a:ext>
                </a:extLst>
              </a:tr>
              <a:tr h="162533">
                <a:tc>
                  <a:txBody>
                    <a:bodyPr/>
                    <a:lstStyle/>
                    <a:p>
                      <a:pPr algn="just">
                        <a:lnSpc>
                          <a:spcPct val="115000"/>
                        </a:lnSpc>
                        <a:buNone/>
                      </a:pPr>
                      <a:r>
                        <a:rPr lang="en-GB" sz="900">
                          <a:effectLst/>
                        </a:rPr>
                        <a:t>Accounting/Legal</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4287114422"/>
                  </a:ext>
                </a:extLst>
              </a:tr>
              <a:tr h="162533">
                <a:tc>
                  <a:txBody>
                    <a:bodyPr/>
                    <a:lstStyle/>
                    <a:p>
                      <a:pPr algn="just">
                        <a:lnSpc>
                          <a:spcPct val="115000"/>
                        </a:lnSpc>
                        <a:buNone/>
                      </a:pPr>
                      <a:r>
                        <a:rPr lang="en-GB" sz="900">
                          <a:effectLst/>
                        </a:rPr>
                        <a:t>Outside Services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629577291"/>
                  </a:ext>
                </a:extLst>
              </a:tr>
              <a:tr h="162533">
                <a:tc>
                  <a:txBody>
                    <a:bodyPr/>
                    <a:lstStyle/>
                    <a:p>
                      <a:pPr algn="just">
                        <a:lnSpc>
                          <a:spcPct val="115000"/>
                        </a:lnSpc>
                        <a:buNone/>
                      </a:pPr>
                      <a:r>
                        <a:rPr lang="en-GB" sz="900">
                          <a:effectLst/>
                        </a:rPr>
                        <a:t>Stock/Materials Purchases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£11,000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162243800"/>
                  </a:ext>
                </a:extLst>
              </a:tr>
              <a:tr h="162533">
                <a:tc>
                  <a:txBody>
                    <a:bodyPr/>
                    <a:lstStyle/>
                    <a:p>
                      <a:pPr algn="just">
                        <a:lnSpc>
                          <a:spcPct val="115000"/>
                        </a:lnSpc>
                        <a:buNone/>
                      </a:pPr>
                      <a:r>
                        <a:rPr lang="en-GB" sz="900">
                          <a:effectLst/>
                        </a:rPr>
                        <a:t>Bank Charges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£300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102480477"/>
                  </a:ext>
                </a:extLst>
              </a:tr>
              <a:tr h="162533">
                <a:tc>
                  <a:txBody>
                    <a:bodyPr/>
                    <a:lstStyle/>
                    <a:p>
                      <a:pPr algn="just">
                        <a:lnSpc>
                          <a:spcPct val="115000"/>
                        </a:lnSpc>
                        <a:buNone/>
                      </a:pPr>
                      <a:r>
                        <a:rPr lang="en-GB" sz="900">
                          <a:effectLst/>
                        </a:rPr>
                        <a:t>Office Consumables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126655320"/>
                  </a:ext>
                </a:extLst>
              </a:tr>
              <a:tr h="162533">
                <a:tc>
                  <a:txBody>
                    <a:bodyPr/>
                    <a:lstStyle/>
                    <a:p>
                      <a:pPr algn="just">
                        <a:lnSpc>
                          <a:spcPct val="115000"/>
                        </a:lnSpc>
                        <a:buNone/>
                      </a:pPr>
                      <a:r>
                        <a:rPr lang="en-GB" sz="900">
                          <a:effectLst/>
                        </a:rPr>
                        <a:t>Loans Repayments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£12,000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339039965"/>
                  </a:ext>
                </a:extLst>
              </a:tr>
              <a:tr h="325216">
                <a:tc>
                  <a:txBody>
                    <a:bodyPr/>
                    <a:lstStyle/>
                    <a:p>
                      <a:pPr algn="just">
                        <a:lnSpc>
                          <a:spcPct val="115000"/>
                        </a:lnSpc>
                        <a:buNone/>
                      </a:pPr>
                      <a:r>
                        <a:rPr lang="en-GB" sz="900" dirty="0">
                          <a:effectLst/>
                        </a:rPr>
                        <a:t>Total Expenditure</a:t>
                      </a:r>
                      <a:endParaRPr lang="en-GB"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nSpc>
                          <a:spcPct val="115000"/>
                        </a:lnSpc>
                        <a:buNone/>
                      </a:pPr>
                      <a:r>
                        <a:rPr lang="en-GB" sz="900" dirty="0">
                          <a:effectLst/>
                        </a:rPr>
                        <a:t>£   83,300</a:t>
                      </a:r>
                      <a:endParaRPr lang="en-GB"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410279793"/>
                  </a:ext>
                </a:extLst>
              </a:tr>
            </a:tbl>
          </a:graphicData>
        </a:graphic>
      </p:graphicFrame>
      <p:graphicFrame>
        <p:nvGraphicFramePr>
          <p:cNvPr id="4" name="Table 3">
            <a:extLst>
              <a:ext uri="{FF2B5EF4-FFF2-40B4-BE49-F238E27FC236}">
                <a16:creationId xmlns:a16="http://schemas.microsoft.com/office/drawing/2014/main" id="{ABDAD82C-B166-1A3B-2732-E9BC10784191}"/>
              </a:ext>
            </a:extLst>
          </p:cNvPr>
          <p:cNvGraphicFramePr>
            <a:graphicFrameLocks noGrp="1"/>
          </p:cNvGraphicFramePr>
          <p:nvPr>
            <p:extLst>
              <p:ext uri="{D42A27DB-BD31-4B8C-83A1-F6EECF244321}">
                <p14:modId xmlns:p14="http://schemas.microsoft.com/office/powerpoint/2010/main" val="3924693891"/>
              </p:ext>
            </p:extLst>
          </p:nvPr>
        </p:nvGraphicFramePr>
        <p:xfrm>
          <a:off x="3171122" y="1017725"/>
          <a:ext cx="2801757" cy="1838325"/>
        </p:xfrm>
        <a:graphic>
          <a:graphicData uri="http://schemas.openxmlformats.org/drawingml/2006/table">
            <a:tbl>
              <a:tblPr>
                <a:tableStyleId>{33C54D50-AEDE-4FAD-895C-F65165520123}</a:tableStyleId>
              </a:tblPr>
              <a:tblGrid>
                <a:gridCol w="2221047">
                  <a:extLst>
                    <a:ext uri="{9D8B030D-6E8A-4147-A177-3AD203B41FA5}">
                      <a16:colId xmlns:a16="http://schemas.microsoft.com/office/drawing/2014/main" val="2499828108"/>
                    </a:ext>
                  </a:extLst>
                </a:gridCol>
                <a:gridCol w="580710">
                  <a:extLst>
                    <a:ext uri="{9D8B030D-6E8A-4147-A177-3AD203B41FA5}">
                      <a16:colId xmlns:a16="http://schemas.microsoft.com/office/drawing/2014/main" val="226393785"/>
                    </a:ext>
                  </a:extLst>
                </a:gridCol>
              </a:tblGrid>
              <a:tr h="208280">
                <a:tc>
                  <a:txBody>
                    <a:bodyPr/>
                    <a:lstStyle/>
                    <a:p>
                      <a:pPr algn="ctr">
                        <a:lnSpc>
                          <a:spcPct val="115000"/>
                        </a:lnSpc>
                        <a:buNone/>
                      </a:pPr>
                      <a:r>
                        <a:rPr lang="en-GB" sz="1200" dirty="0">
                          <a:effectLst/>
                        </a:rPr>
                        <a:t>INCOME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solidFill>
                      <a:schemeClr val="bg1"/>
                    </a:solidFill>
                  </a:tcPr>
                </a:tc>
                <a:tc>
                  <a:txBody>
                    <a:bodyPr/>
                    <a:lstStyle/>
                    <a:p>
                      <a:pPr algn="ctr">
                        <a:lnSpc>
                          <a:spcPct val="115000"/>
                        </a:lnSpc>
                        <a:buNone/>
                      </a:pPr>
                      <a:r>
                        <a:rPr lang="en-GB" sz="1200">
                          <a:effectLst/>
                        </a:rPr>
                        <a:t>Year 1 </a:t>
                      </a:r>
                      <a:br>
                        <a:rPr lang="en-GB" sz="1200">
                          <a:effectLst/>
                        </a:rPr>
                      </a:br>
                      <a:r>
                        <a:rPr lang="en-GB" sz="1200">
                          <a:effectLst/>
                        </a:rPr>
                        <a: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solidFill>
                      <a:schemeClr val="bg1"/>
                    </a:solidFill>
                  </a:tcPr>
                </a:tc>
                <a:extLst>
                  <a:ext uri="{0D108BD9-81ED-4DB2-BD59-A6C34878D82A}">
                    <a16:rowId xmlns:a16="http://schemas.microsoft.com/office/drawing/2014/main" val="1065335882"/>
                  </a:ext>
                </a:extLst>
              </a:tr>
              <a:tr h="198755">
                <a:tc>
                  <a:txBody>
                    <a:bodyPr/>
                    <a:lstStyle/>
                    <a:p>
                      <a:pPr algn="just">
                        <a:lnSpc>
                          <a:spcPct val="115000"/>
                        </a:lnSpc>
                        <a:buNone/>
                      </a:pPr>
                      <a:r>
                        <a:rPr lang="en-GB" sz="1200">
                          <a:effectLst/>
                        </a:rPr>
                        <a:t>Sales A</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£77,000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332961939"/>
                  </a:ext>
                </a:extLst>
              </a:tr>
              <a:tr h="198755">
                <a:tc>
                  <a:txBody>
                    <a:bodyPr/>
                    <a:lstStyle/>
                    <a:p>
                      <a:pPr algn="just">
                        <a:lnSpc>
                          <a:spcPct val="115000"/>
                        </a:lnSpc>
                        <a:buNone/>
                      </a:pPr>
                      <a:r>
                        <a:rPr lang="en-GB" sz="1200">
                          <a:effectLst/>
                        </a:rPr>
                        <a:t>Sales B</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£8500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744217194"/>
                  </a:ext>
                </a:extLst>
              </a:tr>
              <a:tr h="198755">
                <a:tc>
                  <a:txBody>
                    <a:bodyPr/>
                    <a:lstStyle/>
                    <a:p>
                      <a:pPr algn="just">
                        <a:lnSpc>
                          <a:spcPct val="115000"/>
                        </a:lnSpc>
                        <a:buNone/>
                      </a:pPr>
                      <a:r>
                        <a:rPr lang="en-GB" sz="1200">
                          <a:effectLst/>
                        </a:rPr>
                        <a:t>Sales C</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£5500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891350568"/>
                  </a:ext>
                </a:extLst>
              </a:tr>
              <a:tr h="198755">
                <a:tc>
                  <a:txBody>
                    <a:bodyPr/>
                    <a:lstStyle/>
                    <a:p>
                      <a:pPr algn="just">
                        <a:lnSpc>
                          <a:spcPct val="115000"/>
                        </a:lnSpc>
                        <a:buNone/>
                      </a:pPr>
                      <a:r>
                        <a:rPr lang="en-GB" sz="1200">
                          <a:effectLst/>
                        </a:rPr>
                        <a:t>Capital Introduced</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£10,000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2831991666"/>
                  </a:ext>
                </a:extLst>
              </a:tr>
              <a:tr h="198755">
                <a:tc>
                  <a:txBody>
                    <a:bodyPr/>
                    <a:lstStyle/>
                    <a:p>
                      <a:pPr algn="just">
                        <a:lnSpc>
                          <a:spcPct val="115000"/>
                        </a:lnSpc>
                        <a:buNone/>
                      </a:pPr>
                      <a:r>
                        <a:rPr lang="en-GB" sz="1200" dirty="0">
                          <a:effectLst/>
                        </a:rPr>
                        <a:t>Funding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£10,000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2487070837"/>
                  </a:ext>
                </a:extLst>
              </a:tr>
              <a:tr h="198755">
                <a:tc>
                  <a:txBody>
                    <a:bodyPr/>
                    <a:lstStyle/>
                    <a:p>
                      <a:pPr algn="just">
                        <a:lnSpc>
                          <a:spcPct val="115000"/>
                        </a:lnSpc>
                        <a:buNone/>
                      </a:pPr>
                      <a:r>
                        <a:rPr lang="en-GB" sz="1200">
                          <a:effectLst/>
                        </a:rPr>
                        <a:t>Loans/Borrowing</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£20,000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749675686"/>
                  </a:ext>
                </a:extLst>
              </a:tr>
              <a:tr h="208280">
                <a:tc>
                  <a:txBody>
                    <a:bodyPr/>
                    <a:lstStyle/>
                    <a:p>
                      <a:pPr algn="just">
                        <a:lnSpc>
                          <a:spcPct val="115000"/>
                        </a:lnSpc>
                        <a:buNone/>
                      </a:pPr>
                      <a:r>
                        <a:rPr lang="en-GB" sz="1200" dirty="0">
                          <a:effectLst/>
                        </a:rPr>
                        <a:t>Total Income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dirty="0">
                          <a:effectLst/>
                        </a:rPr>
                        <a:t>£91,000</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345809001"/>
                  </a:ext>
                </a:extLst>
              </a:tr>
            </a:tbl>
          </a:graphicData>
        </a:graphic>
      </p:graphicFrame>
      <p:sp>
        <p:nvSpPr>
          <p:cNvPr id="7" name="TextBox 6">
            <a:extLst>
              <a:ext uri="{FF2B5EF4-FFF2-40B4-BE49-F238E27FC236}">
                <a16:creationId xmlns:a16="http://schemas.microsoft.com/office/drawing/2014/main" id="{5A1944D7-3852-766D-8FF1-037715D5D468}"/>
              </a:ext>
            </a:extLst>
          </p:cNvPr>
          <p:cNvSpPr txBox="1"/>
          <p:nvPr/>
        </p:nvSpPr>
        <p:spPr>
          <a:xfrm>
            <a:off x="6275766" y="393837"/>
            <a:ext cx="3104644" cy="4924425"/>
          </a:xfrm>
          <a:prstGeom prst="rect">
            <a:avLst/>
          </a:prstGeom>
          <a:noFill/>
        </p:spPr>
        <p:txBody>
          <a:bodyPr wrap="square" rtlCol="0">
            <a:spAutoFit/>
          </a:bodyPr>
          <a:lstStyle/>
          <a:p>
            <a:r>
              <a:rPr lang="en-GB" sz="2000" b="1" dirty="0">
                <a:solidFill>
                  <a:srgbClr val="DEA845"/>
                </a:solidFill>
                <a:effectLst>
                  <a:glow rad="127000">
                    <a:schemeClr val="bg1">
                      <a:lumMod val="10000"/>
                    </a:schemeClr>
                  </a:glow>
                </a:effectLst>
                <a:latin typeface="+mn-lt"/>
              </a:rPr>
              <a:t>Fixed costs</a:t>
            </a:r>
            <a:r>
              <a:rPr lang="en-GB" sz="2000" dirty="0">
                <a:solidFill>
                  <a:srgbClr val="DEA845"/>
                </a:solidFill>
                <a:effectLst>
                  <a:glow rad="127000">
                    <a:schemeClr val="bg1">
                      <a:lumMod val="10000"/>
                    </a:schemeClr>
                  </a:glow>
                </a:effectLst>
                <a:latin typeface="+mn-lt"/>
              </a:rPr>
              <a:t>: </a:t>
            </a:r>
          </a:p>
          <a:p>
            <a:r>
              <a:rPr lang="en-GB" sz="2000" dirty="0">
                <a:solidFill>
                  <a:srgbClr val="DEA845"/>
                </a:solidFill>
                <a:effectLst>
                  <a:glow rad="127000">
                    <a:schemeClr val="bg1">
                      <a:lumMod val="10000"/>
                    </a:schemeClr>
                  </a:glow>
                </a:effectLst>
                <a:latin typeface="+mn-lt"/>
              </a:rPr>
              <a:t>Rent £21,600</a:t>
            </a:r>
          </a:p>
          <a:p>
            <a:r>
              <a:rPr lang="en-GB" sz="2000" dirty="0">
                <a:solidFill>
                  <a:srgbClr val="DEA845"/>
                </a:solidFill>
                <a:effectLst>
                  <a:glow rad="127000">
                    <a:schemeClr val="bg1">
                      <a:lumMod val="10000"/>
                    </a:schemeClr>
                  </a:glow>
                </a:effectLst>
                <a:latin typeface="+mn-lt"/>
              </a:rPr>
              <a:t>Staff wages £22,000 </a:t>
            </a:r>
          </a:p>
          <a:p>
            <a:r>
              <a:rPr lang="en-GB" sz="2000" dirty="0">
                <a:solidFill>
                  <a:srgbClr val="DEA845"/>
                </a:solidFill>
                <a:effectLst>
                  <a:glow rad="127000">
                    <a:schemeClr val="bg1">
                      <a:lumMod val="10000"/>
                    </a:schemeClr>
                  </a:glow>
                </a:effectLst>
                <a:latin typeface="+mn-lt"/>
              </a:rPr>
              <a:t>Insurance £1500</a:t>
            </a:r>
          </a:p>
          <a:p>
            <a:r>
              <a:rPr lang="en-GB" sz="2000" b="1" dirty="0">
                <a:solidFill>
                  <a:srgbClr val="DEA845"/>
                </a:solidFill>
                <a:effectLst>
                  <a:glow rad="127000">
                    <a:schemeClr val="bg1">
                      <a:lumMod val="10000"/>
                    </a:schemeClr>
                  </a:glow>
                </a:effectLst>
                <a:latin typeface="+mn-lt"/>
              </a:rPr>
              <a:t>operating costs</a:t>
            </a:r>
            <a:r>
              <a:rPr lang="en-GB" sz="2000" dirty="0">
                <a:solidFill>
                  <a:srgbClr val="DEA845"/>
                </a:solidFill>
                <a:effectLst>
                  <a:glow rad="127000">
                    <a:schemeClr val="bg1">
                      <a:lumMod val="10000"/>
                    </a:schemeClr>
                  </a:glow>
                </a:effectLst>
                <a:latin typeface="+mn-lt"/>
              </a:rPr>
              <a:t> </a:t>
            </a:r>
          </a:p>
          <a:p>
            <a:r>
              <a:rPr lang="en-GB" sz="2000" dirty="0">
                <a:solidFill>
                  <a:srgbClr val="DEA845"/>
                </a:solidFill>
                <a:effectLst>
                  <a:glow rad="127000">
                    <a:schemeClr val="bg1">
                      <a:lumMod val="10000"/>
                    </a:schemeClr>
                  </a:glow>
                </a:effectLst>
                <a:latin typeface="+mn-lt"/>
              </a:rPr>
              <a:t>Stock £11,000</a:t>
            </a:r>
          </a:p>
          <a:p>
            <a:r>
              <a:rPr lang="en-GB" sz="2000" dirty="0">
                <a:solidFill>
                  <a:srgbClr val="DEA845"/>
                </a:solidFill>
                <a:effectLst>
                  <a:glow rad="127000">
                    <a:schemeClr val="bg1">
                      <a:lumMod val="10000"/>
                    </a:schemeClr>
                  </a:glow>
                </a:effectLst>
                <a:latin typeface="+mn-lt"/>
              </a:rPr>
              <a:t>Utilities £4,500</a:t>
            </a:r>
          </a:p>
          <a:p>
            <a:r>
              <a:rPr lang="en-GB" sz="2000" dirty="0">
                <a:solidFill>
                  <a:srgbClr val="DEA845"/>
                </a:solidFill>
                <a:effectLst>
                  <a:glow rad="127000">
                    <a:schemeClr val="bg1">
                      <a:lumMod val="10000"/>
                    </a:schemeClr>
                  </a:glow>
                </a:effectLst>
                <a:latin typeface="+mn-lt"/>
              </a:rPr>
              <a:t>Marketing £2,000</a:t>
            </a:r>
          </a:p>
          <a:p>
            <a:r>
              <a:rPr lang="en-GB" sz="2000" b="1" dirty="0">
                <a:solidFill>
                  <a:srgbClr val="DEA845"/>
                </a:solidFill>
                <a:effectLst>
                  <a:glow rad="127000">
                    <a:schemeClr val="bg1">
                      <a:lumMod val="10000"/>
                    </a:schemeClr>
                  </a:glow>
                </a:effectLst>
                <a:latin typeface="+mn-lt"/>
              </a:rPr>
              <a:t>Startup costs</a:t>
            </a:r>
            <a:r>
              <a:rPr lang="en-GB" sz="2000" dirty="0">
                <a:solidFill>
                  <a:srgbClr val="DEA845"/>
                </a:solidFill>
                <a:effectLst>
                  <a:glow rad="127000">
                    <a:schemeClr val="bg1">
                      <a:lumMod val="10000"/>
                    </a:schemeClr>
                  </a:glow>
                </a:effectLst>
                <a:latin typeface="+mn-lt"/>
              </a:rPr>
              <a:t>: Equipment £10,000 </a:t>
            </a:r>
          </a:p>
          <a:p>
            <a:r>
              <a:rPr lang="en-GB" sz="2000" dirty="0">
                <a:solidFill>
                  <a:srgbClr val="DEA845"/>
                </a:solidFill>
                <a:effectLst>
                  <a:glow rad="127000">
                    <a:schemeClr val="bg1">
                      <a:lumMod val="10000"/>
                    </a:schemeClr>
                  </a:glow>
                </a:effectLst>
                <a:latin typeface="+mn-lt"/>
              </a:rPr>
              <a:t>Company registration £100 </a:t>
            </a:r>
          </a:p>
          <a:p>
            <a:r>
              <a:rPr lang="en-GB" sz="2000" b="1" dirty="0">
                <a:solidFill>
                  <a:srgbClr val="DEA845"/>
                </a:solidFill>
                <a:effectLst>
                  <a:glow rad="127000">
                    <a:schemeClr val="bg1">
                      <a:lumMod val="10000"/>
                    </a:schemeClr>
                  </a:glow>
                </a:effectLst>
                <a:latin typeface="+mn-lt"/>
              </a:rPr>
              <a:t>Finance costs</a:t>
            </a:r>
            <a:r>
              <a:rPr lang="en-GB" sz="2000" dirty="0">
                <a:solidFill>
                  <a:srgbClr val="DEA845"/>
                </a:solidFill>
                <a:effectLst>
                  <a:glow rad="127000">
                    <a:schemeClr val="bg1">
                      <a:lumMod val="10000"/>
                    </a:schemeClr>
                  </a:glow>
                </a:effectLst>
                <a:latin typeface="+mn-lt"/>
              </a:rPr>
              <a:t>: </a:t>
            </a:r>
          </a:p>
          <a:p>
            <a:r>
              <a:rPr lang="en-GB" sz="2000" dirty="0">
                <a:solidFill>
                  <a:srgbClr val="DEA845"/>
                </a:solidFill>
                <a:effectLst>
                  <a:glow rad="127000">
                    <a:schemeClr val="bg1">
                      <a:lumMod val="10000"/>
                    </a:schemeClr>
                  </a:glow>
                </a:effectLst>
                <a:latin typeface="+mn-lt"/>
              </a:rPr>
              <a:t>Loan repayments £12,000</a:t>
            </a:r>
          </a:p>
          <a:p>
            <a:endParaRPr lang="en-GB" dirty="0"/>
          </a:p>
        </p:txBody>
      </p:sp>
      <p:sp>
        <p:nvSpPr>
          <p:cNvPr id="9" name="TextBox 8">
            <a:extLst>
              <a:ext uri="{FF2B5EF4-FFF2-40B4-BE49-F238E27FC236}">
                <a16:creationId xmlns:a16="http://schemas.microsoft.com/office/drawing/2014/main" id="{AF7EEE69-5E8F-C7CB-C036-88051557E9A7}"/>
              </a:ext>
            </a:extLst>
          </p:cNvPr>
          <p:cNvSpPr txBox="1"/>
          <p:nvPr/>
        </p:nvSpPr>
        <p:spPr>
          <a:xfrm>
            <a:off x="3104645" y="2896731"/>
            <a:ext cx="3104644" cy="1938992"/>
          </a:xfrm>
          <a:prstGeom prst="rect">
            <a:avLst/>
          </a:prstGeom>
          <a:noFill/>
        </p:spPr>
        <p:txBody>
          <a:bodyPr wrap="square">
            <a:spAutoFit/>
          </a:bodyPr>
          <a:lstStyle/>
          <a:p>
            <a:pPr>
              <a:buClr>
                <a:srgbClr val="DEA845"/>
              </a:buClr>
            </a:pPr>
            <a:r>
              <a:rPr lang="en-GB" sz="2000" dirty="0">
                <a:solidFill>
                  <a:srgbClr val="DEA845"/>
                </a:solidFill>
                <a:effectLst>
                  <a:glow rad="127000">
                    <a:schemeClr val="bg1">
                      <a:lumMod val="10000"/>
                    </a:schemeClr>
                  </a:glow>
                </a:effectLst>
                <a:latin typeface="+mn-lt"/>
              </a:rPr>
              <a:t>Sales A: £77,000 (Coffee, Drinks and Food in café)</a:t>
            </a:r>
          </a:p>
          <a:p>
            <a:pPr>
              <a:buClr>
                <a:srgbClr val="DEA845"/>
              </a:buClr>
            </a:pPr>
            <a:r>
              <a:rPr lang="en-GB" sz="2000" dirty="0">
                <a:solidFill>
                  <a:srgbClr val="DEA845"/>
                </a:solidFill>
                <a:effectLst>
                  <a:glow rad="127000">
                    <a:schemeClr val="bg1">
                      <a:lumMod val="10000"/>
                    </a:schemeClr>
                  </a:glow>
                </a:effectLst>
                <a:latin typeface="+mn-lt"/>
              </a:rPr>
              <a:t>Sales B: £8,500 (Events)</a:t>
            </a:r>
          </a:p>
          <a:p>
            <a:pPr>
              <a:buClr>
                <a:srgbClr val="DEA845"/>
              </a:buClr>
            </a:pPr>
            <a:r>
              <a:rPr lang="en-GB" sz="2000" dirty="0">
                <a:solidFill>
                  <a:srgbClr val="DEA845"/>
                </a:solidFill>
                <a:effectLst>
                  <a:glow rad="127000">
                    <a:schemeClr val="bg1">
                      <a:lumMod val="10000"/>
                    </a:schemeClr>
                  </a:glow>
                </a:effectLst>
                <a:latin typeface="+mn-lt"/>
              </a:rPr>
              <a:t>Sales C: £5,500 (Catering)</a:t>
            </a:r>
          </a:p>
          <a:p>
            <a:pPr>
              <a:buClr>
                <a:srgbClr val="DEA845"/>
              </a:buClr>
              <a:buNone/>
            </a:pPr>
            <a:r>
              <a:rPr lang="en-GB" sz="2000" dirty="0">
                <a:solidFill>
                  <a:srgbClr val="DEA845"/>
                </a:solidFill>
                <a:effectLst>
                  <a:glow rad="127000">
                    <a:schemeClr val="bg1">
                      <a:lumMod val="10000"/>
                    </a:schemeClr>
                  </a:glow>
                </a:effectLst>
                <a:latin typeface="+mn-lt"/>
              </a:rPr>
              <a:t>Total sales = £91,000</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95"/>
                                        </p:tgtEl>
                                        <p:attrNameLst>
                                          <p:attrName>style.visibility</p:attrName>
                                        </p:attrNameLst>
                                      </p:cBhvr>
                                      <p:to>
                                        <p:strVal val="visible"/>
                                      </p:to>
                                    </p:set>
                                    <p:anim calcmode="lin" valueType="num">
                                      <p:cBhvr additive="base">
                                        <p:cTn id="7" dur="500" fill="hold"/>
                                        <p:tgtEl>
                                          <p:spTgt spid="595"/>
                                        </p:tgtEl>
                                        <p:attrNameLst>
                                          <p:attrName>ppt_x</p:attrName>
                                        </p:attrNameLst>
                                      </p:cBhvr>
                                      <p:tavLst>
                                        <p:tav tm="0">
                                          <p:val>
                                            <p:strVal val="#ppt_x"/>
                                          </p:val>
                                        </p:tav>
                                        <p:tav tm="100000">
                                          <p:val>
                                            <p:strVal val="#ppt_x"/>
                                          </p:val>
                                        </p:tav>
                                      </p:tavLst>
                                    </p:anim>
                                    <p:anim calcmode="lin" valueType="num">
                                      <p:cBhvr additive="base">
                                        <p:cTn id="8" dur="500" fill="hold"/>
                                        <p:tgtEl>
                                          <p:spTgt spid="59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5" grpId="0"/>
      <p:bldP spid="7" grpId="0"/>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94">
          <a:extLst>
            <a:ext uri="{FF2B5EF4-FFF2-40B4-BE49-F238E27FC236}">
              <a16:creationId xmlns:a16="http://schemas.microsoft.com/office/drawing/2014/main" id="{43BB539B-A3FE-3E4B-3E12-30042E83E8E1}"/>
            </a:ext>
          </a:extLst>
        </p:cNvPr>
        <p:cNvGrpSpPr/>
        <p:nvPr/>
      </p:nvGrpSpPr>
      <p:grpSpPr>
        <a:xfrm>
          <a:off x="0" y="0"/>
          <a:ext cx="0" cy="0"/>
          <a:chOff x="0" y="0"/>
          <a:chExt cx="0" cy="0"/>
        </a:xfrm>
      </p:grpSpPr>
      <p:sp>
        <p:nvSpPr>
          <p:cNvPr id="595" name="Google Shape;595;p48">
            <a:extLst>
              <a:ext uri="{FF2B5EF4-FFF2-40B4-BE49-F238E27FC236}">
                <a16:creationId xmlns:a16="http://schemas.microsoft.com/office/drawing/2014/main" id="{D4BB4F22-20C2-0FDC-FBAF-C7C6B2BE9025}"/>
              </a:ext>
            </a:extLst>
          </p:cNvPr>
          <p:cNvSpPr txBox="1">
            <a:spLocks noGrp="1"/>
          </p:cNvSpPr>
          <p:nvPr>
            <p:ph type="title"/>
          </p:nvPr>
        </p:nvSpPr>
        <p:spPr>
          <a:xfrm>
            <a:off x="720000" y="32016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000" b="1" u="sng" dirty="0">
                <a:solidFill>
                  <a:srgbClr val="DEA845"/>
                </a:solidFill>
                <a:effectLst>
                  <a:glow rad="127000">
                    <a:schemeClr val="bg1">
                      <a:lumMod val="10000"/>
                    </a:schemeClr>
                  </a:glow>
                </a:effectLst>
                <a:latin typeface="+mj-lt"/>
              </a:rPr>
              <a:t>Financial</a:t>
            </a:r>
          </a:p>
        </p:txBody>
      </p:sp>
      <p:graphicFrame>
        <p:nvGraphicFramePr>
          <p:cNvPr id="3" name="Table 2">
            <a:extLst>
              <a:ext uri="{FF2B5EF4-FFF2-40B4-BE49-F238E27FC236}">
                <a16:creationId xmlns:a16="http://schemas.microsoft.com/office/drawing/2014/main" id="{9A6809DC-13AF-2F49-EDD2-B23C38BC6C20}"/>
              </a:ext>
            </a:extLst>
          </p:cNvPr>
          <p:cNvGraphicFramePr>
            <a:graphicFrameLocks noGrp="1"/>
          </p:cNvGraphicFramePr>
          <p:nvPr/>
        </p:nvGraphicFramePr>
        <p:xfrm>
          <a:off x="486096" y="1017725"/>
          <a:ext cx="2625813" cy="3416291"/>
        </p:xfrm>
        <a:graphic>
          <a:graphicData uri="http://schemas.openxmlformats.org/drawingml/2006/table">
            <a:tbl>
              <a:tblPr>
                <a:tableStyleId>{33C54D50-AEDE-4FAD-895C-F65165520123}</a:tableStyleId>
              </a:tblPr>
              <a:tblGrid>
                <a:gridCol w="2088190">
                  <a:extLst>
                    <a:ext uri="{9D8B030D-6E8A-4147-A177-3AD203B41FA5}">
                      <a16:colId xmlns:a16="http://schemas.microsoft.com/office/drawing/2014/main" val="3177500078"/>
                    </a:ext>
                  </a:extLst>
                </a:gridCol>
                <a:gridCol w="537623">
                  <a:extLst>
                    <a:ext uri="{9D8B030D-6E8A-4147-A177-3AD203B41FA5}">
                      <a16:colId xmlns:a16="http://schemas.microsoft.com/office/drawing/2014/main" val="3170965770"/>
                    </a:ext>
                  </a:extLst>
                </a:gridCol>
              </a:tblGrid>
              <a:tr h="328014">
                <a:tc>
                  <a:txBody>
                    <a:bodyPr/>
                    <a:lstStyle/>
                    <a:p>
                      <a:pPr algn="ctr">
                        <a:lnSpc>
                          <a:spcPct val="115000"/>
                        </a:lnSpc>
                        <a:buNone/>
                      </a:pPr>
                      <a:r>
                        <a:rPr lang="en-GB" sz="900">
                          <a:effectLst/>
                        </a:rPr>
                        <a:t>EXPENDITURE</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ctr">
                        <a:lnSpc>
                          <a:spcPct val="115000"/>
                        </a:lnSpc>
                        <a:buNone/>
                      </a:pPr>
                      <a:r>
                        <a:rPr lang="en-GB" sz="900">
                          <a:effectLst/>
                        </a:rPr>
                        <a:t>Year 1 </a:t>
                      </a:r>
                      <a:br>
                        <a:rPr lang="en-GB" sz="900">
                          <a:effectLst/>
                        </a:rPr>
                      </a:br>
                      <a:r>
                        <a:rPr lang="en-GB" sz="900">
                          <a:effectLst/>
                        </a:rPr>
                        <a: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871843958"/>
                  </a:ext>
                </a:extLst>
              </a:tr>
              <a:tr h="162533">
                <a:tc>
                  <a:txBody>
                    <a:bodyPr/>
                    <a:lstStyle/>
                    <a:p>
                      <a:pPr algn="just">
                        <a:lnSpc>
                          <a:spcPct val="115000"/>
                        </a:lnSpc>
                        <a:buNone/>
                      </a:pPr>
                      <a:r>
                        <a:rPr lang="en-GB" sz="900">
                          <a:effectLst/>
                        </a:rPr>
                        <a:t>Company Registration</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456887021"/>
                  </a:ext>
                </a:extLst>
              </a:tr>
              <a:tr h="162533">
                <a:tc>
                  <a:txBody>
                    <a:bodyPr/>
                    <a:lstStyle/>
                    <a:p>
                      <a:pPr algn="just">
                        <a:lnSpc>
                          <a:spcPct val="115000"/>
                        </a:lnSpc>
                        <a:buNone/>
                      </a:pPr>
                      <a:r>
                        <a:rPr lang="en-GB" sz="900">
                          <a:effectLst/>
                        </a:rPr>
                        <a:t>Rent/Rates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£21600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4217612347"/>
                  </a:ext>
                </a:extLst>
              </a:tr>
              <a:tr h="162533">
                <a:tc>
                  <a:txBody>
                    <a:bodyPr/>
                    <a:lstStyle/>
                    <a:p>
                      <a:pPr algn="just">
                        <a:lnSpc>
                          <a:spcPct val="115000"/>
                        </a:lnSpc>
                        <a:buNone/>
                      </a:pPr>
                      <a:r>
                        <a:rPr lang="en-GB" sz="900">
                          <a:effectLst/>
                        </a:rPr>
                        <a:t>Staff Wages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£22000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507122007"/>
                  </a:ext>
                </a:extLst>
              </a:tr>
              <a:tr h="162533">
                <a:tc>
                  <a:txBody>
                    <a:bodyPr/>
                    <a:lstStyle/>
                    <a:p>
                      <a:pPr algn="just">
                        <a:lnSpc>
                          <a:spcPct val="115000"/>
                        </a:lnSpc>
                        <a:buNone/>
                      </a:pPr>
                      <a:r>
                        <a:rPr lang="en-GB" sz="900">
                          <a:effectLst/>
                        </a:rPr>
                        <a:t>Travel/Accomodation</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042114652"/>
                  </a:ext>
                </a:extLst>
              </a:tr>
              <a:tr h="162533">
                <a:tc>
                  <a:txBody>
                    <a:bodyPr/>
                    <a:lstStyle/>
                    <a:p>
                      <a:pPr algn="just">
                        <a:lnSpc>
                          <a:spcPct val="115000"/>
                        </a:lnSpc>
                        <a:buNone/>
                      </a:pPr>
                      <a:r>
                        <a:rPr lang="en-GB" sz="900">
                          <a:effectLst/>
                        </a:rPr>
                        <a:t>Telephone (mobile)</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£300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075916091"/>
                  </a:ext>
                </a:extLst>
              </a:tr>
              <a:tr h="162533">
                <a:tc>
                  <a:txBody>
                    <a:bodyPr/>
                    <a:lstStyle/>
                    <a:p>
                      <a:pPr algn="just">
                        <a:lnSpc>
                          <a:spcPct val="115000"/>
                        </a:lnSpc>
                        <a:buNone/>
                      </a:pPr>
                      <a:r>
                        <a:rPr lang="en-GB" sz="900" dirty="0">
                          <a:effectLst/>
                        </a:rPr>
                        <a:t>Broadband</a:t>
                      </a:r>
                      <a:endParaRPr lang="en-GB"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£300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619583886"/>
                  </a:ext>
                </a:extLst>
              </a:tr>
              <a:tr h="162533">
                <a:tc>
                  <a:txBody>
                    <a:bodyPr/>
                    <a:lstStyle/>
                    <a:p>
                      <a:pPr algn="just">
                        <a:lnSpc>
                          <a:spcPct val="115000"/>
                        </a:lnSpc>
                        <a:buNone/>
                      </a:pPr>
                      <a:r>
                        <a:rPr lang="en-GB" sz="900">
                          <a:effectLst/>
                        </a:rPr>
                        <a:t>Utilities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£4500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849276739"/>
                  </a:ext>
                </a:extLst>
              </a:tr>
              <a:tr h="162533">
                <a:tc>
                  <a:txBody>
                    <a:bodyPr/>
                    <a:lstStyle/>
                    <a:p>
                      <a:pPr algn="just">
                        <a:lnSpc>
                          <a:spcPct val="115000"/>
                        </a:lnSpc>
                        <a:buNone/>
                      </a:pPr>
                      <a:r>
                        <a:rPr lang="en-GB" sz="900">
                          <a:effectLst/>
                        </a:rPr>
                        <a:t>Marketing and materials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109239174"/>
                  </a:ext>
                </a:extLst>
              </a:tr>
              <a:tr h="162533">
                <a:tc>
                  <a:txBody>
                    <a:bodyPr/>
                    <a:lstStyle/>
                    <a:p>
                      <a:pPr algn="just">
                        <a:lnSpc>
                          <a:spcPct val="115000"/>
                        </a:lnSpc>
                        <a:buNone/>
                      </a:pPr>
                      <a:r>
                        <a:rPr lang="en-GB" sz="900">
                          <a:effectLst/>
                        </a:rPr>
                        <a:t>Insurance</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006975396"/>
                  </a:ext>
                </a:extLst>
              </a:tr>
              <a:tr h="162533">
                <a:tc>
                  <a:txBody>
                    <a:bodyPr/>
                    <a:lstStyle/>
                    <a:p>
                      <a:pPr algn="just">
                        <a:lnSpc>
                          <a:spcPct val="115000"/>
                        </a:lnSpc>
                        <a:buNone/>
                      </a:pPr>
                      <a:r>
                        <a:rPr lang="en-GB" sz="900">
                          <a:effectLst/>
                        </a:rPr>
                        <a:t>Capital Expenditure/Equipment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£10,000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162187645"/>
                  </a:ext>
                </a:extLst>
              </a:tr>
              <a:tr h="162533">
                <a:tc>
                  <a:txBody>
                    <a:bodyPr/>
                    <a:lstStyle/>
                    <a:p>
                      <a:pPr algn="just">
                        <a:lnSpc>
                          <a:spcPct val="115000"/>
                        </a:lnSpc>
                        <a:buNone/>
                      </a:pPr>
                      <a:r>
                        <a:rPr lang="en-GB" sz="900">
                          <a:effectLst/>
                        </a:rPr>
                        <a:t>Training &amp; Development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55928836"/>
                  </a:ext>
                </a:extLst>
              </a:tr>
              <a:tr h="162533">
                <a:tc>
                  <a:txBody>
                    <a:bodyPr/>
                    <a:lstStyle/>
                    <a:p>
                      <a:pPr algn="just">
                        <a:lnSpc>
                          <a:spcPct val="115000"/>
                        </a:lnSpc>
                        <a:buNone/>
                      </a:pPr>
                      <a:r>
                        <a:rPr lang="en-GB" sz="900">
                          <a:effectLst/>
                        </a:rPr>
                        <a:t>Accounting/Legal</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4287114422"/>
                  </a:ext>
                </a:extLst>
              </a:tr>
              <a:tr h="162533">
                <a:tc>
                  <a:txBody>
                    <a:bodyPr/>
                    <a:lstStyle/>
                    <a:p>
                      <a:pPr algn="just">
                        <a:lnSpc>
                          <a:spcPct val="115000"/>
                        </a:lnSpc>
                        <a:buNone/>
                      </a:pPr>
                      <a:r>
                        <a:rPr lang="en-GB" sz="900">
                          <a:effectLst/>
                        </a:rPr>
                        <a:t>Outside Services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£500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629577291"/>
                  </a:ext>
                </a:extLst>
              </a:tr>
              <a:tr h="162533">
                <a:tc>
                  <a:txBody>
                    <a:bodyPr/>
                    <a:lstStyle/>
                    <a:p>
                      <a:pPr algn="just">
                        <a:lnSpc>
                          <a:spcPct val="115000"/>
                        </a:lnSpc>
                        <a:buNone/>
                      </a:pPr>
                      <a:r>
                        <a:rPr lang="en-GB" sz="900">
                          <a:effectLst/>
                        </a:rPr>
                        <a:t>Stock/Materials Purchases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£11,000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162243800"/>
                  </a:ext>
                </a:extLst>
              </a:tr>
              <a:tr h="162533">
                <a:tc>
                  <a:txBody>
                    <a:bodyPr/>
                    <a:lstStyle/>
                    <a:p>
                      <a:pPr algn="just">
                        <a:lnSpc>
                          <a:spcPct val="115000"/>
                        </a:lnSpc>
                        <a:buNone/>
                      </a:pPr>
                      <a:r>
                        <a:rPr lang="en-GB" sz="900">
                          <a:effectLst/>
                        </a:rPr>
                        <a:t>Bank Charges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£300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2102480477"/>
                  </a:ext>
                </a:extLst>
              </a:tr>
              <a:tr h="162533">
                <a:tc>
                  <a:txBody>
                    <a:bodyPr/>
                    <a:lstStyle/>
                    <a:p>
                      <a:pPr algn="just">
                        <a:lnSpc>
                          <a:spcPct val="115000"/>
                        </a:lnSpc>
                        <a:buNone/>
                      </a:pPr>
                      <a:r>
                        <a:rPr lang="en-GB" sz="900">
                          <a:effectLst/>
                        </a:rPr>
                        <a:t>Office Consumables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£200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3126655320"/>
                  </a:ext>
                </a:extLst>
              </a:tr>
              <a:tr h="162533">
                <a:tc>
                  <a:txBody>
                    <a:bodyPr/>
                    <a:lstStyle/>
                    <a:p>
                      <a:pPr algn="just">
                        <a:lnSpc>
                          <a:spcPct val="115000"/>
                        </a:lnSpc>
                        <a:buNone/>
                      </a:pPr>
                      <a:r>
                        <a:rPr lang="en-GB" sz="900">
                          <a:effectLst/>
                        </a:rPr>
                        <a:t>Loans Repayments</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gn="r">
                        <a:lnSpc>
                          <a:spcPct val="115000"/>
                        </a:lnSpc>
                        <a:buNone/>
                      </a:pPr>
                      <a:r>
                        <a:rPr lang="en-GB" sz="900">
                          <a:effectLst/>
                        </a:rPr>
                        <a:t>£12,000</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339039965"/>
                  </a:ext>
                </a:extLst>
              </a:tr>
              <a:tr h="325216">
                <a:tc>
                  <a:txBody>
                    <a:bodyPr/>
                    <a:lstStyle/>
                    <a:p>
                      <a:pPr algn="just">
                        <a:lnSpc>
                          <a:spcPct val="115000"/>
                        </a:lnSpc>
                        <a:buNone/>
                      </a:pPr>
                      <a:r>
                        <a:rPr lang="en-GB" sz="900">
                          <a:effectLst/>
                        </a:rPr>
                        <a:t>Total Expenditure</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tc>
                  <a:txBody>
                    <a:bodyPr/>
                    <a:lstStyle/>
                    <a:p>
                      <a:pPr>
                        <a:lnSpc>
                          <a:spcPct val="115000"/>
                        </a:lnSpc>
                        <a:buNone/>
                      </a:pPr>
                      <a:r>
                        <a:rPr lang="en-GB" sz="900" dirty="0">
                          <a:effectLst/>
                        </a:rPr>
                        <a:t>£   83,300</a:t>
                      </a:r>
                      <a:endParaRPr lang="en-GB"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7495" marR="7495" marT="7495" marB="0" anchor="ctr">
                    <a:solidFill>
                      <a:schemeClr val="bg1"/>
                    </a:solidFill>
                  </a:tcPr>
                </a:tc>
                <a:extLst>
                  <a:ext uri="{0D108BD9-81ED-4DB2-BD59-A6C34878D82A}">
                    <a16:rowId xmlns:a16="http://schemas.microsoft.com/office/drawing/2014/main" val="1410279793"/>
                  </a:ext>
                </a:extLst>
              </a:tr>
            </a:tbl>
          </a:graphicData>
        </a:graphic>
      </p:graphicFrame>
      <p:graphicFrame>
        <p:nvGraphicFramePr>
          <p:cNvPr id="4" name="Table 3">
            <a:extLst>
              <a:ext uri="{FF2B5EF4-FFF2-40B4-BE49-F238E27FC236}">
                <a16:creationId xmlns:a16="http://schemas.microsoft.com/office/drawing/2014/main" id="{18ECFF8A-5A6E-9D8D-0F1D-5EE30E08D112}"/>
              </a:ext>
            </a:extLst>
          </p:cNvPr>
          <p:cNvGraphicFramePr>
            <a:graphicFrameLocks noGrp="1"/>
          </p:cNvGraphicFramePr>
          <p:nvPr>
            <p:extLst>
              <p:ext uri="{D42A27DB-BD31-4B8C-83A1-F6EECF244321}">
                <p14:modId xmlns:p14="http://schemas.microsoft.com/office/powerpoint/2010/main" val="2794379927"/>
              </p:ext>
            </p:extLst>
          </p:nvPr>
        </p:nvGraphicFramePr>
        <p:xfrm>
          <a:off x="3171122" y="1017725"/>
          <a:ext cx="2801757" cy="2043176"/>
        </p:xfrm>
        <a:graphic>
          <a:graphicData uri="http://schemas.openxmlformats.org/drawingml/2006/table">
            <a:tbl>
              <a:tblPr>
                <a:tableStyleId>{33C54D50-AEDE-4FAD-895C-F65165520123}</a:tableStyleId>
              </a:tblPr>
              <a:tblGrid>
                <a:gridCol w="2221047">
                  <a:extLst>
                    <a:ext uri="{9D8B030D-6E8A-4147-A177-3AD203B41FA5}">
                      <a16:colId xmlns:a16="http://schemas.microsoft.com/office/drawing/2014/main" val="2499828108"/>
                    </a:ext>
                  </a:extLst>
                </a:gridCol>
                <a:gridCol w="580710">
                  <a:extLst>
                    <a:ext uri="{9D8B030D-6E8A-4147-A177-3AD203B41FA5}">
                      <a16:colId xmlns:a16="http://schemas.microsoft.com/office/drawing/2014/main" val="226393785"/>
                    </a:ext>
                  </a:extLst>
                </a:gridCol>
              </a:tblGrid>
              <a:tr h="208280">
                <a:tc>
                  <a:txBody>
                    <a:bodyPr/>
                    <a:lstStyle/>
                    <a:p>
                      <a:pPr algn="ctr">
                        <a:lnSpc>
                          <a:spcPct val="115000"/>
                        </a:lnSpc>
                        <a:buNone/>
                      </a:pPr>
                      <a:r>
                        <a:rPr lang="en-GB" sz="1200" dirty="0">
                          <a:effectLst/>
                        </a:rPr>
                        <a:t>INCOME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solidFill>
                      <a:schemeClr val="bg1"/>
                    </a:solidFill>
                  </a:tcPr>
                </a:tc>
                <a:tc>
                  <a:txBody>
                    <a:bodyPr/>
                    <a:lstStyle/>
                    <a:p>
                      <a:pPr algn="ctr">
                        <a:lnSpc>
                          <a:spcPct val="115000"/>
                        </a:lnSpc>
                        <a:buNone/>
                      </a:pPr>
                      <a:r>
                        <a:rPr lang="en-GB" sz="1200">
                          <a:effectLst/>
                        </a:rPr>
                        <a:t>Year 1 </a:t>
                      </a:r>
                      <a:br>
                        <a:rPr lang="en-GB" sz="1200">
                          <a:effectLst/>
                        </a:rPr>
                      </a:br>
                      <a:r>
                        <a:rPr lang="en-GB" sz="1200">
                          <a:effectLst/>
                        </a:rPr>
                        <a: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solidFill>
                      <a:schemeClr val="bg1"/>
                    </a:solidFill>
                  </a:tcPr>
                </a:tc>
                <a:extLst>
                  <a:ext uri="{0D108BD9-81ED-4DB2-BD59-A6C34878D82A}">
                    <a16:rowId xmlns:a16="http://schemas.microsoft.com/office/drawing/2014/main" val="1065335882"/>
                  </a:ext>
                </a:extLst>
              </a:tr>
              <a:tr h="198755">
                <a:tc>
                  <a:txBody>
                    <a:bodyPr/>
                    <a:lstStyle/>
                    <a:p>
                      <a:pPr algn="just">
                        <a:lnSpc>
                          <a:spcPct val="115000"/>
                        </a:lnSpc>
                        <a:buNone/>
                      </a:pPr>
                      <a:r>
                        <a:rPr lang="en-GB" sz="1200">
                          <a:effectLst/>
                        </a:rPr>
                        <a:t>Sales A</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£77,000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332961939"/>
                  </a:ext>
                </a:extLst>
              </a:tr>
              <a:tr h="198755">
                <a:tc>
                  <a:txBody>
                    <a:bodyPr/>
                    <a:lstStyle/>
                    <a:p>
                      <a:pPr algn="just">
                        <a:lnSpc>
                          <a:spcPct val="115000"/>
                        </a:lnSpc>
                        <a:buNone/>
                      </a:pPr>
                      <a:r>
                        <a:rPr lang="en-GB" sz="1200">
                          <a:effectLst/>
                        </a:rPr>
                        <a:t>Sales B</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£8500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744217194"/>
                  </a:ext>
                </a:extLst>
              </a:tr>
              <a:tr h="198755">
                <a:tc>
                  <a:txBody>
                    <a:bodyPr/>
                    <a:lstStyle/>
                    <a:p>
                      <a:pPr algn="just">
                        <a:lnSpc>
                          <a:spcPct val="115000"/>
                        </a:lnSpc>
                        <a:buNone/>
                      </a:pPr>
                      <a:r>
                        <a:rPr lang="en-GB" sz="1200">
                          <a:effectLst/>
                        </a:rPr>
                        <a:t>Sales C</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£5500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891350568"/>
                  </a:ext>
                </a:extLst>
              </a:tr>
              <a:tr h="198755">
                <a:tc>
                  <a:txBody>
                    <a:bodyPr/>
                    <a:lstStyle/>
                    <a:p>
                      <a:pPr algn="just">
                        <a:lnSpc>
                          <a:spcPct val="115000"/>
                        </a:lnSpc>
                        <a:buNone/>
                      </a:pPr>
                      <a:r>
                        <a:rPr lang="en-GB" sz="1200">
                          <a:effectLst/>
                        </a:rPr>
                        <a:t>Capital Introduced</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£10,000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2831991666"/>
                  </a:ext>
                </a:extLst>
              </a:tr>
              <a:tr h="198755">
                <a:tc>
                  <a:txBody>
                    <a:bodyPr/>
                    <a:lstStyle/>
                    <a:p>
                      <a:pPr algn="just">
                        <a:lnSpc>
                          <a:spcPct val="115000"/>
                        </a:lnSpc>
                        <a:buNone/>
                      </a:pPr>
                      <a:r>
                        <a:rPr lang="en-GB" sz="1200">
                          <a:effectLst/>
                        </a:rPr>
                        <a:t>Funding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£10,000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2487070837"/>
                  </a:ext>
                </a:extLst>
              </a:tr>
              <a:tr h="198755">
                <a:tc>
                  <a:txBody>
                    <a:bodyPr/>
                    <a:lstStyle/>
                    <a:p>
                      <a:pPr algn="just">
                        <a:lnSpc>
                          <a:spcPct val="115000"/>
                        </a:lnSpc>
                        <a:buNone/>
                      </a:pPr>
                      <a:r>
                        <a:rPr lang="en-GB" sz="1200">
                          <a:effectLst/>
                        </a:rPr>
                        <a:t>Loans/Borrowing</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a:effectLst/>
                        </a:rPr>
                        <a:t>£20,000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749675686"/>
                  </a:ext>
                </a:extLst>
              </a:tr>
              <a:tr h="208280">
                <a:tc>
                  <a:txBody>
                    <a:bodyPr/>
                    <a:lstStyle/>
                    <a:p>
                      <a:pPr algn="just">
                        <a:lnSpc>
                          <a:spcPct val="115000"/>
                        </a:lnSpc>
                        <a:buNone/>
                      </a:pPr>
                      <a:r>
                        <a:rPr lang="en-GB" sz="1200" dirty="0">
                          <a:effectLst/>
                        </a:rPr>
                        <a:t>Total Income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just">
                        <a:lnSpc>
                          <a:spcPct val="115000"/>
                        </a:lnSpc>
                        <a:buNone/>
                      </a:pPr>
                      <a:r>
                        <a:rPr lang="en-GB" sz="1200" dirty="0">
                          <a:effectLst/>
                        </a:rPr>
                        <a:t>£ 91,000</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345809001"/>
                  </a:ext>
                </a:extLst>
              </a:tr>
            </a:tbl>
          </a:graphicData>
        </a:graphic>
      </p:graphicFrame>
      <p:graphicFrame>
        <p:nvGraphicFramePr>
          <p:cNvPr id="5" name="Table 4">
            <a:extLst>
              <a:ext uri="{FF2B5EF4-FFF2-40B4-BE49-F238E27FC236}">
                <a16:creationId xmlns:a16="http://schemas.microsoft.com/office/drawing/2014/main" id="{C4350FD8-C54C-DFBA-D6A8-875FD65E6BE1}"/>
              </a:ext>
            </a:extLst>
          </p:cNvPr>
          <p:cNvGraphicFramePr>
            <a:graphicFrameLocks noGrp="1"/>
          </p:cNvGraphicFramePr>
          <p:nvPr/>
        </p:nvGraphicFramePr>
        <p:xfrm>
          <a:off x="6032092" y="1017725"/>
          <a:ext cx="2913394" cy="1205040"/>
        </p:xfrm>
        <a:graphic>
          <a:graphicData uri="http://schemas.openxmlformats.org/drawingml/2006/table">
            <a:tbl>
              <a:tblPr>
                <a:tableStyleId>{33C54D50-AEDE-4FAD-895C-F65165520123}</a:tableStyleId>
              </a:tblPr>
              <a:tblGrid>
                <a:gridCol w="2306139">
                  <a:extLst>
                    <a:ext uri="{9D8B030D-6E8A-4147-A177-3AD203B41FA5}">
                      <a16:colId xmlns:a16="http://schemas.microsoft.com/office/drawing/2014/main" val="1240679504"/>
                    </a:ext>
                  </a:extLst>
                </a:gridCol>
                <a:gridCol w="607255">
                  <a:extLst>
                    <a:ext uri="{9D8B030D-6E8A-4147-A177-3AD203B41FA5}">
                      <a16:colId xmlns:a16="http://schemas.microsoft.com/office/drawing/2014/main" val="1223385965"/>
                    </a:ext>
                  </a:extLst>
                </a:gridCol>
              </a:tblGrid>
              <a:tr h="200025">
                <a:tc>
                  <a:txBody>
                    <a:bodyPr/>
                    <a:lstStyle/>
                    <a:p>
                      <a:pPr algn="ctr">
                        <a:lnSpc>
                          <a:spcPct val="115000"/>
                        </a:lnSpc>
                        <a:buNone/>
                      </a:pPr>
                      <a:r>
                        <a:rPr lang="en-GB" sz="1200" dirty="0">
                          <a:effectLst/>
                        </a:rPr>
                        <a:t>YEAR ONE PROFIT/LOSS</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ctr">
                        <a:lnSpc>
                          <a:spcPct val="115000"/>
                        </a:lnSpc>
                        <a:buNone/>
                      </a:pPr>
                      <a:r>
                        <a:rPr lang="en-GB" sz="1200">
                          <a:effectLst/>
                        </a:rPr>
                        <a: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1852122687"/>
                  </a:ext>
                </a:extLst>
              </a:tr>
              <a:tr h="190500">
                <a:tc>
                  <a:txBody>
                    <a:bodyPr/>
                    <a:lstStyle/>
                    <a:p>
                      <a:pPr algn="l">
                        <a:lnSpc>
                          <a:spcPct val="115000"/>
                        </a:lnSpc>
                        <a:buNone/>
                      </a:pPr>
                      <a:r>
                        <a:rPr lang="en-GB" sz="1200">
                          <a:effectLst/>
                        </a:rPr>
                        <a:t>Total Income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l">
                        <a:lnSpc>
                          <a:spcPct val="115000"/>
                        </a:lnSpc>
                        <a:buNone/>
                      </a:pPr>
                      <a:r>
                        <a:rPr lang="en-GB" sz="1200">
                          <a:effectLst/>
                        </a:rPr>
                        <a:t>£91,000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165273730"/>
                  </a:ext>
                </a:extLst>
              </a:tr>
              <a:tr h="190500">
                <a:tc>
                  <a:txBody>
                    <a:bodyPr/>
                    <a:lstStyle/>
                    <a:p>
                      <a:pPr algn="l">
                        <a:lnSpc>
                          <a:spcPct val="115000"/>
                        </a:lnSpc>
                        <a:buNone/>
                      </a:pPr>
                      <a:r>
                        <a:rPr lang="en-GB" sz="1200">
                          <a:effectLst/>
                        </a:rPr>
                        <a:t>Total Expenditure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l">
                        <a:lnSpc>
                          <a:spcPct val="115000"/>
                        </a:lnSpc>
                        <a:buNone/>
                      </a:pPr>
                      <a:r>
                        <a:rPr lang="en-GB" sz="1200" dirty="0">
                          <a:effectLst/>
                        </a:rPr>
                        <a:t>£83,300</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2216726513"/>
                  </a:ext>
                </a:extLst>
              </a:tr>
              <a:tr h="64135">
                <a:tc>
                  <a:txBody>
                    <a:bodyPr/>
                    <a:lstStyle/>
                    <a:p>
                      <a:pPr algn="l">
                        <a:lnSpc>
                          <a:spcPct val="115000"/>
                        </a:lnSpc>
                        <a:buNone/>
                      </a:pPr>
                      <a:endParaRPr lang="en-GB" sz="1100">
                        <a:effectLst/>
                        <a:latin typeface="Calibri" panose="020F0502020204030204" pitchFamily="34" charset="0"/>
                        <a:cs typeface="Arial" panose="020B0604020202020204" pitchFamily="34" charset="0"/>
                      </a:endParaRPr>
                    </a:p>
                  </a:txBody>
                  <a:tcPr marL="9525" marR="9525" marT="9525" marB="0" anchor="b">
                    <a:solidFill>
                      <a:schemeClr val="bg1"/>
                    </a:solidFill>
                  </a:tcPr>
                </a:tc>
                <a:tc>
                  <a:txBody>
                    <a:bodyPr/>
                    <a:lstStyle/>
                    <a:p>
                      <a:pPr algn="l">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566316724"/>
                  </a:ext>
                </a:extLst>
              </a:tr>
              <a:tr h="190500">
                <a:tc>
                  <a:txBody>
                    <a:bodyPr/>
                    <a:lstStyle/>
                    <a:p>
                      <a:pPr algn="l">
                        <a:lnSpc>
                          <a:spcPct val="115000"/>
                        </a:lnSpc>
                        <a:buNone/>
                      </a:pPr>
                      <a:r>
                        <a:rPr lang="en-GB" sz="1200" dirty="0">
                          <a:effectLst/>
                        </a:rPr>
                        <a:t>Profit/Loss</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tc>
                  <a:txBody>
                    <a:bodyPr/>
                    <a:lstStyle/>
                    <a:p>
                      <a:pPr algn="l">
                        <a:lnSpc>
                          <a:spcPct val="115000"/>
                        </a:lnSpc>
                        <a:buNone/>
                      </a:pPr>
                      <a:r>
                        <a:rPr lang="en-GB" sz="1200">
                          <a:effectLst/>
                        </a:rPr>
                        <a:t>£ 7,700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2346592483"/>
                  </a:ext>
                </a:extLst>
              </a:tr>
              <a:tr h="42545">
                <a:tc>
                  <a:txBody>
                    <a:bodyPr/>
                    <a:lstStyle/>
                    <a:p>
                      <a:pPr algn="l">
                        <a:lnSpc>
                          <a:spcPct val="115000"/>
                        </a:lnSpc>
                        <a:buNone/>
                      </a:pPr>
                      <a:endParaRPr lang="en-GB" sz="1100">
                        <a:effectLst/>
                        <a:latin typeface="Calibri" panose="020F0502020204030204" pitchFamily="34" charset="0"/>
                        <a:cs typeface="Arial" panose="020B0604020202020204" pitchFamily="34" charset="0"/>
                      </a:endParaRPr>
                    </a:p>
                  </a:txBody>
                  <a:tcPr marL="9525" marR="9525" marT="9525" marB="0" anchor="b">
                    <a:solidFill>
                      <a:schemeClr val="bg1"/>
                    </a:solidFill>
                  </a:tcPr>
                </a:tc>
                <a:tc>
                  <a:txBody>
                    <a:bodyPr/>
                    <a:lstStyle/>
                    <a:p>
                      <a:pPr algn="l">
                        <a:lnSpc>
                          <a:spcPct val="115000"/>
                        </a:lnSpc>
                        <a:buNone/>
                      </a:pPr>
                      <a:endParaRPr lang="en-GB" sz="1100" dirty="0">
                        <a:effectLst/>
                        <a:latin typeface="Calibri" panose="020F0502020204030204" pitchFamily="34" charset="0"/>
                        <a:cs typeface="Arial" panose="020B0604020202020204" pitchFamily="34" charset="0"/>
                      </a:endParaRPr>
                    </a:p>
                  </a:txBody>
                  <a:tcPr marL="9525" marR="9525" marT="9525" marB="0" anchor="b">
                    <a:solidFill>
                      <a:schemeClr val="bg1"/>
                    </a:solidFill>
                  </a:tcPr>
                </a:tc>
                <a:extLst>
                  <a:ext uri="{0D108BD9-81ED-4DB2-BD59-A6C34878D82A}">
                    <a16:rowId xmlns:a16="http://schemas.microsoft.com/office/drawing/2014/main" val="3477169835"/>
                  </a:ext>
                </a:extLst>
              </a:tr>
            </a:tbl>
          </a:graphicData>
        </a:graphic>
      </p:graphicFrame>
      <p:sp>
        <p:nvSpPr>
          <p:cNvPr id="2" name="TextBox 1">
            <a:extLst>
              <a:ext uri="{FF2B5EF4-FFF2-40B4-BE49-F238E27FC236}">
                <a16:creationId xmlns:a16="http://schemas.microsoft.com/office/drawing/2014/main" id="{AB0FBDEC-C8B7-8D7D-F984-3EB08675C2A5}"/>
              </a:ext>
            </a:extLst>
          </p:cNvPr>
          <p:cNvSpPr txBox="1"/>
          <p:nvPr/>
        </p:nvSpPr>
        <p:spPr>
          <a:xfrm>
            <a:off x="3171122" y="3310631"/>
            <a:ext cx="5972877" cy="1631216"/>
          </a:xfrm>
          <a:prstGeom prst="rect">
            <a:avLst/>
          </a:prstGeom>
          <a:noFill/>
        </p:spPr>
        <p:txBody>
          <a:bodyPr wrap="square" rtlCol="0">
            <a:spAutoFit/>
          </a:bodyPr>
          <a:lstStyle/>
          <a:p>
            <a:r>
              <a:rPr lang="en-GB" sz="2000" dirty="0">
                <a:solidFill>
                  <a:srgbClr val="DEA845"/>
                </a:solidFill>
                <a:effectLst>
                  <a:glow rad="127000">
                    <a:schemeClr val="bg1">
                      <a:lumMod val="10000"/>
                    </a:schemeClr>
                  </a:glow>
                </a:effectLst>
              </a:rPr>
              <a:t>Total expenditure in Year 1 is £83,300. The main costs are staff wages (£22,000), rent (£21,600), stock purchases (£11,000), and equipment costs (£10,000). These are the key expenses needed to operate and set up the business.</a:t>
            </a:r>
          </a:p>
        </p:txBody>
      </p:sp>
    </p:spTree>
    <p:extLst>
      <p:ext uri="{BB962C8B-B14F-4D97-AF65-F5344CB8AC3E}">
        <p14:creationId xmlns:p14="http://schemas.microsoft.com/office/powerpoint/2010/main" val="4045641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95"/>
                                        </p:tgtEl>
                                        <p:attrNameLst>
                                          <p:attrName>style.visibility</p:attrName>
                                        </p:attrNameLst>
                                      </p:cBhvr>
                                      <p:to>
                                        <p:strVal val="visible"/>
                                      </p:to>
                                    </p:set>
                                    <p:anim calcmode="lin" valueType="num">
                                      <p:cBhvr additive="base">
                                        <p:cTn id="7" dur="500" fill="hold"/>
                                        <p:tgtEl>
                                          <p:spTgt spid="595"/>
                                        </p:tgtEl>
                                        <p:attrNameLst>
                                          <p:attrName>ppt_x</p:attrName>
                                        </p:attrNameLst>
                                      </p:cBhvr>
                                      <p:tavLst>
                                        <p:tav tm="0">
                                          <p:val>
                                            <p:strVal val="#ppt_x"/>
                                          </p:val>
                                        </p:tav>
                                        <p:tav tm="100000">
                                          <p:val>
                                            <p:strVal val="#ppt_x"/>
                                          </p:val>
                                        </p:tav>
                                      </p:tavLst>
                                    </p:anim>
                                    <p:anim calcmode="lin" valueType="num">
                                      <p:cBhvr additive="base">
                                        <p:cTn id="8" dur="500" fill="hold"/>
                                        <p:tgtEl>
                                          <p:spTgt spid="59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5"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1A80-AA98-1D8E-B221-504E61A6A754}"/>
              </a:ext>
            </a:extLst>
          </p:cNvPr>
          <p:cNvSpPr>
            <a:spLocks noGrp="1"/>
          </p:cNvSpPr>
          <p:nvPr>
            <p:ph type="title"/>
          </p:nvPr>
        </p:nvSpPr>
        <p:spPr/>
        <p:txBody>
          <a:bodyPr/>
          <a:lstStyle/>
          <a:p>
            <a:r>
              <a:rPr lang="en-GB" sz="4000" b="1" u="sng" dirty="0">
                <a:solidFill>
                  <a:srgbClr val="DEA845"/>
                </a:solidFill>
                <a:effectLst>
                  <a:glow rad="127000">
                    <a:schemeClr val="bg1">
                      <a:lumMod val="10000"/>
                    </a:schemeClr>
                  </a:glow>
                </a:effectLst>
                <a:latin typeface="+mj-lt"/>
              </a:rPr>
              <a:t>Growth Plan - Long Term</a:t>
            </a:r>
          </a:p>
        </p:txBody>
      </p:sp>
      <p:pic>
        <p:nvPicPr>
          <p:cNvPr id="5" name="Picture 4">
            <a:extLst>
              <a:ext uri="{FF2B5EF4-FFF2-40B4-BE49-F238E27FC236}">
                <a16:creationId xmlns:a16="http://schemas.microsoft.com/office/drawing/2014/main" id="{93AEF731-D5C1-8571-7094-C20ED0C55418}"/>
              </a:ext>
            </a:extLst>
          </p:cNvPr>
          <p:cNvPicPr>
            <a:picLocks noChangeAspect="1"/>
          </p:cNvPicPr>
          <p:nvPr/>
        </p:nvPicPr>
        <p:blipFill>
          <a:blip r:embed="rId2"/>
          <a:srcRect l="5342" r="5673"/>
          <a:stretch>
            <a:fillRect/>
          </a:stretch>
        </p:blipFill>
        <p:spPr>
          <a:xfrm>
            <a:off x="613457" y="1515628"/>
            <a:ext cx="3449257" cy="2112244"/>
          </a:xfrm>
          <a:prstGeom prst="rect">
            <a:avLst/>
          </a:prstGeom>
        </p:spPr>
      </p:pic>
      <p:pic>
        <p:nvPicPr>
          <p:cNvPr id="7" name="Graphic 6" descr="Take Off outline">
            <a:extLst>
              <a:ext uri="{FF2B5EF4-FFF2-40B4-BE49-F238E27FC236}">
                <a16:creationId xmlns:a16="http://schemas.microsoft.com/office/drawing/2014/main" id="{1D74B2D8-563D-B05F-5922-C549F59B0336}"/>
              </a:ext>
            </a:extLst>
          </p:cNvPr>
          <p:cNvPicPr>
            <a:picLocks noChangeAspect="1"/>
          </p:cNvPicPr>
          <p:nvPr/>
        </p:nvPicPr>
        <p:blipFill>
          <a:blip>
            <a:extLst>
              <a:ext uri="{96DAC541-7B7A-43D3-8B79-37D633B846F1}">
                <asvg:svgBlip xmlns:asvg="http://schemas.microsoft.com/office/drawing/2016/SVG/main" r:embed="rId3"/>
              </a:ext>
            </a:extLst>
          </a:blip>
          <a:srcRect b="27452"/>
          <a:stretch>
            <a:fillRect/>
          </a:stretch>
        </p:blipFill>
        <p:spPr>
          <a:xfrm>
            <a:off x="156257" y="4394390"/>
            <a:ext cx="914400" cy="663374"/>
          </a:xfrm>
          <a:prstGeom prst="rect">
            <a:avLst/>
          </a:prstGeom>
        </p:spPr>
      </p:pic>
      <p:pic>
        <p:nvPicPr>
          <p:cNvPr id="8" name="Graphic 7" descr="Take Off outline">
            <a:extLst>
              <a:ext uri="{FF2B5EF4-FFF2-40B4-BE49-F238E27FC236}">
                <a16:creationId xmlns:a16="http://schemas.microsoft.com/office/drawing/2014/main" id="{F441DE3E-091F-8678-2581-D973451C408A}"/>
              </a:ext>
            </a:extLst>
          </p:cNvPr>
          <p:cNvPicPr>
            <a:picLocks noChangeAspect="1"/>
          </p:cNvPicPr>
          <p:nvPr/>
        </p:nvPicPr>
        <p:blipFill>
          <a:blip>
            <a:extLst>
              <a:ext uri="{96DAC541-7B7A-43D3-8B79-37D633B846F1}">
                <asvg:svgBlip xmlns:asvg="http://schemas.microsoft.com/office/drawing/2016/SVG/main" r:embed="rId3"/>
              </a:ext>
            </a:extLst>
          </a:blip>
          <a:srcRect b="27452"/>
          <a:stretch>
            <a:fillRect/>
          </a:stretch>
        </p:blipFill>
        <p:spPr>
          <a:xfrm>
            <a:off x="3993477" y="3576939"/>
            <a:ext cx="914400" cy="663374"/>
          </a:xfrm>
          <a:prstGeom prst="rect">
            <a:avLst/>
          </a:prstGeom>
        </p:spPr>
      </p:pic>
      <p:pic>
        <p:nvPicPr>
          <p:cNvPr id="11" name="Picture 10">
            <a:extLst>
              <a:ext uri="{FF2B5EF4-FFF2-40B4-BE49-F238E27FC236}">
                <a16:creationId xmlns:a16="http://schemas.microsoft.com/office/drawing/2014/main" id="{F1A34B0B-DD94-DEEE-A940-4813EE54D824}"/>
              </a:ext>
            </a:extLst>
          </p:cNvPr>
          <p:cNvPicPr>
            <a:picLocks noChangeAspect="1"/>
          </p:cNvPicPr>
          <p:nvPr/>
        </p:nvPicPr>
        <p:blipFill>
          <a:blip r:embed="rId4"/>
          <a:stretch>
            <a:fillRect/>
          </a:stretch>
        </p:blipFill>
        <p:spPr>
          <a:xfrm>
            <a:off x="4897377" y="1515628"/>
            <a:ext cx="3760488" cy="2049172"/>
          </a:xfrm>
          <a:prstGeom prst="rect">
            <a:avLst/>
          </a:prstGeom>
        </p:spPr>
      </p:pic>
      <p:pic>
        <p:nvPicPr>
          <p:cNvPr id="14" name="Graphic 13" descr="Landing outline">
            <a:extLst>
              <a:ext uri="{FF2B5EF4-FFF2-40B4-BE49-F238E27FC236}">
                <a16:creationId xmlns:a16="http://schemas.microsoft.com/office/drawing/2014/main" id="{CDAECC68-F0DE-DB79-3B60-8978A67BAAE9}"/>
              </a:ext>
            </a:extLst>
          </p:cNvPr>
          <p:cNvPicPr>
            <a:picLocks noChangeAspect="1"/>
          </p:cNvPicPr>
          <p:nvPr/>
        </p:nvPicPr>
        <p:blipFill>
          <a:blip>
            <a:extLst>
              <a:ext uri="{96DAC541-7B7A-43D3-8B79-37D633B846F1}">
                <asvg:svgBlip xmlns:asvg="http://schemas.microsoft.com/office/drawing/2016/SVG/main" r:embed="rId5"/>
              </a:ext>
            </a:extLst>
          </a:blip>
          <a:srcRect b="27452"/>
          <a:stretch>
            <a:fillRect/>
          </a:stretch>
        </p:blipFill>
        <p:spPr>
          <a:xfrm>
            <a:off x="7966800" y="4447335"/>
            <a:ext cx="914400" cy="663374"/>
          </a:xfrm>
          <a:prstGeom prst="rect">
            <a:avLst/>
          </a:prstGeom>
        </p:spPr>
      </p:pic>
      <p:sp>
        <p:nvSpPr>
          <p:cNvPr id="15" name="TextBox 14">
            <a:extLst>
              <a:ext uri="{FF2B5EF4-FFF2-40B4-BE49-F238E27FC236}">
                <a16:creationId xmlns:a16="http://schemas.microsoft.com/office/drawing/2014/main" id="{65FFFF57-1D01-48FF-5778-0A55A561F1D3}"/>
              </a:ext>
            </a:extLst>
          </p:cNvPr>
          <p:cNvSpPr txBox="1"/>
          <p:nvPr/>
        </p:nvSpPr>
        <p:spPr>
          <a:xfrm>
            <a:off x="613457" y="3682514"/>
            <a:ext cx="3768324" cy="1015663"/>
          </a:xfrm>
          <a:prstGeom prst="rect">
            <a:avLst/>
          </a:prstGeom>
          <a:noFill/>
        </p:spPr>
        <p:txBody>
          <a:bodyPr wrap="square" rtlCol="0">
            <a:spAutoFit/>
          </a:bodyPr>
          <a:lstStyle/>
          <a:p>
            <a:pPr fontAlgn="t"/>
            <a:r>
              <a:rPr lang="en-GB" sz="2000" dirty="0">
                <a:solidFill>
                  <a:srgbClr val="DEA845"/>
                </a:solidFill>
                <a:effectLst>
                  <a:glow rad="127000">
                    <a:schemeClr val="bg1">
                      <a:lumMod val="10000"/>
                    </a:schemeClr>
                  </a:glow>
                </a:effectLst>
              </a:rPr>
              <a:t>Opening a business in an owned location rather than a rented premises.</a:t>
            </a:r>
          </a:p>
        </p:txBody>
      </p:sp>
      <p:sp>
        <p:nvSpPr>
          <p:cNvPr id="16" name="TextBox 15">
            <a:extLst>
              <a:ext uri="{FF2B5EF4-FFF2-40B4-BE49-F238E27FC236}">
                <a16:creationId xmlns:a16="http://schemas.microsoft.com/office/drawing/2014/main" id="{8D2A4964-C013-0617-5648-EDA67355BA17}"/>
              </a:ext>
            </a:extLst>
          </p:cNvPr>
          <p:cNvSpPr txBox="1"/>
          <p:nvPr/>
        </p:nvSpPr>
        <p:spPr>
          <a:xfrm>
            <a:off x="4897377" y="3627872"/>
            <a:ext cx="3760488" cy="707886"/>
          </a:xfrm>
          <a:prstGeom prst="rect">
            <a:avLst/>
          </a:prstGeom>
          <a:noFill/>
        </p:spPr>
        <p:txBody>
          <a:bodyPr wrap="square" rtlCol="0">
            <a:spAutoFit/>
          </a:bodyPr>
          <a:lstStyle/>
          <a:p>
            <a:pPr fontAlgn="t"/>
            <a:r>
              <a:rPr lang="en-GB" sz="2000" dirty="0">
                <a:solidFill>
                  <a:srgbClr val="DEA845"/>
                </a:solidFill>
                <a:effectLst>
                  <a:glow rad="127000">
                    <a:schemeClr val="bg1">
                      <a:lumMod val="10000"/>
                    </a:schemeClr>
                  </a:glow>
                </a:effectLst>
                <a:latin typeface="+mn-lt"/>
              </a:rPr>
              <a:t>Expanding the business internationally in the long term.</a:t>
            </a:r>
          </a:p>
        </p:txBody>
      </p:sp>
    </p:spTree>
    <p:extLst>
      <p:ext uri="{BB962C8B-B14F-4D97-AF65-F5344CB8AC3E}">
        <p14:creationId xmlns:p14="http://schemas.microsoft.com/office/powerpoint/2010/main" val="30181817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p:bldP spid="1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94">
          <a:extLst>
            <a:ext uri="{FF2B5EF4-FFF2-40B4-BE49-F238E27FC236}">
              <a16:creationId xmlns:a16="http://schemas.microsoft.com/office/drawing/2014/main" id="{855BBE19-2AE2-E67D-DC20-AFDEAB05E6E2}"/>
            </a:ext>
          </a:extLst>
        </p:cNvPr>
        <p:cNvGrpSpPr/>
        <p:nvPr/>
      </p:nvGrpSpPr>
      <p:grpSpPr>
        <a:xfrm>
          <a:off x="0" y="0"/>
          <a:ext cx="0" cy="0"/>
          <a:chOff x="0" y="0"/>
          <a:chExt cx="0" cy="0"/>
        </a:xfrm>
      </p:grpSpPr>
      <p:sp>
        <p:nvSpPr>
          <p:cNvPr id="5" name="Google Shape;609;p49">
            <a:extLst>
              <a:ext uri="{FF2B5EF4-FFF2-40B4-BE49-F238E27FC236}">
                <a16:creationId xmlns:a16="http://schemas.microsoft.com/office/drawing/2014/main" id="{49C60AF8-A7A6-34AD-5846-457126678708}"/>
              </a:ext>
            </a:extLst>
          </p:cNvPr>
          <p:cNvSpPr txBox="1">
            <a:spLocks noGrp="1"/>
          </p:cNvSpPr>
          <p:nvPr>
            <p:ph type="title"/>
          </p:nvPr>
        </p:nvSpPr>
        <p:spPr>
          <a:xfrm>
            <a:off x="2347950" y="2571750"/>
            <a:ext cx="4448100" cy="930900"/>
          </a:xfrm>
          <a:prstGeom prst="rect">
            <a:avLst/>
          </a:prstGeom>
        </p:spPr>
        <p:txBody>
          <a:bodyPr spcFirstLastPara="1" wrap="square" lIns="91425" tIns="91425" rIns="91425" bIns="91425" anchor="b" anchorCtr="0">
            <a:noAutofit/>
          </a:bodyPr>
          <a:lstStyle/>
          <a:p>
            <a:pPr lvl="0" algn="ctr"/>
            <a:r>
              <a:rPr lang="en" sz="4000" b="1" dirty="0">
                <a:solidFill>
                  <a:srgbClr val="DEA845"/>
                </a:solidFill>
                <a:effectLst>
                  <a:glow rad="127000">
                    <a:schemeClr val="bg1">
                      <a:lumMod val="10000"/>
                    </a:schemeClr>
                  </a:glow>
                </a:effectLst>
                <a:latin typeface="+mj-lt"/>
              </a:rPr>
              <a:t>Thank You</a:t>
            </a:r>
            <a:endParaRPr sz="4000" b="1" dirty="0">
              <a:solidFill>
                <a:srgbClr val="DEA845"/>
              </a:solidFill>
              <a:latin typeface="+mj-lt"/>
            </a:endParaRPr>
          </a:p>
        </p:txBody>
      </p:sp>
      <p:sp>
        <p:nvSpPr>
          <p:cNvPr id="6" name="Google Shape;610;p49">
            <a:extLst>
              <a:ext uri="{FF2B5EF4-FFF2-40B4-BE49-F238E27FC236}">
                <a16:creationId xmlns:a16="http://schemas.microsoft.com/office/drawing/2014/main" id="{EE0D044D-49F6-00AB-9A8D-6A4FFB2E3155}"/>
              </a:ext>
            </a:extLst>
          </p:cNvPr>
          <p:cNvSpPr txBox="1">
            <a:spLocks/>
          </p:cNvSpPr>
          <p:nvPr/>
        </p:nvSpPr>
        <p:spPr>
          <a:xfrm>
            <a:off x="2347950" y="3353091"/>
            <a:ext cx="4448100" cy="10032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lvl="0" algn="ctr"/>
            <a:r>
              <a:rPr lang="en-GB" sz="2000" b="1" dirty="0">
                <a:solidFill>
                  <a:srgbClr val="DEA845"/>
                </a:solidFill>
                <a:effectLst>
                  <a:glow rad="127000">
                    <a:schemeClr val="bg1">
                      <a:lumMod val="10000"/>
                    </a:schemeClr>
                  </a:glow>
                </a:effectLst>
                <a:latin typeface="+mn-lt"/>
              </a:rPr>
              <a:t>Do you have any questions?</a:t>
            </a:r>
          </a:p>
        </p:txBody>
      </p:sp>
      <p:cxnSp>
        <p:nvCxnSpPr>
          <p:cNvPr id="7" name="Google Shape;622;p49">
            <a:extLst>
              <a:ext uri="{FF2B5EF4-FFF2-40B4-BE49-F238E27FC236}">
                <a16:creationId xmlns:a16="http://schemas.microsoft.com/office/drawing/2014/main" id="{10997A4D-8546-B888-D41C-E18A01CB152C}"/>
              </a:ext>
            </a:extLst>
          </p:cNvPr>
          <p:cNvCxnSpPr/>
          <p:nvPr/>
        </p:nvCxnSpPr>
        <p:spPr>
          <a:xfrm>
            <a:off x="3604650" y="3406441"/>
            <a:ext cx="1934700" cy="0"/>
          </a:xfrm>
          <a:prstGeom prst="straightConnector1">
            <a:avLst/>
          </a:prstGeom>
          <a:noFill/>
          <a:ln w="9525" cap="flat" cmpd="sng">
            <a:solidFill>
              <a:srgbClr val="D2A954"/>
            </a:solidFill>
            <a:prstDash val="solid"/>
            <a:round/>
            <a:headEnd type="none" w="med" len="med"/>
            <a:tailEnd type="none" w="med" len="med"/>
          </a:ln>
        </p:spPr>
      </p:cxnSp>
      <p:pic>
        <p:nvPicPr>
          <p:cNvPr id="2" name="Picture 1">
            <a:extLst>
              <a:ext uri="{FF2B5EF4-FFF2-40B4-BE49-F238E27FC236}">
                <a16:creationId xmlns:a16="http://schemas.microsoft.com/office/drawing/2014/main" id="{36ECE261-AEB9-E9C9-83A5-3B1BB18C0C3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78269" y="-347651"/>
            <a:ext cx="3787461" cy="3657884"/>
          </a:xfrm>
          <a:prstGeom prst="rect">
            <a:avLst/>
          </a:prstGeom>
        </p:spPr>
      </p:pic>
    </p:spTree>
    <p:extLst>
      <p:ext uri="{BB962C8B-B14F-4D97-AF65-F5344CB8AC3E}">
        <p14:creationId xmlns:p14="http://schemas.microsoft.com/office/powerpoint/2010/main" val="32524728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 calcmode="lin" valueType="num">
                                      <p:cBhvr additive="base">
                                        <p:cTn id="2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64"/>
        <p:cNvGrpSpPr/>
        <p:nvPr/>
      </p:nvGrpSpPr>
      <p:grpSpPr>
        <a:xfrm>
          <a:off x="0" y="0"/>
          <a:ext cx="0" cy="0"/>
          <a:chOff x="0" y="0"/>
          <a:chExt cx="0" cy="0"/>
        </a:xfrm>
      </p:grpSpPr>
      <p:sp>
        <p:nvSpPr>
          <p:cNvPr id="866" name="Google Shape;866;p52"/>
          <p:cNvSpPr txBox="1">
            <a:spLocks noGrp="1"/>
          </p:cNvSpPr>
          <p:nvPr>
            <p:ph type="title"/>
          </p:nvPr>
        </p:nvSpPr>
        <p:spPr>
          <a:xfrm>
            <a:off x="719999"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4000" u="sng" dirty="0">
                <a:solidFill>
                  <a:srgbClr val="DEA845"/>
                </a:solidFill>
                <a:effectLst>
                  <a:glow rad="127000">
                    <a:schemeClr val="bg1">
                      <a:lumMod val="10000"/>
                    </a:schemeClr>
                  </a:glow>
                </a:effectLst>
                <a:latin typeface="+mj-lt"/>
              </a:rPr>
              <a:t>Reference</a:t>
            </a:r>
            <a:endParaRPr sz="4000" u="sng" dirty="0">
              <a:solidFill>
                <a:srgbClr val="DEA845"/>
              </a:solidFill>
              <a:effectLst>
                <a:glow rad="127000">
                  <a:schemeClr val="bg1">
                    <a:lumMod val="10000"/>
                  </a:schemeClr>
                </a:glow>
              </a:effectLst>
              <a:latin typeface="+mj-lt"/>
            </a:endParaRPr>
          </a:p>
        </p:txBody>
      </p:sp>
      <p:sp>
        <p:nvSpPr>
          <p:cNvPr id="6" name="TextBox 5">
            <a:extLst>
              <a:ext uri="{FF2B5EF4-FFF2-40B4-BE49-F238E27FC236}">
                <a16:creationId xmlns:a16="http://schemas.microsoft.com/office/drawing/2014/main" id="{F403A5F7-5C4F-2620-9558-FCC2428EFB3A}"/>
              </a:ext>
            </a:extLst>
          </p:cNvPr>
          <p:cNvSpPr txBox="1"/>
          <p:nvPr/>
        </p:nvSpPr>
        <p:spPr>
          <a:xfrm>
            <a:off x="378069" y="1039396"/>
            <a:ext cx="8387861" cy="3659079"/>
          </a:xfrm>
          <a:prstGeom prst="rect">
            <a:avLst/>
          </a:prstGeom>
          <a:noFill/>
        </p:spPr>
        <p:txBody>
          <a:bodyPr wrap="square">
            <a:spAutoFit/>
          </a:bodyPr>
          <a:lstStyle/>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ARY News (2026). </a:t>
            </a:r>
            <a:r>
              <a:rPr lang="en-GB" sz="1200" i="1" dirty="0">
                <a:solidFill>
                  <a:srgbClr val="DEA845"/>
                </a:solidFill>
                <a:effectLst>
                  <a:glow rad="127000">
                    <a:schemeClr val="bg1">
                      <a:lumMod val="10000"/>
                    </a:schemeClr>
                  </a:glow>
                </a:effectLst>
                <a:latin typeface="+mn-lt"/>
              </a:rPr>
              <a:t>Gul Plaza fire: Building construction was flagged-Jan 28, 2026</a:t>
            </a:r>
            <a:r>
              <a:rPr lang="en-GB" sz="1200" dirty="0">
                <a:solidFill>
                  <a:srgbClr val="DEA845"/>
                </a:solidFill>
                <a:effectLst>
                  <a:glow rad="127000">
                    <a:schemeClr val="bg1">
                      <a:lumMod val="10000"/>
                    </a:schemeClr>
                  </a:glow>
                </a:effectLst>
                <a:latin typeface="+mn-lt"/>
              </a:rPr>
              <a:t>. [online] ARY News. Available at: https://</a:t>
            </a:r>
            <a:r>
              <a:rPr lang="en-GB" sz="1200" dirty="0" err="1">
                <a:solidFill>
                  <a:srgbClr val="DEA845"/>
                </a:solidFill>
                <a:effectLst>
                  <a:glow rad="127000">
                    <a:schemeClr val="bg1">
                      <a:lumMod val="10000"/>
                    </a:schemeClr>
                  </a:glow>
                </a:effectLst>
                <a:latin typeface="+mn-lt"/>
              </a:rPr>
              <a:t>arynews.tv</a:t>
            </a:r>
            <a:r>
              <a:rPr lang="en-GB" sz="1200" dirty="0">
                <a:solidFill>
                  <a:srgbClr val="DEA845"/>
                </a:solidFill>
                <a:effectLst>
                  <a:glow rad="127000">
                    <a:schemeClr val="bg1">
                      <a:lumMod val="10000"/>
                    </a:schemeClr>
                  </a:glow>
                </a:effectLst>
                <a:latin typeface="+mn-lt"/>
              </a:rPr>
              <a:t>/gul-plaza-fire-building-construction-was-flagged-jan-28-2026 [Accessed 29 Jan. 2026].</a:t>
            </a:r>
          </a:p>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Bid Food (2026). </a:t>
            </a:r>
            <a:r>
              <a:rPr lang="en-GB" sz="1200" i="1" dirty="0">
                <a:solidFill>
                  <a:srgbClr val="DEA845"/>
                </a:solidFill>
                <a:effectLst>
                  <a:glow rad="127000">
                    <a:schemeClr val="bg1">
                      <a:lumMod val="10000"/>
                    </a:schemeClr>
                  </a:glow>
                </a:effectLst>
                <a:latin typeface="+mn-lt"/>
              </a:rPr>
              <a:t>Bidfood: Foodservice, Food Wholesalers, Suppliers and Distributors</a:t>
            </a:r>
            <a:r>
              <a:rPr lang="en-GB" sz="1200" dirty="0">
                <a:solidFill>
                  <a:srgbClr val="DEA845"/>
                </a:solidFill>
                <a:effectLst>
                  <a:glow rad="127000">
                    <a:schemeClr val="bg1">
                      <a:lumMod val="10000"/>
                    </a:schemeClr>
                  </a:glow>
                </a:effectLst>
                <a:latin typeface="+mn-lt"/>
              </a:rPr>
              <a:t>. [online] Bidfood. Available at: https://</a:t>
            </a:r>
            <a:r>
              <a:rPr lang="en-GB" sz="1200" dirty="0" err="1">
                <a:solidFill>
                  <a:srgbClr val="DEA845"/>
                </a:solidFill>
                <a:effectLst>
                  <a:glow rad="127000">
                    <a:schemeClr val="bg1">
                      <a:lumMod val="10000"/>
                    </a:schemeClr>
                  </a:glow>
                </a:effectLst>
                <a:latin typeface="+mn-lt"/>
              </a:rPr>
              <a:t>www.bidfood.co.uk</a:t>
            </a:r>
            <a:r>
              <a:rPr lang="en-GB" sz="1200" dirty="0">
                <a:solidFill>
                  <a:srgbClr val="DEA845"/>
                </a:solidFill>
                <a:effectLst>
                  <a:glow rad="127000">
                    <a:schemeClr val="bg1">
                      <a:lumMod val="10000"/>
                    </a:schemeClr>
                  </a:glow>
                </a:effectLst>
                <a:latin typeface="+mn-lt"/>
              </a:rPr>
              <a:t>/ [Accessed 14 Mar. 2026].</a:t>
            </a:r>
          </a:p>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Bristol Sweet Mart (2016). </a:t>
            </a:r>
            <a:r>
              <a:rPr lang="en-GB" sz="1200" i="1" dirty="0">
                <a:solidFill>
                  <a:srgbClr val="DEA845"/>
                </a:solidFill>
                <a:effectLst>
                  <a:glow rad="127000">
                    <a:schemeClr val="bg1">
                      <a:lumMod val="10000"/>
                    </a:schemeClr>
                  </a:glow>
                </a:effectLst>
                <a:latin typeface="+mn-lt"/>
              </a:rPr>
              <a:t>Home</a:t>
            </a:r>
            <a:r>
              <a:rPr lang="en-GB" sz="1200" dirty="0">
                <a:solidFill>
                  <a:srgbClr val="DEA845"/>
                </a:solidFill>
                <a:effectLst>
                  <a:glow rad="127000">
                    <a:schemeClr val="bg1">
                      <a:lumMod val="10000"/>
                    </a:schemeClr>
                  </a:glow>
                </a:effectLst>
                <a:latin typeface="+mn-lt"/>
              </a:rPr>
              <a:t>. [online] Bristol Sweet Mart. Available at: https://</a:t>
            </a:r>
            <a:r>
              <a:rPr lang="en-GB" sz="1200" dirty="0" err="1">
                <a:solidFill>
                  <a:srgbClr val="DEA845"/>
                </a:solidFill>
                <a:effectLst>
                  <a:glow rad="127000">
                    <a:schemeClr val="bg1">
                      <a:lumMod val="10000"/>
                    </a:schemeClr>
                  </a:glow>
                </a:effectLst>
                <a:latin typeface="+mn-lt"/>
              </a:rPr>
              <a:t>www.sweetmart.co.uk</a:t>
            </a:r>
            <a:r>
              <a:rPr lang="en-GB" sz="1200" dirty="0">
                <a:solidFill>
                  <a:srgbClr val="DEA845"/>
                </a:solidFill>
                <a:effectLst>
                  <a:glow rad="127000">
                    <a:schemeClr val="bg1">
                      <a:lumMod val="10000"/>
                    </a:schemeClr>
                  </a:glow>
                </a:effectLst>
                <a:latin typeface="+mn-lt"/>
              </a:rPr>
              <a:t>/home/ [Accessed 13 Mar. 2026].</a:t>
            </a:r>
          </a:p>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Castell Howell Foods (n.d.). </a:t>
            </a:r>
            <a:r>
              <a:rPr lang="en-GB" sz="1200" i="1" dirty="0">
                <a:solidFill>
                  <a:srgbClr val="DEA845"/>
                </a:solidFill>
                <a:effectLst>
                  <a:glow rad="127000">
                    <a:schemeClr val="bg1">
                      <a:lumMod val="10000"/>
                    </a:schemeClr>
                  </a:glow>
                </a:effectLst>
                <a:latin typeface="+mn-lt"/>
              </a:rPr>
              <a:t>Home</a:t>
            </a:r>
            <a:r>
              <a:rPr lang="en-GB" sz="1200" dirty="0">
                <a:solidFill>
                  <a:srgbClr val="DEA845"/>
                </a:solidFill>
                <a:effectLst>
                  <a:glow rad="127000">
                    <a:schemeClr val="bg1">
                      <a:lumMod val="10000"/>
                    </a:schemeClr>
                  </a:glow>
                </a:effectLst>
                <a:latin typeface="+mn-lt"/>
              </a:rPr>
              <a:t>. [online] Castell Howell. Available at: https://</a:t>
            </a:r>
            <a:r>
              <a:rPr lang="en-GB" sz="1200" dirty="0" err="1">
                <a:solidFill>
                  <a:srgbClr val="DEA845"/>
                </a:solidFill>
                <a:effectLst>
                  <a:glow rad="127000">
                    <a:schemeClr val="bg1">
                      <a:lumMod val="10000"/>
                    </a:schemeClr>
                  </a:glow>
                </a:effectLst>
                <a:latin typeface="+mn-lt"/>
              </a:rPr>
              <a:t>www.castellhowellfoods.co.uk</a:t>
            </a:r>
            <a:r>
              <a:rPr lang="en-GB" sz="1200" dirty="0">
                <a:solidFill>
                  <a:srgbClr val="DEA845"/>
                </a:solidFill>
                <a:effectLst>
                  <a:glow rad="127000">
                    <a:schemeClr val="bg1">
                      <a:lumMod val="10000"/>
                    </a:schemeClr>
                  </a:glow>
                </a:effectLst>
                <a:latin typeface="+mn-lt"/>
              </a:rPr>
              <a:t>/ [Accessed 14 Mar. 2026].</a:t>
            </a:r>
          </a:p>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Chaiiwala (2024). </a:t>
            </a:r>
            <a:r>
              <a:rPr lang="en-GB" sz="1200" i="1" dirty="0">
                <a:solidFill>
                  <a:srgbClr val="DEA845"/>
                </a:solidFill>
                <a:effectLst>
                  <a:glow rad="127000">
                    <a:schemeClr val="bg1">
                      <a:lumMod val="10000"/>
                    </a:schemeClr>
                  </a:glow>
                </a:effectLst>
                <a:latin typeface="+mn-lt"/>
              </a:rPr>
              <a:t>Home</a:t>
            </a:r>
            <a:r>
              <a:rPr lang="en-GB" sz="1200" dirty="0">
                <a:solidFill>
                  <a:srgbClr val="DEA845"/>
                </a:solidFill>
                <a:effectLst>
                  <a:glow rad="127000">
                    <a:schemeClr val="bg1">
                      <a:lumMod val="10000"/>
                    </a:schemeClr>
                  </a:glow>
                </a:effectLst>
                <a:latin typeface="+mn-lt"/>
              </a:rPr>
              <a:t>. [online] Chaiiwala. Available at: https://</a:t>
            </a:r>
            <a:r>
              <a:rPr lang="en-GB" sz="1200" dirty="0" err="1">
                <a:solidFill>
                  <a:srgbClr val="DEA845"/>
                </a:solidFill>
                <a:effectLst>
                  <a:glow rad="127000">
                    <a:schemeClr val="bg1">
                      <a:lumMod val="10000"/>
                    </a:schemeClr>
                  </a:glow>
                </a:effectLst>
                <a:latin typeface="+mn-lt"/>
              </a:rPr>
              <a:t>www.chaiiwala.co.uk</a:t>
            </a:r>
            <a:r>
              <a:rPr lang="en-GB" sz="1200" dirty="0">
                <a:solidFill>
                  <a:srgbClr val="DEA845"/>
                </a:solidFill>
                <a:effectLst>
                  <a:glow rad="127000">
                    <a:schemeClr val="bg1">
                      <a:lumMod val="10000"/>
                    </a:schemeClr>
                  </a:glow>
                </a:effectLst>
                <a:latin typeface="+mn-lt"/>
              </a:rPr>
              <a:t>/ [Accessed 2 May 2026].</a:t>
            </a:r>
          </a:p>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Currys (2026). </a:t>
            </a:r>
            <a:r>
              <a:rPr lang="en-GB" sz="1200" i="1" dirty="0">
                <a:solidFill>
                  <a:srgbClr val="DEA845"/>
                </a:solidFill>
                <a:effectLst>
                  <a:glow rad="127000">
                    <a:schemeClr val="bg1">
                      <a:lumMod val="10000"/>
                    </a:schemeClr>
                  </a:glow>
                </a:effectLst>
                <a:latin typeface="+mn-lt"/>
              </a:rPr>
              <a:t>Currys | Washing Machines, Laptops, TVs, Consoles</a:t>
            </a:r>
            <a:r>
              <a:rPr lang="en-GB" sz="1200" dirty="0">
                <a:solidFill>
                  <a:srgbClr val="DEA845"/>
                </a:solidFill>
                <a:effectLst>
                  <a:glow rad="127000">
                    <a:schemeClr val="bg1">
                      <a:lumMod val="10000"/>
                    </a:schemeClr>
                  </a:glow>
                </a:effectLst>
                <a:latin typeface="+mn-lt"/>
              </a:rPr>
              <a:t>. [online] Currys. Available at: https://</a:t>
            </a:r>
            <a:r>
              <a:rPr lang="en-GB" sz="1200" dirty="0" err="1">
                <a:solidFill>
                  <a:srgbClr val="DEA845"/>
                </a:solidFill>
                <a:effectLst>
                  <a:glow rad="127000">
                    <a:schemeClr val="bg1">
                      <a:lumMod val="10000"/>
                    </a:schemeClr>
                  </a:glow>
                </a:effectLst>
                <a:latin typeface="+mn-lt"/>
              </a:rPr>
              <a:t>www.currys.co.uk</a:t>
            </a:r>
            <a:r>
              <a:rPr lang="en-GB" sz="1200" dirty="0">
                <a:solidFill>
                  <a:srgbClr val="DEA845"/>
                </a:solidFill>
                <a:effectLst>
                  <a:glow rad="127000">
                    <a:schemeClr val="bg1">
                      <a:lumMod val="10000"/>
                    </a:schemeClr>
                  </a:glow>
                </a:effectLst>
                <a:latin typeface="+mn-lt"/>
              </a:rPr>
              <a:t>/ [Accessed 10 Apr. 2026].</a:t>
            </a:r>
          </a:p>
          <a:p>
            <a:pPr marL="171450" indent="-171450">
              <a:lnSpc>
                <a:spcPct val="150000"/>
              </a:lnSpc>
              <a:buClr>
                <a:srgbClr val="DEA845"/>
              </a:buClr>
              <a:buFont typeface="Arial" panose="020B0604020202020204" pitchFamily="34" charset="0"/>
              <a:buChar char="•"/>
            </a:pPr>
            <a:r>
              <a:rPr lang="en-GB" sz="1200" dirty="0">
                <a:solidFill>
                  <a:srgbClr val="DEA845"/>
                </a:solidFill>
                <a:effectLst>
                  <a:glow rad="127000">
                    <a:schemeClr val="bg1">
                      <a:lumMod val="10000"/>
                    </a:schemeClr>
                  </a:glow>
                </a:effectLst>
                <a:latin typeface="+mn-lt"/>
              </a:rPr>
              <a:t>Davies, C. (2026). Pakistan: Gul Plaza fire death toll jumps to 67. </a:t>
            </a:r>
            <a:r>
              <a:rPr lang="en-GB" sz="1200" i="1" dirty="0">
                <a:solidFill>
                  <a:srgbClr val="DEA845"/>
                </a:solidFill>
                <a:effectLst>
                  <a:glow rad="127000">
                    <a:schemeClr val="bg1">
                      <a:lumMod val="10000"/>
                    </a:schemeClr>
                  </a:glow>
                </a:effectLst>
                <a:latin typeface="+mn-lt"/>
              </a:rPr>
              <a:t>BBC News</a:t>
            </a:r>
            <a:r>
              <a:rPr lang="en-GB" sz="1200" dirty="0">
                <a:solidFill>
                  <a:srgbClr val="DEA845"/>
                </a:solidFill>
                <a:effectLst>
                  <a:glow rad="127000">
                    <a:schemeClr val="bg1">
                      <a:lumMod val="10000"/>
                    </a:schemeClr>
                  </a:glow>
                </a:effectLst>
                <a:latin typeface="+mn-lt"/>
              </a:rPr>
              <a:t>. [online] 23 Jan. Available at: https://</a:t>
            </a:r>
            <a:r>
              <a:rPr lang="en-GB" sz="1200" dirty="0" err="1">
                <a:solidFill>
                  <a:srgbClr val="DEA845"/>
                </a:solidFill>
                <a:effectLst>
                  <a:glow rad="127000">
                    <a:schemeClr val="bg1">
                      <a:lumMod val="10000"/>
                    </a:schemeClr>
                  </a:glow>
                </a:effectLst>
                <a:latin typeface="+mn-lt"/>
              </a:rPr>
              <a:t>www.bbc.co.uk</a:t>
            </a:r>
            <a:r>
              <a:rPr lang="en-GB" sz="1200" dirty="0">
                <a:solidFill>
                  <a:srgbClr val="DEA845"/>
                </a:solidFill>
                <a:effectLst>
                  <a:glow rad="127000">
                    <a:schemeClr val="bg1">
                      <a:lumMod val="10000"/>
                    </a:schemeClr>
                  </a:glow>
                </a:effectLst>
                <a:latin typeface="+mn-lt"/>
              </a:rPr>
              <a:t>/news/articles/cwy11485jeno [Accessed 29 Jan. 2026].</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6"/>
                                        </p:tgtEl>
                                        <p:attrNameLst>
                                          <p:attrName>style.visibility</p:attrName>
                                        </p:attrNameLst>
                                      </p:cBhvr>
                                      <p:to>
                                        <p:strVal val="visible"/>
                                      </p:to>
                                    </p:set>
                                    <p:anim calcmode="lin" valueType="num">
                                      <p:cBhvr additive="base">
                                        <p:cTn id="7" dur="500" fill="hold"/>
                                        <p:tgtEl>
                                          <p:spTgt spid="866"/>
                                        </p:tgtEl>
                                        <p:attrNameLst>
                                          <p:attrName>ppt_x</p:attrName>
                                        </p:attrNameLst>
                                      </p:cBhvr>
                                      <p:tavLst>
                                        <p:tav tm="0">
                                          <p:val>
                                            <p:strVal val="#ppt_x"/>
                                          </p:val>
                                        </p:tav>
                                        <p:tav tm="100000">
                                          <p:val>
                                            <p:strVal val="#ppt_x"/>
                                          </p:val>
                                        </p:tav>
                                      </p:tavLst>
                                    </p:anim>
                                    <p:anim calcmode="lin" valueType="num">
                                      <p:cBhvr additive="base">
                                        <p:cTn id="8" dur="500" fill="hold"/>
                                        <p:tgtEl>
                                          <p:spTgt spid="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additive="base">
                                        <p:cTn id="1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 calcmode="lin" valueType="num">
                                      <p:cBhvr additive="base">
                                        <p:cTn id="2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 calcmode="lin" valueType="num">
                                      <p:cBhvr additive="base">
                                        <p:cTn id="2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anim calcmode="lin" valueType="num">
                                      <p:cBhvr additive="base">
                                        <p:cTn id="3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A94568-FC3E-6516-37D0-1030638EC0E9}"/>
              </a:ext>
            </a:extLst>
          </p:cNvPr>
          <p:cNvSpPr txBox="1"/>
          <p:nvPr/>
        </p:nvSpPr>
        <p:spPr>
          <a:xfrm>
            <a:off x="342900" y="243632"/>
            <a:ext cx="8458199" cy="4899868"/>
          </a:xfrm>
          <a:prstGeom prst="rect">
            <a:avLst/>
          </a:prstGeom>
          <a:noFill/>
        </p:spPr>
        <p:txBody>
          <a:bodyPr wrap="square">
            <a:spAutoFit/>
          </a:bodyPr>
          <a:lstStyle/>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Empower Yourself With </a:t>
            </a:r>
            <a:r>
              <a:rPr lang="en-GB" sz="1400" dirty="0" err="1">
                <a:solidFill>
                  <a:srgbClr val="DEA845"/>
                </a:solidFill>
                <a:effectLst>
                  <a:glow rad="127000">
                    <a:schemeClr val="bg1">
                      <a:lumMod val="10000"/>
                    </a:schemeClr>
                  </a:glow>
                </a:effectLst>
                <a:latin typeface="+mn-lt"/>
              </a:rPr>
              <a:t>Color</a:t>
            </a:r>
            <a:r>
              <a:rPr lang="en-GB" sz="1400" dirty="0">
                <a:solidFill>
                  <a:srgbClr val="DEA845"/>
                </a:solidFill>
                <a:effectLst>
                  <a:glow rad="127000">
                    <a:schemeClr val="bg1">
                      <a:lumMod val="10000"/>
                    </a:schemeClr>
                  </a:glow>
                </a:effectLst>
                <a:latin typeface="+mn-lt"/>
              </a:rPr>
              <a:t> Psychology (2018). </a:t>
            </a:r>
            <a:r>
              <a:rPr lang="en-GB" sz="1400" i="1" dirty="0">
                <a:solidFill>
                  <a:srgbClr val="DEA845"/>
                </a:solidFill>
                <a:effectLst>
                  <a:glow rad="127000">
                    <a:schemeClr val="bg1">
                      <a:lumMod val="10000"/>
                    </a:schemeClr>
                  </a:glow>
                </a:effectLst>
                <a:latin typeface="+mn-lt"/>
              </a:rPr>
              <a:t>Gold in Business</a:t>
            </a:r>
            <a:r>
              <a:rPr lang="en-GB" sz="1400" dirty="0">
                <a:solidFill>
                  <a:srgbClr val="DEA845"/>
                </a:solidFill>
                <a:effectLst>
                  <a:glow rad="127000">
                    <a:schemeClr val="bg1">
                      <a:lumMod val="10000"/>
                    </a:schemeClr>
                  </a:glow>
                </a:effectLst>
                <a:latin typeface="+mn-lt"/>
              </a:rPr>
              <a:t>. [online] Empowered By </a:t>
            </a:r>
            <a:r>
              <a:rPr lang="en-GB" sz="1400" dirty="0" err="1">
                <a:solidFill>
                  <a:srgbClr val="DEA845"/>
                </a:solidFill>
                <a:effectLst>
                  <a:glow rad="127000">
                    <a:schemeClr val="bg1">
                      <a:lumMod val="10000"/>
                    </a:schemeClr>
                  </a:glow>
                </a:effectLst>
                <a:latin typeface="+mn-lt"/>
              </a:rPr>
              <a:t>Color</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www.empower</a:t>
            </a:r>
            <a:r>
              <a:rPr lang="en-GB" sz="1400" dirty="0">
                <a:solidFill>
                  <a:srgbClr val="DEA845"/>
                </a:solidFill>
                <a:effectLst>
                  <a:glow rad="127000">
                    <a:schemeClr val="bg1">
                      <a:lumMod val="10000"/>
                    </a:schemeClr>
                  </a:glow>
                </a:effectLst>
                <a:latin typeface="+mn-lt"/>
              </a:rPr>
              <a:t>-yourself-with-</a:t>
            </a:r>
            <a:r>
              <a:rPr lang="en-GB" sz="1400" dirty="0" err="1">
                <a:solidFill>
                  <a:srgbClr val="DEA845"/>
                </a:solidFill>
                <a:effectLst>
                  <a:glow rad="127000">
                    <a:schemeClr val="bg1">
                      <a:lumMod val="10000"/>
                    </a:schemeClr>
                  </a:glow>
                </a:effectLst>
                <a:latin typeface="+mn-lt"/>
              </a:rPr>
              <a:t>color</a:t>
            </a:r>
            <a:r>
              <a:rPr lang="en-GB" sz="1400" dirty="0">
                <a:solidFill>
                  <a:srgbClr val="DEA845"/>
                </a:solidFill>
                <a:effectLst>
                  <a:glow rad="127000">
                    <a:schemeClr val="bg1">
                      <a:lumMod val="10000"/>
                    </a:schemeClr>
                  </a:glow>
                </a:effectLst>
                <a:latin typeface="+mn-lt"/>
              </a:rPr>
              <a:t>-</a:t>
            </a:r>
            <a:r>
              <a:rPr lang="en-GB" sz="1400" dirty="0" err="1">
                <a:solidFill>
                  <a:srgbClr val="DEA845"/>
                </a:solidFill>
                <a:effectLst>
                  <a:glow rad="127000">
                    <a:schemeClr val="bg1">
                      <a:lumMod val="10000"/>
                    </a:schemeClr>
                  </a:glow>
                </a:effectLst>
                <a:latin typeface="+mn-lt"/>
              </a:rPr>
              <a:t>psychology.com</a:t>
            </a:r>
            <a:r>
              <a:rPr lang="en-GB" sz="1400" dirty="0">
                <a:solidFill>
                  <a:srgbClr val="DEA845"/>
                </a:solidFill>
                <a:effectLst>
                  <a:glow rad="127000">
                    <a:schemeClr val="bg1">
                      <a:lumMod val="10000"/>
                    </a:schemeClr>
                  </a:glow>
                </a:effectLst>
                <a:latin typeface="+mn-lt"/>
              </a:rPr>
              <a:t>/gold-in-</a:t>
            </a:r>
            <a:r>
              <a:rPr lang="en-GB" sz="1400" dirty="0" err="1">
                <a:solidFill>
                  <a:srgbClr val="DEA845"/>
                </a:solidFill>
                <a:effectLst>
                  <a:glow rad="127000">
                    <a:schemeClr val="bg1">
                      <a:lumMod val="10000"/>
                    </a:schemeClr>
                  </a:glow>
                </a:effectLst>
                <a:latin typeface="+mn-lt"/>
              </a:rPr>
              <a:t>business.html</a:t>
            </a:r>
            <a:r>
              <a:rPr lang="en-GB" sz="1400" dirty="0">
                <a:solidFill>
                  <a:srgbClr val="DEA845"/>
                </a:solidFill>
                <a:effectLst>
                  <a:glow rad="127000">
                    <a:schemeClr val="bg1">
                      <a:lumMod val="10000"/>
                    </a:schemeClr>
                  </a:glow>
                </a:effectLst>
                <a:latin typeface="+mn-lt"/>
              </a:rPr>
              <a:t> [Accessed 13 Apr.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Facebook (2026). </a:t>
            </a:r>
            <a:r>
              <a:rPr lang="en-GB" sz="1400" i="1" dirty="0">
                <a:solidFill>
                  <a:srgbClr val="DEA845"/>
                </a:solidFill>
                <a:effectLst>
                  <a:glow rad="127000">
                    <a:schemeClr val="bg1">
                      <a:lumMod val="10000"/>
                    </a:schemeClr>
                  </a:glow>
                </a:effectLst>
                <a:latin typeface="+mn-lt"/>
              </a:rPr>
              <a:t>Facebook</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Facebook.com</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www.facebook.com</a:t>
            </a:r>
            <a:r>
              <a:rPr lang="en-GB" sz="1400" dirty="0">
                <a:solidFill>
                  <a:srgbClr val="DEA845"/>
                </a:solidFill>
                <a:effectLst>
                  <a:glow rad="127000">
                    <a:schemeClr val="bg1">
                      <a:lumMod val="10000"/>
                    </a:schemeClr>
                  </a:glow>
                </a:effectLst>
                <a:latin typeface="+mn-lt"/>
              </a:rPr>
              <a:t>/marketplace/</a:t>
            </a:r>
            <a:r>
              <a:rPr lang="en-GB" sz="1400" dirty="0" err="1">
                <a:solidFill>
                  <a:srgbClr val="DEA845"/>
                </a:solidFill>
                <a:effectLst>
                  <a:glow rad="127000">
                    <a:schemeClr val="bg1">
                      <a:lumMod val="10000"/>
                    </a:schemeClr>
                  </a:glow>
                </a:effectLst>
                <a:latin typeface="+mn-lt"/>
              </a:rPr>
              <a:t>bristol</a:t>
            </a:r>
            <a:r>
              <a:rPr lang="en-GB" sz="1400" dirty="0">
                <a:solidFill>
                  <a:srgbClr val="DEA845"/>
                </a:solidFill>
                <a:effectLst>
                  <a:glow rad="127000">
                    <a:schemeClr val="bg1">
                      <a:lumMod val="10000"/>
                    </a:schemeClr>
                  </a:glow>
                </a:effectLst>
                <a:latin typeface="+mn-lt"/>
              </a:rPr>
              <a:t> [Accessed 10 Apr. 2026].</a:t>
            </a:r>
          </a:p>
          <a:p>
            <a:pPr marL="285750" indent="-285750">
              <a:lnSpc>
                <a:spcPct val="150000"/>
              </a:lnSpc>
              <a:buClr>
                <a:srgbClr val="DEA845"/>
              </a:buClr>
              <a:buFont typeface="Arial" panose="020B0604020202020204" pitchFamily="34" charset="0"/>
              <a:buChar char="•"/>
            </a:pPr>
            <a:r>
              <a:rPr lang="en-GB" sz="1400" dirty="0" err="1">
                <a:solidFill>
                  <a:srgbClr val="DEA845"/>
                </a:solidFill>
                <a:effectLst>
                  <a:glow rad="127000">
                    <a:schemeClr val="bg1">
                      <a:lumMod val="10000"/>
                    </a:schemeClr>
                  </a:glow>
                </a:effectLst>
                <a:latin typeface="+mn-lt"/>
              </a:rPr>
              <a:t>Finshots</a:t>
            </a:r>
            <a:r>
              <a:rPr lang="en-GB" sz="1400" dirty="0">
                <a:solidFill>
                  <a:srgbClr val="DEA845"/>
                </a:solidFill>
                <a:effectLst>
                  <a:glow rad="127000">
                    <a:schemeClr val="bg1">
                      <a:lumMod val="10000"/>
                    </a:schemeClr>
                  </a:glow>
                </a:effectLst>
                <a:latin typeface="+mn-lt"/>
              </a:rPr>
              <a:t> (2023). </a:t>
            </a:r>
            <a:r>
              <a:rPr lang="en-GB" sz="1400" i="1" dirty="0">
                <a:solidFill>
                  <a:srgbClr val="DEA845"/>
                </a:solidFill>
                <a:effectLst>
                  <a:glow rad="127000">
                    <a:schemeClr val="bg1">
                      <a:lumMod val="10000"/>
                    </a:schemeClr>
                  </a:glow>
                </a:effectLst>
                <a:latin typeface="+mn-lt"/>
              </a:rPr>
              <a:t>Brand Colours and Their Hidden Meanings</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Finshots</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finshots.in</a:t>
            </a:r>
            <a:r>
              <a:rPr lang="en-GB" sz="1400" dirty="0">
                <a:solidFill>
                  <a:srgbClr val="DEA845"/>
                </a:solidFill>
                <a:effectLst>
                  <a:glow rad="127000">
                    <a:schemeClr val="bg1">
                      <a:lumMod val="10000"/>
                    </a:schemeClr>
                  </a:glow>
                </a:effectLst>
                <a:latin typeface="+mn-lt"/>
              </a:rPr>
              <a:t>/infographic/brand-colours-and-their-hidden-meaning/ [Accessed 11 Apr.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Food Standards Agency (2025). </a:t>
            </a:r>
            <a:r>
              <a:rPr lang="en-GB" sz="1400" i="1" dirty="0">
                <a:solidFill>
                  <a:srgbClr val="DEA845"/>
                </a:solidFill>
                <a:effectLst>
                  <a:glow rad="127000">
                    <a:schemeClr val="bg1">
                      <a:lumMod val="10000"/>
                    </a:schemeClr>
                  </a:glow>
                </a:effectLst>
                <a:latin typeface="+mn-lt"/>
              </a:rPr>
              <a:t>Getting Ready to Start Your Food Business</a:t>
            </a:r>
            <a:r>
              <a:rPr lang="en-GB" sz="1400" dirty="0">
                <a:solidFill>
                  <a:srgbClr val="DEA845"/>
                </a:solidFill>
                <a:effectLst>
                  <a:glow rad="127000">
                    <a:schemeClr val="bg1">
                      <a:lumMod val="10000"/>
                    </a:schemeClr>
                  </a:glow>
                </a:effectLst>
                <a:latin typeface="+mn-lt"/>
              </a:rPr>
              <a:t>. [online] Food Standards Agency. Available at: https://</a:t>
            </a:r>
            <a:r>
              <a:rPr lang="en-GB" sz="1400" dirty="0" err="1">
                <a:solidFill>
                  <a:srgbClr val="DEA845"/>
                </a:solidFill>
                <a:effectLst>
                  <a:glow rad="127000">
                    <a:schemeClr val="bg1">
                      <a:lumMod val="10000"/>
                    </a:schemeClr>
                  </a:glow>
                </a:effectLst>
                <a:latin typeface="+mn-lt"/>
              </a:rPr>
              <a:t>www.food.gov.uk</a:t>
            </a:r>
            <a:r>
              <a:rPr lang="en-GB" sz="1400" dirty="0">
                <a:solidFill>
                  <a:srgbClr val="DEA845"/>
                </a:solidFill>
                <a:effectLst>
                  <a:glow rad="127000">
                    <a:schemeClr val="bg1">
                      <a:lumMod val="10000"/>
                    </a:schemeClr>
                  </a:glow>
                </a:effectLst>
                <a:latin typeface="+mn-lt"/>
              </a:rPr>
              <a:t>/business-guidance/getting-ready-to-start-your-food-business [Accessed 29 Apr.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Health and Safety Executive (n.d.). </a:t>
            </a:r>
            <a:r>
              <a:rPr lang="en-GB" sz="1400" i="1" dirty="0">
                <a:solidFill>
                  <a:srgbClr val="DEA845"/>
                </a:solidFill>
                <a:effectLst>
                  <a:glow rad="127000">
                    <a:schemeClr val="bg1">
                      <a:lumMod val="10000"/>
                    </a:schemeClr>
                  </a:glow>
                </a:effectLst>
                <a:latin typeface="+mn-lt"/>
              </a:rPr>
              <a:t>Introduction to managing health and safety: Overview - HSE</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www.hse.gov.uk</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www.hse.gov.uk</a:t>
            </a:r>
            <a:r>
              <a:rPr lang="en-GB" sz="1400" dirty="0">
                <a:solidFill>
                  <a:srgbClr val="DEA845"/>
                </a:solidFill>
                <a:effectLst>
                  <a:glow rad="127000">
                    <a:schemeClr val="bg1">
                      <a:lumMod val="10000"/>
                    </a:schemeClr>
                  </a:glow>
                </a:effectLst>
                <a:latin typeface="+mn-lt"/>
              </a:rPr>
              <a:t>/managing/introduction/</a:t>
            </a:r>
            <a:r>
              <a:rPr lang="en-GB" sz="1400" dirty="0" err="1">
                <a:solidFill>
                  <a:srgbClr val="DEA845"/>
                </a:solidFill>
                <a:effectLst>
                  <a:glow rad="127000">
                    <a:schemeClr val="bg1">
                      <a:lumMod val="10000"/>
                    </a:schemeClr>
                  </a:glow>
                </a:effectLst>
                <a:latin typeface="+mn-lt"/>
              </a:rPr>
              <a:t>index.htm</a:t>
            </a:r>
            <a:r>
              <a:rPr lang="en-GB" sz="1400" dirty="0">
                <a:solidFill>
                  <a:srgbClr val="DEA845"/>
                </a:solidFill>
                <a:effectLst>
                  <a:glow rad="127000">
                    <a:schemeClr val="bg1">
                      <a:lumMod val="10000"/>
                    </a:schemeClr>
                  </a:glow>
                </a:effectLst>
                <a:latin typeface="+mn-lt"/>
              </a:rPr>
              <a:t> [Accessed 29 Apr.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HSE (n.d.). </a:t>
            </a:r>
            <a:r>
              <a:rPr lang="en-GB" sz="1400" i="1" dirty="0">
                <a:solidFill>
                  <a:srgbClr val="DEA845"/>
                </a:solidFill>
                <a:effectLst>
                  <a:glow rad="127000">
                    <a:schemeClr val="bg1">
                      <a:lumMod val="10000"/>
                    </a:schemeClr>
                  </a:glow>
                </a:effectLst>
                <a:latin typeface="+mn-lt"/>
              </a:rPr>
              <a:t>HSE: Information about health and safety at work</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Hse.gov.uk</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www.hse.gov.uk</a:t>
            </a:r>
            <a:r>
              <a:rPr lang="en-GB" sz="1400" dirty="0">
                <a:solidFill>
                  <a:srgbClr val="DEA845"/>
                </a:solidFill>
                <a:effectLst>
                  <a:glow rad="127000">
                    <a:schemeClr val="bg1">
                      <a:lumMod val="10000"/>
                    </a:schemeClr>
                  </a:glow>
                </a:effectLst>
                <a:latin typeface="+mn-lt"/>
              </a:rPr>
              <a:t>/ [Accessed 4 Apr. 2026].</a:t>
            </a:r>
          </a:p>
        </p:txBody>
      </p:sp>
    </p:spTree>
    <p:extLst>
      <p:ext uri="{BB962C8B-B14F-4D97-AF65-F5344CB8AC3E}">
        <p14:creationId xmlns:p14="http://schemas.microsoft.com/office/powerpoint/2010/main" val="84818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 calcmode="lin" valueType="num">
                                      <p:cBhvr additive="base">
                                        <p:cTn id="2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1949307-28C0-8D36-0693-7B05D558B1FB}"/>
              </a:ext>
            </a:extLst>
          </p:cNvPr>
          <p:cNvSpPr txBox="1"/>
          <p:nvPr/>
        </p:nvSpPr>
        <p:spPr>
          <a:xfrm>
            <a:off x="369277" y="444981"/>
            <a:ext cx="8405446" cy="4253537"/>
          </a:xfrm>
          <a:prstGeom prst="rect">
            <a:avLst/>
          </a:prstGeom>
          <a:noFill/>
        </p:spPr>
        <p:txBody>
          <a:bodyPr wrap="square">
            <a:spAutoFit/>
          </a:bodyPr>
          <a:lstStyle/>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Karachi Development Authority (2024). </a:t>
            </a:r>
            <a:r>
              <a:rPr lang="en-GB" sz="1400" i="1" dirty="0">
                <a:solidFill>
                  <a:srgbClr val="DEA845"/>
                </a:solidFill>
                <a:effectLst>
                  <a:glow rad="127000">
                    <a:schemeClr val="bg1">
                      <a:lumMod val="10000"/>
                    </a:schemeClr>
                  </a:glow>
                </a:effectLst>
                <a:latin typeface="+mn-lt"/>
              </a:rPr>
              <a:t>History of Karachi</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Kda.gos.pk</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kda.gos.pk</a:t>
            </a:r>
            <a:r>
              <a:rPr lang="en-GB" sz="1400" dirty="0">
                <a:solidFill>
                  <a:srgbClr val="DEA845"/>
                </a:solidFill>
                <a:effectLst>
                  <a:glow rad="127000">
                    <a:schemeClr val="bg1">
                      <a:lumMod val="10000"/>
                    </a:schemeClr>
                  </a:glow>
                </a:effectLst>
                <a:latin typeface="+mn-lt"/>
              </a:rPr>
              <a:t>/contents/?id=14 [Accessed 29 Apr.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Mullins, L.J. and </a:t>
            </a:r>
            <a:r>
              <a:rPr lang="en-GB" sz="1400" dirty="0" err="1">
                <a:solidFill>
                  <a:srgbClr val="DEA845"/>
                </a:solidFill>
                <a:effectLst>
                  <a:glow rad="127000">
                    <a:schemeClr val="bg1">
                      <a:lumMod val="10000"/>
                    </a:schemeClr>
                  </a:glow>
                </a:effectLst>
                <a:latin typeface="+mn-lt"/>
              </a:rPr>
              <a:t>Dossor</a:t>
            </a:r>
            <a:r>
              <a:rPr lang="en-GB" sz="1400" dirty="0">
                <a:solidFill>
                  <a:srgbClr val="DEA845"/>
                </a:solidFill>
                <a:effectLst>
                  <a:glow rad="127000">
                    <a:schemeClr val="bg1">
                      <a:lumMod val="10000"/>
                    </a:schemeClr>
                  </a:glow>
                </a:effectLst>
                <a:latin typeface="+mn-lt"/>
              </a:rPr>
              <a:t>, P. (2013). </a:t>
            </a:r>
            <a:r>
              <a:rPr lang="en-GB" sz="1400" i="1" dirty="0">
                <a:solidFill>
                  <a:srgbClr val="DEA845"/>
                </a:solidFill>
                <a:effectLst>
                  <a:glow rad="127000">
                    <a:schemeClr val="bg1">
                      <a:lumMod val="10000"/>
                    </a:schemeClr>
                  </a:glow>
                </a:effectLst>
                <a:latin typeface="+mn-lt"/>
              </a:rPr>
              <a:t>Hospitality management and organisational behaviour</a:t>
            </a:r>
            <a:r>
              <a:rPr lang="en-GB" sz="1400" dirty="0">
                <a:solidFill>
                  <a:srgbClr val="DEA845"/>
                </a:solidFill>
                <a:effectLst>
                  <a:glow rad="127000">
                    <a:schemeClr val="bg1">
                      <a:lumMod val="10000"/>
                    </a:schemeClr>
                  </a:glow>
                </a:effectLst>
                <a:latin typeface="+mn-lt"/>
              </a:rPr>
              <a:t>. 5th ed. [online] Harlow: Pearson, pp.131–138. Available at: https://</a:t>
            </a:r>
            <a:r>
              <a:rPr lang="en-GB" sz="1400" dirty="0" err="1">
                <a:solidFill>
                  <a:srgbClr val="DEA845"/>
                </a:solidFill>
                <a:effectLst>
                  <a:glow rad="127000">
                    <a:schemeClr val="bg1">
                      <a:lumMod val="10000"/>
                    </a:schemeClr>
                  </a:glow>
                </a:effectLst>
                <a:latin typeface="+mn-lt"/>
              </a:rPr>
              <a:t>librarysearch.uwtsd.ac.uk</a:t>
            </a:r>
            <a:r>
              <a:rPr lang="en-GB" sz="1400" dirty="0">
                <a:solidFill>
                  <a:srgbClr val="DEA845"/>
                </a:solidFill>
                <a:effectLst>
                  <a:glow rad="127000">
                    <a:schemeClr val="bg1">
                      <a:lumMod val="10000"/>
                    </a:schemeClr>
                  </a:glow>
                </a:effectLst>
                <a:latin typeface="+mn-lt"/>
              </a:rPr>
              <a:t>/permalink/44WHELF_UWTSD/177qm82/alma99100284559002421 [Accessed 28 Mar.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Nisbets (2026). </a:t>
            </a:r>
            <a:r>
              <a:rPr lang="en-GB" sz="1400" i="1" dirty="0">
                <a:solidFill>
                  <a:srgbClr val="DEA845"/>
                </a:solidFill>
                <a:effectLst>
                  <a:glow rad="127000">
                    <a:schemeClr val="bg1">
                      <a:lumMod val="10000"/>
                    </a:schemeClr>
                  </a:glow>
                </a:effectLst>
                <a:latin typeface="+mn-lt"/>
              </a:rPr>
              <a:t>Nisbets Catering Equipment – Catering Supplies &amp; Kitchen Equipment</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Nisbets.co.uk</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www.nisbets.co.uk</a:t>
            </a:r>
            <a:r>
              <a:rPr lang="en-GB" sz="1400" dirty="0">
                <a:solidFill>
                  <a:srgbClr val="DEA845"/>
                </a:solidFill>
                <a:effectLst>
                  <a:glow rad="127000">
                    <a:schemeClr val="bg1">
                      <a:lumMod val="10000"/>
                    </a:schemeClr>
                  </a:glow>
                </a:effectLst>
                <a:latin typeface="+mn-lt"/>
              </a:rPr>
              <a:t>/ [Accessed 14 Mar.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Planning Portal (2026). </a:t>
            </a:r>
            <a:r>
              <a:rPr lang="en-GB" sz="1400" i="1" dirty="0">
                <a:solidFill>
                  <a:srgbClr val="DEA845"/>
                </a:solidFill>
                <a:effectLst>
                  <a:glow rad="127000">
                    <a:schemeClr val="bg1">
                      <a:lumMod val="10000"/>
                    </a:schemeClr>
                  </a:glow>
                </a:effectLst>
                <a:latin typeface="+mn-lt"/>
              </a:rPr>
              <a:t>Building control - Building control - Planning Portal</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Planningportal.co.uk</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www.planningportal.co.uk</a:t>
            </a:r>
            <a:r>
              <a:rPr lang="en-GB" sz="1400" dirty="0">
                <a:solidFill>
                  <a:srgbClr val="DEA845"/>
                </a:solidFill>
                <a:effectLst>
                  <a:glow rad="127000">
                    <a:schemeClr val="bg1">
                      <a:lumMod val="10000"/>
                    </a:schemeClr>
                  </a:glow>
                </a:effectLst>
                <a:latin typeface="+mn-lt"/>
              </a:rPr>
              <a:t>/applications/building-control-applications/building-control [Accessed 29 Apr.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Spicy Village (2022). </a:t>
            </a:r>
            <a:r>
              <a:rPr lang="en-GB" sz="1400" i="1" dirty="0">
                <a:solidFill>
                  <a:srgbClr val="DEA845"/>
                </a:solidFill>
                <a:effectLst>
                  <a:glow rad="127000">
                    <a:schemeClr val="bg1">
                      <a:lumMod val="10000"/>
                    </a:schemeClr>
                  </a:glow>
                </a:effectLst>
                <a:latin typeface="+mn-lt"/>
              </a:rPr>
              <a:t>SPICE VILLAGE </a:t>
            </a:r>
            <a:r>
              <a:rPr lang="en-GB" sz="1400" dirty="0">
                <a:solidFill>
                  <a:srgbClr val="DEA845"/>
                </a:solidFill>
                <a:effectLst>
                  <a:glow rad="127000">
                    <a:schemeClr val="bg1">
                      <a:lumMod val="10000"/>
                    </a:schemeClr>
                  </a:glow>
                </a:effectLst>
                <a:latin typeface="+mn-lt"/>
              </a:rPr>
              <a:t>. [online] Spice Village. Available at: https://</a:t>
            </a:r>
            <a:r>
              <a:rPr lang="en-GB" sz="1400" dirty="0" err="1">
                <a:solidFill>
                  <a:srgbClr val="DEA845"/>
                </a:solidFill>
                <a:effectLst>
                  <a:glow rad="127000">
                    <a:schemeClr val="bg1">
                      <a:lumMod val="10000"/>
                    </a:schemeClr>
                  </a:glow>
                </a:effectLst>
                <a:latin typeface="+mn-lt"/>
              </a:rPr>
              <a:t>www.spicevillagerestaurants.co.uk</a:t>
            </a:r>
            <a:r>
              <a:rPr lang="en-GB" sz="1400" dirty="0">
                <a:solidFill>
                  <a:srgbClr val="DEA845"/>
                </a:solidFill>
                <a:effectLst>
                  <a:glow rad="127000">
                    <a:schemeClr val="bg1">
                      <a:lumMod val="10000"/>
                    </a:schemeClr>
                  </a:glow>
                </a:effectLst>
                <a:latin typeface="+mn-lt"/>
              </a:rPr>
              <a:t>/ [Accessed 3 May 2026].</a:t>
            </a:r>
          </a:p>
        </p:txBody>
      </p:sp>
    </p:spTree>
    <p:extLst>
      <p:ext uri="{BB962C8B-B14F-4D97-AF65-F5344CB8AC3E}">
        <p14:creationId xmlns:p14="http://schemas.microsoft.com/office/powerpoint/2010/main" val="123041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050C7-3499-C068-F9C9-5EB2ED33FA8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EA80372-8EDE-3F35-79F5-CF9AFEE1ABD4}"/>
              </a:ext>
            </a:extLst>
          </p:cNvPr>
          <p:cNvSpPr txBox="1"/>
          <p:nvPr/>
        </p:nvSpPr>
        <p:spPr>
          <a:xfrm>
            <a:off x="369277" y="738554"/>
            <a:ext cx="8405446" cy="3284041"/>
          </a:xfrm>
          <a:prstGeom prst="rect">
            <a:avLst/>
          </a:prstGeom>
          <a:noFill/>
        </p:spPr>
        <p:txBody>
          <a:bodyPr wrap="square">
            <a:spAutoFit/>
          </a:bodyPr>
          <a:lstStyle/>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Tanoli, I. (2026). </a:t>
            </a:r>
            <a:r>
              <a:rPr lang="en-GB" sz="1400" i="1" dirty="0">
                <a:solidFill>
                  <a:srgbClr val="DEA845"/>
                </a:solidFill>
                <a:effectLst>
                  <a:glow rad="127000">
                    <a:schemeClr val="bg1">
                      <a:lumMod val="10000"/>
                    </a:schemeClr>
                  </a:glow>
                </a:effectLst>
                <a:latin typeface="+mn-lt"/>
              </a:rPr>
              <a:t>Gul Plaza built in violation of approved building plan, Sindh Building Control Authority tells commission</a:t>
            </a:r>
            <a:r>
              <a:rPr lang="en-GB" sz="1400" dirty="0">
                <a:solidFill>
                  <a:srgbClr val="DEA845"/>
                </a:solidFill>
                <a:effectLst>
                  <a:glow rad="127000">
                    <a:schemeClr val="bg1">
                      <a:lumMod val="10000"/>
                    </a:schemeClr>
                  </a:glow>
                </a:effectLst>
                <a:latin typeface="+mn-lt"/>
              </a:rPr>
              <a:t>. [online] Dawn. Available at: https://</a:t>
            </a:r>
            <a:r>
              <a:rPr lang="en-GB" sz="1400" dirty="0" err="1">
                <a:solidFill>
                  <a:srgbClr val="DEA845"/>
                </a:solidFill>
                <a:effectLst>
                  <a:glow rad="127000">
                    <a:schemeClr val="bg1">
                      <a:lumMod val="10000"/>
                    </a:schemeClr>
                  </a:glow>
                </a:effectLst>
                <a:latin typeface="+mn-lt"/>
              </a:rPr>
              <a:t>www.dawn.com</a:t>
            </a:r>
            <a:r>
              <a:rPr lang="en-GB" sz="1400" dirty="0">
                <a:solidFill>
                  <a:srgbClr val="DEA845"/>
                </a:solidFill>
                <a:effectLst>
                  <a:glow rad="127000">
                    <a:schemeClr val="bg1">
                      <a:lumMod val="10000"/>
                    </a:schemeClr>
                  </a:glow>
                </a:effectLst>
                <a:latin typeface="+mn-lt"/>
              </a:rPr>
              <a:t>/news/1982800 [Accessed 26 Mar.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Tesco (2026). </a:t>
            </a:r>
            <a:r>
              <a:rPr lang="en-GB" sz="1400" i="1" dirty="0">
                <a:solidFill>
                  <a:srgbClr val="DEA845"/>
                </a:solidFill>
                <a:effectLst>
                  <a:glow rad="127000">
                    <a:schemeClr val="bg1">
                      <a:lumMod val="10000"/>
                    </a:schemeClr>
                  </a:glow>
                </a:effectLst>
                <a:latin typeface="+mn-lt"/>
              </a:rPr>
              <a:t>Small Kitchen &amp; Home Appliances - Tesco Groceries</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Tesco.com</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www.tesco.com</a:t>
            </a:r>
            <a:r>
              <a:rPr lang="en-GB" sz="1400" dirty="0">
                <a:solidFill>
                  <a:srgbClr val="DEA845"/>
                </a:solidFill>
                <a:effectLst>
                  <a:glow rad="127000">
                    <a:schemeClr val="bg1">
                      <a:lumMod val="10000"/>
                    </a:schemeClr>
                  </a:glow>
                </a:effectLst>
                <a:latin typeface="+mn-lt"/>
              </a:rPr>
              <a:t>/shop/</a:t>
            </a:r>
            <a:r>
              <a:rPr lang="en-GB" sz="1400" dirty="0" err="1">
                <a:solidFill>
                  <a:srgbClr val="DEA845"/>
                </a:solidFill>
                <a:effectLst>
                  <a:glow rad="127000">
                    <a:schemeClr val="bg1">
                      <a:lumMod val="10000"/>
                    </a:schemeClr>
                  </a:glow>
                </a:effectLst>
                <a:latin typeface="+mn-lt"/>
              </a:rPr>
              <a:t>en</a:t>
            </a:r>
            <a:r>
              <a:rPr lang="en-GB" sz="1400" dirty="0">
                <a:solidFill>
                  <a:srgbClr val="DEA845"/>
                </a:solidFill>
                <a:effectLst>
                  <a:glow rad="127000">
                    <a:schemeClr val="bg1">
                      <a:lumMod val="10000"/>
                    </a:schemeClr>
                  </a:glow>
                </a:effectLst>
                <a:latin typeface="+mn-lt"/>
              </a:rPr>
              <a:t>-GB/browse/electronics-and-gaming/small-kitchen-and-home-appliances/all?_</a:t>
            </a:r>
            <a:r>
              <a:rPr lang="en-GB" sz="1400" dirty="0" err="1">
                <a:solidFill>
                  <a:srgbClr val="DEA845"/>
                </a:solidFill>
                <a:effectLst>
                  <a:glow rad="127000">
                    <a:schemeClr val="bg1">
                      <a:lumMod val="10000"/>
                    </a:schemeClr>
                  </a:glow>
                </a:effectLst>
                <a:latin typeface="+mn-lt"/>
              </a:rPr>
              <a:t>gl</a:t>
            </a:r>
            <a:r>
              <a:rPr lang="en-GB" sz="1400" dirty="0">
                <a:solidFill>
                  <a:srgbClr val="DEA845"/>
                </a:solidFill>
                <a:effectLst>
                  <a:glow rad="127000">
                    <a:schemeClr val="bg1">
                      <a:lumMod val="10000"/>
                    </a:schemeClr>
                  </a:glow>
                </a:effectLst>
                <a:latin typeface="+mn-lt"/>
              </a:rPr>
              <a:t>=1 [Accessed 20 Mar. 2026].</a:t>
            </a:r>
          </a:p>
          <a:p>
            <a:pPr marL="285750" indent="-285750">
              <a:lnSpc>
                <a:spcPct val="150000"/>
              </a:lnSpc>
              <a:buClr>
                <a:srgbClr val="DEA845"/>
              </a:buClr>
              <a:buFont typeface="Arial" panose="020B0604020202020204" pitchFamily="34" charset="0"/>
              <a:buChar char="•"/>
            </a:pPr>
            <a:r>
              <a:rPr lang="en-GB" sz="1400" dirty="0">
                <a:solidFill>
                  <a:srgbClr val="DEA845"/>
                </a:solidFill>
                <a:effectLst>
                  <a:glow rad="127000">
                    <a:schemeClr val="bg1">
                      <a:lumMod val="10000"/>
                    </a:schemeClr>
                  </a:glow>
                </a:effectLst>
                <a:latin typeface="+mn-lt"/>
              </a:rPr>
              <a:t>Zoopla (2026). </a:t>
            </a:r>
            <a:r>
              <a:rPr lang="en-GB" sz="1400" i="1" dirty="0">
                <a:solidFill>
                  <a:srgbClr val="DEA845"/>
                </a:solidFill>
                <a:effectLst>
                  <a:glow rad="127000">
                    <a:schemeClr val="bg1">
                      <a:lumMod val="10000"/>
                    </a:schemeClr>
                  </a:glow>
                </a:effectLst>
                <a:latin typeface="+mn-lt"/>
              </a:rPr>
              <a:t>Arnside Road, Southmead, Bristol BS10, Restaurant to let, £21,600 pa - Zoopla</a:t>
            </a:r>
            <a:r>
              <a:rPr lang="en-GB" sz="1400" dirty="0">
                <a:solidFill>
                  <a:srgbClr val="DEA845"/>
                </a:solidFill>
                <a:effectLst>
                  <a:glow rad="127000">
                    <a:schemeClr val="bg1">
                      <a:lumMod val="10000"/>
                    </a:schemeClr>
                  </a:glow>
                </a:effectLst>
                <a:latin typeface="+mn-lt"/>
              </a:rPr>
              <a:t>. [online] </a:t>
            </a:r>
            <a:r>
              <a:rPr lang="en-GB" sz="1400" dirty="0" err="1">
                <a:solidFill>
                  <a:srgbClr val="DEA845"/>
                </a:solidFill>
                <a:effectLst>
                  <a:glow rad="127000">
                    <a:schemeClr val="bg1">
                      <a:lumMod val="10000"/>
                    </a:schemeClr>
                  </a:glow>
                </a:effectLst>
                <a:latin typeface="+mn-lt"/>
              </a:rPr>
              <a:t>Zoopla.co.uk</a:t>
            </a:r>
            <a:r>
              <a:rPr lang="en-GB" sz="1400" dirty="0">
                <a:solidFill>
                  <a:srgbClr val="DEA845"/>
                </a:solidFill>
                <a:effectLst>
                  <a:glow rad="127000">
                    <a:schemeClr val="bg1">
                      <a:lumMod val="10000"/>
                    </a:schemeClr>
                  </a:glow>
                </a:effectLst>
                <a:latin typeface="+mn-lt"/>
              </a:rPr>
              <a:t>. Available at: https://</a:t>
            </a:r>
            <a:r>
              <a:rPr lang="en-GB" sz="1400" dirty="0" err="1">
                <a:solidFill>
                  <a:srgbClr val="DEA845"/>
                </a:solidFill>
                <a:effectLst>
                  <a:glow rad="127000">
                    <a:schemeClr val="bg1">
                      <a:lumMod val="10000"/>
                    </a:schemeClr>
                  </a:glow>
                </a:effectLst>
                <a:latin typeface="+mn-lt"/>
              </a:rPr>
              <a:t>www.zoopla.co.uk</a:t>
            </a:r>
            <a:r>
              <a:rPr lang="en-GB" sz="1400" dirty="0">
                <a:solidFill>
                  <a:srgbClr val="DEA845"/>
                </a:solidFill>
                <a:effectLst>
                  <a:glow rad="127000">
                    <a:schemeClr val="bg1">
                      <a:lumMod val="10000"/>
                    </a:schemeClr>
                  </a:glow>
                </a:effectLst>
                <a:latin typeface="+mn-lt"/>
              </a:rPr>
              <a:t>/to-rent/commercial/details/72854121/?</a:t>
            </a:r>
            <a:r>
              <a:rPr lang="en-GB" sz="1400" dirty="0" err="1">
                <a:solidFill>
                  <a:srgbClr val="DEA845"/>
                </a:solidFill>
                <a:effectLst>
                  <a:glow rad="127000">
                    <a:schemeClr val="bg1">
                      <a:lumMod val="10000"/>
                    </a:schemeClr>
                  </a:glow>
                </a:effectLst>
                <a:latin typeface="+mn-lt"/>
              </a:rPr>
              <a:t>search_identifier</a:t>
            </a:r>
            <a:r>
              <a:rPr lang="en-GB" sz="1400" dirty="0">
                <a:solidFill>
                  <a:srgbClr val="DEA845"/>
                </a:solidFill>
                <a:effectLst>
                  <a:glow rad="127000">
                    <a:schemeClr val="bg1">
                      <a:lumMod val="10000"/>
                    </a:schemeClr>
                  </a:glow>
                </a:effectLst>
                <a:latin typeface="+mn-lt"/>
              </a:rPr>
              <a:t>=a09eaa92973e5f3b134a609a77518c436766f4b8262b42308d1519994037d343 [Accessed 10 Apr. 2026].</a:t>
            </a:r>
          </a:p>
        </p:txBody>
      </p:sp>
    </p:spTree>
    <p:extLst>
      <p:ext uri="{BB962C8B-B14F-4D97-AF65-F5344CB8AC3E}">
        <p14:creationId xmlns:p14="http://schemas.microsoft.com/office/powerpoint/2010/main" val="362353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Emerald Green Palette Pitch Deck by Slidesgo">
  <a:themeElements>
    <a:clrScheme name="Simple Light">
      <a:dk1>
        <a:srgbClr val="C49B4B"/>
      </a:dk1>
      <a:lt1>
        <a:srgbClr val="F2EEE5"/>
      </a:lt1>
      <a:dk2>
        <a:srgbClr val="094446"/>
      </a:dk2>
      <a:lt2>
        <a:srgbClr val="EADDC4"/>
      </a:lt2>
      <a:accent1>
        <a:srgbClr val="D9BE8C"/>
      </a:accent1>
      <a:accent2>
        <a:srgbClr val="FEFEFD"/>
      </a:accent2>
      <a:accent3>
        <a:srgbClr val="FFFFFF"/>
      </a:accent3>
      <a:accent4>
        <a:srgbClr val="FFFFFF"/>
      </a:accent4>
      <a:accent5>
        <a:srgbClr val="FFFFFF"/>
      </a:accent5>
      <a:accent6>
        <a:srgbClr val="FFFFFF"/>
      </a:accent6>
      <a:hlink>
        <a:srgbClr val="C49B4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6214</TotalTime>
  <Words>3133</Words>
  <Application>Microsoft Macintosh PowerPoint</Application>
  <PresentationFormat>On-screen Show (16:9)</PresentationFormat>
  <Paragraphs>396</Paragraphs>
  <Slides>33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Zapfino</vt:lpstr>
      <vt:lpstr>Bebas Neue</vt:lpstr>
      <vt:lpstr>Times New Roman</vt:lpstr>
      <vt:lpstr>Roboto</vt:lpstr>
      <vt:lpstr>Nunito Light</vt:lpstr>
      <vt:lpstr>Arial</vt:lpstr>
      <vt:lpstr>Albert Sans</vt:lpstr>
      <vt:lpstr>Libre Caslon Text</vt:lpstr>
      <vt:lpstr>Calibri</vt:lpstr>
      <vt:lpstr>Emerald Green Palette Pitch Deck by Slidesgo</vt:lpstr>
      <vt:lpstr>Rex Royale</vt:lpstr>
      <vt:lpstr>About Rex Royale and Me</vt:lpstr>
      <vt:lpstr>PowerPoint Presentation</vt:lpstr>
      <vt:lpstr>PowerPoint Presentation</vt:lpstr>
      <vt:lpstr>Business Design and Color Theme</vt:lpstr>
      <vt:lpstr>The main colours used for the business will be green, gold, and black, supported by colourful tea and coffee equipment.</vt:lpstr>
      <vt:lpstr>Packaging</vt:lpstr>
      <vt:lpstr>Menu</vt:lpstr>
      <vt:lpstr>Breakfast Offers</vt:lpstr>
      <vt:lpstr>Operations – Day to Day Running</vt:lpstr>
      <vt:lpstr>PowerPoint Presentation</vt:lpstr>
      <vt:lpstr>The Problem</vt:lpstr>
      <vt:lpstr>Team Structure</vt:lpstr>
      <vt:lpstr>Structure</vt:lpstr>
      <vt:lpstr>Equipment’s and Suppliers</vt:lpstr>
      <vt:lpstr>Legal Documents</vt:lpstr>
      <vt:lpstr>Legal Documents</vt:lpstr>
      <vt:lpstr>Target Customers</vt:lpstr>
      <vt:lpstr>Target Customers</vt:lpstr>
      <vt:lpstr>Target Customers</vt:lpstr>
      <vt:lpstr>Market Strategy</vt:lpstr>
      <vt:lpstr>The Rex Royale Difference Up Selling Point </vt:lpstr>
      <vt:lpstr>Premises</vt:lpstr>
      <vt:lpstr>Competitive</vt:lpstr>
      <vt:lpstr>Competitive</vt:lpstr>
      <vt:lpstr>Financial</vt:lpstr>
      <vt:lpstr>Financial</vt:lpstr>
      <vt:lpstr>Growth Plan - Long Term</vt:lpstr>
      <vt:lpstr>Thank You</vt:lpstr>
      <vt:lpstr>Reference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Ayesha Amir (2306141)</cp:lastModifiedBy>
  <cp:revision>18</cp:revision>
  <dcterms:modified xsi:type="dcterms:W3CDTF">2026-05-04T21:14:27Z</dcterms:modified>
</cp:coreProperties>
</file>