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2" r:id="rId5"/>
  </p:sldMasterIdLst>
  <p:notesMasterIdLst>
    <p:notesMasterId r:id="rId56"/>
  </p:notesMasterIdLst>
  <p:sldIdLst>
    <p:sldId id="256" r:id="rId6"/>
    <p:sldId id="259" r:id="rId7"/>
    <p:sldId id="362" r:id="rId8"/>
    <p:sldId id="462" r:id="rId9"/>
    <p:sldId id="461" r:id="rId10"/>
    <p:sldId id="344" r:id="rId11"/>
    <p:sldId id="264" r:id="rId12"/>
    <p:sldId id="265" r:id="rId13"/>
    <p:sldId id="268" r:id="rId14"/>
    <p:sldId id="361" r:id="rId15"/>
    <p:sldId id="279" r:id="rId16"/>
    <p:sldId id="291" r:id="rId17"/>
    <p:sldId id="338" r:id="rId18"/>
    <p:sldId id="270" r:id="rId19"/>
    <p:sldId id="273" r:id="rId20"/>
    <p:sldId id="345" r:id="rId21"/>
    <p:sldId id="360" r:id="rId22"/>
    <p:sldId id="339" r:id="rId23"/>
    <p:sldId id="340" r:id="rId24"/>
    <p:sldId id="351" r:id="rId25"/>
    <p:sldId id="341" r:id="rId26"/>
    <p:sldId id="290" r:id="rId27"/>
    <p:sldId id="275" r:id="rId28"/>
    <p:sldId id="336" r:id="rId29"/>
    <p:sldId id="347" r:id="rId30"/>
    <p:sldId id="348" r:id="rId31"/>
    <p:sldId id="342" r:id="rId32"/>
    <p:sldId id="350" r:id="rId33"/>
    <p:sldId id="337" r:id="rId34"/>
    <p:sldId id="274" r:id="rId35"/>
    <p:sldId id="280" r:id="rId36"/>
    <p:sldId id="356" r:id="rId37"/>
    <p:sldId id="282" r:id="rId38"/>
    <p:sldId id="355" r:id="rId39"/>
    <p:sldId id="324" r:id="rId40"/>
    <p:sldId id="357" r:id="rId41"/>
    <p:sldId id="286" r:id="rId42"/>
    <p:sldId id="354" r:id="rId43"/>
    <p:sldId id="288" r:id="rId44"/>
    <p:sldId id="358" r:id="rId45"/>
    <p:sldId id="284" r:id="rId46"/>
    <p:sldId id="325" r:id="rId47"/>
    <p:sldId id="330" r:id="rId48"/>
    <p:sldId id="332" r:id="rId49"/>
    <p:sldId id="331" r:id="rId50"/>
    <p:sldId id="289" r:id="rId51"/>
    <p:sldId id="365" r:id="rId52"/>
    <p:sldId id="323" r:id="rId53"/>
    <p:sldId id="459" r:id="rId54"/>
    <p:sldId id="322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FFF"/>
    <a:srgbClr val="C7F0E1"/>
    <a:srgbClr val="D0EEF9"/>
    <a:srgbClr val="58CBF5"/>
    <a:srgbClr val="FF0000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1F97C1-0C9A-3E3A-638D-C046337827E8}" v="8" dt="2025-10-01T16:34:19.854"/>
    <p1510:client id="{1E7DA425-5A88-4234-A85E-B196F7743163}" v="41" dt="2025-10-01T13:32:55.0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72" y="4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0232"/>
    </p:cViewPr>
  </p:sorter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slide" Target="slides/slide42.xml"/><Relationship Id="rId50" Type="http://schemas.openxmlformats.org/officeDocument/2006/relationships/slide" Target="slides/slide45.xml"/><Relationship Id="rId55" Type="http://schemas.openxmlformats.org/officeDocument/2006/relationships/slide" Target="slides/slide50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slide" Target="slides/slide40.xml"/><Relationship Id="rId53" Type="http://schemas.openxmlformats.org/officeDocument/2006/relationships/slide" Target="slides/slide48.xml"/><Relationship Id="rId58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microsoft.com/office/2015/10/relationships/revisionInfo" Target="revisionInfo.xml"/><Relationship Id="rId19" Type="http://schemas.openxmlformats.org/officeDocument/2006/relationships/slide" Target="slides/slide1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slide" Target="slides/slide43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51" Type="http://schemas.openxmlformats.org/officeDocument/2006/relationships/slide" Target="slides/slide46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slide" Target="slides/slide41.xml"/><Relationship Id="rId59" Type="http://schemas.openxmlformats.org/officeDocument/2006/relationships/theme" Target="theme/theme1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54" Type="http://schemas.openxmlformats.org/officeDocument/2006/relationships/slide" Target="slides/slide49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openxmlformats.org/officeDocument/2006/relationships/slide" Target="slides/slide44.xml"/><Relationship Id="rId57" Type="http://schemas.openxmlformats.org/officeDocument/2006/relationships/presProps" Target="presProps.xml"/><Relationship Id="rId10" Type="http://schemas.openxmlformats.org/officeDocument/2006/relationships/slide" Target="slides/slide5.xml"/><Relationship Id="rId31" Type="http://schemas.openxmlformats.org/officeDocument/2006/relationships/slide" Target="slides/slide26.xml"/><Relationship Id="rId44" Type="http://schemas.openxmlformats.org/officeDocument/2006/relationships/slide" Target="slides/slide39.xml"/><Relationship Id="rId52" Type="http://schemas.openxmlformats.org/officeDocument/2006/relationships/slide" Target="slides/slide47.xml"/><Relationship Id="rId6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BBA292-ADBC-4981-8FE0-01CCA4C5B368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E6FD4A84-6912-4F3C-8CDE-8D8D7E4C7ABC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As an accepted characteristic of the academic community worldwide, it is the basis of trusted research.</a:t>
          </a:r>
          <a:endParaRPr lang="en-US" dirty="0">
            <a:latin typeface="Calibri "/>
          </a:endParaRPr>
        </a:p>
      </dgm:t>
    </dgm:pt>
    <dgm:pt modelId="{DF234713-313B-4DA1-B736-1F0B5908DFFA}" type="parTrans" cxnId="{A2534D3B-04C3-4597-A366-93BDDF450709}">
      <dgm:prSet/>
      <dgm:spPr/>
      <dgm:t>
        <a:bodyPr/>
        <a:lstStyle/>
        <a:p>
          <a:endParaRPr lang="en-US"/>
        </a:p>
      </dgm:t>
    </dgm:pt>
    <dgm:pt modelId="{E575B16E-EFDF-46C9-AD85-F0972E2A3AB3}" type="sibTrans" cxnId="{A2534D3B-04C3-4597-A366-93BDDF450709}">
      <dgm:prSet/>
      <dgm:spPr/>
      <dgm:t>
        <a:bodyPr/>
        <a:lstStyle/>
        <a:p>
          <a:endParaRPr lang="en-US"/>
        </a:p>
      </dgm:t>
    </dgm:pt>
    <dgm:pt modelId="{098619C3-10A1-47DC-BCE8-6BA88BA259B6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Referring to experts in your written work strengthens and provides credibility to your arguments and writing.</a:t>
          </a:r>
          <a:endParaRPr lang="en-US" dirty="0">
            <a:latin typeface="Calibri "/>
          </a:endParaRPr>
        </a:p>
      </dgm:t>
    </dgm:pt>
    <dgm:pt modelId="{F9F90F05-D627-4F9A-A13B-9F5F1A801820}" type="parTrans" cxnId="{1E1A37F8-BA10-46B8-9786-1D13BC021784}">
      <dgm:prSet/>
      <dgm:spPr/>
      <dgm:t>
        <a:bodyPr/>
        <a:lstStyle/>
        <a:p>
          <a:endParaRPr lang="en-US"/>
        </a:p>
      </dgm:t>
    </dgm:pt>
    <dgm:pt modelId="{97478C41-8FD7-4FF5-A20E-22F86A1C7301}" type="sibTrans" cxnId="{1E1A37F8-BA10-46B8-9786-1D13BC021784}">
      <dgm:prSet/>
      <dgm:spPr/>
      <dgm:t>
        <a:bodyPr/>
        <a:lstStyle/>
        <a:p>
          <a:endParaRPr lang="en-US"/>
        </a:p>
      </dgm:t>
    </dgm:pt>
    <dgm:pt modelId="{DD5E22C2-BA1B-4294-BE2F-C19792BF40BA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Acknowledging and giving credit to those whose work you have read and used shows your academic integrity.</a:t>
          </a:r>
          <a:endParaRPr lang="en-US" dirty="0">
            <a:latin typeface="Calibri "/>
          </a:endParaRPr>
        </a:p>
      </dgm:t>
    </dgm:pt>
    <dgm:pt modelId="{CE36C07E-D1E6-4DD6-A83C-7B8C450C45F5}" type="parTrans" cxnId="{70596FE8-F37E-4A08-B548-3BC1C221152C}">
      <dgm:prSet/>
      <dgm:spPr/>
      <dgm:t>
        <a:bodyPr/>
        <a:lstStyle/>
        <a:p>
          <a:endParaRPr lang="en-US"/>
        </a:p>
      </dgm:t>
    </dgm:pt>
    <dgm:pt modelId="{4C79C103-60D7-4899-8971-708E0412F878}" type="sibTrans" cxnId="{70596FE8-F37E-4A08-B548-3BC1C221152C}">
      <dgm:prSet/>
      <dgm:spPr/>
      <dgm:t>
        <a:bodyPr/>
        <a:lstStyle/>
        <a:p>
          <a:endParaRPr lang="en-US"/>
        </a:p>
      </dgm:t>
    </dgm:pt>
    <dgm:pt modelId="{826BB08F-D17E-4BEA-B0E7-ADC135F56FDE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Correct and accurate referencing can help prevent accidental plagiarism.</a:t>
          </a:r>
          <a:endParaRPr lang="en-US" dirty="0">
            <a:latin typeface="Calibri "/>
          </a:endParaRPr>
        </a:p>
      </dgm:t>
    </dgm:pt>
    <dgm:pt modelId="{050802F3-004C-4E05-AFAE-145093FCDF45}" type="parTrans" cxnId="{8F014B43-50A7-4B7A-A8BD-0367DB8D2EB6}">
      <dgm:prSet/>
      <dgm:spPr/>
      <dgm:t>
        <a:bodyPr/>
        <a:lstStyle/>
        <a:p>
          <a:endParaRPr lang="en-US"/>
        </a:p>
      </dgm:t>
    </dgm:pt>
    <dgm:pt modelId="{469BD91F-2DC0-4365-9A38-F2F6AEF440C0}" type="sibTrans" cxnId="{8F014B43-50A7-4B7A-A8BD-0367DB8D2EB6}">
      <dgm:prSet/>
      <dgm:spPr/>
      <dgm:t>
        <a:bodyPr/>
        <a:lstStyle/>
        <a:p>
          <a:endParaRPr lang="en-US"/>
        </a:p>
      </dgm:t>
    </dgm:pt>
    <dgm:pt modelId="{F3FD3994-FD9F-4A30-8967-7610DF9887E0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It is important to let your reader know which ideas have come from your reading and which thoughts are your own.</a:t>
          </a:r>
          <a:endParaRPr lang="en-US" dirty="0">
            <a:latin typeface="Calibri "/>
          </a:endParaRPr>
        </a:p>
      </dgm:t>
    </dgm:pt>
    <dgm:pt modelId="{A4D7E123-34D6-4C93-B972-7677E8A53C6B}" type="parTrans" cxnId="{94550333-F61F-49F4-AEE0-20E02E763C53}">
      <dgm:prSet/>
      <dgm:spPr/>
      <dgm:t>
        <a:bodyPr/>
        <a:lstStyle/>
        <a:p>
          <a:endParaRPr lang="en-US"/>
        </a:p>
      </dgm:t>
    </dgm:pt>
    <dgm:pt modelId="{62C05810-1CB1-4D3C-8233-5EA38D4B6DCE}" type="sibTrans" cxnId="{94550333-F61F-49F4-AEE0-20E02E763C53}">
      <dgm:prSet/>
      <dgm:spPr/>
      <dgm:t>
        <a:bodyPr/>
        <a:lstStyle/>
        <a:p>
          <a:endParaRPr lang="en-US"/>
        </a:p>
      </dgm:t>
    </dgm:pt>
    <dgm:pt modelId="{170DE673-918B-49A5-AC61-41AEE7683C25}">
      <dgm:prSet phldrT="[Text]"/>
      <dgm:spPr/>
      <dgm:t>
        <a:bodyPr/>
        <a:lstStyle/>
        <a:p>
          <a:pPr>
            <a:buNone/>
          </a:pPr>
          <a:r>
            <a:rPr lang="en-US" b="0" i="0" dirty="0">
              <a:latin typeface="Calibri "/>
            </a:rPr>
            <a:t>Including references from a wide range of relevant and suitable academic sources demonstrates to your reader you have researched your topic fully.</a:t>
          </a:r>
          <a:endParaRPr lang="en-US" dirty="0">
            <a:latin typeface="Calibri "/>
          </a:endParaRPr>
        </a:p>
      </dgm:t>
    </dgm:pt>
    <dgm:pt modelId="{049F474F-D12B-4BDC-9E5E-9915BA24323A}" type="parTrans" cxnId="{B4890FD7-310C-4BC2-A2B9-E593749363D8}">
      <dgm:prSet/>
      <dgm:spPr/>
      <dgm:t>
        <a:bodyPr/>
        <a:lstStyle/>
        <a:p>
          <a:endParaRPr lang="en-US"/>
        </a:p>
      </dgm:t>
    </dgm:pt>
    <dgm:pt modelId="{DE8256E9-2B7A-43D3-9C74-9D963A083FB4}" type="sibTrans" cxnId="{B4890FD7-310C-4BC2-A2B9-E593749363D8}">
      <dgm:prSet/>
      <dgm:spPr/>
      <dgm:t>
        <a:bodyPr/>
        <a:lstStyle/>
        <a:p>
          <a:endParaRPr lang="en-US"/>
        </a:p>
      </dgm:t>
    </dgm:pt>
    <dgm:pt modelId="{8E1BEB2E-1F15-48D5-951B-FC8B09EE6462}" type="pres">
      <dgm:prSet presAssocID="{00BBA292-ADBC-4981-8FE0-01CCA4C5B368}" presName="Name0" presStyleCnt="0">
        <dgm:presLayoutVars>
          <dgm:dir/>
          <dgm:resizeHandles val="exact"/>
        </dgm:presLayoutVars>
      </dgm:prSet>
      <dgm:spPr/>
    </dgm:pt>
    <dgm:pt modelId="{FFD2C6DE-3554-4750-B137-28C0407B07C9}" type="pres">
      <dgm:prSet presAssocID="{00BBA292-ADBC-4981-8FE0-01CCA4C5B368}" presName="bkgdShp" presStyleLbl="alignAccFollowNode1" presStyleIdx="0" presStyleCnt="1"/>
      <dgm:spPr/>
    </dgm:pt>
    <dgm:pt modelId="{2A9110D4-6DE5-49E3-96C3-A7F17747C0C6}" type="pres">
      <dgm:prSet presAssocID="{00BBA292-ADBC-4981-8FE0-01CCA4C5B368}" presName="linComp" presStyleCnt="0"/>
      <dgm:spPr/>
    </dgm:pt>
    <dgm:pt modelId="{52D5C8A0-9FC8-4F18-A671-A598CD028AAE}" type="pres">
      <dgm:prSet presAssocID="{E6FD4A84-6912-4F3C-8CDE-8D8D7E4C7ABC}" presName="compNode" presStyleCnt="0"/>
      <dgm:spPr/>
    </dgm:pt>
    <dgm:pt modelId="{9F51A87E-CD39-480A-B249-0984266DBB33}" type="pres">
      <dgm:prSet presAssocID="{E6FD4A84-6912-4F3C-8CDE-8D8D7E4C7ABC}" presName="node" presStyleLbl="node1" presStyleIdx="0" presStyleCnt="6">
        <dgm:presLayoutVars>
          <dgm:bulletEnabled val="1"/>
        </dgm:presLayoutVars>
      </dgm:prSet>
      <dgm:spPr/>
    </dgm:pt>
    <dgm:pt modelId="{90AF9767-57D8-418A-AEB5-F8135D16D39B}" type="pres">
      <dgm:prSet presAssocID="{E6FD4A84-6912-4F3C-8CDE-8D8D7E4C7ABC}" presName="invisiNode" presStyleLbl="node1" presStyleIdx="0" presStyleCnt="6"/>
      <dgm:spPr/>
    </dgm:pt>
    <dgm:pt modelId="{CA6DCB1E-E1CA-430A-B229-F27D7CA5AC6D}" type="pres">
      <dgm:prSet presAssocID="{E6FD4A84-6912-4F3C-8CDE-8D8D7E4C7ABC}" presName="imagNode" presStyleLbl="fgImgPlace1" presStyleIdx="0" presStyleCnt="6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Shield Tick with solid fill"/>
        </a:ext>
      </dgm:extLst>
    </dgm:pt>
    <dgm:pt modelId="{C4FB5AFD-94C5-4EC4-8AFD-DE34FF287DEF}" type="pres">
      <dgm:prSet presAssocID="{E575B16E-EFDF-46C9-AD85-F0972E2A3AB3}" presName="sibTrans" presStyleLbl="sibTrans2D1" presStyleIdx="0" presStyleCnt="0"/>
      <dgm:spPr/>
    </dgm:pt>
    <dgm:pt modelId="{B7910442-75A2-4AF5-89C8-08154217BFDC}" type="pres">
      <dgm:prSet presAssocID="{098619C3-10A1-47DC-BCE8-6BA88BA259B6}" presName="compNode" presStyleCnt="0"/>
      <dgm:spPr/>
    </dgm:pt>
    <dgm:pt modelId="{C55F9DFC-29FA-40F4-87ED-CDC99BDC2E48}" type="pres">
      <dgm:prSet presAssocID="{098619C3-10A1-47DC-BCE8-6BA88BA259B6}" presName="node" presStyleLbl="node1" presStyleIdx="1" presStyleCnt="6">
        <dgm:presLayoutVars>
          <dgm:bulletEnabled val="1"/>
        </dgm:presLayoutVars>
      </dgm:prSet>
      <dgm:spPr/>
    </dgm:pt>
    <dgm:pt modelId="{3AC96314-1100-4558-B389-05F61D03FE9F}" type="pres">
      <dgm:prSet presAssocID="{098619C3-10A1-47DC-BCE8-6BA88BA259B6}" presName="invisiNode" presStyleLbl="node1" presStyleIdx="1" presStyleCnt="6"/>
      <dgm:spPr/>
    </dgm:pt>
    <dgm:pt modelId="{15BA7150-E905-43F0-ACB3-17D5B8AA5771}" type="pres">
      <dgm:prSet presAssocID="{098619C3-10A1-47DC-BCE8-6BA88BA259B6}" presName="imagNode" presStyleLbl="fgImgPlace1" presStyleIdx="1" presStyleCnt="6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Building Brick Wall outline"/>
        </a:ext>
      </dgm:extLst>
    </dgm:pt>
    <dgm:pt modelId="{5FC18DDF-5C57-4C33-8C5B-C500FE91A3E3}" type="pres">
      <dgm:prSet presAssocID="{97478C41-8FD7-4FF5-A20E-22F86A1C7301}" presName="sibTrans" presStyleLbl="sibTrans2D1" presStyleIdx="0" presStyleCnt="0"/>
      <dgm:spPr/>
    </dgm:pt>
    <dgm:pt modelId="{EB3E1C42-3750-4CFD-9DBC-A0638BEC02ED}" type="pres">
      <dgm:prSet presAssocID="{DD5E22C2-BA1B-4294-BE2F-C19792BF40BA}" presName="compNode" presStyleCnt="0"/>
      <dgm:spPr/>
    </dgm:pt>
    <dgm:pt modelId="{9658C9A3-A80A-4F21-A1D7-B3330411D23B}" type="pres">
      <dgm:prSet presAssocID="{DD5E22C2-BA1B-4294-BE2F-C19792BF40BA}" presName="node" presStyleLbl="node1" presStyleIdx="2" presStyleCnt="6">
        <dgm:presLayoutVars>
          <dgm:bulletEnabled val="1"/>
        </dgm:presLayoutVars>
      </dgm:prSet>
      <dgm:spPr/>
    </dgm:pt>
    <dgm:pt modelId="{219D1E9D-E9A1-4A03-8D7A-99B05D2D5A2A}" type="pres">
      <dgm:prSet presAssocID="{DD5E22C2-BA1B-4294-BE2F-C19792BF40BA}" presName="invisiNode" presStyleLbl="node1" presStyleIdx="2" presStyleCnt="6"/>
      <dgm:spPr/>
    </dgm:pt>
    <dgm:pt modelId="{304EDF1E-F8A6-4B10-BE9E-214863A6A87A}" type="pres">
      <dgm:prSet presAssocID="{DD5E22C2-BA1B-4294-BE2F-C19792BF40BA}" presName="imagNode" presStyleLbl="fgImgPlace1" presStyleIdx="2" presStyleCnt="6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Clapping hands with solid fill"/>
        </a:ext>
      </dgm:extLst>
    </dgm:pt>
    <dgm:pt modelId="{33257D79-D015-4F90-9B98-CB3F52735E7C}" type="pres">
      <dgm:prSet presAssocID="{4C79C103-60D7-4899-8971-708E0412F878}" presName="sibTrans" presStyleLbl="sibTrans2D1" presStyleIdx="0" presStyleCnt="0"/>
      <dgm:spPr/>
    </dgm:pt>
    <dgm:pt modelId="{AEE59076-16ED-486D-9630-578ADB19ED68}" type="pres">
      <dgm:prSet presAssocID="{F3FD3994-FD9F-4A30-8967-7610DF9887E0}" presName="compNode" presStyleCnt="0"/>
      <dgm:spPr/>
    </dgm:pt>
    <dgm:pt modelId="{D7B39EDC-F240-4531-8EF7-90B8A03321FA}" type="pres">
      <dgm:prSet presAssocID="{F3FD3994-FD9F-4A30-8967-7610DF9887E0}" presName="node" presStyleLbl="node1" presStyleIdx="3" presStyleCnt="6">
        <dgm:presLayoutVars>
          <dgm:bulletEnabled val="1"/>
        </dgm:presLayoutVars>
      </dgm:prSet>
      <dgm:spPr/>
    </dgm:pt>
    <dgm:pt modelId="{9182046A-ABB8-424B-9A4D-66253D102CCF}" type="pres">
      <dgm:prSet presAssocID="{F3FD3994-FD9F-4A30-8967-7610DF9887E0}" presName="invisiNode" presStyleLbl="node1" presStyleIdx="3" presStyleCnt="6"/>
      <dgm:spPr/>
    </dgm:pt>
    <dgm:pt modelId="{3314D3D6-D6FF-45D7-868C-3A65B81BF671}" type="pres">
      <dgm:prSet presAssocID="{F3FD3994-FD9F-4A30-8967-7610DF9887E0}" presName="imagNode" presStyleLbl="fgImgPlace1" presStyleIdx="3" presStyleCnt="6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Badge Tick with solid fill"/>
        </a:ext>
      </dgm:extLst>
    </dgm:pt>
    <dgm:pt modelId="{D5585DC0-2C24-4ACE-BF5C-7F03FB05B217}" type="pres">
      <dgm:prSet presAssocID="{62C05810-1CB1-4D3C-8233-5EA38D4B6DCE}" presName="sibTrans" presStyleLbl="sibTrans2D1" presStyleIdx="0" presStyleCnt="0"/>
      <dgm:spPr/>
    </dgm:pt>
    <dgm:pt modelId="{D20E7304-5D41-40DA-A908-B3DC7535DC1D}" type="pres">
      <dgm:prSet presAssocID="{170DE673-918B-49A5-AC61-41AEE7683C25}" presName="compNode" presStyleCnt="0"/>
      <dgm:spPr/>
    </dgm:pt>
    <dgm:pt modelId="{C85D9AF5-A30E-4668-AF50-87D680EF1698}" type="pres">
      <dgm:prSet presAssocID="{170DE673-918B-49A5-AC61-41AEE7683C25}" presName="node" presStyleLbl="node1" presStyleIdx="4" presStyleCnt="6">
        <dgm:presLayoutVars>
          <dgm:bulletEnabled val="1"/>
        </dgm:presLayoutVars>
      </dgm:prSet>
      <dgm:spPr/>
    </dgm:pt>
    <dgm:pt modelId="{F99EAA87-60FE-4D67-99BD-B1C9B6A18E34}" type="pres">
      <dgm:prSet presAssocID="{170DE673-918B-49A5-AC61-41AEE7683C25}" presName="invisiNode" presStyleLbl="node1" presStyleIdx="4" presStyleCnt="6"/>
      <dgm:spPr/>
    </dgm:pt>
    <dgm:pt modelId="{C96B6B28-AE39-4C8D-87FA-FDF5B9913D23}" type="pres">
      <dgm:prSet presAssocID="{170DE673-918B-49A5-AC61-41AEE7683C25}" presName="imagNode" presStyleLbl="fgImgPlace1" presStyleIdx="4" presStyleCnt="6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Storytelling with solid fill"/>
        </a:ext>
      </dgm:extLst>
    </dgm:pt>
    <dgm:pt modelId="{8AF5A6EB-A873-49F9-B8B0-7141F7999334}" type="pres">
      <dgm:prSet presAssocID="{DE8256E9-2B7A-43D3-9C74-9D963A083FB4}" presName="sibTrans" presStyleLbl="sibTrans2D1" presStyleIdx="0" presStyleCnt="0"/>
      <dgm:spPr/>
    </dgm:pt>
    <dgm:pt modelId="{897285AE-7705-43A1-A841-E1D3AEE97E4B}" type="pres">
      <dgm:prSet presAssocID="{826BB08F-D17E-4BEA-B0E7-ADC135F56FDE}" presName="compNode" presStyleCnt="0"/>
      <dgm:spPr/>
    </dgm:pt>
    <dgm:pt modelId="{79CB75CC-2AF2-4134-BE2E-418180B464D2}" type="pres">
      <dgm:prSet presAssocID="{826BB08F-D17E-4BEA-B0E7-ADC135F56FDE}" presName="node" presStyleLbl="node1" presStyleIdx="5" presStyleCnt="6">
        <dgm:presLayoutVars>
          <dgm:bulletEnabled val="1"/>
        </dgm:presLayoutVars>
      </dgm:prSet>
      <dgm:spPr/>
    </dgm:pt>
    <dgm:pt modelId="{11295582-7286-4EC4-A23A-B29905964D7A}" type="pres">
      <dgm:prSet presAssocID="{826BB08F-D17E-4BEA-B0E7-ADC135F56FDE}" presName="invisiNode" presStyleLbl="node1" presStyleIdx="5" presStyleCnt="6"/>
      <dgm:spPr/>
    </dgm:pt>
    <dgm:pt modelId="{293A87FD-98EA-4DE9-ABA3-6096C76F85EA}" type="pres">
      <dgm:prSet presAssocID="{826BB08F-D17E-4BEA-B0E7-ADC135F56FDE}" presName="imagNode" presStyleLbl="fgImgPlace1" presStyleIdx="5" presStyleCnt="6"/>
      <dgm:spPr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t="-2000" b="-2000"/>
          </a:stretch>
        </a:blipFill>
      </dgm:spPr>
      <dgm:extLst>
        <a:ext uri="{E40237B7-FDA0-4F09-8148-C483321AD2D9}">
          <dgm14:cNvPr xmlns:dgm14="http://schemas.microsoft.com/office/drawing/2010/diagram" id="0" name="" descr="No sign with solid fill"/>
        </a:ext>
      </dgm:extLst>
    </dgm:pt>
  </dgm:ptLst>
  <dgm:cxnLst>
    <dgm:cxn modelId="{5A957412-989E-466B-8246-0192D09CE9AA}" type="presOf" srcId="{098619C3-10A1-47DC-BCE8-6BA88BA259B6}" destId="{C55F9DFC-29FA-40F4-87ED-CDC99BDC2E48}" srcOrd="0" destOrd="0" presId="urn:microsoft.com/office/officeart/2005/8/layout/pList2"/>
    <dgm:cxn modelId="{480B9612-CC33-4F40-B71F-BA6F5BEF26B2}" type="presOf" srcId="{97478C41-8FD7-4FF5-A20E-22F86A1C7301}" destId="{5FC18DDF-5C57-4C33-8C5B-C500FE91A3E3}" srcOrd="0" destOrd="0" presId="urn:microsoft.com/office/officeart/2005/8/layout/pList2"/>
    <dgm:cxn modelId="{1CF09013-680D-4190-88C3-3B0819C837C4}" type="presOf" srcId="{826BB08F-D17E-4BEA-B0E7-ADC135F56FDE}" destId="{79CB75CC-2AF2-4134-BE2E-418180B464D2}" srcOrd="0" destOrd="0" presId="urn:microsoft.com/office/officeart/2005/8/layout/pList2"/>
    <dgm:cxn modelId="{2E762D16-6241-4017-AE94-06D5501B4215}" type="presOf" srcId="{E6FD4A84-6912-4F3C-8CDE-8D8D7E4C7ABC}" destId="{9F51A87E-CD39-480A-B249-0984266DBB33}" srcOrd="0" destOrd="0" presId="urn:microsoft.com/office/officeart/2005/8/layout/pList2"/>
    <dgm:cxn modelId="{6B45CD30-3A89-4A88-8580-FFD39F5E5334}" type="presOf" srcId="{DE8256E9-2B7A-43D3-9C74-9D963A083FB4}" destId="{8AF5A6EB-A873-49F9-B8B0-7141F7999334}" srcOrd="0" destOrd="0" presId="urn:microsoft.com/office/officeart/2005/8/layout/pList2"/>
    <dgm:cxn modelId="{94550333-F61F-49F4-AEE0-20E02E763C53}" srcId="{00BBA292-ADBC-4981-8FE0-01CCA4C5B368}" destId="{F3FD3994-FD9F-4A30-8967-7610DF9887E0}" srcOrd="3" destOrd="0" parTransId="{A4D7E123-34D6-4C93-B972-7677E8A53C6B}" sibTransId="{62C05810-1CB1-4D3C-8233-5EA38D4B6DCE}"/>
    <dgm:cxn modelId="{A2534D3B-04C3-4597-A366-93BDDF450709}" srcId="{00BBA292-ADBC-4981-8FE0-01CCA4C5B368}" destId="{E6FD4A84-6912-4F3C-8CDE-8D8D7E4C7ABC}" srcOrd="0" destOrd="0" parTransId="{DF234713-313B-4DA1-B736-1F0B5908DFFA}" sibTransId="{E575B16E-EFDF-46C9-AD85-F0972E2A3AB3}"/>
    <dgm:cxn modelId="{B9B9EE5E-E803-4800-BD25-3D1A1FB00109}" type="presOf" srcId="{E575B16E-EFDF-46C9-AD85-F0972E2A3AB3}" destId="{C4FB5AFD-94C5-4EC4-8AFD-DE34FF287DEF}" srcOrd="0" destOrd="0" presId="urn:microsoft.com/office/officeart/2005/8/layout/pList2"/>
    <dgm:cxn modelId="{8F014B43-50A7-4B7A-A8BD-0367DB8D2EB6}" srcId="{00BBA292-ADBC-4981-8FE0-01CCA4C5B368}" destId="{826BB08F-D17E-4BEA-B0E7-ADC135F56FDE}" srcOrd="5" destOrd="0" parTransId="{050802F3-004C-4E05-AFAE-145093FCDF45}" sibTransId="{469BD91F-2DC0-4365-9A38-F2F6AEF440C0}"/>
    <dgm:cxn modelId="{4FB8E664-3135-4880-BCE4-D141984F6868}" type="presOf" srcId="{F3FD3994-FD9F-4A30-8967-7610DF9887E0}" destId="{D7B39EDC-F240-4531-8EF7-90B8A03321FA}" srcOrd="0" destOrd="0" presId="urn:microsoft.com/office/officeart/2005/8/layout/pList2"/>
    <dgm:cxn modelId="{AEE03969-04EF-429A-AAB9-4620C4E45A85}" type="presOf" srcId="{00BBA292-ADBC-4981-8FE0-01CCA4C5B368}" destId="{8E1BEB2E-1F15-48D5-951B-FC8B09EE6462}" srcOrd="0" destOrd="0" presId="urn:microsoft.com/office/officeart/2005/8/layout/pList2"/>
    <dgm:cxn modelId="{F8378686-0654-41F1-B5BF-A7CEBD873055}" type="presOf" srcId="{62C05810-1CB1-4D3C-8233-5EA38D4B6DCE}" destId="{D5585DC0-2C24-4ACE-BF5C-7F03FB05B217}" srcOrd="0" destOrd="0" presId="urn:microsoft.com/office/officeart/2005/8/layout/pList2"/>
    <dgm:cxn modelId="{7A6C248E-9664-40A5-87C4-3E9008895FE8}" type="presOf" srcId="{DD5E22C2-BA1B-4294-BE2F-C19792BF40BA}" destId="{9658C9A3-A80A-4F21-A1D7-B3330411D23B}" srcOrd="0" destOrd="0" presId="urn:microsoft.com/office/officeart/2005/8/layout/pList2"/>
    <dgm:cxn modelId="{DC75829A-3D03-4D3B-8F0A-C75FAF1A8BBF}" type="presOf" srcId="{170DE673-918B-49A5-AC61-41AEE7683C25}" destId="{C85D9AF5-A30E-4668-AF50-87D680EF1698}" srcOrd="0" destOrd="0" presId="urn:microsoft.com/office/officeart/2005/8/layout/pList2"/>
    <dgm:cxn modelId="{B4890FD7-310C-4BC2-A2B9-E593749363D8}" srcId="{00BBA292-ADBC-4981-8FE0-01CCA4C5B368}" destId="{170DE673-918B-49A5-AC61-41AEE7683C25}" srcOrd="4" destOrd="0" parTransId="{049F474F-D12B-4BDC-9E5E-9915BA24323A}" sibTransId="{DE8256E9-2B7A-43D3-9C74-9D963A083FB4}"/>
    <dgm:cxn modelId="{135341DE-CCB7-42C9-B9B7-A06C5C1F1AFD}" type="presOf" srcId="{4C79C103-60D7-4899-8971-708E0412F878}" destId="{33257D79-D015-4F90-9B98-CB3F52735E7C}" srcOrd="0" destOrd="0" presId="urn:microsoft.com/office/officeart/2005/8/layout/pList2"/>
    <dgm:cxn modelId="{70596FE8-F37E-4A08-B548-3BC1C221152C}" srcId="{00BBA292-ADBC-4981-8FE0-01CCA4C5B368}" destId="{DD5E22C2-BA1B-4294-BE2F-C19792BF40BA}" srcOrd="2" destOrd="0" parTransId="{CE36C07E-D1E6-4DD6-A83C-7B8C450C45F5}" sibTransId="{4C79C103-60D7-4899-8971-708E0412F878}"/>
    <dgm:cxn modelId="{1E1A37F8-BA10-46B8-9786-1D13BC021784}" srcId="{00BBA292-ADBC-4981-8FE0-01CCA4C5B368}" destId="{098619C3-10A1-47DC-BCE8-6BA88BA259B6}" srcOrd="1" destOrd="0" parTransId="{F9F90F05-D627-4F9A-A13B-9F5F1A801820}" sibTransId="{97478C41-8FD7-4FF5-A20E-22F86A1C7301}"/>
    <dgm:cxn modelId="{531CB868-11FC-4A07-A05B-B3EF07963516}" type="presParOf" srcId="{8E1BEB2E-1F15-48D5-951B-FC8B09EE6462}" destId="{FFD2C6DE-3554-4750-B137-28C0407B07C9}" srcOrd="0" destOrd="0" presId="urn:microsoft.com/office/officeart/2005/8/layout/pList2"/>
    <dgm:cxn modelId="{399F325B-7CFD-4812-966F-8E0E7909DDCA}" type="presParOf" srcId="{8E1BEB2E-1F15-48D5-951B-FC8B09EE6462}" destId="{2A9110D4-6DE5-49E3-96C3-A7F17747C0C6}" srcOrd="1" destOrd="0" presId="urn:microsoft.com/office/officeart/2005/8/layout/pList2"/>
    <dgm:cxn modelId="{0195001F-82C0-4CCF-BFD9-7BD4E58D9A17}" type="presParOf" srcId="{2A9110D4-6DE5-49E3-96C3-A7F17747C0C6}" destId="{52D5C8A0-9FC8-4F18-A671-A598CD028AAE}" srcOrd="0" destOrd="0" presId="urn:microsoft.com/office/officeart/2005/8/layout/pList2"/>
    <dgm:cxn modelId="{6DAF850C-2AB4-4829-ABE1-0E8368CB3699}" type="presParOf" srcId="{52D5C8A0-9FC8-4F18-A671-A598CD028AAE}" destId="{9F51A87E-CD39-480A-B249-0984266DBB33}" srcOrd="0" destOrd="0" presId="urn:microsoft.com/office/officeart/2005/8/layout/pList2"/>
    <dgm:cxn modelId="{59E0696B-DF40-4257-A338-0AF6FBD2F832}" type="presParOf" srcId="{52D5C8A0-9FC8-4F18-A671-A598CD028AAE}" destId="{90AF9767-57D8-418A-AEB5-F8135D16D39B}" srcOrd="1" destOrd="0" presId="urn:microsoft.com/office/officeart/2005/8/layout/pList2"/>
    <dgm:cxn modelId="{2F0CDCA8-3DAA-44A8-ADE3-4D0794EC9EDF}" type="presParOf" srcId="{52D5C8A0-9FC8-4F18-A671-A598CD028AAE}" destId="{CA6DCB1E-E1CA-430A-B229-F27D7CA5AC6D}" srcOrd="2" destOrd="0" presId="urn:microsoft.com/office/officeart/2005/8/layout/pList2"/>
    <dgm:cxn modelId="{2F4B865F-3634-45CB-BD20-FF0B650980F8}" type="presParOf" srcId="{2A9110D4-6DE5-49E3-96C3-A7F17747C0C6}" destId="{C4FB5AFD-94C5-4EC4-8AFD-DE34FF287DEF}" srcOrd="1" destOrd="0" presId="urn:microsoft.com/office/officeart/2005/8/layout/pList2"/>
    <dgm:cxn modelId="{A9C7239D-B9BC-4C3B-838F-DAD6A41A4457}" type="presParOf" srcId="{2A9110D4-6DE5-49E3-96C3-A7F17747C0C6}" destId="{B7910442-75A2-4AF5-89C8-08154217BFDC}" srcOrd="2" destOrd="0" presId="urn:microsoft.com/office/officeart/2005/8/layout/pList2"/>
    <dgm:cxn modelId="{3D0498BB-F86C-4039-9C8F-BE333F027322}" type="presParOf" srcId="{B7910442-75A2-4AF5-89C8-08154217BFDC}" destId="{C55F9DFC-29FA-40F4-87ED-CDC99BDC2E48}" srcOrd="0" destOrd="0" presId="urn:microsoft.com/office/officeart/2005/8/layout/pList2"/>
    <dgm:cxn modelId="{ED0910E1-502C-4C38-B782-AC769DE1C532}" type="presParOf" srcId="{B7910442-75A2-4AF5-89C8-08154217BFDC}" destId="{3AC96314-1100-4558-B389-05F61D03FE9F}" srcOrd="1" destOrd="0" presId="urn:microsoft.com/office/officeart/2005/8/layout/pList2"/>
    <dgm:cxn modelId="{C2DFFB06-39E4-4723-83E9-BF03B65AF502}" type="presParOf" srcId="{B7910442-75A2-4AF5-89C8-08154217BFDC}" destId="{15BA7150-E905-43F0-ACB3-17D5B8AA5771}" srcOrd="2" destOrd="0" presId="urn:microsoft.com/office/officeart/2005/8/layout/pList2"/>
    <dgm:cxn modelId="{9436DCD8-8D11-4081-A561-11458655ECB6}" type="presParOf" srcId="{2A9110D4-6DE5-49E3-96C3-A7F17747C0C6}" destId="{5FC18DDF-5C57-4C33-8C5B-C500FE91A3E3}" srcOrd="3" destOrd="0" presId="urn:microsoft.com/office/officeart/2005/8/layout/pList2"/>
    <dgm:cxn modelId="{F14BC169-8E9C-4498-8BEB-0D4E9B13E0D5}" type="presParOf" srcId="{2A9110D4-6DE5-49E3-96C3-A7F17747C0C6}" destId="{EB3E1C42-3750-4CFD-9DBC-A0638BEC02ED}" srcOrd="4" destOrd="0" presId="urn:microsoft.com/office/officeart/2005/8/layout/pList2"/>
    <dgm:cxn modelId="{7E1AFB83-EAB8-4653-8070-4B5F77FB1A81}" type="presParOf" srcId="{EB3E1C42-3750-4CFD-9DBC-A0638BEC02ED}" destId="{9658C9A3-A80A-4F21-A1D7-B3330411D23B}" srcOrd="0" destOrd="0" presId="urn:microsoft.com/office/officeart/2005/8/layout/pList2"/>
    <dgm:cxn modelId="{F3CDB230-56E6-4C3D-94DB-CD2E013A2D02}" type="presParOf" srcId="{EB3E1C42-3750-4CFD-9DBC-A0638BEC02ED}" destId="{219D1E9D-E9A1-4A03-8D7A-99B05D2D5A2A}" srcOrd="1" destOrd="0" presId="urn:microsoft.com/office/officeart/2005/8/layout/pList2"/>
    <dgm:cxn modelId="{FA8AC194-C69B-402D-B132-58549652A0C9}" type="presParOf" srcId="{EB3E1C42-3750-4CFD-9DBC-A0638BEC02ED}" destId="{304EDF1E-F8A6-4B10-BE9E-214863A6A87A}" srcOrd="2" destOrd="0" presId="urn:microsoft.com/office/officeart/2005/8/layout/pList2"/>
    <dgm:cxn modelId="{92AE8D27-02AA-4493-BF28-CDD639C1053F}" type="presParOf" srcId="{2A9110D4-6DE5-49E3-96C3-A7F17747C0C6}" destId="{33257D79-D015-4F90-9B98-CB3F52735E7C}" srcOrd="5" destOrd="0" presId="urn:microsoft.com/office/officeart/2005/8/layout/pList2"/>
    <dgm:cxn modelId="{978A26EF-4C0C-440F-83FE-722E77BEFFA6}" type="presParOf" srcId="{2A9110D4-6DE5-49E3-96C3-A7F17747C0C6}" destId="{AEE59076-16ED-486D-9630-578ADB19ED68}" srcOrd="6" destOrd="0" presId="urn:microsoft.com/office/officeart/2005/8/layout/pList2"/>
    <dgm:cxn modelId="{37873E85-D2EA-4FC5-966E-B0B92B598A1B}" type="presParOf" srcId="{AEE59076-16ED-486D-9630-578ADB19ED68}" destId="{D7B39EDC-F240-4531-8EF7-90B8A03321FA}" srcOrd="0" destOrd="0" presId="urn:microsoft.com/office/officeart/2005/8/layout/pList2"/>
    <dgm:cxn modelId="{124D942C-258B-4B12-8882-75A313A5D339}" type="presParOf" srcId="{AEE59076-16ED-486D-9630-578ADB19ED68}" destId="{9182046A-ABB8-424B-9A4D-66253D102CCF}" srcOrd="1" destOrd="0" presId="urn:microsoft.com/office/officeart/2005/8/layout/pList2"/>
    <dgm:cxn modelId="{B8BB2678-EB3C-45B3-9A35-B7742CB0BBA2}" type="presParOf" srcId="{AEE59076-16ED-486D-9630-578ADB19ED68}" destId="{3314D3D6-D6FF-45D7-868C-3A65B81BF671}" srcOrd="2" destOrd="0" presId="urn:microsoft.com/office/officeart/2005/8/layout/pList2"/>
    <dgm:cxn modelId="{5DB2BD2A-9277-4A1D-A15A-6D9A69B5E907}" type="presParOf" srcId="{2A9110D4-6DE5-49E3-96C3-A7F17747C0C6}" destId="{D5585DC0-2C24-4ACE-BF5C-7F03FB05B217}" srcOrd="7" destOrd="0" presId="urn:microsoft.com/office/officeart/2005/8/layout/pList2"/>
    <dgm:cxn modelId="{412554A4-49CC-4BB5-A97F-D474D12EF1CD}" type="presParOf" srcId="{2A9110D4-6DE5-49E3-96C3-A7F17747C0C6}" destId="{D20E7304-5D41-40DA-A908-B3DC7535DC1D}" srcOrd="8" destOrd="0" presId="urn:microsoft.com/office/officeart/2005/8/layout/pList2"/>
    <dgm:cxn modelId="{C3E67C01-B3CE-4AF2-8CD3-B5241693A2F5}" type="presParOf" srcId="{D20E7304-5D41-40DA-A908-B3DC7535DC1D}" destId="{C85D9AF5-A30E-4668-AF50-87D680EF1698}" srcOrd="0" destOrd="0" presId="urn:microsoft.com/office/officeart/2005/8/layout/pList2"/>
    <dgm:cxn modelId="{50682B93-6F81-449C-A060-6F26918C02E5}" type="presParOf" srcId="{D20E7304-5D41-40DA-A908-B3DC7535DC1D}" destId="{F99EAA87-60FE-4D67-99BD-B1C9B6A18E34}" srcOrd="1" destOrd="0" presId="urn:microsoft.com/office/officeart/2005/8/layout/pList2"/>
    <dgm:cxn modelId="{9E6E6ACC-62EF-48FD-BD04-CACDFACD4590}" type="presParOf" srcId="{D20E7304-5D41-40DA-A908-B3DC7535DC1D}" destId="{C96B6B28-AE39-4C8D-87FA-FDF5B9913D23}" srcOrd="2" destOrd="0" presId="urn:microsoft.com/office/officeart/2005/8/layout/pList2"/>
    <dgm:cxn modelId="{88BF2001-2245-4ECA-98E6-6497D6A71CA2}" type="presParOf" srcId="{2A9110D4-6DE5-49E3-96C3-A7F17747C0C6}" destId="{8AF5A6EB-A873-49F9-B8B0-7141F7999334}" srcOrd="9" destOrd="0" presId="urn:microsoft.com/office/officeart/2005/8/layout/pList2"/>
    <dgm:cxn modelId="{D7054C86-AD31-4D9A-B67F-1C9827CCA0EE}" type="presParOf" srcId="{2A9110D4-6DE5-49E3-96C3-A7F17747C0C6}" destId="{897285AE-7705-43A1-A841-E1D3AEE97E4B}" srcOrd="10" destOrd="0" presId="urn:microsoft.com/office/officeart/2005/8/layout/pList2"/>
    <dgm:cxn modelId="{D1C44561-42E8-4680-A613-B502A105D2FB}" type="presParOf" srcId="{897285AE-7705-43A1-A841-E1D3AEE97E4B}" destId="{79CB75CC-2AF2-4134-BE2E-418180B464D2}" srcOrd="0" destOrd="0" presId="urn:microsoft.com/office/officeart/2005/8/layout/pList2"/>
    <dgm:cxn modelId="{AE7C338F-2D94-4503-976D-16BB7AF55D22}" type="presParOf" srcId="{897285AE-7705-43A1-A841-E1D3AEE97E4B}" destId="{11295582-7286-4EC4-A23A-B29905964D7A}" srcOrd="1" destOrd="0" presId="urn:microsoft.com/office/officeart/2005/8/layout/pList2"/>
    <dgm:cxn modelId="{D8845EC8-E05A-4C25-8811-75A4BE0D204E}" type="presParOf" srcId="{897285AE-7705-43A1-A841-E1D3AEE97E4B}" destId="{293A87FD-98EA-4DE9-ABA3-6096C76F85EA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D2C6DE-3554-4750-B137-28C0407B07C9}">
      <dsp:nvSpPr>
        <dsp:cNvPr id="0" name=""/>
        <dsp:cNvSpPr/>
      </dsp:nvSpPr>
      <dsp:spPr>
        <a:xfrm>
          <a:off x="0" y="0"/>
          <a:ext cx="10794999" cy="203988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6DCB1E-E1CA-430A-B229-F27D7CA5AC6D}">
      <dsp:nvSpPr>
        <dsp:cNvPr id="0" name=""/>
        <dsp:cNvSpPr/>
      </dsp:nvSpPr>
      <dsp:spPr>
        <a:xfrm>
          <a:off x="325088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F51A87E-CD39-480A-B249-0984266DBB33}">
      <dsp:nvSpPr>
        <dsp:cNvPr id="0" name=""/>
        <dsp:cNvSpPr/>
      </dsp:nvSpPr>
      <dsp:spPr>
        <a:xfrm rot="10800000">
          <a:off x="325088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As an accepted characteristic of the academic community worldwide, it is the basis of trusted research.</a:t>
          </a:r>
          <a:endParaRPr lang="en-US" sz="1400" kern="1200" dirty="0">
            <a:latin typeface="Calibri "/>
          </a:endParaRPr>
        </a:p>
      </dsp:txBody>
      <dsp:txXfrm rot="10800000">
        <a:off x="373086" y="2039883"/>
        <a:ext cx="1464745" cy="2445192"/>
      </dsp:txXfrm>
    </dsp:sp>
    <dsp:sp modelId="{15BA7150-E905-43F0-ACB3-17D5B8AA5771}">
      <dsp:nvSpPr>
        <dsp:cNvPr id="0" name=""/>
        <dsp:cNvSpPr/>
      </dsp:nvSpPr>
      <dsp:spPr>
        <a:xfrm>
          <a:off x="2041904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5F9DFC-29FA-40F4-87ED-CDC99BDC2E48}">
      <dsp:nvSpPr>
        <dsp:cNvPr id="0" name=""/>
        <dsp:cNvSpPr/>
      </dsp:nvSpPr>
      <dsp:spPr>
        <a:xfrm rot="10800000">
          <a:off x="2041904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Referring to experts in your written work strengthens and provides credibility to your arguments and writing.</a:t>
          </a:r>
          <a:endParaRPr lang="en-US" sz="1400" kern="1200" dirty="0">
            <a:latin typeface="Calibri "/>
          </a:endParaRPr>
        </a:p>
      </dsp:txBody>
      <dsp:txXfrm rot="10800000">
        <a:off x="2089902" y="2039883"/>
        <a:ext cx="1464745" cy="2445192"/>
      </dsp:txXfrm>
    </dsp:sp>
    <dsp:sp modelId="{304EDF1E-F8A6-4B10-BE9E-214863A6A87A}">
      <dsp:nvSpPr>
        <dsp:cNvPr id="0" name=""/>
        <dsp:cNvSpPr/>
      </dsp:nvSpPr>
      <dsp:spPr>
        <a:xfrm>
          <a:off x="3758720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58C9A3-A80A-4F21-A1D7-B3330411D23B}">
      <dsp:nvSpPr>
        <dsp:cNvPr id="0" name=""/>
        <dsp:cNvSpPr/>
      </dsp:nvSpPr>
      <dsp:spPr>
        <a:xfrm rot="10800000">
          <a:off x="3758720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Acknowledging and giving credit to those whose work you have read and used shows your academic integrity.</a:t>
          </a:r>
          <a:endParaRPr lang="en-US" sz="1400" kern="1200" dirty="0">
            <a:latin typeface="Calibri "/>
          </a:endParaRPr>
        </a:p>
      </dsp:txBody>
      <dsp:txXfrm rot="10800000">
        <a:off x="3806718" y="2039883"/>
        <a:ext cx="1464745" cy="2445192"/>
      </dsp:txXfrm>
    </dsp:sp>
    <dsp:sp modelId="{3314D3D6-D6FF-45D7-868C-3A65B81BF671}">
      <dsp:nvSpPr>
        <dsp:cNvPr id="0" name=""/>
        <dsp:cNvSpPr/>
      </dsp:nvSpPr>
      <dsp:spPr>
        <a:xfrm>
          <a:off x="5475537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B39EDC-F240-4531-8EF7-90B8A03321FA}">
      <dsp:nvSpPr>
        <dsp:cNvPr id="0" name=""/>
        <dsp:cNvSpPr/>
      </dsp:nvSpPr>
      <dsp:spPr>
        <a:xfrm rot="10800000">
          <a:off x="5475537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It is important to let your reader know which ideas have come from your reading and which thoughts are your own.</a:t>
          </a:r>
          <a:endParaRPr lang="en-US" sz="1400" kern="1200" dirty="0">
            <a:latin typeface="Calibri "/>
          </a:endParaRPr>
        </a:p>
      </dsp:txBody>
      <dsp:txXfrm rot="10800000">
        <a:off x="5523535" y="2039883"/>
        <a:ext cx="1464745" cy="2445192"/>
      </dsp:txXfrm>
    </dsp:sp>
    <dsp:sp modelId="{C96B6B28-AE39-4C8D-87FA-FDF5B9913D23}">
      <dsp:nvSpPr>
        <dsp:cNvPr id="0" name=""/>
        <dsp:cNvSpPr/>
      </dsp:nvSpPr>
      <dsp:spPr>
        <a:xfrm>
          <a:off x="7192353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5D9AF5-A30E-4668-AF50-87D680EF1698}">
      <dsp:nvSpPr>
        <dsp:cNvPr id="0" name=""/>
        <dsp:cNvSpPr/>
      </dsp:nvSpPr>
      <dsp:spPr>
        <a:xfrm rot="10800000">
          <a:off x="7192353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Including references from a wide range of relevant and suitable academic sources demonstrates to your reader you have researched your topic fully.</a:t>
          </a:r>
          <a:endParaRPr lang="en-US" sz="1400" kern="1200" dirty="0">
            <a:latin typeface="Calibri "/>
          </a:endParaRPr>
        </a:p>
      </dsp:txBody>
      <dsp:txXfrm rot="10800000">
        <a:off x="7240351" y="2039883"/>
        <a:ext cx="1464745" cy="2445192"/>
      </dsp:txXfrm>
    </dsp:sp>
    <dsp:sp modelId="{293A87FD-98EA-4DE9-ABA3-6096C76F85EA}">
      <dsp:nvSpPr>
        <dsp:cNvPr id="0" name=""/>
        <dsp:cNvSpPr/>
      </dsp:nvSpPr>
      <dsp:spPr>
        <a:xfrm>
          <a:off x="8909169" y="271984"/>
          <a:ext cx="1560741" cy="1495914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/>
          <a:stretch>
            <a:fillRect t="-2000" b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CB75CC-2AF2-4134-BE2E-418180B464D2}">
      <dsp:nvSpPr>
        <dsp:cNvPr id="0" name=""/>
        <dsp:cNvSpPr/>
      </dsp:nvSpPr>
      <dsp:spPr>
        <a:xfrm rot="10800000">
          <a:off x="8909169" y="2039883"/>
          <a:ext cx="1560741" cy="24931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dirty="0">
              <a:latin typeface="Calibri "/>
            </a:rPr>
            <a:t>Correct and accurate referencing can help prevent accidental plagiarism.</a:t>
          </a:r>
          <a:endParaRPr lang="en-US" sz="1400" kern="1200" dirty="0">
            <a:latin typeface="Calibri "/>
          </a:endParaRPr>
        </a:p>
      </dsp:txBody>
      <dsp:txXfrm rot="10800000">
        <a:off x="8957167" y="2039883"/>
        <a:ext cx="1464745" cy="24451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5811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28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BAB46-153E-64D5-9E66-5B246B41E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CADB24-9E25-CD3A-D8DB-65E10323D5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76CF6C-0636-9F63-D56F-8EE27ED17B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827CA4-1CEB-6BA9-E17B-70028D8FC4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0359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8178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3251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ABF26-9E50-7182-190B-FB12265BAF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D0FEC2-29CD-6320-5DD6-5560054D5B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A91B97-BF7C-858B-4A6B-3086CE8208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2603B3-CE1B-772F-D5A1-0DD8173C5F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7795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0669DB-C134-E34B-FD50-1BC334DDB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CFAC78-3CF1-6216-5A6F-B4CC5A07600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D87EFF-CC84-AFC6-D7B2-4CB3864B10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BAB1E8-62CB-C049-C8DB-8A0F85A54B5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9021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10/09/2025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31013323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1015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98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  <p:sldLayoutId id="2147483664" r:id="rId13"/>
    <p:sldLayoutId id="2147483734" r:id="rId14"/>
    <p:sldLayoutId id="2147483727" r:id="rId15"/>
    <p:sldLayoutId id="2147483730" r:id="rId16"/>
    <p:sldLayoutId id="2147483732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moodle.uwtsd.ac.uk/mod/page/view.php?id=515794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13" Type="http://schemas.openxmlformats.org/officeDocument/2006/relationships/image" Target="../media/image38.pn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12" Type="http://schemas.openxmlformats.org/officeDocument/2006/relationships/image" Target="../media/image37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svg"/><Relationship Id="rId11" Type="http://schemas.openxmlformats.org/officeDocument/2006/relationships/image" Target="../media/image36.pn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Relationship Id="rId14" Type="http://schemas.openxmlformats.org/officeDocument/2006/relationships/image" Target="../media/image39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leedsbeckett.ac.uk/home" TargetMode="External"/><Relationship Id="rId2" Type="http://schemas.openxmlformats.org/officeDocument/2006/relationships/hyperlink" Target="http://creativecommons.org/licenses/by/4.0/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0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svg"/><Relationship Id="rId7" Type="http://schemas.openxmlformats.org/officeDocument/2006/relationships/image" Target="../media/image51.sv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0.png"/><Relationship Id="rId5" Type="http://schemas.openxmlformats.org/officeDocument/2006/relationships/image" Target="../media/image49.svg"/><Relationship Id="rId4" Type="http://schemas.openxmlformats.org/officeDocument/2006/relationships/image" Target="../media/image4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article?docid=b-9781350928060&amp;tocid=b-9781350928060-setting-out-citations" TargetMode="External"/><Relationship Id="rId2" Type="http://schemas.openxmlformats.org/officeDocument/2006/relationships/hyperlink" Target="https://librarysearch.uwtsd.ac.uk/permalink/44WHELF_UWTSD/1pbrh66/alma99100241658802421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png"/><Relationship Id="rId5" Type="http://schemas.openxmlformats.org/officeDocument/2006/relationships/image" Target="../media/image53.png"/><Relationship Id="rId4" Type="http://schemas.openxmlformats.org/officeDocument/2006/relationships/hyperlink" Target="https://moodle.uwtsd.ac.uk/mod/page/view.php?id=475604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6.png"/><Relationship Id="rId4" Type="http://schemas.openxmlformats.org/officeDocument/2006/relationships/image" Target="../media/image58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pn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moodle.uwtsd.ac.uk/mod/page/view.php?id=515793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refworks.proquest.com/signup/email/" TargetMode="External"/><Relationship Id="rId4" Type="http://schemas.openxmlformats.org/officeDocument/2006/relationships/hyperlink" Target="https://www.zotero.org/" TargetMode="Externa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guides.hull.ac.uk/notetaking/reading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6.png"/><Relationship Id="rId5" Type="http://schemas.openxmlformats.org/officeDocument/2006/relationships/hyperlink" Target="https://www.uwtsd.ac.uk/study/experience-facilities/student-support-wellbeing/learning-support" TargetMode="External"/><Relationship Id="rId4" Type="http://schemas.openxmlformats.org/officeDocument/2006/relationships/hyperlink" Target="https://whelf-uwtsd.alma.exlibrisgroup.com/leganto/public/44WHELF_UWTSD/lists/7517844970002421?auth=SAML" TargetMode="Externa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7" Type="http://schemas.openxmlformats.org/officeDocument/2006/relationships/image" Target="../media/image68.svg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67.png"/><Relationship Id="rId5" Type="http://schemas.openxmlformats.org/officeDocument/2006/relationships/hyperlink" Target="https://www.youtube.com/playlist?list=PL8VCrbt1ecOQowwz2oxP4SmV0q3gWXw04" TargetMode="External"/><Relationship Id="rId4" Type="http://schemas.openxmlformats.org/officeDocument/2006/relationships/hyperlink" Target="https://digitalservices.uwtsd.ac.uk/library/academic-and-infoskills/referencing-handbooks/" TargetMode="Externa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mailto:l.ellis@uwtsd.ac.uk" TargetMode="External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Relationship Id="rId4" Type="http://schemas.openxmlformats.org/officeDocument/2006/relationships/image" Target="../media/image7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Lisa Ellis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</a:t>
            </a:r>
          </a:p>
          <a:p>
            <a:r>
              <a:rPr lang="en-GB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Institute of Management and Health (IMH)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>
                <a:latin typeface="Calibri" panose="020F0502020204030204" pitchFamily="34" charset="0"/>
                <a:cs typeface="Calibri" panose="020F0502020204030204" pitchFamily="34" charset="0"/>
              </a:rPr>
              <a:t>UWTSD’s Intro to 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-136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90818" cy="45740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 should already have a basic understanding of referencing and its importance if you have completed the following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Infoskills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Units: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25028-F3D6-C563-C0B1-398AADF280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4318731"/>
          </a:xfrm>
        </p:spPr>
        <p:txBody>
          <a:bodyPr>
            <a:normAutofit/>
          </a:bodyPr>
          <a:lstStyle/>
          <a:p>
            <a:endParaRPr lang="en-GB" sz="5400" b="1" i="0" dirty="0"/>
          </a:p>
          <a:p>
            <a:r>
              <a:rPr lang="en-GB" sz="5400" b="1" i="0" dirty="0"/>
              <a:t>What does referencing mean to you?</a:t>
            </a:r>
          </a:p>
          <a:p>
            <a:endParaRPr lang="en-GB" dirty="0"/>
          </a:p>
        </p:txBody>
      </p:sp>
      <p:pic>
        <p:nvPicPr>
          <p:cNvPr id="9" name="Picture Placeholder 8" descr="Quizzical burrowing owl looking forward">
            <a:extLst>
              <a:ext uri="{FF2B5EF4-FFF2-40B4-BE49-F238E27FC236}">
                <a16:creationId xmlns:a16="http://schemas.microsoft.com/office/drawing/2014/main" id="{48B1701F-2C26-8309-DDAE-B4B7F66CAF4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104" r="1010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02105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0CA9F-78D2-75A8-448C-C89EDC22C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include…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2DE625D-A171-CE59-F66A-E85828D0CBF0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3740400530"/>
              </p:ext>
            </p:extLst>
          </p:nvPr>
        </p:nvGraphicFramePr>
        <p:xfrm>
          <a:off x="698760" y="1276414"/>
          <a:ext cx="10795000" cy="45330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333AB13-8CF9-6950-A1A7-131673CF11DA}"/>
              </a:ext>
            </a:extLst>
          </p:cNvPr>
          <p:cNvSpPr txBox="1"/>
          <p:nvPr/>
        </p:nvSpPr>
        <p:spPr>
          <a:xfrm>
            <a:off x="3611499" y="5908569"/>
            <a:ext cx="5321808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 "/>
              </a:rPr>
              <a:t>Infoskills: </a:t>
            </a:r>
            <a:r>
              <a:rPr lang="en-GB" sz="2000" b="1" dirty="0">
                <a:solidFill>
                  <a:schemeClr val="accent2"/>
                </a:solidFill>
                <a:latin typeface="Calibri 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</a:t>
            </a:r>
            <a:endParaRPr lang="en-US" sz="2000" b="1">
              <a:solidFill>
                <a:schemeClr val="accent2"/>
              </a:solidFill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662299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1CA3F851-16BA-3764-A1B8-AD45CF93691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1721" r="11721"/>
          <a:stretch/>
        </p:blipFill>
        <p:spPr>
          <a:prstGeom prst="rect">
            <a:avLst/>
          </a:prstGeom>
          <a:ln>
            <a:noFill/>
          </a:ln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3C87D75-49FF-74D4-17A2-C31E686B50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853361" cy="510488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 b="1" i="0" dirty="0">
                <a:latin typeface="Calibri"/>
                <a:ea typeface="Calibri"/>
                <a:cs typeface="Calibri"/>
              </a:rPr>
              <a:t>Consider:</a:t>
            </a:r>
          </a:p>
          <a:p>
            <a:r>
              <a:rPr lang="en-GB" sz="3200" i="0" dirty="0">
                <a:latin typeface="Calibri"/>
                <a:ea typeface="Calibri"/>
                <a:cs typeface="Calibri"/>
              </a:rPr>
              <a:t>You are a project manager (PM), tasked with launching a new product for your  company.</a:t>
            </a:r>
          </a:p>
          <a:p>
            <a:endParaRPr lang="en-GB" sz="3200" i="0" dirty="0">
              <a:latin typeface="Calibri"/>
              <a:ea typeface="Calibri"/>
              <a:cs typeface="Calibri"/>
            </a:endParaRPr>
          </a:p>
          <a:p>
            <a:r>
              <a:rPr lang="en-GB" sz="3200" i="0" dirty="0">
                <a:latin typeface="Calibri"/>
                <a:ea typeface="Calibri"/>
                <a:cs typeface="Calibri"/>
              </a:rPr>
              <a:t>What steps do you need to take to ensure a successful launch?</a:t>
            </a:r>
          </a:p>
          <a:p>
            <a:endParaRPr lang="en-GB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00879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C9593-D41A-B745-A1B4-45955F0B4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Analogy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A4970-4CBB-E644-C53F-438B2E803E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97201" y="1498317"/>
            <a:ext cx="5536031" cy="475101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dirty="0">
              <a:solidFill>
                <a:schemeClr val="accent2"/>
              </a:solidFill>
              <a:latin typeface="Calibri" panose="020F0502020204030204" pitchFamily="34" charset="0"/>
              <a:ea typeface="Calibri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Would need to find experts with unique skills and knowledge to help them successfully take a product to market.</a:t>
            </a:r>
          </a:p>
          <a:p>
            <a:pPr marL="457200" lvl="1" indent="0">
              <a:buNone/>
            </a:pPr>
            <a:r>
              <a:rPr lang="en-GB" b="1" dirty="0">
                <a:latin typeface="Calibri"/>
                <a:ea typeface="Calibri"/>
                <a:cs typeface="Calibri"/>
              </a:rPr>
              <a:t>E.g. </a:t>
            </a:r>
            <a:r>
              <a:rPr lang="en-GB" dirty="0">
                <a:latin typeface="Calibri"/>
                <a:ea typeface="Calibri"/>
                <a:cs typeface="Calibri"/>
              </a:rPr>
              <a:t>Product development specialist, market research analyst, supply chain manager, financial analyst, etc</a:t>
            </a:r>
            <a:r>
              <a:rPr lang="en-GB" sz="2200" dirty="0">
                <a:latin typeface="Calibri"/>
                <a:ea typeface="Calibri"/>
                <a:cs typeface="Calibri"/>
              </a:rPr>
              <a:t>.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You are expected to find expert knowledge from academic sources on your topic to successfully complete your assignments.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pic>
        <p:nvPicPr>
          <p:cNvPr id="6" name="Picture 5" descr="Person writing on board">
            <a:extLst>
              <a:ext uri="{FF2B5EF4-FFF2-40B4-BE49-F238E27FC236}">
                <a16:creationId xmlns:a16="http://schemas.microsoft.com/office/drawing/2014/main" id="{CC684C9D-DA9F-77C6-9215-34B7753AEFC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043" y="1256200"/>
            <a:ext cx="6179957" cy="505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458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Specialists (Sources)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3548" y="1367769"/>
            <a:ext cx="4909813" cy="45267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Sourcing experts at each key stage is crucial to bring specialist knowledge and expertise to a project. </a:t>
            </a:r>
            <a:endParaRPr lang="en-GB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  <a:endParaRPr lang="en-GB" dirty="0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Similarly, sourcing relevant, specific articles, chapters, data, etc., to use at key points in your work enables you to include specialist knowledge and expertise in your assignment.</a:t>
            </a:r>
          </a:p>
        </p:txBody>
      </p:sp>
      <p:pic>
        <p:nvPicPr>
          <p:cNvPr id="6" name="Picture 5" descr="Group of standing people looking at whiteboard on classroom wall, man wearing glasses holding whiteboard marker and writing">
            <a:extLst>
              <a:ext uri="{FF2B5EF4-FFF2-40B4-BE49-F238E27FC236}">
                <a16:creationId xmlns:a16="http://schemas.microsoft.com/office/drawing/2014/main" id="{D7AEB83F-4504-B416-CC19-5DBDD15BE56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5208" y="1276575"/>
            <a:ext cx="7076792" cy="502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meetings (Citations)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23297" y="1421788"/>
            <a:ext cx="4978104" cy="37394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During team meetings, the PM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refer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to,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acknowledge</a:t>
            </a:r>
            <a:r>
              <a:rPr lang="en-GB" sz="2400" dirty="0">
                <a:latin typeface="Calibri"/>
                <a:ea typeface="Calibri"/>
                <a:cs typeface="Calibri"/>
              </a:rPr>
              <a:t>  and record the individual contributions from their team of experts.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I</a:t>
            </a:r>
            <a:r>
              <a:rPr lang="en-GB" sz="2400" dirty="0">
                <a:latin typeface="Calibri"/>
                <a:ea typeface="Calibri"/>
                <a:cs typeface="Calibri"/>
              </a:rPr>
              <a:t>n your essay, you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be expected to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cite</a:t>
            </a:r>
            <a:r>
              <a:rPr lang="en-GB" sz="2400" dirty="0">
                <a:latin typeface="Calibri"/>
                <a:ea typeface="Calibri"/>
                <a:cs typeface="Calibri"/>
              </a:rPr>
              <a:t> (refer to) your sources to acknowledge the ideas, words, theories, data etc., of the authors whose work you have read.</a:t>
            </a:r>
          </a:p>
        </p:txBody>
      </p:sp>
      <p:pic>
        <p:nvPicPr>
          <p:cNvPr id="5" name="Picture 4" descr="Two people shaking hands">
            <a:extLst>
              <a:ext uri="{FF2B5EF4-FFF2-40B4-BE49-F238E27FC236}">
                <a16:creationId xmlns:a16="http://schemas.microsoft.com/office/drawing/2014/main" id="{47E08D57-7BD4-8CF2-0A78-2F79815212F1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340" y="1256164"/>
            <a:ext cx="6902659" cy="5054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853" y="1600201"/>
            <a:ext cx="5167651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Project Manager</a:t>
            </a:r>
            <a:endParaRPr lang="en-GB" sz="2600" b="1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The final project report includes a section where all team members and their contributions are listed.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Student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Your reference list at the end of your essay or report is where you provide  the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full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GB" sz="2400" dirty="0">
                <a:latin typeface="Calibri"/>
                <a:ea typeface="Calibri"/>
                <a:cs typeface="Calibri"/>
              </a:rPr>
              <a:t>details of all the sources you have cited in </a:t>
            </a:r>
            <a:r>
              <a:rPr lang="en-GB" sz="2400">
                <a:latin typeface="Calibri"/>
                <a:ea typeface="Calibri"/>
                <a:cs typeface="Calibri"/>
              </a:rPr>
              <a:t>your work.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Project Report (Final Paper)</a:t>
            </a:r>
          </a:p>
        </p:txBody>
      </p:sp>
      <p:pic>
        <p:nvPicPr>
          <p:cNvPr id="6" name="Picture 5" descr="Adults writing and consulting textbooks">
            <a:extLst>
              <a:ext uri="{FF2B5EF4-FFF2-40B4-BE49-F238E27FC236}">
                <a16:creationId xmlns:a16="http://schemas.microsoft.com/office/drawing/2014/main" id="{CAA03736-D62C-43B9-8E53-0C610E6CC04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907" y="1266782"/>
            <a:ext cx="6436092" cy="504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4C75C78-2009-2573-4553-4505DA770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390" y="1732936"/>
            <a:ext cx="10283761" cy="1369449"/>
          </a:xfrm>
        </p:spPr>
        <p:txBody>
          <a:bodyPr anchor="b">
            <a:normAutofit/>
          </a:bodyPr>
          <a:lstStyle/>
          <a:p>
            <a:r>
              <a:rPr lang="en-GB" dirty="0"/>
              <a:t>Note...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A22280-0AE1-6681-2A7A-7F4FD95ACF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4119" y="3520205"/>
            <a:ext cx="10283761" cy="220216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You cannot try and find references </a:t>
            </a:r>
            <a:r>
              <a:rPr lang="en-GB" sz="4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after</a:t>
            </a:r>
            <a:r>
              <a:rPr lang="en-GB" sz="36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you have written your essay, in the same way a project manager would not bring in experts after the product launch.</a:t>
            </a:r>
          </a:p>
          <a:p>
            <a:pPr marL="0" indent="0">
              <a:buNone/>
            </a:pP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2590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Referencing Process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A93D71E-31EA-7046-8333-E12463EEE12A}"/>
              </a:ext>
            </a:extLst>
          </p:cNvPr>
          <p:cNvGrpSpPr/>
          <p:nvPr/>
        </p:nvGrpSpPr>
        <p:grpSpPr>
          <a:xfrm>
            <a:off x="-184786" y="3712034"/>
            <a:ext cx="6510064" cy="2446534"/>
            <a:chOff x="-184786" y="3712034"/>
            <a:chExt cx="6510064" cy="2446534"/>
          </a:xfrm>
        </p:grpSpPr>
        <p:pic>
          <p:nvPicPr>
            <p:cNvPr id="11" name="Graphic 11" descr="Books with solid fill">
              <a:extLst>
                <a:ext uri="{FF2B5EF4-FFF2-40B4-BE49-F238E27FC236}">
                  <a16:creationId xmlns:a16="http://schemas.microsoft.com/office/drawing/2014/main" id="{3F48DC4B-0E97-4C52-93DD-62A0B956206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798969" y="3862125"/>
              <a:ext cx="1526309" cy="1537854"/>
            </a:xfrm>
            <a:prstGeom prst="rect">
              <a:avLst/>
            </a:prstGeom>
          </p:spPr>
        </p:pic>
        <p:sp>
          <p:nvSpPr>
            <p:cNvPr id="16" name="Plus Sign 15">
              <a:extLst>
                <a:ext uri="{FF2B5EF4-FFF2-40B4-BE49-F238E27FC236}">
                  <a16:creationId xmlns:a16="http://schemas.microsoft.com/office/drawing/2014/main" id="{4DCE82C7-97E2-445A-9A23-0B8C184BAF38}"/>
                </a:ext>
              </a:extLst>
            </p:cNvPr>
            <p:cNvSpPr/>
            <p:nvPr/>
          </p:nvSpPr>
          <p:spPr>
            <a:xfrm>
              <a:off x="3776788" y="4283645"/>
              <a:ext cx="669636" cy="606136"/>
            </a:xfrm>
            <a:prstGeom prst="mathPlu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9" name="Graphic 9" descr="Lecturer with solid fill">
              <a:extLst>
                <a:ext uri="{FF2B5EF4-FFF2-40B4-BE49-F238E27FC236}">
                  <a16:creationId xmlns:a16="http://schemas.microsoft.com/office/drawing/2014/main" id="{486BE341-32D6-48D9-AE2B-4F6CF817C09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-184786" y="3712034"/>
              <a:ext cx="1630218" cy="1630218"/>
            </a:xfrm>
            <a:prstGeom prst="rect">
              <a:avLst/>
            </a:prstGeom>
          </p:spPr>
        </p:pic>
        <p:pic>
          <p:nvPicPr>
            <p:cNvPr id="10" name="Graphic 10" descr="Internet with solid fill">
              <a:extLst>
                <a:ext uri="{FF2B5EF4-FFF2-40B4-BE49-F238E27FC236}">
                  <a16:creationId xmlns:a16="http://schemas.microsoft.com/office/drawing/2014/main" id="{78533B40-97ED-4C03-90CC-94E1434A6BAD}"/>
                </a:ext>
              </a:extLst>
            </p:cNvPr>
            <p:cNvPicPr>
              <a:picLocks noChangeAspect="1"/>
            </p:cNvPicPr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2122633" y="3862125"/>
              <a:ext cx="1480127" cy="1480127"/>
            </a:xfrm>
            <a:prstGeom prst="rect">
              <a:avLst/>
            </a:prstGeom>
          </p:spPr>
        </p:pic>
        <p:sp>
          <p:nvSpPr>
            <p:cNvPr id="17" name="Plus Sign 16">
              <a:extLst>
                <a:ext uri="{FF2B5EF4-FFF2-40B4-BE49-F238E27FC236}">
                  <a16:creationId xmlns:a16="http://schemas.microsoft.com/office/drawing/2014/main" id="{356277BC-F040-49C3-B1B9-882F4F31BDB3}"/>
                </a:ext>
              </a:extLst>
            </p:cNvPr>
            <p:cNvSpPr/>
            <p:nvPr/>
          </p:nvSpPr>
          <p:spPr>
            <a:xfrm>
              <a:off x="1304760" y="4283645"/>
              <a:ext cx="669636" cy="606136"/>
            </a:xfrm>
            <a:prstGeom prst="mathPlu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F754C7BD-7E6E-44BA-8B0C-4FA2ACA66C8C}"/>
                </a:ext>
              </a:extLst>
            </p:cNvPr>
            <p:cNvSpPr txBox="1"/>
            <p:nvPr/>
          </p:nvSpPr>
          <p:spPr>
            <a:xfrm>
              <a:off x="1025892" y="5450682"/>
              <a:ext cx="4512572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 dirty="0">
                  <a:latin typeface="Calibri"/>
                  <a:ea typeface="Calibri"/>
                  <a:cs typeface="Calibri"/>
                </a:rPr>
                <a:t>Search for and explore research, theories and ideas from different sources.</a:t>
              </a:r>
              <a:endParaRPr lang="en-US" sz="2000" dirty="0">
                <a:latin typeface="Calibri"/>
                <a:ea typeface="Calibri"/>
                <a:cs typeface="Calibri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56B6832D-B3F9-C1C8-2D1B-259DA46B8900}"/>
              </a:ext>
            </a:extLst>
          </p:cNvPr>
          <p:cNvGrpSpPr/>
          <p:nvPr/>
        </p:nvGrpSpPr>
        <p:grpSpPr>
          <a:xfrm>
            <a:off x="1593669" y="822960"/>
            <a:ext cx="7790072" cy="4643828"/>
            <a:chOff x="1593669" y="822960"/>
            <a:chExt cx="7790072" cy="4643828"/>
          </a:xfrm>
        </p:grpSpPr>
        <p:pic>
          <p:nvPicPr>
            <p:cNvPr id="8" name="Graphic 8" descr="Thought bubble outline">
              <a:extLst>
                <a:ext uri="{FF2B5EF4-FFF2-40B4-BE49-F238E27FC236}">
                  <a16:creationId xmlns:a16="http://schemas.microsoft.com/office/drawing/2014/main" id="{E2A95DD0-6516-45D3-87AC-57042D5433D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 flipH="1">
              <a:off x="1593669" y="822960"/>
              <a:ext cx="7318702" cy="4495123"/>
            </a:xfrm>
            <a:prstGeom prst="rect">
              <a:avLst/>
            </a:prstGeom>
          </p:spPr>
        </p:pic>
        <p:pic>
          <p:nvPicPr>
            <p:cNvPr id="6" name="Graphic 6" descr="Head with gears with solid fill">
              <a:extLst>
                <a:ext uri="{FF2B5EF4-FFF2-40B4-BE49-F238E27FC236}">
                  <a16:creationId xmlns:a16="http://schemas.microsoft.com/office/drawing/2014/main" id="{4B2D26CF-9F24-47D4-8F01-57BA1404BD59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7857432" y="3934706"/>
              <a:ext cx="1526309" cy="1532082"/>
            </a:xfrm>
            <a:prstGeom prst="rect">
              <a:avLst/>
            </a:prstGeom>
          </p:spPr>
        </p:pic>
        <p:sp>
          <p:nvSpPr>
            <p:cNvPr id="19" name="Arrow: Right 18">
              <a:extLst>
                <a:ext uri="{FF2B5EF4-FFF2-40B4-BE49-F238E27FC236}">
                  <a16:creationId xmlns:a16="http://schemas.microsoft.com/office/drawing/2014/main" id="{876F720D-E557-4E83-B10D-205C3E55ECFF}"/>
                </a:ext>
              </a:extLst>
            </p:cNvPr>
            <p:cNvSpPr/>
            <p:nvPr/>
          </p:nvSpPr>
          <p:spPr>
            <a:xfrm>
              <a:off x="6325278" y="4319325"/>
              <a:ext cx="767772" cy="62345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2B557807-FD78-4269-9080-AF4548B268D6}"/>
                </a:ext>
              </a:extLst>
            </p:cNvPr>
            <p:cNvSpPr txBox="1"/>
            <p:nvPr/>
          </p:nvSpPr>
          <p:spPr>
            <a:xfrm>
              <a:off x="3488641" y="1750311"/>
              <a:ext cx="4368791" cy="163121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Make notes as you read.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Link perspectives.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Critically analyse viewpoints.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Write in your own words.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Accurately record your sources.</a:t>
              </a: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16D675B-CADE-AD18-FE63-099F4D0C564B}"/>
              </a:ext>
            </a:extLst>
          </p:cNvPr>
          <p:cNvGrpSpPr/>
          <p:nvPr/>
        </p:nvGrpSpPr>
        <p:grpSpPr>
          <a:xfrm>
            <a:off x="7731143" y="3688576"/>
            <a:ext cx="4644467" cy="2486098"/>
            <a:chOff x="7731143" y="3688576"/>
            <a:chExt cx="4644467" cy="2486098"/>
          </a:xfrm>
        </p:grpSpPr>
        <p:pic>
          <p:nvPicPr>
            <p:cNvPr id="12" name="Graphic 12" descr="Graduation cap with solid fill">
              <a:extLst>
                <a:ext uri="{FF2B5EF4-FFF2-40B4-BE49-F238E27FC236}">
                  <a16:creationId xmlns:a16="http://schemas.microsoft.com/office/drawing/2014/main" id="{DBA19759-0025-4136-B3FA-94DD9956338D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p:blipFill>
          <p:spPr>
            <a:xfrm>
              <a:off x="10298552" y="3688576"/>
              <a:ext cx="1965036" cy="1965036"/>
            </a:xfrm>
            <a:prstGeom prst="rect">
              <a:avLst/>
            </a:prstGeom>
          </p:spPr>
        </p:pic>
        <p:sp>
          <p:nvSpPr>
            <p:cNvPr id="18" name="Equals 17">
              <a:extLst>
                <a:ext uri="{FF2B5EF4-FFF2-40B4-BE49-F238E27FC236}">
                  <a16:creationId xmlns:a16="http://schemas.microsoft.com/office/drawing/2014/main" id="{BDA4E49A-645C-413D-B3D6-C1495C39C2A4}"/>
                </a:ext>
              </a:extLst>
            </p:cNvPr>
            <p:cNvSpPr/>
            <p:nvPr/>
          </p:nvSpPr>
          <p:spPr>
            <a:xfrm>
              <a:off x="9383741" y="4283645"/>
              <a:ext cx="669636" cy="698500"/>
            </a:xfrm>
            <a:prstGeom prst="mathEqual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5BE0D3B0-4959-40C8-8717-15CE6A44019A}"/>
                </a:ext>
              </a:extLst>
            </p:cNvPr>
            <p:cNvSpPr txBox="1"/>
            <p:nvPr/>
          </p:nvSpPr>
          <p:spPr>
            <a:xfrm>
              <a:off x="7731143" y="5466788"/>
              <a:ext cx="4644467" cy="70788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000" dirty="0">
                  <a:latin typeface="Calibri" panose="020F0502020204030204" pitchFamily="34" charset="0"/>
                  <a:ea typeface="+mn-lt"/>
                  <a:cs typeface="Calibri" panose="020F0502020204030204" pitchFamily="34" charset="0"/>
                </a:rPr>
                <a:t>Produce original written work with ideas built on correctly referenced sources.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/>
                <a:cs typeface="Calibri"/>
              </a:rPr>
              <a:t>Harvard uses the author - date format in the in-text citation.</a:t>
            </a: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(Providing your reader with the full reference details at the end of your work, to allow your reader to find and follow up.)</a:t>
            </a:r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2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3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118383" y="1260107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cs typeface="Calibri"/>
              </a:rPr>
              <a:t>1. In-text citation </a:t>
            </a:r>
            <a:endParaRPr lang="en-GB" sz="2400" dirty="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118383" y="3431580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C744BF6-2587-D5F4-2634-0D4C2310C46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16680" y="902904"/>
            <a:ext cx="8580597" cy="485276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>
            <a:cxnSpLocks/>
          </p:cNvCxnSpPr>
          <p:nvPr/>
        </p:nvCxnSpPr>
        <p:spPr>
          <a:xfrm>
            <a:off x="2182218" y="1721772"/>
            <a:ext cx="765702" cy="0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33899" y="1396844"/>
            <a:ext cx="4818867" cy="221980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0670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Integrating sources into your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4963" y="2023470"/>
            <a:ext cx="11847037" cy="41741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Used to let you reader know when you have used the ideas, theories, words or data of another. </a:t>
            </a:r>
            <a:endParaRPr lang="en-US" dirty="0"/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Allows you to acknowledge and discuss their work in your text, by quoting, paraphrasing, or summarising.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Forms part of your </a:t>
            </a:r>
            <a:r>
              <a:rPr lang="en-US" sz="2200" b="1" dirty="0">
                <a:latin typeface="Arial"/>
                <a:ea typeface="+mn-lt"/>
                <a:cs typeface="+mn-lt"/>
              </a:rPr>
              <a:t>word count</a:t>
            </a:r>
            <a:r>
              <a:rPr lang="en-US" sz="2200" dirty="0">
                <a:latin typeface="Arial"/>
                <a:ea typeface="+mn-lt"/>
                <a:cs typeface="+mn-lt"/>
              </a:rPr>
              <a:t> therefore, is brief. </a:t>
            </a:r>
            <a:endParaRPr lang="en-US" sz="2200" dirty="0">
              <a:solidFill>
                <a:srgbClr val="D1428D"/>
              </a:solidFill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It contains the following information </a:t>
            </a:r>
            <a:r>
              <a:rPr lang="en-US" sz="2200" b="1" dirty="0">
                <a:latin typeface="Arial"/>
                <a:ea typeface="+mn-lt"/>
                <a:cs typeface="+mn-lt"/>
              </a:rPr>
              <a:t>only:</a:t>
            </a:r>
            <a:endParaRPr lang="en-US" sz="2200" dirty="0">
              <a:latin typeface="Arial"/>
              <a:ea typeface="+mn-lt"/>
              <a:cs typeface="+mn-lt"/>
            </a:endParaRPr>
          </a:p>
          <a:p>
            <a:pPr marL="0" indent="0">
              <a:spcBef>
                <a:spcPts val="1200"/>
              </a:spcBef>
              <a:buNone/>
            </a:pPr>
            <a:endParaRPr lang="en-US" sz="2200" b="1" dirty="0">
              <a:solidFill>
                <a:srgbClr val="000000"/>
              </a:solidFill>
              <a:latin typeface="Arial"/>
              <a:ea typeface="+mn-lt"/>
              <a:cs typeface="+mn-lt"/>
            </a:endParaRP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Author</a:t>
            </a:r>
            <a:r>
              <a:rPr lang="en-US" sz="2200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200" dirty="0">
                <a:latin typeface="Arial"/>
                <a:ea typeface="+mn-lt"/>
                <a:cs typeface="+mn-lt"/>
              </a:rPr>
              <a:t>/ editor’s surname.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Year</a:t>
            </a:r>
            <a:r>
              <a:rPr lang="en-US" sz="2200" b="1" dirty="0">
                <a:latin typeface="Arial"/>
                <a:ea typeface="+mn-lt"/>
                <a:cs typeface="+mn-lt"/>
              </a:rPr>
              <a:t> </a:t>
            </a:r>
            <a:r>
              <a:rPr lang="en-US" sz="2200" dirty="0">
                <a:latin typeface="Arial"/>
                <a:ea typeface="+mn-lt"/>
                <a:cs typeface="+mn-lt"/>
              </a:rPr>
              <a:t>of publication.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Page numbers</a:t>
            </a:r>
            <a:r>
              <a:rPr lang="en-US" sz="2200" dirty="0">
                <a:latin typeface="Arial"/>
                <a:ea typeface="+mn-lt"/>
                <a:cs typeface="+mn-lt"/>
              </a:rPr>
              <a:t> (if quoting or referring to a specific part or idea).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7474C-B94C-73FA-7833-D5F5ECB67C8D}"/>
              </a:ext>
            </a:extLst>
          </p:cNvPr>
          <p:cNvSpPr txBox="1"/>
          <p:nvPr/>
        </p:nvSpPr>
        <p:spPr>
          <a:xfrm>
            <a:off x="304800" y="137822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In-text citation...</a:t>
            </a:r>
            <a:endParaRPr lang="en-US" sz="28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 v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5030" y="1908444"/>
            <a:ext cx="7760536" cy="39721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 dirty="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 dirty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12628" y="1819069"/>
            <a:ext cx="4150935" cy="415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5B1FF3-81DE-D838-1562-7B6F6C460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4B066-D650-ED7C-3EDA-ED7D7537227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545662"/>
            <a:ext cx="6304249" cy="259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A recent study </a:t>
            </a:r>
            <a:r>
              <a:rPr lang="en-GB" dirty="0">
                <a:latin typeface="Lato"/>
                <a:ea typeface="Lato"/>
                <a:cs typeface="Lato"/>
              </a:rPr>
              <a:t>(Hughes, 2023) suggests students struggle to correctly reference their work. To ensure they do not accidently plagiarise, 'students should record their sources as they use them' (Williams, 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9A36FA2F-9924-660D-D36C-6FED1BFD7D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2427939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85648-60FD-8455-6B35-B3BA96243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54208-D6DE-02C7-AA05-D80ECCA6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1ABDE-8F63-E779-1834-BCCC273D66E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545662"/>
            <a:ext cx="6304249" cy="259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A recent study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(Hughes, 2023) </a:t>
            </a:r>
            <a:r>
              <a:rPr lang="en-GB" dirty="0">
                <a:latin typeface="Lato"/>
                <a:ea typeface="Lato"/>
                <a:cs typeface="Lato"/>
              </a:rPr>
              <a:t>suggests students struggle to correctly reference their work. To ensure they do not accidently plagiarise,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'</a:t>
            </a:r>
            <a:r>
              <a:rPr lang="en-GB" dirty="0">
                <a:latin typeface="Lato"/>
                <a:ea typeface="Lato"/>
                <a:cs typeface="Lato"/>
              </a:rPr>
              <a:t>students should record their sources as they use them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'</a:t>
            </a:r>
            <a:r>
              <a:rPr lang="en-GB" dirty="0">
                <a:latin typeface="Lato"/>
                <a:ea typeface="Lato"/>
                <a:cs typeface="Lato"/>
              </a:rPr>
              <a:t>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(Williams, 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4041CF3C-9C6F-5ED9-2001-005C7A9042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859885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Example...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2098291" y="5768148"/>
            <a:ext cx="6987957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a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whole in-text citation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(Surname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GB" sz="2400" dirty="0">
                <a:latin typeface="Calibri"/>
                <a:ea typeface="+mn-lt"/>
                <a:cs typeface="Calibri"/>
              </a:rPr>
              <a:t>in brackets.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6276EC-5F9E-675D-3FA5-76704D3E40D5}"/>
              </a:ext>
            </a:extLst>
          </p:cNvPr>
          <p:cNvSpPr txBox="1"/>
          <p:nvPr/>
        </p:nvSpPr>
        <p:spPr>
          <a:xfrm>
            <a:off x="918575" y="3809999"/>
            <a:ext cx="1072854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According to research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2020),</a:t>
            </a:r>
            <a:r>
              <a:rPr lang="en-GB" sz="2800" b="1" dirty="0">
                <a:latin typeface="Calibri"/>
                <a:ea typeface="Calibri Light"/>
                <a:cs typeface="Calibri Light"/>
              </a:rPr>
              <a:t> effective communication is crucial for team success.</a:t>
            </a:r>
            <a:endParaRPr lang="en-GB" sz="2800" b="1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06967E-75A8-04F8-0FA8-59F167A16F32}"/>
              </a:ext>
            </a:extLst>
          </p:cNvPr>
          <p:cNvSpPr txBox="1"/>
          <p:nvPr/>
        </p:nvSpPr>
        <p:spPr>
          <a:xfrm>
            <a:off x="918576" y="2505205"/>
            <a:ext cx="1057196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Effective communication is crucial for team success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2020).</a:t>
            </a:r>
            <a:endParaRPr lang="en-GB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B2562A-FA9C-8F9C-EF13-A8DFE447C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7C5D-BF84-C3B7-722D-ED73BF3F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68E90-6332-2D4A-F122-884E8DBA83E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9401" y="1405668"/>
            <a:ext cx="11846843" cy="132965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+mn-lt"/>
                <a:cs typeface="Calibri"/>
              </a:rPr>
              <a:t>The sentence is </a:t>
            </a:r>
            <a:r>
              <a:rPr lang="en-US" sz="2400" b="1" dirty="0">
                <a:latin typeface="Calibri"/>
                <a:ea typeface="+mn-lt"/>
                <a:cs typeface="Calibri"/>
              </a:rPr>
              <a:t>focusing on the idea</a:t>
            </a:r>
            <a:r>
              <a:rPr lang="en-US" sz="2400" dirty="0">
                <a:latin typeface="Calibri"/>
                <a:ea typeface="+mn-lt"/>
                <a:cs typeface="Calibri"/>
              </a:rPr>
              <a:t>, rather than who wrote it.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400" dirty="0"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+mn-lt"/>
                <a:cs typeface="Calibri"/>
              </a:rPr>
              <a:t>Easy to integrate into your writing and </a:t>
            </a:r>
            <a:r>
              <a:rPr lang="en-US" sz="2400" dirty="0" err="1">
                <a:latin typeface="Calibri"/>
                <a:ea typeface="+mn-lt"/>
                <a:cs typeface="Calibri"/>
              </a:rPr>
              <a:t>synthesise</a:t>
            </a:r>
            <a:r>
              <a:rPr lang="en-US" sz="2400" dirty="0">
                <a:latin typeface="Calibri"/>
                <a:ea typeface="+mn-lt"/>
                <a:cs typeface="Calibri"/>
              </a:rPr>
              <a:t> from </a:t>
            </a:r>
            <a:r>
              <a:rPr lang="en-US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multiple sources </a:t>
            </a:r>
            <a:r>
              <a:rPr lang="en-US" sz="2400" dirty="0">
                <a:latin typeface="Calibri"/>
                <a:ea typeface="+mn-lt"/>
                <a:cs typeface="Calibri"/>
              </a:rPr>
              <a:t>using a </a:t>
            </a:r>
            <a:r>
              <a:rPr lang="en-US" sz="2400" b="1" dirty="0">
                <a:latin typeface="Calibri"/>
                <a:ea typeface="+mn-lt"/>
                <a:cs typeface="Calibri"/>
              </a:rPr>
              <a:t>semi-colon</a:t>
            </a:r>
            <a:r>
              <a:rPr lang="en-US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.</a:t>
            </a:r>
            <a:endParaRPr lang="en-US" sz="2400" dirty="0">
              <a:solidFill>
                <a:schemeClr val="accent2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/>
              <a:ea typeface="+mn-lt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3600" b="1" dirty="0">
                <a:latin typeface="Calibri"/>
                <a:ea typeface="+mn-lt"/>
                <a:cs typeface="Calibri"/>
              </a:rPr>
              <a:t>     </a:t>
            </a:r>
            <a:endParaRPr lang="en-US" sz="3600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9C56DE-11B4-091E-73BE-6AB9A29A735F}"/>
              </a:ext>
            </a:extLst>
          </p:cNvPr>
          <p:cNvSpPr txBox="1"/>
          <p:nvPr/>
        </p:nvSpPr>
        <p:spPr>
          <a:xfrm>
            <a:off x="1417982" y="4518992"/>
            <a:ext cx="94487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Thomas, 2022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Williams, 2023)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 demonstrates that motivation of employees is significantly influenced by leadership behaviour.</a:t>
            </a:r>
            <a:endParaRPr lang="en-GB" sz="24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7E2BC7-F40D-119C-39BA-A1D5B0AD10E9}"/>
              </a:ext>
            </a:extLst>
          </p:cNvPr>
          <p:cNvSpPr txBox="1"/>
          <p:nvPr/>
        </p:nvSpPr>
        <p:spPr>
          <a:xfrm>
            <a:off x="1371598" y="3014869"/>
            <a:ext cx="94487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Leadership behaviour is a significant influence on employee motivation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Thomas, 2022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Williams, 2023).</a:t>
            </a:r>
            <a:endParaRPr lang="en-GB" sz="2400" b="1" dirty="0">
              <a:latin typeface="Calibri Ligh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006786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02312" y="1458452"/>
            <a:ext cx="10395669" cy="144551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Focus is on the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author’s view or opinion</a:t>
            </a:r>
            <a:r>
              <a:rPr lang="en-US" sz="2400" dirty="0">
                <a:latin typeface="Calibri"/>
                <a:ea typeface="Calibri"/>
                <a:cs typeface="Calibri"/>
              </a:rPr>
              <a:t>.</a:t>
            </a:r>
            <a:endParaRPr lang="en-US" dirty="0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Difficult to synthesise multiple opinions and sources.</a:t>
            </a:r>
            <a:endParaRPr lang="en-US" dirty="0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Overuse can disrupt flow of your writing.</a:t>
            </a:r>
            <a:endParaRPr lang="en-GB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36633" y="2796065"/>
            <a:ext cx="11920051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author is referred to by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sz="2400" dirty="0">
                <a:latin typeface="Calibri"/>
                <a:ea typeface="+mn-lt"/>
                <a:cs typeface="Calibri"/>
              </a:rPr>
              <a:t> in the text. Only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the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 in brackets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1061342" y="5739975"/>
            <a:ext cx="10784932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show your reader you have paraphrased the ideas of the author cited in the sentence.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0C3008-7682-C102-E780-9FE2EBD936DA}"/>
              </a:ext>
            </a:extLst>
          </p:cNvPr>
          <p:cNvSpPr txBox="1"/>
          <p:nvPr/>
        </p:nvSpPr>
        <p:spPr>
          <a:xfrm>
            <a:off x="2107095" y="3756990"/>
            <a:ext cx="869342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 baseline="0">
                <a:latin typeface="Calibri"/>
              </a:rPr>
              <a:t>According to </a:t>
            </a:r>
            <a:r>
              <a:rPr lang="en-US" sz="2800" b="1" baseline="0">
                <a:solidFill>
                  <a:srgbClr val="D1428D"/>
                </a:solidFill>
                <a:latin typeface="Calibri"/>
              </a:rPr>
              <a:t>Smith (2020),</a:t>
            </a:r>
            <a:r>
              <a:rPr lang="en-US" sz="2800" b="1" baseline="0">
                <a:latin typeface="Calibri"/>
              </a:rPr>
              <a:t> </a:t>
            </a:r>
            <a:r>
              <a:rPr lang="en-US" sz="2800" b="1" baseline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effective communication is crucial for team success.</a:t>
            </a:r>
            <a:r>
              <a:rPr lang="en-US" sz="2800">
                <a:latin typeface="Calibri"/>
                <a:ea typeface="Calibri"/>
                <a:cs typeface="Calibri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 animBg="1"/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>
                <a:latin typeface="Calibri"/>
                <a:ea typeface="Calibri"/>
                <a:cs typeface="Calibri"/>
              </a:rPr>
              <a:t> of what you have read. </a:t>
            </a: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Wherever possible, you should paraphrase. Whichever you do, you must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give appropriate acknowledgement.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Use ‘quotation marks’.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referencing handbook.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0266" y="3753841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information. </a:t>
            </a:r>
            <a:endParaRPr lang="en-US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556592" y="5509863"/>
            <a:ext cx="11442212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and page numbers indicate to your reader you have paraphrased, not quoted 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Examples: Direct (short) quote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When writing assignments, the 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aim should always be to reference reliable sources of information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”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53396" y="3886363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>
                <a:latin typeface="Calibri"/>
                <a:ea typeface="Calibri"/>
                <a:cs typeface="Calibri"/>
              </a:rPr>
              <a:t>aim should always be to reference reliable sources of information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”.</a:t>
            </a:r>
            <a:endParaRPr lang="en-GB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13BBAF-32A2-B1CA-7D12-B30B39875537}"/>
              </a:ext>
            </a:extLst>
          </p:cNvPr>
          <p:cNvSpPr txBox="1"/>
          <p:nvPr/>
        </p:nvSpPr>
        <p:spPr>
          <a:xfrm>
            <a:off x="553396" y="5518923"/>
            <a:ext cx="11435139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of quotation marks and page numbers show your reader, you have used the exact words of the author cited in the sentence.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9503BB-573E-97D0-8541-5FC0BF50BF4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A83E38-270B-1D13-0BDE-7E4F15AE10F4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9437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9C902-0A45-1C8C-A212-CA742862C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in-text citations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596634-0D81-1475-ADAE-3E4A4576C28D}"/>
              </a:ext>
            </a:extLst>
          </p:cNvPr>
          <p:cNvSpPr txBox="1"/>
          <p:nvPr/>
        </p:nvSpPr>
        <p:spPr>
          <a:xfrm>
            <a:off x="294100" y="5873532"/>
            <a:ext cx="117729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</a:t>
            </a:r>
            <a:r>
              <a:rPr lang="en-GB" sz="1000" err="1">
                <a:solidFill>
                  <a:srgbClr val="3A3A3A"/>
                </a:solidFill>
                <a:latin typeface="Aptos"/>
              </a:rPr>
              <a:t>Zhongyi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</a:t>
            </a:r>
            <a:r>
              <a:rPr lang="en-GB" sz="1000" dirty="0">
                <a:solidFill>
                  <a:srgbClr val="3A3A3A"/>
                </a:solidFill>
                <a:latin typeface="Aptos"/>
              </a:rPr>
              <a:t>023-01791-y.</a:t>
            </a:r>
          </a:p>
        </p:txBody>
      </p:sp>
      <p:pic>
        <p:nvPicPr>
          <p:cNvPr id="7" name="Picture 6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8FC29078-E5DD-E8FE-0AA0-2AB1380BB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529" y="1404089"/>
            <a:ext cx="7417756" cy="4477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771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FD16D1-342F-1B6D-D696-E9DE84B5D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62BAC-2641-DF93-28CD-306529F62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citations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28143F-D788-FB55-1E25-8F4569796869}"/>
              </a:ext>
            </a:extLst>
          </p:cNvPr>
          <p:cNvSpPr txBox="1"/>
          <p:nvPr/>
        </p:nvSpPr>
        <p:spPr>
          <a:xfrm>
            <a:off x="276225" y="5924550"/>
            <a:ext cx="1190625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Zhongyi,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https://doi.org/10.1057/s41599-023-01791-y. </a:t>
            </a:r>
            <a:endParaRPr lang="en-GB"/>
          </a:p>
        </p:txBody>
      </p:sp>
      <p:pic>
        <p:nvPicPr>
          <p:cNvPr id="8" name="Picture 7" descr="A white text with red text&#10;&#10;AI-generated content may be incorrect.">
            <a:extLst>
              <a:ext uri="{FF2B5EF4-FFF2-40B4-BE49-F238E27FC236}">
                <a16:creationId xmlns:a16="http://schemas.microsoft.com/office/drawing/2014/main" id="{A85402AA-77CF-29F7-BF26-196E394CA9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7912" y="1428852"/>
            <a:ext cx="7585683" cy="44937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AE4E10-ACBC-DCF7-D5D2-3F2DDD50E481}"/>
              </a:ext>
            </a:extLst>
          </p:cNvPr>
          <p:cNvSpPr txBox="1"/>
          <p:nvPr/>
        </p:nvSpPr>
        <p:spPr>
          <a:xfrm>
            <a:off x="185531" y="1934816"/>
            <a:ext cx="3922641" cy="378565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referring to different articles by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same author</a:t>
            </a:r>
            <a:r>
              <a:rPr lang="en-US" sz="2000" dirty="0">
                <a:latin typeface="Calibri"/>
                <a:ea typeface="Calibri"/>
                <a:cs typeface="Calibri"/>
              </a:rPr>
              <a:t>,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same year</a:t>
            </a:r>
            <a:r>
              <a:rPr lang="en-US" sz="2000" dirty="0">
                <a:latin typeface="Calibri"/>
                <a:ea typeface="Calibri"/>
                <a:cs typeface="Calibri"/>
              </a:rPr>
              <a:t>, you can use 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a,b,c</a:t>
            </a:r>
            <a:r>
              <a:rPr lang="en-US" sz="2000" dirty="0">
                <a:latin typeface="Calibri"/>
                <a:ea typeface="Calibri"/>
                <a:cs typeface="Calibri"/>
              </a:rPr>
              <a:t>, etc. In your in-text citation to show your reader which one you are referring to.</a:t>
            </a:r>
            <a:endParaRPr lang="en-US" dirty="0"/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endParaRPr lang="en-US" sz="20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 dirty="0">
                <a:latin typeface="Calibri"/>
                <a:ea typeface="Calibri"/>
                <a:cs typeface="Calibri"/>
              </a:rPr>
              <a:t>et.al.</a:t>
            </a:r>
            <a:r>
              <a:rPr lang="en-US" sz="2000" dirty="0">
                <a:latin typeface="Calibri"/>
                <a:ea typeface="Calibri"/>
                <a:cs typeface="Calibri"/>
              </a:rPr>
              <a:t>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in-text citation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only.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22FA0D2-A44B-9006-66C4-43A2DA062424}"/>
              </a:ext>
            </a:extLst>
          </p:cNvPr>
          <p:cNvCxnSpPr/>
          <p:nvPr/>
        </p:nvCxnSpPr>
        <p:spPr>
          <a:xfrm flipV="1">
            <a:off x="3677477" y="3001616"/>
            <a:ext cx="3465445" cy="53008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A6037A3-ADFD-9673-D161-6C75EC7B82F9}"/>
              </a:ext>
            </a:extLst>
          </p:cNvPr>
          <p:cNvCxnSpPr>
            <a:cxnSpLocks/>
          </p:cNvCxnSpPr>
          <p:nvPr/>
        </p:nvCxnSpPr>
        <p:spPr>
          <a:xfrm flipV="1">
            <a:off x="3472069" y="4605128"/>
            <a:ext cx="3564833" cy="61622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4113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in-text citation is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FA9088-0F3D-7397-5A45-B2E078A179F5}"/>
              </a:ext>
            </a:extLst>
          </p:cNvPr>
          <p:cNvSpPr txBox="1"/>
          <p:nvPr/>
        </p:nvSpPr>
        <p:spPr>
          <a:xfrm>
            <a:off x="1544876" y="1252090"/>
            <a:ext cx="7905750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F03BF-E922-55AA-1A9B-81B9774BF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DB96D-C628-B6CF-5FDE-E688EBF6A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 is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FE927D-8B72-AA51-30F4-E2DAE0E6A586}"/>
              </a:ext>
            </a:extLst>
          </p:cNvPr>
          <p:cNvSpPr txBox="1"/>
          <p:nvPr/>
        </p:nvSpPr>
        <p:spPr>
          <a:xfrm>
            <a:off x="1544876" y="1257952"/>
            <a:ext cx="5075197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B9E09A01-134F-0389-182C-21B4B5A0C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4495798"/>
            <a:ext cx="507305" cy="475989"/>
          </a:xfrm>
          <a:prstGeom prst="rect">
            <a:avLst/>
          </a:prstGeom>
        </p:spPr>
      </p:pic>
      <p:pic>
        <p:nvPicPr>
          <p:cNvPr id="9" name="Graphic 8" descr="Close with solid fill">
            <a:extLst>
              <a:ext uri="{FF2B5EF4-FFF2-40B4-BE49-F238E27FC236}">
                <a16:creationId xmlns:a16="http://schemas.microsoft.com/office/drawing/2014/main" id="{EC09307D-1CC3-1700-D907-22682F3304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2522948"/>
            <a:ext cx="507305" cy="475989"/>
          </a:xfrm>
          <a:prstGeom prst="rect">
            <a:avLst/>
          </a:prstGeom>
        </p:spPr>
      </p:pic>
      <p:pic>
        <p:nvPicPr>
          <p:cNvPr id="10" name="Graphic 9" descr="Close with solid fill">
            <a:extLst>
              <a:ext uri="{FF2B5EF4-FFF2-40B4-BE49-F238E27FC236}">
                <a16:creationId xmlns:a16="http://schemas.microsoft.com/office/drawing/2014/main" id="{19334216-49A2-3274-4E53-ACF1BD2F48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4" y="5174291"/>
            <a:ext cx="507305" cy="475989"/>
          </a:xfrm>
          <a:prstGeom prst="rect">
            <a:avLst/>
          </a:prstGeom>
        </p:spPr>
      </p:pic>
      <p:pic>
        <p:nvPicPr>
          <p:cNvPr id="11" name="Graphic 10" descr="Tick with solid fill">
            <a:extLst>
              <a:ext uri="{FF2B5EF4-FFF2-40B4-BE49-F238E27FC236}">
                <a16:creationId xmlns:a16="http://schemas.microsoft.com/office/drawing/2014/main" id="{323D1803-EE75-1FC3-BAB3-7714DC6E54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191006"/>
            <a:ext cx="507305" cy="475990"/>
          </a:xfrm>
          <a:prstGeom prst="rect">
            <a:avLst/>
          </a:prstGeom>
        </p:spPr>
      </p:pic>
      <p:pic>
        <p:nvPicPr>
          <p:cNvPr id="12" name="Graphic 11" descr="Tick with solid fill">
            <a:extLst>
              <a:ext uri="{FF2B5EF4-FFF2-40B4-BE49-F238E27FC236}">
                <a16:creationId xmlns:a16="http://schemas.microsoft.com/office/drawing/2014/main" id="{1CBC4742-2BC3-3EDC-590A-D6A72B7F3B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869498"/>
            <a:ext cx="507305" cy="475990"/>
          </a:xfrm>
          <a:prstGeom prst="rect">
            <a:avLst/>
          </a:prstGeom>
        </p:spPr>
      </p:pic>
      <p:pic>
        <p:nvPicPr>
          <p:cNvPr id="13" name="Graphic 12" descr="Tick with solid fill">
            <a:extLst>
              <a:ext uri="{FF2B5EF4-FFF2-40B4-BE49-F238E27FC236}">
                <a16:creationId xmlns:a16="http://schemas.microsoft.com/office/drawing/2014/main" id="{D752AC9F-D741-C948-C0A2-F285FA8320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5852786"/>
            <a:ext cx="507305" cy="475990"/>
          </a:xfrm>
          <a:prstGeom prst="rect">
            <a:avLst/>
          </a:prstGeom>
        </p:spPr>
      </p:pic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12B394BD-104D-6702-DA3E-A1A8604255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5485" y="1259910"/>
            <a:ext cx="507305" cy="475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6FC38A-A5D5-F61C-B0FD-F4B0BA29A769}"/>
              </a:ext>
            </a:extLst>
          </p:cNvPr>
          <p:cNvSpPr txBox="1"/>
          <p:nvPr/>
        </p:nvSpPr>
        <p:spPr>
          <a:xfrm>
            <a:off x="6783922" y="1294768"/>
            <a:ext cx="55600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pic>
        <p:nvPicPr>
          <p:cNvPr id="7" name="Graphic 6" descr="Close with solid fill">
            <a:extLst>
              <a:ext uri="{FF2B5EF4-FFF2-40B4-BE49-F238E27FC236}">
                <a16:creationId xmlns:a16="http://schemas.microsoft.com/office/drawing/2014/main" id="{7D3352EB-EC93-FE9E-19CB-C8848C799C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1854895"/>
            <a:ext cx="507305" cy="47598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8C6A3E3-4324-C886-8E25-9CDD63D26142}"/>
              </a:ext>
            </a:extLst>
          </p:cNvPr>
          <p:cNvSpPr txBox="1"/>
          <p:nvPr/>
        </p:nvSpPr>
        <p:spPr>
          <a:xfrm>
            <a:off x="6783921" y="1933031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 Light"/>
                <a:cs typeface="Calibri Light"/>
              </a:rPr>
              <a:t>We do not include initials.</a:t>
            </a:r>
            <a:endParaRPr lang="en-GB" sz="2000">
              <a:latin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BC8251-5D86-2325-2512-0A19DDA43F57}"/>
              </a:ext>
            </a:extLst>
          </p:cNvPr>
          <p:cNvSpPr txBox="1"/>
          <p:nvPr/>
        </p:nvSpPr>
        <p:spPr>
          <a:xfrm>
            <a:off x="6783921" y="2600851"/>
            <a:ext cx="60480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A2FD49-5C90-4FC9-5EE8-39626C4FD4B4}"/>
              </a:ext>
            </a:extLst>
          </p:cNvPr>
          <p:cNvSpPr txBox="1"/>
          <p:nvPr/>
        </p:nvSpPr>
        <p:spPr>
          <a:xfrm>
            <a:off x="6783920" y="4575649"/>
            <a:ext cx="324685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 Light"/>
                <a:cs typeface="Calibri Light"/>
              </a:rPr>
              <a:t>We do not include initials.</a:t>
            </a:r>
            <a:endParaRPr lang="en-GB" sz="2000"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A0B3F71-7823-1B1D-31EB-FFB8A668C6E7}"/>
              </a:ext>
            </a:extLst>
          </p:cNvPr>
          <p:cNvSpPr txBox="1"/>
          <p:nvPr/>
        </p:nvSpPr>
        <p:spPr>
          <a:xfrm>
            <a:off x="6783920" y="3255419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parenthetical citation.</a:t>
            </a:r>
            <a:endParaRPr lang="en-GB" sz="2000" dirty="0">
              <a:latin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8E6D3CF-65E0-8EB1-B85C-6DA386AE1544}"/>
              </a:ext>
            </a:extLst>
          </p:cNvPr>
          <p:cNvSpPr txBox="1"/>
          <p:nvPr/>
        </p:nvSpPr>
        <p:spPr>
          <a:xfrm>
            <a:off x="6783919" y="39469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narrative citation.</a:t>
            </a:r>
            <a:endParaRPr lang="en-GB" sz="2000" dirty="0">
              <a:latin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B255B5B-1943-5349-47DB-3A5EC7C021CA}"/>
              </a:ext>
            </a:extLst>
          </p:cNvPr>
          <p:cNvSpPr txBox="1"/>
          <p:nvPr/>
        </p:nvSpPr>
        <p:spPr>
          <a:xfrm>
            <a:off x="6783919" y="5212273"/>
            <a:ext cx="4565448" cy="4067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include titles, unless no author.</a:t>
            </a:r>
            <a:endParaRPr lang="en-GB" sz="2000" dirty="0">
              <a:latin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9DB6B1-7510-9F39-8B8B-7105EE0C271F}"/>
              </a:ext>
            </a:extLst>
          </p:cNvPr>
          <p:cNvSpPr txBox="1"/>
          <p:nvPr/>
        </p:nvSpPr>
        <p:spPr>
          <a:xfrm>
            <a:off x="6780942" y="5890516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parenthetical citation.</a:t>
            </a:r>
            <a:endParaRPr lang="en-GB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2581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4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/>
              <a:t>International Journal of Cultural Studies, </a:t>
            </a:r>
            <a:r>
              <a:rPr lang="en-GB" sz="120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Article Link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402562" y="454890"/>
            <a:ext cx="3740082" cy="378565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/>
              <a:t>Tip:</a:t>
            </a:r>
          </a:p>
          <a:p>
            <a:endParaRPr lang="en-GB" sz="2400" b="1" dirty="0"/>
          </a:p>
          <a:p>
            <a:r>
              <a:rPr lang="en-GB" sz="2400" dirty="0"/>
              <a:t>Explore articles in journals to see how they have cited their reading.</a:t>
            </a:r>
          </a:p>
          <a:p>
            <a:endParaRPr lang="en-GB" sz="2400" dirty="0">
              <a:ea typeface="Calibri"/>
              <a:cs typeface="Calibri"/>
            </a:endParaRPr>
          </a:p>
          <a:p>
            <a:r>
              <a:rPr lang="en-GB" sz="2400" b="1" dirty="0">
                <a:ea typeface="Calibri"/>
                <a:cs typeface="Calibri"/>
              </a:rPr>
              <a:t>Note:</a:t>
            </a:r>
          </a:p>
          <a:p>
            <a:endParaRPr lang="en-GB" sz="2400" b="1" dirty="0">
              <a:ea typeface="Calibri"/>
              <a:cs typeface="Calibri"/>
            </a:endParaRPr>
          </a:p>
          <a:p>
            <a:r>
              <a:rPr lang="en-GB" sz="2400" dirty="0">
                <a:ea typeface="Calibri"/>
                <a:cs typeface="Calibri"/>
              </a:rPr>
              <a:t>Not everyone uses Harvard, or the same style of it!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1924" y="2167898"/>
            <a:ext cx="7558735" cy="23883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How to use your reading in your essays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Cite Them Right: </a:t>
            </a: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Setting out citations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Harvard Referencing: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The Mechanics </a:t>
            </a:r>
            <a:r>
              <a:rPr lang="en-GB" dirty="0">
                <a:latin typeface="Calibri"/>
                <a:ea typeface="Calibri"/>
                <a:cs typeface="Calibri"/>
              </a:rPr>
              <a:t>(infoskills).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DFCF5D1-35BD-583D-EB77-80F29D93EF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63799" y="1450831"/>
            <a:ext cx="2250796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47" y="3361927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reference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alphabetically</a:t>
            </a:r>
            <a:r>
              <a:rPr lang="en-US" sz="2400" dirty="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 dirty="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E.g</a:t>
            </a:r>
            <a:r>
              <a:rPr lang="en-US" sz="2400" dirty="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 dirty="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 dirty="0">
                <a:latin typeface="Calibri"/>
                <a:ea typeface="Calibri"/>
                <a:cs typeface="Calibri"/>
              </a:rPr>
              <a:t>    </a:t>
            </a:r>
            <a:endParaRPr lang="en-US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 dirty="0">
                <a:latin typeface="Calibri"/>
                <a:ea typeface="Calibri"/>
                <a:cs typeface="Calibri"/>
              </a:rPr>
              <a:t>   </a:t>
            </a:r>
            <a:endParaRPr lang="en-US" dirty="0">
              <a:solidFill>
                <a:srgbClr val="000000"/>
              </a:solidFill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 dirty="0">
                <a:latin typeface="Calibri"/>
                <a:ea typeface="Calibri"/>
                <a:cs typeface="Calibri"/>
              </a:rPr>
              <a:t>  </a:t>
            </a:r>
            <a:endParaRPr lang="en-US" dirty="0"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endParaRPr lang="en-US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D0E98-127B-389A-7891-9DF76F78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book</a:t>
            </a:r>
          </a:p>
        </p:txBody>
      </p:sp>
      <p:pic>
        <p:nvPicPr>
          <p:cNvPr id="4" name="Picture 3" descr="A book cover with white text&#10;&#10;AI-generated content may be incorrect.">
            <a:extLst>
              <a:ext uri="{FF2B5EF4-FFF2-40B4-BE49-F238E27FC236}">
                <a16:creationId xmlns:a16="http://schemas.microsoft.com/office/drawing/2014/main" id="{8A302DB6-2DE8-4FCD-EBB2-B503C6E08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910" y="1361318"/>
            <a:ext cx="3653458" cy="48714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F5B5D7-FCFF-3626-D170-EDDD78F486A4}"/>
              </a:ext>
            </a:extLst>
          </p:cNvPr>
          <p:cNvSpPr txBox="1"/>
          <p:nvPr/>
        </p:nvSpPr>
        <p:spPr>
          <a:xfrm>
            <a:off x="4275926" y="1904082"/>
            <a:ext cx="5363110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 dirty="0">
                <a:latin typeface="Calibri"/>
                <a:cs typeface="Arial"/>
              </a:rPr>
              <a:t> - Author.​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 dirty="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 dirty="0">
                <a:latin typeface="Calibri"/>
                <a:cs typeface="Arial"/>
              </a:rPr>
              <a:t>Date published).​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 dirty="0">
                <a:latin typeface="Calibri"/>
                <a:cs typeface="Arial"/>
              </a:rPr>
              <a:t> - </a:t>
            </a:r>
            <a:r>
              <a:rPr lang="en-US" sz="3200" i="1" dirty="0">
                <a:latin typeface="Calibri"/>
                <a:cs typeface="Arial"/>
              </a:rPr>
              <a:t>Title</a:t>
            </a:r>
            <a:r>
              <a:rPr lang="en-US" sz="3200" dirty="0">
                <a:latin typeface="Calibri"/>
                <a:cs typeface="Arial"/>
              </a:rPr>
              <a:t> &amp; edition.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 dirty="0">
                <a:latin typeface="Calibri"/>
                <a:cs typeface="Arial"/>
              </a:rPr>
              <a:t> - Publisher.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3F543C-13F8-1A30-FC34-127287CE7B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9155" y="4147760"/>
            <a:ext cx="175284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0448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cover with blue text&#10;&#10;AI-generated content may be incorrect.">
            <a:extLst>
              <a:ext uri="{FF2B5EF4-FFF2-40B4-BE49-F238E27FC236}">
                <a16:creationId xmlns:a16="http://schemas.microsoft.com/office/drawing/2014/main" id="{699176D4-7D93-AD92-28A2-AC913D5302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1458" y="1404728"/>
            <a:ext cx="3824195" cy="46250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2853355-F530-82AB-E36B-F9E958321005}"/>
              </a:ext>
            </a:extLst>
          </p:cNvPr>
          <p:cNvGrpSpPr/>
          <p:nvPr/>
        </p:nvGrpSpPr>
        <p:grpSpPr>
          <a:xfrm>
            <a:off x="67259" y="2026767"/>
            <a:ext cx="1943845" cy="461665"/>
            <a:chOff x="173276" y="1728593"/>
            <a:chExt cx="1943845" cy="461665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4C9D804-7097-4F26-954D-BA279E8FDB44}"/>
                </a:ext>
              </a:extLst>
            </p:cNvPr>
            <p:cNvSpPr txBox="1"/>
            <p:nvPr/>
          </p:nvSpPr>
          <p:spPr>
            <a:xfrm>
              <a:off x="173276" y="1728593"/>
              <a:ext cx="853857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 dirty="0"/>
                <a:t>Title</a:t>
              </a:r>
              <a:endParaRPr lang="en-US" sz="2400" b="1" dirty="0">
                <a:cs typeface="Calibri Light"/>
              </a:endParaRPr>
            </a:p>
          </p:txBody>
        </p:sp>
        <p:sp>
          <p:nvSpPr>
            <p:cNvPr id="13" name="Arrow: Right 12">
              <a:extLst>
                <a:ext uri="{FF2B5EF4-FFF2-40B4-BE49-F238E27FC236}">
                  <a16:creationId xmlns:a16="http://schemas.microsoft.com/office/drawing/2014/main" id="{CF11FEDB-2453-4D01-B926-CE9D5F38D95E}"/>
                </a:ext>
              </a:extLst>
            </p:cNvPr>
            <p:cNvSpPr/>
            <p:nvPr/>
          </p:nvSpPr>
          <p:spPr>
            <a:xfrm>
              <a:off x="1125478" y="1795120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BC7E0A0-157B-D51D-0BB4-0E8A48EF448C}"/>
              </a:ext>
            </a:extLst>
          </p:cNvPr>
          <p:cNvGrpSpPr/>
          <p:nvPr/>
        </p:nvGrpSpPr>
        <p:grpSpPr>
          <a:xfrm>
            <a:off x="68893" y="2924465"/>
            <a:ext cx="2591023" cy="461665"/>
            <a:chOff x="68893" y="2626291"/>
            <a:chExt cx="2591023" cy="461665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A002D84-1B63-4F82-AD52-73E02CDA128C}"/>
                </a:ext>
              </a:extLst>
            </p:cNvPr>
            <p:cNvSpPr txBox="1"/>
            <p:nvPr/>
          </p:nvSpPr>
          <p:spPr>
            <a:xfrm>
              <a:off x="68893" y="2626291"/>
              <a:ext cx="1062625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Edition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BAE2E7B-6F53-4B04-86D6-324EF39C00E3}"/>
                </a:ext>
              </a:extLst>
            </p:cNvPr>
            <p:cNvSpPr/>
            <p:nvPr/>
          </p:nvSpPr>
          <p:spPr>
            <a:xfrm>
              <a:off x="1125479" y="2745011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60D4417-B378-745B-EB89-090254FE4339}"/>
              </a:ext>
            </a:extLst>
          </p:cNvPr>
          <p:cNvGrpSpPr/>
          <p:nvPr/>
        </p:nvGrpSpPr>
        <p:grpSpPr>
          <a:xfrm>
            <a:off x="68896" y="3504564"/>
            <a:ext cx="2591018" cy="830997"/>
            <a:chOff x="68896" y="3325660"/>
            <a:chExt cx="2591018" cy="830997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484CE71-F604-4A5C-8CEA-B3ED3F96860B}"/>
                </a:ext>
              </a:extLst>
            </p:cNvPr>
            <p:cNvSpPr txBox="1"/>
            <p:nvPr/>
          </p:nvSpPr>
          <p:spPr>
            <a:xfrm>
              <a:off x="68896" y="3325660"/>
              <a:ext cx="1062624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/>
                <a:t>Author</a:t>
              </a:r>
              <a:r>
                <a:rPr lang="en-GB" sz="2400" dirty="0">
                  <a:cs typeface="Calibri Light"/>
                </a:rPr>
                <a:t> ​</a:t>
              </a:r>
            </a:p>
          </p:txBody>
        </p:sp>
        <p:sp>
          <p:nvSpPr>
            <p:cNvPr id="15" name="Arrow: Right 14">
              <a:extLst>
                <a:ext uri="{FF2B5EF4-FFF2-40B4-BE49-F238E27FC236}">
                  <a16:creationId xmlns:a16="http://schemas.microsoft.com/office/drawing/2014/main" id="{7FB0F04F-59BB-4946-99C9-C3E3C79F07E9}"/>
                </a:ext>
              </a:extLst>
            </p:cNvPr>
            <p:cNvSpPr/>
            <p:nvPr/>
          </p:nvSpPr>
          <p:spPr>
            <a:xfrm>
              <a:off x="1125477" y="3454819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82D93E6-ABD6-CC80-9DB9-F8ED608EF70A}"/>
              </a:ext>
            </a:extLst>
          </p:cNvPr>
          <p:cNvGrpSpPr/>
          <p:nvPr/>
        </p:nvGrpSpPr>
        <p:grpSpPr>
          <a:xfrm>
            <a:off x="68893" y="5423770"/>
            <a:ext cx="2591022" cy="461665"/>
            <a:chOff x="68893" y="5423770"/>
            <a:chExt cx="2591022" cy="461665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962E073-F12B-47BE-AD99-249F4067BA99}"/>
                </a:ext>
              </a:extLst>
            </p:cNvPr>
            <p:cNvSpPr txBox="1"/>
            <p:nvPr/>
          </p:nvSpPr>
          <p:spPr>
            <a:xfrm>
              <a:off x="68893" y="5423770"/>
              <a:ext cx="1323583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Publisher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BDDE8928-5648-4111-98BB-170C2C7F6DA2}"/>
                </a:ext>
              </a:extLst>
            </p:cNvPr>
            <p:cNvSpPr/>
            <p:nvPr/>
          </p:nvSpPr>
          <p:spPr>
            <a:xfrm>
              <a:off x="1386436" y="5563366"/>
              <a:ext cx="1273479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7" name="Picture 26" descr="A blue and white text on a white background&#10;&#10;AI-generated content may be incorrect.">
            <a:extLst>
              <a:ext uri="{FF2B5EF4-FFF2-40B4-BE49-F238E27FC236}">
                <a16:creationId xmlns:a16="http://schemas.microsoft.com/office/drawing/2014/main" id="{FF2B3A70-8023-DA3D-149B-92BE4A09AA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7888" y="1417982"/>
            <a:ext cx="3631597" cy="47641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4000704E-5172-2ACA-BEE7-20C9F690EC0A}"/>
              </a:ext>
            </a:extLst>
          </p:cNvPr>
          <p:cNvGrpSpPr/>
          <p:nvPr/>
        </p:nvGrpSpPr>
        <p:grpSpPr>
          <a:xfrm>
            <a:off x="7114854" y="2808271"/>
            <a:ext cx="2065757" cy="461665"/>
            <a:chOff x="7114854" y="2808271"/>
            <a:chExt cx="2065757" cy="461665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DD675051-AFBB-9646-5758-1FAEC6DC7D00}"/>
                </a:ext>
              </a:extLst>
            </p:cNvPr>
            <p:cNvSpPr txBox="1"/>
            <p:nvPr/>
          </p:nvSpPr>
          <p:spPr>
            <a:xfrm>
              <a:off x="7114854" y="2808271"/>
              <a:ext cx="876728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>
                  <a:ea typeface="Calibri Light"/>
                  <a:cs typeface="Calibri Light"/>
                </a:rPr>
                <a:t>Date</a:t>
              </a:r>
            </a:p>
          </p:txBody>
        </p:sp>
        <p:sp>
          <p:nvSpPr>
            <p:cNvPr id="30" name="Arrow: Right 29">
              <a:extLst>
                <a:ext uri="{FF2B5EF4-FFF2-40B4-BE49-F238E27FC236}">
                  <a16:creationId xmlns:a16="http://schemas.microsoft.com/office/drawing/2014/main" id="{8A60F840-922C-9DB1-192C-E64CD1154FC4}"/>
                </a:ext>
              </a:extLst>
            </p:cNvPr>
            <p:cNvSpPr/>
            <p:nvPr/>
          </p:nvSpPr>
          <p:spPr>
            <a:xfrm>
              <a:off x="8159395" y="2919573"/>
              <a:ext cx="1021216" cy="23634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8" name="Picture 7">
            <a:extLst>
              <a:ext uri="{FF2B5EF4-FFF2-40B4-BE49-F238E27FC236}">
                <a16:creationId xmlns:a16="http://schemas.microsoft.com/office/drawing/2014/main" id="{82354A56-ACCD-E4A0-0B36-A9D763AD2B5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0348" y="4038715"/>
            <a:ext cx="1752845" cy="2143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109C5-B1A0-76D4-CA2D-5C62A08E8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Book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4DA573-AB78-1F83-1BB1-FC9668F213ED}"/>
              </a:ext>
            </a:extLst>
          </p:cNvPr>
          <p:cNvSpPr txBox="1"/>
          <p:nvPr/>
        </p:nvSpPr>
        <p:spPr>
          <a:xfrm>
            <a:off x="2252870" y="3273287"/>
            <a:ext cx="170953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Cottrell, 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5A3D5A-3D83-D01F-9248-84645139D26F}"/>
              </a:ext>
            </a:extLst>
          </p:cNvPr>
          <p:cNvSpPr txBox="1"/>
          <p:nvPr/>
        </p:nvSpPr>
        <p:spPr>
          <a:xfrm>
            <a:off x="5161721" y="3293163"/>
            <a:ext cx="4032155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The study skills handbook.</a:t>
            </a:r>
            <a:endParaRPr lang="en-US" sz="28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1049C0-1535-DFDA-8F38-B15EA2C20A9B}"/>
              </a:ext>
            </a:extLst>
          </p:cNvPr>
          <p:cNvSpPr txBox="1"/>
          <p:nvPr/>
        </p:nvSpPr>
        <p:spPr>
          <a:xfrm>
            <a:off x="9057860" y="3286537"/>
            <a:ext cx="1404731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6th edn.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35F0F-C4A1-4D4C-2AA3-3F34CB9F0927}"/>
              </a:ext>
            </a:extLst>
          </p:cNvPr>
          <p:cNvSpPr txBox="1"/>
          <p:nvPr/>
        </p:nvSpPr>
        <p:spPr>
          <a:xfrm>
            <a:off x="2286000" y="3816624"/>
            <a:ext cx="5009321" cy="523220"/>
          </a:xfrm>
          <a:prstGeom prst="rect">
            <a:avLst/>
          </a:prstGeom>
          <a:solidFill>
            <a:srgbClr val="58CBF5">
              <a:alpha val="26000"/>
            </a:srgbClr>
          </a:solidFill>
          <a:ln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Bloomsbury Academic.</a:t>
            </a:r>
            <a:endParaRPr lang="en-US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5FA799-C779-867B-BE9B-785C80324964}"/>
              </a:ext>
            </a:extLst>
          </p:cNvPr>
          <p:cNvSpPr txBox="1"/>
          <p:nvPr/>
        </p:nvSpPr>
        <p:spPr>
          <a:xfrm>
            <a:off x="3962399" y="3286538"/>
            <a:ext cx="119932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(2024)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BAE824-5428-80AE-0324-F3BCF3E20346}"/>
              </a:ext>
            </a:extLst>
          </p:cNvPr>
          <p:cNvSpPr txBox="1"/>
          <p:nvPr/>
        </p:nvSpPr>
        <p:spPr>
          <a:xfrm>
            <a:off x="405441" y="5624860"/>
            <a:ext cx="4252102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(Cottrell, 2024)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0A487D7-A36D-93DD-0293-7DAEB0D3FDFE}"/>
              </a:ext>
            </a:extLst>
          </p:cNvPr>
          <p:cNvGrpSpPr/>
          <p:nvPr/>
        </p:nvGrpSpPr>
        <p:grpSpPr>
          <a:xfrm>
            <a:off x="530087" y="1596885"/>
            <a:ext cx="2743200" cy="1643272"/>
            <a:chOff x="530087" y="1596885"/>
            <a:chExt cx="2743200" cy="1643272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EAE5CFF-85C3-9FB4-BBDD-6BAEAB6D41C4}"/>
                </a:ext>
              </a:extLst>
            </p:cNvPr>
            <p:cNvSpPr txBox="1"/>
            <p:nvPr/>
          </p:nvSpPr>
          <p:spPr>
            <a:xfrm>
              <a:off x="530087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9F499DAD-FD5D-306D-7D24-1E0B677B6F10}"/>
                </a:ext>
              </a:extLst>
            </p:cNvPr>
            <p:cNvCxnSpPr/>
            <p:nvPr/>
          </p:nvCxnSpPr>
          <p:spPr>
            <a:xfrm>
              <a:off x="2590799" y="2451652"/>
              <a:ext cx="496956" cy="788505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1F97320-F581-DA73-7D5B-BADFB1DEB0AC}"/>
              </a:ext>
            </a:extLst>
          </p:cNvPr>
          <p:cNvGrpSpPr/>
          <p:nvPr/>
        </p:nvGrpSpPr>
        <p:grpSpPr>
          <a:xfrm>
            <a:off x="4121425" y="1649896"/>
            <a:ext cx="3279914" cy="1636643"/>
            <a:chOff x="4518990" y="1636643"/>
            <a:chExt cx="3279914" cy="1636643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0DEF734-B1BE-793A-2E2C-0B3B9C35205D}"/>
                </a:ext>
              </a:extLst>
            </p:cNvPr>
            <p:cNvSpPr txBox="1"/>
            <p:nvPr/>
          </p:nvSpPr>
          <p:spPr>
            <a:xfrm>
              <a:off x="5055704" y="1636643"/>
              <a:ext cx="2743200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in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round brackets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C1F3329C-62A2-9633-AB22-167B635558E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518990" y="2166728"/>
              <a:ext cx="543340" cy="1106558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D44F1F3-ED64-0854-0634-1EAB50148D17}"/>
              </a:ext>
            </a:extLst>
          </p:cNvPr>
          <p:cNvGrpSpPr/>
          <p:nvPr/>
        </p:nvGrpSpPr>
        <p:grpSpPr>
          <a:xfrm>
            <a:off x="5797825" y="4379841"/>
            <a:ext cx="4055165" cy="971875"/>
            <a:chOff x="5797825" y="4379841"/>
            <a:chExt cx="4055165" cy="97187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D38BE6F-ACAA-53DA-248F-C6F35C775BDC}"/>
                </a:ext>
              </a:extLst>
            </p:cNvPr>
            <p:cNvSpPr txBox="1"/>
            <p:nvPr/>
          </p:nvSpPr>
          <p:spPr>
            <a:xfrm>
              <a:off x="7109790" y="4890051"/>
              <a:ext cx="2743200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WHERE?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  Publisher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F835C406-87B0-A08F-1111-E2BF9575F771}"/>
                </a:ext>
              </a:extLst>
            </p:cNvPr>
            <p:cNvCxnSpPr>
              <a:cxnSpLocks/>
            </p:cNvCxnSpPr>
            <p:nvPr/>
          </p:nvCxnSpPr>
          <p:spPr>
            <a:xfrm>
              <a:off x="5797825" y="4379841"/>
              <a:ext cx="1278835" cy="901148"/>
            </a:xfrm>
            <a:prstGeom prst="straightConnector1">
              <a:avLst/>
            </a:prstGeom>
            <a:ln w="57150">
              <a:solidFill>
                <a:srgbClr val="D0EEF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083732A-1B94-F397-B245-B97514A50974}"/>
              </a:ext>
            </a:extLst>
          </p:cNvPr>
          <p:cNvGrpSpPr/>
          <p:nvPr/>
        </p:nvGrpSpPr>
        <p:grpSpPr>
          <a:xfrm>
            <a:off x="7679634" y="1487891"/>
            <a:ext cx="3609803" cy="1798647"/>
            <a:chOff x="7679634" y="1487891"/>
            <a:chExt cx="3609803" cy="1798647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F13E7DD-A3B1-3F05-A33E-1A3996BF41FF}"/>
                </a:ext>
              </a:extLst>
            </p:cNvPr>
            <p:cNvSpPr txBox="1"/>
            <p:nvPr/>
          </p:nvSpPr>
          <p:spPr>
            <a:xfrm>
              <a:off x="8413715" y="1487891"/>
              <a:ext cx="2875722" cy="1233459"/>
            </a:xfrm>
            <a:prstGeom prst="rect">
              <a:avLst/>
            </a:prstGeom>
            <a:noFill/>
            <a:ln w="57150">
              <a:solidFill>
                <a:schemeClr val="accent3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Title of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book (in italics)  and edition.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D7E165EF-F824-7FB0-86A7-E0121AEB96B4}"/>
                </a:ext>
              </a:extLst>
            </p:cNvPr>
            <p:cNvCxnSpPr/>
            <p:nvPr/>
          </p:nvCxnSpPr>
          <p:spPr>
            <a:xfrm flipH="1">
              <a:off x="7679634" y="2358887"/>
              <a:ext cx="682485" cy="927651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7378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 dirty="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 dirty="0">
                <a:latin typeface="Calibri"/>
                <a:ea typeface="Calibri"/>
                <a:cs typeface="Calibri"/>
              </a:rPr>
              <a:t>. Palgrave Macmillan, pp. 3-22.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242F7-AB08-2419-17FA-3F882487D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12466-56FD-A8EF-784F-2B3F6ED4D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a journal article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8F5E0B-9EEA-7A38-AB72-15CF25162F07}"/>
              </a:ext>
            </a:extLst>
          </p:cNvPr>
          <p:cNvSpPr txBox="1"/>
          <p:nvPr/>
        </p:nvSpPr>
        <p:spPr>
          <a:xfrm>
            <a:off x="4502201" y="1767522"/>
            <a:ext cx="7667252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>
                <a:latin typeface="Calibri"/>
                <a:cs typeface="Arial"/>
              </a:rPr>
              <a:t> - Author(s) of article.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>
                <a:latin typeface="Calibri"/>
                <a:cs typeface="Arial"/>
              </a:rPr>
              <a:t> - 'Title of article'.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>
                <a:latin typeface="Calibri"/>
                <a:cs typeface="Arial"/>
              </a:rPr>
              <a:t> - </a:t>
            </a:r>
            <a:r>
              <a:rPr lang="en-US" sz="3200" i="1">
                <a:latin typeface="Calibri"/>
                <a:cs typeface="Arial"/>
              </a:rPr>
              <a:t>Journal Title</a:t>
            </a:r>
            <a:r>
              <a:rPr lang="en-US" sz="3200">
                <a:latin typeface="Calibri"/>
                <a:cs typeface="Arial"/>
              </a:rPr>
              <a:t>, issue information, doi </a:t>
            </a:r>
            <a:r>
              <a:rPr lang="en-US" sz="3200" dirty="0">
                <a:latin typeface="Calibri"/>
                <a:cs typeface="Arial"/>
              </a:rPr>
              <a:t>/url.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3" name="Picture 2" descr="A blue cover with white text&#10;&#10;AI-generated content may be incorrect.">
            <a:extLst>
              <a:ext uri="{FF2B5EF4-FFF2-40B4-BE49-F238E27FC236}">
                <a16:creationId xmlns:a16="http://schemas.microsoft.com/office/drawing/2014/main" id="{0F338E2E-3AC7-1ADB-109E-D480EAFDD3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" t="3880" r="258" b="2645"/>
          <a:stretch/>
        </p:blipFill>
        <p:spPr>
          <a:xfrm>
            <a:off x="696427" y="1446103"/>
            <a:ext cx="3497049" cy="481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02106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Finding the Information</a:t>
            </a:r>
          </a:p>
        </p:txBody>
      </p:sp>
      <p:pic>
        <p:nvPicPr>
          <p:cNvPr id="6" name="Picture 5" descr="A close up of a paper&#10;&#10;AI-generated content may be incorrect.">
            <a:extLst>
              <a:ext uri="{FF2B5EF4-FFF2-40B4-BE49-F238E27FC236}">
                <a16:creationId xmlns:a16="http://schemas.microsoft.com/office/drawing/2014/main" id="{28EE2A1C-F8E5-B669-725D-340CA85596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10" t="8607" r="4949" b="11680"/>
          <a:stretch/>
        </p:blipFill>
        <p:spPr>
          <a:xfrm>
            <a:off x="1756654" y="1947530"/>
            <a:ext cx="10435346" cy="417587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7DF3254-F65A-00F7-E879-3140E5838C5E}"/>
              </a:ext>
            </a:extLst>
          </p:cNvPr>
          <p:cNvSpPr/>
          <p:nvPr/>
        </p:nvSpPr>
        <p:spPr>
          <a:xfrm>
            <a:off x="417535" y="1419616"/>
            <a:ext cx="5079301" cy="1237989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CA957D5-9742-499E-C716-85D12291B8F3}"/>
              </a:ext>
            </a:extLst>
          </p:cNvPr>
          <p:cNvSpPr/>
          <p:nvPr/>
        </p:nvSpPr>
        <p:spPr>
          <a:xfrm>
            <a:off x="417535" y="4519806"/>
            <a:ext cx="2281822" cy="444676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510803D-D960-2DCF-FF25-65FAA1186789}"/>
              </a:ext>
            </a:extLst>
          </p:cNvPr>
          <p:cNvGrpSpPr/>
          <p:nvPr/>
        </p:nvGrpSpPr>
        <p:grpSpPr>
          <a:xfrm>
            <a:off x="58881" y="1905062"/>
            <a:ext cx="1810106" cy="830997"/>
            <a:chOff x="58881" y="1905062"/>
            <a:chExt cx="1810106" cy="830997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B12A785C-69C2-4C84-1840-C0A0081F9A80}"/>
                </a:ext>
              </a:extLst>
            </p:cNvPr>
            <p:cNvSpPr/>
            <p:nvPr/>
          </p:nvSpPr>
          <p:spPr>
            <a:xfrm>
              <a:off x="1104782" y="2026369"/>
              <a:ext cx="764205" cy="20743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2CDC46B-BDA6-F0A8-F2C7-898D849CA8AA}"/>
                </a:ext>
              </a:extLst>
            </p:cNvPr>
            <p:cNvSpPr txBox="1"/>
            <p:nvPr/>
          </p:nvSpPr>
          <p:spPr>
            <a:xfrm>
              <a:off x="58881" y="1905062"/>
              <a:ext cx="127872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i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Title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8B4B555-569C-E2F5-5C1E-11FCD7A4983C}"/>
              </a:ext>
            </a:extLst>
          </p:cNvPr>
          <p:cNvGrpSpPr/>
          <p:nvPr/>
        </p:nvGrpSpPr>
        <p:grpSpPr>
          <a:xfrm>
            <a:off x="3838282" y="4617770"/>
            <a:ext cx="2206996" cy="461665"/>
            <a:chOff x="3838282" y="4617770"/>
            <a:chExt cx="2206996" cy="461665"/>
          </a:xfrm>
        </p:grpSpPr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69980C19-CCC3-7103-89AF-FC7004F5B7FE}"/>
                </a:ext>
              </a:extLst>
            </p:cNvPr>
            <p:cNvSpPr/>
            <p:nvPr/>
          </p:nvSpPr>
          <p:spPr>
            <a:xfrm rot="10800000">
              <a:off x="3838282" y="476510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E0B5E6F-9F92-A9B1-FECB-96AAF1A378CE}"/>
                </a:ext>
              </a:extLst>
            </p:cNvPr>
            <p:cNvSpPr txBox="1"/>
            <p:nvPr/>
          </p:nvSpPr>
          <p:spPr>
            <a:xfrm>
              <a:off x="4948393" y="4617770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FC956EE-4240-36F7-1131-CD6D0F401D07}"/>
              </a:ext>
            </a:extLst>
          </p:cNvPr>
          <p:cNvGrpSpPr/>
          <p:nvPr/>
        </p:nvGrpSpPr>
        <p:grpSpPr>
          <a:xfrm>
            <a:off x="5549558" y="2089729"/>
            <a:ext cx="3329305" cy="461665"/>
            <a:chOff x="5549558" y="2089729"/>
            <a:chExt cx="3329305" cy="46166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9F842C0-8080-11E1-A288-839E1C6BB4B2}"/>
                </a:ext>
              </a:extLst>
            </p:cNvPr>
            <p:cNvSpPr txBox="1"/>
            <p:nvPr/>
          </p:nvSpPr>
          <p:spPr>
            <a:xfrm>
              <a:off x="6433555" y="2089729"/>
              <a:ext cx="2445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Issue information</a:t>
              </a:r>
            </a:p>
          </p:txBody>
        </p:sp>
        <p:sp>
          <p:nvSpPr>
            <p:cNvPr id="23" name="Arrow: Right 22">
              <a:extLst>
                <a:ext uri="{FF2B5EF4-FFF2-40B4-BE49-F238E27FC236}">
                  <a16:creationId xmlns:a16="http://schemas.microsoft.com/office/drawing/2014/main" id="{8994F540-DD37-810B-0B12-5D86C202C5C7}"/>
                </a:ext>
              </a:extLst>
            </p:cNvPr>
            <p:cNvSpPr/>
            <p:nvPr/>
          </p:nvSpPr>
          <p:spPr>
            <a:xfrm rot="10800000">
              <a:off x="5549558" y="2233396"/>
              <a:ext cx="849313" cy="227973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A04B8DF-7DFF-442D-FDD9-FE35082DF8BB}"/>
              </a:ext>
            </a:extLst>
          </p:cNvPr>
          <p:cNvGrpSpPr/>
          <p:nvPr/>
        </p:nvGrpSpPr>
        <p:grpSpPr>
          <a:xfrm>
            <a:off x="121907" y="2819859"/>
            <a:ext cx="1871086" cy="783750"/>
            <a:chOff x="121907" y="2819859"/>
            <a:chExt cx="1871086" cy="783750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FBCE333-7132-39B9-8D8D-4060D53BADA7}"/>
                </a:ext>
              </a:extLst>
            </p:cNvPr>
            <p:cNvSpPr txBox="1"/>
            <p:nvPr/>
          </p:nvSpPr>
          <p:spPr>
            <a:xfrm>
              <a:off x="121907" y="3141944"/>
              <a:ext cx="8943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Date</a:t>
              </a:r>
            </a:p>
          </p:txBody>
        </p:sp>
        <p:sp>
          <p:nvSpPr>
            <p:cNvPr id="25" name="Arrow: Right 24">
              <a:extLst>
                <a:ext uri="{FF2B5EF4-FFF2-40B4-BE49-F238E27FC236}">
                  <a16:creationId xmlns:a16="http://schemas.microsoft.com/office/drawing/2014/main" id="{1B422CDE-3940-952B-AA6A-864B3CAE2B20}"/>
                </a:ext>
              </a:extLst>
            </p:cNvPr>
            <p:cNvSpPr/>
            <p:nvPr/>
          </p:nvSpPr>
          <p:spPr>
            <a:xfrm rot="19377512">
              <a:off x="835063" y="2819859"/>
              <a:ext cx="1157930" cy="213838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CEDA007-2DC0-4E40-F92E-660D5A91AE2A}"/>
              </a:ext>
            </a:extLst>
          </p:cNvPr>
          <p:cNvGrpSpPr/>
          <p:nvPr/>
        </p:nvGrpSpPr>
        <p:grpSpPr>
          <a:xfrm>
            <a:off x="9451923" y="3800443"/>
            <a:ext cx="2488537" cy="461665"/>
            <a:chOff x="9451923" y="3800443"/>
            <a:chExt cx="2488537" cy="461665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D969520-72B3-D173-74D6-3F4AA75EA3CE}"/>
                </a:ext>
              </a:extLst>
            </p:cNvPr>
            <p:cNvSpPr txBox="1"/>
            <p:nvPr/>
          </p:nvSpPr>
          <p:spPr>
            <a:xfrm>
              <a:off x="10128150" y="3800443"/>
              <a:ext cx="18123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‘Article title’</a:t>
              </a:r>
            </a:p>
          </p:txBody>
        </p:sp>
        <p:sp>
          <p:nvSpPr>
            <p:cNvPr id="26" name="Arrow: Right 25">
              <a:extLst>
                <a:ext uri="{FF2B5EF4-FFF2-40B4-BE49-F238E27FC236}">
                  <a16:creationId xmlns:a16="http://schemas.microsoft.com/office/drawing/2014/main" id="{F04FFFDA-A53D-A7D7-F0EE-0D7DB27C46C5}"/>
                </a:ext>
              </a:extLst>
            </p:cNvPr>
            <p:cNvSpPr/>
            <p:nvPr/>
          </p:nvSpPr>
          <p:spPr>
            <a:xfrm rot="10800000">
              <a:off x="9451923" y="3934690"/>
              <a:ext cx="639727" cy="288174"/>
            </a:xfrm>
            <a:prstGeom prst="rightArrow">
              <a:avLst>
                <a:gd name="adj1" fmla="val 44001"/>
                <a:gd name="adj2" fmla="val 50000"/>
              </a:avLst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457C40D-82D1-83D4-51CE-E0126EAE5387}"/>
              </a:ext>
            </a:extLst>
          </p:cNvPr>
          <p:cNvGrpSpPr/>
          <p:nvPr/>
        </p:nvGrpSpPr>
        <p:grpSpPr>
          <a:xfrm>
            <a:off x="6398871" y="2539453"/>
            <a:ext cx="2170705" cy="461665"/>
            <a:chOff x="6398871" y="2539453"/>
            <a:chExt cx="2170705" cy="461665"/>
          </a:xfrm>
        </p:grpSpPr>
        <p:sp>
          <p:nvSpPr>
            <p:cNvPr id="10" name="Arrow: Right 9">
              <a:extLst>
                <a:ext uri="{FF2B5EF4-FFF2-40B4-BE49-F238E27FC236}">
                  <a16:creationId xmlns:a16="http://schemas.microsoft.com/office/drawing/2014/main" id="{6DED19FD-366C-8AD8-3C27-EF5B534807DB}"/>
                </a:ext>
              </a:extLst>
            </p:cNvPr>
            <p:cNvSpPr/>
            <p:nvPr/>
          </p:nvSpPr>
          <p:spPr>
            <a:xfrm rot="10800000">
              <a:off x="6398871" y="266808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37DB0D1-6387-61B8-3368-0D1267A3918D}"/>
                </a:ext>
              </a:extLst>
            </p:cNvPr>
            <p:cNvSpPr txBox="1"/>
            <p:nvPr/>
          </p:nvSpPr>
          <p:spPr>
            <a:xfrm>
              <a:off x="7472691" y="2539453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Doi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E4CE6-5178-FB73-64B9-9D7E004FF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0E54-10FF-B89B-440A-EB4F0D6F1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List: journal article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07A49F-1A55-1780-3149-0C59E46BACB3}"/>
              </a:ext>
            </a:extLst>
          </p:cNvPr>
          <p:cNvSpPr txBox="1"/>
          <p:nvPr/>
        </p:nvSpPr>
        <p:spPr>
          <a:xfrm>
            <a:off x="201541" y="5711257"/>
            <a:ext cx="4542698" cy="46166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(Thompson, 2017)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8E574-0EC1-57ED-953D-F280343B532B}"/>
              </a:ext>
            </a:extLst>
          </p:cNvPr>
          <p:cNvSpPr txBox="1"/>
          <p:nvPr/>
        </p:nvSpPr>
        <p:spPr>
          <a:xfrm>
            <a:off x="556592" y="3107634"/>
            <a:ext cx="217335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Thompson, P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6A9D72-A952-6576-89BA-A4FEA8DB95AA}"/>
              </a:ext>
            </a:extLst>
          </p:cNvPr>
          <p:cNvSpPr txBox="1"/>
          <p:nvPr/>
        </p:nvSpPr>
        <p:spPr>
          <a:xfrm>
            <a:off x="556593" y="3631096"/>
            <a:ext cx="5413514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Active Learning in Higher Education</a:t>
            </a:r>
            <a:r>
              <a:rPr lang="en-GB" sz="2800" dirty="0">
                <a:latin typeface="Calibri"/>
                <a:ea typeface="Calibri"/>
                <a:cs typeface="Calibri"/>
              </a:rPr>
              <a:t>,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210E4A-FFA6-4B9A-ADC6-D011F1B3AFBD}"/>
              </a:ext>
            </a:extLst>
          </p:cNvPr>
          <p:cNvSpPr txBox="1"/>
          <p:nvPr/>
        </p:nvSpPr>
        <p:spPr>
          <a:xfrm>
            <a:off x="2729948" y="3107634"/>
            <a:ext cx="1126437" cy="523220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(2017)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A6CDF5C-8415-1A93-D5DB-DEB270D58D69}"/>
              </a:ext>
            </a:extLst>
          </p:cNvPr>
          <p:cNvSpPr txBox="1"/>
          <p:nvPr/>
        </p:nvSpPr>
        <p:spPr>
          <a:xfrm>
            <a:off x="3856384" y="3107635"/>
            <a:ext cx="7321827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'Communication technology use and study skills',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19D0E58-CEAA-074B-870E-8AC84CE5E80B}"/>
              </a:ext>
            </a:extLst>
          </p:cNvPr>
          <p:cNvSpPr txBox="1"/>
          <p:nvPr/>
        </p:nvSpPr>
        <p:spPr>
          <a:xfrm>
            <a:off x="5837582" y="3631095"/>
            <a:ext cx="3074505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18(3), pp. 257-270.</a:t>
            </a:r>
            <a:endParaRPr lang="en-US"/>
          </a:p>
        </p:txBody>
      </p:sp>
      <p:sp>
        <p:nvSpPr>
          <p:cNvPr id="27" name="TextBox 19">
            <a:extLst>
              <a:ext uri="{FF2B5EF4-FFF2-40B4-BE49-F238E27FC236}">
                <a16:creationId xmlns:a16="http://schemas.microsoft.com/office/drawing/2014/main" id="{6A4F35A9-DE7E-5085-0E1B-F6FD4B53CD0B}"/>
              </a:ext>
            </a:extLst>
          </p:cNvPr>
          <p:cNvSpPr txBox="1"/>
          <p:nvPr/>
        </p:nvSpPr>
        <p:spPr>
          <a:xfrm>
            <a:off x="556591" y="4154556"/>
            <a:ext cx="6685723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latin typeface="Calibri"/>
                <a:ea typeface="Calibri"/>
                <a:cs typeface="Calibri"/>
              </a:rPr>
              <a:t>https//doi.org/10.1177/1469787417715204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3508DAC-87D0-CF2F-B416-D0B20C01F718}"/>
              </a:ext>
            </a:extLst>
          </p:cNvPr>
          <p:cNvSpPr txBox="1"/>
          <p:nvPr/>
        </p:nvSpPr>
        <p:spPr>
          <a:xfrm>
            <a:off x="8779565" y="3631095"/>
            <a:ext cx="2054088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Available at: </a:t>
            </a:r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E645A5C-673B-023C-F7F7-57302FB330ED}"/>
              </a:ext>
            </a:extLst>
          </p:cNvPr>
          <p:cNvSpPr txBox="1"/>
          <p:nvPr/>
        </p:nvSpPr>
        <p:spPr>
          <a:xfrm>
            <a:off x="7341706" y="4571997"/>
            <a:ext cx="4737651" cy="1569660"/>
          </a:xfrm>
          <a:prstGeom prst="rect">
            <a:avLst/>
          </a:prstGeom>
          <a:noFill/>
          <a:ln w="57150"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ea typeface="Calibri Light"/>
                <a:cs typeface="Calibri Light"/>
              </a:rPr>
              <a:t>WHERE?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 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Journal Title </a:t>
            </a:r>
            <a:r>
              <a:rPr lang="en-GB" sz="2400" i="1">
                <a:latin typeface="Calibri"/>
                <a:ea typeface="Calibri Light"/>
                <a:cs typeface="Calibri Light"/>
              </a:rPr>
              <a:t>in </a:t>
            </a:r>
            <a:r>
              <a:rPr lang="en-GB" sz="2400" i="1" dirty="0">
                <a:latin typeface="Calibri"/>
                <a:ea typeface="Calibri Light"/>
                <a:cs typeface="Calibri Light"/>
              </a:rPr>
              <a:t>italics.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Volume, Issue and 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page </a:t>
            </a:r>
            <a:r>
              <a:rPr lang="en-GB" sz="2400">
                <a:latin typeface="Calibri"/>
                <a:ea typeface="Calibri Light"/>
                <a:cs typeface="Calibri Light"/>
              </a:rPr>
              <a:t>range.</a:t>
            </a:r>
            <a:endParaRPr lang="en-GB" sz="2400" dirty="0">
              <a:latin typeface="Calibri"/>
              <a:ea typeface="Calibri Light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Doi or url (Accessed: date)</a:t>
            </a:r>
            <a:endParaRPr lang="en-GB" sz="2400" dirty="0">
              <a:latin typeface="Calibri"/>
              <a:ea typeface="Calibri Light"/>
              <a:cs typeface="Calibri Light"/>
            </a:endParaRP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8604A6CE-19F1-6553-E617-6839697ADBDC}"/>
              </a:ext>
            </a:extLst>
          </p:cNvPr>
          <p:cNvCxnSpPr/>
          <p:nvPr/>
        </p:nvCxnSpPr>
        <p:spPr>
          <a:xfrm>
            <a:off x="6016487" y="4724399"/>
            <a:ext cx="1325217" cy="1172817"/>
          </a:xfrm>
          <a:prstGeom prst="straightConnector1">
            <a:avLst/>
          </a:prstGeom>
          <a:ln w="57150">
            <a:solidFill>
              <a:srgbClr val="D0EEF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4E127A5-181F-FC85-8BB3-A606CA80C127}"/>
              </a:ext>
            </a:extLst>
          </p:cNvPr>
          <p:cNvGrpSpPr/>
          <p:nvPr/>
        </p:nvGrpSpPr>
        <p:grpSpPr>
          <a:xfrm>
            <a:off x="523461" y="1596885"/>
            <a:ext cx="2743200" cy="1510748"/>
            <a:chOff x="523461" y="1596885"/>
            <a:chExt cx="2743200" cy="1510748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B969093-7897-4672-DB85-4DA4B068BB65}"/>
                </a:ext>
              </a:extLst>
            </p:cNvPr>
            <p:cNvSpPr txBox="1"/>
            <p:nvPr/>
          </p:nvSpPr>
          <p:spPr>
            <a:xfrm>
              <a:off x="523461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345F35C3-8D87-3A2A-87D3-84FBDE96D90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311965" y="2431772"/>
              <a:ext cx="198782" cy="675861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481931B-ACA8-467D-70E3-93469D44FADE}"/>
              </a:ext>
            </a:extLst>
          </p:cNvPr>
          <p:cNvGrpSpPr/>
          <p:nvPr/>
        </p:nvGrpSpPr>
        <p:grpSpPr>
          <a:xfrm>
            <a:off x="3101008" y="2014327"/>
            <a:ext cx="4088294" cy="1106558"/>
            <a:chOff x="3101008" y="2014327"/>
            <a:chExt cx="4088294" cy="1106558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3E42DC3E-3963-9961-17D2-155F7E4B51F2}"/>
                </a:ext>
              </a:extLst>
            </p:cNvPr>
            <p:cNvSpPr txBox="1"/>
            <p:nvPr/>
          </p:nvSpPr>
          <p:spPr>
            <a:xfrm>
              <a:off x="3856381" y="2014327"/>
              <a:ext cx="3332921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published in round brackets.</a:t>
              </a:r>
            </a:p>
          </p:txBody>
        </p: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50DA5A7B-A0D3-08D4-E214-5D7898D147C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101008" y="2199859"/>
              <a:ext cx="708991" cy="921026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9F70D0A-407F-8CE4-94D2-B9DA294279EB}"/>
              </a:ext>
            </a:extLst>
          </p:cNvPr>
          <p:cNvGrpSpPr/>
          <p:nvPr/>
        </p:nvGrpSpPr>
        <p:grpSpPr>
          <a:xfrm>
            <a:off x="7533861" y="1596884"/>
            <a:ext cx="3969026" cy="1490870"/>
            <a:chOff x="7533861" y="1596884"/>
            <a:chExt cx="3969026" cy="149087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4EF8D11B-2CDA-3950-8FF7-2E8DBEFEE89A}"/>
                </a:ext>
              </a:extLst>
            </p:cNvPr>
            <p:cNvSpPr txBox="1"/>
            <p:nvPr/>
          </p:nvSpPr>
          <p:spPr>
            <a:xfrm>
              <a:off x="8448261" y="1596884"/>
              <a:ext cx="3054626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 Title of article in single quotations.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405352E1-BDEF-E079-EF81-D0EA7CA6192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33861" y="2160102"/>
              <a:ext cx="914398" cy="927652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A617DC7E-BADC-0B3E-26F7-543717696227}"/>
              </a:ext>
            </a:extLst>
          </p:cNvPr>
          <p:cNvSpPr/>
          <p:nvPr/>
        </p:nvSpPr>
        <p:spPr>
          <a:xfrm>
            <a:off x="7423078" y="5368247"/>
            <a:ext cx="4090827" cy="3321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C8DE350-1FDA-89C4-BBEE-62D22FBB1A78}"/>
              </a:ext>
            </a:extLst>
          </p:cNvPr>
          <p:cNvSpPr/>
          <p:nvPr/>
        </p:nvSpPr>
        <p:spPr>
          <a:xfrm>
            <a:off x="7448763" y="5710718"/>
            <a:ext cx="4073702" cy="4178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138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4" grpId="0" animBg="1"/>
      <p:bldP spid="16" grpId="0" animBg="1"/>
      <p:bldP spid="18" grpId="0" animBg="1"/>
      <p:bldP spid="26" grpId="0" animBg="1"/>
      <p:bldP spid="27" grpId="0" animBg="1"/>
      <p:bldP spid="24" grpId="0" animBg="1"/>
      <p:bldP spid="34" grpId="0" animBg="1"/>
      <p:bldP spid="43" grpId="0" animBg="1"/>
      <p:bldP spid="44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Referencing a 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473245" y="1322108"/>
            <a:ext cx="7824092" cy="4253725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016219" y="1341702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227447" y="5746908"/>
            <a:ext cx="11704280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C29A4A-6305-D25B-25BB-F2FD546C9710}"/>
              </a:ext>
            </a:extLst>
          </p:cNvPr>
          <p:cNvGrpSpPr/>
          <p:nvPr/>
        </p:nvGrpSpPr>
        <p:grpSpPr>
          <a:xfrm>
            <a:off x="415167" y="2043864"/>
            <a:ext cx="2161415" cy="830997"/>
            <a:chOff x="415167" y="2043864"/>
            <a:chExt cx="2161415" cy="830997"/>
          </a:xfrm>
        </p:grpSpPr>
        <p:sp>
          <p:nvSpPr>
            <p:cNvPr id="3" name="Arrow: Right 2">
              <a:extLst>
                <a:ext uri="{FF2B5EF4-FFF2-40B4-BE49-F238E27FC236}">
                  <a16:creationId xmlns:a16="http://schemas.microsoft.com/office/drawing/2014/main" id="{00E56AE9-8DA4-E844-3DB0-CF52B6BB2B67}"/>
                </a:ext>
              </a:extLst>
            </p:cNvPr>
            <p:cNvSpPr/>
            <p:nvPr/>
          </p:nvSpPr>
          <p:spPr>
            <a:xfrm>
              <a:off x="1584939" y="2328883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7948E62-53EB-AFD7-904A-23B18D9EEF62}"/>
                </a:ext>
              </a:extLst>
            </p:cNvPr>
            <p:cNvSpPr txBox="1"/>
            <p:nvPr/>
          </p:nvSpPr>
          <p:spPr>
            <a:xfrm>
              <a:off x="415167" y="2043864"/>
              <a:ext cx="157469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Title of webpage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F70A722-C0D4-6B88-3CD2-B80754AE09FF}"/>
              </a:ext>
            </a:extLst>
          </p:cNvPr>
          <p:cNvGrpSpPr/>
          <p:nvPr/>
        </p:nvGrpSpPr>
        <p:grpSpPr>
          <a:xfrm>
            <a:off x="157318" y="3194346"/>
            <a:ext cx="2643657" cy="790055"/>
            <a:chOff x="157318" y="3194346"/>
            <a:chExt cx="2643657" cy="790055"/>
          </a:xfrm>
        </p:grpSpPr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638DC319-64C7-758C-780F-76D5FC24CDBC}"/>
                </a:ext>
              </a:extLst>
            </p:cNvPr>
            <p:cNvSpPr/>
            <p:nvPr/>
          </p:nvSpPr>
          <p:spPr>
            <a:xfrm rot="19704213">
              <a:off x="1809332" y="319434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637AF1B-D611-6AB6-F10C-EA991264D419}"/>
                </a:ext>
              </a:extLst>
            </p:cNvPr>
            <p:cNvSpPr txBox="1"/>
            <p:nvPr/>
          </p:nvSpPr>
          <p:spPr>
            <a:xfrm>
              <a:off x="157318" y="3522736"/>
              <a:ext cx="22888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Publication date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2EE9B9A-D4A8-FA71-5D61-D942B9454778}"/>
              </a:ext>
            </a:extLst>
          </p:cNvPr>
          <p:cNvGrpSpPr/>
          <p:nvPr/>
        </p:nvGrpSpPr>
        <p:grpSpPr>
          <a:xfrm>
            <a:off x="9789077" y="3320759"/>
            <a:ext cx="2305798" cy="461665"/>
            <a:chOff x="9789077" y="3320759"/>
            <a:chExt cx="2305798" cy="461665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D9397E70-EB9D-C742-C265-2AE3BDE260E9}"/>
                </a:ext>
              </a:extLst>
            </p:cNvPr>
            <p:cNvSpPr/>
            <p:nvPr/>
          </p:nvSpPr>
          <p:spPr>
            <a:xfrm rot="10800000">
              <a:off x="9789077" y="341455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08ACFFC-B9E2-31E9-EB88-005A27E48BB9}"/>
                </a:ext>
              </a:extLst>
            </p:cNvPr>
            <p:cNvSpPr txBox="1"/>
            <p:nvPr/>
          </p:nvSpPr>
          <p:spPr>
            <a:xfrm>
              <a:off x="10819674" y="3320759"/>
              <a:ext cx="127520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650E5-08FE-5050-AC07-4AF83A3C8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4CF7C-9920-7FE8-6FE7-125199B9D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5CF635-A157-47E3-AEF1-5C45128A6991}"/>
              </a:ext>
            </a:extLst>
          </p:cNvPr>
          <p:cNvGrpSpPr/>
          <p:nvPr/>
        </p:nvGrpSpPr>
        <p:grpSpPr>
          <a:xfrm>
            <a:off x="7343983" y="1579865"/>
            <a:ext cx="4345937" cy="1715533"/>
            <a:chOff x="7343983" y="1579865"/>
            <a:chExt cx="4345937" cy="1715533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AF277A3-8FBF-E306-E3D7-D974FE903D80}"/>
                </a:ext>
              </a:extLst>
            </p:cNvPr>
            <p:cNvSpPr txBox="1"/>
            <p:nvPr/>
          </p:nvSpPr>
          <p:spPr>
            <a:xfrm>
              <a:off x="8946721" y="1579865"/>
              <a:ext cx="2743199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WHAT? </a:t>
              </a:r>
              <a:r>
                <a:rPr lang="en-GB" sz="2400" i="1" dirty="0">
                  <a:latin typeface="Calibri"/>
                  <a:cs typeface="Calibri Light"/>
                </a:rPr>
                <a:t>Title of webpage in italics</a:t>
              </a:r>
              <a:endParaRPr lang="en-US" sz="2400" i="1">
                <a:ea typeface="Calibri Light"/>
                <a:cs typeface="Calibri Light"/>
              </a:endParaRP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B2B8E003-A427-AF39-F542-3E6786172B2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43983" y="2376787"/>
              <a:ext cx="1536664" cy="918611"/>
            </a:xfrm>
            <a:prstGeom prst="straightConnector1">
              <a:avLst/>
            </a:prstGeom>
            <a:ln w="57150">
              <a:solidFill>
                <a:srgbClr val="F0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8DBACE6-B859-5DF5-E5B0-9611F5817155}"/>
              </a:ext>
            </a:extLst>
          </p:cNvPr>
          <p:cNvSpPr txBox="1"/>
          <p:nvPr/>
        </p:nvSpPr>
        <p:spPr>
          <a:xfrm>
            <a:off x="251003" y="5682554"/>
            <a:ext cx="4628066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>
                <a:latin typeface="Calibri"/>
                <a:ea typeface="Calibri"/>
                <a:cs typeface="Calibri"/>
              </a:rPr>
              <a:t>(Holford, 2022)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ED963D-C0A4-7B64-073F-9DD50B0FE94F}"/>
              </a:ext>
            </a:extLst>
          </p:cNvPr>
          <p:cNvGrpSpPr/>
          <p:nvPr/>
        </p:nvGrpSpPr>
        <p:grpSpPr>
          <a:xfrm>
            <a:off x="6225020" y="4414667"/>
            <a:ext cx="5464899" cy="1350599"/>
            <a:chOff x="6225020" y="4414667"/>
            <a:chExt cx="5464899" cy="1350599"/>
          </a:xfrm>
        </p:grpSpPr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22413F91-81DD-3AAF-1983-11B7D39DFC5A}"/>
                </a:ext>
              </a:extLst>
            </p:cNvPr>
            <p:cNvCxnSpPr>
              <a:cxnSpLocks/>
            </p:cNvCxnSpPr>
            <p:nvPr/>
          </p:nvCxnSpPr>
          <p:spPr>
            <a:xfrm>
              <a:off x="6225020" y="4414667"/>
              <a:ext cx="1184932" cy="924772"/>
            </a:xfrm>
            <a:prstGeom prst="straightConnector1">
              <a:avLst/>
            </a:prstGeom>
            <a:ln w="57150">
              <a:solidFill>
                <a:srgbClr val="DCF2F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6D2E751-6043-44F8-A209-6AA7056E4A0F}"/>
                </a:ext>
              </a:extLst>
            </p:cNvPr>
            <p:cNvSpPr txBox="1"/>
            <p:nvPr/>
          </p:nvSpPr>
          <p:spPr>
            <a:xfrm>
              <a:off x="7264571" y="5303601"/>
              <a:ext cx="4425348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WHERE? </a:t>
              </a:r>
              <a:r>
                <a:rPr lang="en-GB" sz="2400">
                  <a:latin typeface="Calibri"/>
                  <a:cs typeface="Calibri Light"/>
                </a:rPr>
                <a:t>Url and accessed date.</a:t>
              </a:r>
              <a:endParaRPr lang="en-GB" sz="2400" i="1">
                <a:latin typeface="Calibri"/>
                <a:ea typeface="Calibri"/>
                <a:cs typeface="Calibri Light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64856A6-062E-F059-CB27-526E5A8C690E}"/>
              </a:ext>
            </a:extLst>
          </p:cNvPr>
          <p:cNvSpPr txBox="1"/>
          <p:nvPr/>
        </p:nvSpPr>
        <p:spPr>
          <a:xfrm>
            <a:off x="251791" y="3356300"/>
            <a:ext cx="153550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Holford, A.</a:t>
            </a:r>
            <a:endParaRPr lang="en-GB" sz="2400"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ADF205-6445-0DF6-7558-72B0058F7C06}"/>
              </a:ext>
            </a:extLst>
          </p:cNvPr>
          <p:cNvSpPr txBox="1"/>
          <p:nvPr/>
        </p:nvSpPr>
        <p:spPr>
          <a:xfrm>
            <a:off x="1775791" y="3356300"/>
            <a:ext cx="1017918" cy="461665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(2022)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AFB10C-258A-C4DB-5563-62B8C925EED1}"/>
              </a:ext>
            </a:extLst>
          </p:cNvPr>
          <p:cNvSpPr txBox="1"/>
          <p:nvPr/>
        </p:nvSpPr>
        <p:spPr>
          <a:xfrm>
            <a:off x="9783979" y="3356299"/>
            <a:ext cx="1880559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Available at:</a:t>
            </a:r>
            <a:endParaRPr lang="en-GB" sz="2400">
              <a:latin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063198-37DE-7D93-155B-5958ECE32E90}"/>
              </a:ext>
            </a:extLst>
          </p:cNvPr>
          <p:cNvSpPr txBox="1"/>
          <p:nvPr/>
        </p:nvSpPr>
        <p:spPr>
          <a:xfrm>
            <a:off x="2681565" y="3356298"/>
            <a:ext cx="7113917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i="1">
                <a:latin typeface="Calibri"/>
                <a:ea typeface="Calibri Light"/>
                <a:cs typeface="Calibri Light"/>
              </a:rPr>
              <a:t>Student loans: would a graduate tax be a better option?</a:t>
            </a:r>
            <a:endParaRPr lang="en-US" i="1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C75690-6F2D-9DEC-DDBE-9500E3658D87}"/>
              </a:ext>
            </a:extLst>
          </p:cNvPr>
          <p:cNvSpPr txBox="1"/>
          <p:nvPr/>
        </p:nvSpPr>
        <p:spPr>
          <a:xfrm>
            <a:off x="251789" y="3830751"/>
            <a:ext cx="11800935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+mn-lt"/>
              </a:rPr>
              <a:t>https://theconversation.com/student-loans-would-a-graduate-tax-be-a-better-option-179253</a:t>
            </a:r>
            <a:endParaRPr lang="en-US">
              <a:latin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536C73-6660-B74B-5536-5178F0CEE7D8}"/>
              </a:ext>
            </a:extLst>
          </p:cNvPr>
          <p:cNvSpPr txBox="1"/>
          <p:nvPr/>
        </p:nvSpPr>
        <p:spPr>
          <a:xfrm>
            <a:off x="266166" y="4305203"/>
            <a:ext cx="3375804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(Accessed: 26 May 2022).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B23CF49-8652-EF62-BDB5-B85D13B625DA}"/>
              </a:ext>
            </a:extLst>
          </p:cNvPr>
          <p:cNvGrpSpPr/>
          <p:nvPr/>
        </p:nvGrpSpPr>
        <p:grpSpPr>
          <a:xfrm>
            <a:off x="2377875" y="1421714"/>
            <a:ext cx="4912573" cy="1890518"/>
            <a:chOff x="2377875" y="1421714"/>
            <a:chExt cx="4912573" cy="189051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82426C0-F777-8C4C-2002-80D8E8F7A6B2}"/>
                </a:ext>
              </a:extLst>
            </p:cNvPr>
            <p:cNvSpPr txBox="1"/>
            <p:nvPr/>
          </p:nvSpPr>
          <p:spPr>
            <a:xfrm>
              <a:off x="4547249" y="1421714"/>
              <a:ext cx="2743199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WHEN? </a:t>
              </a:r>
              <a:r>
                <a:rPr lang="en-GB" sz="2400">
                  <a:latin typeface="Calibri"/>
                  <a:cs typeface="Calibri Light"/>
                </a:rPr>
                <a:t>Date of publication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B3B72456-E609-3C48-B616-A2F95960DF6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77875" y="2258063"/>
              <a:ext cx="2179370" cy="1054169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0CF4A63-FF26-8D0D-CC83-C4AD76B2B933}"/>
              </a:ext>
            </a:extLst>
          </p:cNvPr>
          <p:cNvGrpSpPr/>
          <p:nvPr/>
        </p:nvGrpSpPr>
        <p:grpSpPr>
          <a:xfrm>
            <a:off x="248419" y="1421713"/>
            <a:ext cx="3404557" cy="1933650"/>
            <a:chOff x="248419" y="1421713"/>
            <a:chExt cx="3404557" cy="193365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79A173B-0F59-9D0E-E53E-B5877B781E87}"/>
                </a:ext>
              </a:extLst>
            </p:cNvPr>
            <p:cNvSpPr txBox="1"/>
            <p:nvPr/>
          </p:nvSpPr>
          <p:spPr>
            <a:xfrm>
              <a:off x="248419" y="1421713"/>
              <a:ext cx="3404557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cs typeface="Calibri Light"/>
                </a:rPr>
                <a:t>WHO? </a:t>
              </a:r>
              <a:r>
                <a:rPr lang="en-GB" sz="2400" dirty="0">
                  <a:latin typeface="Calibri"/>
                  <a:cs typeface="Calibri Light"/>
                </a:rPr>
                <a:t>Author's surname </a:t>
              </a:r>
              <a:r>
                <a:rPr lang="en-GB" sz="2400">
                  <a:latin typeface="Calibri"/>
                  <a:cs typeface="Calibri Light"/>
                </a:rPr>
                <a:t>or corporate author.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B2C11DAD-7839-1CF8-E004-A3DECF081BA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82632" y="2214931"/>
              <a:ext cx="813520" cy="1140432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85675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edn</a:t>
            </a:r>
            <a:r>
              <a:rPr lang="en-GB" sz="2400" dirty="0">
                <a:latin typeface="Calibri"/>
                <a:ea typeface="Calibri"/>
                <a:cs typeface="Calibri"/>
              </a:rPr>
              <a:t>. Red Globe Press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 dirty="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dirty="0">
                <a:latin typeface="Calibri"/>
                <a:ea typeface="Calibri"/>
                <a:cs typeface="Calibri"/>
              </a:rPr>
              <a:t>eyround,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Palgrave Macmillan, pp. 3-22.</a:t>
            </a:r>
            <a:endParaRPr lang="en-GB" sz="24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doi: 10.1177/1469787417715204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B69BB5-4A18-FD37-C518-6306FEFEC14B}"/>
              </a:ext>
            </a:extLst>
          </p:cNvPr>
          <p:cNvGrpSpPr/>
          <p:nvPr/>
        </p:nvGrpSpPr>
        <p:grpSpPr>
          <a:xfrm>
            <a:off x="10187366" y="1404003"/>
            <a:ext cx="1714805" cy="400110"/>
            <a:chOff x="10187366" y="1404003"/>
            <a:chExt cx="1714805" cy="40011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EDB35B5-D286-6297-0B54-2B6450918296}"/>
                </a:ext>
              </a:extLst>
            </p:cNvPr>
            <p:cNvSpPr txBox="1"/>
            <p:nvPr/>
          </p:nvSpPr>
          <p:spPr>
            <a:xfrm>
              <a:off x="10658452" y="1404003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Book</a:t>
              </a:r>
            </a:p>
          </p:txBody>
        </p:sp>
        <p:sp>
          <p:nvSpPr>
            <p:cNvPr id="8" name="Arrow: Left 7">
              <a:extLst>
                <a:ext uri="{FF2B5EF4-FFF2-40B4-BE49-F238E27FC236}">
                  <a16:creationId xmlns:a16="http://schemas.microsoft.com/office/drawing/2014/main" id="{F3D184D6-9687-601F-6D9B-BBC9BDEFF5BA}"/>
                </a:ext>
              </a:extLst>
            </p:cNvPr>
            <p:cNvSpPr/>
            <p:nvPr/>
          </p:nvSpPr>
          <p:spPr>
            <a:xfrm>
              <a:off x="10187366" y="1510176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0CC9AE-527E-D269-B255-30A5A4E09F49}"/>
              </a:ext>
            </a:extLst>
          </p:cNvPr>
          <p:cNvGrpSpPr/>
          <p:nvPr/>
        </p:nvGrpSpPr>
        <p:grpSpPr>
          <a:xfrm>
            <a:off x="10187365" y="5106662"/>
            <a:ext cx="1714807" cy="707886"/>
            <a:chOff x="10187365" y="5106662"/>
            <a:chExt cx="1714807" cy="70788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05D8370-74BE-2666-1F59-11A94968B245}"/>
                </a:ext>
              </a:extLst>
            </p:cNvPr>
            <p:cNvSpPr txBox="1"/>
            <p:nvPr/>
          </p:nvSpPr>
          <p:spPr>
            <a:xfrm>
              <a:off x="10658453" y="5106662"/>
              <a:ext cx="124371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article</a:t>
              </a:r>
            </a:p>
          </p:txBody>
        </p:sp>
        <p:sp>
          <p:nvSpPr>
            <p:cNvPr id="9" name="Arrow: Left 8">
              <a:extLst>
                <a:ext uri="{FF2B5EF4-FFF2-40B4-BE49-F238E27FC236}">
                  <a16:creationId xmlns:a16="http://schemas.microsoft.com/office/drawing/2014/main" id="{85AA1A8D-B3BE-444F-EFFC-3D3E78DF399D}"/>
                </a:ext>
              </a:extLst>
            </p:cNvPr>
            <p:cNvSpPr/>
            <p:nvPr/>
          </p:nvSpPr>
          <p:spPr>
            <a:xfrm>
              <a:off x="10187365" y="535887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3EFC28C-8EFC-FC58-FB16-BCE06FDAF9F3}"/>
              </a:ext>
            </a:extLst>
          </p:cNvPr>
          <p:cNvGrpSpPr/>
          <p:nvPr/>
        </p:nvGrpSpPr>
        <p:grpSpPr>
          <a:xfrm>
            <a:off x="10187365" y="2702206"/>
            <a:ext cx="1714808" cy="400110"/>
            <a:chOff x="10187365" y="2702206"/>
            <a:chExt cx="1714808" cy="400110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5306ABC-7909-C182-A1DD-0D073CACB4EB}"/>
                </a:ext>
              </a:extLst>
            </p:cNvPr>
            <p:cNvSpPr txBox="1"/>
            <p:nvPr/>
          </p:nvSpPr>
          <p:spPr>
            <a:xfrm>
              <a:off x="10658454" y="2702206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Website</a:t>
              </a:r>
            </a:p>
          </p:txBody>
        </p:sp>
        <p:sp>
          <p:nvSpPr>
            <p:cNvPr id="10" name="Arrow: Left 9">
              <a:extLst>
                <a:ext uri="{FF2B5EF4-FFF2-40B4-BE49-F238E27FC236}">
                  <a16:creationId xmlns:a16="http://schemas.microsoft.com/office/drawing/2014/main" id="{11C93881-3F7E-C95A-783A-3DB31C92D1B4}"/>
                </a:ext>
              </a:extLst>
            </p:cNvPr>
            <p:cNvSpPr/>
            <p:nvPr/>
          </p:nvSpPr>
          <p:spPr>
            <a:xfrm>
              <a:off x="10187365" y="280223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A2630D2-C114-8238-F784-3B58860C0660}"/>
              </a:ext>
            </a:extLst>
          </p:cNvPr>
          <p:cNvGrpSpPr/>
          <p:nvPr/>
        </p:nvGrpSpPr>
        <p:grpSpPr>
          <a:xfrm>
            <a:off x="10187364" y="3710013"/>
            <a:ext cx="2003630" cy="1015663"/>
            <a:chOff x="10187364" y="3710013"/>
            <a:chExt cx="2003630" cy="1015663"/>
          </a:xfrm>
        </p:grpSpPr>
        <p:sp>
          <p:nvSpPr>
            <p:cNvPr id="11" name="Arrow: Left 10">
              <a:extLst>
                <a:ext uri="{FF2B5EF4-FFF2-40B4-BE49-F238E27FC236}">
                  <a16:creationId xmlns:a16="http://schemas.microsoft.com/office/drawing/2014/main" id="{6AD734AA-D580-A577-C391-95CCCA299BF0}"/>
                </a:ext>
              </a:extLst>
            </p:cNvPr>
            <p:cNvSpPr/>
            <p:nvPr/>
          </p:nvSpPr>
          <p:spPr>
            <a:xfrm>
              <a:off x="10187364" y="4013082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3A5D69B-A0B2-E77D-0206-83A4F645EBE2}"/>
                </a:ext>
              </a:extLst>
            </p:cNvPr>
            <p:cNvSpPr txBox="1"/>
            <p:nvPr/>
          </p:nvSpPr>
          <p:spPr>
            <a:xfrm>
              <a:off x="10658453" y="3710013"/>
              <a:ext cx="1532541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 sz="2000" b="1">
                  <a:latin typeface="Calibri"/>
                  <a:ea typeface="Calibri"/>
                  <a:cs typeface="Calibri"/>
                </a:rPr>
                <a:t>Chapter in an edited book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edn</a:t>
            </a:r>
            <a:r>
              <a:rPr lang="en-GB" sz="2400" dirty="0">
                <a:latin typeface="Calibri"/>
                <a:ea typeface="Calibri"/>
                <a:cs typeface="Calibri"/>
              </a:rPr>
              <a:t>. Red Globe Press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doi</a:t>
            </a:r>
            <a:r>
              <a:rPr lang="en-GB" sz="2400" dirty="0">
                <a:latin typeface="Calibri"/>
                <a:ea typeface="Calibri"/>
                <a:cs typeface="Calibri"/>
              </a:rPr>
              <a:t>: 10.1177/1469787417715204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DB35B5-D286-6297-0B54-2B6450918296}"/>
              </a:ext>
            </a:extLst>
          </p:cNvPr>
          <p:cNvSpPr txBox="1"/>
          <p:nvPr/>
        </p:nvSpPr>
        <p:spPr>
          <a:xfrm>
            <a:off x="10658452" y="1404003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306ABC-7909-C182-A1DD-0D073CACB4EB}"/>
              </a:ext>
            </a:extLst>
          </p:cNvPr>
          <p:cNvSpPr txBox="1"/>
          <p:nvPr/>
        </p:nvSpPr>
        <p:spPr>
          <a:xfrm>
            <a:off x="10658454" y="2702206"/>
            <a:ext cx="124371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05D8370-74BE-2666-1F59-11A94968B245}"/>
              </a:ext>
            </a:extLst>
          </p:cNvPr>
          <p:cNvSpPr txBox="1"/>
          <p:nvPr/>
        </p:nvSpPr>
        <p:spPr>
          <a:xfrm>
            <a:off x="10658453" y="4301646"/>
            <a:ext cx="12437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>
                <a:latin typeface="Calibri" panose="020F0502020204030204" pitchFamily="34" charset="0"/>
                <a:cs typeface="Calibri" panose="020F0502020204030204" pitchFamily="34" charset="0"/>
              </a:rPr>
              <a:t>Journal article</a:t>
            </a:r>
          </a:p>
        </p:txBody>
      </p:sp>
      <p:sp>
        <p:nvSpPr>
          <p:cNvPr id="8" name="Arrow: Left 7">
            <a:extLst>
              <a:ext uri="{FF2B5EF4-FFF2-40B4-BE49-F238E27FC236}">
                <a16:creationId xmlns:a16="http://schemas.microsoft.com/office/drawing/2014/main" id="{F3D184D6-9687-601F-6D9B-BBC9BDEFF5BA}"/>
              </a:ext>
            </a:extLst>
          </p:cNvPr>
          <p:cNvSpPr/>
          <p:nvPr/>
        </p:nvSpPr>
        <p:spPr>
          <a:xfrm>
            <a:off x="10187366" y="1510176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85AA1A8D-B3BE-444F-EFFC-3D3E78DF399D}"/>
              </a:ext>
            </a:extLst>
          </p:cNvPr>
          <p:cNvSpPr/>
          <p:nvPr/>
        </p:nvSpPr>
        <p:spPr>
          <a:xfrm>
            <a:off x="10187365" y="4449389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 9">
            <a:extLst>
              <a:ext uri="{FF2B5EF4-FFF2-40B4-BE49-F238E27FC236}">
                <a16:creationId xmlns:a16="http://schemas.microsoft.com/office/drawing/2014/main" id="{11C93881-3F7E-C95A-783A-3DB31C92D1B4}"/>
              </a:ext>
            </a:extLst>
          </p:cNvPr>
          <p:cNvSpPr/>
          <p:nvPr/>
        </p:nvSpPr>
        <p:spPr>
          <a:xfrm>
            <a:off x="10187365" y="2802233"/>
            <a:ext cx="295675" cy="200055"/>
          </a:xfrm>
          <a:prstGeom prst="lef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152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48702" y="1455618"/>
            <a:ext cx="4313087" cy="80583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 sz="2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>
            <a:cxnSpLocks/>
          </p:cNvCxnSpPr>
          <p:nvPr/>
        </p:nvCxnSpPr>
        <p:spPr>
          <a:xfrm>
            <a:off x="3068163" y="2412221"/>
            <a:ext cx="5586522" cy="1262058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426852" y="431377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Calibri Light"/>
                <a:cs typeface="Calibri Light"/>
                <a:hlinkClick r:id="rId3"/>
              </a:rPr>
              <a:t>Link to Catalogue record</a:t>
            </a:r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647BA42-07F8-7854-24FB-72D31C63A2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030" y="2236653"/>
            <a:ext cx="1752845" cy="214342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6B51D81-BD00-17A2-61F6-023CFE780407}"/>
              </a:ext>
            </a:extLst>
          </p:cNvPr>
          <p:cNvSpPr txBox="1"/>
          <p:nvPr/>
        </p:nvSpPr>
        <p:spPr>
          <a:xfrm>
            <a:off x="109932" y="4889767"/>
            <a:ext cx="443886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Important!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catalogue will show the earlier (12</a:t>
            </a:r>
            <a:r>
              <a:rPr lang="en-GB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edition of Cite Them Right Harvard. </a:t>
            </a:r>
            <a:r>
              <a:rPr lang="en-GB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no longer include place of publication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(e.g. London).</a:t>
            </a:r>
            <a:endParaRPr lang="en-US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2335" y="2630556"/>
            <a:ext cx="3259036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Export function (in </a:t>
            </a:r>
            <a:r>
              <a:rPr lang="en-US" dirty="0" err="1">
                <a:latin typeface="Calibri"/>
                <a:ea typeface="Calibri Light"/>
                <a:cs typeface="Calibri Light"/>
              </a:rPr>
              <a:t>favourites</a:t>
            </a:r>
            <a:r>
              <a:rPr lang="en-US" dirty="0">
                <a:latin typeface="Calibri"/>
                <a:ea typeface="Calibri Light"/>
                <a:cs typeface="Calibri Light"/>
              </a:rPr>
              <a:t>) in your </a:t>
            </a:r>
            <a:r>
              <a:rPr lang="en-US" dirty="0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 dirty="0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E2AD299-6873-BC61-3A2C-54A24CAE6C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009" y="1994357"/>
            <a:ext cx="11586140" cy="408125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 dirty="0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 dirty="0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 dirty="0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5" y="2299251"/>
            <a:ext cx="5551077" cy="1728597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Many citation tools available, but they are </a:t>
            </a:r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100% accurate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all of the 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Personal choice.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Some you may wish to explore: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MyBib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ZoteroBib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RefWorks </a:t>
            </a:r>
            <a:r>
              <a:rPr lang="en-GB">
                <a:latin typeface="Calibri" panose="020F0502020204030204" pitchFamily="34" charset="0"/>
                <a:cs typeface="Calibri" panose="020F0502020204030204" pitchFamily="34" charset="0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7127675" y="3428772"/>
            <a:ext cx="4711027" cy="156966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Explore Library </a:t>
            </a:r>
            <a:r>
              <a:rPr lang="en-GB" sz="2400" err="1">
                <a:latin typeface="Calibri"/>
                <a:ea typeface="Calibri"/>
                <a:cs typeface="Calibri"/>
              </a:rPr>
              <a:t>Infoskills</a:t>
            </a:r>
            <a:r>
              <a:rPr lang="en-GB" sz="2400">
                <a:latin typeface="Calibri"/>
                <a:ea typeface="Calibri"/>
                <a:cs typeface="Calibri"/>
              </a:rPr>
              <a:t>:</a:t>
            </a:r>
          </a:p>
          <a:p>
            <a:r>
              <a:rPr lang="en-GB" sz="240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>
                <a:latin typeface="Calibri"/>
                <a:ea typeface="Calibri"/>
                <a:cs typeface="Calibri"/>
              </a:rPr>
              <a:t> to find out more. </a:t>
            </a: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FD8073-C658-B070-81DD-C6CD5F0763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EC92BF3-20A5-384B-58A3-B13B8F3FAC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Summary…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33D847-4DF3-EF87-A0CC-E31B0AACCA35}"/>
              </a:ext>
            </a:extLst>
          </p:cNvPr>
          <p:cNvSpPr txBox="1"/>
          <p:nvPr/>
        </p:nvSpPr>
        <p:spPr>
          <a:xfrm>
            <a:off x="448988" y="4006684"/>
            <a:ext cx="206424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Where?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Reading Lists?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Library catalogue?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Google?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C5A907B-53C6-9DE7-A573-44577E092B26}"/>
              </a:ext>
            </a:extLst>
          </p:cNvPr>
          <p:cNvSpPr txBox="1"/>
          <p:nvPr/>
        </p:nvSpPr>
        <p:spPr>
          <a:xfrm>
            <a:off x="5156961" y="4006684"/>
            <a:ext cx="2289650" cy="200054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 maps?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One Note?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Cornell notes?</a:t>
            </a:r>
          </a:p>
          <a:p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000" dirty="0">
                <a:latin typeface="Calibri"/>
                <a:ea typeface="Calibri"/>
                <a:cs typeface="Calibri"/>
                <a:hlinkClick r:id="rId3"/>
              </a:rPr>
              <a:t>Hull Uni libguide</a:t>
            </a:r>
            <a:endParaRPr lang="en-GB" sz="2000">
              <a:latin typeface="Calibri"/>
              <a:ea typeface="Calibri"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B3D05C-C102-6E1A-A27A-57967B0BE252}"/>
              </a:ext>
            </a:extLst>
          </p:cNvPr>
          <p:cNvSpPr txBox="1"/>
          <p:nvPr/>
        </p:nvSpPr>
        <p:spPr>
          <a:xfrm>
            <a:off x="7713083" y="4006683"/>
            <a:ext cx="200584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Citation tool?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Word?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Favourites in Online Resource List?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78AC0BF-801B-AB88-15D1-A70DB5134E93}"/>
              </a:ext>
            </a:extLst>
          </p:cNvPr>
          <p:cNvSpPr txBox="1"/>
          <p:nvPr/>
        </p:nvSpPr>
        <p:spPr>
          <a:xfrm>
            <a:off x="3092717" y="4006684"/>
            <a:ext cx="20642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Abstracts?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Chapters?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1082E0-E875-CAAE-B556-CE5F148A600D}"/>
              </a:ext>
            </a:extLst>
          </p:cNvPr>
          <p:cNvSpPr txBox="1"/>
          <p:nvPr/>
        </p:nvSpPr>
        <p:spPr>
          <a:xfrm>
            <a:off x="9805958" y="4006684"/>
            <a:ext cx="233929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Help?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Library study skills reading list.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Student Support.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ADCBF19-EE43-023C-6D20-8822B1191AD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t="10900" b="7653"/>
          <a:stretch/>
        </p:blipFill>
        <p:spPr>
          <a:xfrm>
            <a:off x="84663" y="1311957"/>
            <a:ext cx="11742307" cy="2414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386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2" grpId="0"/>
      <p:bldP spid="4" grpId="0"/>
      <p:bldP spid="8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/>
              <a:t>Useful Resource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499" y="1592263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hlinkClick r:id="rId2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Library Infoskills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Cite Them Right Database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  UWTSD’s Harvard  Referencing Handbook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 </a:t>
            </a:r>
            <a:r>
              <a:rPr lang="en-GB" dirty="0">
                <a:latin typeface="Calibri"/>
                <a:ea typeface="Calibri"/>
                <a:cs typeface="Calibri"/>
                <a:hlinkClick r:id="rId5"/>
              </a:rPr>
              <a:t>TurnitIn: Evaluating Sources Playlist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779658" y="1592263"/>
            <a:ext cx="4130725" cy="4130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A86EF392-A89B-F437-26C1-15EABD20909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5065" r="5065"/>
          <a:stretch/>
        </p:blipFill>
        <p:spPr>
          <a:xfrm>
            <a:off x="781330" y="909105"/>
            <a:ext cx="4849072" cy="5449529"/>
          </a:xfrm>
        </p:spPr>
      </p:pic>
      <p:sp>
        <p:nvSpPr>
          <p:cNvPr id="29" name="Subtitle 2">
            <a:extLst>
              <a:ext uri="{FF2B5EF4-FFF2-40B4-BE49-F238E27FC236}">
                <a16:creationId xmlns:a16="http://schemas.microsoft.com/office/drawing/2014/main" id="{E5898168-D74B-54E8-1E24-C3C4D28115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If you have 5 minutes, please scan the QR code and complete our short feedback form. </a:t>
            </a:r>
            <a:endParaRPr lang="en-US" dirty="0"/>
          </a:p>
        </p:txBody>
      </p:sp>
      <p:sp>
        <p:nvSpPr>
          <p:cNvPr id="31" name="Title 3">
            <a:extLst>
              <a:ext uri="{FF2B5EF4-FFF2-40B4-BE49-F238E27FC236}">
                <a16:creationId xmlns:a16="http://schemas.microsoft.com/office/drawing/2014/main" id="{9EC9BAE2-4DB3-8E10-E0B8-95007BBC9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GB" dirty="0"/>
              <a:t>Let us know how we did.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873678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55262" y="2067641"/>
            <a:ext cx="5942044" cy="10039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</a:rPr>
              <a:t>Lisa Ellis:  </a:t>
            </a:r>
            <a:r>
              <a:rPr lang="en-GB" sz="36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l.ellis@uwtsd.ac.uk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0" y="1266782"/>
            <a:ext cx="5816258" cy="5068704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A702D1B-954C-5D98-BEAE-B40AB4BD77DB}"/>
              </a:ext>
            </a:extLst>
          </p:cNvPr>
          <p:cNvCxnSpPr>
            <a:cxnSpLocks/>
          </p:cNvCxnSpPr>
          <p:nvPr/>
        </p:nvCxnSpPr>
        <p:spPr>
          <a:xfrm>
            <a:off x="6183086" y="3429000"/>
            <a:ext cx="564467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885716" y="3570194"/>
            <a:ext cx="6342744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6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EFBC2D6B-FF71-4C55-A936-BD3E4E5CAB9F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0</TotalTime>
  <Words>3096</Words>
  <Application>Microsoft Office PowerPoint</Application>
  <PresentationFormat>Widescreen</PresentationFormat>
  <Paragraphs>396</Paragraphs>
  <Slides>50</Slides>
  <Notes>14</Notes>
  <HiddenSlides>1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50</vt:i4>
      </vt:variant>
    </vt:vector>
  </HeadingPairs>
  <TitlesOfParts>
    <vt:vector size="61" baseType="lpstr">
      <vt:lpstr>Arial,Sans-Serif</vt:lpstr>
      <vt:lpstr>Calibri </vt:lpstr>
      <vt:lpstr>Aptos</vt:lpstr>
      <vt:lpstr>Arial</vt:lpstr>
      <vt:lpstr>Calibri</vt:lpstr>
      <vt:lpstr>Calibri Light</vt:lpstr>
      <vt:lpstr>Lato</vt:lpstr>
      <vt:lpstr>Lucida Sans</vt:lpstr>
      <vt:lpstr>Wingdings</vt:lpstr>
      <vt:lpstr>Office Theme</vt:lpstr>
      <vt:lpstr>office theme</vt:lpstr>
      <vt:lpstr>UWTSD’s Intro to Harvard Referencing </vt:lpstr>
      <vt:lpstr>Background</vt:lpstr>
      <vt:lpstr>PowerPoint Presentation</vt:lpstr>
      <vt:lpstr>Examples include…</vt:lpstr>
      <vt:lpstr>PowerPoint Presentation</vt:lpstr>
      <vt:lpstr>Referencing Analogy</vt:lpstr>
      <vt:lpstr>Finding Specialists (Sources)</vt:lpstr>
      <vt:lpstr>Team meetings (Citations)</vt:lpstr>
      <vt:lpstr>Project Report (Final Paper)</vt:lpstr>
      <vt:lpstr>Note...</vt:lpstr>
      <vt:lpstr>Referencing Process</vt:lpstr>
      <vt:lpstr>Writing your references</vt:lpstr>
      <vt:lpstr>PowerPoint Presentation</vt:lpstr>
      <vt:lpstr>Integrating sources into your work</vt:lpstr>
      <vt:lpstr>Quoting v Paraphrasing</vt:lpstr>
      <vt:lpstr>Example</vt:lpstr>
      <vt:lpstr>Example</vt:lpstr>
      <vt:lpstr>Example...</vt:lpstr>
      <vt:lpstr>Parenthetical citation</vt:lpstr>
      <vt:lpstr>Parenthetical citation</vt:lpstr>
      <vt:lpstr>Narrative citation</vt:lpstr>
      <vt:lpstr>Quoting</vt:lpstr>
      <vt:lpstr>Example:</vt:lpstr>
      <vt:lpstr>Examples: Direct (short) quote</vt:lpstr>
      <vt:lpstr>Spot the in-text citations</vt:lpstr>
      <vt:lpstr>Spot the citations</vt:lpstr>
      <vt:lpstr>Which in-text citation is correct?</vt:lpstr>
      <vt:lpstr>Which citation is correct?</vt:lpstr>
      <vt:lpstr>PowerPoint Presentation</vt:lpstr>
      <vt:lpstr>Useful Resources</vt:lpstr>
      <vt:lpstr>The reference list…</vt:lpstr>
      <vt:lpstr>Referencing a book</vt:lpstr>
      <vt:lpstr>Copyright page...</vt:lpstr>
      <vt:lpstr>Reference List: Book</vt:lpstr>
      <vt:lpstr>Edited book: Chapter</vt:lpstr>
      <vt:lpstr>Referencing a journal article</vt:lpstr>
      <vt:lpstr>Finding the Information</vt:lpstr>
      <vt:lpstr>Reference List: journal article</vt:lpstr>
      <vt:lpstr>Referencing a webpage</vt:lpstr>
      <vt:lpstr>Web page</vt:lpstr>
      <vt:lpstr>Alphabetical reference list example</vt:lpstr>
      <vt:lpstr>Alphabetical reference list example</vt:lpstr>
      <vt:lpstr>Useful resources</vt:lpstr>
      <vt:lpstr>Useful resources</vt:lpstr>
      <vt:lpstr>Useful resources</vt:lpstr>
      <vt:lpstr>Citation manager tools</vt:lpstr>
      <vt:lpstr>Summary…</vt:lpstr>
      <vt:lpstr>Useful Resource Links</vt:lpstr>
      <vt:lpstr>Let us know how we did.</vt:lpstr>
      <vt:lpstr>Contact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Antoinette Milne</cp:lastModifiedBy>
  <cp:revision>1742</cp:revision>
  <dcterms:created xsi:type="dcterms:W3CDTF">2019-08-13T10:59:48Z</dcterms:created>
  <dcterms:modified xsi:type="dcterms:W3CDTF">2025-10-09T09:31:30Z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