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9"/>
  </p:notesMasterIdLst>
  <p:handoutMasterIdLst>
    <p:handoutMasterId r:id="rId20"/>
  </p:handoutMasterIdLst>
  <p:sldIdLst>
    <p:sldId id="27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1" r:id="rId17"/>
    <p:sldId id="270" r:id="rId18"/>
  </p:sldIdLst>
  <p:sldSz cx="12192000" cy="6858000"/>
  <p:notesSz cx="6858000" cy="9144000"/>
  <p:embeddedFontLst>
    <p:embeddedFont>
      <p:font typeface="Inter" panose="020B0604020202020204" charset="0"/>
      <p:regular r:id="rId21"/>
      <p:bold r:id="rId22"/>
      <p:italic r:id="rId23"/>
      <p:boldItalic r:id="rId24"/>
    </p:embeddedFont>
    <p:embeddedFont>
      <p:font typeface="Outfit" panose="020B0604020202020204" charset="0"/>
      <p:regular r:id="rId25"/>
      <p:bold r:id="rId2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F7CE50A-F959-4FBC-A79B-FCECEC874311}" v="11" dt="2026-07-13T07:48:26.314"/>
  </p1510:revLst>
</p1510:revInfo>
</file>

<file path=ppt/tableStyles.xml><?xml version="1.0" encoding="utf-8"?>
<a:tblStyleLst xmlns:a="http://schemas.openxmlformats.org/drawingml/2006/main" def="{B9119DC8-B46E-458F-B9D9-27C0C36D83DD}">
  <a:tblStyle styleId="{B9119DC8-B46E-458F-B9D9-27C0C36D83DD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8ECF4"/>
          </a:solidFill>
        </a:fill>
      </a:tcStyle>
    </a:wholeTbl>
    <a:band1H>
      <a:tcTxStyle/>
      <a:tcStyle>
        <a:tcBdr/>
        <a:fill>
          <a:solidFill>
            <a:srgbClr val="CFD7E7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CFD7E7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6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umitru Cirjan (2319495)" userId="961ed927-956e-43b3-9fe8-df0f921234ef" providerId="ADAL" clId="{4CDB8411-43B7-4BDC-86E7-B47E851D5E52}"/>
    <pc:docChg chg="undo redo custSel addSld delSld modSld">
      <pc:chgData name="Dumitru Cirjan (2319495)" userId="961ed927-956e-43b3-9fe8-df0f921234ef" providerId="ADAL" clId="{4CDB8411-43B7-4BDC-86E7-B47E851D5E52}" dt="2026-07-13T07:48:26.314" v="176"/>
      <pc:docMkLst>
        <pc:docMk/>
      </pc:docMkLst>
      <pc:sldChg chg="modSp mod">
        <pc:chgData name="Dumitru Cirjan (2319495)" userId="961ed927-956e-43b3-9fe8-df0f921234ef" providerId="ADAL" clId="{4CDB8411-43B7-4BDC-86E7-B47E851D5E52}" dt="2026-07-13T07:27:54.656" v="121" actId="14100"/>
        <pc:sldMkLst>
          <pc:docMk/>
          <pc:sldMk cId="0" sldId="257"/>
        </pc:sldMkLst>
        <pc:spChg chg="mod">
          <ac:chgData name="Dumitru Cirjan (2319495)" userId="961ed927-956e-43b3-9fe8-df0f921234ef" providerId="ADAL" clId="{4CDB8411-43B7-4BDC-86E7-B47E851D5E52}" dt="2026-07-13T07:27:54.656" v="121" actId="14100"/>
          <ac:spMkLst>
            <pc:docMk/>
            <pc:sldMk cId="0" sldId="257"/>
            <ac:spMk id="90" creationId="{00000000-0000-0000-0000-000000000000}"/>
          </ac:spMkLst>
        </pc:spChg>
      </pc:sldChg>
      <pc:sldChg chg="modSp mod">
        <pc:chgData name="Dumitru Cirjan (2319495)" userId="961ed927-956e-43b3-9fe8-df0f921234ef" providerId="ADAL" clId="{4CDB8411-43B7-4BDC-86E7-B47E851D5E52}" dt="2026-07-13T07:38:59.858" v="139" actId="368"/>
        <pc:sldMkLst>
          <pc:docMk/>
          <pc:sldMk cId="0" sldId="259"/>
        </pc:sldMkLst>
        <pc:spChg chg="mod">
          <ac:chgData name="Dumitru Cirjan (2319495)" userId="961ed927-956e-43b3-9fe8-df0f921234ef" providerId="ADAL" clId="{4CDB8411-43B7-4BDC-86E7-B47E851D5E52}" dt="2026-07-13T07:38:59.858" v="139" actId="368"/>
          <ac:spMkLst>
            <pc:docMk/>
            <pc:sldMk cId="0" sldId="259"/>
            <ac:spMk id="109" creationId="{00000000-0000-0000-0000-000000000000}"/>
          </ac:spMkLst>
        </pc:spChg>
      </pc:sldChg>
      <pc:sldChg chg="modSp mod">
        <pc:chgData name="Dumitru Cirjan (2319495)" userId="961ed927-956e-43b3-9fe8-df0f921234ef" providerId="ADAL" clId="{4CDB8411-43B7-4BDC-86E7-B47E851D5E52}" dt="2026-07-13T07:39:31.104" v="144" actId="2711"/>
        <pc:sldMkLst>
          <pc:docMk/>
          <pc:sldMk cId="0" sldId="262"/>
        </pc:sldMkLst>
        <pc:spChg chg="mod">
          <ac:chgData name="Dumitru Cirjan (2319495)" userId="961ed927-956e-43b3-9fe8-df0f921234ef" providerId="ADAL" clId="{4CDB8411-43B7-4BDC-86E7-B47E851D5E52}" dt="2026-07-13T07:39:31.104" v="144" actId="2711"/>
          <ac:spMkLst>
            <pc:docMk/>
            <pc:sldMk cId="0" sldId="262"/>
            <ac:spMk id="135" creationId="{00000000-0000-0000-0000-000000000000}"/>
          </ac:spMkLst>
        </pc:spChg>
      </pc:sldChg>
      <pc:sldChg chg="modSp mod">
        <pc:chgData name="Dumitru Cirjan (2319495)" userId="961ed927-956e-43b3-9fe8-df0f921234ef" providerId="ADAL" clId="{4CDB8411-43B7-4BDC-86E7-B47E851D5E52}" dt="2026-07-13T07:41:44.806" v="150" actId="20577"/>
        <pc:sldMkLst>
          <pc:docMk/>
          <pc:sldMk cId="0" sldId="266"/>
        </pc:sldMkLst>
        <pc:spChg chg="mod">
          <ac:chgData name="Dumitru Cirjan (2319495)" userId="961ed927-956e-43b3-9fe8-df0f921234ef" providerId="ADAL" clId="{4CDB8411-43B7-4BDC-86E7-B47E851D5E52}" dt="2026-07-13T07:41:44.806" v="150" actId="20577"/>
          <ac:spMkLst>
            <pc:docMk/>
            <pc:sldMk cId="0" sldId="266"/>
            <ac:spMk id="178" creationId="{00000000-0000-0000-0000-000000000000}"/>
          </ac:spMkLst>
        </pc:spChg>
      </pc:sldChg>
      <pc:sldChg chg="modSp mod">
        <pc:chgData name="Dumitru Cirjan (2319495)" userId="961ed927-956e-43b3-9fe8-df0f921234ef" providerId="ADAL" clId="{4CDB8411-43B7-4BDC-86E7-B47E851D5E52}" dt="2026-07-13T07:46:06.704" v="161" actId="20577"/>
        <pc:sldMkLst>
          <pc:docMk/>
          <pc:sldMk cId="0" sldId="267"/>
        </pc:sldMkLst>
        <pc:spChg chg="mod">
          <ac:chgData name="Dumitru Cirjan (2319495)" userId="961ed927-956e-43b3-9fe8-df0f921234ef" providerId="ADAL" clId="{4CDB8411-43B7-4BDC-86E7-B47E851D5E52}" dt="2026-07-13T07:07:42.177" v="2" actId="2711"/>
          <ac:spMkLst>
            <pc:docMk/>
            <pc:sldMk cId="0" sldId="267"/>
            <ac:spMk id="183" creationId="{00000000-0000-0000-0000-000000000000}"/>
          </ac:spMkLst>
        </pc:spChg>
        <pc:spChg chg="mod">
          <ac:chgData name="Dumitru Cirjan (2319495)" userId="961ed927-956e-43b3-9fe8-df0f921234ef" providerId="ADAL" clId="{4CDB8411-43B7-4BDC-86E7-B47E851D5E52}" dt="2026-07-13T07:07:55.170" v="3" actId="2711"/>
          <ac:spMkLst>
            <pc:docMk/>
            <pc:sldMk cId="0" sldId="267"/>
            <ac:spMk id="184" creationId="{00000000-0000-0000-0000-000000000000}"/>
          </ac:spMkLst>
        </pc:spChg>
        <pc:spChg chg="mod">
          <ac:chgData name="Dumitru Cirjan (2319495)" userId="961ed927-956e-43b3-9fe8-df0f921234ef" providerId="ADAL" clId="{4CDB8411-43B7-4BDC-86E7-B47E851D5E52}" dt="2026-07-13T07:08:01.974" v="4" actId="2711"/>
          <ac:spMkLst>
            <pc:docMk/>
            <pc:sldMk cId="0" sldId="267"/>
            <ac:spMk id="185" creationId="{00000000-0000-0000-0000-000000000000}"/>
          </ac:spMkLst>
        </pc:spChg>
        <pc:spChg chg="mod">
          <ac:chgData name="Dumitru Cirjan (2319495)" userId="961ed927-956e-43b3-9fe8-df0f921234ef" providerId="ADAL" clId="{4CDB8411-43B7-4BDC-86E7-B47E851D5E52}" dt="2026-07-13T07:46:06.704" v="161" actId="20577"/>
          <ac:spMkLst>
            <pc:docMk/>
            <pc:sldMk cId="0" sldId="267"/>
            <ac:spMk id="186" creationId="{00000000-0000-0000-0000-000000000000}"/>
          </ac:spMkLst>
        </pc:spChg>
      </pc:sldChg>
      <pc:sldChg chg="modSp mod modTransition">
        <pc:chgData name="Dumitru Cirjan (2319495)" userId="961ed927-956e-43b3-9fe8-df0f921234ef" providerId="ADAL" clId="{4CDB8411-43B7-4BDC-86E7-B47E851D5E52}" dt="2026-07-13T07:48:26.314" v="176"/>
        <pc:sldMkLst>
          <pc:docMk/>
          <pc:sldMk cId="0" sldId="269"/>
        </pc:sldMkLst>
        <pc:spChg chg="mod">
          <ac:chgData name="Dumitru Cirjan (2319495)" userId="961ed927-956e-43b3-9fe8-df0f921234ef" providerId="ADAL" clId="{4CDB8411-43B7-4BDC-86E7-B47E851D5E52}" dt="2026-07-13T07:48:09.042" v="174" actId="403"/>
          <ac:spMkLst>
            <pc:docMk/>
            <pc:sldMk cId="0" sldId="269"/>
            <ac:spMk id="199" creationId="{00000000-0000-0000-0000-000000000000}"/>
          </ac:spMkLst>
        </pc:spChg>
      </pc:sldChg>
      <pc:sldChg chg="modSp mod">
        <pc:chgData name="Dumitru Cirjan (2319495)" userId="961ed927-956e-43b3-9fe8-df0f921234ef" providerId="ADAL" clId="{4CDB8411-43B7-4BDC-86E7-B47E851D5E52}" dt="2026-07-13T07:08:48.741" v="10" actId="1076"/>
        <pc:sldMkLst>
          <pc:docMk/>
          <pc:sldMk cId="0" sldId="270"/>
        </pc:sldMkLst>
        <pc:spChg chg="mod">
          <ac:chgData name="Dumitru Cirjan (2319495)" userId="961ed927-956e-43b3-9fe8-df0f921234ef" providerId="ADAL" clId="{4CDB8411-43B7-4BDC-86E7-B47E851D5E52}" dt="2026-07-13T07:08:48.741" v="10" actId="1076"/>
          <ac:spMkLst>
            <pc:docMk/>
            <pc:sldMk cId="0" sldId="270"/>
            <ac:spMk id="204" creationId="{00000000-0000-0000-0000-000000000000}"/>
          </ac:spMkLst>
        </pc:spChg>
      </pc:sldChg>
      <pc:sldChg chg="modSp mod">
        <pc:chgData name="Dumitru Cirjan (2319495)" userId="961ed927-956e-43b3-9fe8-df0f921234ef" providerId="ADAL" clId="{4CDB8411-43B7-4BDC-86E7-B47E851D5E52}" dt="2026-07-13T07:47:04.629" v="169" actId="27636"/>
        <pc:sldMkLst>
          <pc:docMk/>
          <pc:sldMk cId="1904357513" sldId="271"/>
        </pc:sldMkLst>
        <pc:spChg chg="mod">
          <ac:chgData name="Dumitru Cirjan (2319495)" userId="961ed927-956e-43b3-9fe8-df0f921234ef" providerId="ADAL" clId="{4CDB8411-43B7-4BDC-86E7-B47E851D5E52}" dt="2026-07-13T07:08:36.537" v="8" actId="1076"/>
          <ac:spMkLst>
            <pc:docMk/>
            <pc:sldMk cId="1904357513" sldId="271"/>
            <ac:spMk id="2" creationId="{AB41FDC4-7799-AA70-46F7-DE982DB23451}"/>
          </ac:spMkLst>
        </pc:spChg>
        <pc:spChg chg="mod">
          <ac:chgData name="Dumitru Cirjan (2319495)" userId="961ed927-956e-43b3-9fe8-df0f921234ef" providerId="ADAL" clId="{4CDB8411-43B7-4BDC-86E7-B47E851D5E52}" dt="2026-07-13T07:47:04.629" v="169" actId="27636"/>
          <ac:spMkLst>
            <pc:docMk/>
            <pc:sldMk cId="1904357513" sldId="271"/>
            <ac:spMk id="3" creationId="{870CD63F-12DD-6C06-5122-F25AAA8F4352}"/>
          </ac:spMkLst>
        </pc:spChg>
      </pc:sldChg>
      <pc:sldChg chg="new del">
        <pc:chgData name="Dumitru Cirjan (2319495)" userId="961ed927-956e-43b3-9fe8-df0f921234ef" providerId="ADAL" clId="{4CDB8411-43B7-4BDC-86E7-B47E851D5E52}" dt="2026-07-13T07:09:54.682" v="13" actId="2696"/>
        <pc:sldMkLst>
          <pc:docMk/>
          <pc:sldMk cId="970204033" sldId="272"/>
        </pc:sldMkLst>
      </pc:sldChg>
      <pc:sldChg chg="modSp new del mod">
        <pc:chgData name="Dumitru Cirjan (2319495)" userId="961ed927-956e-43b3-9fe8-df0f921234ef" providerId="ADAL" clId="{4CDB8411-43B7-4BDC-86E7-B47E851D5E52}" dt="2026-07-13T07:13:13.593" v="19" actId="2696"/>
        <pc:sldMkLst>
          <pc:docMk/>
          <pc:sldMk cId="1516475434" sldId="273"/>
        </pc:sldMkLst>
        <pc:spChg chg="mod">
          <ac:chgData name="Dumitru Cirjan (2319495)" userId="961ed927-956e-43b3-9fe8-df0f921234ef" providerId="ADAL" clId="{4CDB8411-43B7-4BDC-86E7-B47E851D5E52}" dt="2026-07-13T07:11:47.574" v="16" actId="14100"/>
          <ac:spMkLst>
            <pc:docMk/>
            <pc:sldMk cId="1516475434" sldId="273"/>
            <ac:spMk id="2" creationId="{E9BFA409-475C-4B6E-875E-A1B60B8675D6}"/>
          </ac:spMkLst>
        </pc:spChg>
      </pc:sldChg>
      <pc:sldChg chg="addSp modSp new mod">
        <pc:chgData name="Dumitru Cirjan (2319495)" userId="961ed927-956e-43b3-9fe8-df0f921234ef" providerId="ADAL" clId="{4CDB8411-43B7-4BDC-86E7-B47E851D5E52}" dt="2026-07-13T07:18:48.136" v="119" actId="2711"/>
        <pc:sldMkLst>
          <pc:docMk/>
          <pc:sldMk cId="2953384908" sldId="274"/>
        </pc:sldMkLst>
        <pc:spChg chg="add mod">
          <ac:chgData name="Dumitru Cirjan (2319495)" userId="961ed927-956e-43b3-9fe8-df0f921234ef" providerId="ADAL" clId="{4CDB8411-43B7-4BDC-86E7-B47E851D5E52}" dt="2026-07-13T07:18:48.136" v="119" actId="2711"/>
          <ac:spMkLst>
            <pc:docMk/>
            <pc:sldMk cId="2953384908" sldId="274"/>
            <ac:spMk id="3" creationId="{7D2AC3CA-2F7C-6641-0BAC-72D26927082F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7FABF97-55E2-E848-226E-DDBF7CC6E3A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CAFCF1-B6CA-ABD1-5599-74D2387FE50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1438CE-B13F-4817-950C-82FD5A6969FE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84B4EA-6ABF-B326-3B08-38166EFA1C5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48847B-44EF-72ED-EE90-4F92C2C2056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C408FF-A1F8-4759-8AE8-86F18A1E1F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065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2" name="Google Shape;112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1" name="Google Shape;121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" name="Google Shape;127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8" name="Google Shape;138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3" name="Google Shape;153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4" name="Google Shape;164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0" name="Google Shape;170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1" name="Google Shape;181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9" name="Google Shape;189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6" name="Google Shape;196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2" name="Google Shape;202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neralatlantic.com/" TargetMode="External"/><Relationship Id="rId2" Type="http://schemas.openxmlformats.org/officeDocument/2006/relationships/hyperlink" Target="https://www.gymshark.com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D2AC3CA-2F7C-6641-0BAC-72D26927082F}"/>
              </a:ext>
            </a:extLst>
          </p:cNvPr>
          <p:cNvSpPr txBox="1"/>
          <p:nvPr/>
        </p:nvSpPr>
        <p:spPr>
          <a:xfrm>
            <a:off x="224028" y="739417"/>
            <a:ext cx="11743944" cy="5379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Presentation of Business Plan Development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GYMSHARK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u="none" strike="noStrike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Module name- Entrepreneurship 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Module code- </a:t>
            </a:r>
            <a:r>
              <a:rPr lang="en-GB" sz="18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LCBB5013</a:t>
            </a:r>
            <a:br>
              <a:rPr lang="en-GB" sz="18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Lecturer </a:t>
            </a:r>
            <a:r>
              <a:rPr lang="en-GB" sz="1800" b="1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n</a:t>
            </a:r>
            <a:r>
              <a:rPr lang="en-GB" sz="18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ame- Aso Abdullah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Dumitru Adrian Cirjan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2319495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Component: 2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33849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3"/>
          <p:cNvSpPr txBox="1"/>
          <p:nvPr/>
        </p:nvSpPr>
        <p:spPr>
          <a:xfrm>
            <a:off x="295275" y="2084040"/>
            <a:ext cx="11601450" cy="167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250" b="1" i="0" u="none" strike="noStrike" cap="none" dirty="0" err="1">
                <a:solidFill>
                  <a:srgbClr val="1E293B"/>
                </a:solidFill>
                <a:latin typeface="+mj-lt"/>
                <a:ea typeface="Outfit"/>
                <a:cs typeface="Outfit"/>
                <a:sym typeface="Outfit"/>
              </a:rPr>
              <a:t>Gymshark</a:t>
            </a:r>
            <a:r>
              <a:rPr lang="en-GB" sz="5250" b="1" i="0" u="none" strike="noStrike" cap="none" dirty="0">
                <a:solidFill>
                  <a:srgbClr val="1E293B"/>
                </a:solidFill>
                <a:latin typeface="+mj-lt"/>
                <a:ea typeface="Outfit"/>
                <a:cs typeface="Outfit"/>
                <a:sym typeface="Outfit"/>
              </a:rPr>
              <a:t>: A Global Fitness Phenomenon</a:t>
            </a:r>
            <a:endParaRPr lang="en-GB" dirty="0">
              <a:latin typeface="+mj-l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4"/>
          <p:cNvSpPr/>
          <p:nvPr/>
        </p:nvSpPr>
        <p:spPr>
          <a:xfrm>
            <a:off x="5619750" y="3048000"/>
            <a:ext cx="952500" cy="38100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1" name="Google Shape;91;p14"/>
          <p:cNvSpPr txBox="1"/>
          <p:nvPr/>
        </p:nvSpPr>
        <p:spPr>
          <a:xfrm>
            <a:off x="2640568" y="3276600"/>
            <a:ext cx="7913132" cy="6924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500" b="1" i="0" u="none" strike="noStrike" cap="none" dirty="0">
                <a:solidFill>
                  <a:srgbClr val="1E293B"/>
                </a:solidFill>
                <a:latin typeface="+mj-lt"/>
                <a:ea typeface="Outfit"/>
                <a:cs typeface="Outfit"/>
                <a:sym typeface="Outfit"/>
              </a:rPr>
              <a:t>Business Concept &amp; Value</a:t>
            </a:r>
            <a:endParaRPr dirty="0">
              <a:latin typeface="+mj-l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" name="Google Shape;96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71499" y="2308860"/>
            <a:ext cx="5286375" cy="2914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97" name="Google Shape;97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2400300"/>
            <a:ext cx="5286375" cy="2914650"/>
          </a:xfrm>
          <a:prstGeom prst="rect">
            <a:avLst/>
          </a:prstGeom>
          <a:noFill/>
          <a:ln>
            <a:noFill/>
          </a:ln>
        </p:spPr>
      </p:pic>
      <p:sp>
        <p:nvSpPr>
          <p:cNvPr id="98" name="Google Shape;98;p15"/>
          <p:cNvSpPr txBox="1"/>
          <p:nvPr/>
        </p:nvSpPr>
        <p:spPr>
          <a:xfrm>
            <a:off x="571500" y="571500"/>
            <a:ext cx="1160145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 dirty="0">
                <a:solidFill>
                  <a:srgbClr val="1E293B"/>
                </a:solidFill>
                <a:latin typeface="+mj-lt"/>
                <a:ea typeface="Outfit"/>
                <a:cs typeface="Outfit"/>
                <a:sym typeface="Outfit"/>
              </a:rPr>
              <a:t>Business Idea &amp; Products</a:t>
            </a:r>
            <a:endParaRPr dirty="0">
              <a:latin typeface="+mj-lt"/>
            </a:endParaRPr>
          </a:p>
        </p:txBody>
      </p:sp>
      <p:sp>
        <p:nvSpPr>
          <p:cNvPr id="99" name="Google Shape;99;p15"/>
          <p:cNvSpPr txBox="1"/>
          <p:nvPr/>
        </p:nvSpPr>
        <p:spPr>
          <a:xfrm>
            <a:off x="962025" y="2790825"/>
            <a:ext cx="4730591" cy="2160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4" b="1" i="0" u="none" strike="noStrike" cap="none" dirty="0">
                <a:solidFill>
                  <a:srgbClr val="1E293B"/>
                </a:solidFill>
                <a:latin typeface="+mj-lt"/>
                <a:ea typeface="Outfit"/>
                <a:cs typeface="Outfit"/>
                <a:sym typeface="Outfit"/>
              </a:rPr>
              <a:t>The DTC Model</a:t>
            </a:r>
            <a:endParaRPr dirty="0">
              <a:latin typeface="+mj-lt"/>
            </a:endParaRPr>
          </a:p>
        </p:txBody>
      </p:sp>
      <p:sp>
        <p:nvSpPr>
          <p:cNvPr id="100" name="Google Shape;100;p15"/>
          <p:cNvSpPr txBox="1"/>
          <p:nvPr/>
        </p:nvSpPr>
        <p:spPr>
          <a:xfrm>
            <a:off x="962025" y="3209925"/>
            <a:ext cx="4505325" cy="1181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Founded by Ben Francis in 2012, </a:t>
            </a:r>
            <a:r>
              <a:rPr lang="en-US" sz="1200" b="0" i="0" u="none" strike="noStrike" cap="none" dirty="0" err="1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Gymshark</a:t>
            </a:r>
            <a:r>
              <a:rPr lang="en-US" sz="1200" b="0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 disrupted the sportswear industry by bypassing retail middlemen. The direct-to-consumer approach fosters deep community engagement and authentic feedback loops.</a:t>
            </a:r>
            <a:endParaRPr sz="1200" dirty="0">
              <a:latin typeface="+mn-lt"/>
            </a:endParaRPr>
          </a:p>
        </p:txBody>
      </p:sp>
      <p:sp>
        <p:nvSpPr>
          <p:cNvPr id="101" name="Google Shape;101;p15"/>
          <p:cNvSpPr txBox="1"/>
          <p:nvPr/>
        </p:nvSpPr>
        <p:spPr>
          <a:xfrm>
            <a:off x="6724650" y="2790825"/>
            <a:ext cx="4730591" cy="2160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4" b="1" i="0" u="none" strike="noStrike" cap="none" dirty="0">
                <a:solidFill>
                  <a:srgbClr val="1E293B"/>
                </a:solidFill>
                <a:latin typeface="+mj-lt"/>
                <a:ea typeface="Outfit"/>
                <a:cs typeface="Outfit"/>
                <a:sym typeface="Outfit"/>
              </a:rPr>
              <a:t>Merchandise</a:t>
            </a:r>
            <a:endParaRPr dirty="0">
              <a:latin typeface="+mj-lt"/>
            </a:endParaRPr>
          </a:p>
        </p:txBody>
      </p:sp>
      <p:sp>
        <p:nvSpPr>
          <p:cNvPr id="102" name="Google Shape;102;p15"/>
          <p:cNvSpPr txBox="1"/>
          <p:nvPr/>
        </p:nvSpPr>
        <p:spPr>
          <a:xfrm>
            <a:off x="6724650" y="3209925"/>
            <a:ext cx="4505325" cy="1181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High-performance apparel designed for ergonomics and comfort. Core ranges include seamless leggings, training hoodies, and accessories, supported by limited-edition product drops that drive exclusivity</a:t>
            </a:r>
            <a:r>
              <a:rPr lang="en-US" sz="1200" b="0" i="0" u="none" strike="noStrike" cap="none" dirty="0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16"/>
          <p:cNvSpPr txBox="1"/>
          <p:nvPr/>
        </p:nvSpPr>
        <p:spPr>
          <a:xfrm>
            <a:off x="590550" y="600075"/>
            <a:ext cx="1160145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 dirty="0">
                <a:solidFill>
                  <a:srgbClr val="1E293B"/>
                </a:solidFill>
                <a:latin typeface="+mj-lt"/>
                <a:ea typeface="Outfit"/>
                <a:cs typeface="Outfit"/>
                <a:sym typeface="Outfit"/>
              </a:rPr>
              <a:t>Strategic Goals</a:t>
            </a:r>
            <a:endParaRPr dirty="0">
              <a:latin typeface="+mj-lt"/>
            </a:endParaRPr>
          </a:p>
        </p:txBody>
      </p:sp>
      <p:sp>
        <p:nvSpPr>
          <p:cNvPr id="108" name="Google Shape;108;p16"/>
          <p:cNvSpPr txBox="1"/>
          <p:nvPr/>
        </p:nvSpPr>
        <p:spPr>
          <a:xfrm>
            <a:off x="590550" y="2524125"/>
            <a:ext cx="11049000" cy="2954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Short Term:</a:t>
            </a:r>
            <a:r>
              <a:rPr lang="en-US" sz="1200" b="0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 Improve digital customer experience (web/app), diversify supply chain, and expand footprint into North America, Europe, and Asia.</a:t>
            </a:r>
            <a:endParaRPr sz="1100" dirty="0">
              <a:latin typeface="+mn-lt"/>
            </a:endParaRPr>
          </a:p>
        </p:txBody>
      </p:sp>
      <p:sp>
        <p:nvSpPr>
          <p:cNvPr id="109" name="Google Shape;109;p16"/>
          <p:cNvSpPr txBox="1"/>
          <p:nvPr/>
        </p:nvSpPr>
        <p:spPr>
          <a:xfrm>
            <a:off x="571500" y="3952875"/>
            <a:ext cx="11049000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60000"/>
              </a:lnSpc>
            </a:pPr>
            <a:r>
              <a:rPr lang="en-US" sz="1200" b="1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Long Term:</a:t>
            </a:r>
            <a:r>
              <a:rPr lang="en-US" sz="1200" b="0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 Become a global leader in performance apparel, competing with industry titans like Nike and Adidas. Focus on sustainability, carbon footprint reduction, and flagship retail development</a:t>
            </a:r>
            <a:r>
              <a:rPr lang="en-US" sz="1200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 </a:t>
            </a:r>
            <a:r>
              <a:rPr lang="en-GB" sz="1200" dirty="0">
                <a:latin typeface="+mn-lt"/>
              </a:rPr>
              <a:t>(Mintel, 2024). </a:t>
            </a:r>
            <a:endParaRPr sz="1100" dirty="0">
              <a:latin typeface="+mn-l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7"/>
          <p:cNvSpPr txBox="1"/>
          <p:nvPr/>
        </p:nvSpPr>
        <p:spPr>
          <a:xfrm>
            <a:off x="571500" y="571500"/>
            <a:ext cx="1160145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 dirty="0">
                <a:solidFill>
                  <a:srgbClr val="1E293B"/>
                </a:solidFill>
                <a:latin typeface="+mj-lt"/>
                <a:ea typeface="Outfit"/>
                <a:cs typeface="Outfit"/>
                <a:sym typeface="Outfit"/>
              </a:rPr>
              <a:t>Unique Selling Points (USP)</a:t>
            </a:r>
            <a:endParaRPr dirty="0">
              <a:latin typeface="+mj-lt"/>
            </a:endParaRPr>
          </a:p>
        </p:txBody>
      </p:sp>
      <p:pic>
        <p:nvPicPr>
          <p:cNvPr id="115" name="Google Shape;115;p1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334125" y="2190750"/>
            <a:ext cx="5286375" cy="3333750"/>
          </a:xfrm>
          <a:prstGeom prst="rect">
            <a:avLst/>
          </a:prstGeom>
          <a:noFill/>
          <a:ln>
            <a:noFill/>
          </a:ln>
        </p:spPr>
      </p:pic>
      <p:sp>
        <p:nvSpPr>
          <p:cNvPr id="116" name="Google Shape;116;p17"/>
          <p:cNvSpPr txBox="1"/>
          <p:nvPr/>
        </p:nvSpPr>
        <p:spPr>
          <a:xfrm>
            <a:off x="571500" y="2343150"/>
            <a:ext cx="552450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Community-Centric:</a:t>
            </a:r>
            <a:r>
              <a:rPr lang="en-US" sz="1200" b="0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 A lifestyle brand over a product brand</a:t>
            </a:r>
            <a:r>
              <a:rPr lang="en-US" sz="1500" b="0" i="0" u="none" strike="noStrike" cap="none" dirty="0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dirty="0"/>
          </a:p>
        </p:txBody>
      </p:sp>
      <p:sp>
        <p:nvSpPr>
          <p:cNvPr id="117" name="Google Shape;117;p17"/>
          <p:cNvSpPr txBox="1"/>
          <p:nvPr/>
        </p:nvSpPr>
        <p:spPr>
          <a:xfrm>
            <a:off x="571500" y="3091205"/>
            <a:ext cx="5286375" cy="5539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Influencer Integration:</a:t>
            </a:r>
            <a:r>
              <a:rPr lang="en-US" sz="1200" b="0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 Leveraging affiliate marketing and athlete ambassadors instead of traditional ads.</a:t>
            </a:r>
            <a:endParaRPr sz="1100" dirty="0">
              <a:latin typeface="+mn-lt"/>
            </a:endParaRPr>
          </a:p>
        </p:txBody>
      </p:sp>
      <p:sp>
        <p:nvSpPr>
          <p:cNvPr id="118" name="Google Shape;118;p17"/>
          <p:cNvSpPr txBox="1"/>
          <p:nvPr/>
        </p:nvSpPr>
        <p:spPr>
          <a:xfrm>
            <a:off x="571500" y="4162425"/>
            <a:ext cx="5286375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Agility:</a:t>
            </a:r>
            <a:r>
              <a:rPr lang="en-US" sz="1200" b="0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 Rapid design cycles informed by real-time customer data and reviews.</a:t>
            </a:r>
            <a:endParaRPr sz="1100" dirty="0">
              <a:latin typeface="+mn-l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8"/>
          <p:cNvSpPr/>
          <p:nvPr/>
        </p:nvSpPr>
        <p:spPr>
          <a:xfrm>
            <a:off x="5619750" y="3048000"/>
            <a:ext cx="952500" cy="38100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4" name="Google Shape;124;p18"/>
          <p:cNvSpPr txBox="1"/>
          <p:nvPr/>
        </p:nvSpPr>
        <p:spPr>
          <a:xfrm>
            <a:off x="1960483" y="3276600"/>
            <a:ext cx="8271033" cy="72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500" b="1" i="0" u="none" strike="noStrike" cap="none">
                <a:solidFill>
                  <a:srgbClr val="1E293B"/>
                </a:solidFill>
                <a:latin typeface="Outfit"/>
                <a:ea typeface="Outfit"/>
                <a:cs typeface="Outfit"/>
                <a:sym typeface="Outfit"/>
              </a:rPr>
              <a:t>Business Environment (SWOT)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" name="Google Shape;129;p19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71500" y="2400300"/>
            <a:ext cx="5286375" cy="2914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0" name="Google Shape;130;p19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2400300"/>
            <a:ext cx="5286375" cy="2914650"/>
          </a:xfrm>
          <a:prstGeom prst="rect">
            <a:avLst/>
          </a:prstGeom>
          <a:noFill/>
          <a:ln>
            <a:noFill/>
          </a:ln>
        </p:spPr>
      </p:pic>
      <p:sp>
        <p:nvSpPr>
          <p:cNvPr id="131" name="Google Shape;131;p19"/>
          <p:cNvSpPr txBox="1"/>
          <p:nvPr/>
        </p:nvSpPr>
        <p:spPr>
          <a:xfrm>
            <a:off x="571500" y="571500"/>
            <a:ext cx="1160145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 dirty="0">
                <a:solidFill>
                  <a:srgbClr val="1E293B"/>
                </a:solidFill>
                <a:latin typeface="+mj-lt"/>
                <a:ea typeface="Outfit"/>
                <a:cs typeface="Outfit"/>
                <a:sym typeface="Outfit"/>
              </a:rPr>
              <a:t>SWOT Analysis</a:t>
            </a:r>
            <a:endParaRPr dirty="0">
              <a:latin typeface="+mj-lt"/>
            </a:endParaRPr>
          </a:p>
        </p:txBody>
      </p:sp>
      <p:sp>
        <p:nvSpPr>
          <p:cNvPr id="132" name="Google Shape;132;p19"/>
          <p:cNvSpPr txBox="1"/>
          <p:nvPr/>
        </p:nvSpPr>
        <p:spPr>
          <a:xfrm>
            <a:off x="962025" y="2790825"/>
            <a:ext cx="4730591" cy="2160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4" b="1" i="0" u="none" strike="noStrike" cap="none" dirty="0">
                <a:solidFill>
                  <a:srgbClr val="1E293B"/>
                </a:solidFill>
                <a:latin typeface="+mj-lt"/>
                <a:ea typeface="Outfit"/>
                <a:cs typeface="Outfit"/>
                <a:sym typeface="Outfit"/>
              </a:rPr>
              <a:t>Strengths &amp; Weaknesses</a:t>
            </a:r>
            <a:endParaRPr dirty="0">
              <a:latin typeface="+mj-lt"/>
            </a:endParaRPr>
          </a:p>
        </p:txBody>
      </p:sp>
      <p:sp>
        <p:nvSpPr>
          <p:cNvPr id="133" name="Google Shape;133;p19"/>
          <p:cNvSpPr txBox="1"/>
          <p:nvPr/>
        </p:nvSpPr>
        <p:spPr>
          <a:xfrm>
            <a:off x="962025" y="3209925"/>
            <a:ext cx="4505325" cy="152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33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475569"/>
                </a:solidFill>
                <a:latin typeface="+mj-lt"/>
                <a:ea typeface="Inter"/>
                <a:cs typeface="Inter"/>
                <a:sym typeface="Inter"/>
              </a:rPr>
              <a:t>Strengths:</a:t>
            </a:r>
            <a:r>
              <a:rPr lang="en-US" sz="1500" b="0" i="0" u="none" strike="noStrike" cap="none" dirty="0">
                <a:solidFill>
                  <a:srgbClr val="475569"/>
                </a:solidFill>
                <a:latin typeface="+mj-lt"/>
                <a:ea typeface="Inter"/>
                <a:cs typeface="Inter"/>
                <a:sym typeface="Inter"/>
              </a:rPr>
              <a:t> Strong digital brand, influencer ecosystem, product innovation.</a:t>
            </a:r>
            <a:br>
              <a:rPr lang="en-US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500" b="1" i="0" u="none" strike="noStrike" cap="none" dirty="0">
                <a:solidFill>
                  <a:srgbClr val="475569"/>
                </a:solidFill>
                <a:latin typeface="+mj-lt"/>
                <a:ea typeface="Inter"/>
                <a:cs typeface="Inter"/>
                <a:sym typeface="Inter"/>
              </a:rPr>
              <a:t>Weaknesses:</a:t>
            </a:r>
            <a:r>
              <a:rPr lang="en-US" sz="1500" b="0" i="0" u="none" strike="noStrike" cap="none" dirty="0">
                <a:solidFill>
                  <a:srgbClr val="475569"/>
                </a:solidFill>
                <a:latin typeface="+mj-lt"/>
                <a:ea typeface="Inter"/>
                <a:cs typeface="Inter"/>
                <a:sym typeface="Inter"/>
              </a:rPr>
              <a:t> </a:t>
            </a:r>
            <a:r>
              <a:rPr lang="en-US" sz="1500" b="0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Heavy reliance on digital infrastructure; limited physical footprint compared to rivals.</a:t>
            </a:r>
            <a:endParaRPr dirty="0">
              <a:latin typeface="+mn-lt"/>
            </a:endParaRPr>
          </a:p>
        </p:txBody>
      </p:sp>
      <p:sp>
        <p:nvSpPr>
          <p:cNvPr id="134" name="Google Shape;134;p19"/>
          <p:cNvSpPr txBox="1"/>
          <p:nvPr/>
        </p:nvSpPr>
        <p:spPr>
          <a:xfrm>
            <a:off x="6724650" y="2790825"/>
            <a:ext cx="4730591" cy="2160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4" b="1" i="0" u="none" strike="noStrike" cap="none" dirty="0">
                <a:solidFill>
                  <a:srgbClr val="1E293B"/>
                </a:solidFill>
                <a:latin typeface="+mj-lt"/>
                <a:ea typeface="Outfit"/>
                <a:cs typeface="Outfit"/>
                <a:sym typeface="Outfit"/>
              </a:rPr>
              <a:t>Opportunities &amp; Threats</a:t>
            </a:r>
            <a:endParaRPr dirty="0">
              <a:latin typeface="+mj-lt"/>
            </a:endParaRPr>
          </a:p>
        </p:txBody>
      </p:sp>
      <p:sp>
        <p:nvSpPr>
          <p:cNvPr id="135" name="Google Shape;135;p19"/>
          <p:cNvSpPr txBox="1"/>
          <p:nvPr/>
        </p:nvSpPr>
        <p:spPr>
          <a:xfrm>
            <a:off x="6724650" y="3209925"/>
            <a:ext cx="4505325" cy="12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33333"/>
              </a:lnSpc>
            </a:pPr>
            <a:r>
              <a:rPr lang="en-US" sz="1500" b="1" i="0" u="none" strike="noStrike" cap="none" dirty="0">
                <a:solidFill>
                  <a:srgbClr val="475569"/>
                </a:solidFill>
                <a:latin typeface="+mj-lt"/>
                <a:ea typeface="Inter"/>
                <a:cs typeface="Inter"/>
                <a:sym typeface="Inter"/>
              </a:rPr>
              <a:t>Opportunities</a:t>
            </a:r>
            <a:r>
              <a:rPr lang="en-US" sz="1500" b="1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:</a:t>
            </a:r>
            <a:r>
              <a:rPr lang="en-US" sz="1500" b="0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 Global market expansion, eco-friendly product lines, AI-personalization.</a:t>
            </a:r>
            <a:br>
              <a:rPr lang="en-US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500" b="1" i="0" u="none" strike="noStrike" cap="none" dirty="0">
                <a:solidFill>
                  <a:srgbClr val="475569"/>
                </a:solidFill>
                <a:latin typeface="+mj-lt"/>
                <a:ea typeface="Inter"/>
                <a:cs typeface="Inter"/>
                <a:sym typeface="Inter"/>
              </a:rPr>
              <a:t>Threats:</a:t>
            </a:r>
            <a:r>
              <a:rPr lang="en-US" sz="1500" b="0" i="0" u="none" strike="noStrike" cap="none" dirty="0">
                <a:solidFill>
                  <a:srgbClr val="475569"/>
                </a:solidFill>
                <a:latin typeface="+mj-lt"/>
                <a:ea typeface="Inter"/>
                <a:cs typeface="Inter"/>
                <a:sym typeface="Inter"/>
              </a:rPr>
              <a:t> </a:t>
            </a:r>
            <a:r>
              <a:rPr lang="en-US" sz="1500" b="0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Intense competition from Nike/Adidas, supply chain volatility</a:t>
            </a:r>
            <a:r>
              <a:rPr lang="en-US" sz="1500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 </a:t>
            </a:r>
            <a:r>
              <a:rPr lang="en-GB" dirty="0">
                <a:latin typeface="+mn-lt"/>
              </a:rPr>
              <a:t>(Mintel, 2024). </a:t>
            </a:r>
            <a:endParaRPr dirty="0">
              <a:latin typeface="+mn-l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20"/>
          <p:cNvSpPr txBox="1"/>
          <p:nvPr/>
        </p:nvSpPr>
        <p:spPr>
          <a:xfrm>
            <a:off x="571500" y="571500"/>
            <a:ext cx="1160145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 dirty="0">
                <a:solidFill>
                  <a:srgbClr val="1E293B"/>
                </a:solidFill>
                <a:latin typeface="+mj-lt"/>
                <a:ea typeface="Outfit"/>
                <a:cs typeface="Outfit"/>
                <a:sym typeface="Outfit"/>
              </a:rPr>
              <a:t>Competitor Analysis</a:t>
            </a:r>
            <a:endParaRPr dirty="0">
              <a:latin typeface="+mj-lt"/>
            </a:endParaRPr>
          </a:p>
        </p:txBody>
      </p:sp>
      <p:graphicFrame>
        <p:nvGraphicFramePr>
          <p:cNvPr id="141" name="Google Shape;141;p20"/>
          <p:cNvGraphicFramePr/>
          <p:nvPr>
            <p:extLst>
              <p:ext uri="{D42A27DB-BD31-4B8C-83A1-F6EECF244321}">
                <p14:modId xmlns:p14="http://schemas.microsoft.com/office/powerpoint/2010/main" val="3998478577"/>
              </p:ext>
            </p:extLst>
          </p:nvPr>
        </p:nvGraphicFramePr>
        <p:xfrm>
          <a:off x="571500" y="2890837"/>
          <a:ext cx="11049000" cy="1933600"/>
        </p:xfrm>
        <a:graphic>
          <a:graphicData uri="http://schemas.openxmlformats.org/drawingml/2006/table">
            <a:tbl>
              <a:tblPr firstRow="1" bandRow="1">
                <a:noFill/>
                <a:tableStyleId>{B9119DC8-B46E-458F-B9D9-27C0C36D83DD}</a:tableStyleId>
              </a:tblPr>
              <a:tblGrid>
                <a:gridCol w="29203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853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433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34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 dirty="0">
                          <a:solidFill>
                            <a:srgbClr val="000000"/>
                          </a:solidFill>
                          <a:latin typeface="+mn-lt"/>
                          <a:ea typeface="Inter"/>
                          <a:cs typeface="Inter"/>
                          <a:sym typeface="Inter"/>
                        </a:rPr>
                        <a:t>Competitor</a:t>
                      </a:r>
                      <a:endParaRPr dirty="0">
                        <a:latin typeface="+mn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000000"/>
                          </a:solidFill>
                          <a:latin typeface="+mn-lt"/>
                          <a:ea typeface="Inter"/>
                          <a:cs typeface="Inter"/>
                          <a:sym typeface="Inter"/>
                        </a:rPr>
                        <a:t>Classification</a:t>
                      </a:r>
                      <a:endParaRPr>
                        <a:latin typeface="+mn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 dirty="0">
                          <a:solidFill>
                            <a:srgbClr val="000000"/>
                          </a:solidFill>
                          <a:latin typeface="+mn-lt"/>
                          <a:ea typeface="Inter"/>
                          <a:cs typeface="Inter"/>
                          <a:sym typeface="Inter"/>
                        </a:rPr>
                        <a:t>Key Characteristic</a:t>
                      </a:r>
                      <a:endParaRPr dirty="0">
                        <a:latin typeface="+mn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34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 dirty="0">
                          <a:solidFill>
                            <a:srgbClr val="000000"/>
                          </a:solidFill>
                          <a:latin typeface="+mn-lt"/>
                          <a:ea typeface="Inter"/>
                          <a:cs typeface="Inter"/>
                          <a:sym typeface="Inter"/>
                        </a:rPr>
                        <a:t>Nike</a:t>
                      </a:r>
                      <a:endParaRPr dirty="0">
                        <a:latin typeface="+mn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 dirty="0">
                          <a:solidFill>
                            <a:srgbClr val="000000"/>
                          </a:solidFill>
                          <a:latin typeface="+mn-lt"/>
                          <a:ea typeface="Inter"/>
                          <a:cs typeface="Inter"/>
                          <a:sym typeface="Inter"/>
                        </a:rPr>
                        <a:t>                                 Direct</a:t>
                      </a:r>
                      <a:endParaRPr dirty="0">
                        <a:latin typeface="+mn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 dirty="0">
                          <a:solidFill>
                            <a:srgbClr val="000000"/>
                          </a:solidFill>
                          <a:latin typeface="+mn-lt"/>
                          <a:ea typeface="Inter"/>
                          <a:cs typeface="Inter"/>
                          <a:sym typeface="Inter"/>
                        </a:rPr>
                        <a:t>                                           Scale &amp; R&amp;D</a:t>
                      </a:r>
                      <a:endParaRPr dirty="0">
                        <a:latin typeface="+mn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34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 dirty="0">
                          <a:solidFill>
                            <a:srgbClr val="000000"/>
                          </a:solidFill>
                          <a:latin typeface="+mn-lt"/>
                          <a:ea typeface="Inter"/>
                          <a:cs typeface="Inter"/>
                          <a:sym typeface="Inter"/>
                        </a:rPr>
                        <a:t>Adidas</a:t>
                      </a:r>
                      <a:endParaRPr dirty="0">
                        <a:latin typeface="+mn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 dirty="0">
                          <a:solidFill>
                            <a:srgbClr val="000000"/>
                          </a:solidFill>
                          <a:latin typeface="+mn-lt"/>
                          <a:ea typeface="Inter"/>
                          <a:cs typeface="Inter"/>
                          <a:sym typeface="Inter"/>
                        </a:rPr>
                        <a:t>                                 Direct</a:t>
                      </a:r>
                      <a:endParaRPr dirty="0">
                        <a:latin typeface="+mn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 dirty="0">
                          <a:solidFill>
                            <a:srgbClr val="000000"/>
                          </a:solidFill>
                          <a:latin typeface="+mn-lt"/>
                          <a:ea typeface="Inter"/>
                          <a:cs typeface="Inter"/>
                          <a:sym typeface="Inter"/>
                        </a:rPr>
                        <a:t>                                           Global Retail Presence</a:t>
                      </a:r>
                      <a:endParaRPr dirty="0">
                        <a:latin typeface="+mn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34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 dirty="0">
                          <a:solidFill>
                            <a:srgbClr val="000000"/>
                          </a:solidFill>
                          <a:latin typeface="+mn-lt"/>
                          <a:ea typeface="Inter"/>
                          <a:cs typeface="Inter"/>
                          <a:sym typeface="Inter"/>
                        </a:rPr>
                        <a:t>Lululemon</a:t>
                      </a:r>
                      <a:endParaRPr dirty="0">
                        <a:latin typeface="+mn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 dirty="0">
                          <a:solidFill>
                            <a:srgbClr val="000000"/>
                          </a:solidFill>
                          <a:latin typeface="+mn-lt"/>
                          <a:ea typeface="Inter"/>
                          <a:cs typeface="Inter"/>
                          <a:sym typeface="Inter"/>
                        </a:rPr>
                        <a:t>                                 Indirect</a:t>
                      </a:r>
                      <a:endParaRPr dirty="0">
                        <a:latin typeface="+mn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 dirty="0">
                          <a:solidFill>
                            <a:srgbClr val="000000"/>
                          </a:solidFill>
                          <a:latin typeface="+mn-lt"/>
                          <a:ea typeface="Inter"/>
                          <a:cs typeface="Inter"/>
                          <a:sym typeface="Inter"/>
                        </a:rPr>
                        <a:t>                                            Premium Lifestyle</a:t>
                      </a:r>
                      <a:endParaRPr dirty="0">
                        <a:latin typeface="+mn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42" name="Google Shape;142;p20"/>
          <p:cNvSpPr/>
          <p:nvPr/>
        </p:nvSpPr>
        <p:spPr>
          <a:xfrm>
            <a:off x="571500" y="3838575"/>
            <a:ext cx="2920305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3" name="Google Shape;143;p20"/>
          <p:cNvSpPr/>
          <p:nvPr/>
        </p:nvSpPr>
        <p:spPr>
          <a:xfrm>
            <a:off x="3491805" y="3838575"/>
            <a:ext cx="328538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4" name="Google Shape;144;p20"/>
          <p:cNvSpPr/>
          <p:nvPr/>
        </p:nvSpPr>
        <p:spPr>
          <a:xfrm>
            <a:off x="6777186" y="3838575"/>
            <a:ext cx="484331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5" name="Google Shape;145;p20"/>
          <p:cNvSpPr/>
          <p:nvPr/>
        </p:nvSpPr>
        <p:spPr>
          <a:xfrm>
            <a:off x="571500" y="4324350"/>
            <a:ext cx="2920305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6" name="Google Shape;146;p20"/>
          <p:cNvSpPr/>
          <p:nvPr/>
        </p:nvSpPr>
        <p:spPr>
          <a:xfrm>
            <a:off x="3491805" y="4324350"/>
            <a:ext cx="328538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7" name="Google Shape;147;p20"/>
          <p:cNvSpPr/>
          <p:nvPr/>
        </p:nvSpPr>
        <p:spPr>
          <a:xfrm>
            <a:off x="6777186" y="4324350"/>
            <a:ext cx="484331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8" name="Google Shape;148;p20"/>
          <p:cNvSpPr/>
          <p:nvPr/>
        </p:nvSpPr>
        <p:spPr>
          <a:xfrm>
            <a:off x="571500" y="4810125"/>
            <a:ext cx="2920305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9" name="Google Shape;149;p20"/>
          <p:cNvSpPr/>
          <p:nvPr/>
        </p:nvSpPr>
        <p:spPr>
          <a:xfrm>
            <a:off x="3491805" y="4810125"/>
            <a:ext cx="328538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0" name="Google Shape;150;p20"/>
          <p:cNvSpPr/>
          <p:nvPr/>
        </p:nvSpPr>
        <p:spPr>
          <a:xfrm>
            <a:off x="6777186" y="4810125"/>
            <a:ext cx="484331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1"/>
          <p:cNvSpPr txBox="1"/>
          <p:nvPr/>
        </p:nvSpPr>
        <p:spPr>
          <a:xfrm>
            <a:off x="571500" y="571500"/>
            <a:ext cx="1160145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 dirty="0">
                <a:solidFill>
                  <a:srgbClr val="1E293B"/>
                </a:solidFill>
                <a:latin typeface="+mj-lt"/>
                <a:ea typeface="Outfit"/>
                <a:cs typeface="Outfit"/>
                <a:sym typeface="Outfit"/>
              </a:rPr>
              <a:t>Market Segmentation</a:t>
            </a:r>
            <a:endParaRPr dirty="0">
              <a:latin typeface="+mj-lt"/>
            </a:endParaRPr>
          </a:p>
        </p:txBody>
      </p:sp>
      <p:sp>
        <p:nvSpPr>
          <p:cNvPr id="157" name="Google Shape;157;p21"/>
          <p:cNvSpPr txBox="1"/>
          <p:nvPr/>
        </p:nvSpPr>
        <p:spPr>
          <a:xfrm>
            <a:off x="676275" y="2774728"/>
            <a:ext cx="10858500" cy="3447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0477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Demographic:</a:t>
            </a:r>
            <a:r>
              <a:rPr lang="en-US" b="0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 </a:t>
            </a:r>
            <a:r>
              <a:rPr lang="en-US" sz="1200" b="0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18-35 age range; active gym-goers and functional fitness enthusiasts.</a:t>
            </a:r>
            <a:endParaRPr sz="1100" dirty="0">
              <a:latin typeface="+mn-lt"/>
            </a:endParaRPr>
          </a:p>
        </p:txBody>
      </p:sp>
      <p:sp>
        <p:nvSpPr>
          <p:cNvPr id="159" name="Google Shape;159;p21"/>
          <p:cNvSpPr txBox="1"/>
          <p:nvPr/>
        </p:nvSpPr>
        <p:spPr>
          <a:xfrm>
            <a:off x="676275" y="3653409"/>
            <a:ext cx="10858500" cy="3447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0477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Psychographic:</a:t>
            </a:r>
            <a:r>
              <a:rPr lang="en-US" b="0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 </a:t>
            </a:r>
            <a:r>
              <a:rPr lang="en-US" sz="1200" b="0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Health-conscious individuals seeking identity, community, and confidence through fitness.</a:t>
            </a:r>
            <a:endParaRPr sz="1100" dirty="0">
              <a:latin typeface="+mn-lt"/>
            </a:endParaRPr>
          </a:p>
        </p:txBody>
      </p:sp>
      <p:sp>
        <p:nvSpPr>
          <p:cNvPr id="161" name="Google Shape;161;p21"/>
          <p:cNvSpPr txBox="1"/>
          <p:nvPr/>
        </p:nvSpPr>
        <p:spPr>
          <a:xfrm>
            <a:off x="676275" y="4532090"/>
            <a:ext cx="10858500" cy="3447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0477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i="0" u="none" strike="noStrike" cap="none" dirty="0" err="1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Behavioural</a:t>
            </a:r>
            <a:r>
              <a:rPr lang="en-US" b="1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:</a:t>
            </a:r>
            <a:r>
              <a:rPr lang="en-US" b="0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 </a:t>
            </a:r>
            <a:r>
              <a:rPr lang="en-US" sz="1200" b="0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Digital native consumers; loyal to specific influencers and limited-edition product drops.</a:t>
            </a:r>
            <a:endParaRPr dirty="0">
              <a:latin typeface="+mn-l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22"/>
          <p:cNvSpPr/>
          <p:nvPr/>
        </p:nvSpPr>
        <p:spPr>
          <a:xfrm>
            <a:off x="5619750" y="3048000"/>
            <a:ext cx="952500" cy="38100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7" name="Google Shape;167;p22"/>
          <p:cNvSpPr txBox="1"/>
          <p:nvPr/>
        </p:nvSpPr>
        <p:spPr>
          <a:xfrm>
            <a:off x="2645568" y="3276600"/>
            <a:ext cx="6900862" cy="6924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500" b="1" i="0" u="none" strike="noStrike" cap="none" dirty="0">
                <a:solidFill>
                  <a:srgbClr val="1E293B"/>
                </a:solidFill>
                <a:latin typeface="+mj-lt"/>
                <a:ea typeface="Outfit"/>
                <a:cs typeface="Outfit"/>
                <a:sym typeface="Outfit"/>
              </a:rPr>
              <a:t>Marketing Strategy (4Ps)</a:t>
            </a:r>
            <a:endParaRPr dirty="0">
              <a:latin typeface="+mj-l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2" name="Google Shape;172;p2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71500" y="2552700"/>
            <a:ext cx="5286375" cy="2609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3" name="Google Shape;173;p2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2552700"/>
            <a:ext cx="5286375" cy="2609850"/>
          </a:xfrm>
          <a:prstGeom prst="rect">
            <a:avLst/>
          </a:prstGeom>
          <a:noFill/>
          <a:ln>
            <a:noFill/>
          </a:ln>
        </p:spPr>
      </p:pic>
      <p:sp>
        <p:nvSpPr>
          <p:cNvPr id="174" name="Google Shape;174;p23"/>
          <p:cNvSpPr txBox="1"/>
          <p:nvPr/>
        </p:nvSpPr>
        <p:spPr>
          <a:xfrm>
            <a:off x="571500" y="571500"/>
            <a:ext cx="1160145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 dirty="0">
                <a:solidFill>
                  <a:srgbClr val="1E293B"/>
                </a:solidFill>
                <a:latin typeface="+mn-lt"/>
                <a:ea typeface="Outfit"/>
                <a:cs typeface="Outfit"/>
                <a:sym typeface="Outfit"/>
              </a:rPr>
              <a:t>The 4Ps Strategy</a:t>
            </a:r>
            <a:endParaRPr dirty="0">
              <a:latin typeface="+mn-lt"/>
            </a:endParaRPr>
          </a:p>
        </p:txBody>
      </p:sp>
      <p:sp>
        <p:nvSpPr>
          <p:cNvPr id="175" name="Google Shape;175;p23"/>
          <p:cNvSpPr txBox="1"/>
          <p:nvPr/>
        </p:nvSpPr>
        <p:spPr>
          <a:xfrm>
            <a:off x="962025" y="2943225"/>
            <a:ext cx="4730591" cy="2160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4" b="1" i="0" u="none" strike="noStrike" cap="none" dirty="0">
                <a:solidFill>
                  <a:srgbClr val="1E293B"/>
                </a:solidFill>
                <a:latin typeface="+mj-lt"/>
                <a:ea typeface="Outfit"/>
                <a:cs typeface="Outfit"/>
                <a:sym typeface="Outfit"/>
              </a:rPr>
              <a:t>Product &amp; Price</a:t>
            </a:r>
            <a:endParaRPr dirty="0">
              <a:latin typeface="+mj-lt"/>
            </a:endParaRPr>
          </a:p>
        </p:txBody>
      </p:sp>
      <p:sp>
        <p:nvSpPr>
          <p:cNvPr id="176" name="Google Shape;176;p23"/>
          <p:cNvSpPr txBox="1"/>
          <p:nvPr/>
        </p:nvSpPr>
        <p:spPr>
          <a:xfrm>
            <a:off x="962025" y="3362325"/>
            <a:ext cx="4505325" cy="12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33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Product:</a:t>
            </a:r>
            <a:r>
              <a:rPr lang="en-US" sz="1500" b="0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 High-quality, ergonomic fitness apparel. Rapid, feedback-driven design cycles.</a:t>
            </a:r>
            <a:br>
              <a:rPr lang="en-US" sz="1800" b="0" i="0" u="none" strike="noStrike" cap="none" dirty="0">
                <a:solidFill>
                  <a:schemeClr val="dk1"/>
                </a:solidFill>
                <a:latin typeface="+mn-lt"/>
                <a:ea typeface="Calibri"/>
                <a:cs typeface="Calibri"/>
                <a:sym typeface="Calibri"/>
              </a:rPr>
            </a:br>
            <a:r>
              <a:rPr lang="en-US" sz="1500" b="1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Price:</a:t>
            </a:r>
            <a:r>
              <a:rPr lang="en-US" sz="1500" b="0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 Value-based pricing; premium quality at accessible price points.</a:t>
            </a:r>
            <a:endParaRPr dirty="0">
              <a:latin typeface="+mn-lt"/>
            </a:endParaRPr>
          </a:p>
        </p:txBody>
      </p:sp>
      <p:sp>
        <p:nvSpPr>
          <p:cNvPr id="177" name="Google Shape;177;p23"/>
          <p:cNvSpPr txBox="1"/>
          <p:nvPr/>
        </p:nvSpPr>
        <p:spPr>
          <a:xfrm>
            <a:off x="6724650" y="2943225"/>
            <a:ext cx="4730591" cy="2160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4" b="1" i="0" u="none" strike="noStrike" cap="none" dirty="0">
                <a:solidFill>
                  <a:srgbClr val="1E293B"/>
                </a:solidFill>
                <a:latin typeface="+mj-lt"/>
                <a:ea typeface="Outfit"/>
                <a:cs typeface="Outfit"/>
                <a:sym typeface="Outfit"/>
              </a:rPr>
              <a:t>Place &amp; Promotion</a:t>
            </a:r>
            <a:endParaRPr dirty="0">
              <a:latin typeface="+mj-lt"/>
            </a:endParaRPr>
          </a:p>
        </p:txBody>
      </p:sp>
      <p:sp>
        <p:nvSpPr>
          <p:cNvPr id="178" name="Google Shape;178;p23"/>
          <p:cNvSpPr txBox="1"/>
          <p:nvPr/>
        </p:nvSpPr>
        <p:spPr>
          <a:xfrm>
            <a:off x="6724650" y="3362325"/>
            <a:ext cx="4505325" cy="12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33333"/>
              </a:lnSpc>
            </a:pPr>
            <a:r>
              <a:rPr lang="en-US" sz="1500" b="1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Place:</a:t>
            </a:r>
            <a:r>
              <a:rPr lang="en-US" sz="1500" b="0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 Digital-first (website/app) with strategic flagship stores</a:t>
            </a:r>
            <a:r>
              <a:rPr lang="en-GB" sz="1500" b="0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 </a:t>
            </a:r>
            <a:r>
              <a:rPr lang="en-GB" dirty="0">
                <a:latin typeface="+mn-lt"/>
              </a:rPr>
              <a:t>(</a:t>
            </a:r>
            <a:r>
              <a:rPr lang="en-GB" dirty="0" err="1">
                <a:latin typeface="+mn-lt"/>
              </a:rPr>
              <a:t>Gymshark</a:t>
            </a:r>
            <a:r>
              <a:rPr lang="en-GB" dirty="0">
                <a:latin typeface="+mn-lt"/>
              </a:rPr>
              <a:t>, 2024).</a:t>
            </a:r>
            <a:br>
              <a:rPr lang="en-US" sz="1800" b="0" i="0" u="none" strike="noStrike" cap="none" dirty="0">
                <a:solidFill>
                  <a:schemeClr val="dk1"/>
                </a:solidFill>
                <a:latin typeface="+mn-lt"/>
                <a:ea typeface="Calibri"/>
                <a:cs typeface="Calibri"/>
                <a:sym typeface="Calibri"/>
              </a:rPr>
            </a:br>
            <a:r>
              <a:rPr lang="en-US" sz="1500" b="1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Promotion:</a:t>
            </a:r>
            <a:r>
              <a:rPr lang="en-US" sz="1500" b="0" i="0" u="none" strike="noStrike" cap="none" dirty="0">
                <a:solidFill>
                  <a:srgbClr val="475569"/>
                </a:solidFill>
                <a:latin typeface="+mn-lt"/>
                <a:ea typeface="Inter"/>
                <a:cs typeface="Inter"/>
                <a:sym typeface="Inter"/>
              </a:rPr>
              <a:t> Influencer marketing and social media engagement over traditional advertising.</a:t>
            </a:r>
            <a:endParaRPr dirty="0">
              <a:latin typeface="+mn-l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24"/>
          <p:cNvSpPr txBox="1"/>
          <p:nvPr/>
        </p:nvSpPr>
        <p:spPr>
          <a:xfrm>
            <a:off x="571500" y="571500"/>
            <a:ext cx="1160145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 dirty="0">
                <a:solidFill>
                  <a:srgbClr val="1E293B"/>
                </a:solidFill>
                <a:latin typeface="+mj-lt"/>
                <a:ea typeface="Outfit"/>
                <a:cs typeface="Outfit"/>
                <a:sym typeface="Outfit"/>
              </a:rPr>
              <a:t>Financial Growth</a:t>
            </a:r>
            <a:endParaRPr dirty="0">
              <a:latin typeface="+mj-lt"/>
            </a:endParaRPr>
          </a:p>
        </p:txBody>
      </p:sp>
      <p:sp>
        <p:nvSpPr>
          <p:cNvPr id="184" name="Google Shape;184;p24"/>
          <p:cNvSpPr txBox="1"/>
          <p:nvPr/>
        </p:nvSpPr>
        <p:spPr>
          <a:xfrm>
            <a:off x="571500" y="3143250"/>
            <a:ext cx="5286375" cy="1152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0" b="1" i="0" u="none" strike="noStrike" cap="none" dirty="0">
                <a:solidFill>
                  <a:srgbClr val="3B82F6"/>
                </a:solidFill>
                <a:latin typeface="+mj-lt"/>
                <a:ea typeface="Inter"/>
                <a:cs typeface="Inter"/>
                <a:sym typeface="Inter"/>
              </a:rPr>
              <a:t>£607M</a:t>
            </a:r>
            <a:endParaRPr dirty="0">
              <a:latin typeface="+mj-lt"/>
            </a:endParaRPr>
          </a:p>
        </p:txBody>
      </p:sp>
      <p:sp>
        <p:nvSpPr>
          <p:cNvPr id="185" name="Google Shape;185;p24"/>
          <p:cNvSpPr txBox="1"/>
          <p:nvPr/>
        </p:nvSpPr>
        <p:spPr>
          <a:xfrm>
            <a:off x="571500" y="4295775"/>
            <a:ext cx="5286375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 dirty="0">
                <a:solidFill>
                  <a:srgbClr val="000000"/>
                </a:solidFill>
                <a:latin typeface="+mj-lt"/>
                <a:ea typeface="Inter"/>
                <a:cs typeface="Inter"/>
                <a:sym typeface="Inter"/>
              </a:rPr>
              <a:t>Annual Revenue</a:t>
            </a:r>
            <a:endParaRPr dirty="0">
              <a:latin typeface="+mj-lt"/>
            </a:endParaRPr>
          </a:p>
        </p:txBody>
      </p:sp>
      <p:sp>
        <p:nvSpPr>
          <p:cNvPr id="186" name="Google Shape;186;p24"/>
          <p:cNvSpPr txBox="1"/>
          <p:nvPr/>
        </p:nvSpPr>
        <p:spPr>
          <a:xfrm>
            <a:off x="6334125" y="3333750"/>
            <a:ext cx="5662803" cy="11079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60000"/>
              </a:lnSpc>
            </a:pPr>
            <a:r>
              <a:rPr lang="en-US" sz="1500" b="0" i="0" u="none" strike="noStrike" cap="none" dirty="0">
                <a:solidFill>
                  <a:srgbClr val="475569"/>
                </a:solidFill>
                <a:latin typeface="+mj-lt"/>
                <a:ea typeface="Inter"/>
                <a:cs typeface="Inter"/>
                <a:sym typeface="Inter"/>
              </a:rPr>
              <a:t>Growth fueled by the DTC model, avoiding expensive retail overhead. Secured unicorn valuation status in 2020 through strategic investment by General Atlantic</a:t>
            </a:r>
            <a:r>
              <a:rPr lang="en-US" sz="1500" dirty="0">
                <a:solidFill>
                  <a:srgbClr val="475569"/>
                </a:solidFill>
                <a:latin typeface="+mj-lt"/>
                <a:ea typeface="Inter"/>
                <a:cs typeface="Inter"/>
                <a:sym typeface="Inter"/>
              </a:rPr>
              <a:t> </a:t>
            </a:r>
            <a:r>
              <a:rPr lang="en-GB" dirty="0"/>
              <a:t>(General Atlantic, 2020). </a:t>
            </a:r>
            <a:endParaRPr dirty="0">
              <a:latin typeface="+mj-lt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25"/>
          <p:cNvSpPr txBox="1"/>
          <p:nvPr/>
        </p:nvSpPr>
        <p:spPr>
          <a:xfrm>
            <a:off x="571500" y="571500"/>
            <a:ext cx="1160145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 dirty="0">
                <a:solidFill>
                  <a:srgbClr val="1E293B"/>
                </a:solidFill>
                <a:latin typeface="Outfit"/>
                <a:ea typeface="Outfit"/>
                <a:cs typeface="Outfit"/>
                <a:sym typeface="Outfit"/>
              </a:rPr>
              <a:t>Digital Marketing Efficacy</a:t>
            </a:r>
            <a:endParaRPr dirty="0"/>
          </a:p>
        </p:txBody>
      </p:sp>
      <p:sp>
        <p:nvSpPr>
          <p:cNvPr id="192" name="Google Shape;192;p25"/>
          <p:cNvSpPr txBox="1"/>
          <p:nvPr/>
        </p:nvSpPr>
        <p:spPr>
          <a:xfrm>
            <a:off x="571500" y="5067300"/>
            <a:ext cx="11049000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60000"/>
              </a:lnSpc>
            </a:pPr>
            <a:r>
              <a:rPr lang="en-GB" sz="1200" dirty="0"/>
              <a:t>Social media activities affect the business operations of </a:t>
            </a:r>
            <a:r>
              <a:rPr lang="en-GB" sz="1200" dirty="0" err="1"/>
              <a:t>Gymshark</a:t>
            </a:r>
            <a:r>
              <a:rPr lang="en-GB" sz="1200" dirty="0"/>
              <a:t>. Fitness influencers generate creations that the brand capitalizes on with trust scores much higher than display ads. Customisation that induces conversion and retention is triggered through data.</a:t>
            </a:r>
            <a:endParaRPr sz="1200" dirty="0"/>
          </a:p>
        </p:txBody>
      </p:sp>
      <p:pic>
        <p:nvPicPr>
          <p:cNvPr id="193" name="Google Shape;193;p2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71500" y="1543050"/>
            <a:ext cx="11049000" cy="33337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26"/>
          <p:cNvSpPr txBox="1"/>
          <p:nvPr/>
        </p:nvSpPr>
        <p:spPr>
          <a:xfrm>
            <a:off x="571500" y="3419475"/>
            <a:ext cx="11049000" cy="6894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0" i="0" u="none" strike="noStrike" cap="none" dirty="0">
                <a:solidFill>
                  <a:srgbClr val="475569"/>
                </a:solidFill>
                <a:latin typeface="+mj-lt"/>
                <a:ea typeface="Inter"/>
                <a:cs typeface="Inter"/>
                <a:sym typeface="Inter"/>
              </a:rPr>
              <a:t>Thank you for your time</a:t>
            </a:r>
            <a:r>
              <a:rPr lang="en-US" sz="2800" b="0" i="0" u="none" strike="noStrike" cap="none" dirty="0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sz="28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1FDC4-7799-AA70-46F7-DE982DB234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676400" y="132588"/>
            <a:ext cx="7772400" cy="1200150"/>
          </a:xfrm>
        </p:spPr>
        <p:txBody>
          <a:bodyPr/>
          <a:lstStyle/>
          <a:p>
            <a:r>
              <a:rPr lang="en-GB" dirty="0"/>
              <a:t>Reference list: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0CD63F-12DD-6C06-5122-F25AAA8F43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056" y="1481328"/>
            <a:ext cx="11743944" cy="4157472"/>
          </a:xfrm>
        </p:spPr>
        <p:txBody>
          <a:bodyPr>
            <a:normAutofit lnSpcReduction="10000"/>
          </a:bodyPr>
          <a:lstStyle/>
          <a:p>
            <a:pPr marL="539750" indent="-514350" algn="l">
              <a:buFont typeface="+mj-lt"/>
              <a:buAutoNum type="arabicPeriod"/>
            </a:pPr>
            <a:r>
              <a:rPr lang="en-GB" sz="2800" dirty="0">
                <a:latin typeface="+mn-lt"/>
              </a:rPr>
              <a:t>Mintel (2024) </a:t>
            </a:r>
            <a:r>
              <a:rPr lang="en-GB" sz="2800" i="1" dirty="0">
                <a:latin typeface="+mn-lt"/>
              </a:rPr>
              <a:t>UK Sportswear Market Report</a:t>
            </a:r>
            <a:r>
              <a:rPr lang="en-GB" sz="2800" dirty="0">
                <a:latin typeface="+mn-lt"/>
              </a:rPr>
              <a:t>. London: Mintel Group Ltd.</a:t>
            </a:r>
          </a:p>
          <a:p>
            <a:pPr marL="539750" indent="-514350" algn="l">
              <a:buFont typeface="+mj-lt"/>
              <a:buAutoNum type="arabicPeriod"/>
            </a:pPr>
            <a:endParaRPr lang="en-GB" dirty="0"/>
          </a:p>
          <a:p>
            <a:pPr marL="539750" indent="-514350" algn="l">
              <a:buFont typeface="+mj-lt"/>
              <a:buAutoNum type="arabicPeriod"/>
            </a:pPr>
            <a:r>
              <a:rPr lang="en-GB" sz="2800" dirty="0" err="1">
                <a:latin typeface="+mn-lt"/>
              </a:rPr>
              <a:t>Gymshark</a:t>
            </a:r>
            <a:r>
              <a:rPr lang="en-GB" sz="2800" dirty="0">
                <a:latin typeface="+mn-lt"/>
              </a:rPr>
              <a:t> (2024) </a:t>
            </a:r>
            <a:r>
              <a:rPr lang="en-GB" sz="2800" i="1" dirty="0">
                <a:latin typeface="+mn-lt"/>
              </a:rPr>
              <a:t>Annual Report and Company Information</a:t>
            </a:r>
            <a:r>
              <a:rPr lang="en-GB" sz="2800" dirty="0">
                <a:latin typeface="+mn-lt"/>
              </a:rPr>
              <a:t>. Available at: </a:t>
            </a:r>
            <a:r>
              <a:rPr lang="en-GB" sz="2800" u="sng" dirty="0">
                <a:latin typeface="+mn-lt"/>
                <a:hlinkClick r:id="rId2"/>
              </a:rPr>
              <a:t>https://www.gymshark.com</a:t>
            </a:r>
            <a:r>
              <a:rPr lang="en-GB" sz="2800" dirty="0">
                <a:latin typeface="+mn-lt"/>
              </a:rPr>
              <a:t> (Accessed: 17 June 2026).</a:t>
            </a:r>
          </a:p>
          <a:p>
            <a:pPr marL="539750" indent="-514350" algn="l">
              <a:buFont typeface="+mj-lt"/>
              <a:buAutoNum type="arabicPeriod"/>
            </a:pPr>
            <a:endParaRPr lang="en-GB" sz="2800" dirty="0">
              <a:latin typeface="+mn-lt"/>
            </a:endParaRPr>
          </a:p>
          <a:p>
            <a:pPr marL="482600" indent="-457200" algn="l">
              <a:buFont typeface="+mj-lt"/>
              <a:buAutoNum type="arabicPeriod"/>
            </a:pPr>
            <a:r>
              <a:rPr lang="en-GB" sz="2400" dirty="0">
                <a:latin typeface="+mn-lt"/>
              </a:rPr>
              <a:t>General Atlantic (2020) </a:t>
            </a:r>
            <a:r>
              <a:rPr lang="en-GB" sz="2400" i="1" dirty="0">
                <a:latin typeface="+mn-lt"/>
              </a:rPr>
              <a:t>General Atlantic Announces Strategic Investment in </a:t>
            </a:r>
            <a:r>
              <a:rPr lang="en-GB" sz="2400" i="1" dirty="0" err="1">
                <a:latin typeface="+mn-lt"/>
              </a:rPr>
              <a:t>Gymshark</a:t>
            </a:r>
            <a:r>
              <a:rPr lang="en-GB" sz="2400" dirty="0">
                <a:latin typeface="+mn-lt"/>
              </a:rPr>
              <a:t>. Available at: </a:t>
            </a:r>
            <a:r>
              <a:rPr lang="en-GB" sz="2400" u="sng" dirty="0">
                <a:latin typeface="+mn-lt"/>
                <a:hlinkClick r:id="rId3"/>
              </a:rPr>
              <a:t>https://www.generalatlantic.com</a:t>
            </a:r>
            <a:r>
              <a:rPr lang="en-GB" sz="2400" dirty="0">
                <a:latin typeface="+mn-lt"/>
              </a:rPr>
              <a:t> (Accessed: 22 June 2026).</a:t>
            </a:r>
          </a:p>
          <a:p>
            <a:pPr algn="l"/>
            <a:endParaRPr lang="en-GB" sz="2800" dirty="0">
              <a:latin typeface="+mn-lt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43575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27"/>
          <p:cNvSpPr txBox="1"/>
          <p:nvPr/>
        </p:nvSpPr>
        <p:spPr>
          <a:xfrm>
            <a:off x="571500" y="895138"/>
            <a:ext cx="1160145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 dirty="0">
                <a:solidFill>
                  <a:srgbClr val="1E293B"/>
                </a:solidFill>
                <a:latin typeface="Outfit"/>
                <a:ea typeface="Outfit"/>
                <a:cs typeface="Outfit"/>
                <a:sym typeface="Outfit"/>
              </a:rPr>
              <a:t>Image Sources</a:t>
            </a:r>
            <a:endParaRPr dirty="0"/>
          </a:p>
        </p:txBody>
      </p:sp>
      <p:sp>
        <p:nvSpPr>
          <p:cNvPr id="205" name="Google Shape;205;p27"/>
          <p:cNvSpPr/>
          <p:nvPr/>
        </p:nvSpPr>
        <p:spPr>
          <a:xfrm>
            <a:off x="571500" y="3077616"/>
            <a:ext cx="110490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6" name="Google Shape;206;p27"/>
          <p:cNvSpPr/>
          <p:nvPr/>
        </p:nvSpPr>
        <p:spPr>
          <a:xfrm>
            <a:off x="571500" y="3852862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7" name="Google Shape;207;p27"/>
          <p:cNvSpPr/>
          <p:nvPr/>
        </p:nvSpPr>
        <p:spPr>
          <a:xfrm>
            <a:off x="571500" y="3852862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08" name="Google Shape;208;p2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71500" y="3227040"/>
            <a:ext cx="857250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209" name="Google Shape;209;p27"/>
          <p:cNvSpPr txBox="1"/>
          <p:nvPr/>
        </p:nvSpPr>
        <p:spPr>
          <a:xfrm>
            <a:off x="1666875" y="3220491"/>
            <a:ext cx="9953625" cy="2954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475569"/>
                </a:solidFill>
                <a:latin typeface="+mj-lt"/>
                <a:ea typeface="Inter"/>
                <a:cs typeface="Inter"/>
                <a:sym typeface="Inter"/>
              </a:rPr>
              <a:t>https://musclerepublic.com/cdn/shop/files/Web_HP_-_Mobile_3_600x.jpg?v=1782941246</a:t>
            </a:r>
            <a:endParaRPr sz="1200" dirty="0">
              <a:latin typeface="+mj-lt"/>
            </a:endParaRPr>
          </a:p>
        </p:txBody>
      </p:sp>
      <p:sp>
        <p:nvSpPr>
          <p:cNvPr id="210" name="Google Shape;210;p27"/>
          <p:cNvSpPr txBox="1"/>
          <p:nvPr/>
        </p:nvSpPr>
        <p:spPr>
          <a:xfrm>
            <a:off x="1666875" y="3466207"/>
            <a:ext cx="9953625" cy="2954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475569"/>
                </a:solidFill>
                <a:latin typeface="+mj-lt"/>
                <a:ea typeface="Inter"/>
                <a:cs typeface="Inter"/>
                <a:sym typeface="Inter"/>
              </a:rPr>
              <a:t>Source: </a:t>
            </a:r>
            <a:r>
              <a:rPr lang="en-US" sz="1200" b="0" i="0" u="none" strike="noStrike" cap="none" dirty="0">
                <a:solidFill>
                  <a:srgbClr val="4F46E5"/>
                </a:solidFill>
                <a:latin typeface="+mj-lt"/>
                <a:ea typeface="Inter"/>
                <a:cs typeface="Inter"/>
                <a:sym typeface="Inter"/>
              </a:rPr>
              <a:t>musclerepublic.com</a:t>
            </a:r>
            <a:endParaRPr dirty="0">
              <a:latin typeface="+mj-lt"/>
            </a:endParaRPr>
          </a:p>
        </p:txBody>
      </p:sp>
      <p:pic>
        <p:nvPicPr>
          <p:cNvPr id="211" name="Google Shape;211;p2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4011810"/>
            <a:ext cx="857250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212" name="Google Shape;212;p27"/>
          <p:cNvSpPr txBox="1"/>
          <p:nvPr/>
        </p:nvSpPr>
        <p:spPr>
          <a:xfrm>
            <a:off x="1666875" y="4005262"/>
            <a:ext cx="9953625" cy="2954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475569"/>
                </a:solidFill>
                <a:latin typeface="+mj-lt"/>
                <a:ea typeface="Inter"/>
                <a:cs typeface="Inter"/>
                <a:sym typeface="Inter"/>
              </a:rPr>
              <a:t>https://media.geeksforgeeks.org/wp-content/uploads/20240205175942/Influencer-Marketing(pros-and-cons)-copy.webp</a:t>
            </a:r>
            <a:endParaRPr sz="2400" dirty="0">
              <a:latin typeface="+mj-lt"/>
            </a:endParaRPr>
          </a:p>
        </p:txBody>
      </p:sp>
      <p:sp>
        <p:nvSpPr>
          <p:cNvPr id="213" name="Google Shape;213;p27"/>
          <p:cNvSpPr txBox="1"/>
          <p:nvPr/>
        </p:nvSpPr>
        <p:spPr>
          <a:xfrm>
            <a:off x="1666875" y="4250977"/>
            <a:ext cx="9953625" cy="2954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475569"/>
                </a:solidFill>
                <a:latin typeface="+mj-lt"/>
                <a:ea typeface="Inter"/>
                <a:cs typeface="Inter"/>
                <a:sym typeface="Inter"/>
              </a:rPr>
              <a:t>Source: </a:t>
            </a:r>
            <a:r>
              <a:rPr lang="en-US" sz="1200" b="0" i="0" u="none" strike="noStrike" cap="none" dirty="0">
                <a:solidFill>
                  <a:srgbClr val="4F46E5"/>
                </a:solidFill>
                <a:latin typeface="+mj-lt"/>
                <a:ea typeface="Inter"/>
                <a:cs typeface="Inter"/>
                <a:sym typeface="Inter"/>
              </a:rPr>
              <a:t>www.geeksforgeeks.org</a:t>
            </a:r>
            <a:endParaRPr dirty="0">
              <a:latin typeface="+mj-l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647</Words>
  <Application>Microsoft Office PowerPoint</Application>
  <PresentationFormat>Widescreen</PresentationFormat>
  <Paragraphs>73</Paragraphs>
  <Slides>17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Outfit</vt:lpstr>
      <vt:lpstr>Inter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Dumitru Adrian Cirjan</dc:creator>
  <cp:lastModifiedBy>Dumitru Cirjan (2319495)</cp:lastModifiedBy>
  <cp:revision>2</cp:revision>
  <dcterms:modified xsi:type="dcterms:W3CDTF">2026-07-13T07:48:35Z</dcterms:modified>
</cp:coreProperties>
</file>