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9" r:id="rId4"/>
    <p:sldId id="260" r:id="rId5"/>
    <p:sldId id="264" r:id="rId6"/>
    <p:sldId id="262" r:id="rId7"/>
    <p:sldId id="263" r:id="rId8"/>
    <p:sldId id="265"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7321" autoAdjust="0"/>
  </p:normalViewPr>
  <p:slideViewPr>
    <p:cSldViewPr snapToGrid="0">
      <p:cViewPr>
        <p:scale>
          <a:sx n="100" d="100"/>
          <a:sy n="100" d="100"/>
        </p:scale>
        <p:origin x="708" y="-4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7204BA-E265-49CE-B58B-359113D35B4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8E91043-1A06-4F63-AA28-4DE17A5007BD}">
      <dgm:prSet/>
      <dgm:spPr/>
      <dgm:t>
        <a:bodyPr/>
        <a:lstStyle/>
        <a:p>
          <a:pPr>
            <a:lnSpc>
              <a:spcPct val="100000"/>
            </a:lnSpc>
          </a:pPr>
          <a:r>
            <a:rPr lang="en-US" dirty="0"/>
            <a:t>The term "Servant Leadership" was originally coined by Robert K Greenleaf in the 1970s in his essay "The Servant as Leader.</a:t>
          </a:r>
        </a:p>
      </dgm:t>
    </dgm:pt>
    <dgm:pt modelId="{F74F476D-F814-4948-8E10-B8E84B5C0AF2}" type="parTrans" cxnId="{C1FB830F-2F44-4B01-BBC4-FC34836883A2}">
      <dgm:prSet/>
      <dgm:spPr/>
      <dgm:t>
        <a:bodyPr/>
        <a:lstStyle/>
        <a:p>
          <a:endParaRPr lang="en-US"/>
        </a:p>
      </dgm:t>
    </dgm:pt>
    <dgm:pt modelId="{70BF44B4-A727-4CA2-BD5C-60BD196CBCD9}" type="sibTrans" cxnId="{C1FB830F-2F44-4B01-BBC4-FC34836883A2}">
      <dgm:prSet/>
      <dgm:spPr/>
      <dgm:t>
        <a:bodyPr/>
        <a:lstStyle/>
        <a:p>
          <a:endParaRPr lang="en-US"/>
        </a:p>
      </dgm:t>
    </dgm:pt>
    <dgm:pt modelId="{E8722A43-E49C-4B3A-A88F-4966AC8AE61C}">
      <dgm:prSet/>
      <dgm:spPr/>
      <dgm:t>
        <a:bodyPr/>
        <a:lstStyle/>
        <a:p>
          <a:pPr>
            <a:lnSpc>
              <a:spcPct val="100000"/>
            </a:lnSpc>
          </a:pPr>
          <a:r>
            <a:rPr lang="en-US" dirty="0"/>
            <a:t>The servant leader is someone who wants to serve first, who then aspires to lead. This is in contrast with an individual who is a leader first because of a desire to have power or material possessions.  </a:t>
          </a:r>
        </a:p>
      </dgm:t>
    </dgm:pt>
    <dgm:pt modelId="{36157695-4D90-47B9-9E65-E68AFA21C297}" type="parTrans" cxnId="{B268051F-FC1B-4A01-A4D0-DB50E4F8AAF7}">
      <dgm:prSet/>
      <dgm:spPr/>
      <dgm:t>
        <a:bodyPr/>
        <a:lstStyle/>
        <a:p>
          <a:endParaRPr lang="en-US"/>
        </a:p>
      </dgm:t>
    </dgm:pt>
    <dgm:pt modelId="{3CD8B70D-79B0-4625-947E-E481103D76FF}" type="sibTrans" cxnId="{B268051F-FC1B-4A01-A4D0-DB50E4F8AAF7}">
      <dgm:prSet/>
      <dgm:spPr/>
      <dgm:t>
        <a:bodyPr/>
        <a:lstStyle/>
        <a:p>
          <a:endParaRPr lang="en-US"/>
        </a:p>
      </dgm:t>
    </dgm:pt>
    <dgm:pt modelId="{38F4721D-5432-4BFF-A74E-150C011FF30E}">
      <dgm:prSet/>
      <dgm:spPr/>
      <dgm:t>
        <a:bodyPr/>
        <a:lstStyle/>
        <a:p>
          <a:pPr>
            <a:lnSpc>
              <a:spcPct val="100000"/>
            </a:lnSpc>
          </a:pPr>
          <a:r>
            <a:rPr lang="en-US" dirty="0"/>
            <a:t>While traditional leadership involves the accumulation and exercise of power by one person at the “top of a pyramid” structure, the servant leader shares power, puts the needs of others first and helps to develop people and improve their performance as much as possible.</a:t>
          </a:r>
        </a:p>
      </dgm:t>
    </dgm:pt>
    <dgm:pt modelId="{25FFD696-49A2-47ED-A86A-8C0CA7B3689C}" type="parTrans" cxnId="{EC0B3793-10E4-4C07-B39C-A6D22824D9FA}">
      <dgm:prSet/>
      <dgm:spPr/>
      <dgm:t>
        <a:bodyPr/>
        <a:lstStyle/>
        <a:p>
          <a:endParaRPr lang="en-US"/>
        </a:p>
      </dgm:t>
    </dgm:pt>
    <dgm:pt modelId="{7C8F14D9-5250-42E2-9F1A-23C1B1D9E1D0}" type="sibTrans" cxnId="{EC0B3793-10E4-4C07-B39C-A6D22824D9FA}">
      <dgm:prSet/>
      <dgm:spPr/>
      <dgm:t>
        <a:bodyPr/>
        <a:lstStyle/>
        <a:p>
          <a:endParaRPr lang="en-US"/>
        </a:p>
      </dgm:t>
    </dgm:pt>
    <dgm:pt modelId="{57D7844E-3510-4356-875F-E74B7547C906}" type="pres">
      <dgm:prSet presAssocID="{3A7204BA-E265-49CE-B58B-359113D35B49}" presName="linear" presStyleCnt="0">
        <dgm:presLayoutVars>
          <dgm:animLvl val="lvl"/>
          <dgm:resizeHandles val="exact"/>
        </dgm:presLayoutVars>
      </dgm:prSet>
      <dgm:spPr/>
    </dgm:pt>
    <dgm:pt modelId="{4678DAE8-6C5F-46D8-873E-8E67B536935F}" type="pres">
      <dgm:prSet presAssocID="{D8E91043-1A06-4F63-AA28-4DE17A5007BD}" presName="parentText" presStyleLbl="node1" presStyleIdx="0" presStyleCnt="3">
        <dgm:presLayoutVars>
          <dgm:chMax val="0"/>
          <dgm:bulletEnabled val="1"/>
        </dgm:presLayoutVars>
      </dgm:prSet>
      <dgm:spPr/>
    </dgm:pt>
    <dgm:pt modelId="{F4D5B252-4990-41CB-9966-264104F3E6DF}" type="pres">
      <dgm:prSet presAssocID="{70BF44B4-A727-4CA2-BD5C-60BD196CBCD9}" presName="spacer" presStyleCnt="0"/>
      <dgm:spPr/>
    </dgm:pt>
    <dgm:pt modelId="{8E6F4DF2-AFFE-4178-91E0-1C507B31F8DF}" type="pres">
      <dgm:prSet presAssocID="{E8722A43-E49C-4B3A-A88F-4966AC8AE61C}" presName="parentText" presStyleLbl="node1" presStyleIdx="1" presStyleCnt="3">
        <dgm:presLayoutVars>
          <dgm:chMax val="0"/>
          <dgm:bulletEnabled val="1"/>
        </dgm:presLayoutVars>
      </dgm:prSet>
      <dgm:spPr/>
    </dgm:pt>
    <dgm:pt modelId="{A48E4826-FA34-4254-A851-C9A766283FF0}" type="pres">
      <dgm:prSet presAssocID="{3CD8B70D-79B0-4625-947E-E481103D76FF}" presName="spacer" presStyleCnt="0"/>
      <dgm:spPr/>
    </dgm:pt>
    <dgm:pt modelId="{FEA16039-D388-4AF4-8FA5-8726F19519A1}" type="pres">
      <dgm:prSet presAssocID="{38F4721D-5432-4BFF-A74E-150C011FF30E}" presName="parentText" presStyleLbl="node1" presStyleIdx="2" presStyleCnt="3">
        <dgm:presLayoutVars>
          <dgm:chMax val="0"/>
          <dgm:bulletEnabled val="1"/>
        </dgm:presLayoutVars>
      </dgm:prSet>
      <dgm:spPr/>
    </dgm:pt>
  </dgm:ptLst>
  <dgm:cxnLst>
    <dgm:cxn modelId="{3807A301-F6C4-4121-AFD4-A12D12693348}" type="presOf" srcId="{E8722A43-E49C-4B3A-A88F-4966AC8AE61C}" destId="{8E6F4DF2-AFFE-4178-91E0-1C507B31F8DF}" srcOrd="0" destOrd="0" presId="urn:microsoft.com/office/officeart/2005/8/layout/vList2"/>
    <dgm:cxn modelId="{7BA95B09-2F7D-4AED-94EE-D3ACE01D1643}" type="presOf" srcId="{D8E91043-1A06-4F63-AA28-4DE17A5007BD}" destId="{4678DAE8-6C5F-46D8-873E-8E67B536935F}" srcOrd="0" destOrd="0" presId="urn:microsoft.com/office/officeart/2005/8/layout/vList2"/>
    <dgm:cxn modelId="{C1FB830F-2F44-4B01-BBC4-FC34836883A2}" srcId="{3A7204BA-E265-49CE-B58B-359113D35B49}" destId="{D8E91043-1A06-4F63-AA28-4DE17A5007BD}" srcOrd="0" destOrd="0" parTransId="{F74F476D-F814-4948-8E10-B8E84B5C0AF2}" sibTransId="{70BF44B4-A727-4CA2-BD5C-60BD196CBCD9}"/>
    <dgm:cxn modelId="{B268051F-FC1B-4A01-A4D0-DB50E4F8AAF7}" srcId="{3A7204BA-E265-49CE-B58B-359113D35B49}" destId="{E8722A43-E49C-4B3A-A88F-4966AC8AE61C}" srcOrd="1" destOrd="0" parTransId="{36157695-4D90-47B9-9E65-E68AFA21C297}" sibTransId="{3CD8B70D-79B0-4625-947E-E481103D76FF}"/>
    <dgm:cxn modelId="{FE3F8331-6257-4448-B13E-E1A186E70D12}" type="presOf" srcId="{3A7204BA-E265-49CE-B58B-359113D35B49}" destId="{57D7844E-3510-4356-875F-E74B7547C906}" srcOrd="0" destOrd="0" presId="urn:microsoft.com/office/officeart/2005/8/layout/vList2"/>
    <dgm:cxn modelId="{78FB5036-9798-444D-BC6D-7D5DEC748488}" type="presOf" srcId="{38F4721D-5432-4BFF-A74E-150C011FF30E}" destId="{FEA16039-D388-4AF4-8FA5-8726F19519A1}" srcOrd="0" destOrd="0" presId="urn:microsoft.com/office/officeart/2005/8/layout/vList2"/>
    <dgm:cxn modelId="{EC0B3793-10E4-4C07-B39C-A6D22824D9FA}" srcId="{3A7204BA-E265-49CE-B58B-359113D35B49}" destId="{38F4721D-5432-4BFF-A74E-150C011FF30E}" srcOrd="2" destOrd="0" parTransId="{25FFD696-49A2-47ED-A86A-8C0CA7B3689C}" sibTransId="{7C8F14D9-5250-42E2-9F1A-23C1B1D9E1D0}"/>
    <dgm:cxn modelId="{59DA60BD-E882-429A-8071-CE965E5AD568}" type="presParOf" srcId="{57D7844E-3510-4356-875F-E74B7547C906}" destId="{4678DAE8-6C5F-46D8-873E-8E67B536935F}" srcOrd="0" destOrd="0" presId="urn:microsoft.com/office/officeart/2005/8/layout/vList2"/>
    <dgm:cxn modelId="{783EA5FD-9CD1-43CE-BE22-120BC96E9CE7}" type="presParOf" srcId="{57D7844E-3510-4356-875F-E74B7547C906}" destId="{F4D5B252-4990-41CB-9966-264104F3E6DF}" srcOrd="1" destOrd="0" presId="urn:microsoft.com/office/officeart/2005/8/layout/vList2"/>
    <dgm:cxn modelId="{5FC469E8-01F6-47D4-8F63-E951531AE9D1}" type="presParOf" srcId="{57D7844E-3510-4356-875F-E74B7547C906}" destId="{8E6F4DF2-AFFE-4178-91E0-1C507B31F8DF}" srcOrd="2" destOrd="0" presId="urn:microsoft.com/office/officeart/2005/8/layout/vList2"/>
    <dgm:cxn modelId="{C967698A-2529-4A96-94EA-775532E3787D}" type="presParOf" srcId="{57D7844E-3510-4356-875F-E74B7547C906}" destId="{A48E4826-FA34-4254-A851-C9A766283FF0}" srcOrd="3" destOrd="0" presId="urn:microsoft.com/office/officeart/2005/8/layout/vList2"/>
    <dgm:cxn modelId="{3CF09B98-7966-4F13-9246-238BE60B24B0}" type="presParOf" srcId="{57D7844E-3510-4356-875F-E74B7547C906}" destId="{FEA16039-D388-4AF4-8FA5-8726F19519A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01554D-B1F5-4720-80F5-47735928C6D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D05C4E4-1DAC-4CDD-94DE-DACCCD71F66A}">
      <dgm:prSet/>
      <dgm:spPr/>
      <dgm:t>
        <a:bodyPr/>
        <a:lstStyle/>
        <a:p>
          <a:r>
            <a:rPr lang="en-GB" dirty="0">
              <a:latin typeface="Aptos Display" panose="020F0302020204030204"/>
            </a:rPr>
            <a:t>Listening</a:t>
          </a:r>
          <a:endParaRPr lang="en-GB" dirty="0"/>
        </a:p>
      </dgm:t>
    </dgm:pt>
    <dgm:pt modelId="{46FBB8DE-FFBB-4768-900F-CAADC89A1637}" type="parTrans" cxnId="{285CAFFA-45D6-443D-B8A4-772D1D82E100}">
      <dgm:prSet/>
      <dgm:spPr/>
      <dgm:t>
        <a:bodyPr/>
        <a:lstStyle/>
        <a:p>
          <a:endParaRPr lang="en-US"/>
        </a:p>
      </dgm:t>
    </dgm:pt>
    <dgm:pt modelId="{202CB77E-F1E5-4DBD-9FE7-E11FA703227F}" type="sibTrans" cxnId="{285CAFFA-45D6-443D-B8A4-772D1D82E100}">
      <dgm:prSet/>
      <dgm:spPr/>
      <dgm:t>
        <a:bodyPr/>
        <a:lstStyle/>
        <a:p>
          <a:endParaRPr lang="en-US"/>
        </a:p>
      </dgm:t>
    </dgm:pt>
    <dgm:pt modelId="{779F82CB-75B8-489B-9BF2-5BC6A58696B4}">
      <dgm:prSet/>
      <dgm:spPr/>
      <dgm:t>
        <a:bodyPr/>
        <a:lstStyle/>
        <a:p>
          <a:r>
            <a:rPr lang="en-GB" dirty="0">
              <a:latin typeface="Aptos Display" panose="020F0302020204030204"/>
            </a:rPr>
            <a:t>Empathy</a:t>
          </a:r>
          <a:endParaRPr lang="en-GB" dirty="0"/>
        </a:p>
      </dgm:t>
    </dgm:pt>
    <dgm:pt modelId="{AD0BE062-A800-4543-A167-91FB1A8F7B9C}" type="parTrans" cxnId="{10D93007-1240-4C74-96D8-220555007B6C}">
      <dgm:prSet/>
      <dgm:spPr/>
      <dgm:t>
        <a:bodyPr/>
        <a:lstStyle/>
        <a:p>
          <a:endParaRPr lang="en-US"/>
        </a:p>
      </dgm:t>
    </dgm:pt>
    <dgm:pt modelId="{AD536AB1-405B-48B5-9EF5-959BD627427E}" type="sibTrans" cxnId="{10D93007-1240-4C74-96D8-220555007B6C}">
      <dgm:prSet/>
      <dgm:spPr/>
      <dgm:t>
        <a:bodyPr/>
        <a:lstStyle/>
        <a:p>
          <a:endParaRPr lang="en-US"/>
        </a:p>
      </dgm:t>
    </dgm:pt>
    <dgm:pt modelId="{215DC8CF-A910-480A-9293-3076C2016073}">
      <dgm:prSet/>
      <dgm:spPr/>
      <dgm:t>
        <a:bodyPr/>
        <a:lstStyle/>
        <a:p>
          <a:r>
            <a:rPr lang="en-GB" dirty="0">
              <a:latin typeface="Aptos Display" panose="020F0302020204030204"/>
            </a:rPr>
            <a:t>Awareness</a:t>
          </a:r>
          <a:endParaRPr lang="en-GB" dirty="0"/>
        </a:p>
      </dgm:t>
    </dgm:pt>
    <dgm:pt modelId="{7DEEA48B-2A71-4541-ADBE-A7A6DEE938C0}" type="parTrans" cxnId="{11DD32CD-BC34-44E2-B2F3-F574593B0545}">
      <dgm:prSet/>
      <dgm:spPr/>
      <dgm:t>
        <a:bodyPr/>
        <a:lstStyle/>
        <a:p>
          <a:endParaRPr lang="en-US"/>
        </a:p>
      </dgm:t>
    </dgm:pt>
    <dgm:pt modelId="{393D6709-CF48-409E-80E2-FEF24F77AD0C}" type="sibTrans" cxnId="{11DD32CD-BC34-44E2-B2F3-F574593B0545}">
      <dgm:prSet/>
      <dgm:spPr/>
      <dgm:t>
        <a:bodyPr/>
        <a:lstStyle/>
        <a:p>
          <a:endParaRPr lang="en-US"/>
        </a:p>
      </dgm:t>
    </dgm:pt>
    <dgm:pt modelId="{5CDB1D35-DF15-4D87-AFDC-BF8598BCCDCE}">
      <dgm:prSet/>
      <dgm:spPr/>
      <dgm:t>
        <a:bodyPr/>
        <a:lstStyle/>
        <a:p>
          <a:r>
            <a:rPr lang="en-GB" dirty="0">
              <a:latin typeface="Aptos Display" panose="020F0302020204030204"/>
            </a:rPr>
            <a:t>Conceptualises</a:t>
          </a:r>
          <a:r>
            <a:rPr lang="en-GB" dirty="0"/>
            <a:t> </a:t>
          </a:r>
        </a:p>
      </dgm:t>
    </dgm:pt>
    <dgm:pt modelId="{0D0C5529-BEFC-42B1-9243-A458839DF1C2}" type="parTrans" cxnId="{87DFB1DD-B007-4D9D-B9E9-6C251C2FD53C}">
      <dgm:prSet/>
      <dgm:spPr/>
      <dgm:t>
        <a:bodyPr/>
        <a:lstStyle/>
        <a:p>
          <a:endParaRPr lang="en-US"/>
        </a:p>
      </dgm:t>
    </dgm:pt>
    <dgm:pt modelId="{7CA14012-72E3-4F45-BCD8-0AEB94F5C467}" type="sibTrans" cxnId="{87DFB1DD-B007-4D9D-B9E9-6C251C2FD53C}">
      <dgm:prSet/>
      <dgm:spPr/>
      <dgm:t>
        <a:bodyPr/>
        <a:lstStyle/>
        <a:p>
          <a:endParaRPr lang="en-US"/>
        </a:p>
      </dgm:t>
    </dgm:pt>
    <dgm:pt modelId="{322BBA00-D020-4F7D-B3C7-E5CA2F745AA3}">
      <dgm:prSet/>
      <dgm:spPr/>
      <dgm:t>
        <a:bodyPr/>
        <a:lstStyle/>
        <a:p>
          <a:r>
            <a:rPr lang="en-GB" dirty="0">
              <a:latin typeface="Aptos Display" panose="020F0302020204030204"/>
            </a:rPr>
            <a:t>Community</a:t>
          </a:r>
          <a:endParaRPr lang="en-GB" dirty="0"/>
        </a:p>
      </dgm:t>
    </dgm:pt>
    <dgm:pt modelId="{450533A9-C582-41FF-865F-2957381E9AED}" type="parTrans" cxnId="{78C94CBD-AB2E-4FBF-ACAB-62C0CDDD35B3}">
      <dgm:prSet/>
      <dgm:spPr/>
      <dgm:t>
        <a:bodyPr/>
        <a:lstStyle/>
        <a:p>
          <a:endParaRPr lang="en-US"/>
        </a:p>
      </dgm:t>
    </dgm:pt>
    <dgm:pt modelId="{59C61FF2-CB94-4B24-BBFB-D3B04BD1341B}" type="sibTrans" cxnId="{78C94CBD-AB2E-4FBF-ACAB-62C0CDDD35B3}">
      <dgm:prSet/>
      <dgm:spPr/>
      <dgm:t>
        <a:bodyPr/>
        <a:lstStyle/>
        <a:p>
          <a:endParaRPr lang="en-US"/>
        </a:p>
      </dgm:t>
    </dgm:pt>
    <dgm:pt modelId="{918264C8-9314-466D-BE95-1A6760A2F9BD}">
      <dgm:prSet phldr="0"/>
      <dgm:spPr/>
      <dgm:t>
        <a:bodyPr/>
        <a:lstStyle/>
        <a:p>
          <a:pPr rtl="0"/>
          <a:r>
            <a:rPr lang="en-GB" dirty="0">
              <a:latin typeface="Aptos Display" panose="020F0302020204030204"/>
            </a:rPr>
            <a:t>Healing</a:t>
          </a:r>
        </a:p>
      </dgm:t>
    </dgm:pt>
    <dgm:pt modelId="{45DBE1AE-20D5-4C9F-B5D4-30747259256E}" type="parTrans" cxnId="{B542AEDD-B937-496E-8096-793D9C144513}">
      <dgm:prSet/>
      <dgm:spPr/>
    </dgm:pt>
    <dgm:pt modelId="{63EA9932-6EB8-40DD-8136-E74EB25FBC96}" type="sibTrans" cxnId="{B542AEDD-B937-496E-8096-793D9C144513}">
      <dgm:prSet/>
      <dgm:spPr/>
    </dgm:pt>
    <dgm:pt modelId="{D945A207-3662-4B27-89B5-98D7AEFC7D37}">
      <dgm:prSet phldr="0"/>
      <dgm:spPr/>
      <dgm:t>
        <a:bodyPr/>
        <a:lstStyle/>
        <a:p>
          <a:pPr rtl="0"/>
          <a:r>
            <a:rPr lang="en-GB" dirty="0">
              <a:latin typeface="Aptos Display" panose="020F0302020204030204"/>
            </a:rPr>
            <a:t>Persuasion</a:t>
          </a:r>
        </a:p>
      </dgm:t>
    </dgm:pt>
    <dgm:pt modelId="{1603A7E8-4683-4168-91AF-C5F71529414B}" type="parTrans" cxnId="{B99ADE41-FCEB-4CF0-8AB0-1A3D95CEA4BD}">
      <dgm:prSet/>
      <dgm:spPr/>
    </dgm:pt>
    <dgm:pt modelId="{8A2C625D-D4E5-44CD-859C-94758E236E1A}" type="sibTrans" cxnId="{B99ADE41-FCEB-4CF0-8AB0-1A3D95CEA4BD}">
      <dgm:prSet/>
      <dgm:spPr/>
    </dgm:pt>
    <dgm:pt modelId="{2EFDD534-A423-4122-9336-F89A5D122630}">
      <dgm:prSet phldr="0"/>
      <dgm:spPr/>
      <dgm:t>
        <a:bodyPr/>
        <a:lstStyle/>
        <a:p>
          <a:pPr rtl="0"/>
          <a:r>
            <a:rPr lang="en-GB" dirty="0">
              <a:latin typeface="Aptos Display" panose="020F0302020204030204"/>
            </a:rPr>
            <a:t>Foresigh</a:t>
          </a:r>
        </a:p>
      </dgm:t>
    </dgm:pt>
    <dgm:pt modelId="{32FA7FC4-E5B6-4060-8207-FAF025D698DE}" type="parTrans" cxnId="{26D04474-B18B-4EA2-8E2E-FAC88C575D57}">
      <dgm:prSet/>
      <dgm:spPr/>
    </dgm:pt>
    <dgm:pt modelId="{C2B21A0D-BA84-4FB8-893F-2DB38742CA40}" type="sibTrans" cxnId="{26D04474-B18B-4EA2-8E2E-FAC88C575D57}">
      <dgm:prSet/>
      <dgm:spPr/>
    </dgm:pt>
    <dgm:pt modelId="{4EFD3A41-1C16-4350-BDE0-D828C729991C}">
      <dgm:prSet phldr="0"/>
      <dgm:spPr/>
      <dgm:t>
        <a:bodyPr/>
        <a:lstStyle/>
        <a:p>
          <a:pPr rtl="0"/>
          <a:r>
            <a:rPr lang="en-GB" dirty="0">
              <a:latin typeface="Aptos Display" panose="020F0302020204030204"/>
            </a:rPr>
            <a:t>Stewardship</a:t>
          </a:r>
        </a:p>
      </dgm:t>
    </dgm:pt>
    <dgm:pt modelId="{72E89210-71C4-48C6-AF67-F5345FDF19FF}" type="parTrans" cxnId="{AE3D8E44-FE56-41B8-8EE9-E75005EB5FC0}">
      <dgm:prSet/>
      <dgm:spPr/>
    </dgm:pt>
    <dgm:pt modelId="{FB452354-02E1-4407-8E0D-C7307BA3B651}" type="sibTrans" cxnId="{AE3D8E44-FE56-41B8-8EE9-E75005EB5FC0}">
      <dgm:prSet/>
      <dgm:spPr/>
    </dgm:pt>
    <dgm:pt modelId="{E42CAF07-0958-4BCA-A7D7-ADE15DCEAA59}">
      <dgm:prSet phldr="0"/>
      <dgm:spPr/>
      <dgm:t>
        <a:bodyPr/>
        <a:lstStyle/>
        <a:p>
          <a:pPr rtl="0"/>
          <a:r>
            <a:rPr lang="en-GB" dirty="0">
              <a:latin typeface="Aptos Display" panose="020F0302020204030204"/>
            </a:rPr>
            <a:t>Growth</a:t>
          </a:r>
        </a:p>
      </dgm:t>
    </dgm:pt>
    <dgm:pt modelId="{7D4B93A4-7BFB-47AA-921D-020DA000F59D}" type="parTrans" cxnId="{3276E374-418E-4DC6-80AD-D3F7033543E4}">
      <dgm:prSet/>
      <dgm:spPr/>
    </dgm:pt>
    <dgm:pt modelId="{8BBEC447-0727-4717-8123-75422D94428D}" type="sibTrans" cxnId="{3276E374-418E-4DC6-80AD-D3F7033543E4}">
      <dgm:prSet/>
      <dgm:spPr/>
    </dgm:pt>
    <dgm:pt modelId="{3ABE5E9F-0DD0-4905-BD05-87E71B820572}" type="pres">
      <dgm:prSet presAssocID="{A701554D-B1F5-4720-80F5-47735928C6DC}" presName="linear" presStyleCnt="0">
        <dgm:presLayoutVars>
          <dgm:animLvl val="lvl"/>
          <dgm:resizeHandles val="exact"/>
        </dgm:presLayoutVars>
      </dgm:prSet>
      <dgm:spPr/>
    </dgm:pt>
    <dgm:pt modelId="{BB634702-CCEF-405C-BCDC-41A99FADE2DC}" type="pres">
      <dgm:prSet presAssocID="{CD05C4E4-1DAC-4CDD-94DE-DACCCD71F66A}" presName="parentText" presStyleLbl="node1" presStyleIdx="0" presStyleCnt="10">
        <dgm:presLayoutVars>
          <dgm:chMax val="0"/>
          <dgm:bulletEnabled val="1"/>
        </dgm:presLayoutVars>
      </dgm:prSet>
      <dgm:spPr/>
    </dgm:pt>
    <dgm:pt modelId="{F7392B49-68E4-430D-BA48-ED24C8FBB54D}" type="pres">
      <dgm:prSet presAssocID="{202CB77E-F1E5-4DBD-9FE7-E11FA703227F}" presName="spacer" presStyleCnt="0"/>
      <dgm:spPr/>
    </dgm:pt>
    <dgm:pt modelId="{5B84CC6C-8CB2-4DB0-A157-B07F154F0892}" type="pres">
      <dgm:prSet presAssocID="{779F82CB-75B8-489B-9BF2-5BC6A58696B4}" presName="parentText" presStyleLbl="node1" presStyleIdx="1" presStyleCnt="10">
        <dgm:presLayoutVars>
          <dgm:chMax val="0"/>
          <dgm:bulletEnabled val="1"/>
        </dgm:presLayoutVars>
      </dgm:prSet>
      <dgm:spPr/>
    </dgm:pt>
    <dgm:pt modelId="{8A243955-5042-4252-B3EE-A5CD847E96E6}" type="pres">
      <dgm:prSet presAssocID="{AD536AB1-405B-48B5-9EF5-959BD627427E}" presName="spacer" presStyleCnt="0"/>
      <dgm:spPr/>
    </dgm:pt>
    <dgm:pt modelId="{8EC74CBA-4BA3-4B95-9FB5-A3B2156B5128}" type="pres">
      <dgm:prSet presAssocID="{918264C8-9314-466D-BE95-1A6760A2F9BD}" presName="parentText" presStyleLbl="node1" presStyleIdx="2" presStyleCnt="10">
        <dgm:presLayoutVars>
          <dgm:chMax val="0"/>
          <dgm:bulletEnabled val="1"/>
        </dgm:presLayoutVars>
      </dgm:prSet>
      <dgm:spPr/>
    </dgm:pt>
    <dgm:pt modelId="{DCC25A36-FEFA-41CA-BF7E-379B2B65182F}" type="pres">
      <dgm:prSet presAssocID="{63EA9932-6EB8-40DD-8136-E74EB25FBC96}" presName="spacer" presStyleCnt="0"/>
      <dgm:spPr/>
    </dgm:pt>
    <dgm:pt modelId="{2D0579E2-50CA-4CB5-90BD-B9EB71E071D2}" type="pres">
      <dgm:prSet presAssocID="{215DC8CF-A910-480A-9293-3076C2016073}" presName="parentText" presStyleLbl="node1" presStyleIdx="3" presStyleCnt="10">
        <dgm:presLayoutVars>
          <dgm:chMax val="0"/>
          <dgm:bulletEnabled val="1"/>
        </dgm:presLayoutVars>
      </dgm:prSet>
      <dgm:spPr/>
    </dgm:pt>
    <dgm:pt modelId="{B890E221-9415-4F36-911C-6989C0FE2E3E}" type="pres">
      <dgm:prSet presAssocID="{393D6709-CF48-409E-80E2-FEF24F77AD0C}" presName="spacer" presStyleCnt="0"/>
      <dgm:spPr/>
    </dgm:pt>
    <dgm:pt modelId="{C7B31764-9C91-479E-9526-E88FAC566A08}" type="pres">
      <dgm:prSet presAssocID="{D945A207-3662-4B27-89B5-98D7AEFC7D37}" presName="parentText" presStyleLbl="node1" presStyleIdx="4" presStyleCnt="10">
        <dgm:presLayoutVars>
          <dgm:chMax val="0"/>
          <dgm:bulletEnabled val="1"/>
        </dgm:presLayoutVars>
      </dgm:prSet>
      <dgm:spPr/>
    </dgm:pt>
    <dgm:pt modelId="{D3924A4C-529D-49BB-8121-F2D108D1FB35}" type="pres">
      <dgm:prSet presAssocID="{8A2C625D-D4E5-44CD-859C-94758E236E1A}" presName="spacer" presStyleCnt="0"/>
      <dgm:spPr/>
    </dgm:pt>
    <dgm:pt modelId="{59DE3F69-CE1D-4065-A1B1-A764CECB2605}" type="pres">
      <dgm:prSet presAssocID="{5CDB1D35-DF15-4D87-AFDC-BF8598BCCDCE}" presName="parentText" presStyleLbl="node1" presStyleIdx="5" presStyleCnt="10">
        <dgm:presLayoutVars>
          <dgm:chMax val="0"/>
          <dgm:bulletEnabled val="1"/>
        </dgm:presLayoutVars>
      </dgm:prSet>
      <dgm:spPr/>
    </dgm:pt>
    <dgm:pt modelId="{A9245E45-617A-4197-80C7-1BF724AE0FE9}" type="pres">
      <dgm:prSet presAssocID="{7CA14012-72E3-4F45-BCD8-0AEB94F5C467}" presName="spacer" presStyleCnt="0"/>
      <dgm:spPr/>
    </dgm:pt>
    <dgm:pt modelId="{B87695D3-CC36-4178-9BCF-0A496443FCC0}" type="pres">
      <dgm:prSet presAssocID="{2EFDD534-A423-4122-9336-F89A5D122630}" presName="parentText" presStyleLbl="node1" presStyleIdx="6" presStyleCnt="10">
        <dgm:presLayoutVars>
          <dgm:chMax val="0"/>
          <dgm:bulletEnabled val="1"/>
        </dgm:presLayoutVars>
      </dgm:prSet>
      <dgm:spPr/>
    </dgm:pt>
    <dgm:pt modelId="{ABC2E40C-5F95-48DA-9304-79BE65AEEB63}" type="pres">
      <dgm:prSet presAssocID="{C2B21A0D-BA84-4FB8-893F-2DB38742CA40}" presName="spacer" presStyleCnt="0"/>
      <dgm:spPr/>
    </dgm:pt>
    <dgm:pt modelId="{A15CADF0-3959-4810-B49E-B11ED4F48A0C}" type="pres">
      <dgm:prSet presAssocID="{4EFD3A41-1C16-4350-BDE0-D828C729991C}" presName="parentText" presStyleLbl="node1" presStyleIdx="7" presStyleCnt="10">
        <dgm:presLayoutVars>
          <dgm:chMax val="0"/>
          <dgm:bulletEnabled val="1"/>
        </dgm:presLayoutVars>
      </dgm:prSet>
      <dgm:spPr/>
    </dgm:pt>
    <dgm:pt modelId="{460B150B-E2AB-434A-BCD2-2A13B4BF98F7}" type="pres">
      <dgm:prSet presAssocID="{FB452354-02E1-4407-8E0D-C7307BA3B651}" presName="spacer" presStyleCnt="0"/>
      <dgm:spPr/>
    </dgm:pt>
    <dgm:pt modelId="{13C89CB4-0F8D-4796-B06C-404F005C627A}" type="pres">
      <dgm:prSet presAssocID="{E42CAF07-0958-4BCA-A7D7-ADE15DCEAA59}" presName="parentText" presStyleLbl="node1" presStyleIdx="8" presStyleCnt="10">
        <dgm:presLayoutVars>
          <dgm:chMax val="0"/>
          <dgm:bulletEnabled val="1"/>
        </dgm:presLayoutVars>
      </dgm:prSet>
      <dgm:spPr/>
    </dgm:pt>
    <dgm:pt modelId="{9B6669C8-FABF-409D-8D64-21AEB658E86E}" type="pres">
      <dgm:prSet presAssocID="{8BBEC447-0727-4717-8123-75422D94428D}" presName="spacer" presStyleCnt="0"/>
      <dgm:spPr/>
    </dgm:pt>
    <dgm:pt modelId="{F26951F3-4686-434B-8A9B-E5A665AB8A01}" type="pres">
      <dgm:prSet presAssocID="{322BBA00-D020-4F7D-B3C7-E5CA2F745AA3}" presName="parentText" presStyleLbl="node1" presStyleIdx="9" presStyleCnt="10">
        <dgm:presLayoutVars>
          <dgm:chMax val="0"/>
          <dgm:bulletEnabled val="1"/>
        </dgm:presLayoutVars>
      </dgm:prSet>
      <dgm:spPr/>
    </dgm:pt>
  </dgm:ptLst>
  <dgm:cxnLst>
    <dgm:cxn modelId="{A8DE1003-1B0D-41C1-A52B-EB385508C8A2}" type="presOf" srcId="{2EFDD534-A423-4122-9336-F89A5D122630}" destId="{B87695D3-CC36-4178-9BCF-0A496443FCC0}" srcOrd="0" destOrd="0" presId="urn:microsoft.com/office/officeart/2005/8/layout/vList2"/>
    <dgm:cxn modelId="{10D93007-1240-4C74-96D8-220555007B6C}" srcId="{A701554D-B1F5-4720-80F5-47735928C6DC}" destId="{779F82CB-75B8-489B-9BF2-5BC6A58696B4}" srcOrd="1" destOrd="0" parTransId="{AD0BE062-A800-4543-A167-91FB1A8F7B9C}" sibTransId="{AD536AB1-405B-48B5-9EF5-959BD627427E}"/>
    <dgm:cxn modelId="{B425A45B-4EC0-41C3-B8C5-403DF1A99DCE}" type="presOf" srcId="{322BBA00-D020-4F7D-B3C7-E5CA2F745AA3}" destId="{F26951F3-4686-434B-8A9B-E5A665AB8A01}" srcOrd="0" destOrd="0" presId="urn:microsoft.com/office/officeart/2005/8/layout/vList2"/>
    <dgm:cxn modelId="{B99ADE41-FCEB-4CF0-8AB0-1A3D95CEA4BD}" srcId="{A701554D-B1F5-4720-80F5-47735928C6DC}" destId="{D945A207-3662-4B27-89B5-98D7AEFC7D37}" srcOrd="4" destOrd="0" parTransId="{1603A7E8-4683-4168-91AF-C5F71529414B}" sibTransId="{8A2C625D-D4E5-44CD-859C-94758E236E1A}"/>
    <dgm:cxn modelId="{AE3D8E44-FE56-41B8-8EE9-E75005EB5FC0}" srcId="{A701554D-B1F5-4720-80F5-47735928C6DC}" destId="{4EFD3A41-1C16-4350-BDE0-D828C729991C}" srcOrd="7" destOrd="0" parTransId="{72E89210-71C4-48C6-AF67-F5345FDF19FF}" sibTransId="{FB452354-02E1-4407-8E0D-C7307BA3B651}"/>
    <dgm:cxn modelId="{26D04474-B18B-4EA2-8E2E-FAC88C575D57}" srcId="{A701554D-B1F5-4720-80F5-47735928C6DC}" destId="{2EFDD534-A423-4122-9336-F89A5D122630}" srcOrd="6" destOrd="0" parTransId="{32FA7FC4-E5B6-4060-8207-FAF025D698DE}" sibTransId="{C2B21A0D-BA84-4FB8-893F-2DB38742CA40}"/>
    <dgm:cxn modelId="{6348AC74-C476-44E1-AD53-5679891D7305}" type="presOf" srcId="{779F82CB-75B8-489B-9BF2-5BC6A58696B4}" destId="{5B84CC6C-8CB2-4DB0-A157-B07F154F0892}" srcOrd="0" destOrd="0" presId="urn:microsoft.com/office/officeart/2005/8/layout/vList2"/>
    <dgm:cxn modelId="{3276E374-418E-4DC6-80AD-D3F7033543E4}" srcId="{A701554D-B1F5-4720-80F5-47735928C6DC}" destId="{E42CAF07-0958-4BCA-A7D7-ADE15DCEAA59}" srcOrd="8" destOrd="0" parTransId="{7D4B93A4-7BFB-47AA-921D-020DA000F59D}" sibTransId="{8BBEC447-0727-4717-8123-75422D94428D}"/>
    <dgm:cxn modelId="{CF40B780-7BBE-40F0-A5FE-7EBC46347BF9}" type="presOf" srcId="{5CDB1D35-DF15-4D87-AFDC-BF8598BCCDCE}" destId="{59DE3F69-CE1D-4065-A1B1-A764CECB2605}" srcOrd="0" destOrd="0" presId="urn:microsoft.com/office/officeart/2005/8/layout/vList2"/>
    <dgm:cxn modelId="{80F65D85-A8F2-4051-B32D-B327B90C3122}" type="presOf" srcId="{CD05C4E4-1DAC-4CDD-94DE-DACCCD71F66A}" destId="{BB634702-CCEF-405C-BCDC-41A99FADE2DC}" srcOrd="0" destOrd="0" presId="urn:microsoft.com/office/officeart/2005/8/layout/vList2"/>
    <dgm:cxn modelId="{19CE378F-4285-4EAE-A059-EBC358115F9F}" type="presOf" srcId="{A701554D-B1F5-4720-80F5-47735928C6DC}" destId="{3ABE5E9F-0DD0-4905-BD05-87E71B820572}" srcOrd="0" destOrd="0" presId="urn:microsoft.com/office/officeart/2005/8/layout/vList2"/>
    <dgm:cxn modelId="{B0F297AF-88BF-425B-AAA5-2D176F031A38}" type="presOf" srcId="{D945A207-3662-4B27-89B5-98D7AEFC7D37}" destId="{C7B31764-9C91-479E-9526-E88FAC566A08}" srcOrd="0" destOrd="0" presId="urn:microsoft.com/office/officeart/2005/8/layout/vList2"/>
    <dgm:cxn modelId="{A39002B5-2102-4416-9783-FDE3747EEBCA}" type="presOf" srcId="{918264C8-9314-466D-BE95-1A6760A2F9BD}" destId="{8EC74CBA-4BA3-4B95-9FB5-A3B2156B5128}" srcOrd="0" destOrd="0" presId="urn:microsoft.com/office/officeart/2005/8/layout/vList2"/>
    <dgm:cxn modelId="{78C94CBD-AB2E-4FBF-ACAB-62C0CDDD35B3}" srcId="{A701554D-B1F5-4720-80F5-47735928C6DC}" destId="{322BBA00-D020-4F7D-B3C7-E5CA2F745AA3}" srcOrd="9" destOrd="0" parTransId="{450533A9-C582-41FF-865F-2957381E9AED}" sibTransId="{59C61FF2-CB94-4B24-BBFB-D3B04BD1341B}"/>
    <dgm:cxn modelId="{11DD32CD-BC34-44E2-B2F3-F574593B0545}" srcId="{A701554D-B1F5-4720-80F5-47735928C6DC}" destId="{215DC8CF-A910-480A-9293-3076C2016073}" srcOrd="3" destOrd="0" parTransId="{7DEEA48B-2A71-4541-ADBE-A7A6DEE938C0}" sibTransId="{393D6709-CF48-409E-80E2-FEF24F77AD0C}"/>
    <dgm:cxn modelId="{B542AEDD-B937-496E-8096-793D9C144513}" srcId="{A701554D-B1F5-4720-80F5-47735928C6DC}" destId="{918264C8-9314-466D-BE95-1A6760A2F9BD}" srcOrd="2" destOrd="0" parTransId="{45DBE1AE-20D5-4C9F-B5D4-30747259256E}" sibTransId="{63EA9932-6EB8-40DD-8136-E74EB25FBC96}"/>
    <dgm:cxn modelId="{87DFB1DD-B007-4D9D-B9E9-6C251C2FD53C}" srcId="{A701554D-B1F5-4720-80F5-47735928C6DC}" destId="{5CDB1D35-DF15-4D87-AFDC-BF8598BCCDCE}" srcOrd="5" destOrd="0" parTransId="{0D0C5529-BEFC-42B1-9243-A458839DF1C2}" sibTransId="{7CA14012-72E3-4F45-BCD8-0AEB94F5C467}"/>
    <dgm:cxn modelId="{C62CD8E9-2ACF-4433-B31E-F90FB0E99837}" type="presOf" srcId="{4EFD3A41-1C16-4350-BDE0-D828C729991C}" destId="{A15CADF0-3959-4810-B49E-B11ED4F48A0C}" srcOrd="0" destOrd="0" presId="urn:microsoft.com/office/officeart/2005/8/layout/vList2"/>
    <dgm:cxn modelId="{279DD6F9-7CC0-4CE3-B736-CD775D7E02EC}" type="presOf" srcId="{E42CAF07-0958-4BCA-A7D7-ADE15DCEAA59}" destId="{13C89CB4-0F8D-4796-B06C-404F005C627A}" srcOrd="0" destOrd="0" presId="urn:microsoft.com/office/officeart/2005/8/layout/vList2"/>
    <dgm:cxn modelId="{285CAFFA-45D6-443D-B8A4-772D1D82E100}" srcId="{A701554D-B1F5-4720-80F5-47735928C6DC}" destId="{CD05C4E4-1DAC-4CDD-94DE-DACCCD71F66A}" srcOrd="0" destOrd="0" parTransId="{46FBB8DE-FFBB-4768-900F-CAADC89A1637}" sibTransId="{202CB77E-F1E5-4DBD-9FE7-E11FA703227F}"/>
    <dgm:cxn modelId="{1FFE17FD-2740-4747-8692-0BC85327E98F}" type="presOf" srcId="{215DC8CF-A910-480A-9293-3076C2016073}" destId="{2D0579E2-50CA-4CB5-90BD-B9EB71E071D2}" srcOrd="0" destOrd="0" presId="urn:microsoft.com/office/officeart/2005/8/layout/vList2"/>
    <dgm:cxn modelId="{C540D458-3DDE-4B99-9D96-F0761801D808}" type="presParOf" srcId="{3ABE5E9F-0DD0-4905-BD05-87E71B820572}" destId="{BB634702-CCEF-405C-BCDC-41A99FADE2DC}" srcOrd="0" destOrd="0" presId="urn:microsoft.com/office/officeart/2005/8/layout/vList2"/>
    <dgm:cxn modelId="{377793CA-DDD0-477D-97CA-10BCCD319A06}" type="presParOf" srcId="{3ABE5E9F-0DD0-4905-BD05-87E71B820572}" destId="{F7392B49-68E4-430D-BA48-ED24C8FBB54D}" srcOrd="1" destOrd="0" presId="urn:microsoft.com/office/officeart/2005/8/layout/vList2"/>
    <dgm:cxn modelId="{FA82913C-60B5-496E-9527-46ECC86565A9}" type="presParOf" srcId="{3ABE5E9F-0DD0-4905-BD05-87E71B820572}" destId="{5B84CC6C-8CB2-4DB0-A157-B07F154F0892}" srcOrd="2" destOrd="0" presId="urn:microsoft.com/office/officeart/2005/8/layout/vList2"/>
    <dgm:cxn modelId="{65805402-AD2F-4A8B-939F-04EEC829409A}" type="presParOf" srcId="{3ABE5E9F-0DD0-4905-BD05-87E71B820572}" destId="{8A243955-5042-4252-B3EE-A5CD847E96E6}" srcOrd="3" destOrd="0" presId="urn:microsoft.com/office/officeart/2005/8/layout/vList2"/>
    <dgm:cxn modelId="{575A3948-E521-4BB5-99F6-AFD0645AEB4B}" type="presParOf" srcId="{3ABE5E9F-0DD0-4905-BD05-87E71B820572}" destId="{8EC74CBA-4BA3-4B95-9FB5-A3B2156B5128}" srcOrd="4" destOrd="0" presId="urn:microsoft.com/office/officeart/2005/8/layout/vList2"/>
    <dgm:cxn modelId="{CC5330DA-9621-42BA-AC1D-8717EC44AB7F}" type="presParOf" srcId="{3ABE5E9F-0DD0-4905-BD05-87E71B820572}" destId="{DCC25A36-FEFA-41CA-BF7E-379B2B65182F}" srcOrd="5" destOrd="0" presId="urn:microsoft.com/office/officeart/2005/8/layout/vList2"/>
    <dgm:cxn modelId="{D0CD94E4-C25A-4B4A-83EE-54CBD9611A4E}" type="presParOf" srcId="{3ABE5E9F-0DD0-4905-BD05-87E71B820572}" destId="{2D0579E2-50CA-4CB5-90BD-B9EB71E071D2}" srcOrd="6" destOrd="0" presId="urn:microsoft.com/office/officeart/2005/8/layout/vList2"/>
    <dgm:cxn modelId="{6DEE5055-7C41-4B99-B3E7-0C01B3E96743}" type="presParOf" srcId="{3ABE5E9F-0DD0-4905-BD05-87E71B820572}" destId="{B890E221-9415-4F36-911C-6989C0FE2E3E}" srcOrd="7" destOrd="0" presId="urn:microsoft.com/office/officeart/2005/8/layout/vList2"/>
    <dgm:cxn modelId="{94DC61B4-94AB-480E-87CF-7B48B450A916}" type="presParOf" srcId="{3ABE5E9F-0DD0-4905-BD05-87E71B820572}" destId="{C7B31764-9C91-479E-9526-E88FAC566A08}" srcOrd="8" destOrd="0" presId="urn:microsoft.com/office/officeart/2005/8/layout/vList2"/>
    <dgm:cxn modelId="{3B1CD51D-1F26-462E-9E2D-775C088F2172}" type="presParOf" srcId="{3ABE5E9F-0DD0-4905-BD05-87E71B820572}" destId="{D3924A4C-529D-49BB-8121-F2D108D1FB35}" srcOrd="9" destOrd="0" presId="urn:microsoft.com/office/officeart/2005/8/layout/vList2"/>
    <dgm:cxn modelId="{9825074C-30FC-408A-823B-F4E270A066B9}" type="presParOf" srcId="{3ABE5E9F-0DD0-4905-BD05-87E71B820572}" destId="{59DE3F69-CE1D-4065-A1B1-A764CECB2605}" srcOrd="10" destOrd="0" presId="urn:microsoft.com/office/officeart/2005/8/layout/vList2"/>
    <dgm:cxn modelId="{48AF5F8A-CD7D-4F27-B7A8-6457579CC2B7}" type="presParOf" srcId="{3ABE5E9F-0DD0-4905-BD05-87E71B820572}" destId="{A9245E45-617A-4197-80C7-1BF724AE0FE9}" srcOrd="11" destOrd="0" presId="urn:microsoft.com/office/officeart/2005/8/layout/vList2"/>
    <dgm:cxn modelId="{BAF817B5-FB5B-4637-9349-44E5E8C65861}" type="presParOf" srcId="{3ABE5E9F-0DD0-4905-BD05-87E71B820572}" destId="{B87695D3-CC36-4178-9BCF-0A496443FCC0}" srcOrd="12" destOrd="0" presId="urn:microsoft.com/office/officeart/2005/8/layout/vList2"/>
    <dgm:cxn modelId="{F014D0BF-DF35-419A-885B-6292CB42B627}" type="presParOf" srcId="{3ABE5E9F-0DD0-4905-BD05-87E71B820572}" destId="{ABC2E40C-5F95-48DA-9304-79BE65AEEB63}" srcOrd="13" destOrd="0" presId="urn:microsoft.com/office/officeart/2005/8/layout/vList2"/>
    <dgm:cxn modelId="{CF490273-6DE4-462B-B1A7-CD9B6A024BEE}" type="presParOf" srcId="{3ABE5E9F-0DD0-4905-BD05-87E71B820572}" destId="{A15CADF0-3959-4810-B49E-B11ED4F48A0C}" srcOrd="14" destOrd="0" presId="urn:microsoft.com/office/officeart/2005/8/layout/vList2"/>
    <dgm:cxn modelId="{534407EB-6C40-4291-AC93-A8957BB09487}" type="presParOf" srcId="{3ABE5E9F-0DD0-4905-BD05-87E71B820572}" destId="{460B150B-E2AB-434A-BCD2-2A13B4BF98F7}" srcOrd="15" destOrd="0" presId="urn:microsoft.com/office/officeart/2005/8/layout/vList2"/>
    <dgm:cxn modelId="{57C96FEC-9146-4F75-B964-A0E8ACAA4705}" type="presParOf" srcId="{3ABE5E9F-0DD0-4905-BD05-87E71B820572}" destId="{13C89CB4-0F8D-4796-B06C-404F005C627A}" srcOrd="16" destOrd="0" presId="urn:microsoft.com/office/officeart/2005/8/layout/vList2"/>
    <dgm:cxn modelId="{2D79BCBE-7DD0-4EEF-B546-91761D886448}" type="presParOf" srcId="{3ABE5E9F-0DD0-4905-BD05-87E71B820572}" destId="{9B6669C8-FABF-409D-8D64-21AEB658E86E}" srcOrd="17" destOrd="0" presId="urn:microsoft.com/office/officeart/2005/8/layout/vList2"/>
    <dgm:cxn modelId="{80416FC4-EC27-4ECF-B28E-F71623D31B65}" type="presParOf" srcId="{3ABE5E9F-0DD0-4905-BD05-87E71B820572}" destId="{F26951F3-4686-434B-8A9B-E5A665AB8A01}"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37B45E-4BE0-4DC3-B298-44D4431E312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C687582-669C-49D4-9E10-AB4FEDC86252}">
      <dgm:prSet/>
      <dgm:spPr/>
      <dgm:t>
        <a:bodyPr/>
        <a:lstStyle/>
        <a:p>
          <a:pPr>
            <a:lnSpc>
              <a:spcPct val="100000"/>
            </a:lnSpc>
          </a:pPr>
          <a:r>
            <a:rPr lang="en-GB" dirty="0">
              <a:latin typeface="Aptos Display" panose="020F0302020204030204"/>
            </a:rPr>
            <a:t>Integrity</a:t>
          </a:r>
          <a:endParaRPr lang="en-US" dirty="0"/>
        </a:p>
      </dgm:t>
    </dgm:pt>
    <dgm:pt modelId="{6DAFFCC6-56E3-4253-A9EA-065BCD723E5C}" type="parTrans" cxnId="{9E3C60B7-8EF8-4671-8B02-13562B58302E}">
      <dgm:prSet/>
      <dgm:spPr/>
      <dgm:t>
        <a:bodyPr/>
        <a:lstStyle/>
        <a:p>
          <a:endParaRPr lang="en-US"/>
        </a:p>
      </dgm:t>
    </dgm:pt>
    <dgm:pt modelId="{067CA70B-4B10-43E2-AD85-71D10F110962}" type="sibTrans" cxnId="{9E3C60B7-8EF8-4671-8B02-13562B58302E}">
      <dgm:prSet/>
      <dgm:spPr/>
      <dgm:t>
        <a:bodyPr/>
        <a:lstStyle/>
        <a:p>
          <a:pPr>
            <a:lnSpc>
              <a:spcPct val="100000"/>
            </a:lnSpc>
          </a:pPr>
          <a:endParaRPr lang="en-US"/>
        </a:p>
      </dgm:t>
    </dgm:pt>
    <dgm:pt modelId="{FEA93A72-A63D-4216-B66D-AA1C191E6E26}">
      <dgm:prSet/>
      <dgm:spPr/>
      <dgm:t>
        <a:bodyPr/>
        <a:lstStyle/>
        <a:p>
          <a:pPr>
            <a:lnSpc>
              <a:spcPct val="100000"/>
            </a:lnSpc>
          </a:pPr>
          <a:r>
            <a:rPr lang="en-GB" dirty="0">
              <a:latin typeface="Aptos Display" panose="020F0302020204030204"/>
            </a:rPr>
            <a:t>Altruism</a:t>
          </a:r>
          <a:endParaRPr lang="en-GB" dirty="0"/>
        </a:p>
      </dgm:t>
    </dgm:pt>
    <dgm:pt modelId="{1B62270D-269A-4038-A695-74AB6277FDEF}" type="parTrans" cxnId="{30753AA1-80D3-432F-AE55-F129C0A128F5}">
      <dgm:prSet/>
      <dgm:spPr/>
      <dgm:t>
        <a:bodyPr/>
        <a:lstStyle/>
        <a:p>
          <a:endParaRPr lang="en-US"/>
        </a:p>
      </dgm:t>
    </dgm:pt>
    <dgm:pt modelId="{C8C4AC8E-E309-4FB9-A31F-90B32234D1F4}" type="sibTrans" cxnId="{30753AA1-80D3-432F-AE55-F129C0A128F5}">
      <dgm:prSet/>
      <dgm:spPr/>
      <dgm:t>
        <a:bodyPr/>
        <a:lstStyle/>
        <a:p>
          <a:pPr>
            <a:lnSpc>
              <a:spcPct val="100000"/>
            </a:lnSpc>
          </a:pPr>
          <a:endParaRPr lang="en-US"/>
        </a:p>
      </dgm:t>
    </dgm:pt>
    <dgm:pt modelId="{1F8F10DF-EDC4-4CC9-85C4-D57359E27695}">
      <dgm:prSet/>
      <dgm:spPr/>
      <dgm:t>
        <a:bodyPr/>
        <a:lstStyle/>
        <a:p>
          <a:pPr>
            <a:lnSpc>
              <a:spcPct val="100000"/>
            </a:lnSpc>
          </a:pPr>
          <a:r>
            <a:rPr lang="en-GB" dirty="0">
              <a:latin typeface="Aptos Display" panose="020F0302020204030204"/>
            </a:rPr>
            <a:t>Humility</a:t>
          </a:r>
          <a:endParaRPr lang="en-GB" dirty="0"/>
        </a:p>
      </dgm:t>
    </dgm:pt>
    <dgm:pt modelId="{0A1E26DE-8632-42E5-AAB0-592F658C0E67}" type="parTrans" cxnId="{5FF2063B-5F5E-4088-B21F-98E1F5799759}">
      <dgm:prSet/>
      <dgm:spPr/>
      <dgm:t>
        <a:bodyPr/>
        <a:lstStyle/>
        <a:p>
          <a:endParaRPr lang="en-US"/>
        </a:p>
      </dgm:t>
    </dgm:pt>
    <dgm:pt modelId="{82313343-9D35-4A3D-9F02-78CF180C7F67}" type="sibTrans" cxnId="{5FF2063B-5F5E-4088-B21F-98E1F5799759}">
      <dgm:prSet/>
      <dgm:spPr/>
      <dgm:t>
        <a:bodyPr/>
        <a:lstStyle/>
        <a:p>
          <a:pPr>
            <a:lnSpc>
              <a:spcPct val="100000"/>
            </a:lnSpc>
          </a:pPr>
          <a:endParaRPr lang="en-US"/>
        </a:p>
      </dgm:t>
    </dgm:pt>
    <dgm:pt modelId="{BF0FB343-0D08-4A8D-9E85-E4831DE4004B}">
      <dgm:prSet/>
      <dgm:spPr/>
      <dgm:t>
        <a:bodyPr/>
        <a:lstStyle/>
        <a:p>
          <a:pPr rtl="0"/>
          <a:r>
            <a:rPr lang="en-GB" dirty="0"/>
            <a:t>Empathy and </a:t>
          </a:r>
          <a:r>
            <a:rPr lang="en-GB" dirty="0">
              <a:latin typeface="Aptos Display" panose="020F0302020204030204"/>
            </a:rPr>
            <a:t>Healing</a:t>
          </a:r>
        </a:p>
      </dgm:t>
    </dgm:pt>
    <dgm:pt modelId="{3884DC03-E5EE-44DC-B690-F71191561819}" type="parTrans" cxnId="{C7776C0C-BBAC-46D9-9553-641835536005}">
      <dgm:prSet/>
      <dgm:spPr/>
      <dgm:t>
        <a:bodyPr/>
        <a:lstStyle/>
        <a:p>
          <a:endParaRPr lang="en-US"/>
        </a:p>
      </dgm:t>
    </dgm:pt>
    <dgm:pt modelId="{C87F0B5E-3764-4B04-B346-72D9CB7042A4}" type="sibTrans" cxnId="{C7776C0C-BBAC-46D9-9553-641835536005}">
      <dgm:prSet/>
      <dgm:spPr/>
      <dgm:t>
        <a:bodyPr/>
        <a:lstStyle/>
        <a:p>
          <a:pPr>
            <a:lnSpc>
              <a:spcPct val="100000"/>
            </a:lnSpc>
          </a:pPr>
          <a:endParaRPr lang="en-US"/>
        </a:p>
      </dgm:t>
    </dgm:pt>
    <dgm:pt modelId="{8BD7B067-DD32-45DC-9AC1-CB10C96A20F4}">
      <dgm:prSet/>
      <dgm:spPr/>
      <dgm:t>
        <a:bodyPr/>
        <a:lstStyle/>
        <a:p>
          <a:pPr>
            <a:lnSpc>
              <a:spcPct val="100000"/>
            </a:lnSpc>
          </a:pPr>
          <a:r>
            <a:rPr lang="en-GB" dirty="0"/>
            <a:t>Personal </a:t>
          </a:r>
          <a:r>
            <a:rPr lang="en-GB" dirty="0">
              <a:latin typeface="Aptos Display" panose="020F0302020204030204"/>
            </a:rPr>
            <a:t>Growth</a:t>
          </a:r>
          <a:endParaRPr lang="en-GB" dirty="0"/>
        </a:p>
      </dgm:t>
    </dgm:pt>
    <dgm:pt modelId="{4DA9721C-B9AF-48BB-AD78-2F2163A8DE24}" type="parTrans" cxnId="{F1D4FD5F-7834-47EB-B7B6-71FDCB1A1775}">
      <dgm:prSet/>
      <dgm:spPr/>
      <dgm:t>
        <a:bodyPr/>
        <a:lstStyle/>
        <a:p>
          <a:endParaRPr lang="en-US"/>
        </a:p>
      </dgm:t>
    </dgm:pt>
    <dgm:pt modelId="{29A11C25-25C5-453C-BACA-0BDFC4BF9AE0}" type="sibTrans" cxnId="{F1D4FD5F-7834-47EB-B7B6-71FDCB1A1775}">
      <dgm:prSet/>
      <dgm:spPr/>
      <dgm:t>
        <a:bodyPr/>
        <a:lstStyle/>
        <a:p>
          <a:pPr>
            <a:lnSpc>
              <a:spcPct val="100000"/>
            </a:lnSpc>
          </a:pPr>
          <a:endParaRPr lang="en-US"/>
        </a:p>
      </dgm:t>
    </dgm:pt>
    <dgm:pt modelId="{DC3EBCF2-EFE9-44F5-841F-D4B6C439B025}">
      <dgm:prSet/>
      <dgm:spPr/>
      <dgm:t>
        <a:bodyPr/>
        <a:lstStyle/>
        <a:p>
          <a:pPr rtl="0"/>
          <a:r>
            <a:rPr lang="en-GB" dirty="0"/>
            <a:t>Fairness and </a:t>
          </a:r>
          <a:r>
            <a:rPr lang="en-GB" dirty="0">
              <a:latin typeface="Aptos Display" panose="020F0302020204030204"/>
            </a:rPr>
            <a:t>Justice</a:t>
          </a:r>
          <a:endParaRPr lang="en-GB" dirty="0"/>
        </a:p>
      </dgm:t>
    </dgm:pt>
    <dgm:pt modelId="{8F7739FA-2598-427C-9469-D9188AC21F66}" type="parTrans" cxnId="{9947AD38-04EE-46C4-B44C-43A42AD93953}">
      <dgm:prSet/>
      <dgm:spPr/>
      <dgm:t>
        <a:bodyPr/>
        <a:lstStyle/>
        <a:p>
          <a:endParaRPr lang="en-US"/>
        </a:p>
      </dgm:t>
    </dgm:pt>
    <dgm:pt modelId="{F8DF4444-7031-46A5-992A-50912709146F}" type="sibTrans" cxnId="{9947AD38-04EE-46C4-B44C-43A42AD93953}">
      <dgm:prSet/>
      <dgm:spPr/>
      <dgm:t>
        <a:bodyPr/>
        <a:lstStyle/>
        <a:p>
          <a:pPr>
            <a:lnSpc>
              <a:spcPct val="100000"/>
            </a:lnSpc>
          </a:pPr>
          <a:endParaRPr lang="en-US"/>
        </a:p>
      </dgm:t>
    </dgm:pt>
    <dgm:pt modelId="{4D4FFE3C-D9FA-4552-A3B2-A5436C55E2F6}">
      <dgm:prSet/>
      <dgm:spPr/>
      <dgm:t>
        <a:bodyPr/>
        <a:lstStyle/>
        <a:p>
          <a:pPr>
            <a:lnSpc>
              <a:spcPct val="100000"/>
            </a:lnSpc>
          </a:pPr>
          <a:r>
            <a:rPr lang="en-GB" dirty="0">
              <a:latin typeface="Aptos Display" panose="020F0302020204030204"/>
            </a:rPr>
            <a:t>Empowerment</a:t>
          </a:r>
          <a:endParaRPr lang="en-US" dirty="0"/>
        </a:p>
      </dgm:t>
    </dgm:pt>
    <dgm:pt modelId="{BBC55A37-67D0-4925-BFA8-181386BE0EBB}" type="parTrans" cxnId="{CFE46CDB-1F41-44C0-8246-9B047B1ECE74}">
      <dgm:prSet/>
      <dgm:spPr/>
      <dgm:t>
        <a:bodyPr/>
        <a:lstStyle/>
        <a:p>
          <a:endParaRPr lang="en-US"/>
        </a:p>
      </dgm:t>
    </dgm:pt>
    <dgm:pt modelId="{4FAB0BEF-A3EE-4BBE-8CAB-412D08955447}" type="sibTrans" cxnId="{CFE46CDB-1F41-44C0-8246-9B047B1ECE74}">
      <dgm:prSet/>
      <dgm:spPr/>
      <dgm:t>
        <a:bodyPr/>
        <a:lstStyle/>
        <a:p>
          <a:endParaRPr lang="en-US"/>
        </a:p>
      </dgm:t>
    </dgm:pt>
    <dgm:pt modelId="{D1620A51-C9D7-4AA3-85DF-194EB35A4F25}" type="pres">
      <dgm:prSet presAssocID="{5437B45E-4BE0-4DC3-B298-44D4431E3126}" presName="linear" presStyleCnt="0">
        <dgm:presLayoutVars>
          <dgm:animLvl val="lvl"/>
          <dgm:resizeHandles val="exact"/>
        </dgm:presLayoutVars>
      </dgm:prSet>
      <dgm:spPr/>
    </dgm:pt>
    <dgm:pt modelId="{F7D13F1C-D0BF-4633-BC30-E217FC7CF8D5}" type="pres">
      <dgm:prSet presAssocID="{4C687582-669C-49D4-9E10-AB4FEDC86252}" presName="parentText" presStyleLbl="node1" presStyleIdx="0" presStyleCnt="7">
        <dgm:presLayoutVars>
          <dgm:chMax val="0"/>
          <dgm:bulletEnabled val="1"/>
        </dgm:presLayoutVars>
      </dgm:prSet>
      <dgm:spPr/>
    </dgm:pt>
    <dgm:pt modelId="{B91CEB42-FE82-46E1-96EB-2356E395180D}" type="pres">
      <dgm:prSet presAssocID="{067CA70B-4B10-43E2-AD85-71D10F110962}" presName="spacer" presStyleCnt="0"/>
      <dgm:spPr/>
    </dgm:pt>
    <dgm:pt modelId="{90D3161B-5E06-463F-B808-5AD56277C886}" type="pres">
      <dgm:prSet presAssocID="{FEA93A72-A63D-4216-B66D-AA1C191E6E26}" presName="parentText" presStyleLbl="node1" presStyleIdx="1" presStyleCnt="7">
        <dgm:presLayoutVars>
          <dgm:chMax val="0"/>
          <dgm:bulletEnabled val="1"/>
        </dgm:presLayoutVars>
      </dgm:prSet>
      <dgm:spPr/>
    </dgm:pt>
    <dgm:pt modelId="{A696BEFB-75BE-4232-962E-4EEBE4BECAA8}" type="pres">
      <dgm:prSet presAssocID="{C8C4AC8E-E309-4FB9-A31F-90B32234D1F4}" presName="spacer" presStyleCnt="0"/>
      <dgm:spPr/>
    </dgm:pt>
    <dgm:pt modelId="{E030B49A-635F-4EB6-A7D0-095CFB9FD716}" type="pres">
      <dgm:prSet presAssocID="{1F8F10DF-EDC4-4CC9-85C4-D57359E27695}" presName="parentText" presStyleLbl="node1" presStyleIdx="2" presStyleCnt="7">
        <dgm:presLayoutVars>
          <dgm:chMax val="0"/>
          <dgm:bulletEnabled val="1"/>
        </dgm:presLayoutVars>
      </dgm:prSet>
      <dgm:spPr/>
    </dgm:pt>
    <dgm:pt modelId="{A43810CC-245D-4150-949C-90E1F77110B2}" type="pres">
      <dgm:prSet presAssocID="{82313343-9D35-4A3D-9F02-78CF180C7F67}" presName="spacer" presStyleCnt="0"/>
      <dgm:spPr/>
    </dgm:pt>
    <dgm:pt modelId="{F9E4BF51-F640-46EC-BC94-CB8ACDC7FDBD}" type="pres">
      <dgm:prSet presAssocID="{BF0FB343-0D08-4A8D-9E85-E4831DE4004B}" presName="parentText" presStyleLbl="node1" presStyleIdx="3" presStyleCnt="7">
        <dgm:presLayoutVars>
          <dgm:chMax val="0"/>
          <dgm:bulletEnabled val="1"/>
        </dgm:presLayoutVars>
      </dgm:prSet>
      <dgm:spPr/>
    </dgm:pt>
    <dgm:pt modelId="{28A0E80D-5C7F-476C-AF6D-6D719F8052B2}" type="pres">
      <dgm:prSet presAssocID="{C87F0B5E-3764-4B04-B346-72D9CB7042A4}" presName="spacer" presStyleCnt="0"/>
      <dgm:spPr/>
    </dgm:pt>
    <dgm:pt modelId="{7F9FA477-CFE7-479B-95A2-E70895A01200}" type="pres">
      <dgm:prSet presAssocID="{8BD7B067-DD32-45DC-9AC1-CB10C96A20F4}" presName="parentText" presStyleLbl="node1" presStyleIdx="4" presStyleCnt="7">
        <dgm:presLayoutVars>
          <dgm:chMax val="0"/>
          <dgm:bulletEnabled val="1"/>
        </dgm:presLayoutVars>
      </dgm:prSet>
      <dgm:spPr/>
    </dgm:pt>
    <dgm:pt modelId="{BFAF8557-9C06-4140-A3B4-BC0BCC0F696A}" type="pres">
      <dgm:prSet presAssocID="{29A11C25-25C5-453C-BACA-0BDFC4BF9AE0}" presName="spacer" presStyleCnt="0"/>
      <dgm:spPr/>
    </dgm:pt>
    <dgm:pt modelId="{EF56078F-906F-46CD-9E5A-7A264A951817}" type="pres">
      <dgm:prSet presAssocID="{DC3EBCF2-EFE9-44F5-841F-D4B6C439B025}" presName="parentText" presStyleLbl="node1" presStyleIdx="5" presStyleCnt="7">
        <dgm:presLayoutVars>
          <dgm:chMax val="0"/>
          <dgm:bulletEnabled val="1"/>
        </dgm:presLayoutVars>
      </dgm:prSet>
      <dgm:spPr/>
    </dgm:pt>
    <dgm:pt modelId="{E065568C-6981-4305-9B38-2A9CB5113FC0}" type="pres">
      <dgm:prSet presAssocID="{F8DF4444-7031-46A5-992A-50912709146F}" presName="spacer" presStyleCnt="0"/>
      <dgm:spPr/>
    </dgm:pt>
    <dgm:pt modelId="{767F7C28-AA0B-413A-88E7-EC0F9942B77A}" type="pres">
      <dgm:prSet presAssocID="{4D4FFE3C-D9FA-4552-A3B2-A5436C55E2F6}" presName="parentText" presStyleLbl="node1" presStyleIdx="6" presStyleCnt="7">
        <dgm:presLayoutVars>
          <dgm:chMax val="0"/>
          <dgm:bulletEnabled val="1"/>
        </dgm:presLayoutVars>
      </dgm:prSet>
      <dgm:spPr/>
    </dgm:pt>
  </dgm:ptLst>
  <dgm:cxnLst>
    <dgm:cxn modelId="{C7776C0C-BBAC-46D9-9553-641835536005}" srcId="{5437B45E-4BE0-4DC3-B298-44D4431E3126}" destId="{BF0FB343-0D08-4A8D-9E85-E4831DE4004B}" srcOrd="3" destOrd="0" parTransId="{3884DC03-E5EE-44DC-B690-F71191561819}" sibTransId="{C87F0B5E-3764-4B04-B346-72D9CB7042A4}"/>
    <dgm:cxn modelId="{6F2E810C-6F7A-463D-880B-6DDFE9F51C83}" type="presOf" srcId="{4C687582-669C-49D4-9E10-AB4FEDC86252}" destId="{F7D13F1C-D0BF-4633-BC30-E217FC7CF8D5}" srcOrd="0" destOrd="0" presId="urn:microsoft.com/office/officeart/2005/8/layout/vList2"/>
    <dgm:cxn modelId="{EF2A541D-ADA1-4E8B-BB84-A6476405321C}" type="presOf" srcId="{FEA93A72-A63D-4216-B66D-AA1C191E6E26}" destId="{90D3161B-5E06-463F-B808-5AD56277C886}" srcOrd="0" destOrd="0" presId="urn:microsoft.com/office/officeart/2005/8/layout/vList2"/>
    <dgm:cxn modelId="{B1D54328-A873-48C0-A1FB-92155A67FA05}" type="presOf" srcId="{8BD7B067-DD32-45DC-9AC1-CB10C96A20F4}" destId="{7F9FA477-CFE7-479B-95A2-E70895A01200}" srcOrd="0" destOrd="0" presId="urn:microsoft.com/office/officeart/2005/8/layout/vList2"/>
    <dgm:cxn modelId="{9947AD38-04EE-46C4-B44C-43A42AD93953}" srcId="{5437B45E-4BE0-4DC3-B298-44D4431E3126}" destId="{DC3EBCF2-EFE9-44F5-841F-D4B6C439B025}" srcOrd="5" destOrd="0" parTransId="{8F7739FA-2598-427C-9469-D9188AC21F66}" sibTransId="{F8DF4444-7031-46A5-992A-50912709146F}"/>
    <dgm:cxn modelId="{5FF2063B-5F5E-4088-B21F-98E1F5799759}" srcId="{5437B45E-4BE0-4DC3-B298-44D4431E3126}" destId="{1F8F10DF-EDC4-4CC9-85C4-D57359E27695}" srcOrd="2" destOrd="0" parTransId="{0A1E26DE-8632-42E5-AAB0-592F658C0E67}" sibTransId="{82313343-9D35-4A3D-9F02-78CF180C7F67}"/>
    <dgm:cxn modelId="{F1D4FD5F-7834-47EB-B7B6-71FDCB1A1775}" srcId="{5437B45E-4BE0-4DC3-B298-44D4431E3126}" destId="{8BD7B067-DD32-45DC-9AC1-CB10C96A20F4}" srcOrd="4" destOrd="0" parTransId="{4DA9721C-B9AF-48BB-AD78-2F2163A8DE24}" sibTransId="{29A11C25-25C5-453C-BACA-0BDFC4BF9AE0}"/>
    <dgm:cxn modelId="{A75AFE6D-E55E-4C55-AFA0-09EA4EEE461F}" type="presOf" srcId="{4D4FFE3C-D9FA-4552-A3B2-A5436C55E2F6}" destId="{767F7C28-AA0B-413A-88E7-EC0F9942B77A}" srcOrd="0" destOrd="0" presId="urn:microsoft.com/office/officeart/2005/8/layout/vList2"/>
    <dgm:cxn modelId="{1055F979-12F4-4138-8C31-1202ADE44470}" type="presOf" srcId="{5437B45E-4BE0-4DC3-B298-44D4431E3126}" destId="{D1620A51-C9D7-4AA3-85DF-194EB35A4F25}" srcOrd="0" destOrd="0" presId="urn:microsoft.com/office/officeart/2005/8/layout/vList2"/>
    <dgm:cxn modelId="{32E2D981-F8FB-468F-A6F2-FE80BEF9C5C3}" type="presOf" srcId="{BF0FB343-0D08-4A8D-9E85-E4831DE4004B}" destId="{F9E4BF51-F640-46EC-BC94-CB8ACDC7FDBD}" srcOrd="0" destOrd="0" presId="urn:microsoft.com/office/officeart/2005/8/layout/vList2"/>
    <dgm:cxn modelId="{30753AA1-80D3-432F-AE55-F129C0A128F5}" srcId="{5437B45E-4BE0-4DC3-B298-44D4431E3126}" destId="{FEA93A72-A63D-4216-B66D-AA1C191E6E26}" srcOrd="1" destOrd="0" parTransId="{1B62270D-269A-4038-A695-74AB6277FDEF}" sibTransId="{C8C4AC8E-E309-4FB9-A31F-90B32234D1F4}"/>
    <dgm:cxn modelId="{9E3C60B7-8EF8-4671-8B02-13562B58302E}" srcId="{5437B45E-4BE0-4DC3-B298-44D4431E3126}" destId="{4C687582-669C-49D4-9E10-AB4FEDC86252}" srcOrd="0" destOrd="0" parTransId="{6DAFFCC6-56E3-4253-A9EA-065BCD723E5C}" sibTransId="{067CA70B-4B10-43E2-AD85-71D10F110962}"/>
    <dgm:cxn modelId="{CFE46CDB-1F41-44C0-8246-9B047B1ECE74}" srcId="{5437B45E-4BE0-4DC3-B298-44D4431E3126}" destId="{4D4FFE3C-D9FA-4552-A3B2-A5436C55E2F6}" srcOrd="6" destOrd="0" parTransId="{BBC55A37-67D0-4925-BFA8-181386BE0EBB}" sibTransId="{4FAB0BEF-A3EE-4BBE-8CAB-412D08955447}"/>
    <dgm:cxn modelId="{B520A8ED-8EB8-4384-BCD8-63F85584DD86}" type="presOf" srcId="{1F8F10DF-EDC4-4CC9-85C4-D57359E27695}" destId="{E030B49A-635F-4EB6-A7D0-095CFB9FD716}" srcOrd="0" destOrd="0" presId="urn:microsoft.com/office/officeart/2005/8/layout/vList2"/>
    <dgm:cxn modelId="{0FA230FD-E503-476E-A411-4B2DEFF45F38}" type="presOf" srcId="{DC3EBCF2-EFE9-44F5-841F-D4B6C439B025}" destId="{EF56078F-906F-46CD-9E5A-7A264A951817}" srcOrd="0" destOrd="0" presId="urn:microsoft.com/office/officeart/2005/8/layout/vList2"/>
    <dgm:cxn modelId="{6223A980-4AD5-4EF9-81CD-74F1A3CF16C1}" type="presParOf" srcId="{D1620A51-C9D7-4AA3-85DF-194EB35A4F25}" destId="{F7D13F1C-D0BF-4633-BC30-E217FC7CF8D5}" srcOrd="0" destOrd="0" presId="urn:microsoft.com/office/officeart/2005/8/layout/vList2"/>
    <dgm:cxn modelId="{CC6D1378-1339-4F72-A43F-FE74AE3D9384}" type="presParOf" srcId="{D1620A51-C9D7-4AA3-85DF-194EB35A4F25}" destId="{B91CEB42-FE82-46E1-96EB-2356E395180D}" srcOrd="1" destOrd="0" presId="urn:microsoft.com/office/officeart/2005/8/layout/vList2"/>
    <dgm:cxn modelId="{B8AC626C-CC4A-4A37-B16D-4E9071B23F01}" type="presParOf" srcId="{D1620A51-C9D7-4AA3-85DF-194EB35A4F25}" destId="{90D3161B-5E06-463F-B808-5AD56277C886}" srcOrd="2" destOrd="0" presId="urn:microsoft.com/office/officeart/2005/8/layout/vList2"/>
    <dgm:cxn modelId="{7E77DC74-02F5-4AB8-9D08-3060E297333D}" type="presParOf" srcId="{D1620A51-C9D7-4AA3-85DF-194EB35A4F25}" destId="{A696BEFB-75BE-4232-962E-4EEBE4BECAA8}" srcOrd="3" destOrd="0" presId="urn:microsoft.com/office/officeart/2005/8/layout/vList2"/>
    <dgm:cxn modelId="{5C19624C-4030-4CE0-8A4D-D2B822E6E183}" type="presParOf" srcId="{D1620A51-C9D7-4AA3-85DF-194EB35A4F25}" destId="{E030B49A-635F-4EB6-A7D0-095CFB9FD716}" srcOrd="4" destOrd="0" presId="urn:microsoft.com/office/officeart/2005/8/layout/vList2"/>
    <dgm:cxn modelId="{CA2CA130-3319-42EA-82AB-B9298ADFA789}" type="presParOf" srcId="{D1620A51-C9D7-4AA3-85DF-194EB35A4F25}" destId="{A43810CC-245D-4150-949C-90E1F77110B2}" srcOrd="5" destOrd="0" presId="urn:microsoft.com/office/officeart/2005/8/layout/vList2"/>
    <dgm:cxn modelId="{6328D689-3BC1-4E25-AF7B-4760DB424E99}" type="presParOf" srcId="{D1620A51-C9D7-4AA3-85DF-194EB35A4F25}" destId="{F9E4BF51-F640-46EC-BC94-CB8ACDC7FDBD}" srcOrd="6" destOrd="0" presId="urn:microsoft.com/office/officeart/2005/8/layout/vList2"/>
    <dgm:cxn modelId="{A46506CE-6BB4-48F4-960A-685EEDFD1174}" type="presParOf" srcId="{D1620A51-C9D7-4AA3-85DF-194EB35A4F25}" destId="{28A0E80D-5C7F-476C-AF6D-6D719F8052B2}" srcOrd="7" destOrd="0" presId="urn:microsoft.com/office/officeart/2005/8/layout/vList2"/>
    <dgm:cxn modelId="{E1B373B3-0CCD-40CE-AB9F-C20BBCBA5E68}" type="presParOf" srcId="{D1620A51-C9D7-4AA3-85DF-194EB35A4F25}" destId="{7F9FA477-CFE7-479B-95A2-E70895A01200}" srcOrd="8" destOrd="0" presId="urn:microsoft.com/office/officeart/2005/8/layout/vList2"/>
    <dgm:cxn modelId="{43D5CDDE-76F2-44DE-8380-C0339AA2B85C}" type="presParOf" srcId="{D1620A51-C9D7-4AA3-85DF-194EB35A4F25}" destId="{BFAF8557-9C06-4140-A3B4-BC0BCC0F696A}" srcOrd="9" destOrd="0" presId="urn:microsoft.com/office/officeart/2005/8/layout/vList2"/>
    <dgm:cxn modelId="{78934D89-7BCA-44DE-9F2F-D44F2C4DAAA9}" type="presParOf" srcId="{D1620A51-C9D7-4AA3-85DF-194EB35A4F25}" destId="{EF56078F-906F-46CD-9E5A-7A264A951817}" srcOrd="10" destOrd="0" presId="urn:microsoft.com/office/officeart/2005/8/layout/vList2"/>
    <dgm:cxn modelId="{1AB74FB7-39D6-44E4-9780-8126A50FAFAF}" type="presParOf" srcId="{D1620A51-C9D7-4AA3-85DF-194EB35A4F25}" destId="{E065568C-6981-4305-9B38-2A9CB5113FC0}" srcOrd="11" destOrd="0" presId="urn:microsoft.com/office/officeart/2005/8/layout/vList2"/>
    <dgm:cxn modelId="{6ED6441D-7FE6-4426-B066-80B99B4EF3AB}" type="presParOf" srcId="{D1620A51-C9D7-4AA3-85DF-194EB35A4F25}" destId="{767F7C28-AA0B-413A-88E7-EC0F9942B77A}"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78DAE8-6C5F-46D8-873E-8E67B536935F}">
      <dsp:nvSpPr>
        <dsp:cNvPr id="0" name=""/>
        <dsp:cNvSpPr/>
      </dsp:nvSpPr>
      <dsp:spPr>
        <a:xfrm>
          <a:off x="0" y="293139"/>
          <a:ext cx="5029199" cy="142504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US" sz="1500" kern="1200" dirty="0"/>
            <a:t>The term "Servant Leadership" was originally coined by Robert K Greenleaf in the 1970s in his essay "The Servant as Leader.</a:t>
          </a:r>
        </a:p>
      </dsp:txBody>
      <dsp:txXfrm>
        <a:off x="69565" y="362704"/>
        <a:ext cx="4890069" cy="1285916"/>
      </dsp:txXfrm>
    </dsp:sp>
    <dsp:sp modelId="{8E6F4DF2-AFFE-4178-91E0-1C507B31F8DF}">
      <dsp:nvSpPr>
        <dsp:cNvPr id="0" name=""/>
        <dsp:cNvSpPr/>
      </dsp:nvSpPr>
      <dsp:spPr>
        <a:xfrm>
          <a:off x="0" y="1761385"/>
          <a:ext cx="5029199" cy="1425046"/>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US" sz="1500" kern="1200" dirty="0"/>
            <a:t>The servant leader is someone who wants to serve first, who then aspires to lead. This is in contrast with an individual who is a leader first because of a desire to have power or material possessions.  </a:t>
          </a:r>
        </a:p>
      </dsp:txBody>
      <dsp:txXfrm>
        <a:off x="69565" y="1830950"/>
        <a:ext cx="4890069" cy="1285916"/>
      </dsp:txXfrm>
    </dsp:sp>
    <dsp:sp modelId="{FEA16039-D388-4AF4-8FA5-8726F19519A1}">
      <dsp:nvSpPr>
        <dsp:cNvPr id="0" name=""/>
        <dsp:cNvSpPr/>
      </dsp:nvSpPr>
      <dsp:spPr>
        <a:xfrm>
          <a:off x="0" y="3229632"/>
          <a:ext cx="5029199" cy="1425046"/>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US" sz="1500" kern="1200" dirty="0"/>
            <a:t>While traditional leadership involves the accumulation and exercise of power by one person at the “top of a pyramid” structure, the servant leader shares power, puts the needs of others first and helps to develop people and improve their performance as much as possible.</a:t>
          </a:r>
        </a:p>
      </dsp:txBody>
      <dsp:txXfrm>
        <a:off x="69565" y="3299197"/>
        <a:ext cx="4890069" cy="12859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634702-CCEF-405C-BCDC-41A99FADE2DC}">
      <dsp:nvSpPr>
        <dsp:cNvPr id="0" name=""/>
        <dsp:cNvSpPr/>
      </dsp:nvSpPr>
      <dsp:spPr>
        <a:xfrm>
          <a:off x="0" y="29329"/>
          <a:ext cx="5115491" cy="4422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ptos Display" panose="020F0302020204030204"/>
            </a:rPr>
            <a:t>Listening</a:t>
          </a:r>
          <a:endParaRPr lang="en-GB" sz="1800" kern="1200" dirty="0"/>
        </a:p>
      </dsp:txBody>
      <dsp:txXfrm>
        <a:off x="21589" y="50918"/>
        <a:ext cx="5072313" cy="399082"/>
      </dsp:txXfrm>
    </dsp:sp>
    <dsp:sp modelId="{5B84CC6C-8CB2-4DB0-A157-B07F154F0892}">
      <dsp:nvSpPr>
        <dsp:cNvPr id="0" name=""/>
        <dsp:cNvSpPr/>
      </dsp:nvSpPr>
      <dsp:spPr>
        <a:xfrm>
          <a:off x="0" y="523429"/>
          <a:ext cx="5115491" cy="442260"/>
        </a:xfrm>
        <a:prstGeom prst="roundRect">
          <a:avLst/>
        </a:prstGeom>
        <a:solidFill>
          <a:schemeClr val="accent5">
            <a:hueOff val="-1350239"/>
            <a:satOff val="-92"/>
            <a:lumOff val="2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ptos Display" panose="020F0302020204030204"/>
            </a:rPr>
            <a:t>Empathy</a:t>
          </a:r>
          <a:endParaRPr lang="en-GB" sz="1800" kern="1200" dirty="0"/>
        </a:p>
      </dsp:txBody>
      <dsp:txXfrm>
        <a:off x="21589" y="545018"/>
        <a:ext cx="5072313" cy="399082"/>
      </dsp:txXfrm>
    </dsp:sp>
    <dsp:sp modelId="{8EC74CBA-4BA3-4B95-9FB5-A3B2156B5128}">
      <dsp:nvSpPr>
        <dsp:cNvPr id="0" name=""/>
        <dsp:cNvSpPr/>
      </dsp:nvSpPr>
      <dsp:spPr>
        <a:xfrm>
          <a:off x="0" y="1017529"/>
          <a:ext cx="5115491" cy="442260"/>
        </a:xfrm>
        <a:prstGeom prst="roundRect">
          <a:avLst/>
        </a:prstGeom>
        <a:solidFill>
          <a:schemeClr val="accent5">
            <a:hueOff val="-2700478"/>
            <a:satOff val="-184"/>
            <a:lumOff val="43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Aptos Display" panose="020F0302020204030204"/>
            </a:rPr>
            <a:t>Healing</a:t>
          </a:r>
        </a:p>
      </dsp:txBody>
      <dsp:txXfrm>
        <a:off x="21589" y="1039118"/>
        <a:ext cx="5072313" cy="399082"/>
      </dsp:txXfrm>
    </dsp:sp>
    <dsp:sp modelId="{2D0579E2-50CA-4CB5-90BD-B9EB71E071D2}">
      <dsp:nvSpPr>
        <dsp:cNvPr id="0" name=""/>
        <dsp:cNvSpPr/>
      </dsp:nvSpPr>
      <dsp:spPr>
        <a:xfrm>
          <a:off x="0" y="1511629"/>
          <a:ext cx="5115491" cy="44226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ptos Display" panose="020F0302020204030204"/>
            </a:rPr>
            <a:t>Awareness</a:t>
          </a:r>
          <a:endParaRPr lang="en-GB" sz="1800" kern="1200" dirty="0"/>
        </a:p>
      </dsp:txBody>
      <dsp:txXfrm>
        <a:off x="21589" y="1533218"/>
        <a:ext cx="5072313" cy="399082"/>
      </dsp:txXfrm>
    </dsp:sp>
    <dsp:sp modelId="{C7B31764-9C91-479E-9526-E88FAC566A08}">
      <dsp:nvSpPr>
        <dsp:cNvPr id="0" name=""/>
        <dsp:cNvSpPr/>
      </dsp:nvSpPr>
      <dsp:spPr>
        <a:xfrm>
          <a:off x="0" y="2005729"/>
          <a:ext cx="5115491" cy="442260"/>
        </a:xfrm>
        <a:prstGeom prst="roundRect">
          <a:avLst/>
        </a:prstGeom>
        <a:solidFill>
          <a:schemeClr val="accent5">
            <a:hueOff val="-5400955"/>
            <a:satOff val="-367"/>
            <a:lumOff val="8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Aptos Display" panose="020F0302020204030204"/>
            </a:rPr>
            <a:t>Persuasion</a:t>
          </a:r>
        </a:p>
      </dsp:txBody>
      <dsp:txXfrm>
        <a:off x="21589" y="2027318"/>
        <a:ext cx="5072313" cy="399082"/>
      </dsp:txXfrm>
    </dsp:sp>
    <dsp:sp modelId="{59DE3F69-CE1D-4065-A1B1-A764CECB2605}">
      <dsp:nvSpPr>
        <dsp:cNvPr id="0" name=""/>
        <dsp:cNvSpPr/>
      </dsp:nvSpPr>
      <dsp:spPr>
        <a:xfrm>
          <a:off x="0" y="2499829"/>
          <a:ext cx="5115491" cy="442260"/>
        </a:xfrm>
        <a:prstGeom prst="roundRect">
          <a:avLst/>
        </a:prstGeom>
        <a:solidFill>
          <a:schemeClr val="accent5">
            <a:hueOff val="-6751195"/>
            <a:satOff val="-459"/>
            <a:lumOff val="108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ptos Display" panose="020F0302020204030204"/>
            </a:rPr>
            <a:t>Conceptualises</a:t>
          </a:r>
          <a:r>
            <a:rPr lang="en-GB" sz="1800" kern="1200" dirty="0"/>
            <a:t> </a:t>
          </a:r>
        </a:p>
      </dsp:txBody>
      <dsp:txXfrm>
        <a:off x="21589" y="2521418"/>
        <a:ext cx="5072313" cy="399082"/>
      </dsp:txXfrm>
    </dsp:sp>
    <dsp:sp modelId="{B87695D3-CC36-4178-9BCF-0A496443FCC0}">
      <dsp:nvSpPr>
        <dsp:cNvPr id="0" name=""/>
        <dsp:cNvSpPr/>
      </dsp:nvSpPr>
      <dsp:spPr>
        <a:xfrm>
          <a:off x="0" y="2993928"/>
          <a:ext cx="5115491" cy="44226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Aptos Display" panose="020F0302020204030204"/>
            </a:rPr>
            <a:t>Foresigh</a:t>
          </a:r>
        </a:p>
      </dsp:txBody>
      <dsp:txXfrm>
        <a:off x="21589" y="3015517"/>
        <a:ext cx="5072313" cy="399082"/>
      </dsp:txXfrm>
    </dsp:sp>
    <dsp:sp modelId="{A15CADF0-3959-4810-B49E-B11ED4F48A0C}">
      <dsp:nvSpPr>
        <dsp:cNvPr id="0" name=""/>
        <dsp:cNvSpPr/>
      </dsp:nvSpPr>
      <dsp:spPr>
        <a:xfrm>
          <a:off x="0" y="3488028"/>
          <a:ext cx="5115491" cy="442260"/>
        </a:xfrm>
        <a:prstGeom prst="roundRect">
          <a:avLst/>
        </a:prstGeom>
        <a:solidFill>
          <a:schemeClr val="accent5">
            <a:hueOff val="-9451672"/>
            <a:satOff val="-642"/>
            <a:lumOff val="15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Aptos Display" panose="020F0302020204030204"/>
            </a:rPr>
            <a:t>Stewardship</a:t>
          </a:r>
        </a:p>
      </dsp:txBody>
      <dsp:txXfrm>
        <a:off x="21589" y="3509617"/>
        <a:ext cx="5072313" cy="399082"/>
      </dsp:txXfrm>
    </dsp:sp>
    <dsp:sp modelId="{13C89CB4-0F8D-4796-B06C-404F005C627A}">
      <dsp:nvSpPr>
        <dsp:cNvPr id="0" name=""/>
        <dsp:cNvSpPr/>
      </dsp:nvSpPr>
      <dsp:spPr>
        <a:xfrm>
          <a:off x="0" y="3982128"/>
          <a:ext cx="5115491" cy="442260"/>
        </a:xfrm>
        <a:prstGeom prst="roundRect">
          <a:avLst/>
        </a:prstGeom>
        <a:solidFill>
          <a:schemeClr val="accent5">
            <a:hueOff val="-10801911"/>
            <a:satOff val="-734"/>
            <a:lumOff val="174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Aptos Display" panose="020F0302020204030204"/>
            </a:rPr>
            <a:t>Growth</a:t>
          </a:r>
        </a:p>
      </dsp:txBody>
      <dsp:txXfrm>
        <a:off x="21589" y="4003717"/>
        <a:ext cx="5072313" cy="399082"/>
      </dsp:txXfrm>
    </dsp:sp>
    <dsp:sp modelId="{F26951F3-4686-434B-8A9B-E5A665AB8A01}">
      <dsp:nvSpPr>
        <dsp:cNvPr id="0" name=""/>
        <dsp:cNvSpPr/>
      </dsp:nvSpPr>
      <dsp:spPr>
        <a:xfrm>
          <a:off x="0" y="4476228"/>
          <a:ext cx="5115491" cy="4422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ptos Display" panose="020F0302020204030204"/>
            </a:rPr>
            <a:t>Community</a:t>
          </a:r>
          <a:endParaRPr lang="en-GB" sz="1800" kern="1200" dirty="0"/>
        </a:p>
      </dsp:txBody>
      <dsp:txXfrm>
        <a:off x="21589" y="4497817"/>
        <a:ext cx="5072313" cy="3990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D13F1C-D0BF-4633-BC30-E217FC7CF8D5}">
      <dsp:nvSpPr>
        <dsp:cNvPr id="0" name=""/>
        <dsp:cNvSpPr/>
      </dsp:nvSpPr>
      <dsp:spPr>
        <a:xfrm>
          <a:off x="0" y="5658"/>
          <a:ext cx="5115491" cy="6435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00000"/>
            </a:lnSpc>
            <a:spcBef>
              <a:spcPct val="0"/>
            </a:spcBef>
            <a:spcAft>
              <a:spcPct val="35000"/>
            </a:spcAft>
            <a:buNone/>
          </a:pPr>
          <a:r>
            <a:rPr lang="en-GB" sz="2500" kern="1200" dirty="0">
              <a:latin typeface="Aptos Display" panose="020F0302020204030204"/>
            </a:rPr>
            <a:t>Integrity</a:t>
          </a:r>
          <a:endParaRPr lang="en-US" sz="2500" kern="1200" dirty="0"/>
        </a:p>
      </dsp:txBody>
      <dsp:txXfrm>
        <a:off x="31413" y="37071"/>
        <a:ext cx="5052665" cy="580674"/>
      </dsp:txXfrm>
    </dsp:sp>
    <dsp:sp modelId="{90D3161B-5E06-463F-B808-5AD56277C886}">
      <dsp:nvSpPr>
        <dsp:cNvPr id="0" name=""/>
        <dsp:cNvSpPr/>
      </dsp:nvSpPr>
      <dsp:spPr>
        <a:xfrm>
          <a:off x="0" y="721158"/>
          <a:ext cx="5115491" cy="643500"/>
        </a:xfrm>
        <a:prstGeom prst="roundRect">
          <a:avLst/>
        </a:prstGeom>
        <a:solidFill>
          <a:schemeClr val="accent5">
            <a:hueOff val="-2025358"/>
            <a:satOff val="-138"/>
            <a:lumOff val="3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00000"/>
            </a:lnSpc>
            <a:spcBef>
              <a:spcPct val="0"/>
            </a:spcBef>
            <a:spcAft>
              <a:spcPct val="35000"/>
            </a:spcAft>
            <a:buNone/>
          </a:pPr>
          <a:r>
            <a:rPr lang="en-GB" sz="2500" kern="1200" dirty="0">
              <a:latin typeface="Aptos Display" panose="020F0302020204030204"/>
            </a:rPr>
            <a:t>Altruism</a:t>
          </a:r>
          <a:endParaRPr lang="en-GB" sz="2500" kern="1200" dirty="0"/>
        </a:p>
      </dsp:txBody>
      <dsp:txXfrm>
        <a:off x="31413" y="752571"/>
        <a:ext cx="5052665" cy="580674"/>
      </dsp:txXfrm>
    </dsp:sp>
    <dsp:sp modelId="{E030B49A-635F-4EB6-A7D0-095CFB9FD716}">
      <dsp:nvSpPr>
        <dsp:cNvPr id="0" name=""/>
        <dsp:cNvSpPr/>
      </dsp:nvSpPr>
      <dsp:spPr>
        <a:xfrm>
          <a:off x="0" y="1436659"/>
          <a:ext cx="5115491" cy="64350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00000"/>
            </a:lnSpc>
            <a:spcBef>
              <a:spcPct val="0"/>
            </a:spcBef>
            <a:spcAft>
              <a:spcPct val="35000"/>
            </a:spcAft>
            <a:buNone/>
          </a:pPr>
          <a:r>
            <a:rPr lang="en-GB" sz="2500" kern="1200" dirty="0">
              <a:latin typeface="Aptos Display" panose="020F0302020204030204"/>
            </a:rPr>
            <a:t>Humility</a:t>
          </a:r>
          <a:endParaRPr lang="en-GB" sz="2500" kern="1200" dirty="0"/>
        </a:p>
      </dsp:txBody>
      <dsp:txXfrm>
        <a:off x="31413" y="1468072"/>
        <a:ext cx="5052665" cy="580674"/>
      </dsp:txXfrm>
    </dsp:sp>
    <dsp:sp modelId="{F9E4BF51-F640-46EC-BC94-CB8ACDC7FDBD}">
      <dsp:nvSpPr>
        <dsp:cNvPr id="0" name=""/>
        <dsp:cNvSpPr/>
      </dsp:nvSpPr>
      <dsp:spPr>
        <a:xfrm>
          <a:off x="0" y="2152159"/>
          <a:ext cx="5115491" cy="64350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dirty="0"/>
            <a:t>Empathy and </a:t>
          </a:r>
          <a:r>
            <a:rPr lang="en-GB" sz="2500" kern="1200" dirty="0">
              <a:latin typeface="Aptos Display" panose="020F0302020204030204"/>
            </a:rPr>
            <a:t>Healing</a:t>
          </a:r>
        </a:p>
      </dsp:txBody>
      <dsp:txXfrm>
        <a:off x="31413" y="2183572"/>
        <a:ext cx="5052665" cy="580674"/>
      </dsp:txXfrm>
    </dsp:sp>
    <dsp:sp modelId="{7F9FA477-CFE7-479B-95A2-E70895A01200}">
      <dsp:nvSpPr>
        <dsp:cNvPr id="0" name=""/>
        <dsp:cNvSpPr/>
      </dsp:nvSpPr>
      <dsp:spPr>
        <a:xfrm>
          <a:off x="0" y="2867659"/>
          <a:ext cx="5115491" cy="64350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00000"/>
            </a:lnSpc>
            <a:spcBef>
              <a:spcPct val="0"/>
            </a:spcBef>
            <a:spcAft>
              <a:spcPct val="35000"/>
            </a:spcAft>
            <a:buNone/>
          </a:pPr>
          <a:r>
            <a:rPr lang="en-GB" sz="2500" kern="1200" dirty="0"/>
            <a:t>Personal </a:t>
          </a:r>
          <a:r>
            <a:rPr lang="en-GB" sz="2500" kern="1200" dirty="0">
              <a:latin typeface="Aptos Display" panose="020F0302020204030204"/>
            </a:rPr>
            <a:t>Growth</a:t>
          </a:r>
          <a:endParaRPr lang="en-GB" sz="2500" kern="1200" dirty="0"/>
        </a:p>
      </dsp:txBody>
      <dsp:txXfrm>
        <a:off x="31413" y="2899072"/>
        <a:ext cx="5052665" cy="580674"/>
      </dsp:txXfrm>
    </dsp:sp>
    <dsp:sp modelId="{EF56078F-906F-46CD-9E5A-7A264A951817}">
      <dsp:nvSpPr>
        <dsp:cNvPr id="0" name=""/>
        <dsp:cNvSpPr/>
      </dsp:nvSpPr>
      <dsp:spPr>
        <a:xfrm>
          <a:off x="0" y="3583159"/>
          <a:ext cx="5115491" cy="643500"/>
        </a:xfrm>
        <a:prstGeom prst="roundRect">
          <a:avLst/>
        </a:prstGeom>
        <a:solidFill>
          <a:schemeClr val="accent5">
            <a:hueOff val="-10126791"/>
            <a:satOff val="-688"/>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dirty="0"/>
            <a:t>Fairness and </a:t>
          </a:r>
          <a:r>
            <a:rPr lang="en-GB" sz="2500" kern="1200" dirty="0">
              <a:latin typeface="Aptos Display" panose="020F0302020204030204"/>
            </a:rPr>
            <a:t>Justice</a:t>
          </a:r>
          <a:endParaRPr lang="en-GB" sz="2500" kern="1200" dirty="0"/>
        </a:p>
      </dsp:txBody>
      <dsp:txXfrm>
        <a:off x="31413" y="3614572"/>
        <a:ext cx="5052665" cy="580674"/>
      </dsp:txXfrm>
    </dsp:sp>
    <dsp:sp modelId="{767F7C28-AA0B-413A-88E7-EC0F9942B77A}">
      <dsp:nvSpPr>
        <dsp:cNvPr id="0" name=""/>
        <dsp:cNvSpPr/>
      </dsp:nvSpPr>
      <dsp:spPr>
        <a:xfrm>
          <a:off x="0" y="4298659"/>
          <a:ext cx="5115491" cy="6435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00000"/>
            </a:lnSpc>
            <a:spcBef>
              <a:spcPct val="0"/>
            </a:spcBef>
            <a:spcAft>
              <a:spcPct val="35000"/>
            </a:spcAft>
            <a:buNone/>
          </a:pPr>
          <a:r>
            <a:rPr lang="en-GB" sz="2500" kern="1200" dirty="0">
              <a:latin typeface="Aptos Display" panose="020F0302020204030204"/>
            </a:rPr>
            <a:t>Empowerment</a:t>
          </a:r>
          <a:endParaRPr lang="en-US" sz="2500" kern="1200" dirty="0"/>
        </a:p>
      </dsp:txBody>
      <dsp:txXfrm>
        <a:off x="31413" y="4330072"/>
        <a:ext cx="5052665" cy="5806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1D9E02-F2F3-46EB-84B5-5EAD1B6C351F}" type="datetimeFigureOut">
              <a:t>4/4/2024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AB34BF-60ED-4FD8-9B3C-BCE959E1B2F5}" type="slidenum">
              <a:t>‹#›</a:t>
            </a:fld>
            <a:endParaRPr lang="en-US"/>
          </a:p>
        </p:txBody>
      </p:sp>
    </p:spTree>
    <p:extLst>
      <p:ext uri="{BB962C8B-B14F-4D97-AF65-F5344CB8AC3E}">
        <p14:creationId xmlns:p14="http://schemas.microsoft.com/office/powerpoint/2010/main" val="19342125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reenleaf.org/what-is-servant-leadership/" TargetMode="External" /><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this presentation I will be looking at Servant Leadership.</a:t>
            </a:r>
          </a:p>
        </p:txBody>
      </p:sp>
      <p:sp>
        <p:nvSpPr>
          <p:cNvPr id="4" name="Slide Number Placeholder 3"/>
          <p:cNvSpPr>
            <a:spLocks noGrp="1"/>
          </p:cNvSpPr>
          <p:nvPr>
            <p:ph type="sldNum" sz="quarter" idx="5"/>
          </p:nvPr>
        </p:nvSpPr>
        <p:spPr/>
        <p:txBody>
          <a:bodyPr/>
          <a:lstStyle/>
          <a:p>
            <a:fld id="{92AB34BF-60ED-4FD8-9B3C-BCE959E1B2F5}" type="slidenum">
              <a:rPr lang="en-US"/>
              <a:t>1</a:t>
            </a:fld>
            <a:endParaRPr lang="en-US"/>
          </a:p>
        </p:txBody>
      </p:sp>
    </p:spTree>
    <p:extLst>
      <p:ext uri="{BB962C8B-B14F-4D97-AF65-F5344CB8AC3E}">
        <p14:creationId xmlns:p14="http://schemas.microsoft.com/office/powerpoint/2010/main" val="3918532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Servant Leadership was originally coined by Robert Green</a:t>
            </a:r>
            <a:r>
              <a:rPr lang="en-GB">
                <a:ea typeface="Calibri"/>
                <a:cs typeface="Calibri"/>
              </a:rPr>
              <a:t>leaf </a:t>
            </a:r>
            <a:r>
              <a:rPr lang="en-US">
                <a:ea typeface="Calibri"/>
                <a:cs typeface="Calibri"/>
              </a:rPr>
              <a:t>in </a:t>
            </a:r>
            <a:r>
              <a:rPr lang="en-US" dirty="0">
                <a:ea typeface="Calibri"/>
                <a:cs typeface="Calibri"/>
              </a:rPr>
              <a:t>his Essay ''The Servant as Leader'' In the 1970s. This was a philosophy that was developed by greenfield in which the main goal of the leader IS TO SERVE. </a:t>
            </a:r>
          </a:p>
          <a:p>
            <a:r>
              <a:rPr lang="en-US" dirty="0">
                <a:ea typeface="Calibri"/>
                <a:cs typeface="Calibri"/>
              </a:rPr>
              <a:t>He came to this after reading a novel called “Journey to the East”.</a:t>
            </a:r>
          </a:p>
          <a:p>
            <a:r>
              <a:rPr lang="en-GB" dirty="0"/>
              <a:t>The story is about a group of knowledge seekers searching for the ultimate truth. Leo was one of the main characters, he was a servant who did menial tasks and lifted their spirits with music and a positive attitude. After Leo vanished one day, the group went into disarray and their voyage came to an end. A few years later, one of the group's members saw Leo and discovered that, he was the head of the order that sponsored their journey. Although he was their “servant” he was actually their </a:t>
            </a:r>
            <a:r>
              <a:rPr lang="en-GB" dirty="0" err="1"/>
              <a:t>nobel</a:t>
            </a:r>
            <a:r>
              <a:rPr lang="en-GB" dirty="0"/>
              <a:t> leader.</a:t>
            </a:r>
          </a:p>
          <a:p>
            <a:endParaRPr lang="en-GB" dirty="0">
              <a:ea typeface="Calibri" panose="020F0502020204030204"/>
              <a:cs typeface="Calibri" panose="020F0502020204030204"/>
            </a:endParaRPr>
          </a:p>
          <a:p>
            <a:r>
              <a:rPr lang="en-GB" dirty="0">
                <a:ea typeface="Calibri" panose="020F0502020204030204"/>
                <a:cs typeface="Calibri" panose="020F0502020204030204"/>
              </a:rPr>
              <a:t> In his essay, The Servant as Leader, Greenleaf said: “...this story clearly says—the great leader is seen as servant first, and that simple fact is the key to his greatness.”</a:t>
            </a:r>
          </a:p>
          <a:p>
            <a:endParaRPr lang="en-US" dirty="0">
              <a:ea typeface="Calibri" panose="020F0502020204030204"/>
              <a:cs typeface="Calibri" panose="020F0502020204030204"/>
            </a:endParaRPr>
          </a:p>
          <a:p>
            <a:r>
              <a:rPr lang="en-US" dirty="0">
                <a:ea typeface="Calibri" panose="020F0502020204030204"/>
                <a:cs typeface="Calibri" panose="020F0502020204030204"/>
              </a:rPr>
              <a:t>The key principles were putting the needs of others first, empowering and developing people, and serving as a steward of an </a:t>
            </a:r>
            <a:r>
              <a:rPr lang="en-US" dirty="0" err="1">
                <a:ea typeface="Calibri" panose="020F0502020204030204"/>
                <a:cs typeface="Calibri" panose="020F0502020204030204"/>
              </a:rPr>
              <a:t>organisations</a:t>
            </a:r>
            <a:r>
              <a:rPr lang="en-US" dirty="0">
                <a:ea typeface="Calibri" panose="020F0502020204030204"/>
                <a:cs typeface="Calibri" panose="020F0502020204030204"/>
              </a:rPr>
              <a:t> resources.</a:t>
            </a:r>
          </a:p>
          <a:p>
            <a:endParaRPr lang="en-US" dirty="0">
              <a:ea typeface="Calibri" panose="020F0502020204030204"/>
              <a:cs typeface="Calibri" panose="020F0502020204030204"/>
            </a:endParaRPr>
          </a:p>
          <a:p>
            <a:r>
              <a:rPr lang="en-US" dirty="0">
                <a:ea typeface="Calibri" panose="020F0502020204030204"/>
                <a:cs typeface="Calibri" panose="020F0502020204030204"/>
              </a:rPr>
              <a:t>This contrasted with typical leadership at the time, where it was more of a top-down style of leadership. One person at the top of the pyramid who exercise their power to try and implement change/direction/performance, for their company or </a:t>
            </a:r>
            <a:r>
              <a:rPr lang="en-US" dirty="0" err="1">
                <a:ea typeface="Calibri"/>
                <a:cs typeface="Calibri"/>
              </a:rPr>
              <a:t>organisation</a:t>
            </a:r>
            <a:r>
              <a:rPr lang="en-US" dirty="0">
                <a:ea typeface="Calibri"/>
                <a:cs typeface="Calibri"/>
              </a:rPr>
              <a:t> to thrive.</a:t>
            </a:r>
          </a:p>
          <a:p>
            <a:endParaRPr lang="en-US" dirty="0">
              <a:ea typeface="Calibri"/>
              <a:cs typeface="Calibri"/>
            </a:endParaRPr>
          </a:p>
          <a:p>
            <a:r>
              <a:rPr lang="en-US" dirty="0">
                <a:ea typeface="Calibri"/>
                <a:cs typeface="Calibri"/>
              </a:rPr>
              <a:t>This leadership style was then further added to in the future by others such as Spears and Yukl who defined some of the characteristics and values.</a:t>
            </a:r>
          </a:p>
          <a:p>
            <a:endParaRPr lang="en-US" dirty="0">
              <a:ea typeface="Calibri"/>
              <a:cs typeface="Calibri"/>
            </a:endParaRPr>
          </a:p>
          <a:p>
            <a:r>
              <a:rPr lang="en-US" b="1" dirty="0">
                <a:ea typeface="Calibri"/>
                <a:cs typeface="Calibri"/>
              </a:rPr>
              <a:t>Next slide</a:t>
            </a:r>
            <a:endParaRPr lang="en-US" dirty="0">
              <a:ea typeface="Calibri"/>
              <a:cs typeface="Calibri"/>
            </a:endParaRPr>
          </a:p>
          <a:p>
            <a:endParaRPr lang="en-US" dirty="0"/>
          </a:p>
          <a:p>
            <a:endParaRPr lang="en-US" dirty="0"/>
          </a:p>
          <a:p>
            <a:r>
              <a:rPr lang="en-US" dirty="0"/>
              <a:t>The term “servant leadership” was originally used by Robert K Greenleaf in his essay ‘The Servant as Leader’ in 1970s. In that essay he would go on to describe it as:</a:t>
            </a:r>
            <a:endParaRPr lang="en-US" dirty="0">
              <a:ea typeface="Calibri"/>
              <a:cs typeface="Calibri"/>
            </a:endParaRPr>
          </a:p>
          <a:p>
            <a:r>
              <a:rPr lang="en-US" dirty="0"/>
              <a:t>“The servant-leader is servant first… It begins with the natural feeling that one wants to serve, to serve first. Then conscious choice brings one to aspire to lead. That person is sharply different from one who is leader first, perhaps because of the need to assuage an unusual power drive or to acquire material possessions…The leader-first and the servant-first are two extreme types. Between them there are shadings and blends that are part of the infinite variety of human nature.”</a:t>
            </a:r>
          </a:p>
          <a:p>
            <a:r>
              <a:rPr lang="en-US" dirty="0"/>
              <a:t>The servant leader has a set of values and characteristics which include a strong service ethos, integrity, humility, morality, empathy, and trustworthiness. A servant leader leads by serving, inspiring, and enabling others to exercise leadership responsibilities (Dean, D, R. 2014 (Wheeler, D. 2012)).</a:t>
            </a:r>
          </a:p>
          <a:p>
            <a:r>
              <a:rPr lang="en-US" dirty="0"/>
              <a:t>While traditional leadership involves the accumulation and exercise of power by one person at the “top of a pyramid” structure, the servant leader shares power, puts the needs of others first and helps to develop people and improve their performance as much as possible. (</a:t>
            </a:r>
            <a:r>
              <a:rPr lang="en-US" u="sng" dirty="0">
                <a:hlinkClick r:id="rId3"/>
              </a:rPr>
              <a:t>https://www.greenleaf.org/what-is-servant-leadership/</a:t>
            </a:r>
            <a:r>
              <a:rPr lang="en-US" dirty="0"/>
              <a:t>)</a:t>
            </a:r>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p>
          <a:p>
            <a:r>
              <a:rPr lang="en-US" dirty="0"/>
              <a:t>Greenleaf, R.K. and Spears, L.C. (2002) </a:t>
            </a:r>
            <a:r>
              <a:rPr lang="en-US" i="1" dirty="0"/>
              <a:t>Servant leadership : a journey into the nature of legitimate power and greatness</a:t>
            </a:r>
            <a:r>
              <a:rPr lang="en-US" dirty="0"/>
              <a:t>. 25th anniversary ed. New York: Paulist Press.</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2AB34BF-60ED-4FD8-9B3C-BCE959E1B2F5}" type="slidenum">
              <a:t>2</a:t>
            </a:fld>
            <a:endParaRPr lang="en-US"/>
          </a:p>
        </p:txBody>
      </p:sp>
    </p:spTree>
    <p:extLst>
      <p:ext uri="{BB962C8B-B14F-4D97-AF65-F5344CB8AC3E}">
        <p14:creationId xmlns:p14="http://schemas.microsoft.com/office/powerpoint/2010/main" val="3914227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Mullins notes the 10 critical characteristics of servant leadership that were compiled by Spears (Spears L, C. Reflections on Leadership, Wiley (1997). </a:t>
            </a:r>
          </a:p>
          <a:p>
            <a:pPr marL="171450" indent="-171450">
              <a:buFont typeface="Arial"/>
              <a:buChar char="•"/>
            </a:pPr>
            <a:r>
              <a:rPr lang="en-GB" dirty="0"/>
              <a:t>Listening- Effective communication skills and the ability to actively listening and valuing their perspectives.</a:t>
            </a:r>
            <a:endParaRPr lang="en-US" dirty="0"/>
          </a:p>
          <a:p>
            <a:pPr marL="171450" indent="-171450">
              <a:buFont typeface="Arial"/>
              <a:buChar char="•"/>
            </a:pPr>
            <a:r>
              <a:rPr lang="en-GB" dirty="0"/>
              <a:t>Empathy- Understanding and empathising with the needs of others.</a:t>
            </a:r>
            <a:endParaRPr lang="en-US" dirty="0"/>
          </a:p>
          <a:p>
            <a:pPr marL="171450" indent="-171450">
              <a:buFont typeface="Arial"/>
              <a:buChar char="•"/>
            </a:pPr>
            <a:r>
              <a:rPr lang="en-GB" dirty="0"/>
              <a:t>Healing- Ability to heal oneself and promoting healing among others.</a:t>
            </a:r>
            <a:endParaRPr lang="en-US" dirty="0"/>
          </a:p>
          <a:p>
            <a:pPr marL="171450" indent="-171450">
              <a:buFont typeface="Arial"/>
              <a:buChar char="•"/>
            </a:pPr>
            <a:r>
              <a:rPr lang="en-GB" dirty="0"/>
              <a:t>Awareness- being self-aware and mindful of your own actions and the impact they have on others.</a:t>
            </a:r>
            <a:endParaRPr lang="en-US" dirty="0"/>
          </a:p>
          <a:p>
            <a:pPr marL="171450" indent="-171450">
              <a:buFont typeface="Arial"/>
              <a:buChar char="•"/>
            </a:pPr>
            <a:r>
              <a:rPr lang="en-GB" dirty="0"/>
              <a:t>Persuasion- They have the ability to persuade rather than coherence. </a:t>
            </a:r>
            <a:endParaRPr lang="en-US" dirty="0"/>
          </a:p>
          <a:p>
            <a:pPr marL="171450" indent="-171450">
              <a:buFont typeface="Arial"/>
              <a:buChar char="•"/>
            </a:pPr>
            <a:r>
              <a:rPr lang="en-GB" dirty="0"/>
              <a:t>Conceptualises- Able to conceptualise and think beyond day-to-day realities and focus on long term goals. </a:t>
            </a:r>
            <a:endParaRPr lang="en-US" dirty="0"/>
          </a:p>
          <a:p>
            <a:pPr marL="171450" indent="-171450">
              <a:buFont typeface="Arial"/>
              <a:buChar char="•"/>
            </a:pPr>
            <a:r>
              <a:rPr lang="en-GB" dirty="0"/>
              <a:t>Foresight- Foreseeing likely outcomes, learning from the past and identifying consequences of future decisions. Anticipating future challenges and opportunities.</a:t>
            </a:r>
            <a:endParaRPr lang="en-US" dirty="0"/>
          </a:p>
          <a:p>
            <a:pPr marL="171450" indent="-171450">
              <a:buFont typeface="Arial"/>
              <a:buChar char="•"/>
            </a:pPr>
            <a:r>
              <a:rPr lang="en-GB" dirty="0"/>
              <a:t>Stewardship- Stewardship of their organisations for the greater good of society. Taking care of the organisations resources and ensuring their responsible use. </a:t>
            </a:r>
            <a:endParaRPr lang="en-US" dirty="0"/>
          </a:p>
          <a:p>
            <a:pPr marL="171450" indent="-171450">
              <a:buFont typeface="Arial"/>
              <a:buChar char="•"/>
            </a:pPr>
            <a:r>
              <a:rPr lang="en-GB" dirty="0"/>
              <a:t>Growth- Commitment to the personal, professional, and spiritual growth of people. </a:t>
            </a:r>
            <a:endParaRPr lang="en-US" dirty="0"/>
          </a:p>
          <a:p>
            <a:pPr marL="171450" indent="-171450">
              <a:buFont typeface="Arial"/>
              <a:buChar char="•"/>
            </a:pPr>
            <a:r>
              <a:rPr lang="en-GB" dirty="0"/>
              <a:t>Community- Building a strong organisational community.</a:t>
            </a:r>
            <a:endParaRPr lang="en-US" dirty="0"/>
          </a:p>
          <a:p>
            <a:endParaRPr lang="en-US" dirty="0">
              <a:ea typeface="Calibri"/>
              <a:cs typeface="Calibri"/>
            </a:endParaRPr>
          </a:p>
          <a:p>
            <a:r>
              <a:rPr lang="en-US" dirty="0">
                <a:ea typeface="Calibri"/>
                <a:cs typeface="Calibri"/>
              </a:rPr>
              <a:t>I believe these characteristics can be seen in a lot of the SP’s although these characteristics are not exclusive to the Servant Leadership model and do appear in other models/theories. </a:t>
            </a:r>
          </a:p>
        </p:txBody>
      </p:sp>
      <p:sp>
        <p:nvSpPr>
          <p:cNvPr id="4" name="Slide Number Placeholder 3"/>
          <p:cNvSpPr>
            <a:spLocks noGrp="1"/>
          </p:cNvSpPr>
          <p:nvPr>
            <p:ph type="sldNum" sz="quarter" idx="5"/>
          </p:nvPr>
        </p:nvSpPr>
        <p:spPr/>
        <p:txBody>
          <a:bodyPr/>
          <a:lstStyle/>
          <a:p>
            <a:fld id="{92AB34BF-60ED-4FD8-9B3C-BCE959E1B2F5}" type="slidenum">
              <a:rPr lang="en-US"/>
              <a:t>3</a:t>
            </a:fld>
            <a:endParaRPr lang="en-US"/>
          </a:p>
        </p:txBody>
      </p:sp>
    </p:spTree>
    <p:extLst>
      <p:ext uri="{BB962C8B-B14F-4D97-AF65-F5344CB8AC3E}">
        <p14:creationId xmlns:p14="http://schemas.microsoft.com/office/powerpoint/2010/main" val="4177095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GB" dirty="0"/>
              <a:t>Integrity- open and honest communication, keeps promises and commitments, accepts responsibility for mistakes. </a:t>
            </a:r>
            <a:endParaRPr lang="en-US" dirty="0"/>
          </a:p>
          <a:p>
            <a:pPr marL="285750" indent="-285750">
              <a:buFont typeface="Arial"/>
              <a:buChar char="•"/>
            </a:pPr>
            <a:r>
              <a:rPr lang="en-GB" dirty="0"/>
              <a:t>Altruism- Helps others and puts their needs before their own, willing to take risks and make sacrifices to benefit others.</a:t>
            </a:r>
            <a:endParaRPr lang="en-US" dirty="0"/>
          </a:p>
          <a:p>
            <a:pPr marL="285750" indent="-285750">
              <a:buFont typeface="Arial"/>
              <a:buChar char="•"/>
            </a:pPr>
            <a:r>
              <a:rPr lang="en-GB" dirty="0"/>
              <a:t>Humility- Treats others with respect, avoids status symbols and privileges, modest about achievements, emphasises contributions of others. </a:t>
            </a:r>
            <a:endParaRPr lang="en-US" dirty="0"/>
          </a:p>
          <a:p>
            <a:pPr marL="285750" indent="-285750">
              <a:buFont typeface="Arial"/>
              <a:buChar char="•"/>
            </a:pPr>
            <a:r>
              <a:rPr lang="en-GB" dirty="0"/>
              <a:t>Empathy and Healing- Helps others cope with emotional distress, acts as a mediator, encourages reconciliation. </a:t>
            </a:r>
            <a:endParaRPr lang="en-US" dirty="0"/>
          </a:p>
          <a:p>
            <a:pPr marL="285750" indent="-285750">
              <a:buFont typeface="Arial"/>
              <a:buChar char="•"/>
            </a:pPr>
            <a:r>
              <a:rPr lang="en-GB" dirty="0"/>
              <a:t>Personal Growth- Encourages development of individual confidence and ability, provides learning opportunities, mentoring, and coaching.</a:t>
            </a:r>
            <a:endParaRPr lang="en-US" dirty="0"/>
          </a:p>
          <a:p>
            <a:pPr marL="285750" indent="-285750">
              <a:buFont typeface="Arial"/>
              <a:buChar char="•"/>
            </a:pPr>
            <a:r>
              <a:rPr lang="en-GB" dirty="0"/>
              <a:t>Fairness and Justice- Encourages and supports fair treatment, speaks out against unfair and unjust practices and policies. </a:t>
            </a:r>
            <a:endParaRPr lang="en-US" dirty="0"/>
          </a:p>
          <a:p>
            <a:pPr marL="285750" indent="-285750">
              <a:buFont typeface="Arial"/>
              <a:buChar char="•"/>
            </a:pPr>
            <a:r>
              <a:rPr lang="en-GB" dirty="0"/>
              <a:t>Empowerment- Consults with others about decisions that affect them, provides autonomy and discretion, encourages expression of dissenting views. </a:t>
            </a:r>
          </a:p>
          <a:p>
            <a:pPr marL="285750" indent="-285750">
              <a:buFont typeface="Arial"/>
              <a:buChar char="•"/>
            </a:pPr>
            <a:endParaRPr lang="en-GB" dirty="0"/>
          </a:p>
          <a:p>
            <a:pPr marL="0" indent="0">
              <a:buFont typeface="Arial"/>
              <a:buNone/>
            </a:pPr>
            <a:r>
              <a:rPr lang="en-GB" dirty="0"/>
              <a:t>Again these values can be seen in a lot of SP’s.</a:t>
            </a:r>
            <a:endParaRPr lang="en-US" dirty="0"/>
          </a:p>
        </p:txBody>
      </p:sp>
      <p:sp>
        <p:nvSpPr>
          <p:cNvPr id="4" name="Slide Number Placeholder 3"/>
          <p:cNvSpPr>
            <a:spLocks noGrp="1"/>
          </p:cNvSpPr>
          <p:nvPr>
            <p:ph type="sldNum" sz="quarter" idx="5"/>
          </p:nvPr>
        </p:nvSpPr>
        <p:spPr/>
        <p:txBody>
          <a:bodyPr/>
          <a:lstStyle/>
          <a:p>
            <a:fld id="{92AB34BF-60ED-4FD8-9B3C-BCE959E1B2F5}" type="slidenum">
              <a:rPr lang="en-US"/>
              <a:t>4</a:t>
            </a:fld>
            <a:endParaRPr lang="en-US"/>
          </a:p>
        </p:txBody>
      </p:sp>
    </p:spTree>
    <p:extLst>
      <p:ext uri="{BB962C8B-B14F-4D97-AF65-F5344CB8AC3E}">
        <p14:creationId xmlns:p14="http://schemas.microsoft.com/office/powerpoint/2010/main" val="17169808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a:buNone/>
            </a:pPr>
            <a:r>
              <a:rPr lang="en-GB" dirty="0"/>
              <a:t>I think, some of these characteristics and values can be seen within WAST’s “Our Behaviours”:</a:t>
            </a:r>
          </a:p>
          <a:p>
            <a:pPr marL="0" indent="0">
              <a:buFont typeface="Arial"/>
              <a:buNone/>
            </a:pPr>
            <a:r>
              <a:rPr lang="en-GB" dirty="0"/>
              <a:t>Putting people first- this is aimed at patients but also staff?</a:t>
            </a:r>
          </a:p>
          <a:p>
            <a:pPr marL="0" indent="0">
              <a:buFont typeface="Arial"/>
              <a:buNone/>
            </a:pPr>
            <a:endParaRPr lang="en-GB" dirty="0"/>
          </a:p>
          <a:p>
            <a:pPr marL="285750" indent="-285750">
              <a:buFont typeface="Arial"/>
              <a:buChar char="•"/>
            </a:pPr>
            <a:r>
              <a:rPr lang="en-GB" dirty="0"/>
              <a:t>Integrity- open and honest communication, keeps promises and commitments, accepts responsibility for mistakes. </a:t>
            </a:r>
            <a:endParaRPr lang="en-US" dirty="0"/>
          </a:p>
          <a:p>
            <a:pPr marL="285750" indent="-285750">
              <a:buFont typeface="Arial"/>
              <a:buChar char="•"/>
            </a:pPr>
            <a:r>
              <a:rPr lang="en-GB" dirty="0"/>
              <a:t>Altruism- Helps others and puts their needs before their own, willing to take risks and make sacrifices to benefit others.</a:t>
            </a:r>
            <a:endParaRPr lang="en-US" dirty="0"/>
          </a:p>
          <a:p>
            <a:pPr marL="285750" indent="-285750">
              <a:buFont typeface="Arial"/>
              <a:buChar char="•"/>
            </a:pPr>
            <a:r>
              <a:rPr lang="en-GB" dirty="0"/>
              <a:t>Humility- Treats others with respect, avoids status symbols and privileges, modest about achievements, emphasises contributions of others. </a:t>
            </a:r>
            <a:endParaRPr lang="en-US" dirty="0"/>
          </a:p>
          <a:p>
            <a:pPr marL="285750" indent="-285750">
              <a:buFont typeface="Arial"/>
              <a:buChar char="•"/>
            </a:pPr>
            <a:r>
              <a:rPr lang="en-GB" dirty="0"/>
              <a:t>Empathy and Healing- Helps others cope with emotional distress, acts as a mediator, encourages reconciliation. </a:t>
            </a:r>
            <a:endParaRPr lang="en-US" dirty="0"/>
          </a:p>
          <a:p>
            <a:pPr marL="285750" indent="-285750">
              <a:buFont typeface="Arial"/>
              <a:buChar char="•"/>
            </a:pPr>
            <a:r>
              <a:rPr lang="en-GB" dirty="0"/>
              <a:t>Personal Growth- Encourages development of individual confidence and ability, provides learning opportunities, mentoring, and coaching.</a:t>
            </a:r>
            <a:endParaRPr lang="en-US" dirty="0"/>
          </a:p>
          <a:p>
            <a:pPr marL="285750" indent="-285750">
              <a:buFont typeface="Arial"/>
              <a:buChar char="•"/>
            </a:pPr>
            <a:r>
              <a:rPr lang="en-GB" dirty="0"/>
              <a:t>Fairness and Justice- Encourages and supports fair treatment, speaks out against unfair and unjust practices and policies. </a:t>
            </a:r>
            <a:endParaRPr lang="en-US" dirty="0"/>
          </a:p>
          <a:p>
            <a:pPr marL="285750" indent="-285750">
              <a:buFont typeface="Arial"/>
              <a:buChar char="•"/>
            </a:pPr>
            <a:r>
              <a:rPr lang="en-GB" dirty="0"/>
              <a:t>Empowerment- Consults with others about decisions that affect them, provides autonomy and discretion, encourages expression of dissenting views. </a:t>
            </a:r>
            <a:endParaRPr lang="en-US" dirty="0"/>
          </a:p>
        </p:txBody>
      </p:sp>
      <p:sp>
        <p:nvSpPr>
          <p:cNvPr id="4" name="Slide Number Placeholder 3"/>
          <p:cNvSpPr>
            <a:spLocks noGrp="1"/>
          </p:cNvSpPr>
          <p:nvPr>
            <p:ph type="sldNum" sz="quarter" idx="5"/>
          </p:nvPr>
        </p:nvSpPr>
        <p:spPr/>
        <p:txBody>
          <a:bodyPr/>
          <a:lstStyle/>
          <a:p>
            <a:fld id="{92AB34BF-60ED-4FD8-9B3C-BCE959E1B2F5}" type="slidenum">
              <a:rPr lang="en-US"/>
              <a:t>5</a:t>
            </a:fld>
            <a:endParaRPr lang="en-US"/>
          </a:p>
        </p:txBody>
      </p:sp>
    </p:spTree>
    <p:extLst>
      <p:ext uri="{BB962C8B-B14F-4D97-AF65-F5344CB8AC3E}">
        <p14:creationId xmlns:p14="http://schemas.microsoft.com/office/powerpoint/2010/main" val="603630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Trust- If a leader show he has his staff wellbeing and concerns in mind, this will likely increase their trust, loyalty and satisfaction with the leader. </a:t>
            </a:r>
          </a:p>
          <a:p>
            <a:r>
              <a:rPr lang="en-US" dirty="0">
                <a:cs typeface="Calibri"/>
              </a:rPr>
              <a:t>Influence- Improved ability to influence employees to achieve </a:t>
            </a:r>
            <a:r>
              <a:rPr lang="en-US" dirty="0" err="1">
                <a:cs typeface="Calibri"/>
              </a:rPr>
              <a:t>organisational</a:t>
            </a:r>
            <a:r>
              <a:rPr lang="en-US" dirty="0">
                <a:cs typeface="Calibri"/>
              </a:rPr>
              <a:t> goals/objectives.</a:t>
            </a:r>
            <a:endParaRPr lang="en-US" dirty="0"/>
          </a:p>
          <a:p>
            <a:r>
              <a:rPr lang="en-US" dirty="0">
                <a:cs typeface="Calibri"/>
              </a:rPr>
              <a:t>Retention- if Servant Leadership is embedded within an </a:t>
            </a:r>
            <a:r>
              <a:rPr lang="en-US" dirty="0" err="1">
                <a:cs typeface="Calibri"/>
              </a:rPr>
              <a:t>organisation</a:t>
            </a:r>
            <a:r>
              <a:rPr lang="en-US" dirty="0">
                <a:cs typeface="Calibri"/>
              </a:rPr>
              <a:t> the may be an employee orientated culture, this may then attract and retain talented, committed employees</a:t>
            </a:r>
          </a:p>
          <a:p>
            <a:r>
              <a:rPr lang="en-US" dirty="0" err="1">
                <a:ea typeface="Calibri"/>
                <a:cs typeface="Calibri"/>
              </a:rPr>
              <a:t>Yulk</a:t>
            </a:r>
            <a:r>
              <a:rPr lang="en-US" dirty="0">
                <a:ea typeface="Calibri"/>
                <a:cs typeface="Calibri"/>
              </a:rPr>
              <a:t> also mentions a meta analysis completed by Hoch and colleagues (2018) where they mention there is an increased employee job satisfaction, performance, improved work engagement, </a:t>
            </a:r>
            <a:r>
              <a:rPr lang="en-US" dirty="0" err="1">
                <a:ea typeface="Calibri"/>
                <a:cs typeface="Calibri"/>
              </a:rPr>
              <a:t>organisational</a:t>
            </a:r>
            <a:r>
              <a:rPr lang="en-US" dirty="0">
                <a:ea typeface="Calibri"/>
                <a:cs typeface="Calibri"/>
              </a:rPr>
              <a:t> commitment and </a:t>
            </a:r>
            <a:r>
              <a:rPr lang="en-US" dirty="0" err="1">
                <a:ea typeface="Calibri"/>
                <a:cs typeface="Calibri"/>
              </a:rPr>
              <a:t>organisational</a:t>
            </a:r>
            <a:r>
              <a:rPr lang="en-US" dirty="0">
                <a:ea typeface="Calibri"/>
                <a:cs typeface="Calibri"/>
              </a:rPr>
              <a:t> citizenship. So by focusing on the needs of the employees, promoting collaboration, the employees buy into the community and positive </a:t>
            </a:r>
            <a:r>
              <a:rPr lang="en-US" dirty="0" err="1">
                <a:ea typeface="Calibri"/>
                <a:cs typeface="Calibri"/>
              </a:rPr>
              <a:t>organisational</a:t>
            </a:r>
            <a:r>
              <a:rPr lang="en-US" dirty="0">
                <a:ea typeface="Calibri"/>
                <a:cs typeface="Calibri"/>
              </a:rPr>
              <a:t> culture.</a:t>
            </a:r>
            <a:endParaRPr lang="en-US" dirty="0"/>
          </a:p>
          <a:p>
            <a:endParaRPr lang="en-US" dirty="0">
              <a:ea typeface="Calibri"/>
              <a:cs typeface="Calibri"/>
            </a:endParaRPr>
          </a:p>
          <a:p>
            <a:r>
              <a:rPr lang="en-US" dirty="0">
                <a:ea typeface="Calibri"/>
                <a:cs typeface="Calibri"/>
              </a:rPr>
              <a:t>However, its not all positive outcomes with servant leadership,  there are also some negatives to Servant Leadership. </a:t>
            </a:r>
          </a:p>
          <a:p>
            <a:r>
              <a:rPr lang="en-US" dirty="0">
                <a:ea typeface="Calibri"/>
                <a:cs typeface="Calibri"/>
              </a:rPr>
              <a:t>Yukl and Gardner (2020) point out there are some consequences for the </a:t>
            </a:r>
            <a:r>
              <a:rPr lang="en-US" dirty="0" err="1">
                <a:ea typeface="Calibri"/>
                <a:cs typeface="Calibri"/>
              </a:rPr>
              <a:t>organisation</a:t>
            </a:r>
            <a:r>
              <a:rPr lang="en-US" dirty="0">
                <a:ea typeface="Calibri"/>
                <a:cs typeface="Calibri"/>
              </a:rPr>
              <a:t> when the </a:t>
            </a:r>
            <a:r>
              <a:rPr lang="en-US" dirty="0" err="1">
                <a:ea typeface="Calibri"/>
                <a:cs typeface="Calibri"/>
              </a:rPr>
              <a:t>wellfare</a:t>
            </a:r>
            <a:r>
              <a:rPr lang="en-US" dirty="0">
                <a:ea typeface="Calibri"/>
                <a:cs typeface="Calibri"/>
              </a:rPr>
              <a:t> of the followers is the priority.</a:t>
            </a:r>
          </a:p>
          <a:p>
            <a:endParaRPr lang="en-US" dirty="0">
              <a:ea typeface="Calibri"/>
              <a:cs typeface="Calibri"/>
            </a:endParaRPr>
          </a:p>
          <a:p>
            <a:r>
              <a:rPr lang="en-US" dirty="0">
                <a:ea typeface="Calibri"/>
                <a:cs typeface="Calibri"/>
              </a:rPr>
              <a:t>(</a:t>
            </a:r>
            <a:r>
              <a:rPr lang="en-US" b="1" dirty="0">
                <a:ea typeface="Calibri"/>
                <a:cs typeface="Calibri"/>
              </a:rPr>
              <a:t>Next slide)</a:t>
            </a:r>
            <a:endParaRPr lang="en-US" dirty="0">
              <a:ea typeface="Calibri"/>
              <a:cs typeface="Calibri"/>
            </a:endParaRPr>
          </a:p>
          <a:p>
            <a:endParaRPr lang="en-US" dirty="0"/>
          </a:p>
          <a:p>
            <a:endParaRPr lang="en-US" dirty="0"/>
          </a:p>
          <a:p>
            <a:r>
              <a:rPr lang="en-US" dirty="0"/>
              <a:t>(Yukl and Gardner, 2020)</a:t>
            </a:r>
          </a:p>
          <a:p>
            <a:r>
              <a:rPr lang="en-US" dirty="0"/>
              <a:t>Yukl, G. and Gardner, W. (2020). </a:t>
            </a:r>
            <a:r>
              <a:rPr lang="en-US" i="1" dirty="0"/>
              <a:t>Leadership In Organizations, Global Edition.</a:t>
            </a:r>
            <a:r>
              <a:rPr lang="en-US" dirty="0"/>
              <a:t> 9th ed. S.L.: Pearson Education Limited.</a:t>
            </a:r>
            <a:endParaRPr lang="en-US" dirty="0">
              <a:ea typeface="Calibri"/>
              <a:cs typeface="Calibri"/>
            </a:endParaRPr>
          </a:p>
          <a:p>
            <a:r>
              <a:rPr lang="en-US" dirty="0"/>
              <a:t>‌</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2AB34BF-60ED-4FD8-9B3C-BCE959E1B2F5}" type="slidenum">
              <a:rPr lang="en-US"/>
              <a:t>6</a:t>
            </a:fld>
            <a:endParaRPr lang="en-US"/>
          </a:p>
        </p:txBody>
      </p:sp>
    </p:spTree>
    <p:extLst>
      <p:ext uri="{BB962C8B-B14F-4D97-AF65-F5344CB8AC3E}">
        <p14:creationId xmlns:p14="http://schemas.microsoft.com/office/powerpoint/2010/main" val="38573173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Financial- Financial performance of the organisation can suffer when the wellbeing of the followers/staff is prioritised. </a:t>
            </a:r>
            <a:endParaRPr lang="en-US" dirty="0"/>
          </a:p>
          <a:p>
            <a:r>
              <a:rPr lang="en-GB" dirty="0">
                <a:ea typeface="Calibri"/>
                <a:cs typeface="Calibri"/>
              </a:rPr>
              <a:t>    If you think of todays financial climate there is a need to reduce expenditure to help with budgets and ensure profit for owners/stakeholders. For a servant leader this can be a very difficult balance where they wish to serve their employees     however, they may have to reduce employee benefits/pay in some way and this can also impact on their wellbeing.</a:t>
            </a:r>
          </a:p>
          <a:p>
            <a:endParaRPr lang="en-GB" dirty="0">
              <a:ea typeface="Calibri"/>
              <a:cs typeface="Calibri"/>
            </a:endParaRPr>
          </a:p>
          <a:p>
            <a:r>
              <a:rPr lang="en-GB" dirty="0">
                <a:ea typeface="Calibri"/>
                <a:cs typeface="Calibri"/>
              </a:rPr>
              <a:t>Non profit- Yukl and Gardner (2020) also point out this could impact organisations like our the NHS by reducing "Benefits" due to the need to maintain an acceptable level of service. They point out the need for further research in this area.</a:t>
            </a:r>
          </a:p>
          <a:p>
            <a:r>
              <a:rPr lang="en-GB" dirty="0">
                <a:ea typeface="Calibri"/>
                <a:cs typeface="Calibri"/>
              </a:rPr>
              <a:t>(Yukl and Gardner, 2020)</a:t>
            </a:r>
            <a:endParaRPr lang="en-GB" dirty="0"/>
          </a:p>
          <a:p>
            <a:endParaRPr lang="en-GB" dirty="0">
              <a:ea typeface="Calibri"/>
              <a:cs typeface="Calibri"/>
            </a:endParaRPr>
          </a:p>
          <a:p>
            <a:r>
              <a:rPr lang="en-GB" dirty="0">
                <a:ea typeface="Calibri"/>
                <a:cs typeface="Calibri"/>
              </a:rPr>
              <a:t>Take advantage- There is the possibility for employees to take advantage of servant leaders. Due to nature of servant leaders wanting to serve the needs of the employees, they may face unrealistic demands/expectations from employees. This may        have a negative financial or performance impact for the organisation.</a:t>
            </a:r>
          </a:p>
          <a:p>
            <a:endParaRPr lang="en-GB" dirty="0">
              <a:ea typeface="Calibri"/>
              <a:cs typeface="Calibri"/>
            </a:endParaRPr>
          </a:p>
          <a:p>
            <a:r>
              <a:rPr lang="en-GB" dirty="0">
                <a:ea typeface="Calibri"/>
                <a:cs typeface="Calibri"/>
              </a:rPr>
              <a:t>Implementation- It may be difficult to implement Servant Leadership into an organisation that has a traditional hierarchical structures due to the change in mindset required.</a:t>
            </a: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92AB34BF-60ED-4FD8-9B3C-BCE959E1B2F5}" type="slidenum">
              <a:rPr lang="en-US"/>
              <a:t>7</a:t>
            </a:fld>
            <a:endParaRPr lang="en-US"/>
          </a:p>
        </p:txBody>
      </p:sp>
    </p:spTree>
    <p:extLst>
      <p:ext uri="{BB962C8B-B14F-4D97-AF65-F5344CB8AC3E}">
        <p14:creationId xmlns:p14="http://schemas.microsoft.com/office/powerpoint/2010/main" val="556818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element of Servant Leadership that can and do work well within the SP role, however we work in a variety of situations/settings which require us to adopt our leadership style. </a:t>
            </a:r>
          </a:p>
          <a:p>
            <a:r>
              <a:rPr lang="en-GB" dirty="0"/>
              <a:t>Servant leadership is more suited to work, when dealing with staff outside the context of an emergency/critical situation, where there may be a need to use a more authoritative style of leadership. </a:t>
            </a:r>
          </a:p>
          <a:p>
            <a:endParaRPr lang="en-GB" dirty="0"/>
          </a:p>
          <a:p>
            <a:r>
              <a:rPr lang="en-GB" dirty="0"/>
              <a:t>However, I believe it does work well when looking after staff needs post incident where they may need support. </a:t>
            </a:r>
          </a:p>
          <a:p>
            <a:r>
              <a:rPr lang="en-GB" dirty="0"/>
              <a:t>If we have built a high level of respect and trust with staff, and have shown we are empathetic and understanding, we can allow them to feel safe and by given them the space to express and discuss their concerns they can feel valued and heard. </a:t>
            </a:r>
          </a:p>
          <a:p>
            <a:endParaRPr lang="en-GB" dirty="0"/>
          </a:p>
          <a:p>
            <a:r>
              <a:rPr lang="en-GB" dirty="0"/>
              <a:t>It can work well to support staff not only from a wellbeing point but also from a training and education point. </a:t>
            </a:r>
          </a:p>
          <a:p>
            <a:r>
              <a:rPr lang="en-GB" dirty="0"/>
              <a:t>It can be utilised when staff identify areas of improvement or lack of knowledge, where training needs may be recognised. We can then support them with gaining the knowledge and help them to grow in confidence. </a:t>
            </a:r>
          </a:p>
          <a:p>
            <a:r>
              <a:rPr lang="en-GB" dirty="0"/>
              <a:t>By given them our attention and time, they will likely feel valued and needed.</a:t>
            </a:r>
          </a:p>
          <a:p>
            <a:endParaRPr lang="en-GB" dirty="0"/>
          </a:p>
          <a:p>
            <a:r>
              <a:rPr lang="en-GB" dirty="0"/>
              <a:t>We are in a position where we can influence and motivate staff to achieve organisational goals. </a:t>
            </a:r>
          </a:p>
          <a:p>
            <a:endParaRPr lang="en-GB" dirty="0"/>
          </a:p>
          <a:p>
            <a:r>
              <a:rPr lang="en-GB" dirty="0"/>
              <a:t>In our role as SP, servant leadership can allow us to support and encourage potential leaders of the future. </a:t>
            </a:r>
          </a:p>
          <a:p>
            <a:endParaRPr lang="en-GB" dirty="0"/>
          </a:p>
        </p:txBody>
      </p:sp>
      <p:sp>
        <p:nvSpPr>
          <p:cNvPr id="4" name="Slide Number Placeholder 3"/>
          <p:cNvSpPr>
            <a:spLocks noGrp="1"/>
          </p:cNvSpPr>
          <p:nvPr>
            <p:ph type="sldNum" sz="quarter" idx="5"/>
          </p:nvPr>
        </p:nvSpPr>
        <p:spPr/>
        <p:txBody>
          <a:bodyPr/>
          <a:lstStyle/>
          <a:p>
            <a:fld id="{92AB34BF-60ED-4FD8-9B3C-BCE959E1B2F5}" type="slidenum">
              <a:rPr lang="en-GB" smtClean="0"/>
              <a:t>8</a:t>
            </a:fld>
            <a:endParaRPr lang="en-GB"/>
          </a:p>
        </p:txBody>
      </p:sp>
    </p:spTree>
    <p:extLst>
      <p:ext uri="{BB962C8B-B14F-4D97-AF65-F5344CB8AC3E}">
        <p14:creationId xmlns:p14="http://schemas.microsoft.com/office/powerpoint/2010/main" val="35078324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80E0C7-021F-E8BC-95D3-6EB4E2E536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D3F740-C6CA-0E05-C4E8-73BE30784D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F533D2-4A50-9982-B40A-D27FFE13EC20}"/>
              </a:ext>
            </a:extLst>
          </p:cNvPr>
          <p:cNvSpPr>
            <a:spLocks noGrp="1"/>
          </p:cNvSpPr>
          <p:nvPr>
            <p:ph type="body" idx="1"/>
          </p:nvPr>
        </p:nvSpPr>
        <p:spPr/>
        <p:txBody>
          <a:bodyPr/>
          <a:lstStyle/>
          <a:p>
            <a:r>
              <a:rPr lang="en-GB" dirty="0"/>
              <a:t>There are some limitations to servant leadership. </a:t>
            </a:r>
          </a:p>
          <a:p>
            <a:endParaRPr lang="en-GB" dirty="0"/>
          </a:p>
          <a:p>
            <a:r>
              <a:rPr lang="en-GB" dirty="0"/>
              <a:t>We are an emergency service providing care to people in need, often in difficult circumstances with staff of different grades, knowledge and experience. At times there will likely be a need to adapt our leadership style because of these factors and the situation we find ourselves in. </a:t>
            </a:r>
          </a:p>
          <a:p>
            <a:endParaRPr lang="en-GB" dirty="0"/>
          </a:p>
          <a:p>
            <a:r>
              <a:rPr lang="en-GB" dirty="0"/>
              <a:t>I don’t believe servant leadership will work well in high acuity situations where rapid decision making, and actions need to be taken due to the patient's needs. Dependant on the makeup of the team, it may require a more authoritative or directing style of leadership may be required. </a:t>
            </a:r>
          </a:p>
          <a:p>
            <a:endParaRPr lang="en-GB" dirty="0"/>
          </a:p>
          <a:p>
            <a:r>
              <a:rPr lang="en-GB" dirty="0"/>
              <a:t>Staff may also try to take advantage of a servant leader. They may seek ‘support or training’ in order to ‘get off the road’ on regular basis. (although I believe this would be a very small number but not zero) </a:t>
            </a:r>
          </a:p>
          <a:p>
            <a:endParaRPr lang="en-GB" dirty="0"/>
          </a:p>
          <a:p>
            <a:r>
              <a:rPr lang="en-GB" dirty="0"/>
              <a:t>It also does not work as well in situations where immediate orders are being passed down from above.</a:t>
            </a:r>
          </a:p>
          <a:p>
            <a:r>
              <a:rPr lang="en-GB" dirty="0"/>
              <a:t>When we think back to the beginning of the Covid19 pandemic there was a rapid changing set of rules that were being changed and implemented, sometimes withing hours of the last.  There was no time for discussion and staff were told to implement these changes. </a:t>
            </a:r>
          </a:p>
          <a:p>
            <a:endParaRPr lang="en-GB" dirty="0"/>
          </a:p>
          <a:p>
            <a:endParaRPr lang="en-GB" dirty="0"/>
          </a:p>
        </p:txBody>
      </p:sp>
      <p:sp>
        <p:nvSpPr>
          <p:cNvPr id="4" name="Slide Number Placeholder 3">
            <a:extLst>
              <a:ext uri="{FF2B5EF4-FFF2-40B4-BE49-F238E27FC236}">
                <a16:creationId xmlns:a16="http://schemas.microsoft.com/office/drawing/2014/main" id="{EB2DA669-A860-B69C-F5F1-B7F17F2200FE}"/>
              </a:ext>
            </a:extLst>
          </p:cNvPr>
          <p:cNvSpPr>
            <a:spLocks noGrp="1"/>
          </p:cNvSpPr>
          <p:nvPr>
            <p:ph type="sldNum" sz="quarter" idx="5"/>
          </p:nvPr>
        </p:nvSpPr>
        <p:spPr/>
        <p:txBody>
          <a:bodyPr/>
          <a:lstStyle/>
          <a:p>
            <a:fld id="{92AB34BF-60ED-4FD8-9B3C-BCE959E1B2F5}" type="slidenum">
              <a:rPr lang="en-GB" smtClean="0"/>
              <a:t>9</a:t>
            </a:fld>
            <a:endParaRPr lang="en-GB"/>
          </a:p>
        </p:txBody>
      </p:sp>
    </p:spTree>
    <p:extLst>
      <p:ext uri="{BB962C8B-B14F-4D97-AF65-F5344CB8AC3E}">
        <p14:creationId xmlns:p14="http://schemas.microsoft.com/office/powerpoint/2010/main" val="3143589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5.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6.xml" /><Relationship Id="rId1" Type="http://schemas.openxmlformats.org/officeDocument/2006/relationships/slideLayout" Target="../slideLayouts/slideLayout2.xml" /><Relationship Id="rId4" Type="http://schemas.openxmlformats.org/officeDocument/2006/relationships/image" Target="../media/image3.svg" /></Relationships>
</file>

<file path=ppt/slides/_rels/slide7.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7.xml" /><Relationship Id="rId1" Type="http://schemas.openxmlformats.org/officeDocument/2006/relationships/slideLayout" Target="../slideLayouts/slideLayout2.xml" /><Relationship Id="rId4" Type="http://schemas.openxmlformats.org/officeDocument/2006/relationships/image" Target="../media/image5.svg" /></Relationships>
</file>

<file path=ppt/slides/_rels/slide8.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8.xml" /><Relationship Id="rId1" Type="http://schemas.openxmlformats.org/officeDocument/2006/relationships/slideLayout" Target="../slideLayouts/slideLayout2.xml" /><Relationship Id="rId4" Type="http://schemas.openxmlformats.org/officeDocument/2006/relationships/image" Target="../media/image7.svg" /></Relationships>
</file>

<file path=ppt/slides/_rels/slide9.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9.xml" /><Relationship Id="rId1" Type="http://schemas.openxmlformats.org/officeDocument/2006/relationships/slideLayout" Target="../slideLayouts/slideLayout2.xml" /><Relationship Id="rId4" Type="http://schemas.openxmlformats.org/officeDocument/2006/relationships/image" Target="../media/image7.svg"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32" name="Freeform: Shape 31">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33">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Freeform: Shape 34">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7" name="Freeform: Shape 36">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Freeform: Shape 37">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ctrTitle"/>
          </p:nvPr>
        </p:nvSpPr>
        <p:spPr>
          <a:xfrm>
            <a:off x="3215729" y="1764407"/>
            <a:ext cx="5760846" cy="2310312"/>
          </a:xfrm>
        </p:spPr>
        <p:txBody>
          <a:bodyPr>
            <a:normAutofit/>
          </a:bodyPr>
          <a:lstStyle/>
          <a:p>
            <a:r>
              <a:rPr lang="en-US" sz="5200" dirty="0">
                <a:solidFill>
                  <a:schemeClr val="tx2"/>
                </a:solidFill>
              </a:rPr>
              <a:t>Servant Leadership</a:t>
            </a:r>
          </a:p>
        </p:txBody>
      </p:sp>
      <p:sp>
        <p:nvSpPr>
          <p:cNvPr id="3" name="Subtitle 2"/>
          <p:cNvSpPr>
            <a:spLocks noGrp="1"/>
          </p:cNvSpPr>
          <p:nvPr>
            <p:ph type="subTitle" idx="1"/>
          </p:nvPr>
        </p:nvSpPr>
        <p:spPr>
          <a:xfrm>
            <a:off x="3215729" y="4165152"/>
            <a:ext cx="5760846" cy="682079"/>
          </a:xfrm>
        </p:spPr>
        <p:txBody>
          <a:bodyPr>
            <a:normAutofit/>
          </a:bodyPr>
          <a:lstStyle/>
          <a:p>
            <a:r>
              <a:rPr lang="en-US" dirty="0">
                <a:solidFill>
                  <a:schemeClr val="tx2"/>
                </a:solidFill>
              </a:rPr>
              <a:t>Presented by Carl Lee</a:t>
            </a:r>
          </a:p>
          <a:p>
            <a:endParaRPr lang="en-US" dirty="0">
              <a:solidFill>
                <a:schemeClr val="tx2"/>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8086AEC-04C2-4BC4-BFB8-0135965C7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0C3BE3F-B8A9-4DC9-A867-EC91736FA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0CA2F3D1-53F2-478B-949B-6D4EA2E4E4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55386"/>
            <a:ext cx="5378624" cy="6402614"/>
            <a:chOff x="-19221" y="197691"/>
            <a:chExt cx="5378624" cy="6402614"/>
          </a:xfrm>
        </p:grpSpPr>
        <p:sp>
          <p:nvSpPr>
            <p:cNvPr id="14" name="Freeform: Shape 13">
              <a:extLst>
                <a:ext uri="{FF2B5EF4-FFF2-40B4-BE49-F238E27FC236}">
                  <a16:creationId xmlns:a16="http://schemas.microsoft.com/office/drawing/2014/main" id="{6E53A4EE-6F9B-4EC8-9840-708F509D9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CD8289AA-777C-4230-BABC-203458BF6C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9D76777-71BF-4FFF-B568-E58E46EB1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72CDCD53-6393-431A-9E75-109BC8362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DA62198F-7D76-4A2A-9669-40E5E8A3C8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97691"/>
              <a:ext cx="5378623" cy="6402614"/>
            </a:xfrm>
            <a:custGeom>
              <a:avLst/>
              <a:gdLst>
                <a:gd name="connsiteX0" fmla="*/ 2220349 w 5378623"/>
                <a:gd name="connsiteY0" fmla="*/ 67 h 6402614"/>
                <a:gd name="connsiteX1" fmla="*/ 3018161 w 5378623"/>
                <a:gd name="connsiteY1" fmla="*/ 108191 h 6402614"/>
                <a:gd name="connsiteX2" fmla="*/ 5265831 w 5378623"/>
                <a:gd name="connsiteY2" fmla="*/ 4066338 h 6402614"/>
                <a:gd name="connsiteX3" fmla="*/ 2912752 w 5378623"/>
                <a:gd name="connsiteY3" fmla="*/ 6386691 h 6402614"/>
                <a:gd name="connsiteX4" fmla="*/ 2840648 w 5378623"/>
                <a:gd name="connsiteY4" fmla="*/ 6402614 h 6402614"/>
                <a:gd name="connsiteX5" fmla="*/ 1474249 w 5378623"/>
                <a:gd name="connsiteY5" fmla="*/ 6402614 h 6402614"/>
                <a:gd name="connsiteX6" fmla="*/ 1340218 w 5378623"/>
                <a:gd name="connsiteY6" fmla="*/ 6370360 h 6402614"/>
                <a:gd name="connsiteX7" fmla="*/ 204687 w 5378623"/>
                <a:gd name="connsiteY7" fmla="*/ 5802379 h 6402614"/>
                <a:gd name="connsiteX8" fmla="*/ 0 w 5378623"/>
                <a:gd name="connsiteY8" fmla="*/ 5624181 h 6402614"/>
                <a:gd name="connsiteX9" fmla="*/ 0 w 5378623"/>
                <a:gd name="connsiteY9" fmla="*/ 5197118 h 6402614"/>
                <a:gd name="connsiteX10" fmla="*/ 120950 w 5378623"/>
                <a:gd name="connsiteY10" fmla="*/ 5327736 h 6402614"/>
                <a:gd name="connsiteX11" fmla="*/ 553277 w 5378623"/>
                <a:gd name="connsiteY11" fmla="*/ 5674143 h 6402614"/>
                <a:gd name="connsiteX12" fmla="*/ 1048951 w 5378623"/>
                <a:gd name="connsiteY12" fmla="*/ 5913372 h 6402614"/>
                <a:gd name="connsiteX13" fmla="*/ 1114406 w 5378623"/>
                <a:gd name="connsiteY13" fmla="*/ 5935664 h 6402614"/>
                <a:gd name="connsiteX14" fmla="*/ 1180375 w 5378623"/>
                <a:gd name="connsiteY14" fmla="*/ 5956470 h 6402614"/>
                <a:gd name="connsiteX15" fmla="*/ 1247107 w 5378623"/>
                <a:gd name="connsiteY15" fmla="*/ 5975278 h 6402614"/>
                <a:gd name="connsiteX16" fmla="*/ 1313053 w 5378623"/>
                <a:gd name="connsiteY16" fmla="*/ 5991905 h 6402614"/>
                <a:gd name="connsiteX17" fmla="*/ 1578771 w 5378623"/>
                <a:gd name="connsiteY17" fmla="*/ 6035400 h 6402614"/>
                <a:gd name="connsiteX18" fmla="*/ 2116969 w 5378623"/>
                <a:gd name="connsiteY18" fmla="*/ 6005033 h 6402614"/>
                <a:gd name="connsiteX19" fmla="*/ 2648341 w 5378623"/>
                <a:gd name="connsiteY19" fmla="*/ 5837212 h 6402614"/>
                <a:gd name="connsiteX20" fmla="*/ 3166862 w 5378623"/>
                <a:gd name="connsiteY20" fmla="*/ 5582136 h 6402614"/>
                <a:gd name="connsiteX21" fmla="*/ 3295551 w 5378623"/>
                <a:gd name="connsiteY21" fmla="*/ 5510900 h 6402614"/>
                <a:gd name="connsiteX22" fmla="*/ 3426292 w 5378623"/>
                <a:gd name="connsiteY22" fmla="*/ 5437546 h 6402614"/>
                <a:gd name="connsiteX23" fmla="*/ 3693498 w 5378623"/>
                <a:gd name="connsiteY23" fmla="*/ 5296779 h 6402614"/>
                <a:gd name="connsiteX24" fmla="*/ 3957511 w 5378623"/>
                <a:gd name="connsiteY24" fmla="*/ 5162806 h 6402614"/>
                <a:gd name="connsiteX25" fmla="*/ 4212170 w 5378623"/>
                <a:gd name="connsiteY25" fmla="*/ 5024936 h 6402614"/>
                <a:gd name="connsiteX26" fmla="*/ 4449651 w 5378623"/>
                <a:gd name="connsiteY26" fmla="*/ 4870986 h 6402614"/>
                <a:gd name="connsiteX27" fmla="*/ 4659728 w 5378623"/>
                <a:gd name="connsiteY27" fmla="*/ 4689640 h 6402614"/>
                <a:gd name="connsiteX28" fmla="*/ 4830457 w 5378623"/>
                <a:gd name="connsiteY28" fmla="*/ 4472596 h 6402614"/>
                <a:gd name="connsiteX29" fmla="*/ 4955705 w 5378623"/>
                <a:gd name="connsiteY29" fmla="*/ 4222268 h 6402614"/>
                <a:gd name="connsiteX30" fmla="*/ 4968352 w 5378623"/>
                <a:gd name="connsiteY30" fmla="*/ 4189141 h 6402614"/>
                <a:gd name="connsiteX31" fmla="*/ 4979564 w 5378623"/>
                <a:gd name="connsiteY31" fmla="*/ 4155400 h 6402614"/>
                <a:gd name="connsiteX32" fmla="*/ 4990913 w 5378623"/>
                <a:gd name="connsiteY32" fmla="*/ 4121577 h 6402614"/>
                <a:gd name="connsiteX33" fmla="*/ 5000865 w 5378623"/>
                <a:gd name="connsiteY33" fmla="*/ 4086570 h 6402614"/>
                <a:gd name="connsiteX34" fmla="*/ 5020612 w 5378623"/>
                <a:gd name="connsiteY34" fmla="*/ 4016281 h 6402614"/>
                <a:gd name="connsiteX35" fmla="*/ 5030486 w 5378623"/>
                <a:gd name="connsiteY35" fmla="*/ 3981137 h 6402614"/>
                <a:gd name="connsiteX36" fmla="*/ 5035423 w 5378623"/>
                <a:gd name="connsiteY36" fmla="*/ 3963565 h 6402614"/>
                <a:gd name="connsiteX37" fmla="*/ 5039507 w 5378623"/>
                <a:gd name="connsiteY37" fmla="*/ 3945765 h 6402614"/>
                <a:gd name="connsiteX38" fmla="*/ 5071597 w 5378623"/>
                <a:gd name="connsiteY38" fmla="*/ 3802972 h 6402614"/>
                <a:gd name="connsiteX39" fmla="*/ 5096108 w 5378623"/>
                <a:gd name="connsiteY39" fmla="*/ 3658610 h 6402614"/>
                <a:gd name="connsiteX40" fmla="*/ 5113299 w 5378623"/>
                <a:gd name="connsiteY40" fmla="*/ 3512985 h 6402614"/>
                <a:gd name="connsiteX41" fmla="*/ 5115328 w 5378623"/>
                <a:gd name="connsiteY41" fmla="*/ 3494749 h 6402614"/>
                <a:gd name="connsiteX42" fmla="*/ 5116446 w 5378623"/>
                <a:gd name="connsiteY42" fmla="*/ 3476502 h 6402614"/>
                <a:gd name="connsiteX43" fmla="*/ 5118711 w 5378623"/>
                <a:gd name="connsiteY43" fmla="*/ 3439898 h 6402614"/>
                <a:gd name="connsiteX44" fmla="*/ 5123270 w 5378623"/>
                <a:gd name="connsiteY44" fmla="*/ 3366583 h 6402614"/>
                <a:gd name="connsiteX45" fmla="*/ 5121172 w 5378623"/>
                <a:gd name="connsiteY45" fmla="*/ 3072860 h 6402614"/>
                <a:gd name="connsiteX46" fmla="*/ 5119473 w 5378623"/>
                <a:gd name="connsiteY46" fmla="*/ 3036121 h 6402614"/>
                <a:gd name="connsiteX47" fmla="*/ 5116244 w 5378623"/>
                <a:gd name="connsiteY47" fmla="*/ 2999552 h 6402614"/>
                <a:gd name="connsiteX48" fmla="*/ 5109221 w 5378623"/>
                <a:gd name="connsiteY48" fmla="*/ 2926379 h 6402614"/>
                <a:gd name="connsiteX49" fmla="*/ 5089643 w 5378623"/>
                <a:gd name="connsiteY49" fmla="*/ 2780639 h 6402614"/>
                <a:gd name="connsiteX50" fmla="*/ 5084078 w 5378623"/>
                <a:gd name="connsiteY50" fmla="*/ 2744255 h 6402614"/>
                <a:gd name="connsiteX51" fmla="*/ 5077785 w 5378623"/>
                <a:gd name="connsiteY51" fmla="*/ 2708026 h 6402614"/>
                <a:gd name="connsiteX52" fmla="*/ 5063128 w 5378623"/>
                <a:gd name="connsiteY52" fmla="*/ 2636053 h 6402614"/>
                <a:gd name="connsiteX53" fmla="*/ 5047530 w 5378623"/>
                <a:gd name="connsiteY53" fmla="*/ 2564176 h 6402614"/>
                <a:gd name="connsiteX54" fmla="*/ 5028967 w 5378623"/>
                <a:gd name="connsiteY54" fmla="*/ 2493127 h 6402614"/>
                <a:gd name="connsiteX55" fmla="*/ 4822623 w 5378623"/>
                <a:gd name="connsiteY55" fmla="*/ 1944830 h 6402614"/>
                <a:gd name="connsiteX56" fmla="*/ 4108183 w 5378623"/>
                <a:gd name="connsiteY56" fmla="*/ 1038170 h 6402614"/>
                <a:gd name="connsiteX57" fmla="*/ 3638213 w 5378623"/>
                <a:gd name="connsiteY57" fmla="*/ 712395 h 6402614"/>
                <a:gd name="connsiteX58" fmla="*/ 3575480 w 5378623"/>
                <a:gd name="connsiteY58" fmla="*/ 678662 h 6402614"/>
                <a:gd name="connsiteX59" fmla="*/ 3512574 w 5378623"/>
                <a:gd name="connsiteY59" fmla="*/ 645577 h 6402614"/>
                <a:gd name="connsiteX60" fmla="*/ 3448603 w 5378623"/>
                <a:gd name="connsiteY60" fmla="*/ 614757 h 6402614"/>
                <a:gd name="connsiteX61" fmla="*/ 3416617 w 5378623"/>
                <a:gd name="connsiteY61" fmla="*/ 599347 h 6402614"/>
                <a:gd name="connsiteX62" fmla="*/ 3384352 w 5378623"/>
                <a:gd name="connsiteY62" fmla="*/ 584559 h 6402614"/>
                <a:gd name="connsiteX63" fmla="*/ 3254088 w 5378623"/>
                <a:gd name="connsiteY63" fmla="*/ 529021 h 6402614"/>
                <a:gd name="connsiteX64" fmla="*/ 3121640 w 5378623"/>
                <a:gd name="connsiteY64" fmla="*/ 479505 h 6402614"/>
                <a:gd name="connsiteX65" fmla="*/ 2987193 w 5378623"/>
                <a:gd name="connsiteY65" fmla="*/ 436176 h 6402614"/>
                <a:gd name="connsiteX66" fmla="*/ 2851296 w 5378623"/>
                <a:gd name="connsiteY66" fmla="*/ 398256 h 6402614"/>
                <a:gd name="connsiteX67" fmla="*/ 2573611 w 5378623"/>
                <a:gd name="connsiteY67" fmla="*/ 336717 h 6402614"/>
                <a:gd name="connsiteX68" fmla="*/ 2014208 w 5378623"/>
                <a:gd name="connsiteY68" fmla="*/ 276896 h 6402614"/>
                <a:gd name="connsiteX69" fmla="*/ 1457097 w 5378623"/>
                <a:gd name="connsiteY69" fmla="*/ 322828 h 6402614"/>
                <a:gd name="connsiteX70" fmla="*/ 914684 w 5378623"/>
                <a:gd name="connsiteY70" fmla="*/ 486648 h 6402614"/>
                <a:gd name="connsiteX71" fmla="*/ 848661 w 5378623"/>
                <a:gd name="connsiteY71" fmla="*/ 515093 h 6402614"/>
                <a:gd name="connsiteX72" fmla="*/ 782834 w 5378623"/>
                <a:gd name="connsiteY72" fmla="*/ 544519 h 6402614"/>
                <a:gd name="connsiteX73" fmla="*/ 717715 w 5378623"/>
                <a:gd name="connsiteY73" fmla="*/ 575988 h 6402614"/>
                <a:gd name="connsiteX74" fmla="*/ 653112 w 5378623"/>
                <a:gd name="connsiteY74" fmla="*/ 608523 h 6402614"/>
                <a:gd name="connsiteX75" fmla="*/ 406671 w 5378623"/>
                <a:gd name="connsiteY75" fmla="*/ 756246 h 6402614"/>
                <a:gd name="connsiteX76" fmla="*/ 191033 w 5378623"/>
                <a:gd name="connsiteY76" fmla="*/ 942131 h 6402614"/>
                <a:gd name="connsiteX77" fmla="*/ 143339 w 5378623"/>
                <a:gd name="connsiteY77" fmla="*/ 996006 h 6402614"/>
                <a:gd name="connsiteX78" fmla="*/ 98848 w 5378623"/>
                <a:gd name="connsiteY78" fmla="*/ 1053288 h 6402614"/>
                <a:gd name="connsiteX79" fmla="*/ 56083 w 5378623"/>
                <a:gd name="connsiteY79" fmla="*/ 1112657 h 6402614"/>
                <a:gd name="connsiteX80" fmla="*/ 14889 w 5378623"/>
                <a:gd name="connsiteY80" fmla="*/ 1173837 h 6402614"/>
                <a:gd name="connsiteX81" fmla="*/ 0 w 5378623"/>
                <a:gd name="connsiteY81" fmla="*/ 1198088 h 6402614"/>
                <a:gd name="connsiteX82" fmla="*/ 0 w 5378623"/>
                <a:gd name="connsiteY82" fmla="*/ 888809 h 6402614"/>
                <a:gd name="connsiteX83" fmla="*/ 88781 w 5378623"/>
                <a:gd name="connsiteY83" fmla="*/ 802825 h 6402614"/>
                <a:gd name="connsiteX84" fmla="*/ 2220349 w 5378623"/>
                <a:gd name="connsiteY84" fmla="*/ 67 h 640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378623" h="6402614">
                  <a:moveTo>
                    <a:pt x="2220349" y="67"/>
                  </a:moveTo>
                  <a:cubicBezTo>
                    <a:pt x="2484151" y="1784"/>
                    <a:pt x="2751801" y="36820"/>
                    <a:pt x="3018161" y="108191"/>
                  </a:cubicBezTo>
                  <a:cubicBezTo>
                    <a:pt x="4722867" y="564965"/>
                    <a:pt x="5729192" y="2337049"/>
                    <a:pt x="5265831" y="4066338"/>
                  </a:cubicBezTo>
                  <a:cubicBezTo>
                    <a:pt x="4947269" y="5255224"/>
                    <a:pt x="4017004" y="6114300"/>
                    <a:pt x="2912752" y="6386691"/>
                  </a:cubicBezTo>
                  <a:lnTo>
                    <a:pt x="2840648" y="6402614"/>
                  </a:lnTo>
                  <a:lnTo>
                    <a:pt x="1474249" y="6402614"/>
                  </a:lnTo>
                  <a:lnTo>
                    <a:pt x="1340218" y="6370360"/>
                  </a:lnTo>
                  <a:cubicBezTo>
                    <a:pt x="914042" y="6256167"/>
                    <a:pt x="531514" y="6059766"/>
                    <a:pt x="204687" y="5802379"/>
                  </a:cubicBezTo>
                  <a:lnTo>
                    <a:pt x="0" y="5624181"/>
                  </a:lnTo>
                  <a:lnTo>
                    <a:pt x="0" y="5197118"/>
                  </a:lnTo>
                  <a:lnTo>
                    <a:pt x="120950" y="5327736"/>
                  </a:lnTo>
                  <a:cubicBezTo>
                    <a:pt x="253827" y="5458395"/>
                    <a:pt x="397634" y="5575985"/>
                    <a:pt x="553277" y="5674143"/>
                  </a:cubicBezTo>
                  <a:cubicBezTo>
                    <a:pt x="708978" y="5772084"/>
                    <a:pt x="875421" y="5851690"/>
                    <a:pt x="1048951" y="5913372"/>
                  </a:cubicBezTo>
                  <a:cubicBezTo>
                    <a:pt x="1070860" y="5920750"/>
                    <a:pt x="1092382" y="5928719"/>
                    <a:pt x="1114406" y="5935664"/>
                  </a:cubicBezTo>
                  <a:lnTo>
                    <a:pt x="1180375" y="5956470"/>
                  </a:lnTo>
                  <a:lnTo>
                    <a:pt x="1247107" y="5975278"/>
                  </a:lnTo>
                  <a:cubicBezTo>
                    <a:pt x="1269462" y="5981848"/>
                    <a:pt x="1291029" y="5986236"/>
                    <a:pt x="1313053" y="5991905"/>
                  </a:cubicBezTo>
                  <a:cubicBezTo>
                    <a:pt x="1400808" y="6012869"/>
                    <a:pt x="1489584" y="6027036"/>
                    <a:pt x="1578771" y="6035400"/>
                  </a:cubicBezTo>
                  <a:cubicBezTo>
                    <a:pt x="1757312" y="6051941"/>
                    <a:pt x="1937844" y="6040152"/>
                    <a:pt x="2116969" y="6005033"/>
                  </a:cubicBezTo>
                  <a:cubicBezTo>
                    <a:pt x="2296104" y="5969454"/>
                    <a:pt x="2473717" y="5910978"/>
                    <a:pt x="2648341" y="5837212"/>
                  </a:cubicBezTo>
                  <a:cubicBezTo>
                    <a:pt x="2823148" y="5763610"/>
                    <a:pt x="2995347" y="5675863"/>
                    <a:pt x="3166862" y="5582136"/>
                  </a:cubicBezTo>
                  <a:cubicBezTo>
                    <a:pt x="3209843" y="5558645"/>
                    <a:pt x="3252667" y="5534880"/>
                    <a:pt x="3295551" y="5510900"/>
                  </a:cubicBezTo>
                  <a:lnTo>
                    <a:pt x="3426292" y="5437546"/>
                  </a:lnTo>
                  <a:cubicBezTo>
                    <a:pt x="3515217" y="5388460"/>
                    <a:pt x="3604599" y="5341930"/>
                    <a:pt x="3693498" y="5296779"/>
                  </a:cubicBezTo>
                  <a:lnTo>
                    <a:pt x="3957511" y="5162806"/>
                  </a:lnTo>
                  <a:cubicBezTo>
                    <a:pt x="4044259" y="5118005"/>
                    <a:pt x="4129592" y="5072941"/>
                    <a:pt x="4212170" y="5024936"/>
                  </a:cubicBezTo>
                  <a:cubicBezTo>
                    <a:pt x="4294563" y="4976766"/>
                    <a:pt x="4374532" y="4926554"/>
                    <a:pt x="4449651" y="4870986"/>
                  </a:cubicBezTo>
                  <a:cubicBezTo>
                    <a:pt x="4524973" y="4815937"/>
                    <a:pt x="4596075" y="4756163"/>
                    <a:pt x="4659728" y="4689640"/>
                  </a:cubicBezTo>
                  <a:cubicBezTo>
                    <a:pt x="4723566" y="4623283"/>
                    <a:pt x="4780828" y="4550758"/>
                    <a:pt x="4830457" y="4472596"/>
                  </a:cubicBezTo>
                  <a:cubicBezTo>
                    <a:pt x="4880087" y="4394434"/>
                    <a:pt x="4921716" y="4310302"/>
                    <a:pt x="4955705" y="4222268"/>
                  </a:cubicBezTo>
                  <a:lnTo>
                    <a:pt x="4968352" y="4189141"/>
                  </a:lnTo>
                  <a:lnTo>
                    <a:pt x="4979564" y="4155400"/>
                  </a:lnTo>
                  <a:lnTo>
                    <a:pt x="4990913" y="4121577"/>
                  </a:lnTo>
                  <a:cubicBezTo>
                    <a:pt x="4994441" y="4110119"/>
                    <a:pt x="4997522" y="4098194"/>
                    <a:pt x="5000865" y="4086570"/>
                  </a:cubicBezTo>
                  <a:lnTo>
                    <a:pt x="5020612" y="4016281"/>
                  </a:lnTo>
                  <a:lnTo>
                    <a:pt x="5030486" y="3981137"/>
                  </a:lnTo>
                  <a:lnTo>
                    <a:pt x="5035423" y="3963565"/>
                  </a:lnTo>
                  <a:lnTo>
                    <a:pt x="5039507" y="3945765"/>
                  </a:lnTo>
                  <a:cubicBezTo>
                    <a:pt x="5050088" y="3898175"/>
                    <a:pt x="5061308" y="3850756"/>
                    <a:pt x="5071597" y="3802972"/>
                  </a:cubicBezTo>
                  <a:lnTo>
                    <a:pt x="5096108" y="3658610"/>
                  </a:lnTo>
                  <a:cubicBezTo>
                    <a:pt x="5102684" y="3610180"/>
                    <a:pt x="5107604" y="3561536"/>
                    <a:pt x="5113299" y="3512985"/>
                  </a:cubicBezTo>
                  <a:lnTo>
                    <a:pt x="5115328" y="3494749"/>
                  </a:lnTo>
                  <a:lnTo>
                    <a:pt x="5116446" y="3476502"/>
                  </a:lnTo>
                  <a:lnTo>
                    <a:pt x="5118711" y="3439898"/>
                  </a:lnTo>
                  <a:lnTo>
                    <a:pt x="5123270" y="3366583"/>
                  </a:lnTo>
                  <a:cubicBezTo>
                    <a:pt x="5126606" y="3268829"/>
                    <a:pt x="5127431" y="3170634"/>
                    <a:pt x="5121172" y="3072860"/>
                  </a:cubicBezTo>
                  <a:lnTo>
                    <a:pt x="5119473" y="3036121"/>
                  </a:lnTo>
                  <a:cubicBezTo>
                    <a:pt x="5118968" y="3023930"/>
                    <a:pt x="5117310" y="3011778"/>
                    <a:pt x="5116244" y="2999552"/>
                  </a:cubicBezTo>
                  <a:lnTo>
                    <a:pt x="5109221" y="2926379"/>
                  </a:lnTo>
                  <a:cubicBezTo>
                    <a:pt x="5105544" y="2877404"/>
                    <a:pt x="5096760" y="2829145"/>
                    <a:pt x="5089643" y="2780639"/>
                  </a:cubicBezTo>
                  <a:lnTo>
                    <a:pt x="5084078" y="2744255"/>
                  </a:lnTo>
                  <a:cubicBezTo>
                    <a:pt x="5082420" y="2732104"/>
                    <a:pt x="5080412" y="2719974"/>
                    <a:pt x="5077785" y="2708026"/>
                  </a:cubicBezTo>
                  <a:lnTo>
                    <a:pt x="5063128" y="2636053"/>
                  </a:lnTo>
                  <a:cubicBezTo>
                    <a:pt x="5057902" y="2612048"/>
                    <a:pt x="5053511" y="2587920"/>
                    <a:pt x="5047530" y="2564176"/>
                  </a:cubicBezTo>
                  <a:lnTo>
                    <a:pt x="5028967" y="2493127"/>
                  </a:lnTo>
                  <a:cubicBezTo>
                    <a:pt x="4979424" y="2303537"/>
                    <a:pt x="4909775" y="2119458"/>
                    <a:pt x="4822623" y="1944830"/>
                  </a:cubicBezTo>
                  <a:cubicBezTo>
                    <a:pt x="4648947" y="1594931"/>
                    <a:pt x="4401749" y="1285261"/>
                    <a:pt x="4108183" y="1038170"/>
                  </a:cubicBezTo>
                  <a:cubicBezTo>
                    <a:pt x="3961444" y="914460"/>
                    <a:pt x="3803854" y="805232"/>
                    <a:pt x="3638213" y="712395"/>
                  </a:cubicBezTo>
                  <a:lnTo>
                    <a:pt x="3575480" y="678662"/>
                  </a:lnTo>
                  <a:cubicBezTo>
                    <a:pt x="3554450" y="667578"/>
                    <a:pt x="3534194" y="655311"/>
                    <a:pt x="3512574" y="645577"/>
                  </a:cubicBezTo>
                  <a:lnTo>
                    <a:pt x="3448603" y="614757"/>
                  </a:lnTo>
                  <a:lnTo>
                    <a:pt x="3416617" y="599347"/>
                  </a:lnTo>
                  <a:cubicBezTo>
                    <a:pt x="3406000" y="594185"/>
                    <a:pt x="3395413" y="588913"/>
                    <a:pt x="3384352" y="584559"/>
                  </a:cubicBezTo>
                  <a:cubicBezTo>
                    <a:pt x="3340850" y="566062"/>
                    <a:pt x="3297707" y="547083"/>
                    <a:pt x="3254088" y="529021"/>
                  </a:cubicBezTo>
                  <a:cubicBezTo>
                    <a:pt x="3209736" y="512847"/>
                    <a:pt x="3165607" y="496270"/>
                    <a:pt x="3121640" y="479505"/>
                  </a:cubicBezTo>
                  <a:lnTo>
                    <a:pt x="2987193" y="436176"/>
                  </a:lnTo>
                  <a:cubicBezTo>
                    <a:pt x="2942116" y="422708"/>
                    <a:pt x="2896575" y="410968"/>
                    <a:pt x="2851296" y="398256"/>
                  </a:cubicBezTo>
                  <a:cubicBezTo>
                    <a:pt x="2759507" y="375285"/>
                    <a:pt x="2666373" y="353923"/>
                    <a:pt x="2573611" y="336717"/>
                  </a:cubicBezTo>
                  <a:cubicBezTo>
                    <a:pt x="2387776" y="301762"/>
                    <a:pt x="2200839" y="280304"/>
                    <a:pt x="2014208" y="276896"/>
                  </a:cubicBezTo>
                  <a:cubicBezTo>
                    <a:pt x="1827605" y="273381"/>
                    <a:pt x="1641223" y="288238"/>
                    <a:pt x="1457097" y="322828"/>
                  </a:cubicBezTo>
                  <a:cubicBezTo>
                    <a:pt x="1272912" y="357634"/>
                    <a:pt x="1091595" y="413727"/>
                    <a:pt x="914684" y="486648"/>
                  </a:cubicBezTo>
                  <a:lnTo>
                    <a:pt x="848661" y="515093"/>
                  </a:lnTo>
                  <a:cubicBezTo>
                    <a:pt x="826573" y="524592"/>
                    <a:pt x="804281" y="533573"/>
                    <a:pt x="782834" y="544519"/>
                  </a:cubicBezTo>
                  <a:lnTo>
                    <a:pt x="717715" y="575988"/>
                  </a:lnTo>
                  <a:cubicBezTo>
                    <a:pt x="696005" y="586632"/>
                    <a:pt x="673986" y="596729"/>
                    <a:pt x="653112" y="608523"/>
                  </a:cubicBezTo>
                  <a:cubicBezTo>
                    <a:pt x="568070" y="653782"/>
                    <a:pt x="483901" y="700897"/>
                    <a:pt x="406671" y="756246"/>
                  </a:cubicBezTo>
                  <a:cubicBezTo>
                    <a:pt x="327441" y="809669"/>
                    <a:pt x="256836" y="872706"/>
                    <a:pt x="191033" y="942131"/>
                  </a:cubicBezTo>
                  <a:cubicBezTo>
                    <a:pt x="175048" y="959988"/>
                    <a:pt x="159064" y="977846"/>
                    <a:pt x="143339" y="996006"/>
                  </a:cubicBezTo>
                  <a:lnTo>
                    <a:pt x="98848" y="1053288"/>
                  </a:lnTo>
                  <a:cubicBezTo>
                    <a:pt x="83542" y="1072023"/>
                    <a:pt x="70312" y="1092822"/>
                    <a:pt x="56083" y="1112657"/>
                  </a:cubicBezTo>
                  <a:cubicBezTo>
                    <a:pt x="42010" y="1132765"/>
                    <a:pt x="27965" y="1152765"/>
                    <a:pt x="14889" y="1173837"/>
                  </a:cubicBezTo>
                  <a:lnTo>
                    <a:pt x="0" y="1198088"/>
                  </a:lnTo>
                  <a:lnTo>
                    <a:pt x="0" y="888809"/>
                  </a:lnTo>
                  <a:lnTo>
                    <a:pt x="88781" y="802825"/>
                  </a:lnTo>
                  <a:cubicBezTo>
                    <a:pt x="672175" y="289643"/>
                    <a:pt x="1428944" y="-5083"/>
                    <a:pt x="2220349" y="6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6DA7963-F645-9753-5712-7A004101CE32}"/>
              </a:ext>
            </a:extLst>
          </p:cNvPr>
          <p:cNvSpPr>
            <a:spLocks noGrp="1"/>
          </p:cNvSpPr>
          <p:nvPr>
            <p:ph type="title"/>
          </p:nvPr>
        </p:nvSpPr>
        <p:spPr>
          <a:xfrm>
            <a:off x="804672" y="2023236"/>
            <a:ext cx="3659777" cy="2820908"/>
          </a:xfrm>
        </p:spPr>
        <p:txBody>
          <a:bodyPr>
            <a:normAutofit/>
          </a:bodyPr>
          <a:lstStyle/>
          <a:p>
            <a:r>
              <a:rPr lang="en-US" sz="4000" dirty="0">
                <a:solidFill>
                  <a:schemeClr val="tx2"/>
                </a:solidFill>
              </a:rPr>
              <a:t>Servant Leadership</a:t>
            </a:r>
          </a:p>
        </p:txBody>
      </p:sp>
      <p:graphicFrame>
        <p:nvGraphicFramePr>
          <p:cNvPr id="5" name="Content Placeholder 2">
            <a:extLst>
              <a:ext uri="{FF2B5EF4-FFF2-40B4-BE49-F238E27FC236}">
                <a16:creationId xmlns:a16="http://schemas.microsoft.com/office/drawing/2014/main" id="{C48F68A3-C0C0-BB22-167B-BBBCA596E6F6}"/>
              </a:ext>
            </a:extLst>
          </p:cNvPr>
          <p:cNvGraphicFramePr>
            <a:graphicFrameLocks noGrp="1"/>
          </p:cNvGraphicFramePr>
          <p:nvPr>
            <p:ph idx="1"/>
            <p:extLst>
              <p:ext uri="{D42A27DB-BD31-4B8C-83A1-F6EECF244321}">
                <p14:modId xmlns:p14="http://schemas.microsoft.com/office/powerpoint/2010/main" val="2674833408"/>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 name="TextBox 23">
            <a:extLst>
              <a:ext uri="{FF2B5EF4-FFF2-40B4-BE49-F238E27FC236}">
                <a16:creationId xmlns:a16="http://schemas.microsoft.com/office/drawing/2014/main" id="{98244F41-6933-0BFA-C130-89321F1E4BEF}"/>
              </a:ext>
            </a:extLst>
          </p:cNvPr>
          <p:cNvSpPr txBox="1"/>
          <p:nvPr/>
        </p:nvSpPr>
        <p:spPr>
          <a:xfrm>
            <a:off x="7799717" y="6202680"/>
            <a:ext cx="44684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(Dean, 2014; Greenleaf and Spears, 2002)</a:t>
            </a:r>
          </a:p>
        </p:txBody>
      </p:sp>
    </p:spTree>
    <p:extLst>
      <p:ext uri="{BB962C8B-B14F-4D97-AF65-F5344CB8AC3E}">
        <p14:creationId xmlns:p14="http://schemas.microsoft.com/office/powerpoint/2010/main" val="2258864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F3856E9-4239-4EE7-A372-FDCF4882FD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CC9CDCF-90F8-42B0-BD0A-794C526880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30095"/>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0" name="Group 29">
            <a:extLst>
              <a:ext uri="{FF2B5EF4-FFF2-40B4-BE49-F238E27FC236}">
                <a16:creationId xmlns:a16="http://schemas.microsoft.com/office/drawing/2014/main" id="{C07D05FE-3FB8-4314-A050-9AB40814D7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1219"/>
            <a:ext cx="5646974" cy="6483075"/>
            <a:chOff x="-19221" y="0"/>
            <a:chExt cx="5646974" cy="6483075"/>
          </a:xfrm>
        </p:grpSpPr>
        <p:sp>
          <p:nvSpPr>
            <p:cNvPr id="14" name="Freeform: Shape 13">
              <a:extLst>
                <a:ext uri="{FF2B5EF4-FFF2-40B4-BE49-F238E27FC236}">
                  <a16:creationId xmlns:a16="http://schemas.microsoft.com/office/drawing/2014/main" id="{BDDC6C42-DDD5-4105-85F2-9C052563AE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FB95E12-4EF0-42F7-BCF9-AD31B4C8E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338F8B2-67A9-4086-9341-7705CAB6F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E653AAAF-CCEF-494B-9366-16BB3815A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34B356D9-49C3-412F-8E03-AC9AE8371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038EC19-3FC5-3848-546E-0CAAC42EC355}"/>
              </a:ext>
            </a:extLst>
          </p:cNvPr>
          <p:cNvSpPr>
            <a:spLocks noGrp="1"/>
          </p:cNvSpPr>
          <p:nvPr>
            <p:ph type="title"/>
          </p:nvPr>
        </p:nvSpPr>
        <p:spPr>
          <a:xfrm>
            <a:off x="804672" y="2023236"/>
            <a:ext cx="3659777" cy="2820908"/>
          </a:xfrm>
        </p:spPr>
        <p:txBody>
          <a:bodyPr>
            <a:normAutofit/>
          </a:bodyPr>
          <a:lstStyle/>
          <a:p>
            <a:r>
              <a:rPr lang="en-US" sz="4000">
                <a:solidFill>
                  <a:schemeClr val="tx2"/>
                </a:solidFill>
              </a:rPr>
              <a:t>There are 10 characteristics of servant leadership</a:t>
            </a:r>
          </a:p>
        </p:txBody>
      </p:sp>
      <p:graphicFrame>
        <p:nvGraphicFramePr>
          <p:cNvPr id="31" name="Content Placeholder 2">
            <a:extLst>
              <a:ext uri="{FF2B5EF4-FFF2-40B4-BE49-F238E27FC236}">
                <a16:creationId xmlns:a16="http://schemas.microsoft.com/office/drawing/2014/main" id="{D2E95F45-AD64-C199-3515-0E3633DF49A7}"/>
              </a:ext>
            </a:extLst>
          </p:cNvPr>
          <p:cNvGraphicFramePr>
            <a:graphicFrameLocks noGrp="1"/>
          </p:cNvGraphicFramePr>
          <p:nvPr>
            <p:ph idx="1"/>
            <p:extLst>
              <p:ext uri="{D42A27DB-BD31-4B8C-83A1-F6EECF244321}">
                <p14:modId xmlns:p14="http://schemas.microsoft.com/office/powerpoint/2010/main" val="17669761"/>
              </p:ext>
            </p:extLst>
          </p:nvPr>
        </p:nvGraphicFramePr>
        <p:xfrm>
          <a:off x="6091238" y="955653"/>
          <a:ext cx="5115491"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9" name="TextBox 258">
            <a:extLst>
              <a:ext uri="{FF2B5EF4-FFF2-40B4-BE49-F238E27FC236}">
                <a16:creationId xmlns:a16="http://schemas.microsoft.com/office/drawing/2014/main" id="{B49F1743-0BD6-67E7-827C-A0C4042A17D7}"/>
              </a:ext>
            </a:extLst>
          </p:cNvPr>
          <p:cNvSpPr txBox="1"/>
          <p:nvPr/>
        </p:nvSpPr>
        <p:spPr>
          <a:xfrm>
            <a:off x="9566190" y="6198972"/>
            <a:ext cx="15651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Mullins, 2016</a:t>
            </a:r>
          </a:p>
        </p:txBody>
      </p:sp>
    </p:spTree>
    <p:extLst>
      <p:ext uri="{BB962C8B-B14F-4D97-AF65-F5344CB8AC3E}">
        <p14:creationId xmlns:p14="http://schemas.microsoft.com/office/powerpoint/2010/main" val="3264768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F3856E9-4239-4EE7-A372-FDCF4882FD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CC9CDCF-90F8-42B0-BD0A-794C526880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30095"/>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8" name="Group 27">
            <a:extLst>
              <a:ext uri="{FF2B5EF4-FFF2-40B4-BE49-F238E27FC236}">
                <a16:creationId xmlns:a16="http://schemas.microsoft.com/office/drawing/2014/main" id="{C07D05FE-3FB8-4314-A050-9AB40814D7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1219"/>
            <a:ext cx="5646974" cy="6483075"/>
            <a:chOff x="-19221" y="0"/>
            <a:chExt cx="5646974" cy="6483075"/>
          </a:xfrm>
        </p:grpSpPr>
        <p:sp>
          <p:nvSpPr>
            <p:cNvPr id="14" name="Freeform: Shape 13">
              <a:extLst>
                <a:ext uri="{FF2B5EF4-FFF2-40B4-BE49-F238E27FC236}">
                  <a16:creationId xmlns:a16="http://schemas.microsoft.com/office/drawing/2014/main" id="{BDDC6C42-DDD5-4105-85F2-9C052563AE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FB95E12-4EF0-42F7-BCF9-AD31B4C8E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338F8B2-67A9-4086-9341-7705CAB6F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E653AAAF-CCEF-494B-9366-16BB3815A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34B356D9-49C3-412F-8E03-AC9AE8371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30E993D-0CAF-F603-DF31-554BD92E4109}"/>
              </a:ext>
            </a:extLst>
          </p:cNvPr>
          <p:cNvSpPr>
            <a:spLocks noGrp="1"/>
          </p:cNvSpPr>
          <p:nvPr>
            <p:ph type="title"/>
          </p:nvPr>
        </p:nvSpPr>
        <p:spPr>
          <a:xfrm>
            <a:off x="804672" y="2023236"/>
            <a:ext cx="3659777" cy="2820908"/>
          </a:xfrm>
        </p:spPr>
        <p:txBody>
          <a:bodyPr>
            <a:normAutofit/>
          </a:bodyPr>
          <a:lstStyle/>
          <a:p>
            <a:r>
              <a:rPr lang="en-US" sz="4000" dirty="0">
                <a:solidFill>
                  <a:schemeClr val="tx2"/>
                </a:solidFill>
              </a:rPr>
              <a:t>7 values of a Servant Leader</a:t>
            </a:r>
          </a:p>
        </p:txBody>
      </p:sp>
      <p:graphicFrame>
        <p:nvGraphicFramePr>
          <p:cNvPr id="29" name="Content Placeholder 2">
            <a:extLst>
              <a:ext uri="{FF2B5EF4-FFF2-40B4-BE49-F238E27FC236}">
                <a16:creationId xmlns:a16="http://schemas.microsoft.com/office/drawing/2014/main" id="{96F9D7E8-291E-E03E-E41E-6C722AEADDA9}"/>
              </a:ext>
            </a:extLst>
          </p:cNvPr>
          <p:cNvGraphicFramePr>
            <a:graphicFrameLocks noGrp="1"/>
          </p:cNvGraphicFramePr>
          <p:nvPr>
            <p:ph idx="1"/>
            <p:extLst>
              <p:ext uri="{D42A27DB-BD31-4B8C-83A1-F6EECF244321}">
                <p14:modId xmlns:p14="http://schemas.microsoft.com/office/powerpoint/2010/main" val="3633991823"/>
              </p:ext>
            </p:extLst>
          </p:nvPr>
        </p:nvGraphicFramePr>
        <p:xfrm>
          <a:off x="6091238" y="955653"/>
          <a:ext cx="5115491"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3" name="TextBox 62">
            <a:extLst>
              <a:ext uri="{FF2B5EF4-FFF2-40B4-BE49-F238E27FC236}">
                <a16:creationId xmlns:a16="http://schemas.microsoft.com/office/drawing/2014/main" id="{00440793-D0E0-93C8-437E-703976434567}"/>
              </a:ext>
            </a:extLst>
          </p:cNvPr>
          <p:cNvSpPr txBox="1"/>
          <p:nvPr/>
        </p:nvSpPr>
        <p:spPr>
          <a:xfrm>
            <a:off x="9597080" y="6137189"/>
            <a:ext cx="15857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(Yukl, 2013)</a:t>
            </a:r>
          </a:p>
          <a:p>
            <a:endParaRPr lang="en-US" dirty="0"/>
          </a:p>
        </p:txBody>
      </p:sp>
    </p:spTree>
    <p:extLst>
      <p:ext uri="{BB962C8B-B14F-4D97-AF65-F5344CB8AC3E}">
        <p14:creationId xmlns:p14="http://schemas.microsoft.com/office/powerpoint/2010/main" val="3055259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F3856E9-4239-4EE7-A372-FDCF4882FD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CC9CDCF-90F8-42B0-BD0A-794C526880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30095"/>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8" name="Group 27">
            <a:extLst>
              <a:ext uri="{FF2B5EF4-FFF2-40B4-BE49-F238E27FC236}">
                <a16:creationId xmlns:a16="http://schemas.microsoft.com/office/drawing/2014/main" id="{C07D05FE-3FB8-4314-A050-9AB40814D7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1219"/>
            <a:ext cx="5646974" cy="6483075"/>
            <a:chOff x="-19221" y="0"/>
            <a:chExt cx="5646974" cy="6483075"/>
          </a:xfrm>
        </p:grpSpPr>
        <p:sp>
          <p:nvSpPr>
            <p:cNvPr id="14" name="Freeform: Shape 13">
              <a:extLst>
                <a:ext uri="{FF2B5EF4-FFF2-40B4-BE49-F238E27FC236}">
                  <a16:creationId xmlns:a16="http://schemas.microsoft.com/office/drawing/2014/main" id="{BDDC6C42-DDD5-4105-85F2-9C052563AE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FB95E12-4EF0-42F7-BCF9-AD31B4C8E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338F8B2-67A9-4086-9341-7705CAB6F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E653AAAF-CCEF-494B-9366-16BB3815A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34B356D9-49C3-412F-8E03-AC9AE8371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30E993D-0CAF-F603-DF31-554BD92E4109}"/>
              </a:ext>
            </a:extLst>
          </p:cNvPr>
          <p:cNvSpPr>
            <a:spLocks noGrp="1"/>
          </p:cNvSpPr>
          <p:nvPr>
            <p:ph type="title"/>
          </p:nvPr>
        </p:nvSpPr>
        <p:spPr>
          <a:xfrm>
            <a:off x="258333" y="1908218"/>
            <a:ext cx="4694946" cy="3295359"/>
          </a:xfrm>
        </p:spPr>
        <p:txBody>
          <a:bodyPr>
            <a:normAutofit/>
          </a:bodyPr>
          <a:lstStyle/>
          <a:p>
            <a:r>
              <a:rPr lang="en-US" sz="4000">
                <a:solidFill>
                  <a:schemeClr val="tx2"/>
                </a:solidFill>
              </a:rPr>
              <a:t>These characteristics and values are partly included in our Trust's behaviors'.</a:t>
            </a:r>
          </a:p>
          <a:p>
            <a:endParaRPr lang="en-US" sz="4000" dirty="0">
              <a:solidFill>
                <a:schemeClr val="tx2"/>
              </a:solidFill>
            </a:endParaRPr>
          </a:p>
        </p:txBody>
      </p:sp>
      <p:sp>
        <p:nvSpPr>
          <p:cNvPr id="63" name="TextBox 62">
            <a:extLst>
              <a:ext uri="{FF2B5EF4-FFF2-40B4-BE49-F238E27FC236}">
                <a16:creationId xmlns:a16="http://schemas.microsoft.com/office/drawing/2014/main" id="{00440793-D0E0-93C8-437E-703976434567}"/>
              </a:ext>
            </a:extLst>
          </p:cNvPr>
          <p:cNvSpPr txBox="1"/>
          <p:nvPr/>
        </p:nvSpPr>
        <p:spPr>
          <a:xfrm>
            <a:off x="7710794" y="6170852"/>
            <a:ext cx="46381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(Welsh Ambulance Service NHS Trust, 2024)</a:t>
            </a:r>
          </a:p>
        </p:txBody>
      </p:sp>
      <p:pic>
        <p:nvPicPr>
          <p:cNvPr id="4" name="Content Placeholder 3" descr="A poster with text and images&#10;&#10;Description automatically generated">
            <a:extLst>
              <a:ext uri="{FF2B5EF4-FFF2-40B4-BE49-F238E27FC236}">
                <a16:creationId xmlns:a16="http://schemas.microsoft.com/office/drawing/2014/main" id="{C2518BB7-6376-0CC9-68A4-13B6BB657906}"/>
              </a:ext>
            </a:extLst>
          </p:cNvPr>
          <p:cNvPicPr>
            <a:picLocks noGrp="1" noChangeAspect="1"/>
          </p:cNvPicPr>
          <p:nvPr>
            <p:ph idx="1"/>
          </p:nvPr>
        </p:nvPicPr>
        <p:blipFill>
          <a:blip r:embed="rId3"/>
          <a:stretch>
            <a:fillRect/>
          </a:stretch>
        </p:blipFill>
        <p:spPr>
          <a:xfrm>
            <a:off x="4756826" y="824066"/>
            <a:ext cx="7434868" cy="5253108"/>
          </a:xfrm>
          <a:prstGeom prst="rect">
            <a:avLst/>
          </a:prstGeom>
        </p:spPr>
      </p:pic>
    </p:spTree>
    <p:extLst>
      <p:ext uri="{BB962C8B-B14F-4D97-AF65-F5344CB8AC3E}">
        <p14:creationId xmlns:p14="http://schemas.microsoft.com/office/powerpoint/2010/main" val="3594952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EA786C-B06B-81E5-58DE-14C961343C9D}"/>
              </a:ext>
            </a:extLst>
          </p:cNvPr>
          <p:cNvSpPr>
            <a:spLocks noGrp="1"/>
          </p:cNvSpPr>
          <p:nvPr>
            <p:ph type="title"/>
          </p:nvPr>
        </p:nvSpPr>
        <p:spPr>
          <a:xfrm>
            <a:off x="1179576" y="1163848"/>
            <a:ext cx="9829800" cy="1325880"/>
          </a:xfrm>
        </p:spPr>
        <p:txBody>
          <a:bodyPr anchor="b">
            <a:normAutofit/>
          </a:bodyPr>
          <a:lstStyle/>
          <a:p>
            <a:pPr algn="ctr"/>
            <a:r>
              <a:rPr lang="en-US" sz="3600" dirty="0">
                <a:solidFill>
                  <a:schemeClr val="tx2"/>
                </a:solidFill>
              </a:rPr>
              <a:t>Advantages of Servant Leadership</a:t>
            </a:r>
          </a:p>
        </p:txBody>
      </p:sp>
      <p:grpSp>
        <p:nvGrpSpPr>
          <p:cNvPr id="32" name="Group 31">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5" name="Freeform: Shape 14">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3" name="Graphic 32" descr="Social Network">
            <a:extLst>
              <a:ext uri="{FF2B5EF4-FFF2-40B4-BE49-F238E27FC236}">
                <a16:creationId xmlns:a16="http://schemas.microsoft.com/office/drawing/2014/main" id="{CEF8917D-00F9-6026-5966-ACE3BBA9DC2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73351" y="2837712"/>
            <a:ext cx="3217333" cy="3217333"/>
          </a:xfrm>
          <a:prstGeom prst="rect">
            <a:avLst/>
          </a:prstGeom>
        </p:spPr>
      </p:pic>
      <p:sp>
        <p:nvSpPr>
          <p:cNvPr id="3" name="Content Placeholder 2">
            <a:extLst>
              <a:ext uri="{FF2B5EF4-FFF2-40B4-BE49-F238E27FC236}">
                <a16:creationId xmlns:a16="http://schemas.microsoft.com/office/drawing/2014/main" id="{F5F405E7-AB3A-FD00-4F4D-2D264987D67F}"/>
              </a:ext>
            </a:extLst>
          </p:cNvPr>
          <p:cNvSpPr>
            <a:spLocks noGrp="1"/>
          </p:cNvSpPr>
          <p:nvPr>
            <p:ph idx="1"/>
          </p:nvPr>
        </p:nvSpPr>
        <p:spPr>
          <a:xfrm>
            <a:off x="6354871" y="2827419"/>
            <a:ext cx="5029200" cy="3227626"/>
          </a:xfrm>
        </p:spPr>
        <p:txBody>
          <a:bodyPr vert="horz" lIns="91440" tIns="45720" rIns="91440" bIns="45720" rtlCol="0" anchor="ctr">
            <a:normAutofit/>
          </a:bodyPr>
          <a:lstStyle/>
          <a:p>
            <a:r>
              <a:rPr lang="en-US" sz="1800" dirty="0">
                <a:solidFill>
                  <a:schemeClr val="tx2"/>
                </a:solidFill>
              </a:rPr>
              <a:t>Increased trust, loyalty and satisfaction between leaders and employees.</a:t>
            </a:r>
          </a:p>
          <a:p>
            <a:r>
              <a:rPr lang="en-US" sz="1800" dirty="0">
                <a:solidFill>
                  <a:schemeClr val="tx2"/>
                </a:solidFill>
              </a:rPr>
              <a:t>Improved influence of employees.</a:t>
            </a:r>
          </a:p>
          <a:p>
            <a:r>
              <a:rPr lang="en-US" sz="1800" dirty="0">
                <a:solidFill>
                  <a:schemeClr val="tx2"/>
                </a:solidFill>
              </a:rPr>
              <a:t>Improved employee retention.</a:t>
            </a:r>
          </a:p>
          <a:p>
            <a:r>
              <a:rPr lang="en-US" sz="1800" dirty="0">
                <a:solidFill>
                  <a:schemeClr val="tx2"/>
                </a:solidFill>
              </a:rPr>
              <a:t>Improved employee job performance, satisfaction, work engagement.</a:t>
            </a:r>
          </a:p>
          <a:p>
            <a:r>
              <a:rPr lang="en-US" sz="1800" dirty="0">
                <a:solidFill>
                  <a:schemeClr val="tx2"/>
                </a:solidFill>
              </a:rPr>
              <a:t>Increased </a:t>
            </a:r>
            <a:r>
              <a:rPr lang="en-US" sz="1800" dirty="0" err="1">
                <a:solidFill>
                  <a:schemeClr val="tx2"/>
                </a:solidFill>
              </a:rPr>
              <a:t>organisational</a:t>
            </a:r>
            <a:r>
              <a:rPr lang="en-US" sz="1800" dirty="0">
                <a:solidFill>
                  <a:schemeClr val="tx2"/>
                </a:solidFill>
              </a:rPr>
              <a:t> commitment/citizenship.</a:t>
            </a:r>
          </a:p>
          <a:p>
            <a:endParaRPr lang="en-US" sz="1800" dirty="0">
              <a:solidFill>
                <a:schemeClr val="tx2"/>
              </a:solidFill>
            </a:endParaRPr>
          </a:p>
        </p:txBody>
      </p:sp>
      <p:grpSp>
        <p:nvGrpSpPr>
          <p:cNvPr id="34" name="Group 33">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21" name="Freeform: Shape 20">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4" name="Freeform: Shape 23">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741029B8-8C5E-5B17-5DE1-AF07CA2019A9}"/>
              </a:ext>
            </a:extLst>
          </p:cNvPr>
          <p:cNvSpPr txBox="1"/>
          <p:nvPr/>
        </p:nvSpPr>
        <p:spPr>
          <a:xfrm>
            <a:off x="8854440" y="608076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Calibri"/>
                <a:ea typeface="Calibri"/>
                <a:cs typeface="Calibri"/>
              </a:rPr>
              <a:t>(Yukl and Gardner, 2020)</a:t>
            </a:r>
            <a:endParaRPr lang="en-GB" sz="1200" dirty="0">
              <a:solidFill>
                <a:srgbClr val="444444"/>
              </a:solidFill>
              <a:latin typeface="Calibri"/>
              <a:ea typeface="Calibri"/>
              <a:cs typeface="Calibri"/>
            </a:endParaRPr>
          </a:p>
        </p:txBody>
      </p:sp>
    </p:spTree>
    <p:extLst>
      <p:ext uri="{BB962C8B-B14F-4D97-AF65-F5344CB8AC3E}">
        <p14:creationId xmlns:p14="http://schemas.microsoft.com/office/powerpoint/2010/main" val="239226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1AA100-A5C7-AA8C-3BAA-A62E67F6463B}"/>
              </a:ext>
            </a:extLst>
          </p:cNvPr>
          <p:cNvSpPr>
            <a:spLocks noGrp="1"/>
          </p:cNvSpPr>
          <p:nvPr>
            <p:ph type="title"/>
          </p:nvPr>
        </p:nvSpPr>
        <p:spPr>
          <a:xfrm>
            <a:off x="1179576" y="1163848"/>
            <a:ext cx="9829800" cy="1325880"/>
          </a:xfrm>
        </p:spPr>
        <p:txBody>
          <a:bodyPr anchor="b">
            <a:normAutofit/>
          </a:bodyPr>
          <a:lstStyle/>
          <a:p>
            <a:pPr algn="ctr"/>
            <a:r>
              <a:rPr lang="en-US" sz="3600">
                <a:solidFill>
                  <a:schemeClr val="tx2"/>
                </a:solidFill>
              </a:rPr>
              <a:t>Disadvantages of Servant Leadership</a:t>
            </a:r>
          </a:p>
        </p:txBody>
      </p:sp>
      <p:grpSp>
        <p:nvGrpSpPr>
          <p:cNvPr id="14" name="Group 13">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5" name="Freeform: Shape 14">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Downward trend">
            <a:extLst>
              <a:ext uri="{FF2B5EF4-FFF2-40B4-BE49-F238E27FC236}">
                <a16:creationId xmlns:a16="http://schemas.microsoft.com/office/drawing/2014/main" id="{3ED135F6-1DC1-8475-D2C6-975040AA5F3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73351" y="2837712"/>
            <a:ext cx="3217333" cy="3217333"/>
          </a:xfrm>
          <a:prstGeom prst="rect">
            <a:avLst/>
          </a:prstGeom>
        </p:spPr>
      </p:pic>
      <p:sp>
        <p:nvSpPr>
          <p:cNvPr id="3" name="Content Placeholder 2">
            <a:extLst>
              <a:ext uri="{FF2B5EF4-FFF2-40B4-BE49-F238E27FC236}">
                <a16:creationId xmlns:a16="http://schemas.microsoft.com/office/drawing/2014/main" id="{0256C04F-42BD-F640-CCAB-19DCBCA2A342}"/>
              </a:ext>
            </a:extLst>
          </p:cNvPr>
          <p:cNvSpPr>
            <a:spLocks noGrp="1"/>
          </p:cNvSpPr>
          <p:nvPr>
            <p:ph idx="1"/>
          </p:nvPr>
        </p:nvSpPr>
        <p:spPr>
          <a:xfrm>
            <a:off x="6354871" y="2827419"/>
            <a:ext cx="5029200" cy="3227626"/>
          </a:xfrm>
        </p:spPr>
        <p:txBody>
          <a:bodyPr vert="horz" lIns="91440" tIns="45720" rIns="91440" bIns="45720" rtlCol="0" anchor="ctr">
            <a:normAutofit/>
          </a:bodyPr>
          <a:lstStyle/>
          <a:p>
            <a:r>
              <a:rPr lang="en-US" sz="1800" dirty="0">
                <a:solidFill>
                  <a:schemeClr val="tx2"/>
                </a:solidFill>
              </a:rPr>
              <a:t>Financial performance can suffer when the needs of the followers is the priority.</a:t>
            </a:r>
          </a:p>
          <a:p>
            <a:r>
              <a:rPr lang="en-US" sz="1800" dirty="0">
                <a:solidFill>
                  <a:schemeClr val="tx2"/>
                </a:solidFill>
              </a:rPr>
              <a:t>Non-profit, voluntary and public sector </a:t>
            </a:r>
            <a:r>
              <a:rPr lang="en-GB" sz="1800" dirty="0">
                <a:solidFill>
                  <a:schemeClr val="tx2"/>
                </a:solidFill>
              </a:rPr>
              <a:t>organisations</a:t>
            </a:r>
            <a:r>
              <a:rPr lang="en-US" sz="1800" dirty="0">
                <a:solidFill>
                  <a:schemeClr val="tx2"/>
                </a:solidFill>
              </a:rPr>
              <a:t> can also suffer, they may have to reduce benefits afforded to employees to remain sustainable.</a:t>
            </a:r>
          </a:p>
          <a:p>
            <a:r>
              <a:rPr lang="en-US" sz="1800" dirty="0">
                <a:solidFill>
                  <a:schemeClr val="tx2"/>
                </a:solidFill>
              </a:rPr>
              <a:t>Potential for employees to take advantage.</a:t>
            </a:r>
          </a:p>
          <a:p>
            <a:r>
              <a:rPr lang="en-US" sz="1800" dirty="0">
                <a:solidFill>
                  <a:schemeClr val="tx2"/>
                </a:solidFill>
              </a:rPr>
              <a:t>Difficult to implement.</a:t>
            </a:r>
          </a:p>
        </p:txBody>
      </p:sp>
      <p:grpSp>
        <p:nvGrpSpPr>
          <p:cNvPr id="20" name="Group 19">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21" name="Freeform: Shape 20">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4" name="Freeform: Shape 23">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EA91472A-F74B-7BD7-9833-DDC8F6FE6734}"/>
              </a:ext>
            </a:extLst>
          </p:cNvPr>
          <p:cNvSpPr txBox="1"/>
          <p:nvPr/>
        </p:nvSpPr>
        <p:spPr>
          <a:xfrm>
            <a:off x="8984986" y="6049417"/>
            <a:ext cx="171349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Calibri"/>
                <a:ea typeface="Calibri"/>
                <a:cs typeface="Calibri"/>
              </a:rPr>
              <a:t>(Yukl and Gardner, 2020)</a:t>
            </a:r>
            <a:endParaRPr lang="en-GB" sz="1200" dirty="0">
              <a:solidFill>
                <a:srgbClr val="444444"/>
              </a:solidFill>
              <a:latin typeface="Calibri"/>
              <a:ea typeface="Calibri"/>
              <a:cs typeface="Calibri"/>
            </a:endParaRPr>
          </a:p>
        </p:txBody>
      </p:sp>
    </p:spTree>
    <p:extLst>
      <p:ext uri="{BB962C8B-B14F-4D97-AF65-F5344CB8AC3E}">
        <p14:creationId xmlns:p14="http://schemas.microsoft.com/office/powerpoint/2010/main" val="2074826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0B552B-9956-A6F0-0C1B-CC8BF02D168B}"/>
              </a:ext>
            </a:extLst>
          </p:cNvPr>
          <p:cNvSpPr>
            <a:spLocks noGrp="1"/>
          </p:cNvSpPr>
          <p:nvPr>
            <p:ph type="title"/>
          </p:nvPr>
        </p:nvSpPr>
        <p:spPr>
          <a:xfrm>
            <a:off x="6094105" y="802955"/>
            <a:ext cx="4977976" cy="1454051"/>
          </a:xfrm>
        </p:spPr>
        <p:txBody>
          <a:bodyPr>
            <a:normAutofit/>
          </a:bodyPr>
          <a:lstStyle/>
          <a:p>
            <a:r>
              <a:rPr lang="en-GB" sz="3300">
                <a:solidFill>
                  <a:schemeClr val="tx2"/>
                </a:solidFill>
              </a:rPr>
              <a:t>Does Servant Leadership work within the role of SP ?</a:t>
            </a:r>
          </a:p>
        </p:txBody>
      </p:sp>
      <p:pic>
        <p:nvPicPr>
          <p:cNvPr id="7" name="Graphic 6" descr="Connections">
            <a:extLst>
              <a:ext uri="{FF2B5EF4-FFF2-40B4-BE49-F238E27FC236}">
                <a16:creationId xmlns:a16="http://schemas.microsoft.com/office/drawing/2014/main" id="{303E1935-A34B-0F59-B2B9-D0BD6BEEAFC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244663D5-EB17-CB14-6712-69116E9ADBE9}"/>
              </a:ext>
            </a:extLst>
          </p:cNvPr>
          <p:cNvSpPr>
            <a:spLocks noGrp="1"/>
          </p:cNvSpPr>
          <p:nvPr>
            <p:ph idx="1"/>
          </p:nvPr>
        </p:nvSpPr>
        <p:spPr>
          <a:xfrm>
            <a:off x="6090574" y="2421682"/>
            <a:ext cx="4977578" cy="3639289"/>
          </a:xfrm>
        </p:spPr>
        <p:txBody>
          <a:bodyPr anchor="ctr">
            <a:normAutofit/>
          </a:bodyPr>
          <a:lstStyle/>
          <a:p>
            <a:pPr marL="0" indent="0">
              <a:buNone/>
            </a:pPr>
            <a:r>
              <a:rPr lang="en-GB" sz="1800" dirty="0">
                <a:solidFill>
                  <a:schemeClr val="tx2"/>
                </a:solidFill>
              </a:rPr>
              <a:t>Elements that work well:</a:t>
            </a:r>
          </a:p>
          <a:p>
            <a:r>
              <a:rPr lang="en-GB" sz="1800" dirty="0">
                <a:solidFill>
                  <a:schemeClr val="tx2"/>
                </a:solidFill>
              </a:rPr>
              <a:t>staff wellbeing as a priority.</a:t>
            </a:r>
          </a:p>
          <a:p>
            <a:r>
              <a:rPr lang="en-GB" sz="1800" dirty="0">
                <a:solidFill>
                  <a:schemeClr val="tx2"/>
                </a:solidFill>
              </a:rPr>
              <a:t>High levels of trust, understanding, empathy.</a:t>
            </a:r>
          </a:p>
          <a:p>
            <a:r>
              <a:rPr lang="en-GB" sz="1800" dirty="0">
                <a:solidFill>
                  <a:schemeClr val="tx2"/>
                </a:solidFill>
              </a:rPr>
              <a:t>Respect.</a:t>
            </a:r>
          </a:p>
          <a:p>
            <a:r>
              <a:rPr lang="en-GB" sz="1800" dirty="0">
                <a:solidFill>
                  <a:schemeClr val="tx2"/>
                </a:solidFill>
              </a:rPr>
              <a:t>Mentoring and coaching.</a:t>
            </a:r>
          </a:p>
          <a:p>
            <a:r>
              <a:rPr lang="en-GB" sz="1800" dirty="0">
                <a:solidFill>
                  <a:schemeClr val="tx2"/>
                </a:solidFill>
              </a:rPr>
              <a:t>Influence.</a:t>
            </a:r>
          </a:p>
          <a:p>
            <a:endParaRPr lang="en-GB" sz="1800" dirty="0">
              <a:solidFill>
                <a:schemeClr val="tx2"/>
              </a:solidFill>
            </a:endParaRPr>
          </a:p>
          <a:p>
            <a:endParaRPr lang="en-GB" sz="1800" dirty="0">
              <a:solidFill>
                <a:schemeClr val="tx2"/>
              </a:solidFill>
            </a:endParaRPr>
          </a:p>
          <a:p>
            <a:endParaRPr lang="en-GB" sz="18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746279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D0F74A6-5FB2-791C-FB43-5A1BF3DD6BC3}"/>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248A13-D19F-44E2-E20E-3DCFFDEC70DB}"/>
              </a:ext>
            </a:extLst>
          </p:cNvPr>
          <p:cNvSpPr>
            <a:spLocks noGrp="1"/>
          </p:cNvSpPr>
          <p:nvPr>
            <p:ph type="title"/>
          </p:nvPr>
        </p:nvSpPr>
        <p:spPr>
          <a:xfrm>
            <a:off x="804672" y="802955"/>
            <a:ext cx="4766330" cy="1454051"/>
          </a:xfrm>
        </p:spPr>
        <p:txBody>
          <a:bodyPr>
            <a:normAutofit/>
          </a:bodyPr>
          <a:lstStyle/>
          <a:p>
            <a:r>
              <a:rPr lang="en-GB" sz="3300">
                <a:solidFill>
                  <a:schemeClr val="tx2"/>
                </a:solidFill>
              </a:rPr>
              <a:t>Does Servant Leadership work within the role of SP ?</a:t>
            </a:r>
          </a:p>
        </p:txBody>
      </p:sp>
      <p:sp>
        <p:nvSpPr>
          <p:cNvPr id="3" name="Content Placeholder 2">
            <a:extLst>
              <a:ext uri="{FF2B5EF4-FFF2-40B4-BE49-F238E27FC236}">
                <a16:creationId xmlns:a16="http://schemas.microsoft.com/office/drawing/2014/main" id="{1362F56C-4636-0C47-51FF-D9474829103B}"/>
              </a:ext>
            </a:extLst>
          </p:cNvPr>
          <p:cNvSpPr>
            <a:spLocks noGrp="1"/>
          </p:cNvSpPr>
          <p:nvPr>
            <p:ph idx="1"/>
          </p:nvPr>
        </p:nvSpPr>
        <p:spPr>
          <a:xfrm>
            <a:off x="804672" y="2421683"/>
            <a:ext cx="4765949" cy="3353476"/>
          </a:xfrm>
        </p:spPr>
        <p:txBody>
          <a:bodyPr anchor="t">
            <a:normAutofit/>
          </a:bodyPr>
          <a:lstStyle/>
          <a:p>
            <a:pPr marL="0" indent="0">
              <a:buNone/>
            </a:pPr>
            <a:r>
              <a:rPr lang="en-GB" sz="1800" dirty="0">
                <a:solidFill>
                  <a:schemeClr val="tx2"/>
                </a:solidFill>
              </a:rPr>
              <a:t>Elements that don’t work well:</a:t>
            </a:r>
          </a:p>
          <a:p>
            <a:pPr marL="0" indent="0">
              <a:buNone/>
            </a:pPr>
            <a:endParaRPr lang="en-GB" sz="1800" dirty="0">
              <a:solidFill>
                <a:schemeClr val="tx2"/>
              </a:solidFill>
            </a:endParaRPr>
          </a:p>
          <a:p>
            <a:r>
              <a:rPr lang="en-GB" sz="1800" dirty="0">
                <a:solidFill>
                  <a:schemeClr val="tx2"/>
                </a:solidFill>
              </a:rPr>
              <a:t>High acuity situations.</a:t>
            </a:r>
          </a:p>
          <a:p>
            <a:r>
              <a:rPr lang="en-GB" sz="1800" dirty="0">
                <a:solidFill>
                  <a:schemeClr val="tx2"/>
                </a:solidFill>
              </a:rPr>
              <a:t>Implementation of immediate orders from above.</a:t>
            </a:r>
          </a:p>
          <a:p>
            <a:r>
              <a:rPr lang="en-GB" sz="1800" dirty="0">
                <a:solidFill>
                  <a:schemeClr val="tx2"/>
                </a:solidFill>
              </a:rPr>
              <a:t>Potential for staff to take advantage.</a:t>
            </a:r>
          </a:p>
          <a:p>
            <a:endParaRPr lang="en-GB" sz="1800" dirty="0">
              <a:solidFill>
                <a:schemeClr val="tx2"/>
              </a:solidFill>
            </a:endParaRPr>
          </a:p>
          <a:p>
            <a:endParaRPr lang="en-GB" sz="1800" dirty="0">
              <a:solidFill>
                <a:schemeClr val="tx2"/>
              </a:solidFill>
            </a:endParaRPr>
          </a:p>
        </p:txBody>
      </p:sp>
      <p:grpSp>
        <p:nvGrpSpPr>
          <p:cNvPr id="26" name="Group 25">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7" name="Freeform: Shape 26">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onnections">
            <a:extLst>
              <a:ext uri="{FF2B5EF4-FFF2-40B4-BE49-F238E27FC236}">
                <a16:creationId xmlns:a16="http://schemas.microsoft.com/office/drawing/2014/main" id="{D735AB35-6457-FA37-532B-129ADBA9F4C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38047518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4303</TotalTime>
  <Words>2431</Words>
  <Application>Microsoft Office PowerPoint</Application>
  <PresentationFormat>Widescreen</PresentationFormat>
  <Paragraphs>168</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Servant Leadership</vt:lpstr>
      <vt:lpstr>Servant Leadership</vt:lpstr>
      <vt:lpstr>There are 10 characteristics of servant leadership</vt:lpstr>
      <vt:lpstr>7 values of a Servant Leader</vt:lpstr>
      <vt:lpstr>These characteristics and values are partly included in our Trust's behaviors'. </vt:lpstr>
      <vt:lpstr>Advantages of Servant Leadership</vt:lpstr>
      <vt:lpstr>Disadvantages of Servant Leadership</vt:lpstr>
      <vt:lpstr>Does Servant Leadership work within the role of SP ?</vt:lpstr>
      <vt:lpstr>Does Servant Leadership work within the role of SP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carl lee</cp:lastModifiedBy>
  <cp:revision>986</cp:revision>
  <dcterms:created xsi:type="dcterms:W3CDTF">2024-03-21T14:13:26Z</dcterms:created>
  <dcterms:modified xsi:type="dcterms:W3CDTF">2024-04-04T14:56:09Z</dcterms:modified>
</cp:coreProperties>
</file>