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1"/>
  </p:notesMasterIdLst>
  <p:sldIdLst>
    <p:sldId id="277" r:id="rId2"/>
    <p:sldId id="389" r:id="rId3"/>
    <p:sldId id="349" r:id="rId4"/>
    <p:sldId id="262" r:id="rId5"/>
    <p:sldId id="303" r:id="rId6"/>
    <p:sldId id="267" r:id="rId7"/>
    <p:sldId id="265" r:id="rId8"/>
    <p:sldId id="268" r:id="rId9"/>
    <p:sldId id="270" r:id="rId10"/>
    <p:sldId id="381" r:id="rId11"/>
    <p:sldId id="382" r:id="rId12"/>
    <p:sldId id="380" r:id="rId13"/>
    <p:sldId id="348" r:id="rId14"/>
    <p:sldId id="294" r:id="rId15"/>
    <p:sldId id="295" r:id="rId16"/>
    <p:sldId id="296" r:id="rId17"/>
    <p:sldId id="297" r:id="rId18"/>
    <p:sldId id="298" r:id="rId19"/>
    <p:sldId id="391" r:id="rId20"/>
    <p:sldId id="309" r:id="rId21"/>
    <p:sldId id="351" r:id="rId22"/>
    <p:sldId id="257" r:id="rId23"/>
    <p:sldId id="383" r:id="rId24"/>
    <p:sldId id="384" r:id="rId25"/>
    <p:sldId id="386" r:id="rId26"/>
    <p:sldId id="387" r:id="rId27"/>
    <p:sldId id="388" r:id="rId28"/>
    <p:sldId id="385" r:id="rId29"/>
    <p:sldId id="390" r:id="rId3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A90AA3-AA1E-400E-940A-1C6128714DCB}" v="2" dt="2026-02-09T08:29:51.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038" autoAdjust="0"/>
  </p:normalViewPr>
  <p:slideViewPr>
    <p:cSldViewPr snapToGrid="0">
      <p:cViewPr varScale="1">
        <p:scale>
          <a:sx n="84" d="100"/>
          <a:sy n="84" d="100"/>
        </p:scale>
        <p:origin x="210"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68D0A7-2298-466C-BBE2-4F05E52407D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1B4FD22-E5E9-4A6D-A25B-8FE16A65EBF0}">
      <dgm:prSet/>
      <dgm:spPr/>
      <dgm:t>
        <a:bodyPr/>
        <a:lstStyle/>
        <a:p>
          <a:r>
            <a:rPr lang="en-GB"/>
            <a:t>Innovation as a process</a:t>
          </a:r>
          <a:endParaRPr lang="en-US"/>
        </a:p>
      </dgm:t>
    </dgm:pt>
    <dgm:pt modelId="{1DD96D72-8134-49AC-A8FD-6D407CC3B1F4}" type="parTrans" cxnId="{AF597BDE-BA59-4BFF-8DDF-4E7BD1C9304C}">
      <dgm:prSet/>
      <dgm:spPr/>
      <dgm:t>
        <a:bodyPr/>
        <a:lstStyle/>
        <a:p>
          <a:endParaRPr lang="en-US"/>
        </a:p>
      </dgm:t>
    </dgm:pt>
    <dgm:pt modelId="{24A59A69-5357-45A5-AD06-E263C6FE473C}" type="sibTrans" cxnId="{AF597BDE-BA59-4BFF-8DDF-4E7BD1C9304C}">
      <dgm:prSet/>
      <dgm:spPr/>
      <dgm:t>
        <a:bodyPr/>
        <a:lstStyle/>
        <a:p>
          <a:endParaRPr lang="en-US"/>
        </a:p>
      </dgm:t>
    </dgm:pt>
    <dgm:pt modelId="{1AE809EC-7394-4590-A07F-0B9FF4B50375}">
      <dgm:prSet/>
      <dgm:spPr/>
      <dgm:t>
        <a:bodyPr/>
        <a:lstStyle/>
        <a:p>
          <a:r>
            <a:rPr lang="en-GB"/>
            <a:t>The 4 P’s of innovation</a:t>
          </a:r>
          <a:endParaRPr lang="en-US"/>
        </a:p>
      </dgm:t>
    </dgm:pt>
    <dgm:pt modelId="{4A02097F-7416-4C8D-B3EE-04FD5D3B5048}" type="parTrans" cxnId="{E92314F3-2698-4A9E-8435-0CF1B070FEDE}">
      <dgm:prSet/>
      <dgm:spPr/>
      <dgm:t>
        <a:bodyPr/>
        <a:lstStyle/>
        <a:p>
          <a:endParaRPr lang="en-US"/>
        </a:p>
      </dgm:t>
    </dgm:pt>
    <dgm:pt modelId="{5B7B4916-5F80-497F-9047-422DEF7E47FC}" type="sibTrans" cxnId="{E92314F3-2698-4A9E-8435-0CF1B070FEDE}">
      <dgm:prSet/>
      <dgm:spPr/>
      <dgm:t>
        <a:bodyPr/>
        <a:lstStyle/>
        <a:p>
          <a:endParaRPr lang="en-US"/>
        </a:p>
      </dgm:t>
    </dgm:pt>
    <dgm:pt modelId="{6716D604-C498-48B4-87CB-BED8945EA8A6}">
      <dgm:prSet/>
      <dgm:spPr/>
      <dgm:t>
        <a:bodyPr/>
        <a:lstStyle/>
        <a:p>
          <a:r>
            <a:rPr lang="en-GB"/>
            <a:t>Concepts of idea screening, open and closed innovation</a:t>
          </a:r>
          <a:endParaRPr lang="en-US"/>
        </a:p>
      </dgm:t>
    </dgm:pt>
    <dgm:pt modelId="{2F0EF741-1467-49FB-99C1-A4109AD738D7}" type="parTrans" cxnId="{1EEB543D-CA87-453B-A68D-900779FC08DB}">
      <dgm:prSet/>
      <dgm:spPr/>
      <dgm:t>
        <a:bodyPr/>
        <a:lstStyle/>
        <a:p>
          <a:endParaRPr lang="en-US"/>
        </a:p>
      </dgm:t>
    </dgm:pt>
    <dgm:pt modelId="{F0427343-B00D-489F-B7DE-6C959DA257B4}" type="sibTrans" cxnId="{1EEB543D-CA87-453B-A68D-900779FC08DB}">
      <dgm:prSet/>
      <dgm:spPr/>
      <dgm:t>
        <a:bodyPr/>
        <a:lstStyle/>
        <a:p>
          <a:endParaRPr lang="en-US"/>
        </a:p>
      </dgm:t>
    </dgm:pt>
    <dgm:pt modelId="{ADE3A5D6-39FC-4AF7-81C5-7F966FA38E58}">
      <dgm:prSet/>
      <dgm:spPr/>
      <dgm:t>
        <a:bodyPr/>
        <a:lstStyle/>
        <a:p>
          <a:r>
            <a:rPr lang="en-GB"/>
            <a:t>New and emerging models of innovation</a:t>
          </a:r>
          <a:endParaRPr lang="en-US"/>
        </a:p>
      </dgm:t>
    </dgm:pt>
    <dgm:pt modelId="{E3EA40FA-3726-4D41-ACE7-4A67E16545CA}" type="parTrans" cxnId="{3CEA41B4-D10D-490A-89C1-278581DEB2EC}">
      <dgm:prSet/>
      <dgm:spPr/>
      <dgm:t>
        <a:bodyPr/>
        <a:lstStyle/>
        <a:p>
          <a:endParaRPr lang="en-US"/>
        </a:p>
      </dgm:t>
    </dgm:pt>
    <dgm:pt modelId="{D9596EB3-DA1C-4732-895B-6EEC08C9252E}" type="sibTrans" cxnId="{3CEA41B4-D10D-490A-89C1-278581DEB2EC}">
      <dgm:prSet/>
      <dgm:spPr/>
      <dgm:t>
        <a:bodyPr/>
        <a:lstStyle/>
        <a:p>
          <a:endParaRPr lang="en-US"/>
        </a:p>
      </dgm:t>
    </dgm:pt>
    <dgm:pt modelId="{04F70E7A-785E-4B70-B5C8-9EE1FE6E8FB3}">
      <dgm:prSet/>
      <dgm:spPr/>
      <dgm:t>
        <a:bodyPr/>
        <a:lstStyle/>
        <a:p>
          <a:r>
            <a:rPr lang="en-GB"/>
            <a:t>How to apply this to your assignment</a:t>
          </a:r>
          <a:endParaRPr lang="en-US"/>
        </a:p>
      </dgm:t>
    </dgm:pt>
    <dgm:pt modelId="{AC4D54D9-A966-48E9-838D-3B081A92C55A}" type="parTrans" cxnId="{7A89BC8E-EF3B-4E02-B8F0-A9452DFC7A04}">
      <dgm:prSet/>
      <dgm:spPr/>
      <dgm:t>
        <a:bodyPr/>
        <a:lstStyle/>
        <a:p>
          <a:endParaRPr lang="en-US"/>
        </a:p>
      </dgm:t>
    </dgm:pt>
    <dgm:pt modelId="{C76BD938-9B4C-41BD-BC14-5A3CDB2B635C}" type="sibTrans" cxnId="{7A89BC8E-EF3B-4E02-B8F0-A9452DFC7A04}">
      <dgm:prSet/>
      <dgm:spPr/>
      <dgm:t>
        <a:bodyPr/>
        <a:lstStyle/>
        <a:p>
          <a:endParaRPr lang="en-US"/>
        </a:p>
      </dgm:t>
    </dgm:pt>
    <dgm:pt modelId="{2FE343B6-E50C-4841-939E-B448B1ADDC36}" type="pres">
      <dgm:prSet presAssocID="{9C68D0A7-2298-466C-BBE2-4F05E52407DB}" presName="outerComposite" presStyleCnt="0">
        <dgm:presLayoutVars>
          <dgm:chMax val="5"/>
          <dgm:dir/>
          <dgm:resizeHandles val="exact"/>
        </dgm:presLayoutVars>
      </dgm:prSet>
      <dgm:spPr/>
    </dgm:pt>
    <dgm:pt modelId="{E8AC994A-E32C-4551-AD8A-0DCDFF452921}" type="pres">
      <dgm:prSet presAssocID="{9C68D0A7-2298-466C-BBE2-4F05E52407DB}" presName="dummyMaxCanvas" presStyleCnt="0">
        <dgm:presLayoutVars/>
      </dgm:prSet>
      <dgm:spPr/>
    </dgm:pt>
    <dgm:pt modelId="{DE7D3AC0-051F-40BC-A990-B7892C5B33AB}" type="pres">
      <dgm:prSet presAssocID="{9C68D0A7-2298-466C-BBE2-4F05E52407DB}" presName="FiveNodes_1" presStyleLbl="node1" presStyleIdx="0" presStyleCnt="5">
        <dgm:presLayoutVars>
          <dgm:bulletEnabled val="1"/>
        </dgm:presLayoutVars>
      </dgm:prSet>
      <dgm:spPr/>
    </dgm:pt>
    <dgm:pt modelId="{564D2104-5947-4E11-A963-83FAC26D700E}" type="pres">
      <dgm:prSet presAssocID="{9C68D0A7-2298-466C-BBE2-4F05E52407DB}" presName="FiveNodes_2" presStyleLbl="node1" presStyleIdx="1" presStyleCnt="5">
        <dgm:presLayoutVars>
          <dgm:bulletEnabled val="1"/>
        </dgm:presLayoutVars>
      </dgm:prSet>
      <dgm:spPr/>
    </dgm:pt>
    <dgm:pt modelId="{71843509-1624-4885-8063-6E5BD496EE11}" type="pres">
      <dgm:prSet presAssocID="{9C68D0A7-2298-466C-BBE2-4F05E52407DB}" presName="FiveNodes_3" presStyleLbl="node1" presStyleIdx="2" presStyleCnt="5">
        <dgm:presLayoutVars>
          <dgm:bulletEnabled val="1"/>
        </dgm:presLayoutVars>
      </dgm:prSet>
      <dgm:spPr/>
    </dgm:pt>
    <dgm:pt modelId="{5EB75AA5-3BE4-4368-A7F6-8CB4FC1C75CB}" type="pres">
      <dgm:prSet presAssocID="{9C68D0A7-2298-466C-BBE2-4F05E52407DB}" presName="FiveNodes_4" presStyleLbl="node1" presStyleIdx="3" presStyleCnt="5">
        <dgm:presLayoutVars>
          <dgm:bulletEnabled val="1"/>
        </dgm:presLayoutVars>
      </dgm:prSet>
      <dgm:spPr/>
    </dgm:pt>
    <dgm:pt modelId="{186F03A1-93B8-49E4-9698-0E1F93684435}" type="pres">
      <dgm:prSet presAssocID="{9C68D0A7-2298-466C-BBE2-4F05E52407DB}" presName="FiveNodes_5" presStyleLbl="node1" presStyleIdx="4" presStyleCnt="5">
        <dgm:presLayoutVars>
          <dgm:bulletEnabled val="1"/>
        </dgm:presLayoutVars>
      </dgm:prSet>
      <dgm:spPr/>
    </dgm:pt>
    <dgm:pt modelId="{B84BD8D5-E779-4658-B745-E32ED5947047}" type="pres">
      <dgm:prSet presAssocID="{9C68D0A7-2298-466C-BBE2-4F05E52407DB}" presName="FiveConn_1-2" presStyleLbl="fgAccFollowNode1" presStyleIdx="0" presStyleCnt="4">
        <dgm:presLayoutVars>
          <dgm:bulletEnabled val="1"/>
        </dgm:presLayoutVars>
      </dgm:prSet>
      <dgm:spPr/>
    </dgm:pt>
    <dgm:pt modelId="{C8A3DA14-5971-4881-B9EF-9434587A7ED5}" type="pres">
      <dgm:prSet presAssocID="{9C68D0A7-2298-466C-BBE2-4F05E52407DB}" presName="FiveConn_2-3" presStyleLbl="fgAccFollowNode1" presStyleIdx="1" presStyleCnt="4">
        <dgm:presLayoutVars>
          <dgm:bulletEnabled val="1"/>
        </dgm:presLayoutVars>
      </dgm:prSet>
      <dgm:spPr/>
    </dgm:pt>
    <dgm:pt modelId="{EF35EB43-B764-4B56-87E6-22C1D8F230D4}" type="pres">
      <dgm:prSet presAssocID="{9C68D0A7-2298-466C-BBE2-4F05E52407DB}" presName="FiveConn_3-4" presStyleLbl="fgAccFollowNode1" presStyleIdx="2" presStyleCnt="4">
        <dgm:presLayoutVars>
          <dgm:bulletEnabled val="1"/>
        </dgm:presLayoutVars>
      </dgm:prSet>
      <dgm:spPr/>
    </dgm:pt>
    <dgm:pt modelId="{C6B153D1-5AF2-4D06-BA62-F46AF8927594}" type="pres">
      <dgm:prSet presAssocID="{9C68D0A7-2298-466C-BBE2-4F05E52407DB}" presName="FiveConn_4-5" presStyleLbl="fgAccFollowNode1" presStyleIdx="3" presStyleCnt="4">
        <dgm:presLayoutVars>
          <dgm:bulletEnabled val="1"/>
        </dgm:presLayoutVars>
      </dgm:prSet>
      <dgm:spPr/>
    </dgm:pt>
    <dgm:pt modelId="{D6636783-61F7-43DA-9367-681FD3426A13}" type="pres">
      <dgm:prSet presAssocID="{9C68D0A7-2298-466C-BBE2-4F05E52407DB}" presName="FiveNodes_1_text" presStyleLbl="node1" presStyleIdx="4" presStyleCnt="5">
        <dgm:presLayoutVars>
          <dgm:bulletEnabled val="1"/>
        </dgm:presLayoutVars>
      </dgm:prSet>
      <dgm:spPr/>
    </dgm:pt>
    <dgm:pt modelId="{A84FAEC1-3EF3-4D94-86D3-87F079CB9A92}" type="pres">
      <dgm:prSet presAssocID="{9C68D0A7-2298-466C-BBE2-4F05E52407DB}" presName="FiveNodes_2_text" presStyleLbl="node1" presStyleIdx="4" presStyleCnt="5">
        <dgm:presLayoutVars>
          <dgm:bulletEnabled val="1"/>
        </dgm:presLayoutVars>
      </dgm:prSet>
      <dgm:spPr/>
    </dgm:pt>
    <dgm:pt modelId="{6689A79E-16DF-45C9-BE0A-BE7E97FAECD9}" type="pres">
      <dgm:prSet presAssocID="{9C68D0A7-2298-466C-BBE2-4F05E52407DB}" presName="FiveNodes_3_text" presStyleLbl="node1" presStyleIdx="4" presStyleCnt="5">
        <dgm:presLayoutVars>
          <dgm:bulletEnabled val="1"/>
        </dgm:presLayoutVars>
      </dgm:prSet>
      <dgm:spPr/>
    </dgm:pt>
    <dgm:pt modelId="{C0DB07D9-41D8-4125-9109-295A17F18D4D}" type="pres">
      <dgm:prSet presAssocID="{9C68D0A7-2298-466C-BBE2-4F05E52407DB}" presName="FiveNodes_4_text" presStyleLbl="node1" presStyleIdx="4" presStyleCnt="5">
        <dgm:presLayoutVars>
          <dgm:bulletEnabled val="1"/>
        </dgm:presLayoutVars>
      </dgm:prSet>
      <dgm:spPr/>
    </dgm:pt>
    <dgm:pt modelId="{5E4F12F1-9DE7-4802-A274-2FF42E1AE4D7}" type="pres">
      <dgm:prSet presAssocID="{9C68D0A7-2298-466C-BBE2-4F05E52407DB}" presName="FiveNodes_5_text" presStyleLbl="node1" presStyleIdx="4" presStyleCnt="5">
        <dgm:presLayoutVars>
          <dgm:bulletEnabled val="1"/>
        </dgm:presLayoutVars>
      </dgm:prSet>
      <dgm:spPr/>
    </dgm:pt>
  </dgm:ptLst>
  <dgm:cxnLst>
    <dgm:cxn modelId="{7FD8161C-B9AF-4D47-B6E3-B405449A4908}" type="presOf" srcId="{04F70E7A-785E-4B70-B5C8-9EE1FE6E8FB3}" destId="{186F03A1-93B8-49E4-9698-0E1F93684435}" srcOrd="0" destOrd="0" presId="urn:microsoft.com/office/officeart/2005/8/layout/vProcess5"/>
    <dgm:cxn modelId="{473F8B21-E10D-4262-B06B-0ABDFC6EE737}" type="presOf" srcId="{6716D604-C498-48B4-87CB-BED8945EA8A6}" destId="{6689A79E-16DF-45C9-BE0A-BE7E97FAECD9}" srcOrd="1" destOrd="0" presId="urn:microsoft.com/office/officeart/2005/8/layout/vProcess5"/>
    <dgm:cxn modelId="{CBAFC02B-FDA1-47AB-A25A-4CEB4BC5FDC5}" type="presOf" srcId="{04F70E7A-785E-4B70-B5C8-9EE1FE6E8FB3}" destId="{5E4F12F1-9DE7-4802-A274-2FF42E1AE4D7}" srcOrd="1" destOrd="0" presId="urn:microsoft.com/office/officeart/2005/8/layout/vProcess5"/>
    <dgm:cxn modelId="{1EEB543D-CA87-453B-A68D-900779FC08DB}" srcId="{9C68D0A7-2298-466C-BBE2-4F05E52407DB}" destId="{6716D604-C498-48B4-87CB-BED8945EA8A6}" srcOrd="2" destOrd="0" parTransId="{2F0EF741-1467-49FB-99C1-A4109AD738D7}" sibTransId="{F0427343-B00D-489F-B7DE-6C959DA257B4}"/>
    <dgm:cxn modelId="{79A1795D-AD83-4D49-ABC6-F2E9F19CA41A}" type="presOf" srcId="{D9596EB3-DA1C-4732-895B-6EEC08C9252E}" destId="{C6B153D1-5AF2-4D06-BA62-F46AF8927594}" srcOrd="0" destOrd="0" presId="urn:microsoft.com/office/officeart/2005/8/layout/vProcess5"/>
    <dgm:cxn modelId="{5C2B6858-F590-47BC-964B-17E5FE2878F0}" type="presOf" srcId="{F0427343-B00D-489F-B7DE-6C959DA257B4}" destId="{EF35EB43-B764-4B56-87E6-22C1D8F230D4}" srcOrd="0" destOrd="0" presId="urn:microsoft.com/office/officeart/2005/8/layout/vProcess5"/>
    <dgm:cxn modelId="{F0294F5A-1540-419D-842D-0D1BADE0E394}" type="presOf" srcId="{24A59A69-5357-45A5-AD06-E263C6FE473C}" destId="{B84BD8D5-E779-4658-B745-E32ED5947047}" srcOrd="0" destOrd="0" presId="urn:microsoft.com/office/officeart/2005/8/layout/vProcess5"/>
    <dgm:cxn modelId="{7A89BC8E-EF3B-4E02-B8F0-A9452DFC7A04}" srcId="{9C68D0A7-2298-466C-BBE2-4F05E52407DB}" destId="{04F70E7A-785E-4B70-B5C8-9EE1FE6E8FB3}" srcOrd="4" destOrd="0" parTransId="{AC4D54D9-A966-48E9-838D-3B081A92C55A}" sibTransId="{C76BD938-9B4C-41BD-BC14-5A3CDB2B635C}"/>
    <dgm:cxn modelId="{D4F3118F-CDD0-4771-A6D8-675270D63922}" type="presOf" srcId="{F1B4FD22-E5E9-4A6D-A25B-8FE16A65EBF0}" destId="{D6636783-61F7-43DA-9367-681FD3426A13}" srcOrd="1" destOrd="0" presId="urn:microsoft.com/office/officeart/2005/8/layout/vProcess5"/>
    <dgm:cxn modelId="{1FEA5398-E533-4254-A8DE-77E86C83CACF}" type="presOf" srcId="{9C68D0A7-2298-466C-BBE2-4F05E52407DB}" destId="{2FE343B6-E50C-4841-939E-B448B1ADDC36}" srcOrd="0" destOrd="0" presId="urn:microsoft.com/office/officeart/2005/8/layout/vProcess5"/>
    <dgm:cxn modelId="{3CEA41B4-D10D-490A-89C1-278581DEB2EC}" srcId="{9C68D0A7-2298-466C-BBE2-4F05E52407DB}" destId="{ADE3A5D6-39FC-4AF7-81C5-7F966FA38E58}" srcOrd="3" destOrd="0" parTransId="{E3EA40FA-3726-4D41-ACE7-4A67E16545CA}" sibTransId="{D9596EB3-DA1C-4732-895B-6EEC08C9252E}"/>
    <dgm:cxn modelId="{E093BAB5-6F18-4C8C-9459-D4A39CE3D8F4}" type="presOf" srcId="{ADE3A5D6-39FC-4AF7-81C5-7F966FA38E58}" destId="{C0DB07D9-41D8-4125-9109-295A17F18D4D}" srcOrd="1" destOrd="0" presId="urn:microsoft.com/office/officeart/2005/8/layout/vProcess5"/>
    <dgm:cxn modelId="{481452BD-6830-4728-B38C-F26C52605497}" type="presOf" srcId="{1AE809EC-7394-4590-A07F-0B9FF4B50375}" destId="{564D2104-5947-4E11-A963-83FAC26D700E}" srcOrd="0" destOrd="0" presId="urn:microsoft.com/office/officeart/2005/8/layout/vProcess5"/>
    <dgm:cxn modelId="{5FF642CB-AD43-449D-9B6E-2955652C301A}" type="presOf" srcId="{1AE809EC-7394-4590-A07F-0B9FF4B50375}" destId="{A84FAEC1-3EF3-4D94-86D3-87F079CB9A92}" srcOrd="1" destOrd="0" presId="urn:microsoft.com/office/officeart/2005/8/layout/vProcess5"/>
    <dgm:cxn modelId="{2CC956D0-72E0-44E1-81DF-9A799F6C926F}" type="presOf" srcId="{5B7B4916-5F80-497F-9047-422DEF7E47FC}" destId="{C8A3DA14-5971-4881-B9EF-9434587A7ED5}" srcOrd="0" destOrd="0" presId="urn:microsoft.com/office/officeart/2005/8/layout/vProcess5"/>
    <dgm:cxn modelId="{AF597BDE-BA59-4BFF-8DDF-4E7BD1C9304C}" srcId="{9C68D0A7-2298-466C-BBE2-4F05E52407DB}" destId="{F1B4FD22-E5E9-4A6D-A25B-8FE16A65EBF0}" srcOrd="0" destOrd="0" parTransId="{1DD96D72-8134-49AC-A8FD-6D407CC3B1F4}" sibTransId="{24A59A69-5357-45A5-AD06-E263C6FE473C}"/>
    <dgm:cxn modelId="{761F87E8-4FE2-4CE5-A8A2-11873FD93504}" type="presOf" srcId="{ADE3A5D6-39FC-4AF7-81C5-7F966FA38E58}" destId="{5EB75AA5-3BE4-4368-A7F6-8CB4FC1C75CB}" srcOrd="0" destOrd="0" presId="urn:microsoft.com/office/officeart/2005/8/layout/vProcess5"/>
    <dgm:cxn modelId="{98FCF1EB-4E8F-46B5-A76E-1D8834F043F0}" type="presOf" srcId="{6716D604-C498-48B4-87CB-BED8945EA8A6}" destId="{71843509-1624-4885-8063-6E5BD496EE11}" srcOrd="0" destOrd="0" presId="urn:microsoft.com/office/officeart/2005/8/layout/vProcess5"/>
    <dgm:cxn modelId="{E92314F3-2698-4A9E-8435-0CF1B070FEDE}" srcId="{9C68D0A7-2298-466C-BBE2-4F05E52407DB}" destId="{1AE809EC-7394-4590-A07F-0B9FF4B50375}" srcOrd="1" destOrd="0" parTransId="{4A02097F-7416-4C8D-B3EE-04FD5D3B5048}" sibTransId="{5B7B4916-5F80-497F-9047-422DEF7E47FC}"/>
    <dgm:cxn modelId="{2ADDDFFC-B176-495B-88A7-AA9D9D2599FB}" type="presOf" srcId="{F1B4FD22-E5E9-4A6D-A25B-8FE16A65EBF0}" destId="{DE7D3AC0-051F-40BC-A990-B7892C5B33AB}" srcOrd="0" destOrd="0" presId="urn:microsoft.com/office/officeart/2005/8/layout/vProcess5"/>
    <dgm:cxn modelId="{624B5188-3549-41D8-8D27-E9D0225018FF}" type="presParOf" srcId="{2FE343B6-E50C-4841-939E-B448B1ADDC36}" destId="{E8AC994A-E32C-4551-AD8A-0DCDFF452921}" srcOrd="0" destOrd="0" presId="urn:microsoft.com/office/officeart/2005/8/layout/vProcess5"/>
    <dgm:cxn modelId="{8994D8E3-A27E-486A-83A1-2E95A0ECBA75}" type="presParOf" srcId="{2FE343B6-E50C-4841-939E-B448B1ADDC36}" destId="{DE7D3AC0-051F-40BC-A990-B7892C5B33AB}" srcOrd="1" destOrd="0" presId="urn:microsoft.com/office/officeart/2005/8/layout/vProcess5"/>
    <dgm:cxn modelId="{C6C200AA-B39C-4D57-B944-2C2E8E293ABC}" type="presParOf" srcId="{2FE343B6-E50C-4841-939E-B448B1ADDC36}" destId="{564D2104-5947-4E11-A963-83FAC26D700E}" srcOrd="2" destOrd="0" presId="urn:microsoft.com/office/officeart/2005/8/layout/vProcess5"/>
    <dgm:cxn modelId="{4676B622-4E6E-4C7F-8CD4-560ECCEFECF2}" type="presParOf" srcId="{2FE343B6-E50C-4841-939E-B448B1ADDC36}" destId="{71843509-1624-4885-8063-6E5BD496EE11}" srcOrd="3" destOrd="0" presId="urn:microsoft.com/office/officeart/2005/8/layout/vProcess5"/>
    <dgm:cxn modelId="{29DBE986-ADD3-45CC-844F-CF78028518F8}" type="presParOf" srcId="{2FE343B6-E50C-4841-939E-B448B1ADDC36}" destId="{5EB75AA5-3BE4-4368-A7F6-8CB4FC1C75CB}" srcOrd="4" destOrd="0" presId="urn:microsoft.com/office/officeart/2005/8/layout/vProcess5"/>
    <dgm:cxn modelId="{81F42B39-D573-4102-ADA4-9B8449300B0F}" type="presParOf" srcId="{2FE343B6-E50C-4841-939E-B448B1ADDC36}" destId="{186F03A1-93B8-49E4-9698-0E1F93684435}" srcOrd="5" destOrd="0" presId="urn:microsoft.com/office/officeart/2005/8/layout/vProcess5"/>
    <dgm:cxn modelId="{9A052D85-0C94-42D0-A9F2-19EC1EFD39F7}" type="presParOf" srcId="{2FE343B6-E50C-4841-939E-B448B1ADDC36}" destId="{B84BD8D5-E779-4658-B745-E32ED5947047}" srcOrd="6" destOrd="0" presId="urn:microsoft.com/office/officeart/2005/8/layout/vProcess5"/>
    <dgm:cxn modelId="{2DAC142D-04DB-4D64-AA3B-4EAAE17E61EE}" type="presParOf" srcId="{2FE343B6-E50C-4841-939E-B448B1ADDC36}" destId="{C8A3DA14-5971-4881-B9EF-9434587A7ED5}" srcOrd="7" destOrd="0" presId="urn:microsoft.com/office/officeart/2005/8/layout/vProcess5"/>
    <dgm:cxn modelId="{486272B1-B78B-4CA7-83F3-F276814B8462}" type="presParOf" srcId="{2FE343B6-E50C-4841-939E-B448B1ADDC36}" destId="{EF35EB43-B764-4B56-87E6-22C1D8F230D4}" srcOrd="8" destOrd="0" presId="urn:microsoft.com/office/officeart/2005/8/layout/vProcess5"/>
    <dgm:cxn modelId="{14A10DAB-9A48-45B5-AE88-91AE61ABFA70}" type="presParOf" srcId="{2FE343B6-E50C-4841-939E-B448B1ADDC36}" destId="{C6B153D1-5AF2-4D06-BA62-F46AF8927594}" srcOrd="9" destOrd="0" presId="urn:microsoft.com/office/officeart/2005/8/layout/vProcess5"/>
    <dgm:cxn modelId="{A9E2E648-C31A-4903-832A-BD1CB4E2FFC9}" type="presParOf" srcId="{2FE343B6-E50C-4841-939E-B448B1ADDC36}" destId="{D6636783-61F7-43DA-9367-681FD3426A13}" srcOrd="10" destOrd="0" presId="urn:microsoft.com/office/officeart/2005/8/layout/vProcess5"/>
    <dgm:cxn modelId="{FAAE36A5-0319-4D8F-BAC1-0FE86354BD13}" type="presParOf" srcId="{2FE343B6-E50C-4841-939E-B448B1ADDC36}" destId="{A84FAEC1-3EF3-4D94-86D3-87F079CB9A92}" srcOrd="11" destOrd="0" presId="urn:microsoft.com/office/officeart/2005/8/layout/vProcess5"/>
    <dgm:cxn modelId="{80CA55B4-6E11-418D-A0FF-6D1AE9A5639C}" type="presParOf" srcId="{2FE343B6-E50C-4841-939E-B448B1ADDC36}" destId="{6689A79E-16DF-45C9-BE0A-BE7E97FAECD9}" srcOrd="12" destOrd="0" presId="urn:microsoft.com/office/officeart/2005/8/layout/vProcess5"/>
    <dgm:cxn modelId="{B197C722-E28C-4D1B-B5D7-5F6724306A29}" type="presParOf" srcId="{2FE343B6-E50C-4841-939E-B448B1ADDC36}" destId="{C0DB07D9-41D8-4125-9109-295A17F18D4D}" srcOrd="13" destOrd="0" presId="urn:microsoft.com/office/officeart/2005/8/layout/vProcess5"/>
    <dgm:cxn modelId="{F6D096A1-BD5B-4FED-9BA4-8F2990D09FDD}" type="presParOf" srcId="{2FE343B6-E50C-4841-939E-B448B1ADDC36}" destId="{5E4F12F1-9DE7-4802-A274-2FF42E1AE4D7}"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CF35D4-C15D-45CF-BC74-0E8E4070001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88C9384-FC75-4708-B82B-88B1C967F0FA}">
      <dgm:prSet/>
      <dgm:spPr/>
      <dgm:t>
        <a:bodyPr/>
        <a:lstStyle/>
        <a:p>
          <a:r>
            <a:rPr lang="en-US" b="0" i="0" baseline="0"/>
            <a:t>Innovation doesn’t happen simply because we hope it will – it’s a complex process which carries risks and needs careful and systematic </a:t>
          </a:r>
          <a:r>
            <a:rPr lang="en-US" b="0" i="1" baseline="0"/>
            <a:t>management</a:t>
          </a:r>
          <a:endParaRPr lang="en-US"/>
        </a:p>
      </dgm:t>
    </dgm:pt>
    <dgm:pt modelId="{57552C2A-09E6-4964-BD53-3B7E87F10B91}" type="parTrans" cxnId="{8F0C1492-C559-416C-9C42-777AFE9D78B9}">
      <dgm:prSet/>
      <dgm:spPr/>
      <dgm:t>
        <a:bodyPr/>
        <a:lstStyle/>
        <a:p>
          <a:endParaRPr lang="en-US"/>
        </a:p>
      </dgm:t>
    </dgm:pt>
    <dgm:pt modelId="{A076F7DC-7D04-447C-9B94-7595AFD82633}" type="sibTrans" cxnId="{8F0C1492-C559-416C-9C42-777AFE9D78B9}">
      <dgm:prSet/>
      <dgm:spPr/>
      <dgm:t>
        <a:bodyPr/>
        <a:lstStyle/>
        <a:p>
          <a:endParaRPr lang="en-US"/>
        </a:p>
      </dgm:t>
    </dgm:pt>
    <dgm:pt modelId="{4BEAAD41-4959-4B9A-A5CF-24E8736BF2CD}">
      <dgm:prSet/>
      <dgm:spPr/>
      <dgm:t>
        <a:bodyPr/>
        <a:lstStyle/>
        <a:p>
          <a:r>
            <a:rPr lang="en-US" b="0" i="0" baseline="0"/>
            <a:t>It’s an extended process of picking up on ideas for change and turning them through into effective reality.  </a:t>
          </a:r>
          <a:endParaRPr lang="en-US"/>
        </a:p>
      </dgm:t>
    </dgm:pt>
    <dgm:pt modelId="{CA48153E-DEA0-4B5D-BC24-2E71A693BE40}" type="parTrans" cxnId="{24C01F7F-C79F-423E-924D-26E1E6723721}">
      <dgm:prSet/>
      <dgm:spPr/>
      <dgm:t>
        <a:bodyPr/>
        <a:lstStyle/>
        <a:p>
          <a:endParaRPr lang="en-US"/>
        </a:p>
      </dgm:t>
    </dgm:pt>
    <dgm:pt modelId="{23776DFE-B62F-4310-83DA-D225D46307DB}" type="sibTrans" cxnId="{24C01F7F-C79F-423E-924D-26E1E6723721}">
      <dgm:prSet/>
      <dgm:spPr/>
      <dgm:t>
        <a:bodyPr/>
        <a:lstStyle/>
        <a:p>
          <a:endParaRPr lang="en-US"/>
        </a:p>
      </dgm:t>
    </dgm:pt>
    <dgm:pt modelId="{0240DC03-AAAA-4EC2-B8CB-60D7AA510210}">
      <dgm:prSet/>
      <dgm:spPr/>
      <dgm:t>
        <a:bodyPr/>
        <a:lstStyle/>
        <a:p>
          <a:r>
            <a:rPr lang="en-US" b="0" i="0" baseline="0"/>
            <a:t>At its heart it involves stages of searching, selecting, implementing and capturing value.</a:t>
          </a:r>
          <a:endParaRPr lang="en-US"/>
        </a:p>
      </dgm:t>
    </dgm:pt>
    <dgm:pt modelId="{28DC2B96-A2B9-4390-AF98-9B7C439A94EE}" type="parTrans" cxnId="{D15CA489-2AD5-441D-BCB6-1FFA1202FFDD}">
      <dgm:prSet/>
      <dgm:spPr/>
      <dgm:t>
        <a:bodyPr/>
        <a:lstStyle/>
        <a:p>
          <a:endParaRPr lang="en-US"/>
        </a:p>
      </dgm:t>
    </dgm:pt>
    <dgm:pt modelId="{034D11E1-8D4F-4A0B-B5BD-69647B15A5C2}" type="sibTrans" cxnId="{D15CA489-2AD5-441D-BCB6-1FFA1202FFDD}">
      <dgm:prSet/>
      <dgm:spPr/>
      <dgm:t>
        <a:bodyPr/>
        <a:lstStyle/>
        <a:p>
          <a:endParaRPr lang="en-US"/>
        </a:p>
      </dgm:t>
    </dgm:pt>
    <dgm:pt modelId="{141F2ECB-712C-4C72-8CAD-2A52ADC35284}" type="pres">
      <dgm:prSet presAssocID="{33CF35D4-C15D-45CF-BC74-0E8E40700011}" presName="hierChild1" presStyleCnt="0">
        <dgm:presLayoutVars>
          <dgm:chPref val="1"/>
          <dgm:dir/>
          <dgm:animOne val="branch"/>
          <dgm:animLvl val="lvl"/>
          <dgm:resizeHandles/>
        </dgm:presLayoutVars>
      </dgm:prSet>
      <dgm:spPr/>
    </dgm:pt>
    <dgm:pt modelId="{6343861F-0C68-4CDA-AF05-035E7FE25981}" type="pres">
      <dgm:prSet presAssocID="{188C9384-FC75-4708-B82B-88B1C967F0FA}" presName="hierRoot1" presStyleCnt="0"/>
      <dgm:spPr/>
    </dgm:pt>
    <dgm:pt modelId="{449B702C-32EB-4BD8-B777-14D337778AA3}" type="pres">
      <dgm:prSet presAssocID="{188C9384-FC75-4708-B82B-88B1C967F0FA}" presName="composite" presStyleCnt="0"/>
      <dgm:spPr/>
    </dgm:pt>
    <dgm:pt modelId="{D33D0299-09E3-404C-A5CD-9E3AF960366F}" type="pres">
      <dgm:prSet presAssocID="{188C9384-FC75-4708-B82B-88B1C967F0FA}" presName="background" presStyleLbl="node0" presStyleIdx="0" presStyleCnt="3"/>
      <dgm:spPr/>
    </dgm:pt>
    <dgm:pt modelId="{8A03821D-B7D9-4332-A386-1F098E5FA029}" type="pres">
      <dgm:prSet presAssocID="{188C9384-FC75-4708-B82B-88B1C967F0FA}" presName="text" presStyleLbl="fgAcc0" presStyleIdx="0" presStyleCnt="3">
        <dgm:presLayoutVars>
          <dgm:chPref val="3"/>
        </dgm:presLayoutVars>
      </dgm:prSet>
      <dgm:spPr/>
    </dgm:pt>
    <dgm:pt modelId="{E4C7732C-6CB6-427F-BDB4-D174942F06BB}" type="pres">
      <dgm:prSet presAssocID="{188C9384-FC75-4708-B82B-88B1C967F0FA}" presName="hierChild2" presStyleCnt="0"/>
      <dgm:spPr/>
    </dgm:pt>
    <dgm:pt modelId="{31E46DEF-0B6F-4421-8AAD-FFA6E7F982C1}" type="pres">
      <dgm:prSet presAssocID="{4BEAAD41-4959-4B9A-A5CF-24E8736BF2CD}" presName="hierRoot1" presStyleCnt="0"/>
      <dgm:spPr/>
    </dgm:pt>
    <dgm:pt modelId="{26CA8BC4-039E-44D6-BD1E-9CBD442EEFDB}" type="pres">
      <dgm:prSet presAssocID="{4BEAAD41-4959-4B9A-A5CF-24E8736BF2CD}" presName="composite" presStyleCnt="0"/>
      <dgm:spPr/>
    </dgm:pt>
    <dgm:pt modelId="{2792D3AE-8DD2-4CBD-B11B-99601340A644}" type="pres">
      <dgm:prSet presAssocID="{4BEAAD41-4959-4B9A-A5CF-24E8736BF2CD}" presName="background" presStyleLbl="node0" presStyleIdx="1" presStyleCnt="3"/>
      <dgm:spPr/>
    </dgm:pt>
    <dgm:pt modelId="{B7933FA2-D7F5-4289-8CEA-E75FAFD332F1}" type="pres">
      <dgm:prSet presAssocID="{4BEAAD41-4959-4B9A-A5CF-24E8736BF2CD}" presName="text" presStyleLbl="fgAcc0" presStyleIdx="1" presStyleCnt="3">
        <dgm:presLayoutVars>
          <dgm:chPref val="3"/>
        </dgm:presLayoutVars>
      </dgm:prSet>
      <dgm:spPr/>
    </dgm:pt>
    <dgm:pt modelId="{6759BC92-2B65-4486-8070-C44CD59841E1}" type="pres">
      <dgm:prSet presAssocID="{4BEAAD41-4959-4B9A-A5CF-24E8736BF2CD}" presName="hierChild2" presStyleCnt="0"/>
      <dgm:spPr/>
    </dgm:pt>
    <dgm:pt modelId="{17272F4C-C796-42C4-B897-E97D73F92CC5}" type="pres">
      <dgm:prSet presAssocID="{0240DC03-AAAA-4EC2-B8CB-60D7AA510210}" presName="hierRoot1" presStyleCnt="0"/>
      <dgm:spPr/>
    </dgm:pt>
    <dgm:pt modelId="{0014257F-D0EB-46F8-B89B-BBD31B7FA32C}" type="pres">
      <dgm:prSet presAssocID="{0240DC03-AAAA-4EC2-B8CB-60D7AA510210}" presName="composite" presStyleCnt="0"/>
      <dgm:spPr/>
    </dgm:pt>
    <dgm:pt modelId="{34EDBB17-5DE5-4C37-9379-1D67C5AE666C}" type="pres">
      <dgm:prSet presAssocID="{0240DC03-AAAA-4EC2-B8CB-60D7AA510210}" presName="background" presStyleLbl="node0" presStyleIdx="2" presStyleCnt="3"/>
      <dgm:spPr/>
    </dgm:pt>
    <dgm:pt modelId="{CA3505AE-A5DD-4CC3-91CB-2216D18BAF3C}" type="pres">
      <dgm:prSet presAssocID="{0240DC03-AAAA-4EC2-B8CB-60D7AA510210}" presName="text" presStyleLbl="fgAcc0" presStyleIdx="2" presStyleCnt="3">
        <dgm:presLayoutVars>
          <dgm:chPref val="3"/>
        </dgm:presLayoutVars>
      </dgm:prSet>
      <dgm:spPr/>
    </dgm:pt>
    <dgm:pt modelId="{734BC7BB-6964-4975-A446-F04042FBE83C}" type="pres">
      <dgm:prSet presAssocID="{0240DC03-AAAA-4EC2-B8CB-60D7AA510210}" presName="hierChild2" presStyleCnt="0"/>
      <dgm:spPr/>
    </dgm:pt>
  </dgm:ptLst>
  <dgm:cxnLst>
    <dgm:cxn modelId="{4DEB3367-2874-463D-8646-98376875E42A}" type="presOf" srcId="{4BEAAD41-4959-4B9A-A5CF-24E8736BF2CD}" destId="{B7933FA2-D7F5-4289-8CEA-E75FAFD332F1}" srcOrd="0" destOrd="0" presId="urn:microsoft.com/office/officeart/2005/8/layout/hierarchy1"/>
    <dgm:cxn modelId="{24C01F7F-C79F-423E-924D-26E1E6723721}" srcId="{33CF35D4-C15D-45CF-BC74-0E8E40700011}" destId="{4BEAAD41-4959-4B9A-A5CF-24E8736BF2CD}" srcOrd="1" destOrd="0" parTransId="{CA48153E-DEA0-4B5D-BC24-2E71A693BE40}" sibTransId="{23776DFE-B62F-4310-83DA-D225D46307DB}"/>
    <dgm:cxn modelId="{D15CA489-2AD5-441D-BCB6-1FFA1202FFDD}" srcId="{33CF35D4-C15D-45CF-BC74-0E8E40700011}" destId="{0240DC03-AAAA-4EC2-B8CB-60D7AA510210}" srcOrd="2" destOrd="0" parTransId="{28DC2B96-A2B9-4390-AF98-9B7C439A94EE}" sibTransId="{034D11E1-8D4F-4A0B-B5BD-69647B15A5C2}"/>
    <dgm:cxn modelId="{8F0C1492-C559-416C-9C42-777AFE9D78B9}" srcId="{33CF35D4-C15D-45CF-BC74-0E8E40700011}" destId="{188C9384-FC75-4708-B82B-88B1C967F0FA}" srcOrd="0" destOrd="0" parTransId="{57552C2A-09E6-4964-BD53-3B7E87F10B91}" sibTransId="{A076F7DC-7D04-447C-9B94-7595AFD82633}"/>
    <dgm:cxn modelId="{EBF00BA2-7ECC-4376-8792-C0D7A0558450}" type="presOf" srcId="{0240DC03-AAAA-4EC2-B8CB-60D7AA510210}" destId="{CA3505AE-A5DD-4CC3-91CB-2216D18BAF3C}" srcOrd="0" destOrd="0" presId="urn:microsoft.com/office/officeart/2005/8/layout/hierarchy1"/>
    <dgm:cxn modelId="{7D9F23B7-9B4A-4EEA-8B4B-22A3F36EC34E}" type="presOf" srcId="{33CF35D4-C15D-45CF-BC74-0E8E40700011}" destId="{141F2ECB-712C-4C72-8CAD-2A52ADC35284}" srcOrd="0" destOrd="0" presId="urn:microsoft.com/office/officeart/2005/8/layout/hierarchy1"/>
    <dgm:cxn modelId="{872BE7D4-F776-469E-9794-06DEBB637066}" type="presOf" srcId="{188C9384-FC75-4708-B82B-88B1C967F0FA}" destId="{8A03821D-B7D9-4332-A386-1F098E5FA029}" srcOrd="0" destOrd="0" presId="urn:microsoft.com/office/officeart/2005/8/layout/hierarchy1"/>
    <dgm:cxn modelId="{AEF8235E-7C1B-4C2C-A591-B871490BE8BB}" type="presParOf" srcId="{141F2ECB-712C-4C72-8CAD-2A52ADC35284}" destId="{6343861F-0C68-4CDA-AF05-035E7FE25981}" srcOrd="0" destOrd="0" presId="urn:microsoft.com/office/officeart/2005/8/layout/hierarchy1"/>
    <dgm:cxn modelId="{1E824DC4-74AC-4BFE-9425-2DBE5E5508F8}" type="presParOf" srcId="{6343861F-0C68-4CDA-AF05-035E7FE25981}" destId="{449B702C-32EB-4BD8-B777-14D337778AA3}" srcOrd="0" destOrd="0" presId="urn:microsoft.com/office/officeart/2005/8/layout/hierarchy1"/>
    <dgm:cxn modelId="{E1F45490-5A35-4F90-882B-6B945C2511EC}" type="presParOf" srcId="{449B702C-32EB-4BD8-B777-14D337778AA3}" destId="{D33D0299-09E3-404C-A5CD-9E3AF960366F}" srcOrd="0" destOrd="0" presId="urn:microsoft.com/office/officeart/2005/8/layout/hierarchy1"/>
    <dgm:cxn modelId="{DDEEC994-1CA7-41AC-B8F5-279933782B52}" type="presParOf" srcId="{449B702C-32EB-4BD8-B777-14D337778AA3}" destId="{8A03821D-B7D9-4332-A386-1F098E5FA029}" srcOrd="1" destOrd="0" presId="urn:microsoft.com/office/officeart/2005/8/layout/hierarchy1"/>
    <dgm:cxn modelId="{E9C1E8FF-8378-4F99-8927-A20B16776AC7}" type="presParOf" srcId="{6343861F-0C68-4CDA-AF05-035E7FE25981}" destId="{E4C7732C-6CB6-427F-BDB4-D174942F06BB}" srcOrd="1" destOrd="0" presId="urn:microsoft.com/office/officeart/2005/8/layout/hierarchy1"/>
    <dgm:cxn modelId="{79181BDA-F32E-4677-AA1F-8FB2E23E70A8}" type="presParOf" srcId="{141F2ECB-712C-4C72-8CAD-2A52ADC35284}" destId="{31E46DEF-0B6F-4421-8AAD-FFA6E7F982C1}" srcOrd="1" destOrd="0" presId="urn:microsoft.com/office/officeart/2005/8/layout/hierarchy1"/>
    <dgm:cxn modelId="{B4B3610F-2638-483F-89E0-39DC520C93E9}" type="presParOf" srcId="{31E46DEF-0B6F-4421-8AAD-FFA6E7F982C1}" destId="{26CA8BC4-039E-44D6-BD1E-9CBD442EEFDB}" srcOrd="0" destOrd="0" presId="urn:microsoft.com/office/officeart/2005/8/layout/hierarchy1"/>
    <dgm:cxn modelId="{639FA846-C50D-4962-8301-7AE1F7D8972C}" type="presParOf" srcId="{26CA8BC4-039E-44D6-BD1E-9CBD442EEFDB}" destId="{2792D3AE-8DD2-4CBD-B11B-99601340A644}" srcOrd="0" destOrd="0" presId="urn:microsoft.com/office/officeart/2005/8/layout/hierarchy1"/>
    <dgm:cxn modelId="{83A08862-8937-4AB8-B5EC-B04B001FE5C4}" type="presParOf" srcId="{26CA8BC4-039E-44D6-BD1E-9CBD442EEFDB}" destId="{B7933FA2-D7F5-4289-8CEA-E75FAFD332F1}" srcOrd="1" destOrd="0" presId="urn:microsoft.com/office/officeart/2005/8/layout/hierarchy1"/>
    <dgm:cxn modelId="{B5E2945C-C3CF-44E0-833D-282E7EDD3D0F}" type="presParOf" srcId="{31E46DEF-0B6F-4421-8AAD-FFA6E7F982C1}" destId="{6759BC92-2B65-4486-8070-C44CD59841E1}" srcOrd="1" destOrd="0" presId="urn:microsoft.com/office/officeart/2005/8/layout/hierarchy1"/>
    <dgm:cxn modelId="{72AAAA96-14D0-4DC0-B558-F311677A1510}" type="presParOf" srcId="{141F2ECB-712C-4C72-8CAD-2A52ADC35284}" destId="{17272F4C-C796-42C4-B897-E97D73F92CC5}" srcOrd="2" destOrd="0" presId="urn:microsoft.com/office/officeart/2005/8/layout/hierarchy1"/>
    <dgm:cxn modelId="{CF2A4CFD-FE56-46A5-BB66-CDF80BB1D121}" type="presParOf" srcId="{17272F4C-C796-42C4-B897-E97D73F92CC5}" destId="{0014257F-D0EB-46F8-B89B-BBD31B7FA32C}" srcOrd="0" destOrd="0" presId="urn:microsoft.com/office/officeart/2005/8/layout/hierarchy1"/>
    <dgm:cxn modelId="{1BE27ED7-2929-46A0-8866-DAFDDDBD6958}" type="presParOf" srcId="{0014257F-D0EB-46F8-B89B-BBD31B7FA32C}" destId="{34EDBB17-5DE5-4C37-9379-1D67C5AE666C}" srcOrd="0" destOrd="0" presId="urn:microsoft.com/office/officeart/2005/8/layout/hierarchy1"/>
    <dgm:cxn modelId="{3FA1B7B5-2F94-4111-BCFC-A642B8713425}" type="presParOf" srcId="{0014257F-D0EB-46F8-B89B-BBD31B7FA32C}" destId="{CA3505AE-A5DD-4CC3-91CB-2216D18BAF3C}" srcOrd="1" destOrd="0" presId="urn:microsoft.com/office/officeart/2005/8/layout/hierarchy1"/>
    <dgm:cxn modelId="{0CCD6D85-DD1A-41CA-9FD2-1B4ADF54FBC0}" type="presParOf" srcId="{17272F4C-C796-42C4-B897-E97D73F92CC5}" destId="{734BC7BB-6964-4975-A446-F04042FBE83C}"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99EFA1-3494-43BC-8195-478ACB083F92}"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D904EF44-7363-419F-85D7-BD2BD0DDE585}">
      <dgm:prSet/>
      <dgm:spPr/>
      <dgm:t>
        <a:bodyPr/>
        <a:lstStyle/>
        <a:p>
          <a:pPr>
            <a:defRPr cap="all"/>
          </a:pPr>
          <a:r>
            <a:rPr lang="en-GB" i="0"/>
            <a:t>1. Recognising the opportunity</a:t>
          </a:r>
          <a:endParaRPr lang="en-US"/>
        </a:p>
      </dgm:t>
    </dgm:pt>
    <dgm:pt modelId="{83AC3268-A498-46D7-B561-D933751F9018}" type="parTrans" cxnId="{BA416744-5FFD-445F-9399-B9DA83C7D2BA}">
      <dgm:prSet/>
      <dgm:spPr/>
      <dgm:t>
        <a:bodyPr/>
        <a:lstStyle/>
        <a:p>
          <a:endParaRPr lang="en-US"/>
        </a:p>
      </dgm:t>
    </dgm:pt>
    <dgm:pt modelId="{8EA4C15B-5BAF-453F-901E-3BF81A67371B}" type="sibTrans" cxnId="{BA416744-5FFD-445F-9399-B9DA83C7D2BA}">
      <dgm:prSet/>
      <dgm:spPr/>
      <dgm:t>
        <a:bodyPr/>
        <a:lstStyle/>
        <a:p>
          <a:endParaRPr lang="en-US"/>
        </a:p>
      </dgm:t>
    </dgm:pt>
    <dgm:pt modelId="{536FB8D2-30CD-4203-955C-0D12AF226B19}">
      <dgm:prSet/>
      <dgm:spPr/>
      <dgm:t>
        <a:bodyPr/>
        <a:lstStyle/>
        <a:p>
          <a:pPr>
            <a:defRPr cap="all"/>
          </a:pPr>
          <a:r>
            <a:rPr lang="en-GB" i="0"/>
            <a:t>2. Finding the resources</a:t>
          </a:r>
          <a:endParaRPr lang="en-US"/>
        </a:p>
      </dgm:t>
    </dgm:pt>
    <dgm:pt modelId="{38F1531B-6B0F-4994-998F-B56B40C67BD2}" type="parTrans" cxnId="{6CA6C5C0-2F45-4BC2-A213-183FE31F5C2D}">
      <dgm:prSet/>
      <dgm:spPr/>
      <dgm:t>
        <a:bodyPr/>
        <a:lstStyle/>
        <a:p>
          <a:endParaRPr lang="en-US"/>
        </a:p>
      </dgm:t>
    </dgm:pt>
    <dgm:pt modelId="{FC6059B5-F815-48C4-96AC-BB1AEEEBCA80}" type="sibTrans" cxnId="{6CA6C5C0-2F45-4BC2-A213-183FE31F5C2D}">
      <dgm:prSet/>
      <dgm:spPr/>
      <dgm:t>
        <a:bodyPr/>
        <a:lstStyle/>
        <a:p>
          <a:endParaRPr lang="en-US"/>
        </a:p>
      </dgm:t>
    </dgm:pt>
    <dgm:pt modelId="{1E057149-4E82-456D-B81F-5E10E0E03C52}">
      <dgm:prSet/>
      <dgm:spPr/>
      <dgm:t>
        <a:bodyPr/>
        <a:lstStyle/>
        <a:p>
          <a:pPr>
            <a:defRPr cap="all"/>
          </a:pPr>
          <a:r>
            <a:rPr lang="en-GB" i="0"/>
            <a:t>3. Developing the idea</a:t>
          </a:r>
          <a:endParaRPr lang="en-US"/>
        </a:p>
      </dgm:t>
    </dgm:pt>
    <dgm:pt modelId="{393AA6C9-06AF-4F5C-A6CC-C28F13C9C87E}" type="parTrans" cxnId="{2B40BA57-FE61-4F67-B900-23D1728FF8CC}">
      <dgm:prSet/>
      <dgm:spPr/>
      <dgm:t>
        <a:bodyPr/>
        <a:lstStyle/>
        <a:p>
          <a:endParaRPr lang="en-US"/>
        </a:p>
      </dgm:t>
    </dgm:pt>
    <dgm:pt modelId="{72FE2075-6B16-4F65-919C-BD437EE60BF7}" type="sibTrans" cxnId="{2B40BA57-FE61-4F67-B900-23D1728FF8CC}">
      <dgm:prSet/>
      <dgm:spPr/>
      <dgm:t>
        <a:bodyPr/>
        <a:lstStyle/>
        <a:p>
          <a:endParaRPr lang="en-US"/>
        </a:p>
      </dgm:t>
    </dgm:pt>
    <dgm:pt modelId="{00B2B1C5-FD29-4B20-BD5C-39846C5DD227}">
      <dgm:prSet/>
      <dgm:spPr/>
      <dgm:t>
        <a:bodyPr/>
        <a:lstStyle/>
        <a:p>
          <a:pPr>
            <a:defRPr cap="all"/>
          </a:pPr>
          <a:r>
            <a:rPr lang="en-GB" i="0"/>
            <a:t>4. Capturing value.</a:t>
          </a:r>
          <a:endParaRPr lang="en-US"/>
        </a:p>
      </dgm:t>
    </dgm:pt>
    <dgm:pt modelId="{603CCB6B-6731-42A0-BBF6-8D05046C7A55}" type="parTrans" cxnId="{51018494-891A-4F9A-8930-EEF8C583276B}">
      <dgm:prSet/>
      <dgm:spPr/>
      <dgm:t>
        <a:bodyPr/>
        <a:lstStyle/>
        <a:p>
          <a:endParaRPr lang="en-US"/>
        </a:p>
      </dgm:t>
    </dgm:pt>
    <dgm:pt modelId="{B84BD69A-613C-4CF9-A4DE-0FB83158AAC0}" type="sibTrans" cxnId="{51018494-891A-4F9A-8930-EEF8C583276B}">
      <dgm:prSet/>
      <dgm:spPr/>
      <dgm:t>
        <a:bodyPr/>
        <a:lstStyle/>
        <a:p>
          <a:endParaRPr lang="en-US"/>
        </a:p>
      </dgm:t>
    </dgm:pt>
    <dgm:pt modelId="{0CDA67BC-8805-4094-A0C7-0081521822BE}" type="pres">
      <dgm:prSet presAssocID="{0B99EFA1-3494-43BC-8195-478ACB083F92}" presName="root" presStyleCnt="0">
        <dgm:presLayoutVars>
          <dgm:dir/>
          <dgm:resizeHandles val="exact"/>
        </dgm:presLayoutVars>
      </dgm:prSet>
      <dgm:spPr/>
    </dgm:pt>
    <dgm:pt modelId="{C5E72858-0343-47F5-80E2-34FC6C8BD0ED}" type="pres">
      <dgm:prSet presAssocID="{D904EF44-7363-419F-85D7-BD2BD0DDE585}" presName="compNode" presStyleCnt="0"/>
      <dgm:spPr/>
    </dgm:pt>
    <dgm:pt modelId="{66479F34-11D3-474B-8304-3A9B276B73C9}" type="pres">
      <dgm:prSet presAssocID="{D904EF44-7363-419F-85D7-BD2BD0DDE585}" presName="iconBgRect" presStyleLbl="bgShp" presStyleIdx="0" presStyleCnt="4"/>
      <dgm:spPr/>
    </dgm:pt>
    <dgm:pt modelId="{95C3E095-3DDD-4F04-8990-9F05C1669239}" type="pres">
      <dgm:prSet presAssocID="{D904EF44-7363-419F-85D7-BD2BD0DDE5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er"/>
        </a:ext>
      </dgm:extLst>
    </dgm:pt>
    <dgm:pt modelId="{0E7B7A4C-80FF-4DFB-8FB4-1A09D917D8CD}" type="pres">
      <dgm:prSet presAssocID="{D904EF44-7363-419F-85D7-BD2BD0DDE585}" presName="spaceRect" presStyleCnt="0"/>
      <dgm:spPr/>
    </dgm:pt>
    <dgm:pt modelId="{8079E0DE-5BCA-427E-A2BE-428310CEB530}" type="pres">
      <dgm:prSet presAssocID="{D904EF44-7363-419F-85D7-BD2BD0DDE585}" presName="textRect" presStyleLbl="revTx" presStyleIdx="0" presStyleCnt="4">
        <dgm:presLayoutVars>
          <dgm:chMax val="1"/>
          <dgm:chPref val="1"/>
        </dgm:presLayoutVars>
      </dgm:prSet>
      <dgm:spPr/>
    </dgm:pt>
    <dgm:pt modelId="{7400589F-13E1-4234-81D7-E094D12D757F}" type="pres">
      <dgm:prSet presAssocID="{8EA4C15B-5BAF-453F-901E-3BF81A67371B}" presName="sibTrans" presStyleCnt="0"/>
      <dgm:spPr/>
    </dgm:pt>
    <dgm:pt modelId="{BF174923-3E97-428C-873A-BECABE575330}" type="pres">
      <dgm:prSet presAssocID="{536FB8D2-30CD-4203-955C-0D12AF226B19}" presName="compNode" presStyleCnt="0"/>
      <dgm:spPr/>
    </dgm:pt>
    <dgm:pt modelId="{0732637E-0FC9-4B31-B0A8-FE0A458CB0B0}" type="pres">
      <dgm:prSet presAssocID="{536FB8D2-30CD-4203-955C-0D12AF226B19}" presName="iconBgRect" presStyleLbl="bgShp" presStyleIdx="1" presStyleCnt="4"/>
      <dgm:spPr/>
    </dgm:pt>
    <dgm:pt modelId="{D2B59EC7-FFC0-4409-908F-AD3DD007BE98}" type="pres">
      <dgm:prSet presAssocID="{536FB8D2-30CD-4203-955C-0D12AF226B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A5AB71C-3763-4AAC-B6CF-668BBA283AE5}" type="pres">
      <dgm:prSet presAssocID="{536FB8D2-30CD-4203-955C-0D12AF226B19}" presName="spaceRect" presStyleCnt="0"/>
      <dgm:spPr/>
    </dgm:pt>
    <dgm:pt modelId="{7E71217C-AC82-4B43-8250-8DB7E2B53387}" type="pres">
      <dgm:prSet presAssocID="{536FB8D2-30CD-4203-955C-0D12AF226B19}" presName="textRect" presStyleLbl="revTx" presStyleIdx="1" presStyleCnt="4">
        <dgm:presLayoutVars>
          <dgm:chMax val="1"/>
          <dgm:chPref val="1"/>
        </dgm:presLayoutVars>
      </dgm:prSet>
      <dgm:spPr/>
    </dgm:pt>
    <dgm:pt modelId="{B3F68F5C-9CC0-414E-8FA1-1370B8D95D3A}" type="pres">
      <dgm:prSet presAssocID="{FC6059B5-F815-48C4-96AC-BB1AEEEBCA80}" presName="sibTrans" presStyleCnt="0"/>
      <dgm:spPr/>
    </dgm:pt>
    <dgm:pt modelId="{1BDCC7D8-C1CF-4C26-A96A-9EECD21BD744}" type="pres">
      <dgm:prSet presAssocID="{1E057149-4E82-456D-B81F-5E10E0E03C52}" presName="compNode" presStyleCnt="0"/>
      <dgm:spPr/>
    </dgm:pt>
    <dgm:pt modelId="{7346387C-F789-4FCE-9EF2-E59B338914E1}" type="pres">
      <dgm:prSet presAssocID="{1E057149-4E82-456D-B81F-5E10E0E03C52}" presName="iconBgRect" presStyleLbl="bgShp" presStyleIdx="2" presStyleCnt="4"/>
      <dgm:spPr/>
    </dgm:pt>
    <dgm:pt modelId="{CD14D16D-E080-41B9-99F5-4E55462060D4}" type="pres">
      <dgm:prSet presAssocID="{1E057149-4E82-456D-B81F-5E10E0E03C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E15EA259-B70A-4D05-8DBF-E88E7ECF51F9}" type="pres">
      <dgm:prSet presAssocID="{1E057149-4E82-456D-B81F-5E10E0E03C52}" presName="spaceRect" presStyleCnt="0"/>
      <dgm:spPr/>
    </dgm:pt>
    <dgm:pt modelId="{8DB5710A-C9CF-4344-A7CD-89D92A378589}" type="pres">
      <dgm:prSet presAssocID="{1E057149-4E82-456D-B81F-5E10E0E03C52}" presName="textRect" presStyleLbl="revTx" presStyleIdx="2" presStyleCnt="4">
        <dgm:presLayoutVars>
          <dgm:chMax val="1"/>
          <dgm:chPref val="1"/>
        </dgm:presLayoutVars>
      </dgm:prSet>
      <dgm:spPr/>
    </dgm:pt>
    <dgm:pt modelId="{C53DEEA1-A705-4909-9619-935D8262EFC4}" type="pres">
      <dgm:prSet presAssocID="{72FE2075-6B16-4F65-919C-BD437EE60BF7}" presName="sibTrans" presStyleCnt="0"/>
      <dgm:spPr/>
    </dgm:pt>
    <dgm:pt modelId="{C8734C43-DBDC-4B1A-9D8E-6BA810F36653}" type="pres">
      <dgm:prSet presAssocID="{00B2B1C5-FD29-4B20-BD5C-39846C5DD227}" presName="compNode" presStyleCnt="0"/>
      <dgm:spPr/>
    </dgm:pt>
    <dgm:pt modelId="{397B685B-89A6-4136-B186-B56426D65103}" type="pres">
      <dgm:prSet presAssocID="{00B2B1C5-FD29-4B20-BD5C-39846C5DD227}" presName="iconBgRect" presStyleLbl="bgShp" presStyleIdx="3" presStyleCnt="4"/>
      <dgm:spPr/>
    </dgm:pt>
    <dgm:pt modelId="{0F69A68B-6670-4849-BAFD-F9AB370FA283}" type="pres">
      <dgm:prSet presAssocID="{00B2B1C5-FD29-4B20-BD5C-39846C5DD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m strip"/>
        </a:ext>
      </dgm:extLst>
    </dgm:pt>
    <dgm:pt modelId="{70E804DE-5C3A-4612-9488-EB0C5ACE69AE}" type="pres">
      <dgm:prSet presAssocID="{00B2B1C5-FD29-4B20-BD5C-39846C5DD227}" presName="spaceRect" presStyleCnt="0"/>
      <dgm:spPr/>
    </dgm:pt>
    <dgm:pt modelId="{753E6DC5-891D-4AA5-B6FC-9E49E32B34A3}" type="pres">
      <dgm:prSet presAssocID="{00B2B1C5-FD29-4B20-BD5C-39846C5DD227}" presName="textRect" presStyleLbl="revTx" presStyleIdx="3" presStyleCnt="4">
        <dgm:presLayoutVars>
          <dgm:chMax val="1"/>
          <dgm:chPref val="1"/>
        </dgm:presLayoutVars>
      </dgm:prSet>
      <dgm:spPr/>
    </dgm:pt>
  </dgm:ptLst>
  <dgm:cxnLst>
    <dgm:cxn modelId="{BA416744-5FFD-445F-9399-B9DA83C7D2BA}" srcId="{0B99EFA1-3494-43BC-8195-478ACB083F92}" destId="{D904EF44-7363-419F-85D7-BD2BD0DDE585}" srcOrd="0" destOrd="0" parTransId="{83AC3268-A498-46D7-B561-D933751F9018}" sibTransId="{8EA4C15B-5BAF-453F-901E-3BF81A67371B}"/>
    <dgm:cxn modelId="{E19A764F-748F-4C63-8EA5-5628CAD27D1F}" type="presOf" srcId="{536FB8D2-30CD-4203-955C-0D12AF226B19}" destId="{7E71217C-AC82-4B43-8250-8DB7E2B53387}" srcOrd="0" destOrd="0" presId="urn:microsoft.com/office/officeart/2018/5/layout/IconCircleLabelList"/>
    <dgm:cxn modelId="{51473F54-6863-4E0A-A0D3-348CE5CFD80F}" type="presOf" srcId="{1E057149-4E82-456D-B81F-5E10E0E03C52}" destId="{8DB5710A-C9CF-4344-A7CD-89D92A378589}" srcOrd="0" destOrd="0" presId="urn:microsoft.com/office/officeart/2018/5/layout/IconCircleLabelList"/>
    <dgm:cxn modelId="{2B40BA57-FE61-4F67-B900-23D1728FF8CC}" srcId="{0B99EFA1-3494-43BC-8195-478ACB083F92}" destId="{1E057149-4E82-456D-B81F-5E10E0E03C52}" srcOrd="2" destOrd="0" parTransId="{393AA6C9-06AF-4F5C-A6CC-C28F13C9C87E}" sibTransId="{72FE2075-6B16-4F65-919C-BD437EE60BF7}"/>
    <dgm:cxn modelId="{7B07AE5A-0C7F-49E4-9BD7-90C1A3EAECFB}" type="presOf" srcId="{00B2B1C5-FD29-4B20-BD5C-39846C5DD227}" destId="{753E6DC5-891D-4AA5-B6FC-9E49E32B34A3}" srcOrd="0" destOrd="0" presId="urn:microsoft.com/office/officeart/2018/5/layout/IconCircleLabelList"/>
    <dgm:cxn modelId="{51018494-891A-4F9A-8930-EEF8C583276B}" srcId="{0B99EFA1-3494-43BC-8195-478ACB083F92}" destId="{00B2B1C5-FD29-4B20-BD5C-39846C5DD227}" srcOrd="3" destOrd="0" parTransId="{603CCB6B-6731-42A0-BBF6-8D05046C7A55}" sibTransId="{B84BD69A-613C-4CF9-A4DE-0FB83158AAC0}"/>
    <dgm:cxn modelId="{15202D95-71FA-44DA-9F61-BFFDA3F0B0E6}" type="presOf" srcId="{0B99EFA1-3494-43BC-8195-478ACB083F92}" destId="{0CDA67BC-8805-4094-A0C7-0081521822BE}" srcOrd="0" destOrd="0" presId="urn:microsoft.com/office/officeart/2018/5/layout/IconCircleLabelList"/>
    <dgm:cxn modelId="{6CA6C5C0-2F45-4BC2-A213-183FE31F5C2D}" srcId="{0B99EFA1-3494-43BC-8195-478ACB083F92}" destId="{536FB8D2-30CD-4203-955C-0D12AF226B19}" srcOrd="1" destOrd="0" parTransId="{38F1531B-6B0F-4994-998F-B56B40C67BD2}" sibTransId="{FC6059B5-F815-48C4-96AC-BB1AEEEBCA80}"/>
    <dgm:cxn modelId="{714AB9EB-B03E-4391-A6ED-80275384F04E}" type="presOf" srcId="{D904EF44-7363-419F-85D7-BD2BD0DDE585}" destId="{8079E0DE-5BCA-427E-A2BE-428310CEB530}" srcOrd="0" destOrd="0" presId="urn:microsoft.com/office/officeart/2018/5/layout/IconCircleLabelList"/>
    <dgm:cxn modelId="{73D52CF9-5017-48E2-8371-0D2D0D5733F1}" type="presParOf" srcId="{0CDA67BC-8805-4094-A0C7-0081521822BE}" destId="{C5E72858-0343-47F5-80E2-34FC6C8BD0ED}" srcOrd="0" destOrd="0" presId="urn:microsoft.com/office/officeart/2018/5/layout/IconCircleLabelList"/>
    <dgm:cxn modelId="{9F0AAFF7-EFA4-4F02-9E31-E9F25D13BAFC}" type="presParOf" srcId="{C5E72858-0343-47F5-80E2-34FC6C8BD0ED}" destId="{66479F34-11D3-474B-8304-3A9B276B73C9}" srcOrd="0" destOrd="0" presId="urn:microsoft.com/office/officeart/2018/5/layout/IconCircleLabelList"/>
    <dgm:cxn modelId="{F518D7D2-0ED3-46A8-9EAA-0F141BAAE85D}" type="presParOf" srcId="{C5E72858-0343-47F5-80E2-34FC6C8BD0ED}" destId="{95C3E095-3DDD-4F04-8990-9F05C1669239}" srcOrd="1" destOrd="0" presId="urn:microsoft.com/office/officeart/2018/5/layout/IconCircleLabelList"/>
    <dgm:cxn modelId="{8C67D0B4-0512-45EA-95FC-B27A0875FC9A}" type="presParOf" srcId="{C5E72858-0343-47F5-80E2-34FC6C8BD0ED}" destId="{0E7B7A4C-80FF-4DFB-8FB4-1A09D917D8CD}" srcOrd="2" destOrd="0" presId="urn:microsoft.com/office/officeart/2018/5/layout/IconCircleLabelList"/>
    <dgm:cxn modelId="{A69D4350-98E8-4FB9-B1B8-7F6EC936506C}" type="presParOf" srcId="{C5E72858-0343-47F5-80E2-34FC6C8BD0ED}" destId="{8079E0DE-5BCA-427E-A2BE-428310CEB530}" srcOrd="3" destOrd="0" presId="urn:microsoft.com/office/officeart/2018/5/layout/IconCircleLabelList"/>
    <dgm:cxn modelId="{52191DA7-2768-4542-A6FB-AE07021B81C1}" type="presParOf" srcId="{0CDA67BC-8805-4094-A0C7-0081521822BE}" destId="{7400589F-13E1-4234-81D7-E094D12D757F}" srcOrd="1" destOrd="0" presId="urn:microsoft.com/office/officeart/2018/5/layout/IconCircleLabelList"/>
    <dgm:cxn modelId="{ECD0F34D-9065-496E-8D0D-D744F3A023D7}" type="presParOf" srcId="{0CDA67BC-8805-4094-A0C7-0081521822BE}" destId="{BF174923-3E97-428C-873A-BECABE575330}" srcOrd="2" destOrd="0" presId="urn:microsoft.com/office/officeart/2018/5/layout/IconCircleLabelList"/>
    <dgm:cxn modelId="{1C268E29-504B-42F8-B148-71EB8B268489}" type="presParOf" srcId="{BF174923-3E97-428C-873A-BECABE575330}" destId="{0732637E-0FC9-4B31-B0A8-FE0A458CB0B0}" srcOrd="0" destOrd="0" presId="urn:microsoft.com/office/officeart/2018/5/layout/IconCircleLabelList"/>
    <dgm:cxn modelId="{44907A88-7C20-4E75-B0D7-F9EB45250C2D}" type="presParOf" srcId="{BF174923-3E97-428C-873A-BECABE575330}" destId="{D2B59EC7-FFC0-4409-908F-AD3DD007BE98}" srcOrd="1" destOrd="0" presId="urn:microsoft.com/office/officeart/2018/5/layout/IconCircleLabelList"/>
    <dgm:cxn modelId="{1D0D66A0-50FF-4D09-9DB1-ABEA087C28BD}" type="presParOf" srcId="{BF174923-3E97-428C-873A-BECABE575330}" destId="{3A5AB71C-3763-4AAC-B6CF-668BBA283AE5}" srcOrd="2" destOrd="0" presId="urn:microsoft.com/office/officeart/2018/5/layout/IconCircleLabelList"/>
    <dgm:cxn modelId="{C32AEF55-E5D9-4E33-885D-A43BDE6BF6BD}" type="presParOf" srcId="{BF174923-3E97-428C-873A-BECABE575330}" destId="{7E71217C-AC82-4B43-8250-8DB7E2B53387}" srcOrd="3" destOrd="0" presId="urn:microsoft.com/office/officeart/2018/5/layout/IconCircleLabelList"/>
    <dgm:cxn modelId="{CB6B9253-D239-4ED6-8EC7-47DCE554E9B0}" type="presParOf" srcId="{0CDA67BC-8805-4094-A0C7-0081521822BE}" destId="{B3F68F5C-9CC0-414E-8FA1-1370B8D95D3A}" srcOrd="3" destOrd="0" presId="urn:microsoft.com/office/officeart/2018/5/layout/IconCircleLabelList"/>
    <dgm:cxn modelId="{698047D9-4153-4FEE-BFA4-058BA8662F16}" type="presParOf" srcId="{0CDA67BC-8805-4094-A0C7-0081521822BE}" destId="{1BDCC7D8-C1CF-4C26-A96A-9EECD21BD744}" srcOrd="4" destOrd="0" presId="urn:microsoft.com/office/officeart/2018/5/layout/IconCircleLabelList"/>
    <dgm:cxn modelId="{2CD220AD-A007-4A9D-B746-6F8B4C8BE472}" type="presParOf" srcId="{1BDCC7D8-C1CF-4C26-A96A-9EECD21BD744}" destId="{7346387C-F789-4FCE-9EF2-E59B338914E1}" srcOrd="0" destOrd="0" presId="urn:microsoft.com/office/officeart/2018/5/layout/IconCircleLabelList"/>
    <dgm:cxn modelId="{4E568701-3A0C-4522-8EFA-9DAAC0B6DD8A}" type="presParOf" srcId="{1BDCC7D8-C1CF-4C26-A96A-9EECD21BD744}" destId="{CD14D16D-E080-41B9-99F5-4E55462060D4}" srcOrd="1" destOrd="0" presId="urn:microsoft.com/office/officeart/2018/5/layout/IconCircleLabelList"/>
    <dgm:cxn modelId="{AC9156B2-BA3C-424C-AD23-86272B37DFE9}" type="presParOf" srcId="{1BDCC7D8-C1CF-4C26-A96A-9EECD21BD744}" destId="{E15EA259-B70A-4D05-8DBF-E88E7ECF51F9}" srcOrd="2" destOrd="0" presId="urn:microsoft.com/office/officeart/2018/5/layout/IconCircleLabelList"/>
    <dgm:cxn modelId="{02F0F6EA-C6DD-49B6-BACC-5E9199B7B848}" type="presParOf" srcId="{1BDCC7D8-C1CF-4C26-A96A-9EECD21BD744}" destId="{8DB5710A-C9CF-4344-A7CD-89D92A378589}" srcOrd="3" destOrd="0" presId="urn:microsoft.com/office/officeart/2018/5/layout/IconCircleLabelList"/>
    <dgm:cxn modelId="{B0644113-AFCF-495D-8187-175DCFC3BE20}" type="presParOf" srcId="{0CDA67BC-8805-4094-A0C7-0081521822BE}" destId="{C53DEEA1-A705-4909-9619-935D8262EFC4}" srcOrd="5" destOrd="0" presId="urn:microsoft.com/office/officeart/2018/5/layout/IconCircleLabelList"/>
    <dgm:cxn modelId="{75AE6ECF-0441-44B7-B2F6-17CF9E3E7BBC}" type="presParOf" srcId="{0CDA67BC-8805-4094-A0C7-0081521822BE}" destId="{C8734C43-DBDC-4B1A-9D8E-6BA810F36653}" srcOrd="6" destOrd="0" presId="urn:microsoft.com/office/officeart/2018/5/layout/IconCircleLabelList"/>
    <dgm:cxn modelId="{BF08D631-3214-4E1C-B032-38B11DA0F864}" type="presParOf" srcId="{C8734C43-DBDC-4B1A-9D8E-6BA810F36653}" destId="{397B685B-89A6-4136-B186-B56426D65103}" srcOrd="0" destOrd="0" presId="urn:microsoft.com/office/officeart/2018/5/layout/IconCircleLabelList"/>
    <dgm:cxn modelId="{534B411C-01A9-4DCE-86AB-6D23FEFF844B}" type="presParOf" srcId="{C8734C43-DBDC-4B1A-9D8E-6BA810F36653}" destId="{0F69A68B-6670-4849-BAFD-F9AB370FA283}" srcOrd="1" destOrd="0" presId="urn:microsoft.com/office/officeart/2018/5/layout/IconCircleLabelList"/>
    <dgm:cxn modelId="{3FB09D66-02AE-4A94-B2ED-3F8F21CD059D}" type="presParOf" srcId="{C8734C43-DBDC-4B1A-9D8E-6BA810F36653}" destId="{70E804DE-5C3A-4612-9488-EB0C5ACE69AE}" srcOrd="2" destOrd="0" presId="urn:microsoft.com/office/officeart/2018/5/layout/IconCircleLabelList"/>
    <dgm:cxn modelId="{7B11DEDE-114A-4E31-80DB-DE5363E7AA8E}" type="presParOf" srcId="{C8734C43-DBDC-4B1A-9D8E-6BA810F36653}" destId="{753E6DC5-891D-4AA5-B6FC-9E49E32B34A3}"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99EFA1-3494-43BC-8195-478ACB083F92}"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D904EF44-7363-419F-85D7-BD2BD0DDE585}">
      <dgm:prSet/>
      <dgm:spPr/>
      <dgm:t>
        <a:bodyPr/>
        <a:lstStyle/>
        <a:p>
          <a:pPr>
            <a:defRPr cap="all"/>
          </a:pPr>
          <a:r>
            <a:rPr lang="en-GB" i="0" dirty="0">
              <a:solidFill>
                <a:schemeClr val="tx1"/>
              </a:solidFill>
            </a:rPr>
            <a:t>1. Recognising the opportunity</a:t>
          </a:r>
          <a:endParaRPr lang="en-US" dirty="0">
            <a:solidFill>
              <a:schemeClr val="tx1"/>
            </a:solidFill>
          </a:endParaRPr>
        </a:p>
      </dgm:t>
    </dgm:pt>
    <dgm:pt modelId="{83AC3268-A498-46D7-B561-D933751F9018}" type="parTrans" cxnId="{BA416744-5FFD-445F-9399-B9DA83C7D2BA}">
      <dgm:prSet/>
      <dgm:spPr/>
      <dgm:t>
        <a:bodyPr/>
        <a:lstStyle/>
        <a:p>
          <a:endParaRPr lang="en-US">
            <a:solidFill>
              <a:schemeClr val="tx1"/>
            </a:solidFill>
          </a:endParaRPr>
        </a:p>
      </dgm:t>
    </dgm:pt>
    <dgm:pt modelId="{8EA4C15B-5BAF-453F-901E-3BF81A67371B}" type="sibTrans" cxnId="{BA416744-5FFD-445F-9399-B9DA83C7D2BA}">
      <dgm:prSet/>
      <dgm:spPr/>
      <dgm:t>
        <a:bodyPr/>
        <a:lstStyle/>
        <a:p>
          <a:endParaRPr lang="en-US">
            <a:solidFill>
              <a:schemeClr val="tx1"/>
            </a:solidFill>
          </a:endParaRPr>
        </a:p>
      </dgm:t>
    </dgm:pt>
    <dgm:pt modelId="{536FB8D2-30CD-4203-955C-0D12AF226B19}">
      <dgm:prSet/>
      <dgm:spPr/>
      <dgm:t>
        <a:bodyPr/>
        <a:lstStyle/>
        <a:p>
          <a:pPr>
            <a:defRPr cap="all"/>
          </a:pPr>
          <a:r>
            <a:rPr lang="en-GB" i="0">
              <a:solidFill>
                <a:schemeClr val="tx1"/>
              </a:solidFill>
            </a:rPr>
            <a:t>2. Finding the resources</a:t>
          </a:r>
          <a:endParaRPr lang="en-US">
            <a:solidFill>
              <a:schemeClr val="tx1"/>
            </a:solidFill>
          </a:endParaRPr>
        </a:p>
      </dgm:t>
    </dgm:pt>
    <dgm:pt modelId="{38F1531B-6B0F-4994-998F-B56B40C67BD2}" type="parTrans" cxnId="{6CA6C5C0-2F45-4BC2-A213-183FE31F5C2D}">
      <dgm:prSet/>
      <dgm:spPr/>
      <dgm:t>
        <a:bodyPr/>
        <a:lstStyle/>
        <a:p>
          <a:endParaRPr lang="en-US">
            <a:solidFill>
              <a:schemeClr val="tx1"/>
            </a:solidFill>
          </a:endParaRPr>
        </a:p>
      </dgm:t>
    </dgm:pt>
    <dgm:pt modelId="{FC6059B5-F815-48C4-96AC-BB1AEEEBCA80}" type="sibTrans" cxnId="{6CA6C5C0-2F45-4BC2-A213-183FE31F5C2D}">
      <dgm:prSet/>
      <dgm:spPr/>
      <dgm:t>
        <a:bodyPr/>
        <a:lstStyle/>
        <a:p>
          <a:endParaRPr lang="en-US">
            <a:solidFill>
              <a:schemeClr val="tx1"/>
            </a:solidFill>
          </a:endParaRPr>
        </a:p>
      </dgm:t>
    </dgm:pt>
    <dgm:pt modelId="{1E057149-4E82-456D-B81F-5E10E0E03C52}">
      <dgm:prSet/>
      <dgm:spPr/>
      <dgm:t>
        <a:bodyPr/>
        <a:lstStyle/>
        <a:p>
          <a:pPr>
            <a:defRPr cap="all"/>
          </a:pPr>
          <a:r>
            <a:rPr lang="en-GB" i="0">
              <a:solidFill>
                <a:schemeClr val="tx1"/>
              </a:solidFill>
            </a:rPr>
            <a:t>3. Developing the idea</a:t>
          </a:r>
          <a:endParaRPr lang="en-US">
            <a:solidFill>
              <a:schemeClr val="tx1"/>
            </a:solidFill>
          </a:endParaRPr>
        </a:p>
      </dgm:t>
    </dgm:pt>
    <dgm:pt modelId="{393AA6C9-06AF-4F5C-A6CC-C28F13C9C87E}" type="parTrans" cxnId="{2B40BA57-FE61-4F67-B900-23D1728FF8CC}">
      <dgm:prSet/>
      <dgm:spPr/>
      <dgm:t>
        <a:bodyPr/>
        <a:lstStyle/>
        <a:p>
          <a:endParaRPr lang="en-US">
            <a:solidFill>
              <a:schemeClr val="tx1"/>
            </a:solidFill>
          </a:endParaRPr>
        </a:p>
      </dgm:t>
    </dgm:pt>
    <dgm:pt modelId="{72FE2075-6B16-4F65-919C-BD437EE60BF7}" type="sibTrans" cxnId="{2B40BA57-FE61-4F67-B900-23D1728FF8CC}">
      <dgm:prSet/>
      <dgm:spPr/>
      <dgm:t>
        <a:bodyPr/>
        <a:lstStyle/>
        <a:p>
          <a:endParaRPr lang="en-US">
            <a:solidFill>
              <a:schemeClr val="tx1"/>
            </a:solidFill>
          </a:endParaRPr>
        </a:p>
      </dgm:t>
    </dgm:pt>
    <dgm:pt modelId="{00B2B1C5-FD29-4B20-BD5C-39846C5DD227}">
      <dgm:prSet/>
      <dgm:spPr/>
      <dgm:t>
        <a:bodyPr/>
        <a:lstStyle/>
        <a:p>
          <a:pPr>
            <a:defRPr cap="all"/>
          </a:pPr>
          <a:r>
            <a:rPr lang="en-GB" i="0" dirty="0">
              <a:solidFill>
                <a:schemeClr val="tx1"/>
              </a:solidFill>
            </a:rPr>
            <a:t>4. Capturing value.</a:t>
          </a:r>
          <a:endParaRPr lang="en-US" dirty="0">
            <a:solidFill>
              <a:schemeClr val="tx1"/>
            </a:solidFill>
          </a:endParaRPr>
        </a:p>
      </dgm:t>
    </dgm:pt>
    <dgm:pt modelId="{603CCB6B-6731-42A0-BBF6-8D05046C7A55}" type="parTrans" cxnId="{51018494-891A-4F9A-8930-EEF8C583276B}">
      <dgm:prSet/>
      <dgm:spPr/>
      <dgm:t>
        <a:bodyPr/>
        <a:lstStyle/>
        <a:p>
          <a:endParaRPr lang="en-US">
            <a:solidFill>
              <a:schemeClr val="tx1"/>
            </a:solidFill>
          </a:endParaRPr>
        </a:p>
      </dgm:t>
    </dgm:pt>
    <dgm:pt modelId="{B84BD69A-613C-4CF9-A4DE-0FB83158AAC0}" type="sibTrans" cxnId="{51018494-891A-4F9A-8930-EEF8C583276B}">
      <dgm:prSet/>
      <dgm:spPr/>
      <dgm:t>
        <a:bodyPr/>
        <a:lstStyle/>
        <a:p>
          <a:endParaRPr lang="en-US">
            <a:solidFill>
              <a:schemeClr val="tx1"/>
            </a:solidFill>
          </a:endParaRPr>
        </a:p>
      </dgm:t>
    </dgm:pt>
    <dgm:pt modelId="{0CDA67BC-8805-4094-A0C7-0081521822BE}" type="pres">
      <dgm:prSet presAssocID="{0B99EFA1-3494-43BC-8195-478ACB083F92}" presName="root" presStyleCnt="0">
        <dgm:presLayoutVars>
          <dgm:dir/>
          <dgm:resizeHandles val="exact"/>
        </dgm:presLayoutVars>
      </dgm:prSet>
      <dgm:spPr/>
    </dgm:pt>
    <dgm:pt modelId="{C5E72858-0343-47F5-80E2-34FC6C8BD0ED}" type="pres">
      <dgm:prSet presAssocID="{D904EF44-7363-419F-85D7-BD2BD0DDE585}" presName="compNode" presStyleCnt="0"/>
      <dgm:spPr/>
    </dgm:pt>
    <dgm:pt modelId="{66479F34-11D3-474B-8304-3A9B276B73C9}" type="pres">
      <dgm:prSet presAssocID="{D904EF44-7363-419F-85D7-BD2BD0DDE585}" presName="iconBgRect" presStyleLbl="bgShp" presStyleIdx="0" presStyleCnt="4"/>
      <dgm:spPr/>
    </dgm:pt>
    <dgm:pt modelId="{95C3E095-3DDD-4F04-8990-9F05C1669239}" type="pres">
      <dgm:prSet presAssocID="{D904EF44-7363-419F-85D7-BD2BD0DDE5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er"/>
        </a:ext>
      </dgm:extLst>
    </dgm:pt>
    <dgm:pt modelId="{0E7B7A4C-80FF-4DFB-8FB4-1A09D917D8CD}" type="pres">
      <dgm:prSet presAssocID="{D904EF44-7363-419F-85D7-BD2BD0DDE585}" presName="spaceRect" presStyleCnt="0"/>
      <dgm:spPr/>
    </dgm:pt>
    <dgm:pt modelId="{8079E0DE-5BCA-427E-A2BE-428310CEB530}" type="pres">
      <dgm:prSet presAssocID="{D904EF44-7363-419F-85D7-BD2BD0DDE585}" presName="textRect" presStyleLbl="revTx" presStyleIdx="0" presStyleCnt="4">
        <dgm:presLayoutVars>
          <dgm:chMax val="1"/>
          <dgm:chPref val="1"/>
        </dgm:presLayoutVars>
      </dgm:prSet>
      <dgm:spPr/>
    </dgm:pt>
    <dgm:pt modelId="{7400589F-13E1-4234-81D7-E094D12D757F}" type="pres">
      <dgm:prSet presAssocID="{8EA4C15B-5BAF-453F-901E-3BF81A67371B}" presName="sibTrans" presStyleCnt="0"/>
      <dgm:spPr/>
    </dgm:pt>
    <dgm:pt modelId="{BF174923-3E97-428C-873A-BECABE575330}" type="pres">
      <dgm:prSet presAssocID="{536FB8D2-30CD-4203-955C-0D12AF226B19}" presName="compNode" presStyleCnt="0"/>
      <dgm:spPr/>
    </dgm:pt>
    <dgm:pt modelId="{0732637E-0FC9-4B31-B0A8-FE0A458CB0B0}" type="pres">
      <dgm:prSet presAssocID="{536FB8D2-30CD-4203-955C-0D12AF226B19}" presName="iconBgRect" presStyleLbl="bgShp" presStyleIdx="1" presStyleCnt="4"/>
      <dgm:spPr/>
    </dgm:pt>
    <dgm:pt modelId="{D2B59EC7-FFC0-4409-908F-AD3DD007BE98}" type="pres">
      <dgm:prSet presAssocID="{536FB8D2-30CD-4203-955C-0D12AF226B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A5AB71C-3763-4AAC-B6CF-668BBA283AE5}" type="pres">
      <dgm:prSet presAssocID="{536FB8D2-30CD-4203-955C-0D12AF226B19}" presName="spaceRect" presStyleCnt="0"/>
      <dgm:spPr/>
    </dgm:pt>
    <dgm:pt modelId="{7E71217C-AC82-4B43-8250-8DB7E2B53387}" type="pres">
      <dgm:prSet presAssocID="{536FB8D2-30CD-4203-955C-0D12AF226B19}" presName="textRect" presStyleLbl="revTx" presStyleIdx="1" presStyleCnt="4">
        <dgm:presLayoutVars>
          <dgm:chMax val="1"/>
          <dgm:chPref val="1"/>
        </dgm:presLayoutVars>
      </dgm:prSet>
      <dgm:spPr/>
    </dgm:pt>
    <dgm:pt modelId="{B3F68F5C-9CC0-414E-8FA1-1370B8D95D3A}" type="pres">
      <dgm:prSet presAssocID="{FC6059B5-F815-48C4-96AC-BB1AEEEBCA80}" presName="sibTrans" presStyleCnt="0"/>
      <dgm:spPr/>
    </dgm:pt>
    <dgm:pt modelId="{1BDCC7D8-C1CF-4C26-A96A-9EECD21BD744}" type="pres">
      <dgm:prSet presAssocID="{1E057149-4E82-456D-B81F-5E10E0E03C52}" presName="compNode" presStyleCnt="0"/>
      <dgm:spPr/>
    </dgm:pt>
    <dgm:pt modelId="{7346387C-F789-4FCE-9EF2-E59B338914E1}" type="pres">
      <dgm:prSet presAssocID="{1E057149-4E82-456D-B81F-5E10E0E03C52}" presName="iconBgRect" presStyleLbl="bgShp" presStyleIdx="2" presStyleCnt="4"/>
      <dgm:spPr/>
    </dgm:pt>
    <dgm:pt modelId="{CD14D16D-E080-41B9-99F5-4E55462060D4}" type="pres">
      <dgm:prSet presAssocID="{1E057149-4E82-456D-B81F-5E10E0E03C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E15EA259-B70A-4D05-8DBF-E88E7ECF51F9}" type="pres">
      <dgm:prSet presAssocID="{1E057149-4E82-456D-B81F-5E10E0E03C52}" presName="spaceRect" presStyleCnt="0"/>
      <dgm:spPr/>
    </dgm:pt>
    <dgm:pt modelId="{8DB5710A-C9CF-4344-A7CD-89D92A378589}" type="pres">
      <dgm:prSet presAssocID="{1E057149-4E82-456D-B81F-5E10E0E03C52}" presName="textRect" presStyleLbl="revTx" presStyleIdx="2" presStyleCnt="4">
        <dgm:presLayoutVars>
          <dgm:chMax val="1"/>
          <dgm:chPref val="1"/>
        </dgm:presLayoutVars>
      </dgm:prSet>
      <dgm:spPr/>
    </dgm:pt>
    <dgm:pt modelId="{C53DEEA1-A705-4909-9619-935D8262EFC4}" type="pres">
      <dgm:prSet presAssocID="{72FE2075-6B16-4F65-919C-BD437EE60BF7}" presName="sibTrans" presStyleCnt="0"/>
      <dgm:spPr/>
    </dgm:pt>
    <dgm:pt modelId="{C8734C43-DBDC-4B1A-9D8E-6BA810F36653}" type="pres">
      <dgm:prSet presAssocID="{00B2B1C5-FD29-4B20-BD5C-39846C5DD227}" presName="compNode" presStyleCnt="0"/>
      <dgm:spPr/>
    </dgm:pt>
    <dgm:pt modelId="{397B685B-89A6-4136-B186-B56426D65103}" type="pres">
      <dgm:prSet presAssocID="{00B2B1C5-FD29-4B20-BD5C-39846C5DD227}" presName="iconBgRect" presStyleLbl="bgShp" presStyleIdx="3" presStyleCnt="4"/>
      <dgm:spPr/>
    </dgm:pt>
    <dgm:pt modelId="{0F69A68B-6670-4849-BAFD-F9AB370FA283}" type="pres">
      <dgm:prSet presAssocID="{00B2B1C5-FD29-4B20-BD5C-39846C5DD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m strip"/>
        </a:ext>
      </dgm:extLst>
    </dgm:pt>
    <dgm:pt modelId="{70E804DE-5C3A-4612-9488-EB0C5ACE69AE}" type="pres">
      <dgm:prSet presAssocID="{00B2B1C5-FD29-4B20-BD5C-39846C5DD227}" presName="spaceRect" presStyleCnt="0"/>
      <dgm:spPr/>
    </dgm:pt>
    <dgm:pt modelId="{753E6DC5-891D-4AA5-B6FC-9E49E32B34A3}" type="pres">
      <dgm:prSet presAssocID="{00B2B1C5-FD29-4B20-BD5C-39846C5DD227}" presName="textRect" presStyleLbl="revTx" presStyleIdx="3" presStyleCnt="4">
        <dgm:presLayoutVars>
          <dgm:chMax val="1"/>
          <dgm:chPref val="1"/>
        </dgm:presLayoutVars>
      </dgm:prSet>
      <dgm:spPr/>
    </dgm:pt>
  </dgm:ptLst>
  <dgm:cxnLst>
    <dgm:cxn modelId="{BA416744-5FFD-445F-9399-B9DA83C7D2BA}" srcId="{0B99EFA1-3494-43BC-8195-478ACB083F92}" destId="{D904EF44-7363-419F-85D7-BD2BD0DDE585}" srcOrd="0" destOrd="0" parTransId="{83AC3268-A498-46D7-B561-D933751F9018}" sibTransId="{8EA4C15B-5BAF-453F-901E-3BF81A67371B}"/>
    <dgm:cxn modelId="{E19A764F-748F-4C63-8EA5-5628CAD27D1F}" type="presOf" srcId="{536FB8D2-30CD-4203-955C-0D12AF226B19}" destId="{7E71217C-AC82-4B43-8250-8DB7E2B53387}" srcOrd="0" destOrd="0" presId="urn:microsoft.com/office/officeart/2018/5/layout/IconCircleLabelList"/>
    <dgm:cxn modelId="{51473F54-6863-4E0A-A0D3-348CE5CFD80F}" type="presOf" srcId="{1E057149-4E82-456D-B81F-5E10E0E03C52}" destId="{8DB5710A-C9CF-4344-A7CD-89D92A378589}" srcOrd="0" destOrd="0" presId="urn:microsoft.com/office/officeart/2018/5/layout/IconCircleLabelList"/>
    <dgm:cxn modelId="{2B40BA57-FE61-4F67-B900-23D1728FF8CC}" srcId="{0B99EFA1-3494-43BC-8195-478ACB083F92}" destId="{1E057149-4E82-456D-B81F-5E10E0E03C52}" srcOrd="2" destOrd="0" parTransId="{393AA6C9-06AF-4F5C-A6CC-C28F13C9C87E}" sibTransId="{72FE2075-6B16-4F65-919C-BD437EE60BF7}"/>
    <dgm:cxn modelId="{7B07AE5A-0C7F-49E4-9BD7-90C1A3EAECFB}" type="presOf" srcId="{00B2B1C5-FD29-4B20-BD5C-39846C5DD227}" destId="{753E6DC5-891D-4AA5-B6FC-9E49E32B34A3}" srcOrd="0" destOrd="0" presId="urn:microsoft.com/office/officeart/2018/5/layout/IconCircleLabelList"/>
    <dgm:cxn modelId="{51018494-891A-4F9A-8930-EEF8C583276B}" srcId="{0B99EFA1-3494-43BC-8195-478ACB083F92}" destId="{00B2B1C5-FD29-4B20-BD5C-39846C5DD227}" srcOrd="3" destOrd="0" parTransId="{603CCB6B-6731-42A0-BBF6-8D05046C7A55}" sibTransId="{B84BD69A-613C-4CF9-A4DE-0FB83158AAC0}"/>
    <dgm:cxn modelId="{15202D95-71FA-44DA-9F61-BFFDA3F0B0E6}" type="presOf" srcId="{0B99EFA1-3494-43BC-8195-478ACB083F92}" destId="{0CDA67BC-8805-4094-A0C7-0081521822BE}" srcOrd="0" destOrd="0" presId="urn:microsoft.com/office/officeart/2018/5/layout/IconCircleLabelList"/>
    <dgm:cxn modelId="{6CA6C5C0-2F45-4BC2-A213-183FE31F5C2D}" srcId="{0B99EFA1-3494-43BC-8195-478ACB083F92}" destId="{536FB8D2-30CD-4203-955C-0D12AF226B19}" srcOrd="1" destOrd="0" parTransId="{38F1531B-6B0F-4994-998F-B56B40C67BD2}" sibTransId="{FC6059B5-F815-48C4-96AC-BB1AEEEBCA80}"/>
    <dgm:cxn modelId="{714AB9EB-B03E-4391-A6ED-80275384F04E}" type="presOf" srcId="{D904EF44-7363-419F-85D7-BD2BD0DDE585}" destId="{8079E0DE-5BCA-427E-A2BE-428310CEB530}" srcOrd="0" destOrd="0" presId="urn:microsoft.com/office/officeart/2018/5/layout/IconCircleLabelList"/>
    <dgm:cxn modelId="{73D52CF9-5017-48E2-8371-0D2D0D5733F1}" type="presParOf" srcId="{0CDA67BC-8805-4094-A0C7-0081521822BE}" destId="{C5E72858-0343-47F5-80E2-34FC6C8BD0ED}" srcOrd="0" destOrd="0" presId="urn:microsoft.com/office/officeart/2018/5/layout/IconCircleLabelList"/>
    <dgm:cxn modelId="{9F0AAFF7-EFA4-4F02-9E31-E9F25D13BAFC}" type="presParOf" srcId="{C5E72858-0343-47F5-80E2-34FC6C8BD0ED}" destId="{66479F34-11D3-474B-8304-3A9B276B73C9}" srcOrd="0" destOrd="0" presId="urn:microsoft.com/office/officeart/2018/5/layout/IconCircleLabelList"/>
    <dgm:cxn modelId="{F518D7D2-0ED3-46A8-9EAA-0F141BAAE85D}" type="presParOf" srcId="{C5E72858-0343-47F5-80E2-34FC6C8BD0ED}" destId="{95C3E095-3DDD-4F04-8990-9F05C1669239}" srcOrd="1" destOrd="0" presId="urn:microsoft.com/office/officeart/2018/5/layout/IconCircleLabelList"/>
    <dgm:cxn modelId="{8C67D0B4-0512-45EA-95FC-B27A0875FC9A}" type="presParOf" srcId="{C5E72858-0343-47F5-80E2-34FC6C8BD0ED}" destId="{0E7B7A4C-80FF-4DFB-8FB4-1A09D917D8CD}" srcOrd="2" destOrd="0" presId="urn:microsoft.com/office/officeart/2018/5/layout/IconCircleLabelList"/>
    <dgm:cxn modelId="{A69D4350-98E8-4FB9-B1B8-7F6EC936506C}" type="presParOf" srcId="{C5E72858-0343-47F5-80E2-34FC6C8BD0ED}" destId="{8079E0DE-5BCA-427E-A2BE-428310CEB530}" srcOrd="3" destOrd="0" presId="urn:microsoft.com/office/officeart/2018/5/layout/IconCircleLabelList"/>
    <dgm:cxn modelId="{52191DA7-2768-4542-A6FB-AE07021B81C1}" type="presParOf" srcId="{0CDA67BC-8805-4094-A0C7-0081521822BE}" destId="{7400589F-13E1-4234-81D7-E094D12D757F}" srcOrd="1" destOrd="0" presId="urn:microsoft.com/office/officeart/2018/5/layout/IconCircleLabelList"/>
    <dgm:cxn modelId="{ECD0F34D-9065-496E-8D0D-D744F3A023D7}" type="presParOf" srcId="{0CDA67BC-8805-4094-A0C7-0081521822BE}" destId="{BF174923-3E97-428C-873A-BECABE575330}" srcOrd="2" destOrd="0" presId="urn:microsoft.com/office/officeart/2018/5/layout/IconCircleLabelList"/>
    <dgm:cxn modelId="{1C268E29-504B-42F8-B148-71EB8B268489}" type="presParOf" srcId="{BF174923-3E97-428C-873A-BECABE575330}" destId="{0732637E-0FC9-4B31-B0A8-FE0A458CB0B0}" srcOrd="0" destOrd="0" presId="urn:microsoft.com/office/officeart/2018/5/layout/IconCircleLabelList"/>
    <dgm:cxn modelId="{44907A88-7C20-4E75-B0D7-F9EB45250C2D}" type="presParOf" srcId="{BF174923-3E97-428C-873A-BECABE575330}" destId="{D2B59EC7-FFC0-4409-908F-AD3DD007BE98}" srcOrd="1" destOrd="0" presId="urn:microsoft.com/office/officeart/2018/5/layout/IconCircleLabelList"/>
    <dgm:cxn modelId="{1D0D66A0-50FF-4D09-9DB1-ABEA087C28BD}" type="presParOf" srcId="{BF174923-3E97-428C-873A-BECABE575330}" destId="{3A5AB71C-3763-4AAC-B6CF-668BBA283AE5}" srcOrd="2" destOrd="0" presId="urn:microsoft.com/office/officeart/2018/5/layout/IconCircleLabelList"/>
    <dgm:cxn modelId="{C32AEF55-E5D9-4E33-885D-A43BDE6BF6BD}" type="presParOf" srcId="{BF174923-3E97-428C-873A-BECABE575330}" destId="{7E71217C-AC82-4B43-8250-8DB7E2B53387}" srcOrd="3" destOrd="0" presId="urn:microsoft.com/office/officeart/2018/5/layout/IconCircleLabelList"/>
    <dgm:cxn modelId="{CB6B9253-D239-4ED6-8EC7-47DCE554E9B0}" type="presParOf" srcId="{0CDA67BC-8805-4094-A0C7-0081521822BE}" destId="{B3F68F5C-9CC0-414E-8FA1-1370B8D95D3A}" srcOrd="3" destOrd="0" presId="urn:microsoft.com/office/officeart/2018/5/layout/IconCircleLabelList"/>
    <dgm:cxn modelId="{698047D9-4153-4FEE-BFA4-058BA8662F16}" type="presParOf" srcId="{0CDA67BC-8805-4094-A0C7-0081521822BE}" destId="{1BDCC7D8-C1CF-4C26-A96A-9EECD21BD744}" srcOrd="4" destOrd="0" presId="urn:microsoft.com/office/officeart/2018/5/layout/IconCircleLabelList"/>
    <dgm:cxn modelId="{2CD220AD-A007-4A9D-B746-6F8B4C8BE472}" type="presParOf" srcId="{1BDCC7D8-C1CF-4C26-A96A-9EECD21BD744}" destId="{7346387C-F789-4FCE-9EF2-E59B338914E1}" srcOrd="0" destOrd="0" presId="urn:microsoft.com/office/officeart/2018/5/layout/IconCircleLabelList"/>
    <dgm:cxn modelId="{4E568701-3A0C-4522-8EFA-9DAAC0B6DD8A}" type="presParOf" srcId="{1BDCC7D8-C1CF-4C26-A96A-9EECD21BD744}" destId="{CD14D16D-E080-41B9-99F5-4E55462060D4}" srcOrd="1" destOrd="0" presId="urn:microsoft.com/office/officeart/2018/5/layout/IconCircleLabelList"/>
    <dgm:cxn modelId="{AC9156B2-BA3C-424C-AD23-86272B37DFE9}" type="presParOf" srcId="{1BDCC7D8-C1CF-4C26-A96A-9EECD21BD744}" destId="{E15EA259-B70A-4D05-8DBF-E88E7ECF51F9}" srcOrd="2" destOrd="0" presId="urn:microsoft.com/office/officeart/2018/5/layout/IconCircleLabelList"/>
    <dgm:cxn modelId="{02F0F6EA-C6DD-49B6-BACC-5E9199B7B848}" type="presParOf" srcId="{1BDCC7D8-C1CF-4C26-A96A-9EECD21BD744}" destId="{8DB5710A-C9CF-4344-A7CD-89D92A378589}" srcOrd="3" destOrd="0" presId="urn:microsoft.com/office/officeart/2018/5/layout/IconCircleLabelList"/>
    <dgm:cxn modelId="{B0644113-AFCF-495D-8187-175DCFC3BE20}" type="presParOf" srcId="{0CDA67BC-8805-4094-A0C7-0081521822BE}" destId="{C53DEEA1-A705-4909-9619-935D8262EFC4}" srcOrd="5" destOrd="0" presId="urn:microsoft.com/office/officeart/2018/5/layout/IconCircleLabelList"/>
    <dgm:cxn modelId="{75AE6ECF-0441-44B7-B2F6-17CF9E3E7BBC}" type="presParOf" srcId="{0CDA67BC-8805-4094-A0C7-0081521822BE}" destId="{C8734C43-DBDC-4B1A-9D8E-6BA810F36653}" srcOrd="6" destOrd="0" presId="urn:microsoft.com/office/officeart/2018/5/layout/IconCircleLabelList"/>
    <dgm:cxn modelId="{BF08D631-3214-4E1C-B032-38B11DA0F864}" type="presParOf" srcId="{C8734C43-DBDC-4B1A-9D8E-6BA810F36653}" destId="{397B685B-89A6-4136-B186-B56426D65103}" srcOrd="0" destOrd="0" presId="urn:microsoft.com/office/officeart/2018/5/layout/IconCircleLabelList"/>
    <dgm:cxn modelId="{534B411C-01A9-4DCE-86AB-6D23FEFF844B}" type="presParOf" srcId="{C8734C43-DBDC-4B1A-9D8E-6BA810F36653}" destId="{0F69A68B-6670-4849-BAFD-F9AB370FA283}" srcOrd="1" destOrd="0" presId="urn:microsoft.com/office/officeart/2018/5/layout/IconCircleLabelList"/>
    <dgm:cxn modelId="{3FB09D66-02AE-4A94-B2ED-3F8F21CD059D}" type="presParOf" srcId="{C8734C43-DBDC-4B1A-9D8E-6BA810F36653}" destId="{70E804DE-5C3A-4612-9488-EB0C5ACE69AE}" srcOrd="2" destOrd="0" presId="urn:microsoft.com/office/officeart/2018/5/layout/IconCircleLabelList"/>
    <dgm:cxn modelId="{7B11DEDE-114A-4E31-80DB-DE5363E7AA8E}" type="presParOf" srcId="{C8734C43-DBDC-4B1A-9D8E-6BA810F36653}" destId="{753E6DC5-891D-4AA5-B6FC-9E49E32B34A3}" srcOrd="3" destOrd="0" presId="urn:microsoft.com/office/officeart/2018/5/layout/IconCircle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99EFA1-3494-43BC-8195-478ACB083F92}"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D904EF44-7363-419F-85D7-BD2BD0DDE585}">
      <dgm:prSet/>
      <dgm:spPr/>
      <dgm:t>
        <a:bodyPr/>
        <a:lstStyle/>
        <a:p>
          <a:pPr>
            <a:defRPr cap="all"/>
          </a:pPr>
          <a:r>
            <a:rPr lang="en-GB" i="0" dirty="0">
              <a:solidFill>
                <a:schemeClr val="tx1"/>
              </a:solidFill>
            </a:rPr>
            <a:t>1. Recognising the opportunity</a:t>
          </a:r>
          <a:endParaRPr lang="en-US" dirty="0">
            <a:solidFill>
              <a:schemeClr val="tx1"/>
            </a:solidFill>
          </a:endParaRPr>
        </a:p>
      </dgm:t>
    </dgm:pt>
    <dgm:pt modelId="{83AC3268-A498-46D7-B561-D933751F9018}" type="parTrans" cxnId="{BA416744-5FFD-445F-9399-B9DA83C7D2BA}">
      <dgm:prSet/>
      <dgm:spPr/>
      <dgm:t>
        <a:bodyPr/>
        <a:lstStyle/>
        <a:p>
          <a:endParaRPr lang="en-US">
            <a:solidFill>
              <a:schemeClr val="tx1"/>
            </a:solidFill>
          </a:endParaRPr>
        </a:p>
      </dgm:t>
    </dgm:pt>
    <dgm:pt modelId="{8EA4C15B-5BAF-453F-901E-3BF81A67371B}" type="sibTrans" cxnId="{BA416744-5FFD-445F-9399-B9DA83C7D2BA}">
      <dgm:prSet/>
      <dgm:spPr/>
      <dgm:t>
        <a:bodyPr/>
        <a:lstStyle/>
        <a:p>
          <a:endParaRPr lang="en-US">
            <a:solidFill>
              <a:schemeClr val="tx1"/>
            </a:solidFill>
          </a:endParaRPr>
        </a:p>
      </dgm:t>
    </dgm:pt>
    <dgm:pt modelId="{536FB8D2-30CD-4203-955C-0D12AF226B19}">
      <dgm:prSet/>
      <dgm:spPr/>
      <dgm:t>
        <a:bodyPr/>
        <a:lstStyle/>
        <a:p>
          <a:pPr>
            <a:defRPr cap="all"/>
          </a:pPr>
          <a:r>
            <a:rPr lang="en-GB" i="0">
              <a:solidFill>
                <a:schemeClr val="tx1"/>
              </a:solidFill>
            </a:rPr>
            <a:t>2. Finding the resources</a:t>
          </a:r>
          <a:endParaRPr lang="en-US">
            <a:solidFill>
              <a:schemeClr val="tx1"/>
            </a:solidFill>
          </a:endParaRPr>
        </a:p>
      </dgm:t>
    </dgm:pt>
    <dgm:pt modelId="{38F1531B-6B0F-4994-998F-B56B40C67BD2}" type="parTrans" cxnId="{6CA6C5C0-2F45-4BC2-A213-183FE31F5C2D}">
      <dgm:prSet/>
      <dgm:spPr/>
      <dgm:t>
        <a:bodyPr/>
        <a:lstStyle/>
        <a:p>
          <a:endParaRPr lang="en-US">
            <a:solidFill>
              <a:schemeClr val="tx1"/>
            </a:solidFill>
          </a:endParaRPr>
        </a:p>
      </dgm:t>
    </dgm:pt>
    <dgm:pt modelId="{FC6059B5-F815-48C4-96AC-BB1AEEEBCA80}" type="sibTrans" cxnId="{6CA6C5C0-2F45-4BC2-A213-183FE31F5C2D}">
      <dgm:prSet/>
      <dgm:spPr/>
      <dgm:t>
        <a:bodyPr/>
        <a:lstStyle/>
        <a:p>
          <a:endParaRPr lang="en-US">
            <a:solidFill>
              <a:schemeClr val="tx1"/>
            </a:solidFill>
          </a:endParaRPr>
        </a:p>
      </dgm:t>
    </dgm:pt>
    <dgm:pt modelId="{1E057149-4E82-456D-B81F-5E10E0E03C52}">
      <dgm:prSet/>
      <dgm:spPr/>
      <dgm:t>
        <a:bodyPr/>
        <a:lstStyle/>
        <a:p>
          <a:pPr>
            <a:defRPr cap="all"/>
          </a:pPr>
          <a:r>
            <a:rPr lang="en-GB" i="0">
              <a:solidFill>
                <a:schemeClr val="tx1"/>
              </a:solidFill>
            </a:rPr>
            <a:t>3. Developing the idea</a:t>
          </a:r>
          <a:endParaRPr lang="en-US">
            <a:solidFill>
              <a:schemeClr val="tx1"/>
            </a:solidFill>
          </a:endParaRPr>
        </a:p>
      </dgm:t>
    </dgm:pt>
    <dgm:pt modelId="{393AA6C9-06AF-4F5C-A6CC-C28F13C9C87E}" type="parTrans" cxnId="{2B40BA57-FE61-4F67-B900-23D1728FF8CC}">
      <dgm:prSet/>
      <dgm:spPr/>
      <dgm:t>
        <a:bodyPr/>
        <a:lstStyle/>
        <a:p>
          <a:endParaRPr lang="en-US">
            <a:solidFill>
              <a:schemeClr val="tx1"/>
            </a:solidFill>
          </a:endParaRPr>
        </a:p>
      </dgm:t>
    </dgm:pt>
    <dgm:pt modelId="{72FE2075-6B16-4F65-919C-BD437EE60BF7}" type="sibTrans" cxnId="{2B40BA57-FE61-4F67-B900-23D1728FF8CC}">
      <dgm:prSet/>
      <dgm:spPr/>
      <dgm:t>
        <a:bodyPr/>
        <a:lstStyle/>
        <a:p>
          <a:endParaRPr lang="en-US">
            <a:solidFill>
              <a:schemeClr val="tx1"/>
            </a:solidFill>
          </a:endParaRPr>
        </a:p>
      </dgm:t>
    </dgm:pt>
    <dgm:pt modelId="{00B2B1C5-FD29-4B20-BD5C-39846C5DD227}">
      <dgm:prSet/>
      <dgm:spPr/>
      <dgm:t>
        <a:bodyPr/>
        <a:lstStyle/>
        <a:p>
          <a:pPr>
            <a:defRPr cap="all"/>
          </a:pPr>
          <a:r>
            <a:rPr lang="en-GB" i="0" dirty="0">
              <a:solidFill>
                <a:schemeClr val="tx1"/>
              </a:solidFill>
            </a:rPr>
            <a:t>4. Capturing value.</a:t>
          </a:r>
          <a:endParaRPr lang="en-US" dirty="0">
            <a:solidFill>
              <a:schemeClr val="tx1"/>
            </a:solidFill>
          </a:endParaRPr>
        </a:p>
      </dgm:t>
    </dgm:pt>
    <dgm:pt modelId="{603CCB6B-6731-42A0-BBF6-8D05046C7A55}" type="parTrans" cxnId="{51018494-891A-4F9A-8930-EEF8C583276B}">
      <dgm:prSet/>
      <dgm:spPr/>
      <dgm:t>
        <a:bodyPr/>
        <a:lstStyle/>
        <a:p>
          <a:endParaRPr lang="en-US">
            <a:solidFill>
              <a:schemeClr val="tx1"/>
            </a:solidFill>
          </a:endParaRPr>
        </a:p>
      </dgm:t>
    </dgm:pt>
    <dgm:pt modelId="{B84BD69A-613C-4CF9-A4DE-0FB83158AAC0}" type="sibTrans" cxnId="{51018494-891A-4F9A-8930-EEF8C583276B}">
      <dgm:prSet/>
      <dgm:spPr/>
      <dgm:t>
        <a:bodyPr/>
        <a:lstStyle/>
        <a:p>
          <a:endParaRPr lang="en-US">
            <a:solidFill>
              <a:schemeClr val="tx1"/>
            </a:solidFill>
          </a:endParaRPr>
        </a:p>
      </dgm:t>
    </dgm:pt>
    <dgm:pt modelId="{0CDA67BC-8805-4094-A0C7-0081521822BE}" type="pres">
      <dgm:prSet presAssocID="{0B99EFA1-3494-43BC-8195-478ACB083F92}" presName="root" presStyleCnt="0">
        <dgm:presLayoutVars>
          <dgm:dir/>
          <dgm:resizeHandles val="exact"/>
        </dgm:presLayoutVars>
      </dgm:prSet>
      <dgm:spPr/>
    </dgm:pt>
    <dgm:pt modelId="{C5E72858-0343-47F5-80E2-34FC6C8BD0ED}" type="pres">
      <dgm:prSet presAssocID="{D904EF44-7363-419F-85D7-BD2BD0DDE585}" presName="compNode" presStyleCnt="0"/>
      <dgm:spPr/>
    </dgm:pt>
    <dgm:pt modelId="{66479F34-11D3-474B-8304-3A9B276B73C9}" type="pres">
      <dgm:prSet presAssocID="{D904EF44-7363-419F-85D7-BD2BD0DDE585}" presName="iconBgRect" presStyleLbl="bgShp" presStyleIdx="0" presStyleCnt="4"/>
      <dgm:spPr/>
    </dgm:pt>
    <dgm:pt modelId="{95C3E095-3DDD-4F04-8990-9F05C1669239}" type="pres">
      <dgm:prSet presAssocID="{D904EF44-7363-419F-85D7-BD2BD0DDE5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er"/>
        </a:ext>
      </dgm:extLst>
    </dgm:pt>
    <dgm:pt modelId="{0E7B7A4C-80FF-4DFB-8FB4-1A09D917D8CD}" type="pres">
      <dgm:prSet presAssocID="{D904EF44-7363-419F-85D7-BD2BD0DDE585}" presName="spaceRect" presStyleCnt="0"/>
      <dgm:spPr/>
    </dgm:pt>
    <dgm:pt modelId="{8079E0DE-5BCA-427E-A2BE-428310CEB530}" type="pres">
      <dgm:prSet presAssocID="{D904EF44-7363-419F-85D7-BD2BD0DDE585}" presName="textRect" presStyleLbl="revTx" presStyleIdx="0" presStyleCnt="4">
        <dgm:presLayoutVars>
          <dgm:chMax val="1"/>
          <dgm:chPref val="1"/>
        </dgm:presLayoutVars>
      </dgm:prSet>
      <dgm:spPr/>
    </dgm:pt>
    <dgm:pt modelId="{7400589F-13E1-4234-81D7-E094D12D757F}" type="pres">
      <dgm:prSet presAssocID="{8EA4C15B-5BAF-453F-901E-3BF81A67371B}" presName="sibTrans" presStyleCnt="0"/>
      <dgm:spPr/>
    </dgm:pt>
    <dgm:pt modelId="{BF174923-3E97-428C-873A-BECABE575330}" type="pres">
      <dgm:prSet presAssocID="{536FB8D2-30CD-4203-955C-0D12AF226B19}" presName="compNode" presStyleCnt="0"/>
      <dgm:spPr/>
    </dgm:pt>
    <dgm:pt modelId="{0732637E-0FC9-4B31-B0A8-FE0A458CB0B0}" type="pres">
      <dgm:prSet presAssocID="{536FB8D2-30CD-4203-955C-0D12AF226B19}" presName="iconBgRect" presStyleLbl="bgShp" presStyleIdx="1" presStyleCnt="4"/>
      <dgm:spPr/>
    </dgm:pt>
    <dgm:pt modelId="{D2B59EC7-FFC0-4409-908F-AD3DD007BE98}" type="pres">
      <dgm:prSet presAssocID="{536FB8D2-30CD-4203-955C-0D12AF226B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A5AB71C-3763-4AAC-B6CF-668BBA283AE5}" type="pres">
      <dgm:prSet presAssocID="{536FB8D2-30CD-4203-955C-0D12AF226B19}" presName="spaceRect" presStyleCnt="0"/>
      <dgm:spPr/>
    </dgm:pt>
    <dgm:pt modelId="{7E71217C-AC82-4B43-8250-8DB7E2B53387}" type="pres">
      <dgm:prSet presAssocID="{536FB8D2-30CD-4203-955C-0D12AF226B19}" presName="textRect" presStyleLbl="revTx" presStyleIdx="1" presStyleCnt="4">
        <dgm:presLayoutVars>
          <dgm:chMax val="1"/>
          <dgm:chPref val="1"/>
        </dgm:presLayoutVars>
      </dgm:prSet>
      <dgm:spPr/>
    </dgm:pt>
    <dgm:pt modelId="{B3F68F5C-9CC0-414E-8FA1-1370B8D95D3A}" type="pres">
      <dgm:prSet presAssocID="{FC6059B5-F815-48C4-96AC-BB1AEEEBCA80}" presName="sibTrans" presStyleCnt="0"/>
      <dgm:spPr/>
    </dgm:pt>
    <dgm:pt modelId="{1BDCC7D8-C1CF-4C26-A96A-9EECD21BD744}" type="pres">
      <dgm:prSet presAssocID="{1E057149-4E82-456D-B81F-5E10E0E03C52}" presName="compNode" presStyleCnt="0"/>
      <dgm:spPr/>
    </dgm:pt>
    <dgm:pt modelId="{7346387C-F789-4FCE-9EF2-E59B338914E1}" type="pres">
      <dgm:prSet presAssocID="{1E057149-4E82-456D-B81F-5E10E0E03C52}" presName="iconBgRect" presStyleLbl="bgShp" presStyleIdx="2" presStyleCnt="4"/>
      <dgm:spPr/>
    </dgm:pt>
    <dgm:pt modelId="{CD14D16D-E080-41B9-99F5-4E55462060D4}" type="pres">
      <dgm:prSet presAssocID="{1E057149-4E82-456D-B81F-5E10E0E03C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E15EA259-B70A-4D05-8DBF-E88E7ECF51F9}" type="pres">
      <dgm:prSet presAssocID="{1E057149-4E82-456D-B81F-5E10E0E03C52}" presName="spaceRect" presStyleCnt="0"/>
      <dgm:spPr/>
    </dgm:pt>
    <dgm:pt modelId="{8DB5710A-C9CF-4344-A7CD-89D92A378589}" type="pres">
      <dgm:prSet presAssocID="{1E057149-4E82-456D-B81F-5E10E0E03C52}" presName="textRect" presStyleLbl="revTx" presStyleIdx="2" presStyleCnt="4">
        <dgm:presLayoutVars>
          <dgm:chMax val="1"/>
          <dgm:chPref val="1"/>
        </dgm:presLayoutVars>
      </dgm:prSet>
      <dgm:spPr/>
    </dgm:pt>
    <dgm:pt modelId="{C53DEEA1-A705-4909-9619-935D8262EFC4}" type="pres">
      <dgm:prSet presAssocID="{72FE2075-6B16-4F65-919C-BD437EE60BF7}" presName="sibTrans" presStyleCnt="0"/>
      <dgm:spPr/>
    </dgm:pt>
    <dgm:pt modelId="{C8734C43-DBDC-4B1A-9D8E-6BA810F36653}" type="pres">
      <dgm:prSet presAssocID="{00B2B1C5-FD29-4B20-BD5C-39846C5DD227}" presName="compNode" presStyleCnt="0"/>
      <dgm:spPr/>
    </dgm:pt>
    <dgm:pt modelId="{397B685B-89A6-4136-B186-B56426D65103}" type="pres">
      <dgm:prSet presAssocID="{00B2B1C5-FD29-4B20-BD5C-39846C5DD227}" presName="iconBgRect" presStyleLbl="bgShp" presStyleIdx="3" presStyleCnt="4"/>
      <dgm:spPr/>
    </dgm:pt>
    <dgm:pt modelId="{0F69A68B-6670-4849-BAFD-F9AB370FA283}" type="pres">
      <dgm:prSet presAssocID="{00B2B1C5-FD29-4B20-BD5C-39846C5DD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m strip"/>
        </a:ext>
      </dgm:extLst>
    </dgm:pt>
    <dgm:pt modelId="{70E804DE-5C3A-4612-9488-EB0C5ACE69AE}" type="pres">
      <dgm:prSet presAssocID="{00B2B1C5-FD29-4B20-BD5C-39846C5DD227}" presName="spaceRect" presStyleCnt="0"/>
      <dgm:spPr/>
    </dgm:pt>
    <dgm:pt modelId="{753E6DC5-891D-4AA5-B6FC-9E49E32B34A3}" type="pres">
      <dgm:prSet presAssocID="{00B2B1C5-FD29-4B20-BD5C-39846C5DD227}" presName="textRect" presStyleLbl="revTx" presStyleIdx="3" presStyleCnt="4">
        <dgm:presLayoutVars>
          <dgm:chMax val="1"/>
          <dgm:chPref val="1"/>
        </dgm:presLayoutVars>
      </dgm:prSet>
      <dgm:spPr/>
    </dgm:pt>
  </dgm:ptLst>
  <dgm:cxnLst>
    <dgm:cxn modelId="{BA416744-5FFD-445F-9399-B9DA83C7D2BA}" srcId="{0B99EFA1-3494-43BC-8195-478ACB083F92}" destId="{D904EF44-7363-419F-85D7-BD2BD0DDE585}" srcOrd="0" destOrd="0" parTransId="{83AC3268-A498-46D7-B561-D933751F9018}" sibTransId="{8EA4C15B-5BAF-453F-901E-3BF81A67371B}"/>
    <dgm:cxn modelId="{E19A764F-748F-4C63-8EA5-5628CAD27D1F}" type="presOf" srcId="{536FB8D2-30CD-4203-955C-0D12AF226B19}" destId="{7E71217C-AC82-4B43-8250-8DB7E2B53387}" srcOrd="0" destOrd="0" presId="urn:microsoft.com/office/officeart/2018/5/layout/IconCircleLabelList"/>
    <dgm:cxn modelId="{51473F54-6863-4E0A-A0D3-348CE5CFD80F}" type="presOf" srcId="{1E057149-4E82-456D-B81F-5E10E0E03C52}" destId="{8DB5710A-C9CF-4344-A7CD-89D92A378589}" srcOrd="0" destOrd="0" presId="urn:microsoft.com/office/officeart/2018/5/layout/IconCircleLabelList"/>
    <dgm:cxn modelId="{2B40BA57-FE61-4F67-B900-23D1728FF8CC}" srcId="{0B99EFA1-3494-43BC-8195-478ACB083F92}" destId="{1E057149-4E82-456D-B81F-5E10E0E03C52}" srcOrd="2" destOrd="0" parTransId="{393AA6C9-06AF-4F5C-A6CC-C28F13C9C87E}" sibTransId="{72FE2075-6B16-4F65-919C-BD437EE60BF7}"/>
    <dgm:cxn modelId="{7B07AE5A-0C7F-49E4-9BD7-90C1A3EAECFB}" type="presOf" srcId="{00B2B1C5-FD29-4B20-BD5C-39846C5DD227}" destId="{753E6DC5-891D-4AA5-B6FC-9E49E32B34A3}" srcOrd="0" destOrd="0" presId="urn:microsoft.com/office/officeart/2018/5/layout/IconCircleLabelList"/>
    <dgm:cxn modelId="{51018494-891A-4F9A-8930-EEF8C583276B}" srcId="{0B99EFA1-3494-43BC-8195-478ACB083F92}" destId="{00B2B1C5-FD29-4B20-BD5C-39846C5DD227}" srcOrd="3" destOrd="0" parTransId="{603CCB6B-6731-42A0-BBF6-8D05046C7A55}" sibTransId="{B84BD69A-613C-4CF9-A4DE-0FB83158AAC0}"/>
    <dgm:cxn modelId="{15202D95-71FA-44DA-9F61-BFFDA3F0B0E6}" type="presOf" srcId="{0B99EFA1-3494-43BC-8195-478ACB083F92}" destId="{0CDA67BC-8805-4094-A0C7-0081521822BE}" srcOrd="0" destOrd="0" presId="urn:microsoft.com/office/officeart/2018/5/layout/IconCircleLabelList"/>
    <dgm:cxn modelId="{6CA6C5C0-2F45-4BC2-A213-183FE31F5C2D}" srcId="{0B99EFA1-3494-43BC-8195-478ACB083F92}" destId="{536FB8D2-30CD-4203-955C-0D12AF226B19}" srcOrd="1" destOrd="0" parTransId="{38F1531B-6B0F-4994-998F-B56B40C67BD2}" sibTransId="{FC6059B5-F815-48C4-96AC-BB1AEEEBCA80}"/>
    <dgm:cxn modelId="{714AB9EB-B03E-4391-A6ED-80275384F04E}" type="presOf" srcId="{D904EF44-7363-419F-85D7-BD2BD0DDE585}" destId="{8079E0DE-5BCA-427E-A2BE-428310CEB530}" srcOrd="0" destOrd="0" presId="urn:microsoft.com/office/officeart/2018/5/layout/IconCircleLabelList"/>
    <dgm:cxn modelId="{73D52CF9-5017-48E2-8371-0D2D0D5733F1}" type="presParOf" srcId="{0CDA67BC-8805-4094-A0C7-0081521822BE}" destId="{C5E72858-0343-47F5-80E2-34FC6C8BD0ED}" srcOrd="0" destOrd="0" presId="urn:microsoft.com/office/officeart/2018/5/layout/IconCircleLabelList"/>
    <dgm:cxn modelId="{9F0AAFF7-EFA4-4F02-9E31-E9F25D13BAFC}" type="presParOf" srcId="{C5E72858-0343-47F5-80E2-34FC6C8BD0ED}" destId="{66479F34-11D3-474B-8304-3A9B276B73C9}" srcOrd="0" destOrd="0" presId="urn:microsoft.com/office/officeart/2018/5/layout/IconCircleLabelList"/>
    <dgm:cxn modelId="{F518D7D2-0ED3-46A8-9EAA-0F141BAAE85D}" type="presParOf" srcId="{C5E72858-0343-47F5-80E2-34FC6C8BD0ED}" destId="{95C3E095-3DDD-4F04-8990-9F05C1669239}" srcOrd="1" destOrd="0" presId="urn:microsoft.com/office/officeart/2018/5/layout/IconCircleLabelList"/>
    <dgm:cxn modelId="{8C67D0B4-0512-45EA-95FC-B27A0875FC9A}" type="presParOf" srcId="{C5E72858-0343-47F5-80E2-34FC6C8BD0ED}" destId="{0E7B7A4C-80FF-4DFB-8FB4-1A09D917D8CD}" srcOrd="2" destOrd="0" presId="urn:microsoft.com/office/officeart/2018/5/layout/IconCircleLabelList"/>
    <dgm:cxn modelId="{A69D4350-98E8-4FB9-B1B8-7F6EC936506C}" type="presParOf" srcId="{C5E72858-0343-47F5-80E2-34FC6C8BD0ED}" destId="{8079E0DE-5BCA-427E-A2BE-428310CEB530}" srcOrd="3" destOrd="0" presId="urn:microsoft.com/office/officeart/2018/5/layout/IconCircleLabelList"/>
    <dgm:cxn modelId="{52191DA7-2768-4542-A6FB-AE07021B81C1}" type="presParOf" srcId="{0CDA67BC-8805-4094-A0C7-0081521822BE}" destId="{7400589F-13E1-4234-81D7-E094D12D757F}" srcOrd="1" destOrd="0" presId="urn:microsoft.com/office/officeart/2018/5/layout/IconCircleLabelList"/>
    <dgm:cxn modelId="{ECD0F34D-9065-496E-8D0D-D744F3A023D7}" type="presParOf" srcId="{0CDA67BC-8805-4094-A0C7-0081521822BE}" destId="{BF174923-3E97-428C-873A-BECABE575330}" srcOrd="2" destOrd="0" presId="urn:microsoft.com/office/officeart/2018/5/layout/IconCircleLabelList"/>
    <dgm:cxn modelId="{1C268E29-504B-42F8-B148-71EB8B268489}" type="presParOf" srcId="{BF174923-3E97-428C-873A-BECABE575330}" destId="{0732637E-0FC9-4B31-B0A8-FE0A458CB0B0}" srcOrd="0" destOrd="0" presId="urn:microsoft.com/office/officeart/2018/5/layout/IconCircleLabelList"/>
    <dgm:cxn modelId="{44907A88-7C20-4E75-B0D7-F9EB45250C2D}" type="presParOf" srcId="{BF174923-3E97-428C-873A-BECABE575330}" destId="{D2B59EC7-FFC0-4409-908F-AD3DD007BE98}" srcOrd="1" destOrd="0" presId="urn:microsoft.com/office/officeart/2018/5/layout/IconCircleLabelList"/>
    <dgm:cxn modelId="{1D0D66A0-50FF-4D09-9DB1-ABEA087C28BD}" type="presParOf" srcId="{BF174923-3E97-428C-873A-BECABE575330}" destId="{3A5AB71C-3763-4AAC-B6CF-668BBA283AE5}" srcOrd="2" destOrd="0" presId="urn:microsoft.com/office/officeart/2018/5/layout/IconCircleLabelList"/>
    <dgm:cxn modelId="{C32AEF55-E5D9-4E33-885D-A43BDE6BF6BD}" type="presParOf" srcId="{BF174923-3E97-428C-873A-BECABE575330}" destId="{7E71217C-AC82-4B43-8250-8DB7E2B53387}" srcOrd="3" destOrd="0" presId="urn:microsoft.com/office/officeart/2018/5/layout/IconCircleLabelList"/>
    <dgm:cxn modelId="{CB6B9253-D239-4ED6-8EC7-47DCE554E9B0}" type="presParOf" srcId="{0CDA67BC-8805-4094-A0C7-0081521822BE}" destId="{B3F68F5C-9CC0-414E-8FA1-1370B8D95D3A}" srcOrd="3" destOrd="0" presId="urn:microsoft.com/office/officeart/2018/5/layout/IconCircleLabelList"/>
    <dgm:cxn modelId="{698047D9-4153-4FEE-BFA4-058BA8662F16}" type="presParOf" srcId="{0CDA67BC-8805-4094-A0C7-0081521822BE}" destId="{1BDCC7D8-C1CF-4C26-A96A-9EECD21BD744}" srcOrd="4" destOrd="0" presId="urn:microsoft.com/office/officeart/2018/5/layout/IconCircleLabelList"/>
    <dgm:cxn modelId="{2CD220AD-A007-4A9D-B746-6F8B4C8BE472}" type="presParOf" srcId="{1BDCC7D8-C1CF-4C26-A96A-9EECD21BD744}" destId="{7346387C-F789-4FCE-9EF2-E59B338914E1}" srcOrd="0" destOrd="0" presId="urn:microsoft.com/office/officeart/2018/5/layout/IconCircleLabelList"/>
    <dgm:cxn modelId="{4E568701-3A0C-4522-8EFA-9DAAC0B6DD8A}" type="presParOf" srcId="{1BDCC7D8-C1CF-4C26-A96A-9EECD21BD744}" destId="{CD14D16D-E080-41B9-99F5-4E55462060D4}" srcOrd="1" destOrd="0" presId="urn:microsoft.com/office/officeart/2018/5/layout/IconCircleLabelList"/>
    <dgm:cxn modelId="{AC9156B2-BA3C-424C-AD23-86272B37DFE9}" type="presParOf" srcId="{1BDCC7D8-C1CF-4C26-A96A-9EECD21BD744}" destId="{E15EA259-B70A-4D05-8DBF-E88E7ECF51F9}" srcOrd="2" destOrd="0" presId="urn:microsoft.com/office/officeart/2018/5/layout/IconCircleLabelList"/>
    <dgm:cxn modelId="{02F0F6EA-C6DD-49B6-BACC-5E9199B7B848}" type="presParOf" srcId="{1BDCC7D8-C1CF-4C26-A96A-9EECD21BD744}" destId="{8DB5710A-C9CF-4344-A7CD-89D92A378589}" srcOrd="3" destOrd="0" presId="urn:microsoft.com/office/officeart/2018/5/layout/IconCircleLabelList"/>
    <dgm:cxn modelId="{B0644113-AFCF-495D-8187-175DCFC3BE20}" type="presParOf" srcId="{0CDA67BC-8805-4094-A0C7-0081521822BE}" destId="{C53DEEA1-A705-4909-9619-935D8262EFC4}" srcOrd="5" destOrd="0" presId="urn:microsoft.com/office/officeart/2018/5/layout/IconCircleLabelList"/>
    <dgm:cxn modelId="{75AE6ECF-0441-44B7-B2F6-17CF9E3E7BBC}" type="presParOf" srcId="{0CDA67BC-8805-4094-A0C7-0081521822BE}" destId="{C8734C43-DBDC-4B1A-9D8E-6BA810F36653}" srcOrd="6" destOrd="0" presId="urn:microsoft.com/office/officeart/2018/5/layout/IconCircleLabelList"/>
    <dgm:cxn modelId="{BF08D631-3214-4E1C-B032-38B11DA0F864}" type="presParOf" srcId="{C8734C43-DBDC-4B1A-9D8E-6BA810F36653}" destId="{397B685B-89A6-4136-B186-B56426D65103}" srcOrd="0" destOrd="0" presId="urn:microsoft.com/office/officeart/2018/5/layout/IconCircleLabelList"/>
    <dgm:cxn modelId="{534B411C-01A9-4DCE-86AB-6D23FEFF844B}" type="presParOf" srcId="{C8734C43-DBDC-4B1A-9D8E-6BA810F36653}" destId="{0F69A68B-6670-4849-BAFD-F9AB370FA283}" srcOrd="1" destOrd="0" presId="urn:microsoft.com/office/officeart/2018/5/layout/IconCircleLabelList"/>
    <dgm:cxn modelId="{3FB09D66-02AE-4A94-B2ED-3F8F21CD059D}" type="presParOf" srcId="{C8734C43-DBDC-4B1A-9D8E-6BA810F36653}" destId="{70E804DE-5C3A-4612-9488-EB0C5ACE69AE}" srcOrd="2" destOrd="0" presId="urn:microsoft.com/office/officeart/2018/5/layout/IconCircleLabelList"/>
    <dgm:cxn modelId="{7B11DEDE-114A-4E31-80DB-DE5363E7AA8E}" type="presParOf" srcId="{C8734C43-DBDC-4B1A-9D8E-6BA810F36653}" destId="{753E6DC5-891D-4AA5-B6FC-9E49E32B34A3}" srcOrd="3" destOrd="0" presId="urn:microsoft.com/office/officeart/2018/5/layout/IconCircle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99EFA1-3494-43BC-8195-478ACB083F92}"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D904EF44-7363-419F-85D7-BD2BD0DDE585}">
      <dgm:prSet/>
      <dgm:spPr/>
      <dgm:t>
        <a:bodyPr/>
        <a:lstStyle/>
        <a:p>
          <a:pPr>
            <a:defRPr cap="all"/>
          </a:pPr>
          <a:r>
            <a:rPr lang="en-GB" i="0" dirty="0">
              <a:solidFill>
                <a:schemeClr val="tx1"/>
              </a:solidFill>
            </a:rPr>
            <a:t>1. Recognising the opportunity</a:t>
          </a:r>
          <a:endParaRPr lang="en-US" dirty="0">
            <a:solidFill>
              <a:schemeClr val="tx1"/>
            </a:solidFill>
          </a:endParaRPr>
        </a:p>
      </dgm:t>
    </dgm:pt>
    <dgm:pt modelId="{83AC3268-A498-46D7-B561-D933751F9018}" type="parTrans" cxnId="{BA416744-5FFD-445F-9399-B9DA83C7D2BA}">
      <dgm:prSet/>
      <dgm:spPr/>
      <dgm:t>
        <a:bodyPr/>
        <a:lstStyle/>
        <a:p>
          <a:endParaRPr lang="en-US">
            <a:solidFill>
              <a:schemeClr val="tx1"/>
            </a:solidFill>
          </a:endParaRPr>
        </a:p>
      </dgm:t>
    </dgm:pt>
    <dgm:pt modelId="{8EA4C15B-5BAF-453F-901E-3BF81A67371B}" type="sibTrans" cxnId="{BA416744-5FFD-445F-9399-B9DA83C7D2BA}">
      <dgm:prSet/>
      <dgm:spPr/>
      <dgm:t>
        <a:bodyPr/>
        <a:lstStyle/>
        <a:p>
          <a:endParaRPr lang="en-US">
            <a:solidFill>
              <a:schemeClr val="tx1"/>
            </a:solidFill>
          </a:endParaRPr>
        </a:p>
      </dgm:t>
    </dgm:pt>
    <dgm:pt modelId="{536FB8D2-30CD-4203-955C-0D12AF226B19}">
      <dgm:prSet/>
      <dgm:spPr/>
      <dgm:t>
        <a:bodyPr/>
        <a:lstStyle/>
        <a:p>
          <a:pPr>
            <a:defRPr cap="all"/>
          </a:pPr>
          <a:r>
            <a:rPr lang="en-GB" i="0">
              <a:solidFill>
                <a:schemeClr val="tx1"/>
              </a:solidFill>
            </a:rPr>
            <a:t>2. Finding the resources</a:t>
          </a:r>
          <a:endParaRPr lang="en-US">
            <a:solidFill>
              <a:schemeClr val="tx1"/>
            </a:solidFill>
          </a:endParaRPr>
        </a:p>
      </dgm:t>
    </dgm:pt>
    <dgm:pt modelId="{38F1531B-6B0F-4994-998F-B56B40C67BD2}" type="parTrans" cxnId="{6CA6C5C0-2F45-4BC2-A213-183FE31F5C2D}">
      <dgm:prSet/>
      <dgm:spPr/>
      <dgm:t>
        <a:bodyPr/>
        <a:lstStyle/>
        <a:p>
          <a:endParaRPr lang="en-US">
            <a:solidFill>
              <a:schemeClr val="tx1"/>
            </a:solidFill>
          </a:endParaRPr>
        </a:p>
      </dgm:t>
    </dgm:pt>
    <dgm:pt modelId="{FC6059B5-F815-48C4-96AC-BB1AEEEBCA80}" type="sibTrans" cxnId="{6CA6C5C0-2F45-4BC2-A213-183FE31F5C2D}">
      <dgm:prSet/>
      <dgm:spPr/>
      <dgm:t>
        <a:bodyPr/>
        <a:lstStyle/>
        <a:p>
          <a:endParaRPr lang="en-US">
            <a:solidFill>
              <a:schemeClr val="tx1"/>
            </a:solidFill>
          </a:endParaRPr>
        </a:p>
      </dgm:t>
    </dgm:pt>
    <dgm:pt modelId="{1E057149-4E82-456D-B81F-5E10E0E03C52}">
      <dgm:prSet/>
      <dgm:spPr/>
      <dgm:t>
        <a:bodyPr/>
        <a:lstStyle/>
        <a:p>
          <a:pPr>
            <a:defRPr cap="all"/>
          </a:pPr>
          <a:r>
            <a:rPr lang="en-GB" i="0">
              <a:solidFill>
                <a:schemeClr val="tx1"/>
              </a:solidFill>
            </a:rPr>
            <a:t>3. Developing the idea</a:t>
          </a:r>
          <a:endParaRPr lang="en-US">
            <a:solidFill>
              <a:schemeClr val="tx1"/>
            </a:solidFill>
          </a:endParaRPr>
        </a:p>
      </dgm:t>
    </dgm:pt>
    <dgm:pt modelId="{393AA6C9-06AF-4F5C-A6CC-C28F13C9C87E}" type="parTrans" cxnId="{2B40BA57-FE61-4F67-B900-23D1728FF8CC}">
      <dgm:prSet/>
      <dgm:spPr/>
      <dgm:t>
        <a:bodyPr/>
        <a:lstStyle/>
        <a:p>
          <a:endParaRPr lang="en-US">
            <a:solidFill>
              <a:schemeClr val="tx1"/>
            </a:solidFill>
          </a:endParaRPr>
        </a:p>
      </dgm:t>
    </dgm:pt>
    <dgm:pt modelId="{72FE2075-6B16-4F65-919C-BD437EE60BF7}" type="sibTrans" cxnId="{2B40BA57-FE61-4F67-B900-23D1728FF8CC}">
      <dgm:prSet/>
      <dgm:spPr/>
      <dgm:t>
        <a:bodyPr/>
        <a:lstStyle/>
        <a:p>
          <a:endParaRPr lang="en-US">
            <a:solidFill>
              <a:schemeClr val="tx1"/>
            </a:solidFill>
          </a:endParaRPr>
        </a:p>
      </dgm:t>
    </dgm:pt>
    <dgm:pt modelId="{00B2B1C5-FD29-4B20-BD5C-39846C5DD227}">
      <dgm:prSet/>
      <dgm:spPr/>
      <dgm:t>
        <a:bodyPr/>
        <a:lstStyle/>
        <a:p>
          <a:pPr>
            <a:defRPr cap="all"/>
          </a:pPr>
          <a:r>
            <a:rPr lang="en-GB" i="0" dirty="0">
              <a:solidFill>
                <a:schemeClr val="tx1"/>
              </a:solidFill>
            </a:rPr>
            <a:t>4. Capturing value.</a:t>
          </a:r>
          <a:endParaRPr lang="en-US" dirty="0">
            <a:solidFill>
              <a:schemeClr val="tx1"/>
            </a:solidFill>
          </a:endParaRPr>
        </a:p>
      </dgm:t>
    </dgm:pt>
    <dgm:pt modelId="{603CCB6B-6731-42A0-BBF6-8D05046C7A55}" type="parTrans" cxnId="{51018494-891A-4F9A-8930-EEF8C583276B}">
      <dgm:prSet/>
      <dgm:spPr/>
      <dgm:t>
        <a:bodyPr/>
        <a:lstStyle/>
        <a:p>
          <a:endParaRPr lang="en-US">
            <a:solidFill>
              <a:schemeClr val="tx1"/>
            </a:solidFill>
          </a:endParaRPr>
        </a:p>
      </dgm:t>
    </dgm:pt>
    <dgm:pt modelId="{B84BD69A-613C-4CF9-A4DE-0FB83158AAC0}" type="sibTrans" cxnId="{51018494-891A-4F9A-8930-EEF8C583276B}">
      <dgm:prSet/>
      <dgm:spPr/>
      <dgm:t>
        <a:bodyPr/>
        <a:lstStyle/>
        <a:p>
          <a:endParaRPr lang="en-US">
            <a:solidFill>
              <a:schemeClr val="tx1"/>
            </a:solidFill>
          </a:endParaRPr>
        </a:p>
      </dgm:t>
    </dgm:pt>
    <dgm:pt modelId="{0CDA67BC-8805-4094-A0C7-0081521822BE}" type="pres">
      <dgm:prSet presAssocID="{0B99EFA1-3494-43BC-8195-478ACB083F92}" presName="root" presStyleCnt="0">
        <dgm:presLayoutVars>
          <dgm:dir/>
          <dgm:resizeHandles val="exact"/>
        </dgm:presLayoutVars>
      </dgm:prSet>
      <dgm:spPr/>
    </dgm:pt>
    <dgm:pt modelId="{C5E72858-0343-47F5-80E2-34FC6C8BD0ED}" type="pres">
      <dgm:prSet presAssocID="{D904EF44-7363-419F-85D7-BD2BD0DDE585}" presName="compNode" presStyleCnt="0"/>
      <dgm:spPr/>
    </dgm:pt>
    <dgm:pt modelId="{66479F34-11D3-474B-8304-3A9B276B73C9}" type="pres">
      <dgm:prSet presAssocID="{D904EF44-7363-419F-85D7-BD2BD0DDE585}" presName="iconBgRect" presStyleLbl="bgShp" presStyleIdx="0" presStyleCnt="4"/>
      <dgm:spPr/>
    </dgm:pt>
    <dgm:pt modelId="{95C3E095-3DDD-4F04-8990-9F05C1669239}" type="pres">
      <dgm:prSet presAssocID="{D904EF44-7363-419F-85D7-BD2BD0DDE5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er"/>
        </a:ext>
      </dgm:extLst>
    </dgm:pt>
    <dgm:pt modelId="{0E7B7A4C-80FF-4DFB-8FB4-1A09D917D8CD}" type="pres">
      <dgm:prSet presAssocID="{D904EF44-7363-419F-85D7-BD2BD0DDE585}" presName="spaceRect" presStyleCnt="0"/>
      <dgm:spPr/>
    </dgm:pt>
    <dgm:pt modelId="{8079E0DE-5BCA-427E-A2BE-428310CEB530}" type="pres">
      <dgm:prSet presAssocID="{D904EF44-7363-419F-85D7-BD2BD0DDE585}" presName="textRect" presStyleLbl="revTx" presStyleIdx="0" presStyleCnt="4">
        <dgm:presLayoutVars>
          <dgm:chMax val="1"/>
          <dgm:chPref val="1"/>
        </dgm:presLayoutVars>
      </dgm:prSet>
      <dgm:spPr/>
    </dgm:pt>
    <dgm:pt modelId="{7400589F-13E1-4234-81D7-E094D12D757F}" type="pres">
      <dgm:prSet presAssocID="{8EA4C15B-5BAF-453F-901E-3BF81A67371B}" presName="sibTrans" presStyleCnt="0"/>
      <dgm:spPr/>
    </dgm:pt>
    <dgm:pt modelId="{BF174923-3E97-428C-873A-BECABE575330}" type="pres">
      <dgm:prSet presAssocID="{536FB8D2-30CD-4203-955C-0D12AF226B19}" presName="compNode" presStyleCnt="0"/>
      <dgm:spPr/>
    </dgm:pt>
    <dgm:pt modelId="{0732637E-0FC9-4B31-B0A8-FE0A458CB0B0}" type="pres">
      <dgm:prSet presAssocID="{536FB8D2-30CD-4203-955C-0D12AF226B19}" presName="iconBgRect" presStyleLbl="bgShp" presStyleIdx="1" presStyleCnt="4"/>
      <dgm:spPr/>
    </dgm:pt>
    <dgm:pt modelId="{D2B59EC7-FFC0-4409-908F-AD3DD007BE98}" type="pres">
      <dgm:prSet presAssocID="{536FB8D2-30CD-4203-955C-0D12AF226B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A5AB71C-3763-4AAC-B6CF-668BBA283AE5}" type="pres">
      <dgm:prSet presAssocID="{536FB8D2-30CD-4203-955C-0D12AF226B19}" presName="spaceRect" presStyleCnt="0"/>
      <dgm:spPr/>
    </dgm:pt>
    <dgm:pt modelId="{7E71217C-AC82-4B43-8250-8DB7E2B53387}" type="pres">
      <dgm:prSet presAssocID="{536FB8D2-30CD-4203-955C-0D12AF226B19}" presName="textRect" presStyleLbl="revTx" presStyleIdx="1" presStyleCnt="4">
        <dgm:presLayoutVars>
          <dgm:chMax val="1"/>
          <dgm:chPref val="1"/>
        </dgm:presLayoutVars>
      </dgm:prSet>
      <dgm:spPr/>
    </dgm:pt>
    <dgm:pt modelId="{B3F68F5C-9CC0-414E-8FA1-1370B8D95D3A}" type="pres">
      <dgm:prSet presAssocID="{FC6059B5-F815-48C4-96AC-BB1AEEEBCA80}" presName="sibTrans" presStyleCnt="0"/>
      <dgm:spPr/>
    </dgm:pt>
    <dgm:pt modelId="{1BDCC7D8-C1CF-4C26-A96A-9EECD21BD744}" type="pres">
      <dgm:prSet presAssocID="{1E057149-4E82-456D-B81F-5E10E0E03C52}" presName="compNode" presStyleCnt="0"/>
      <dgm:spPr/>
    </dgm:pt>
    <dgm:pt modelId="{7346387C-F789-4FCE-9EF2-E59B338914E1}" type="pres">
      <dgm:prSet presAssocID="{1E057149-4E82-456D-B81F-5E10E0E03C52}" presName="iconBgRect" presStyleLbl="bgShp" presStyleIdx="2" presStyleCnt="4"/>
      <dgm:spPr/>
    </dgm:pt>
    <dgm:pt modelId="{CD14D16D-E080-41B9-99F5-4E55462060D4}" type="pres">
      <dgm:prSet presAssocID="{1E057149-4E82-456D-B81F-5E10E0E03C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E15EA259-B70A-4D05-8DBF-E88E7ECF51F9}" type="pres">
      <dgm:prSet presAssocID="{1E057149-4E82-456D-B81F-5E10E0E03C52}" presName="spaceRect" presStyleCnt="0"/>
      <dgm:spPr/>
    </dgm:pt>
    <dgm:pt modelId="{8DB5710A-C9CF-4344-A7CD-89D92A378589}" type="pres">
      <dgm:prSet presAssocID="{1E057149-4E82-456D-B81F-5E10E0E03C52}" presName="textRect" presStyleLbl="revTx" presStyleIdx="2" presStyleCnt="4">
        <dgm:presLayoutVars>
          <dgm:chMax val="1"/>
          <dgm:chPref val="1"/>
        </dgm:presLayoutVars>
      </dgm:prSet>
      <dgm:spPr/>
    </dgm:pt>
    <dgm:pt modelId="{C53DEEA1-A705-4909-9619-935D8262EFC4}" type="pres">
      <dgm:prSet presAssocID="{72FE2075-6B16-4F65-919C-BD437EE60BF7}" presName="sibTrans" presStyleCnt="0"/>
      <dgm:spPr/>
    </dgm:pt>
    <dgm:pt modelId="{C8734C43-DBDC-4B1A-9D8E-6BA810F36653}" type="pres">
      <dgm:prSet presAssocID="{00B2B1C5-FD29-4B20-BD5C-39846C5DD227}" presName="compNode" presStyleCnt="0"/>
      <dgm:spPr/>
    </dgm:pt>
    <dgm:pt modelId="{397B685B-89A6-4136-B186-B56426D65103}" type="pres">
      <dgm:prSet presAssocID="{00B2B1C5-FD29-4B20-BD5C-39846C5DD227}" presName="iconBgRect" presStyleLbl="bgShp" presStyleIdx="3" presStyleCnt="4"/>
      <dgm:spPr/>
    </dgm:pt>
    <dgm:pt modelId="{0F69A68B-6670-4849-BAFD-F9AB370FA283}" type="pres">
      <dgm:prSet presAssocID="{00B2B1C5-FD29-4B20-BD5C-39846C5DD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m strip"/>
        </a:ext>
      </dgm:extLst>
    </dgm:pt>
    <dgm:pt modelId="{70E804DE-5C3A-4612-9488-EB0C5ACE69AE}" type="pres">
      <dgm:prSet presAssocID="{00B2B1C5-FD29-4B20-BD5C-39846C5DD227}" presName="spaceRect" presStyleCnt="0"/>
      <dgm:spPr/>
    </dgm:pt>
    <dgm:pt modelId="{753E6DC5-891D-4AA5-B6FC-9E49E32B34A3}" type="pres">
      <dgm:prSet presAssocID="{00B2B1C5-FD29-4B20-BD5C-39846C5DD227}" presName="textRect" presStyleLbl="revTx" presStyleIdx="3" presStyleCnt="4">
        <dgm:presLayoutVars>
          <dgm:chMax val="1"/>
          <dgm:chPref val="1"/>
        </dgm:presLayoutVars>
      </dgm:prSet>
      <dgm:spPr/>
    </dgm:pt>
  </dgm:ptLst>
  <dgm:cxnLst>
    <dgm:cxn modelId="{BA416744-5FFD-445F-9399-B9DA83C7D2BA}" srcId="{0B99EFA1-3494-43BC-8195-478ACB083F92}" destId="{D904EF44-7363-419F-85D7-BD2BD0DDE585}" srcOrd="0" destOrd="0" parTransId="{83AC3268-A498-46D7-B561-D933751F9018}" sibTransId="{8EA4C15B-5BAF-453F-901E-3BF81A67371B}"/>
    <dgm:cxn modelId="{E19A764F-748F-4C63-8EA5-5628CAD27D1F}" type="presOf" srcId="{536FB8D2-30CD-4203-955C-0D12AF226B19}" destId="{7E71217C-AC82-4B43-8250-8DB7E2B53387}" srcOrd="0" destOrd="0" presId="urn:microsoft.com/office/officeart/2018/5/layout/IconCircleLabelList"/>
    <dgm:cxn modelId="{51473F54-6863-4E0A-A0D3-348CE5CFD80F}" type="presOf" srcId="{1E057149-4E82-456D-B81F-5E10E0E03C52}" destId="{8DB5710A-C9CF-4344-A7CD-89D92A378589}" srcOrd="0" destOrd="0" presId="urn:microsoft.com/office/officeart/2018/5/layout/IconCircleLabelList"/>
    <dgm:cxn modelId="{2B40BA57-FE61-4F67-B900-23D1728FF8CC}" srcId="{0B99EFA1-3494-43BC-8195-478ACB083F92}" destId="{1E057149-4E82-456D-B81F-5E10E0E03C52}" srcOrd="2" destOrd="0" parTransId="{393AA6C9-06AF-4F5C-A6CC-C28F13C9C87E}" sibTransId="{72FE2075-6B16-4F65-919C-BD437EE60BF7}"/>
    <dgm:cxn modelId="{7B07AE5A-0C7F-49E4-9BD7-90C1A3EAECFB}" type="presOf" srcId="{00B2B1C5-FD29-4B20-BD5C-39846C5DD227}" destId="{753E6DC5-891D-4AA5-B6FC-9E49E32B34A3}" srcOrd="0" destOrd="0" presId="urn:microsoft.com/office/officeart/2018/5/layout/IconCircleLabelList"/>
    <dgm:cxn modelId="{51018494-891A-4F9A-8930-EEF8C583276B}" srcId="{0B99EFA1-3494-43BC-8195-478ACB083F92}" destId="{00B2B1C5-FD29-4B20-BD5C-39846C5DD227}" srcOrd="3" destOrd="0" parTransId="{603CCB6B-6731-42A0-BBF6-8D05046C7A55}" sibTransId="{B84BD69A-613C-4CF9-A4DE-0FB83158AAC0}"/>
    <dgm:cxn modelId="{15202D95-71FA-44DA-9F61-BFFDA3F0B0E6}" type="presOf" srcId="{0B99EFA1-3494-43BC-8195-478ACB083F92}" destId="{0CDA67BC-8805-4094-A0C7-0081521822BE}" srcOrd="0" destOrd="0" presId="urn:microsoft.com/office/officeart/2018/5/layout/IconCircleLabelList"/>
    <dgm:cxn modelId="{6CA6C5C0-2F45-4BC2-A213-183FE31F5C2D}" srcId="{0B99EFA1-3494-43BC-8195-478ACB083F92}" destId="{536FB8D2-30CD-4203-955C-0D12AF226B19}" srcOrd="1" destOrd="0" parTransId="{38F1531B-6B0F-4994-998F-B56B40C67BD2}" sibTransId="{FC6059B5-F815-48C4-96AC-BB1AEEEBCA80}"/>
    <dgm:cxn modelId="{714AB9EB-B03E-4391-A6ED-80275384F04E}" type="presOf" srcId="{D904EF44-7363-419F-85D7-BD2BD0DDE585}" destId="{8079E0DE-5BCA-427E-A2BE-428310CEB530}" srcOrd="0" destOrd="0" presId="urn:microsoft.com/office/officeart/2018/5/layout/IconCircleLabelList"/>
    <dgm:cxn modelId="{73D52CF9-5017-48E2-8371-0D2D0D5733F1}" type="presParOf" srcId="{0CDA67BC-8805-4094-A0C7-0081521822BE}" destId="{C5E72858-0343-47F5-80E2-34FC6C8BD0ED}" srcOrd="0" destOrd="0" presId="urn:microsoft.com/office/officeart/2018/5/layout/IconCircleLabelList"/>
    <dgm:cxn modelId="{9F0AAFF7-EFA4-4F02-9E31-E9F25D13BAFC}" type="presParOf" srcId="{C5E72858-0343-47F5-80E2-34FC6C8BD0ED}" destId="{66479F34-11D3-474B-8304-3A9B276B73C9}" srcOrd="0" destOrd="0" presId="urn:microsoft.com/office/officeart/2018/5/layout/IconCircleLabelList"/>
    <dgm:cxn modelId="{F518D7D2-0ED3-46A8-9EAA-0F141BAAE85D}" type="presParOf" srcId="{C5E72858-0343-47F5-80E2-34FC6C8BD0ED}" destId="{95C3E095-3DDD-4F04-8990-9F05C1669239}" srcOrd="1" destOrd="0" presId="urn:microsoft.com/office/officeart/2018/5/layout/IconCircleLabelList"/>
    <dgm:cxn modelId="{8C67D0B4-0512-45EA-95FC-B27A0875FC9A}" type="presParOf" srcId="{C5E72858-0343-47F5-80E2-34FC6C8BD0ED}" destId="{0E7B7A4C-80FF-4DFB-8FB4-1A09D917D8CD}" srcOrd="2" destOrd="0" presId="urn:microsoft.com/office/officeart/2018/5/layout/IconCircleLabelList"/>
    <dgm:cxn modelId="{A69D4350-98E8-4FB9-B1B8-7F6EC936506C}" type="presParOf" srcId="{C5E72858-0343-47F5-80E2-34FC6C8BD0ED}" destId="{8079E0DE-5BCA-427E-A2BE-428310CEB530}" srcOrd="3" destOrd="0" presId="urn:microsoft.com/office/officeart/2018/5/layout/IconCircleLabelList"/>
    <dgm:cxn modelId="{52191DA7-2768-4542-A6FB-AE07021B81C1}" type="presParOf" srcId="{0CDA67BC-8805-4094-A0C7-0081521822BE}" destId="{7400589F-13E1-4234-81D7-E094D12D757F}" srcOrd="1" destOrd="0" presId="urn:microsoft.com/office/officeart/2018/5/layout/IconCircleLabelList"/>
    <dgm:cxn modelId="{ECD0F34D-9065-496E-8D0D-D744F3A023D7}" type="presParOf" srcId="{0CDA67BC-8805-4094-A0C7-0081521822BE}" destId="{BF174923-3E97-428C-873A-BECABE575330}" srcOrd="2" destOrd="0" presId="urn:microsoft.com/office/officeart/2018/5/layout/IconCircleLabelList"/>
    <dgm:cxn modelId="{1C268E29-504B-42F8-B148-71EB8B268489}" type="presParOf" srcId="{BF174923-3E97-428C-873A-BECABE575330}" destId="{0732637E-0FC9-4B31-B0A8-FE0A458CB0B0}" srcOrd="0" destOrd="0" presId="urn:microsoft.com/office/officeart/2018/5/layout/IconCircleLabelList"/>
    <dgm:cxn modelId="{44907A88-7C20-4E75-B0D7-F9EB45250C2D}" type="presParOf" srcId="{BF174923-3E97-428C-873A-BECABE575330}" destId="{D2B59EC7-FFC0-4409-908F-AD3DD007BE98}" srcOrd="1" destOrd="0" presId="urn:microsoft.com/office/officeart/2018/5/layout/IconCircleLabelList"/>
    <dgm:cxn modelId="{1D0D66A0-50FF-4D09-9DB1-ABEA087C28BD}" type="presParOf" srcId="{BF174923-3E97-428C-873A-BECABE575330}" destId="{3A5AB71C-3763-4AAC-B6CF-668BBA283AE5}" srcOrd="2" destOrd="0" presId="urn:microsoft.com/office/officeart/2018/5/layout/IconCircleLabelList"/>
    <dgm:cxn modelId="{C32AEF55-E5D9-4E33-885D-A43BDE6BF6BD}" type="presParOf" srcId="{BF174923-3E97-428C-873A-BECABE575330}" destId="{7E71217C-AC82-4B43-8250-8DB7E2B53387}" srcOrd="3" destOrd="0" presId="urn:microsoft.com/office/officeart/2018/5/layout/IconCircleLabelList"/>
    <dgm:cxn modelId="{CB6B9253-D239-4ED6-8EC7-47DCE554E9B0}" type="presParOf" srcId="{0CDA67BC-8805-4094-A0C7-0081521822BE}" destId="{B3F68F5C-9CC0-414E-8FA1-1370B8D95D3A}" srcOrd="3" destOrd="0" presId="urn:microsoft.com/office/officeart/2018/5/layout/IconCircleLabelList"/>
    <dgm:cxn modelId="{698047D9-4153-4FEE-BFA4-058BA8662F16}" type="presParOf" srcId="{0CDA67BC-8805-4094-A0C7-0081521822BE}" destId="{1BDCC7D8-C1CF-4C26-A96A-9EECD21BD744}" srcOrd="4" destOrd="0" presId="urn:microsoft.com/office/officeart/2018/5/layout/IconCircleLabelList"/>
    <dgm:cxn modelId="{2CD220AD-A007-4A9D-B746-6F8B4C8BE472}" type="presParOf" srcId="{1BDCC7D8-C1CF-4C26-A96A-9EECD21BD744}" destId="{7346387C-F789-4FCE-9EF2-E59B338914E1}" srcOrd="0" destOrd="0" presId="urn:microsoft.com/office/officeart/2018/5/layout/IconCircleLabelList"/>
    <dgm:cxn modelId="{4E568701-3A0C-4522-8EFA-9DAAC0B6DD8A}" type="presParOf" srcId="{1BDCC7D8-C1CF-4C26-A96A-9EECD21BD744}" destId="{CD14D16D-E080-41B9-99F5-4E55462060D4}" srcOrd="1" destOrd="0" presId="urn:microsoft.com/office/officeart/2018/5/layout/IconCircleLabelList"/>
    <dgm:cxn modelId="{AC9156B2-BA3C-424C-AD23-86272B37DFE9}" type="presParOf" srcId="{1BDCC7D8-C1CF-4C26-A96A-9EECD21BD744}" destId="{E15EA259-B70A-4D05-8DBF-E88E7ECF51F9}" srcOrd="2" destOrd="0" presId="urn:microsoft.com/office/officeart/2018/5/layout/IconCircleLabelList"/>
    <dgm:cxn modelId="{02F0F6EA-C6DD-49B6-BACC-5E9199B7B848}" type="presParOf" srcId="{1BDCC7D8-C1CF-4C26-A96A-9EECD21BD744}" destId="{8DB5710A-C9CF-4344-A7CD-89D92A378589}" srcOrd="3" destOrd="0" presId="urn:microsoft.com/office/officeart/2018/5/layout/IconCircleLabelList"/>
    <dgm:cxn modelId="{B0644113-AFCF-495D-8187-175DCFC3BE20}" type="presParOf" srcId="{0CDA67BC-8805-4094-A0C7-0081521822BE}" destId="{C53DEEA1-A705-4909-9619-935D8262EFC4}" srcOrd="5" destOrd="0" presId="urn:microsoft.com/office/officeart/2018/5/layout/IconCircleLabelList"/>
    <dgm:cxn modelId="{75AE6ECF-0441-44B7-B2F6-17CF9E3E7BBC}" type="presParOf" srcId="{0CDA67BC-8805-4094-A0C7-0081521822BE}" destId="{C8734C43-DBDC-4B1A-9D8E-6BA810F36653}" srcOrd="6" destOrd="0" presId="urn:microsoft.com/office/officeart/2018/5/layout/IconCircleLabelList"/>
    <dgm:cxn modelId="{BF08D631-3214-4E1C-B032-38B11DA0F864}" type="presParOf" srcId="{C8734C43-DBDC-4B1A-9D8E-6BA810F36653}" destId="{397B685B-89A6-4136-B186-B56426D65103}" srcOrd="0" destOrd="0" presId="urn:microsoft.com/office/officeart/2018/5/layout/IconCircleLabelList"/>
    <dgm:cxn modelId="{534B411C-01A9-4DCE-86AB-6D23FEFF844B}" type="presParOf" srcId="{C8734C43-DBDC-4B1A-9D8E-6BA810F36653}" destId="{0F69A68B-6670-4849-BAFD-F9AB370FA283}" srcOrd="1" destOrd="0" presId="urn:microsoft.com/office/officeart/2018/5/layout/IconCircleLabelList"/>
    <dgm:cxn modelId="{3FB09D66-02AE-4A94-B2ED-3F8F21CD059D}" type="presParOf" srcId="{C8734C43-DBDC-4B1A-9D8E-6BA810F36653}" destId="{70E804DE-5C3A-4612-9488-EB0C5ACE69AE}" srcOrd="2" destOrd="0" presId="urn:microsoft.com/office/officeart/2018/5/layout/IconCircleLabelList"/>
    <dgm:cxn modelId="{7B11DEDE-114A-4E31-80DB-DE5363E7AA8E}" type="presParOf" srcId="{C8734C43-DBDC-4B1A-9D8E-6BA810F36653}" destId="{753E6DC5-891D-4AA5-B6FC-9E49E32B34A3}" srcOrd="3" destOrd="0" presId="urn:microsoft.com/office/officeart/2018/5/layout/IconCircle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3A796F9-9939-4A90-8923-AB8C07315130}" type="doc">
      <dgm:prSet loTypeId="urn:microsoft.com/office/officeart/2005/8/layout/process5" loCatId="process" qsTypeId="urn:microsoft.com/office/officeart/2005/8/quickstyle/simple5" qsCatId="simple" csTypeId="urn:microsoft.com/office/officeart/2005/8/colors/colorful5" csCatId="colorful" phldr="1"/>
      <dgm:spPr/>
      <dgm:t>
        <a:bodyPr/>
        <a:lstStyle/>
        <a:p>
          <a:endParaRPr lang="en-US"/>
        </a:p>
      </dgm:t>
    </dgm:pt>
    <dgm:pt modelId="{DC8AB0A2-4E3A-4B15-8CD6-B2AB4834BDBB}">
      <dgm:prSet/>
      <dgm:spPr/>
      <dgm:t>
        <a:bodyPr/>
        <a:lstStyle/>
        <a:p>
          <a:r>
            <a:rPr lang="en-GB" dirty="0"/>
            <a:t>Incremental – doing what we do but better</a:t>
          </a:r>
          <a:endParaRPr lang="en-US" dirty="0"/>
        </a:p>
      </dgm:t>
    </dgm:pt>
    <dgm:pt modelId="{48CF48F8-11A4-4AD3-AC22-35A23E191153}" type="parTrans" cxnId="{2C3ABA41-7160-4EC2-87C6-490EB7C9FD75}">
      <dgm:prSet/>
      <dgm:spPr/>
      <dgm:t>
        <a:bodyPr/>
        <a:lstStyle/>
        <a:p>
          <a:endParaRPr lang="en-US"/>
        </a:p>
      </dgm:t>
    </dgm:pt>
    <dgm:pt modelId="{DB9523B5-536B-422B-B01A-53A89EC0E750}" type="sibTrans" cxnId="{2C3ABA41-7160-4EC2-87C6-490EB7C9FD75}">
      <dgm:prSet/>
      <dgm:spPr/>
      <dgm:t>
        <a:bodyPr/>
        <a:lstStyle/>
        <a:p>
          <a:endParaRPr lang="en-US"/>
        </a:p>
      </dgm:t>
    </dgm:pt>
    <dgm:pt modelId="{EF07CE6A-15F8-4573-B7AD-08320A3B2C3A}">
      <dgm:prSet/>
      <dgm:spPr/>
      <dgm:t>
        <a:bodyPr/>
        <a:lstStyle/>
        <a:p>
          <a:r>
            <a:rPr lang="en-GB" dirty="0"/>
            <a:t>Radical – new to the world</a:t>
          </a:r>
          <a:endParaRPr lang="en-US" dirty="0"/>
        </a:p>
      </dgm:t>
    </dgm:pt>
    <dgm:pt modelId="{140B5DA1-48D1-4D52-BD4A-48EB88657DB0}" type="parTrans" cxnId="{A8CE9D26-5887-40E6-B22A-414D182D093C}">
      <dgm:prSet/>
      <dgm:spPr/>
      <dgm:t>
        <a:bodyPr/>
        <a:lstStyle/>
        <a:p>
          <a:endParaRPr lang="en-US"/>
        </a:p>
      </dgm:t>
    </dgm:pt>
    <dgm:pt modelId="{F961625F-08EF-43D8-B982-724D2143E04A}" type="sibTrans" cxnId="{A8CE9D26-5887-40E6-B22A-414D182D093C}">
      <dgm:prSet/>
      <dgm:spPr/>
      <dgm:t>
        <a:bodyPr/>
        <a:lstStyle/>
        <a:p>
          <a:endParaRPr lang="en-US"/>
        </a:p>
      </dgm:t>
    </dgm:pt>
    <dgm:pt modelId="{B7730D6E-73BE-461F-9D0C-4122F4939D99}" type="pres">
      <dgm:prSet presAssocID="{83A796F9-9939-4A90-8923-AB8C07315130}" presName="diagram" presStyleCnt="0">
        <dgm:presLayoutVars>
          <dgm:dir/>
          <dgm:resizeHandles val="exact"/>
        </dgm:presLayoutVars>
      </dgm:prSet>
      <dgm:spPr/>
    </dgm:pt>
    <dgm:pt modelId="{9E5BBA99-7593-468F-80ED-EA3FB6ABA706}" type="pres">
      <dgm:prSet presAssocID="{DC8AB0A2-4E3A-4B15-8CD6-B2AB4834BDBB}" presName="node" presStyleLbl="node1" presStyleIdx="0" presStyleCnt="2" custLinFactNeighborX="-47" custLinFactNeighborY="-24033">
        <dgm:presLayoutVars>
          <dgm:bulletEnabled val="1"/>
        </dgm:presLayoutVars>
      </dgm:prSet>
      <dgm:spPr/>
    </dgm:pt>
    <dgm:pt modelId="{FBC76286-1E7D-44DE-B551-6ED11BB06AD5}" type="pres">
      <dgm:prSet presAssocID="{DB9523B5-536B-422B-B01A-53A89EC0E750}" presName="sibTrans" presStyleLbl="sibTrans2D1" presStyleIdx="0" presStyleCnt="1" custLinFactNeighborX="2830" custLinFactNeighborY="-16717"/>
      <dgm:spPr/>
    </dgm:pt>
    <dgm:pt modelId="{332B4F20-81E7-45B1-B97F-0A7E8E4527A6}" type="pres">
      <dgm:prSet presAssocID="{DB9523B5-536B-422B-B01A-53A89EC0E750}" presName="connectorText" presStyleLbl="sibTrans2D1" presStyleIdx="0" presStyleCnt="1"/>
      <dgm:spPr/>
    </dgm:pt>
    <dgm:pt modelId="{478A0AB8-63C4-4E25-B05C-59608AFB1E97}" type="pres">
      <dgm:prSet presAssocID="{EF07CE6A-15F8-4573-B7AD-08320A3B2C3A}" presName="node" presStyleLbl="node1" presStyleIdx="1" presStyleCnt="2" custLinFactNeighborX="47" custLinFactNeighborY="-24033">
        <dgm:presLayoutVars>
          <dgm:bulletEnabled val="1"/>
        </dgm:presLayoutVars>
      </dgm:prSet>
      <dgm:spPr/>
    </dgm:pt>
  </dgm:ptLst>
  <dgm:cxnLst>
    <dgm:cxn modelId="{A8CE9D26-5887-40E6-B22A-414D182D093C}" srcId="{83A796F9-9939-4A90-8923-AB8C07315130}" destId="{EF07CE6A-15F8-4573-B7AD-08320A3B2C3A}" srcOrd="1" destOrd="0" parTransId="{140B5DA1-48D1-4D52-BD4A-48EB88657DB0}" sibTransId="{F961625F-08EF-43D8-B982-724D2143E04A}"/>
    <dgm:cxn modelId="{B43C433A-4A5D-47E8-B36F-D16237533FCA}" type="presOf" srcId="{EF07CE6A-15F8-4573-B7AD-08320A3B2C3A}" destId="{478A0AB8-63C4-4E25-B05C-59608AFB1E97}" srcOrd="0" destOrd="0" presId="urn:microsoft.com/office/officeart/2005/8/layout/process5"/>
    <dgm:cxn modelId="{0EFBBF60-C43F-4416-943C-803E3B2F9FF8}" type="presOf" srcId="{DB9523B5-536B-422B-B01A-53A89EC0E750}" destId="{FBC76286-1E7D-44DE-B551-6ED11BB06AD5}" srcOrd="0" destOrd="0" presId="urn:microsoft.com/office/officeart/2005/8/layout/process5"/>
    <dgm:cxn modelId="{2C3ABA41-7160-4EC2-87C6-490EB7C9FD75}" srcId="{83A796F9-9939-4A90-8923-AB8C07315130}" destId="{DC8AB0A2-4E3A-4B15-8CD6-B2AB4834BDBB}" srcOrd="0" destOrd="0" parTransId="{48CF48F8-11A4-4AD3-AC22-35A23E191153}" sibTransId="{DB9523B5-536B-422B-B01A-53A89EC0E750}"/>
    <dgm:cxn modelId="{CC14006A-5B25-4CF3-A486-A5EAD1AA28FA}" type="presOf" srcId="{DB9523B5-536B-422B-B01A-53A89EC0E750}" destId="{332B4F20-81E7-45B1-B97F-0A7E8E4527A6}" srcOrd="1" destOrd="0" presId="urn:microsoft.com/office/officeart/2005/8/layout/process5"/>
    <dgm:cxn modelId="{9DA4214D-6E04-4F85-BA9F-7A3111A96703}" type="presOf" srcId="{83A796F9-9939-4A90-8923-AB8C07315130}" destId="{B7730D6E-73BE-461F-9D0C-4122F4939D99}" srcOrd="0" destOrd="0" presId="urn:microsoft.com/office/officeart/2005/8/layout/process5"/>
    <dgm:cxn modelId="{405C04D2-3D2C-4ACD-9136-6615E7DA4724}" type="presOf" srcId="{DC8AB0A2-4E3A-4B15-8CD6-B2AB4834BDBB}" destId="{9E5BBA99-7593-468F-80ED-EA3FB6ABA706}" srcOrd="0" destOrd="0" presId="urn:microsoft.com/office/officeart/2005/8/layout/process5"/>
    <dgm:cxn modelId="{8486A621-3367-44F4-88E7-16C8432F2F44}" type="presParOf" srcId="{B7730D6E-73BE-461F-9D0C-4122F4939D99}" destId="{9E5BBA99-7593-468F-80ED-EA3FB6ABA706}" srcOrd="0" destOrd="0" presId="urn:microsoft.com/office/officeart/2005/8/layout/process5"/>
    <dgm:cxn modelId="{603AF715-651C-4A7B-A38A-175CD4D7DFF8}" type="presParOf" srcId="{B7730D6E-73BE-461F-9D0C-4122F4939D99}" destId="{FBC76286-1E7D-44DE-B551-6ED11BB06AD5}" srcOrd="1" destOrd="0" presId="urn:microsoft.com/office/officeart/2005/8/layout/process5"/>
    <dgm:cxn modelId="{A3C1F300-153D-4331-8EF6-23C4B15FF028}" type="presParOf" srcId="{FBC76286-1E7D-44DE-B551-6ED11BB06AD5}" destId="{332B4F20-81E7-45B1-B97F-0A7E8E4527A6}" srcOrd="0" destOrd="0" presId="urn:microsoft.com/office/officeart/2005/8/layout/process5"/>
    <dgm:cxn modelId="{D7D00A64-D66A-4942-AD89-2180AE546CBF}" type="presParOf" srcId="{B7730D6E-73BE-461F-9D0C-4122F4939D99}" destId="{478A0AB8-63C4-4E25-B05C-59608AFB1E97}"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8EEE0C5-51BF-4BBC-A317-5769E5BAE73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9A8F713-FFDE-4D7F-B8A7-A933172AE068}">
      <dgm:prSet/>
      <dgm:spPr/>
      <dgm:t>
        <a:bodyPr/>
        <a:lstStyle/>
        <a:p>
          <a:r>
            <a:rPr lang="en-GB" dirty="0"/>
            <a:t>Are the changes you have proposed radical or incremental?</a:t>
          </a:r>
          <a:endParaRPr lang="en-US" dirty="0"/>
        </a:p>
      </dgm:t>
    </dgm:pt>
    <dgm:pt modelId="{D01D501B-3980-4206-9B3B-FC2F184CA8E3}" type="parTrans" cxnId="{F68C5173-CE4C-4A58-A7C9-D3DB5BDBBB50}">
      <dgm:prSet/>
      <dgm:spPr/>
      <dgm:t>
        <a:bodyPr/>
        <a:lstStyle/>
        <a:p>
          <a:endParaRPr lang="en-US"/>
        </a:p>
      </dgm:t>
    </dgm:pt>
    <dgm:pt modelId="{FC3A6B9E-1CBC-43E4-840F-97361D3F4012}" type="sibTrans" cxnId="{F68C5173-CE4C-4A58-A7C9-D3DB5BDBBB50}">
      <dgm:prSet/>
      <dgm:spPr/>
      <dgm:t>
        <a:bodyPr/>
        <a:lstStyle/>
        <a:p>
          <a:endParaRPr lang="en-US"/>
        </a:p>
      </dgm:t>
    </dgm:pt>
    <dgm:pt modelId="{FE2557A6-E993-40AB-87E6-169CB73268EB}">
      <dgm:prSet/>
      <dgm:spPr/>
      <dgm:t>
        <a:bodyPr/>
        <a:lstStyle/>
        <a:p>
          <a:r>
            <a:rPr lang="en-GB"/>
            <a:t>Which of the 4 p’s would your changes fall into?</a:t>
          </a:r>
          <a:endParaRPr lang="en-US"/>
        </a:p>
      </dgm:t>
    </dgm:pt>
    <dgm:pt modelId="{C763DAD3-4ED5-4688-8EB9-922FB60A7AE5}" type="parTrans" cxnId="{6E0A5453-0D0D-45C8-898B-2EA91F2F395A}">
      <dgm:prSet/>
      <dgm:spPr/>
      <dgm:t>
        <a:bodyPr/>
        <a:lstStyle/>
        <a:p>
          <a:endParaRPr lang="en-US"/>
        </a:p>
      </dgm:t>
    </dgm:pt>
    <dgm:pt modelId="{1C6BBA73-C5BA-4708-86FC-047E0CAB1C6C}" type="sibTrans" cxnId="{6E0A5453-0D0D-45C8-898B-2EA91F2F395A}">
      <dgm:prSet/>
      <dgm:spPr/>
      <dgm:t>
        <a:bodyPr/>
        <a:lstStyle/>
        <a:p>
          <a:endParaRPr lang="en-US"/>
        </a:p>
      </dgm:t>
    </dgm:pt>
    <dgm:pt modelId="{F44BD83A-094D-4707-8837-F66D03C421DD}">
      <dgm:prSet/>
      <dgm:spPr/>
      <dgm:t>
        <a:bodyPr/>
        <a:lstStyle/>
        <a:p>
          <a:r>
            <a:rPr lang="en-GB" dirty="0"/>
            <a:t>What are the challenges that will be faced and how will you overcome them?</a:t>
          </a:r>
          <a:endParaRPr lang="en-US" dirty="0"/>
        </a:p>
      </dgm:t>
    </dgm:pt>
    <dgm:pt modelId="{BE965484-0633-4C51-A0C3-408A483FFC37}" type="parTrans" cxnId="{8A053EF7-412E-4C49-8061-44ACA629D332}">
      <dgm:prSet/>
      <dgm:spPr/>
      <dgm:t>
        <a:bodyPr/>
        <a:lstStyle/>
        <a:p>
          <a:endParaRPr lang="en-US"/>
        </a:p>
      </dgm:t>
    </dgm:pt>
    <dgm:pt modelId="{54D9CB1C-759D-4D5D-A305-9F2F411F3A39}" type="sibTrans" cxnId="{8A053EF7-412E-4C49-8061-44ACA629D332}">
      <dgm:prSet/>
      <dgm:spPr/>
      <dgm:t>
        <a:bodyPr/>
        <a:lstStyle/>
        <a:p>
          <a:endParaRPr lang="en-US"/>
        </a:p>
      </dgm:t>
    </dgm:pt>
    <dgm:pt modelId="{FC9387C9-9BDB-4F07-B52F-677BE63C538D}" type="pres">
      <dgm:prSet presAssocID="{D8EEE0C5-51BF-4BBC-A317-5769E5BAE734}" presName="linear" presStyleCnt="0">
        <dgm:presLayoutVars>
          <dgm:animLvl val="lvl"/>
          <dgm:resizeHandles val="exact"/>
        </dgm:presLayoutVars>
      </dgm:prSet>
      <dgm:spPr/>
    </dgm:pt>
    <dgm:pt modelId="{CA958EDC-0738-4F3B-B970-A2C85416ACF7}" type="pres">
      <dgm:prSet presAssocID="{29A8F713-FFDE-4D7F-B8A7-A933172AE068}" presName="parentText" presStyleLbl="node1" presStyleIdx="0" presStyleCnt="3">
        <dgm:presLayoutVars>
          <dgm:chMax val="0"/>
          <dgm:bulletEnabled val="1"/>
        </dgm:presLayoutVars>
      </dgm:prSet>
      <dgm:spPr/>
    </dgm:pt>
    <dgm:pt modelId="{980FDA26-5F96-4D6A-9DF5-C33CCABF274D}" type="pres">
      <dgm:prSet presAssocID="{FC3A6B9E-1CBC-43E4-840F-97361D3F4012}" presName="spacer" presStyleCnt="0"/>
      <dgm:spPr/>
    </dgm:pt>
    <dgm:pt modelId="{D9A1A604-5B23-4BC1-BB5A-4988699675B6}" type="pres">
      <dgm:prSet presAssocID="{FE2557A6-E993-40AB-87E6-169CB73268EB}" presName="parentText" presStyleLbl="node1" presStyleIdx="1" presStyleCnt="3">
        <dgm:presLayoutVars>
          <dgm:chMax val="0"/>
          <dgm:bulletEnabled val="1"/>
        </dgm:presLayoutVars>
      </dgm:prSet>
      <dgm:spPr/>
    </dgm:pt>
    <dgm:pt modelId="{D04D6B30-0032-4AD4-AE2A-600B5E134A3D}" type="pres">
      <dgm:prSet presAssocID="{1C6BBA73-C5BA-4708-86FC-047E0CAB1C6C}" presName="spacer" presStyleCnt="0"/>
      <dgm:spPr/>
    </dgm:pt>
    <dgm:pt modelId="{F9B5FB67-0124-4939-9562-72B399312998}" type="pres">
      <dgm:prSet presAssocID="{F44BD83A-094D-4707-8837-F66D03C421DD}" presName="parentText" presStyleLbl="node1" presStyleIdx="2" presStyleCnt="3">
        <dgm:presLayoutVars>
          <dgm:chMax val="0"/>
          <dgm:bulletEnabled val="1"/>
        </dgm:presLayoutVars>
      </dgm:prSet>
      <dgm:spPr/>
    </dgm:pt>
  </dgm:ptLst>
  <dgm:cxnLst>
    <dgm:cxn modelId="{34A9C812-A5EA-4EDF-87D1-59766D75FCA3}" type="presOf" srcId="{F44BD83A-094D-4707-8837-F66D03C421DD}" destId="{F9B5FB67-0124-4939-9562-72B399312998}" srcOrd="0" destOrd="0" presId="urn:microsoft.com/office/officeart/2005/8/layout/vList2"/>
    <dgm:cxn modelId="{A541DE31-C679-4964-B381-17EEAD903E85}" type="presOf" srcId="{D8EEE0C5-51BF-4BBC-A317-5769E5BAE734}" destId="{FC9387C9-9BDB-4F07-B52F-677BE63C538D}" srcOrd="0" destOrd="0" presId="urn:microsoft.com/office/officeart/2005/8/layout/vList2"/>
    <dgm:cxn modelId="{F68C5173-CE4C-4A58-A7C9-D3DB5BDBBB50}" srcId="{D8EEE0C5-51BF-4BBC-A317-5769E5BAE734}" destId="{29A8F713-FFDE-4D7F-B8A7-A933172AE068}" srcOrd="0" destOrd="0" parTransId="{D01D501B-3980-4206-9B3B-FC2F184CA8E3}" sibTransId="{FC3A6B9E-1CBC-43E4-840F-97361D3F4012}"/>
    <dgm:cxn modelId="{6E0A5453-0D0D-45C8-898B-2EA91F2F395A}" srcId="{D8EEE0C5-51BF-4BBC-A317-5769E5BAE734}" destId="{FE2557A6-E993-40AB-87E6-169CB73268EB}" srcOrd="1" destOrd="0" parTransId="{C763DAD3-4ED5-4688-8EB9-922FB60A7AE5}" sibTransId="{1C6BBA73-C5BA-4708-86FC-047E0CAB1C6C}"/>
    <dgm:cxn modelId="{33459480-22C6-431D-9BAC-F7940537C861}" type="presOf" srcId="{29A8F713-FFDE-4D7F-B8A7-A933172AE068}" destId="{CA958EDC-0738-4F3B-B970-A2C85416ACF7}" srcOrd="0" destOrd="0" presId="urn:microsoft.com/office/officeart/2005/8/layout/vList2"/>
    <dgm:cxn modelId="{92316688-388E-4A95-92F0-ACB52F72958C}" type="presOf" srcId="{FE2557A6-E993-40AB-87E6-169CB73268EB}" destId="{D9A1A604-5B23-4BC1-BB5A-4988699675B6}" srcOrd="0" destOrd="0" presId="urn:microsoft.com/office/officeart/2005/8/layout/vList2"/>
    <dgm:cxn modelId="{8A053EF7-412E-4C49-8061-44ACA629D332}" srcId="{D8EEE0C5-51BF-4BBC-A317-5769E5BAE734}" destId="{F44BD83A-094D-4707-8837-F66D03C421DD}" srcOrd="2" destOrd="0" parTransId="{BE965484-0633-4C51-A0C3-408A483FFC37}" sibTransId="{54D9CB1C-759D-4D5D-A305-9F2F411F3A39}"/>
    <dgm:cxn modelId="{5A7B9267-80F8-4C32-872D-7B23AFB7C76E}" type="presParOf" srcId="{FC9387C9-9BDB-4F07-B52F-677BE63C538D}" destId="{CA958EDC-0738-4F3B-B970-A2C85416ACF7}" srcOrd="0" destOrd="0" presId="urn:microsoft.com/office/officeart/2005/8/layout/vList2"/>
    <dgm:cxn modelId="{F54875A5-FD32-4C9E-8D9F-E80E080F7655}" type="presParOf" srcId="{FC9387C9-9BDB-4F07-B52F-677BE63C538D}" destId="{980FDA26-5F96-4D6A-9DF5-C33CCABF274D}" srcOrd="1" destOrd="0" presId="urn:microsoft.com/office/officeart/2005/8/layout/vList2"/>
    <dgm:cxn modelId="{DEDEA0A1-0CF9-42EE-93BC-2224E813604C}" type="presParOf" srcId="{FC9387C9-9BDB-4F07-B52F-677BE63C538D}" destId="{D9A1A604-5B23-4BC1-BB5A-4988699675B6}" srcOrd="2" destOrd="0" presId="urn:microsoft.com/office/officeart/2005/8/layout/vList2"/>
    <dgm:cxn modelId="{402E90D2-5EE6-46BC-A1F8-4BED35D8E690}" type="presParOf" srcId="{FC9387C9-9BDB-4F07-B52F-677BE63C538D}" destId="{D04D6B30-0032-4AD4-AE2A-600B5E134A3D}" srcOrd="3" destOrd="0" presId="urn:microsoft.com/office/officeart/2005/8/layout/vList2"/>
    <dgm:cxn modelId="{C97FA722-FC55-4453-B0DA-478ABAF649A5}" type="presParOf" srcId="{FC9387C9-9BDB-4F07-B52F-677BE63C538D}" destId="{F9B5FB67-0124-4939-9562-72B399312998}"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D3AC0-051F-40BC-A990-B7892C5B33AB}">
      <dsp:nvSpPr>
        <dsp:cNvPr id="0" name=""/>
        <dsp:cNvSpPr/>
      </dsp:nvSpPr>
      <dsp:spPr>
        <a:xfrm>
          <a:off x="0" y="0"/>
          <a:ext cx="3959272" cy="9732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Innovation as a process</a:t>
          </a:r>
          <a:endParaRPr lang="en-US" sz="1900" kern="1200"/>
        </a:p>
      </dsp:txBody>
      <dsp:txXfrm>
        <a:off x="28506" y="28506"/>
        <a:ext cx="2795171" cy="916252"/>
      </dsp:txXfrm>
    </dsp:sp>
    <dsp:sp modelId="{564D2104-5947-4E11-A963-83FAC26D700E}">
      <dsp:nvSpPr>
        <dsp:cNvPr id="0" name=""/>
        <dsp:cNvSpPr/>
      </dsp:nvSpPr>
      <dsp:spPr>
        <a:xfrm>
          <a:off x="295659" y="1108440"/>
          <a:ext cx="3959272" cy="973264"/>
        </a:xfrm>
        <a:prstGeom prst="roundRect">
          <a:avLst>
            <a:gd name="adj" fmla="val 10000"/>
          </a:avLst>
        </a:prstGeom>
        <a:solidFill>
          <a:schemeClr val="accent2">
            <a:hueOff val="476947"/>
            <a:satOff val="-10882"/>
            <a:lumOff val="402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4 P’s of innovation</a:t>
          </a:r>
          <a:endParaRPr lang="en-US" sz="1900" kern="1200"/>
        </a:p>
      </dsp:txBody>
      <dsp:txXfrm>
        <a:off x="324165" y="1136946"/>
        <a:ext cx="2973978" cy="916252"/>
      </dsp:txXfrm>
    </dsp:sp>
    <dsp:sp modelId="{71843509-1624-4885-8063-6E5BD496EE11}">
      <dsp:nvSpPr>
        <dsp:cNvPr id="0" name=""/>
        <dsp:cNvSpPr/>
      </dsp:nvSpPr>
      <dsp:spPr>
        <a:xfrm>
          <a:off x="591319" y="2216880"/>
          <a:ext cx="3959272" cy="973264"/>
        </a:xfrm>
        <a:prstGeom prst="roundRect">
          <a:avLst>
            <a:gd name="adj" fmla="val 10000"/>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Concepts of idea screening, open and closed innovation</a:t>
          </a:r>
          <a:endParaRPr lang="en-US" sz="1900" kern="1200"/>
        </a:p>
      </dsp:txBody>
      <dsp:txXfrm>
        <a:off x="619825" y="2245386"/>
        <a:ext cx="2973978" cy="916252"/>
      </dsp:txXfrm>
    </dsp:sp>
    <dsp:sp modelId="{5EB75AA5-3BE4-4368-A7F6-8CB4FC1C75CB}">
      <dsp:nvSpPr>
        <dsp:cNvPr id="0" name=""/>
        <dsp:cNvSpPr/>
      </dsp:nvSpPr>
      <dsp:spPr>
        <a:xfrm>
          <a:off x="886979" y="3325320"/>
          <a:ext cx="3959272" cy="973264"/>
        </a:xfrm>
        <a:prstGeom prst="roundRect">
          <a:avLst>
            <a:gd name="adj" fmla="val 10000"/>
          </a:avLst>
        </a:prstGeom>
        <a:solidFill>
          <a:schemeClr val="accent2">
            <a:hueOff val="1430842"/>
            <a:satOff val="-32646"/>
            <a:lumOff val="1205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New and emerging models of innovation</a:t>
          </a:r>
          <a:endParaRPr lang="en-US" sz="1900" kern="1200"/>
        </a:p>
      </dsp:txBody>
      <dsp:txXfrm>
        <a:off x="915485" y="3353826"/>
        <a:ext cx="2973978" cy="916252"/>
      </dsp:txXfrm>
    </dsp:sp>
    <dsp:sp modelId="{186F03A1-93B8-49E4-9698-0E1F93684435}">
      <dsp:nvSpPr>
        <dsp:cNvPr id="0" name=""/>
        <dsp:cNvSpPr/>
      </dsp:nvSpPr>
      <dsp:spPr>
        <a:xfrm>
          <a:off x="1182639" y="4433760"/>
          <a:ext cx="3959272" cy="973264"/>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How to apply this to your assignment</a:t>
          </a:r>
          <a:endParaRPr lang="en-US" sz="1900" kern="1200"/>
        </a:p>
      </dsp:txBody>
      <dsp:txXfrm>
        <a:off x="1211145" y="4462266"/>
        <a:ext cx="2973978" cy="916252"/>
      </dsp:txXfrm>
    </dsp:sp>
    <dsp:sp modelId="{B84BD8D5-E779-4658-B745-E32ED5947047}">
      <dsp:nvSpPr>
        <dsp:cNvPr id="0" name=""/>
        <dsp:cNvSpPr/>
      </dsp:nvSpPr>
      <dsp:spPr>
        <a:xfrm>
          <a:off x="3326650" y="711023"/>
          <a:ext cx="632621" cy="63262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468990" y="711023"/>
        <a:ext cx="347941" cy="476047"/>
      </dsp:txXfrm>
    </dsp:sp>
    <dsp:sp modelId="{C8A3DA14-5971-4881-B9EF-9434587A7ED5}">
      <dsp:nvSpPr>
        <dsp:cNvPr id="0" name=""/>
        <dsp:cNvSpPr/>
      </dsp:nvSpPr>
      <dsp:spPr>
        <a:xfrm>
          <a:off x="3622310" y="1819463"/>
          <a:ext cx="632621" cy="632621"/>
        </a:xfrm>
        <a:prstGeom prst="downArrow">
          <a:avLst>
            <a:gd name="adj1" fmla="val 55000"/>
            <a:gd name="adj2" fmla="val 45000"/>
          </a:avLst>
        </a:prstGeom>
        <a:solidFill>
          <a:schemeClr val="accent2">
            <a:tint val="40000"/>
            <a:alpha val="90000"/>
            <a:hueOff val="658188"/>
            <a:satOff val="-1724"/>
            <a:lumOff val="617"/>
            <a:alphaOff val="0"/>
          </a:schemeClr>
        </a:solidFill>
        <a:ln w="12700" cap="flat" cmpd="sng" algn="ctr">
          <a:solidFill>
            <a:schemeClr val="accent2">
              <a:tint val="40000"/>
              <a:alpha val="90000"/>
              <a:hueOff val="658188"/>
              <a:satOff val="-1724"/>
              <a:lumOff val="6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764650" y="1819463"/>
        <a:ext cx="347941" cy="476047"/>
      </dsp:txXfrm>
    </dsp:sp>
    <dsp:sp modelId="{EF35EB43-B764-4B56-87E6-22C1D8F230D4}">
      <dsp:nvSpPr>
        <dsp:cNvPr id="0" name=""/>
        <dsp:cNvSpPr/>
      </dsp:nvSpPr>
      <dsp:spPr>
        <a:xfrm>
          <a:off x="3917970" y="2911682"/>
          <a:ext cx="632621" cy="632621"/>
        </a:xfrm>
        <a:prstGeom prst="downArrow">
          <a:avLst>
            <a:gd name="adj1" fmla="val 55000"/>
            <a:gd name="adj2" fmla="val 45000"/>
          </a:avLst>
        </a:prstGeom>
        <a:solidFill>
          <a:schemeClr val="accent2">
            <a:tint val="40000"/>
            <a:alpha val="90000"/>
            <a:hueOff val="1316376"/>
            <a:satOff val="-3449"/>
            <a:lumOff val="1235"/>
            <a:alphaOff val="0"/>
          </a:schemeClr>
        </a:solidFill>
        <a:ln w="12700" cap="flat" cmpd="sng" algn="ctr">
          <a:solidFill>
            <a:schemeClr val="accent2">
              <a:tint val="40000"/>
              <a:alpha val="90000"/>
              <a:hueOff val="1316376"/>
              <a:satOff val="-3449"/>
              <a:lumOff val="123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060310" y="2911682"/>
        <a:ext cx="347941" cy="476047"/>
      </dsp:txXfrm>
    </dsp:sp>
    <dsp:sp modelId="{C6B153D1-5AF2-4D06-BA62-F46AF8927594}">
      <dsp:nvSpPr>
        <dsp:cNvPr id="0" name=""/>
        <dsp:cNvSpPr/>
      </dsp:nvSpPr>
      <dsp:spPr>
        <a:xfrm>
          <a:off x="4213630" y="4030937"/>
          <a:ext cx="632621" cy="632621"/>
        </a:xfrm>
        <a:prstGeom prst="downArrow">
          <a:avLst>
            <a:gd name="adj1" fmla="val 55000"/>
            <a:gd name="adj2" fmla="val 45000"/>
          </a:avLst>
        </a:prstGeom>
        <a:solidFill>
          <a:schemeClr val="accent2">
            <a:tint val="40000"/>
            <a:alpha val="90000"/>
            <a:hueOff val="1974564"/>
            <a:satOff val="-5173"/>
            <a:lumOff val="1852"/>
            <a:alphaOff val="0"/>
          </a:schemeClr>
        </a:solidFill>
        <a:ln w="12700" cap="flat" cmpd="sng" algn="ctr">
          <a:solidFill>
            <a:schemeClr val="accent2">
              <a:tint val="40000"/>
              <a:alpha val="90000"/>
              <a:hueOff val="1974564"/>
              <a:satOff val="-5173"/>
              <a:lumOff val="18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355970" y="4030937"/>
        <a:ext cx="347941" cy="4760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D0299-09E3-404C-A5CD-9E3AF960366F}">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03821D-B7D9-4332-A386-1F098E5FA029}">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baseline="0"/>
            <a:t>Innovation doesn’t happen simply because we hope it will – it’s a complex process which carries risks and needs careful and systematic </a:t>
          </a:r>
          <a:r>
            <a:rPr lang="en-US" sz="1600" b="0" i="1" kern="1200" baseline="0"/>
            <a:t>management</a:t>
          </a:r>
          <a:endParaRPr lang="en-US" sz="1600" kern="1200"/>
        </a:p>
      </dsp:txBody>
      <dsp:txXfrm>
        <a:off x="366939" y="1112657"/>
        <a:ext cx="2723696" cy="1691139"/>
      </dsp:txXfrm>
    </dsp:sp>
    <dsp:sp modelId="{2792D3AE-8DD2-4CBD-B11B-99601340A644}">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933FA2-D7F5-4289-8CEA-E75FAFD332F1}">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baseline="0"/>
            <a:t>It’s an extended process of picking up on ideas for change and turning them through into effective reality.  </a:t>
          </a:r>
          <a:endParaRPr lang="en-US" sz="1600" kern="1200"/>
        </a:p>
      </dsp:txBody>
      <dsp:txXfrm>
        <a:off x="3824513" y="1112657"/>
        <a:ext cx="2723696" cy="1691139"/>
      </dsp:txXfrm>
    </dsp:sp>
    <dsp:sp modelId="{34EDBB17-5DE5-4C37-9379-1D67C5AE666C}">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3505AE-A5DD-4CC3-91CB-2216D18BAF3C}">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baseline="0"/>
            <a:t>At its heart it involves stages of searching, selecting, implementing and capturing value.</a:t>
          </a:r>
          <a:endParaRPr lang="en-US" sz="1600" kern="1200"/>
        </a:p>
      </dsp:txBody>
      <dsp:txXfrm>
        <a:off x="7282089" y="1112657"/>
        <a:ext cx="2723696" cy="169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479F34-11D3-474B-8304-3A9B276B73C9}">
      <dsp:nvSpPr>
        <dsp:cNvPr id="0" name=""/>
        <dsp:cNvSpPr/>
      </dsp:nvSpPr>
      <dsp:spPr>
        <a:xfrm>
          <a:off x="774129"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3E095-3DDD-4F04-8990-9F05C1669239}">
      <dsp:nvSpPr>
        <dsp:cNvPr id="0" name=""/>
        <dsp:cNvSpPr/>
      </dsp:nvSpPr>
      <dsp:spPr>
        <a:xfrm>
          <a:off x="1041679" y="893242"/>
          <a:ext cx="720326" cy="720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9E0DE-5BCA-427E-A2BE-428310CEB530}">
      <dsp:nvSpPr>
        <dsp:cNvPr id="0" name=""/>
        <dsp:cNvSpPr/>
      </dsp:nvSpPr>
      <dsp:spPr>
        <a:xfrm>
          <a:off x="372805"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i="0" kern="1200"/>
            <a:t>1. Recognising the opportunity</a:t>
          </a:r>
          <a:endParaRPr lang="en-US" sz="1700" kern="1200"/>
        </a:p>
      </dsp:txBody>
      <dsp:txXfrm>
        <a:off x="372805" y="2272152"/>
        <a:ext cx="2058075" cy="720000"/>
      </dsp:txXfrm>
    </dsp:sp>
    <dsp:sp modelId="{0732637E-0FC9-4B31-B0A8-FE0A458CB0B0}">
      <dsp:nvSpPr>
        <dsp:cNvPr id="0" name=""/>
        <dsp:cNvSpPr/>
      </dsp:nvSpPr>
      <dsp:spPr>
        <a:xfrm>
          <a:off x="3192368"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59EC7-FFC0-4409-908F-AD3DD007BE98}">
      <dsp:nvSpPr>
        <dsp:cNvPr id="0" name=""/>
        <dsp:cNvSpPr/>
      </dsp:nvSpPr>
      <dsp:spPr>
        <a:xfrm>
          <a:off x="3459917" y="893242"/>
          <a:ext cx="720326" cy="720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71217C-AC82-4B43-8250-8DB7E2B53387}">
      <dsp:nvSpPr>
        <dsp:cNvPr id="0" name=""/>
        <dsp:cNvSpPr/>
      </dsp:nvSpPr>
      <dsp:spPr>
        <a:xfrm>
          <a:off x="2791043"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i="0" kern="1200"/>
            <a:t>2. Finding the resources</a:t>
          </a:r>
          <a:endParaRPr lang="en-US" sz="1700" kern="1200"/>
        </a:p>
      </dsp:txBody>
      <dsp:txXfrm>
        <a:off x="2791043" y="2272152"/>
        <a:ext cx="2058075" cy="720000"/>
      </dsp:txXfrm>
    </dsp:sp>
    <dsp:sp modelId="{7346387C-F789-4FCE-9EF2-E59B338914E1}">
      <dsp:nvSpPr>
        <dsp:cNvPr id="0" name=""/>
        <dsp:cNvSpPr/>
      </dsp:nvSpPr>
      <dsp:spPr>
        <a:xfrm>
          <a:off x="5610606"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4D16D-E080-41B9-99F5-4E55462060D4}">
      <dsp:nvSpPr>
        <dsp:cNvPr id="0" name=""/>
        <dsp:cNvSpPr/>
      </dsp:nvSpPr>
      <dsp:spPr>
        <a:xfrm>
          <a:off x="5878155" y="893242"/>
          <a:ext cx="720326" cy="720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B5710A-C9CF-4344-A7CD-89D92A378589}">
      <dsp:nvSpPr>
        <dsp:cNvPr id="0" name=""/>
        <dsp:cNvSpPr/>
      </dsp:nvSpPr>
      <dsp:spPr>
        <a:xfrm>
          <a:off x="5209281"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i="0" kern="1200"/>
            <a:t>3. Developing the idea</a:t>
          </a:r>
          <a:endParaRPr lang="en-US" sz="1700" kern="1200"/>
        </a:p>
      </dsp:txBody>
      <dsp:txXfrm>
        <a:off x="5209281" y="2272152"/>
        <a:ext cx="2058075" cy="720000"/>
      </dsp:txXfrm>
    </dsp:sp>
    <dsp:sp modelId="{397B685B-89A6-4136-B186-B56426D65103}">
      <dsp:nvSpPr>
        <dsp:cNvPr id="0" name=""/>
        <dsp:cNvSpPr/>
      </dsp:nvSpPr>
      <dsp:spPr>
        <a:xfrm>
          <a:off x="8028844"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9A68B-6670-4849-BAFD-F9AB370FA283}">
      <dsp:nvSpPr>
        <dsp:cNvPr id="0" name=""/>
        <dsp:cNvSpPr/>
      </dsp:nvSpPr>
      <dsp:spPr>
        <a:xfrm>
          <a:off x="8296394" y="893242"/>
          <a:ext cx="720326" cy="720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3E6DC5-891D-4AA5-B6FC-9E49E32B34A3}">
      <dsp:nvSpPr>
        <dsp:cNvPr id="0" name=""/>
        <dsp:cNvSpPr/>
      </dsp:nvSpPr>
      <dsp:spPr>
        <a:xfrm>
          <a:off x="7627519"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i="0" kern="1200"/>
            <a:t>4. Capturing value.</a:t>
          </a:r>
          <a:endParaRPr lang="en-US" sz="1700" kern="1200"/>
        </a:p>
      </dsp:txBody>
      <dsp:txXfrm>
        <a:off x="7627519" y="2272152"/>
        <a:ext cx="2058075"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479F34-11D3-474B-8304-3A9B276B73C9}">
      <dsp:nvSpPr>
        <dsp:cNvPr id="0" name=""/>
        <dsp:cNvSpPr/>
      </dsp:nvSpPr>
      <dsp:spPr>
        <a:xfrm>
          <a:off x="269067" y="192339"/>
          <a:ext cx="832078" cy="8320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3E095-3DDD-4F04-8990-9F05C1669239}">
      <dsp:nvSpPr>
        <dsp:cNvPr id="0" name=""/>
        <dsp:cNvSpPr/>
      </dsp:nvSpPr>
      <dsp:spPr>
        <a:xfrm>
          <a:off x="446395" y="369667"/>
          <a:ext cx="477421" cy="477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9E0DE-5BCA-427E-A2BE-428310CEB530}">
      <dsp:nvSpPr>
        <dsp:cNvPr id="0" name=""/>
        <dsp:cNvSpPr/>
      </dsp:nvSpPr>
      <dsp:spPr>
        <a:xfrm>
          <a:off x="3075" y="1283589"/>
          <a:ext cx="1364062" cy="54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0" kern="1200" dirty="0">
              <a:solidFill>
                <a:schemeClr val="tx1"/>
              </a:solidFill>
            </a:rPr>
            <a:t>1. Recognising the opportunity</a:t>
          </a:r>
          <a:endParaRPr lang="en-US" sz="1300" kern="1200" dirty="0">
            <a:solidFill>
              <a:schemeClr val="tx1"/>
            </a:solidFill>
          </a:endParaRPr>
        </a:p>
      </dsp:txBody>
      <dsp:txXfrm>
        <a:off x="3075" y="1283589"/>
        <a:ext cx="1364062" cy="545625"/>
      </dsp:txXfrm>
    </dsp:sp>
    <dsp:sp modelId="{0732637E-0FC9-4B31-B0A8-FE0A458CB0B0}">
      <dsp:nvSpPr>
        <dsp:cNvPr id="0" name=""/>
        <dsp:cNvSpPr/>
      </dsp:nvSpPr>
      <dsp:spPr>
        <a:xfrm>
          <a:off x="1871840" y="192339"/>
          <a:ext cx="832078" cy="8320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59EC7-FFC0-4409-908F-AD3DD007BE98}">
      <dsp:nvSpPr>
        <dsp:cNvPr id="0" name=""/>
        <dsp:cNvSpPr/>
      </dsp:nvSpPr>
      <dsp:spPr>
        <a:xfrm>
          <a:off x="2049168" y="369667"/>
          <a:ext cx="477421" cy="477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71217C-AC82-4B43-8250-8DB7E2B53387}">
      <dsp:nvSpPr>
        <dsp:cNvPr id="0" name=""/>
        <dsp:cNvSpPr/>
      </dsp:nvSpPr>
      <dsp:spPr>
        <a:xfrm>
          <a:off x="1605848" y="1283589"/>
          <a:ext cx="1364062" cy="54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0" kern="1200">
              <a:solidFill>
                <a:schemeClr val="tx1"/>
              </a:solidFill>
            </a:rPr>
            <a:t>2. Finding the resources</a:t>
          </a:r>
          <a:endParaRPr lang="en-US" sz="1300" kern="1200">
            <a:solidFill>
              <a:schemeClr val="tx1"/>
            </a:solidFill>
          </a:endParaRPr>
        </a:p>
      </dsp:txBody>
      <dsp:txXfrm>
        <a:off x="1605848" y="1283589"/>
        <a:ext cx="1364062" cy="545625"/>
      </dsp:txXfrm>
    </dsp:sp>
    <dsp:sp modelId="{7346387C-F789-4FCE-9EF2-E59B338914E1}">
      <dsp:nvSpPr>
        <dsp:cNvPr id="0" name=""/>
        <dsp:cNvSpPr/>
      </dsp:nvSpPr>
      <dsp:spPr>
        <a:xfrm>
          <a:off x="3474614" y="192339"/>
          <a:ext cx="832078" cy="8320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4D16D-E080-41B9-99F5-4E55462060D4}">
      <dsp:nvSpPr>
        <dsp:cNvPr id="0" name=""/>
        <dsp:cNvSpPr/>
      </dsp:nvSpPr>
      <dsp:spPr>
        <a:xfrm>
          <a:off x="3651942" y="369667"/>
          <a:ext cx="477421" cy="477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B5710A-C9CF-4344-A7CD-89D92A378589}">
      <dsp:nvSpPr>
        <dsp:cNvPr id="0" name=""/>
        <dsp:cNvSpPr/>
      </dsp:nvSpPr>
      <dsp:spPr>
        <a:xfrm>
          <a:off x="3208621" y="1283589"/>
          <a:ext cx="1364062" cy="54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0" kern="1200">
              <a:solidFill>
                <a:schemeClr val="tx1"/>
              </a:solidFill>
            </a:rPr>
            <a:t>3. Developing the idea</a:t>
          </a:r>
          <a:endParaRPr lang="en-US" sz="1300" kern="1200">
            <a:solidFill>
              <a:schemeClr val="tx1"/>
            </a:solidFill>
          </a:endParaRPr>
        </a:p>
      </dsp:txBody>
      <dsp:txXfrm>
        <a:off x="3208621" y="1283589"/>
        <a:ext cx="1364062" cy="545625"/>
      </dsp:txXfrm>
    </dsp:sp>
    <dsp:sp modelId="{397B685B-89A6-4136-B186-B56426D65103}">
      <dsp:nvSpPr>
        <dsp:cNvPr id="0" name=""/>
        <dsp:cNvSpPr/>
      </dsp:nvSpPr>
      <dsp:spPr>
        <a:xfrm>
          <a:off x="5077387" y="192339"/>
          <a:ext cx="832078" cy="8320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9A68B-6670-4849-BAFD-F9AB370FA283}">
      <dsp:nvSpPr>
        <dsp:cNvPr id="0" name=""/>
        <dsp:cNvSpPr/>
      </dsp:nvSpPr>
      <dsp:spPr>
        <a:xfrm>
          <a:off x="5254715" y="369667"/>
          <a:ext cx="477421" cy="477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3E6DC5-891D-4AA5-B6FC-9E49E32B34A3}">
      <dsp:nvSpPr>
        <dsp:cNvPr id="0" name=""/>
        <dsp:cNvSpPr/>
      </dsp:nvSpPr>
      <dsp:spPr>
        <a:xfrm>
          <a:off x="4811395" y="1283589"/>
          <a:ext cx="1364062" cy="54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0" kern="1200" dirty="0">
              <a:solidFill>
                <a:schemeClr val="tx1"/>
              </a:solidFill>
            </a:rPr>
            <a:t>4. Capturing value.</a:t>
          </a:r>
          <a:endParaRPr lang="en-US" sz="1300" kern="1200" dirty="0">
            <a:solidFill>
              <a:schemeClr val="tx1"/>
            </a:solidFill>
          </a:endParaRPr>
        </a:p>
      </dsp:txBody>
      <dsp:txXfrm>
        <a:off x="4811395" y="1283589"/>
        <a:ext cx="1364062" cy="5456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479F34-11D3-474B-8304-3A9B276B73C9}">
      <dsp:nvSpPr>
        <dsp:cNvPr id="0" name=""/>
        <dsp:cNvSpPr/>
      </dsp:nvSpPr>
      <dsp:spPr>
        <a:xfrm>
          <a:off x="199047" y="125328"/>
          <a:ext cx="617625" cy="6176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3E095-3DDD-4F04-8990-9F05C1669239}">
      <dsp:nvSpPr>
        <dsp:cNvPr id="0" name=""/>
        <dsp:cNvSpPr/>
      </dsp:nvSpPr>
      <dsp:spPr>
        <a:xfrm>
          <a:off x="330672" y="256953"/>
          <a:ext cx="354375" cy="35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9E0DE-5BCA-427E-A2BE-428310CEB530}">
      <dsp:nvSpPr>
        <dsp:cNvPr id="0" name=""/>
        <dsp:cNvSpPr/>
      </dsp:nvSpPr>
      <dsp:spPr>
        <a:xfrm>
          <a:off x="1609" y="935328"/>
          <a:ext cx="1012500" cy="4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i="0" kern="1200" dirty="0">
              <a:solidFill>
                <a:schemeClr val="tx1"/>
              </a:solidFill>
            </a:rPr>
            <a:t>1. Recognising the opportunity</a:t>
          </a:r>
          <a:endParaRPr lang="en-US" sz="1100" kern="1200" dirty="0">
            <a:solidFill>
              <a:schemeClr val="tx1"/>
            </a:solidFill>
          </a:endParaRPr>
        </a:p>
      </dsp:txBody>
      <dsp:txXfrm>
        <a:off x="1609" y="935328"/>
        <a:ext cx="1012500" cy="405000"/>
      </dsp:txXfrm>
    </dsp:sp>
    <dsp:sp modelId="{0732637E-0FC9-4B31-B0A8-FE0A458CB0B0}">
      <dsp:nvSpPr>
        <dsp:cNvPr id="0" name=""/>
        <dsp:cNvSpPr/>
      </dsp:nvSpPr>
      <dsp:spPr>
        <a:xfrm>
          <a:off x="1388734" y="125328"/>
          <a:ext cx="617625" cy="6176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59EC7-FFC0-4409-908F-AD3DD007BE98}">
      <dsp:nvSpPr>
        <dsp:cNvPr id="0" name=""/>
        <dsp:cNvSpPr/>
      </dsp:nvSpPr>
      <dsp:spPr>
        <a:xfrm>
          <a:off x="1520359" y="256953"/>
          <a:ext cx="354375" cy="35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71217C-AC82-4B43-8250-8DB7E2B53387}">
      <dsp:nvSpPr>
        <dsp:cNvPr id="0" name=""/>
        <dsp:cNvSpPr/>
      </dsp:nvSpPr>
      <dsp:spPr>
        <a:xfrm>
          <a:off x="1191297" y="935328"/>
          <a:ext cx="1012500" cy="4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i="0" kern="1200">
              <a:solidFill>
                <a:schemeClr val="tx1"/>
              </a:solidFill>
            </a:rPr>
            <a:t>2. Finding the resources</a:t>
          </a:r>
          <a:endParaRPr lang="en-US" sz="1100" kern="1200">
            <a:solidFill>
              <a:schemeClr val="tx1"/>
            </a:solidFill>
          </a:endParaRPr>
        </a:p>
      </dsp:txBody>
      <dsp:txXfrm>
        <a:off x="1191297" y="935328"/>
        <a:ext cx="1012500" cy="405000"/>
      </dsp:txXfrm>
    </dsp:sp>
    <dsp:sp modelId="{7346387C-F789-4FCE-9EF2-E59B338914E1}">
      <dsp:nvSpPr>
        <dsp:cNvPr id="0" name=""/>
        <dsp:cNvSpPr/>
      </dsp:nvSpPr>
      <dsp:spPr>
        <a:xfrm>
          <a:off x="2578422" y="125328"/>
          <a:ext cx="617625" cy="6176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4D16D-E080-41B9-99F5-4E55462060D4}">
      <dsp:nvSpPr>
        <dsp:cNvPr id="0" name=""/>
        <dsp:cNvSpPr/>
      </dsp:nvSpPr>
      <dsp:spPr>
        <a:xfrm>
          <a:off x="2710047" y="256953"/>
          <a:ext cx="354375" cy="35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B5710A-C9CF-4344-A7CD-89D92A378589}">
      <dsp:nvSpPr>
        <dsp:cNvPr id="0" name=""/>
        <dsp:cNvSpPr/>
      </dsp:nvSpPr>
      <dsp:spPr>
        <a:xfrm>
          <a:off x="2380984" y="935328"/>
          <a:ext cx="1012500" cy="4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i="0" kern="1200">
              <a:solidFill>
                <a:schemeClr val="tx1"/>
              </a:solidFill>
            </a:rPr>
            <a:t>3. Developing the idea</a:t>
          </a:r>
          <a:endParaRPr lang="en-US" sz="1100" kern="1200">
            <a:solidFill>
              <a:schemeClr val="tx1"/>
            </a:solidFill>
          </a:endParaRPr>
        </a:p>
      </dsp:txBody>
      <dsp:txXfrm>
        <a:off x="2380984" y="935328"/>
        <a:ext cx="1012500" cy="405000"/>
      </dsp:txXfrm>
    </dsp:sp>
    <dsp:sp modelId="{397B685B-89A6-4136-B186-B56426D65103}">
      <dsp:nvSpPr>
        <dsp:cNvPr id="0" name=""/>
        <dsp:cNvSpPr/>
      </dsp:nvSpPr>
      <dsp:spPr>
        <a:xfrm>
          <a:off x="3768109" y="125328"/>
          <a:ext cx="617625" cy="6176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9A68B-6670-4849-BAFD-F9AB370FA283}">
      <dsp:nvSpPr>
        <dsp:cNvPr id="0" name=""/>
        <dsp:cNvSpPr/>
      </dsp:nvSpPr>
      <dsp:spPr>
        <a:xfrm>
          <a:off x="3899734" y="256953"/>
          <a:ext cx="354375" cy="354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3E6DC5-891D-4AA5-B6FC-9E49E32B34A3}">
      <dsp:nvSpPr>
        <dsp:cNvPr id="0" name=""/>
        <dsp:cNvSpPr/>
      </dsp:nvSpPr>
      <dsp:spPr>
        <a:xfrm>
          <a:off x="3570672" y="935328"/>
          <a:ext cx="1012500" cy="4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i="0" kern="1200" dirty="0">
              <a:solidFill>
                <a:schemeClr val="tx1"/>
              </a:solidFill>
            </a:rPr>
            <a:t>4. Capturing value.</a:t>
          </a:r>
          <a:endParaRPr lang="en-US" sz="1100" kern="1200" dirty="0">
            <a:solidFill>
              <a:schemeClr val="tx1"/>
            </a:solidFill>
          </a:endParaRPr>
        </a:p>
      </dsp:txBody>
      <dsp:txXfrm>
        <a:off x="3570672" y="935328"/>
        <a:ext cx="1012500" cy="405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479F34-11D3-474B-8304-3A9B276B73C9}">
      <dsp:nvSpPr>
        <dsp:cNvPr id="0" name=""/>
        <dsp:cNvSpPr/>
      </dsp:nvSpPr>
      <dsp:spPr>
        <a:xfrm>
          <a:off x="255054" y="90130"/>
          <a:ext cx="795621" cy="79562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3E095-3DDD-4F04-8990-9F05C1669239}">
      <dsp:nvSpPr>
        <dsp:cNvPr id="0" name=""/>
        <dsp:cNvSpPr/>
      </dsp:nvSpPr>
      <dsp:spPr>
        <a:xfrm>
          <a:off x="424612" y="259689"/>
          <a:ext cx="456503" cy="4565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9E0DE-5BCA-427E-A2BE-428310CEB530}">
      <dsp:nvSpPr>
        <dsp:cNvPr id="0" name=""/>
        <dsp:cNvSpPr/>
      </dsp:nvSpPr>
      <dsp:spPr>
        <a:xfrm>
          <a:off x="716" y="1133568"/>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i="0" kern="1200" dirty="0">
              <a:solidFill>
                <a:schemeClr val="tx1"/>
              </a:solidFill>
            </a:rPr>
            <a:t>1. Recognising the opportunity</a:t>
          </a:r>
          <a:endParaRPr lang="en-US" sz="1200" kern="1200" dirty="0">
            <a:solidFill>
              <a:schemeClr val="tx1"/>
            </a:solidFill>
          </a:endParaRPr>
        </a:p>
      </dsp:txBody>
      <dsp:txXfrm>
        <a:off x="716" y="1133568"/>
        <a:ext cx="1304296" cy="521718"/>
      </dsp:txXfrm>
    </dsp:sp>
    <dsp:sp modelId="{0732637E-0FC9-4B31-B0A8-FE0A458CB0B0}">
      <dsp:nvSpPr>
        <dsp:cNvPr id="0" name=""/>
        <dsp:cNvSpPr/>
      </dsp:nvSpPr>
      <dsp:spPr>
        <a:xfrm>
          <a:off x="1787603" y="90130"/>
          <a:ext cx="795621" cy="79562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59EC7-FFC0-4409-908F-AD3DD007BE98}">
      <dsp:nvSpPr>
        <dsp:cNvPr id="0" name=""/>
        <dsp:cNvSpPr/>
      </dsp:nvSpPr>
      <dsp:spPr>
        <a:xfrm>
          <a:off x="1957161" y="259689"/>
          <a:ext cx="456503" cy="4565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71217C-AC82-4B43-8250-8DB7E2B53387}">
      <dsp:nvSpPr>
        <dsp:cNvPr id="0" name=""/>
        <dsp:cNvSpPr/>
      </dsp:nvSpPr>
      <dsp:spPr>
        <a:xfrm>
          <a:off x="1533265" y="1133568"/>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i="0" kern="1200">
              <a:solidFill>
                <a:schemeClr val="tx1"/>
              </a:solidFill>
            </a:rPr>
            <a:t>2. Finding the resources</a:t>
          </a:r>
          <a:endParaRPr lang="en-US" sz="1200" kern="1200">
            <a:solidFill>
              <a:schemeClr val="tx1"/>
            </a:solidFill>
          </a:endParaRPr>
        </a:p>
      </dsp:txBody>
      <dsp:txXfrm>
        <a:off x="1533265" y="1133568"/>
        <a:ext cx="1304296" cy="521718"/>
      </dsp:txXfrm>
    </dsp:sp>
    <dsp:sp modelId="{7346387C-F789-4FCE-9EF2-E59B338914E1}">
      <dsp:nvSpPr>
        <dsp:cNvPr id="0" name=""/>
        <dsp:cNvSpPr/>
      </dsp:nvSpPr>
      <dsp:spPr>
        <a:xfrm>
          <a:off x="3320151" y="90130"/>
          <a:ext cx="795621" cy="79562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4D16D-E080-41B9-99F5-4E55462060D4}">
      <dsp:nvSpPr>
        <dsp:cNvPr id="0" name=""/>
        <dsp:cNvSpPr/>
      </dsp:nvSpPr>
      <dsp:spPr>
        <a:xfrm>
          <a:off x="3489710" y="259689"/>
          <a:ext cx="456503" cy="4565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B5710A-C9CF-4344-A7CD-89D92A378589}">
      <dsp:nvSpPr>
        <dsp:cNvPr id="0" name=""/>
        <dsp:cNvSpPr/>
      </dsp:nvSpPr>
      <dsp:spPr>
        <a:xfrm>
          <a:off x="3065813" y="1133568"/>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i="0" kern="1200">
              <a:solidFill>
                <a:schemeClr val="tx1"/>
              </a:solidFill>
            </a:rPr>
            <a:t>3. Developing the idea</a:t>
          </a:r>
          <a:endParaRPr lang="en-US" sz="1200" kern="1200">
            <a:solidFill>
              <a:schemeClr val="tx1"/>
            </a:solidFill>
          </a:endParaRPr>
        </a:p>
      </dsp:txBody>
      <dsp:txXfrm>
        <a:off x="3065813" y="1133568"/>
        <a:ext cx="1304296" cy="521718"/>
      </dsp:txXfrm>
    </dsp:sp>
    <dsp:sp modelId="{397B685B-89A6-4136-B186-B56426D65103}">
      <dsp:nvSpPr>
        <dsp:cNvPr id="0" name=""/>
        <dsp:cNvSpPr/>
      </dsp:nvSpPr>
      <dsp:spPr>
        <a:xfrm>
          <a:off x="4852700" y="90130"/>
          <a:ext cx="795621" cy="79562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9A68B-6670-4849-BAFD-F9AB370FA283}">
      <dsp:nvSpPr>
        <dsp:cNvPr id="0" name=""/>
        <dsp:cNvSpPr/>
      </dsp:nvSpPr>
      <dsp:spPr>
        <a:xfrm>
          <a:off x="5022259" y="259689"/>
          <a:ext cx="456503" cy="4565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3E6DC5-891D-4AA5-B6FC-9E49E32B34A3}">
      <dsp:nvSpPr>
        <dsp:cNvPr id="0" name=""/>
        <dsp:cNvSpPr/>
      </dsp:nvSpPr>
      <dsp:spPr>
        <a:xfrm>
          <a:off x="4598362" y="1133568"/>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i="0" kern="1200" dirty="0">
              <a:solidFill>
                <a:schemeClr val="tx1"/>
              </a:solidFill>
            </a:rPr>
            <a:t>4. Capturing value.</a:t>
          </a:r>
          <a:endParaRPr lang="en-US" sz="1200" kern="1200" dirty="0">
            <a:solidFill>
              <a:schemeClr val="tx1"/>
            </a:solidFill>
          </a:endParaRPr>
        </a:p>
      </dsp:txBody>
      <dsp:txXfrm>
        <a:off x="4598362" y="1133568"/>
        <a:ext cx="1304296" cy="521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BBA99-7593-468F-80ED-EA3FB6ABA706}">
      <dsp:nvSpPr>
        <dsp:cNvPr id="0" name=""/>
        <dsp:cNvSpPr/>
      </dsp:nvSpPr>
      <dsp:spPr>
        <a:xfrm>
          <a:off x="0" y="230175"/>
          <a:ext cx="4379788" cy="2627873"/>
        </a:xfrm>
        <a:prstGeom prst="roundRect">
          <a:avLst>
            <a:gd name="adj" fmla="val 10000"/>
          </a:avLst>
        </a:prstGeom>
        <a:blipFill rotWithShape="1">
          <a:blip xmlns:r="http://schemas.openxmlformats.org/officeDocument/2006/relationships" r:embed="rId1">
            <a:duotone>
              <a:schemeClr val="accent5">
                <a:hueOff val="0"/>
                <a:satOff val="0"/>
                <a:lumOff val="0"/>
                <a:alphaOff val="0"/>
                <a:shade val="36000"/>
                <a:satMod val="120000"/>
              </a:schemeClr>
              <a:schemeClr val="accent5">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Incremental – doing what we do but better</a:t>
          </a:r>
          <a:endParaRPr lang="en-US" sz="4500" kern="1200" dirty="0"/>
        </a:p>
      </dsp:txBody>
      <dsp:txXfrm>
        <a:off x="76968" y="307143"/>
        <a:ext cx="4225852" cy="2473937"/>
      </dsp:txXfrm>
    </dsp:sp>
    <dsp:sp modelId="{FBC76286-1E7D-44DE-B551-6ED11BB06AD5}">
      <dsp:nvSpPr>
        <dsp:cNvPr id="0" name=""/>
        <dsp:cNvSpPr/>
      </dsp:nvSpPr>
      <dsp:spPr>
        <a:xfrm>
          <a:off x="4792452" y="819440"/>
          <a:ext cx="930692" cy="1086187"/>
        </a:xfrm>
        <a:prstGeom prst="rightArrow">
          <a:avLst>
            <a:gd name="adj1" fmla="val 60000"/>
            <a:gd name="adj2" fmla="val 50000"/>
          </a:avLst>
        </a:prstGeom>
        <a:blipFill rotWithShape="1">
          <a:blip xmlns:r="http://schemas.openxmlformats.org/officeDocument/2006/relationships" r:embed="rId1">
            <a:duotone>
              <a:schemeClr val="accent5">
                <a:hueOff val="0"/>
                <a:satOff val="0"/>
                <a:lumOff val="0"/>
                <a:alphaOff val="0"/>
                <a:shade val="36000"/>
                <a:satMod val="120000"/>
              </a:schemeClr>
              <a:schemeClr val="accent5">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92452" y="1036677"/>
        <a:ext cx="651484" cy="651713"/>
      </dsp:txXfrm>
    </dsp:sp>
    <dsp:sp modelId="{478A0AB8-63C4-4E25-B05C-59608AFB1E97}">
      <dsp:nvSpPr>
        <dsp:cNvPr id="0" name=""/>
        <dsp:cNvSpPr/>
      </dsp:nvSpPr>
      <dsp:spPr>
        <a:xfrm>
          <a:off x="6135811" y="230175"/>
          <a:ext cx="4379788" cy="2627873"/>
        </a:xfrm>
        <a:prstGeom prst="roundRect">
          <a:avLst>
            <a:gd name="adj" fmla="val 10000"/>
          </a:avLst>
        </a:prstGeom>
        <a:blipFill rotWithShape="1">
          <a:blip xmlns:r="http://schemas.openxmlformats.org/officeDocument/2006/relationships" r:embed="rId1">
            <a:duotone>
              <a:schemeClr val="accent5">
                <a:hueOff val="-21323121"/>
                <a:satOff val="12119"/>
                <a:lumOff val="-10000"/>
                <a:alphaOff val="0"/>
                <a:shade val="36000"/>
                <a:satMod val="120000"/>
              </a:schemeClr>
              <a:schemeClr val="accent5">
                <a:hueOff val="-21323121"/>
                <a:satOff val="12119"/>
                <a:lumOff val="-1000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Radical – new to the world</a:t>
          </a:r>
          <a:endParaRPr lang="en-US" sz="4500" kern="1200" dirty="0"/>
        </a:p>
      </dsp:txBody>
      <dsp:txXfrm>
        <a:off x="6212779" y="307143"/>
        <a:ext cx="4225852" cy="24739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58EDC-0738-4F3B-B970-A2C85416ACF7}">
      <dsp:nvSpPr>
        <dsp:cNvPr id="0" name=""/>
        <dsp:cNvSpPr/>
      </dsp:nvSpPr>
      <dsp:spPr>
        <a:xfrm>
          <a:off x="0" y="111602"/>
          <a:ext cx="5141912" cy="1668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Are the changes you have proposed radical or incremental?</a:t>
          </a:r>
          <a:endParaRPr lang="en-US" sz="3100" kern="1200" dirty="0"/>
        </a:p>
      </dsp:txBody>
      <dsp:txXfrm>
        <a:off x="81446" y="193048"/>
        <a:ext cx="4979020" cy="1505528"/>
      </dsp:txXfrm>
    </dsp:sp>
    <dsp:sp modelId="{D9A1A604-5B23-4BC1-BB5A-4988699675B6}">
      <dsp:nvSpPr>
        <dsp:cNvPr id="0" name=""/>
        <dsp:cNvSpPr/>
      </dsp:nvSpPr>
      <dsp:spPr>
        <a:xfrm>
          <a:off x="0" y="1869302"/>
          <a:ext cx="5141912" cy="1668420"/>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Which of the 4 p’s would your changes fall into?</a:t>
          </a:r>
          <a:endParaRPr lang="en-US" sz="3100" kern="1200"/>
        </a:p>
      </dsp:txBody>
      <dsp:txXfrm>
        <a:off x="81446" y="1950748"/>
        <a:ext cx="4979020" cy="1505528"/>
      </dsp:txXfrm>
    </dsp:sp>
    <dsp:sp modelId="{F9B5FB67-0124-4939-9562-72B399312998}">
      <dsp:nvSpPr>
        <dsp:cNvPr id="0" name=""/>
        <dsp:cNvSpPr/>
      </dsp:nvSpPr>
      <dsp:spPr>
        <a:xfrm>
          <a:off x="0" y="3627002"/>
          <a:ext cx="5141912" cy="166842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What are the challenges that will be faced and how will you overcome them?</a:t>
          </a:r>
          <a:endParaRPr lang="en-US" sz="3100" kern="1200" dirty="0"/>
        </a:p>
      </dsp:txBody>
      <dsp:txXfrm>
        <a:off x="81446" y="3708448"/>
        <a:ext cx="4979020" cy="150552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3832" tIns="46916" rIns="93832" bIns="46916" rtlCol="0"/>
          <a:lstStyle>
            <a:lvl1pPr algn="l">
              <a:defRPr sz="1300"/>
            </a:lvl1pPr>
          </a:lstStyle>
          <a:p>
            <a:endParaRPr lang="en-GB"/>
          </a:p>
        </p:txBody>
      </p:sp>
      <p:sp>
        <p:nvSpPr>
          <p:cNvPr id="3" name="Date Placeholder 2"/>
          <p:cNvSpPr>
            <a:spLocks noGrp="1"/>
          </p:cNvSpPr>
          <p:nvPr>
            <p:ph type="dt" idx="1"/>
          </p:nvPr>
        </p:nvSpPr>
        <p:spPr>
          <a:xfrm>
            <a:off x="3777606" y="0"/>
            <a:ext cx="2889938" cy="489374"/>
          </a:xfrm>
          <a:prstGeom prst="rect">
            <a:avLst/>
          </a:prstGeom>
        </p:spPr>
        <p:txBody>
          <a:bodyPr vert="horz" lIns="93832" tIns="46916" rIns="93832" bIns="46916" rtlCol="0"/>
          <a:lstStyle>
            <a:lvl1pPr algn="r">
              <a:defRPr sz="1300"/>
            </a:lvl1pPr>
          </a:lstStyle>
          <a:p>
            <a:fld id="{A73DB67A-BB08-43B8-B164-1948EDE2E075}" type="datetimeFigureOut">
              <a:rPr lang="en-GB" smtClean="0"/>
              <a:t>17/02/2026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3832" tIns="46916" rIns="93832" bIns="46916"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3832" tIns="46916" rIns="93832" bIns="469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3832" tIns="46916" rIns="93832" bIns="46916" rtlCol="0" anchor="b"/>
          <a:lstStyle>
            <a:lvl1pPr algn="l">
              <a:defRPr sz="1300"/>
            </a:lvl1pPr>
          </a:lstStyle>
          <a:p>
            <a:endParaRPr lang="en-GB"/>
          </a:p>
        </p:txBody>
      </p:sp>
      <p:sp>
        <p:nvSpPr>
          <p:cNvPr id="7" name="Slide Number Placeholder 6"/>
          <p:cNvSpPr>
            <a:spLocks noGrp="1"/>
          </p:cNvSpPr>
          <p:nvPr>
            <p:ph type="sldNum" sz="quarter" idx="5"/>
          </p:nvPr>
        </p:nvSpPr>
        <p:spPr>
          <a:xfrm>
            <a:off x="3777606" y="9264228"/>
            <a:ext cx="2889938" cy="489373"/>
          </a:xfrm>
          <a:prstGeom prst="rect">
            <a:avLst/>
          </a:prstGeom>
        </p:spPr>
        <p:txBody>
          <a:bodyPr vert="horz" lIns="93832" tIns="46916" rIns="93832" bIns="46916" rtlCol="0" anchor="b"/>
          <a:lstStyle>
            <a:lvl1pPr algn="r">
              <a:defRPr sz="1300"/>
            </a:lvl1pPr>
          </a:lstStyle>
          <a:p>
            <a:fld id="{635F7A68-1B28-4EB8-BBFE-883E94713DC1}" type="slidenum">
              <a:rPr lang="en-GB" smtClean="0"/>
              <a:t>‹#›</a:t>
            </a:fld>
            <a:endParaRPr lang="en-GB"/>
          </a:p>
        </p:txBody>
      </p:sp>
    </p:spTree>
    <p:extLst>
      <p:ext uri="{BB962C8B-B14F-4D97-AF65-F5344CB8AC3E}">
        <p14:creationId xmlns:p14="http://schemas.microsoft.com/office/powerpoint/2010/main" val="56650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forbes.com/sites/sanjitsinghdang/2022/12/16/what-are-the-emerging-models-of-corporate-innovation/?sh=4ff3ee79ef80"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a:spcBef>
                <a:spcPct val="20000"/>
              </a:spcBef>
              <a:defRPr/>
            </a:pPr>
            <a:r>
              <a:rPr lang="en-GB" sz="2500" dirty="0">
                <a:solidFill>
                  <a:prstClr val="black"/>
                </a:solidFill>
                <a:latin typeface="Arial" panose="020B0604020202020204" pitchFamily="34" charset="0"/>
                <a:cs typeface="Arial" panose="020B0604020202020204" pitchFamily="34" charset="0"/>
              </a:rPr>
              <a:t>The innovation process describes the path of translating new and/or existing knowledge into marketable solutions. Companies that pursue a successful innovation process have something decisive that puts them ahead of others - they have designed the path of an idea from generation, through development, to market entry.</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4</a:t>
            </a:fld>
            <a:endParaRPr lang="en-GB"/>
          </a:p>
        </p:txBody>
      </p:sp>
    </p:spTree>
    <p:extLst>
      <p:ext uri="{BB962C8B-B14F-4D97-AF65-F5344CB8AC3E}">
        <p14:creationId xmlns:p14="http://schemas.microsoft.com/office/powerpoint/2010/main" val="1062860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suggests that if we want to succeed at managing innovation, we need to manage it as a process. </a:t>
            </a:r>
          </a:p>
        </p:txBody>
      </p:sp>
      <p:sp>
        <p:nvSpPr>
          <p:cNvPr id="4" name="Slide Number Placeholder 3"/>
          <p:cNvSpPr>
            <a:spLocks noGrp="1"/>
          </p:cNvSpPr>
          <p:nvPr>
            <p:ph type="sldNum" sz="quarter" idx="5"/>
          </p:nvPr>
        </p:nvSpPr>
        <p:spPr/>
        <p:txBody>
          <a:bodyPr/>
          <a:lstStyle/>
          <a:p>
            <a:fld id="{635F7A68-1B28-4EB8-BBFE-883E94713DC1}" type="slidenum">
              <a:rPr lang="en-GB" smtClean="0"/>
              <a:t>5</a:t>
            </a:fld>
            <a:endParaRPr lang="en-GB"/>
          </a:p>
        </p:txBody>
      </p:sp>
    </p:spTree>
    <p:extLst>
      <p:ext uri="{BB962C8B-B14F-4D97-AF65-F5344CB8AC3E}">
        <p14:creationId xmlns:p14="http://schemas.microsoft.com/office/powerpoint/2010/main" val="2039114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For a new product development team in a company, it is about searching for ideas (maybe in the R&amp;D lab, maybe via customer survey, maybe some combination of both).  </a:t>
            </a:r>
          </a:p>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Then they have to secure internal resources – pitching for support against other competing projects from different teams.  </a:t>
            </a:r>
          </a:p>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Then they manage the development process, bringing the product through various stages of prototyping and simultaneously developing the market and launch plans. </a:t>
            </a:r>
          </a:p>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Finally launch and, hopefully, widespread adoption – and capturing the gains in commercial terms but also in terms of what has been learned for next time.</a:t>
            </a:r>
            <a:endParaRPr lang="en-US" sz="2500" b="1" dirty="0">
              <a:solidFill>
                <a:prstClr val="black"/>
              </a:solidFill>
              <a:latin typeface="Myriad Pro"/>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6</a:t>
            </a:fld>
            <a:endParaRPr lang="en-GB"/>
          </a:p>
        </p:txBody>
      </p:sp>
    </p:spTree>
    <p:extLst>
      <p:ext uri="{BB962C8B-B14F-4D97-AF65-F5344CB8AC3E}">
        <p14:creationId xmlns:p14="http://schemas.microsoft.com/office/powerpoint/2010/main" val="3612182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eaLnBrk="0" fontAlgn="base" hangingPunct="0">
              <a:lnSpc>
                <a:spcPct val="90000"/>
              </a:lnSpc>
              <a:spcBef>
                <a:spcPct val="20000"/>
              </a:spcBef>
              <a:spcAft>
                <a:spcPct val="0"/>
              </a:spcAft>
              <a:defRPr/>
            </a:pPr>
            <a:r>
              <a:rPr lang="en-US" sz="2000" dirty="0">
                <a:solidFill>
                  <a:prstClr val="black"/>
                </a:solidFill>
                <a:latin typeface="Myriad Pro"/>
              </a:rPr>
              <a:t>For a start-up entrepreneur the ‘search’ stage is often called ‘opportunity recognition’ – but once they have spotted something they think they can exploit the challenge is of making it happen.  They have to acquire resources making various pitches to get backing and buy-in.  </a:t>
            </a:r>
          </a:p>
          <a:p>
            <a:pPr defTabSz="938314" eaLnBrk="0" fontAlgn="base" hangingPunct="0">
              <a:lnSpc>
                <a:spcPct val="90000"/>
              </a:lnSpc>
              <a:spcBef>
                <a:spcPct val="20000"/>
              </a:spcBef>
              <a:spcAft>
                <a:spcPct val="0"/>
              </a:spcAft>
              <a:defRPr/>
            </a:pPr>
            <a:endParaRPr lang="en-US" sz="2000" dirty="0">
              <a:solidFill>
                <a:prstClr val="black"/>
              </a:solidFill>
              <a:latin typeface="Myriad Pro"/>
            </a:endParaRPr>
          </a:p>
          <a:p>
            <a:pPr defTabSz="938314" eaLnBrk="0" fontAlgn="base" hangingPunct="0">
              <a:lnSpc>
                <a:spcPct val="90000"/>
              </a:lnSpc>
              <a:spcBef>
                <a:spcPct val="20000"/>
              </a:spcBef>
              <a:spcAft>
                <a:spcPct val="0"/>
              </a:spcAft>
              <a:defRPr/>
            </a:pPr>
            <a:r>
              <a:rPr lang="en-US" sz="2000" dirty="0">
                <a:solidFill>
                  <a:prstClr val="black"/>
                </a:solidFill>
                <a:latin typeface="Myriad Pro"/>
              </a:rPr>
              <a:t>Then they have to develop the venture and finally launch it into their chosen marketplace and capture the rewards and also the learning to allow them to do it again.</a:t>
            </a:r>
            <a:endParaRPr lang="en-US" sz="2000" b="1" dirty="0">
              <a:solidFill>
                <a:prstClr val="black"/>
              </a:solidFill>
              <a:latin typeface="Myriad Pro"/>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7</a:t>
            </a:fld>
            <a:endParaRPr lang="en-GB"/>
          </a:p>
        </p:txBody>
      </p:sp>
    </p:spTree>
    <p:extLst>
      <p:ext uri="{BB962C8B-B14F-4D97-AF65-F5344CB8AC3E}">
        <p14:creationId xmlns:p14="http://schemas.microsoft.com/office/powerpoint/2010/main" val="267625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eaLnBrk="0" fontAlgn="base" hangingPunct="0">
              <a:lnSpc>
                <a:spcPct val="90000"/>
              </a:lnSpc>
              <a:spcBef>
                <a:spcPct val="20000"/>
              </a:spcBef>
              <a:spcAft>
                <a:spcPct val="0"/>
              </a:spcAft>
              <a:defRPr/>
            </a:pPr>
            <a:r>
              <a:rPr lang="en-US" sz="2000" dirty="0">
                <a:solidFill>
                  <a:prstClr val="black"/>
                </a:solidFill>
                <a:latin typeface="Myriad Pro"/>
              </a:rPr>
              <a:t>For a public service team in a hospital the search may be for more efficient ways of delivering the service under resource constraints.  Once again, an individual or team has to convince others and secure resources and the permission to explore, they have to develop it and then diffuse it as a new method to an internal market of people in the service who will adopt the new way.  And once again they capture value, in terms of efficiency improvement but also in learning.</a:t>
            </a:r>
            <a:endParaRPr lang="en-US" sz="2000" b="1" dirty="0">
              <a:solidFill>
                <a:prstClr val="black"/>
              </a:solidFill>
              <a:latin typeface="Myriad Pro"/>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8</a:t>
            </a:fld>
            <a:endParaRPr lang="en-GB"/>
          </a:p>
        </p:txBody>
      </p:sp>
    </p:spTree>
    <p:extLst>
      <p:ext uri="{BB962C8B-B14F-4D97-AF65-F5344CB8AC3E}">
        <p14:creationId xmlns:p14="http://schemas.microsoft.com/office/powerpoint/2010/main" val="1003326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eaLnBrk="0" fontAlgn="base" hangingPunct="0">
              <a:lnSpc>
                <a:spcPct val="90000"/>
              </a:lnSpc>
              <a:spcBef>
                <a:spcPct val="20000"/>
              </a:spcBef>
              <a:spcAft>
                <a:spcPct val="0"/>
              </a:spcAft>
              <a:defRPr/>
            </a:pPr>
            <a:r>
              <a:rPr lang="en-US" sz="2400" dirty="0">
                <a:solidFill>
                  <a:prstClr val="black"/>
                </a:solidFill>
                <a:latin typeface="Myriad Pro"/>
              </a:rPr>
              <a:t>For the social entrepreneur it is about finding a trigger need, then developing and sharing a vision around how to meet that need better.  Securing support and buy in is followed by development, implementation and hopefully widespread adoption – and the value is captured in social improvements as well as learning.</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9</a:t>
            </a:fld>
            <a:endParaRPr lang="en-GB"/>
          </a:p>
        </p:txBody>
      </p:sp>
    </p:spTree>
    <p:extLst>
      <p:ext uri="{BB962C8B-B14F-4D97-AF65-F5344CB8AC3E}">
        <p14:creationId xmlns:p14="http://schemas.microsoft.com/office/powerpoint/2010/main" val="228008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14</a:t>
            </a:fld>
            <a:endParaRPr lang="en-GB"/>
          </a:p>
        </p:txBody>
      </p:sp>
    </p:spTree>
    <p:extLst>
      <p:ext uri="{BB962C8B-B14F-4D97-AF65-F5344CB8AC3E}">
        <p14:creationId xmlns:p14="http://schemas.microsoft.com/office/powerpoint/2010/main" val="3632568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15</a:t>
            </a:fld>
            <a:endParaRPr lang="en-GB"/>
          </a:p>
        </p:txBody>
      </p:sp>
    </p:spTree>
    <p:extLst>
      <p:ext uri="{BB962C8B-B14F-4D97-AF65-F5344CB8AC3E}">
        <p14:creationId xmlns:p14="http://schemas.microsoft.com/office/powerpoint/2010/main" val="2437905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16</a:t>
            </a:fld>
            <a:endParaRPr lang="en-GB"/>
          </a:p>
        </p:txBody>
      </p:sp>
    </p:spTree>
    <p:extLst>
      <p:ext uri="{BB962C8B-B14F-4D97-AF65-F5344CB8AC3E}">
        <p14:creationId xmlns:p14="http://schemas.microsoft.com/office/powerpoint/2010/main" val="1503573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a:defRPr/>
            </a:pPr>
            <a:r>
              <a:rPr lang="en-US" sz="1800" dirty="0">
                <a:solidFill>
                  <a:prstClr val="black"/>
                </a:solidFill>
                <a:latin typeface="Calibri"/>
                <a:ea typeface="ＭＳ 明朝"/>
                <a:cs typeface="Times New Roman"/>
              </a:rPr>
              <a:t>Rolls Royce – from high quality aero engines to becoming a service company offering ‘power by the hour’</a:t>
            </a:r>
            <a:endParaRPr lang="en-GB" sz="1800" dirty="0">
              <a:solidFill>
                <a:prstClr val="black"/>
              </a:solidFill>
              <a:latin typeface="Cambria"/>
              <a:ea typeface="ＭＳ 明朝"/>
              <a:cs typeface="Times New Roman"/>
            </a:endParaRPr>
          </a:p>
          <a:p>
            <a:pPr defTabSz="938314">
              <a:defRPr/>
            </a:pPr>
            <a:r>
              <a:rPr lang="en-US" sz="1800" dirty="0">
                <a:solidFill>
                  <a:prstClr val="black"/>
                </a:solidFill>
                <a:latin typeface="Calibri"/>
                <a:ea typeface="ＭＳ 明朝"/>
                <a:cs typeface="Times New Roman"/>
              </a:rPr>
              <a:t>IBM from being a machine maker to a service and solution company – selling off its computer making and building up its consultancy and service side. </a:t>
            </a:r>
            <a:endParaRPr lang="en-GB" sz="1800" dirty="0">
              <a:solidFill>
                <a:prstClr val="black"/>
              </a:solidFill>
              <a:latin typeface="Cambria"/>
              <a:ea typeface="ＭＳ 明朝"/>
              <a:cs typeface="Times New Roman"/>
            </a:endParaRPr>
          </a:p>
          <a:p>
            <a:pPr defTabSz="938314">
              <a:defRPr/>
            </a:pPr>
            <a:r>
              <a:rPr lang="en-US" sz="1300" dirty="0">
                <a:latin typeface="Calibri"/>
                <a:ea typeface="ＭＳ 明朝"/>
                <a:cs typeface="Times New Roman"/>
              </a:rPr>
              <a:t>Grameen Bank and other microfinance models – rethinking the assumptions about credit and the poor</a:t>
            </a:r>
            <a:endParaRPr lang="en-GB" sz="1300" dirty="0">
              <a:latin typeface="Cambria"/>
              <a:ea typeface="ＭＳ 明朝"/>
              <a:cs typeface="Times New Roman"/>
            </a:endParaRPr>
          </a:p>
          <a:p>
            <a:pPr defTabSz="938314">
              <a:defRPr/>
            </a:pPr>
            <a:r>
              <a:rPr lang="en-US" sz="1800" dirty="0">
                <a:solidFill>
                  <a:prstClr val="black"/>
                </a:solidFill>
                <a:latin typeface="Calibri"/>
                <a:ea typeface="ＭＳ 明朝"/>
                <a:cs typeface="Times New Roman"/>
              </a:rPr>
              <a:t>Linux, Mozilla, Apache – moving from passive users to active communities of users co-creating new products and services</a:t>
            </a:r>
            <a:endParaRPr lang="en-GB" sz="1800" dirty="0">
              <a:solidFill>
                <a:prstClr val="black"/>
              </a:solidFill>
              <a:latin typeface="Cambria"/>
              <a:ea typeface="ＭＳ 明朝"/>
              <a:cs typeface="Times New Roman"/>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18</a:t>
            </a:fld>
            <a:endParaRPr lang="en-GB"/>
          </a:p>
        </p:txBody>
      </p:sp>
    </p:spTree>
    <p:extLst>
      <p:ext uri="{BB962C8B-B14F-4D97-AF65-F5344CB8AC3E}">
        <p14:creationId xmlns:p14="http://schemas.microsoft.com/office/powerpoint/2010/main" val="1921792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20</a:t>
            </a:fld>
            <a:endParaRPr lang="en-GB"/>
          </a:p>
        </p:txBody>
      </p:sp>
    </p:spTree>
    <p:extLst>
      <p:ext uri="{BB962C8B-B14F-4D97-AF65-F5344CB8AC3E}">
        <p14:creationId xmlns:p14="http://schemas.microsoft.com/office/powerpoint/2010/main" val="1645173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03030"/>
                </a:solidFill>
                <a:effectLst/>
                <a:latin typeface="Exo 2"/>
              </a:rPr>
              <a:t>Open innovation is more than crowdsourcing or accelerator programmes. </a:t>
            </a:r>
            <a:br>
              <a:rPr lang="en-GB" dirty="0"/>
            </a:br>
            <a:r>
              <a:rPr lang="en-GB" b="0" i="0" dirty="0">
                <a:solidFill>
                  <a:srgbClr val="303030"/>
                </a:solidFill>
                <a:effectLst/>
                <a:latin typeface="Exo 2"/>
              </a:rPr>
              <a:t>To commercialise the innovations, companies create business models and disseminate the innovation.</a:t>
            </a:r>
          </a:p>
          <a:p>
            <a:endParaRPr lang="en-GB" b="0" i="0" dirty="0">
              <a:solidFill>
                <a:srgbClr val="303030"/>
              </a:solidFill>
              <a:effectLst/>
              <a:latin typeface="Exo 2"/>
            </a:endParaRPr>
          </a:p>
          <a:p>
            <a:r>
              <a:rPr lang="en-GB" b="0" i="0" dirty="0">
                <a:solidFill>
                  <a:srgbClr val="303030"/>
                </a:solidFill>
                <a:effectLst/>
                <a:latin typeface="Exo 2"/>
              </a:rPr>
              <a:t>Google – open innovation model</a:t>
            </a:r>
          </a:p>
          <a:p>
            <a:r>
              <a:rPr lang="en-GB" b="0" i="0" dirty="0">
                <a:solidFill>
                  <a:srgbClr val="303030"/>
                </a:solidFill>
                <a:effectLst/>
                <a:latin typeface="Exo 2"/>
              </a:rPr>
              <a:t>Apple – closed innovation model</a:t>
            </a:r>
          </a:p>
          <a:p>
            <a:endParaRPr lang="en-GB" b="0" i="0" dirty="0">
              <a:solidFill>
                <a:srgbClr val="303030"/>
              </a:solidFill>
              <a:effectLst/>
              <a:latin typeface="Exo 2"/>
            </a:endParaRPr>
          </a:p>
          <a:p>
            <a:pPr algn="l"/>
            <a:r>
              <a:rPr lang="en-GB" b="0" i="0" dirty="0">
                <a:solidFill>
                  <a:srgbClr val="303030"/>
                </a:solidFill>
                <a:effectLst/>
                <a:latin typeface="Exo 2"/>
              </a:rPr>
              <a:t>There are a number of studies suggesting open innovation has a positive influence on corporate performance. Examples of positive effects might be:</a:t>
            </a:r>
          </a:p>
          <a:p>
            <a:pPr algn="l"/>
            <a:endParaRPr lang="en-GB" b="0" i="0" dirty="0">
              <a:solidFill>
                <a:srgbClr val="303030"/>
              </a:solidFill>
              <a:effectLst/>
              <a:latin typeface="Exo 2"/>
            </a:endParaRPr>
          </a:p>
          <a:p>
            <a:pPr algn="l">
              <a:buFont typeface="Arial" panose="020B0604020202020204" pitchFamily="34" charset="0"/>
              <a:buChar char="•"/>
            </a:pPr>
            <a:r>
              <a:rPr lang="en-GB" b="0" i="0" dirty="0">
                <a:solidFill>
                  <a:srgbClr val="303030"/>
                </a:solidFill>
                <a:effectLst/>
                <a:latin typeface="Exo 2"/>
              </a:rPr>
              <a:t>Knowledge and competence gaps in one's own company can be closed by cross-border access to knowledge.</a:t>
            </a:r>
          </a:p>
          <a:p>
            <a:pPr algn="l">
              <a:buFont typeface="Arial" panose="020B0604020202020204" pitchFamily="34" charset="0"/>
              <a:buChar char="•"/>
            </a:pPr>
            <a:r>
              <a:rPr lang="en-GB" b="0" i="0" dirty="0">
                <a:solidFill>
                  <a:srgbClr val="303030"/>
                </a:solidFill>
                <a:effectLst/>
                <a:latin typeface="Exo 2"/>
              </a:rPr>
              <a:t>When collaborating with partners, costs and risks can be shared.</a:t>
            </a:r>
          </a:p>
          <a:p>
            <a:pPr algn="l">
              <a:buFont typeface="Arial" panose="020B0604020202020204" pitchFamily="34" charset="0"/>
              <a:buChar char="•"/>
            </a:pPr>
            <a:r>
              <a:rPr lang="en-GB" b="0" i="0" dirty="0">
                <a:solidFill>
                  <a:srgbClr val="303030"/>
                </a:solidFill>
                <a:effectLst/>
                <a:latin typeface="Exo 2"/>
              </a:rPr>
              <a:t>By opening up to the outside world, new technology markets can be identified more quickly.</a:t>
            </a:r>
          </a:p>
          <a:p>
            <a:pPr algn="l">
              <a:buFont typeface="Arial" panose="020B0604020202020204" pitchFamily="34" charset="0"/>
              <a:buChar char="•"/>
            </a:pPr>
            <a:r>
              <a:rPr lang="en-GB" b="0" i="0" dirty="0">
                <a:solidFill>
                  <a:srgbClr val="303030"/>
                </a:solidFill>
                <a:effectLst/>
                <a:latin typeface="Exo 2"/>
              </a:rPr>
              <a:t>The competence of a learning organisation is strengthened. The organisation becomes more adaptive and resilient (</a:t>
            </a:r>
            <a:r>
              <a:rPr lang="en-GB" b="0" i="0" dirty="0" err="1">
                <a:solidFill>
                  <a:srgbClr val="303030"/>
                </a:solidFill>
                <a:effectLst/>
                <a:latin typeface="Exo 2"/>
              </a:rPr>
              <a:t>Konighofer</a:t>
            </a:r>
            <a:r>
              <a:rPr lang="en-GB" b="0" i="0" dirty="0">
                <a:solidFill>
                  <a:srgbClr val="303030"/>
                </a:solidFill>
                <a:effectLst/>
                <a:latin typeface="Exo 2"/>
              </a:rPr>
              <a:t>, 2023).</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21</a:t>
            </a:fld>
            <a:endParaRPr lang="en-GB"/>
          </a:p>
        </p:txBody>
      </p:sp>
    </p:spTree>
    <p:extLst>
      <p:ext uri="{BB962C8B-B14F-4D97-AF65-F5344CB8AC3E}">
        <p14:creationId xmlns:p14="http://schemas.microsoft.com/office/powerpoint/2010/main" val="3510066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a:defRPr/>
            </a:pPr>
            <a:r>
              <a:rPr lang="en-GB" sz="1300" dirty="0">
                <a:solidFill>
                  <a:prstClr val="black"/>
                </a:solidFill>
                <a:latin typeface="Aptos" panose="02110004020202020204"/>
                <a:hlinkClick r:id="rId3"/>
              </a:rPr>
              <a:t>What Are The Emerging Models Of Corporate Innovation? (forbes.com)</a:t>
            </a:r>
            <a:endParaRPr lang="en-GB" sz="1300" dirty="0">
              <a:solidFill>
                <a:srgbClr val="333333"/>
              </a:solidFill>
              <a:latin typeface="Georgia" panose="02040502050405020303" pitchFamily="18" charset="0"/>
            </a:endParaRPr>
          </a:p>
          <a:p>
            <a:pPr defTabSz="938314">
              <a:defRPr/>
            </a:pPr>
            <a:endParaRPr lang="en-GB" sz="1300" dirty="0">
              <a:solidFill>
                <a:srgbClr val="333333"/>
              </a:solidFill>
              <a:latin typeface="Georgia" panose="02040502050405020303" pitchFamily="18" charset="0"/>
            </a:endParaRPr>
          </a:p>
          <a:p>
            <a:pPr defTabSz="938314">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The models of innovation in corporations are frameworks that organisations use to identify, prioritise, and implement new ideas and technologies. These models help companies to stay competitive in a rapidly-changing business environment and keep up with the latest trends and developments. Here are the top models of corporate innovation:</a:t>
            </a:r>
          </a:p>
          <a:p>
            <a:pPr defTabSz="938314">
              <a:defRPr/>
            </a:pPr>
            <a:endPar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endParaRP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Open Innovation - involving the external ecosystem in the innovation process.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Internal Corporate Venturing - setting up internal venture units to invest in startups and external innovation.</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Venture Capital as a Service (</a:t>
            </a:r>
            <a:r>
              <a:rPr lang="en-GB" sz="1100" dirty="0" err="1">
                <a:solidFill>
                  <a:srgbClr val="333333"/>
                </a:solidFill>
                <a:latin typeface="Calibri" panose="020F0502020204030204" pitchFamily="34" charset="0"/>
                <a:ea typeface="Calibri" panose="020F0502020204030204" pitchFamily="34" charset="0"/>
                <a:cs typeface="Calibri" panose="020F0502020204030204" pitchFamily="34" charset="0"/>
              </a:rPr>
              <a:t>VCaaS</a:t>
            </a: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 partnering with an external Venture Capital firm to drive startup investments in areas of strategic interest to the corporation.</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Partnerships and Collaborations - partnering with other organizations to co-create and co-innovate.</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Intrapreneurship - fostering a culture of innovation and encouraging employees to act like entrepreneurs within the organisation.</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Corporate Accelerators and Incubators - providing resources and support to startups and internal innovation projects.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Innovation Labs - dedicated internal units focused on exploring and experimenting with new ideas and technologies.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Crowdsourcing - soliciting ideas and solutions from a large group of external stakeholders.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Customer-Driven Innovation - incorporating customer feedback and needs into the innovation process.</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22</a:t>
            </a:fld>
            <a:endParaRPr lang="en-GB"/>
          </a:p>
        </p:txBody>
      </p:sp>
    </p:spTree>
    <p:extLst>
      <p:ext uri="{BB962C8B-B14F-4D97-AF65-F5344CB8AC3E}">
        <p14:creationId xmlns:p14="http://schemas.microsoft.com/office/powerpoint/2010/main" val="877637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26</a:t>
            </a:fld>
            <a:endParaRPr lang="en-GB"/>
          </a:p>
        </p:txBody>
      </p:sp>
    </p:spTree>
    <p:extLst>
      <p:ext uri="{BB962C8B-B14F-4D97-AF65-F5344CB8AC3E}">
        <p14:creationId xmlns:p14="http://schemas.microsoft.com/office/powerpoint/2010/main" val="2513870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27</a:t>
            </a:fld>
            <a:endParaRPr lang="en-GB"/>
          </a:p>
        </p:txBody>
      </p:sp>
    </p:spTree>
    <p:extLst>
      <p:ext uri="{BB962C8B-B14F-4D97-AF65-F5344CB8AC3E}">
        <p14:creationId xmlns:p14="http://schemas.microsoft.com/office/powerpoint/2010/main" val="217223155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275615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443711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C72141-AE0A-4216-A982-2C701C29F188}" type="datetimeFigureOut">
              <a:rPr lang="en-GB" smtClean="0"/>
              <a:t>17/02/2026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1072419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17/02/2026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172220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17/02/2026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960701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17/02/2026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87079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17/02/2026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56603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17/02/2026</a:t>
            </a:fld>
            <a:endParaRPr lang="en-GB"/>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581496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17/02/2026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477874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9376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59083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3530333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FC72141-AE0A-4216-A982-2C701C29F188}" type="datetimeFigureOut">
              <a:rPr lang="en-GB" smtClean="0"/>
              <a:t>17/02/2026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30184696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72"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3.wdp"/><Relationship Id="rId7" Type="http://schemas.openxmlformats.org/officeDocument/2006/relationships/diagramLayout" Target="../diagrams/layout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07/relationships/hdphoto" Target="../media/hdphoto2.wdp"/><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png"/><Relationship Id="rId7" Type="http://schemas.openxmlformats.org/officeDocument/2006/relationships/diagramQuickStyle" Target="../diagrams/quickStyle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microsoft.com/office/2007/relationships/hdphoto" Target="../media/hdphoto2.wdp"/><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3.wdp"/></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png"/><Relationship Id="rId7" Type="http://schemas.openxmlformats.org/officeDocument/2006/relationships/diagramData" Target="../diagrams/data4.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push-project.eu/why-is-organization-important-for-pop-up-shops/" TargetMode="External"/><Relationship Id="rId11" Type="http://schemas.microsoft.com/office/2007/relationships/diagramDrawing" Target="../diagrams/drawing4.xml"/><Relationship Id="rId5" Type="http://schemas.openxmlformats.org/officeDocument/2006/relationships/image" Target="../media/image17.jpg"/><Relationship Id="rId10" Type="http://schemas.openxmlformats.org/officeDocument/2006/relationships/diagramColors" Target="../diagrams/colors4.xml"/><Relationship Id="rId4" Type="http://schemas.microsoft.com/office/2007/relationships/hdphoto" Target="../media/hdphoto1.wdp"/><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hyperlink" Target="https://calaborlawnews.com/legal-news/wage-hour-lawsuit-overtime-pay-21798.php" TargetMode="External"/><Relationship Id="rId13"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image" Target="../media/image18.jpg"/><Relationship Id="rId12"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microsoft.com/office/2007/relationships/hdphoto" Target="../media/hdphoto2.wdp"/><Relationship Id="rId11" Type="http://schemas.openxmlformats.org/officeDocument/2006/relationships/diagramQuickStyle" Target="../diagrams/quickStyle5.xml"/><Relationship Id="rId5" Type="http://schemas.openxmlformats.org/officeDocument/2006/relationships/image" Target="../media/image4.png"/><Relationship Id="rId10" Type="http://schemas.openxmlformats.org/officeDocument/2006/relationships/diagramLayout" Target="../diagrams/layout5.xml"/><Relationship Id="rId4" Type="http://schemas.microsoft.com/office/2007/relationships/hdphoto" Target="../media/hdphoto1.wdp"/><Relationship Id="rId9"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openxmlformats.org/officeDocument/2006/relationships/hyperlink" Target="https://blogs.salford.ac.uk/business-school/university-salford-award-social-enterprise-mark/" TargetMode="External"/><Relationship Id="rId13"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image" Target="../media/image19.jpg"/><Relationship Id="rId12"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microsoft.com/office/2007/relationships/hdphoto" Target="../media/hdphoto2.wdp"/><Relationship Id="rId11" Type="http://schemas.openxmlformats.org/officeDocument/2006/relationships/diagramQuickStyle" Target="../diagrams/quickStyle6.xml"/><Relationship Id="rId5" Type="http://schemas.openxmlformats.org/officeDocument/2006/relationships/image" Target="../media/image4.png"/><Relationship Id="rId10" Type="http://schemas.openxmlformats.org/officeDocument/2006/relationships/diagramLayout" Target="../diagrams/layout6.xml"/><Relationship Id="rId4" Type="http://schemas.microsoft.com/office/2007/relationships/hdphoto" Target="../media/hdphoto1.wdp"/><Relationship Id="rId9"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l9sNGnxMEXE?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2.png"/><Relationship Id="rId5" Type="http://schemas.microsoft.com/office/2007/relationships/hdphoto" Target="../media/hdphoto1.wdp"/><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microsoft.com/office/2007/relationships/hdphoto" Target="../media/hdphoto3.wdp"/><Relationship Id="rId7" Type="http://schemas.openxmlformats.org/officeDocument/2006/relationships/diagramLayout" Target="../diagrams/layout8.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8.xml"/><Relationship Id="rId5" Type="http://schemas.microsoft.com/office/2007/relationships/hdphoto" Target="../media/hdphoto2.wdp"/><Relationship Id="rId10" Type="http://schemas.microsoft.com/office/2007/relationships/diagramDrawing" Target="../diagrams/drawing8.xml"/><Relationship Id="rId4" Type="http://schemas.openxmlformats.org/officeDocument/2006/relationships/image" Target="../media/image4.png"/><Relationship Id="rId9" Type="http://schemas.openxmlformats.org/officeDocument/2006/relationships/diagramColors" Target="../diagrams/colors8.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mckinsey.com/capabilities/strategy-and-corporate-finance/our-insights/committed-innovators-how-masters-of-essentials-outperform" TargetMode="External"/><Relationship Id="rId2" Type="http://schemas.openxmlformats.org/officeDocument/2006/relationships/hyperlink" Target="https://www.mckinsey.com/capabilities/strategy-and-corporate-finance/our-insights/the-eight-essentials-of-innovation" TargetMode="External"/><Relationship Id="rId1" Type="http://schemas.openxmlformats.org/officeDocument/2006/relationships/slideLayout" Target="../slideLayouts/slideLayout2.xml"/><Relationship Id="rId5" Type="http://schemas.openxmlformats.org/officeDocument/2006/relationships/hyperlink" Target="https://www.mckinsey.com/capabilities/strategy-and-corporate-finance/our-insights/innovation-your-solution-for-weathering-uncertainty" TargetMode="External"/><Relationship Id="rId4" Type="http://schemas.openxmlformats.org/officeDocument/2006/relationships/hyperlink" Target="https://www.mckinsey.com/capabilities/strategy-and-corporate-finance/our-insights/innovation-in-a-crisis-why-it-is-more-critical-than-ever"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a:xfrm>
            <a:off x="6556100" y="1360493"/>
            <a:ext cx="4972511" cy="3106732"/>
          </a:xfrm>
        </p:spPr>
        <p:txBody>
          <a:bodyPr anchor="b">
            <a:normAutofit/>
          </a:bodyPr>
          <a:lstStyle/>
          <a:p>
            <a:r>
              <a:rPr lang="en-GB" sz="670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6556100" y="4687316"/>
            <a:ext cx="4972512" cy="1517088"/>
          </a:xfrm>
        </p:spPr>
        <p:txBody>
          <a:bodyPr>
            <a:normAutofit/>
          </a:bodyPr>
          <a:lstStyle/>
          <a:p>
            <a:r>
              <a:rPr lang="en-GB" b="1"/>
              <a:t>Focus on Innovation</a:t>
            </a:r>
          </a:p>
          <a:p>
            <a:r>
              <a:rPr lang="en-GB" b="1"/>
              <a:t>Chris Wilkin</a:t>
            </a:r>
          </a:p>
        </p:txBody>
      </p:sp>
      <p:pic>
        <p:nvPicPr>
          <p:cNvPr id="5" name="Picture 4" descr="Small white light bulbs with one large yellow light bulb drawn on a black surface">
            <a:extLst>
              <a:ext uri="{FF2B5EF4-FFF2-40B4-BE49-F238E27FC236}">
                <a16:creationId xmlns:a16="http://schemas.microsoft.com/office/drawing/2014/main" id="{6F91F9DE-145D-5BA4-F76A-D2D39975A024}"/>
              </a:ext>
            </a:extLst>
          </p:cNvPr>
          <p:cNvPicPr>
            <a:picLocks noChangeAspect="1"/>
          </p:cNvPicPr>
          <p:nvPr/>
        </p:nvPicPr>
        <p:blipFill>
          <a:blip r:embed="rId2"/>
          <a:srcRect l="40670" r="-1"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20" name="Freeform: Shape 19">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Tree>
    <p:extLst>
      <p:ext uri="{BB962C8B-B14F-4D97-AF65-F5344CB8AC3E}">
        <p14:creationId xmlns:p14="http://schemas.microsoft.com/office/powerpoint/2010/main" val="1904775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7B2A9DA4-7F13-DEC7-945F-5D6433DD3056}"/>
              </a:ext>
            </a:extLst>
          </p:cNvPr>
          <p:cNvSpPr>
            <a:spLocks noGrp="1"/>
          </p:cNvSpPr>
          <p:nvPr>
            <p:ph type="title"/>
          </p:nvPr>
        </p:nvSpPr>
        <p:spPr>
          <a:xfrm>
            <a:off x="1490145" y="2376862"/>
            <a:ext cx="2640646" cy="2104273"/>
          </a:xfrm>
          <a:noFill/>
        </p:spPr>
        <p:txBody>
          <a:bodyPr>
            <a:normAutofit/>
          </a:bodyPr>
          <a:lstStyle/>
          <a:p>
            <a:pPr algn="ctr"/>
            <a:r>
              <a:rPr lang="en-GB" sz="3000" b="1">
                <a:solidFill>
                  <a:srgbClr val="FFFFFF"/>
                </a:solidFill>
              </a:rPr>
              <a:t>What we’ll cover today</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D62EC22-AB62-D4DB-ABAF-A666F4D5A799}"/>
              </a:ext>
            </a:extLst>
          </p:cNvPr>
          <p:cNvGraphicFramePr>
            <a:graphicFrameLocks noGrp="1"/>
          </p:cNvGraphicFramePr>
          <p:nvPr>
            <p:ph idx="1"/>
            <p:extLst>
              <p:ext uri="{D42A27DB-BD31-4B8C-83A1-F6EECF244321}">
                <p14:modId xmlns:p14="http://schemas.microsoft.com/office/powerpoint/2010/main" val="2235893814"/>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71572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B268-8295-F6ED-9E91-9AF70101AF91}"/>
              </a:ext>
            </a:extLst>
          </p:cNvPr>
          <p:cNvSpPr>
            <a:spLocks noGrp="1"/>
          </p:cNvSpPr>
          <p:nvPr>
            <p:ph type="title"/>
          </p:nvPr>
        </p:nvSpPr>
        <p:spPr>
          <a:xfrm>
            <a:off x="1069848" y="484632"/>
            <a:ext cx="10058400" cy="1609344"/>
          </a:xfrm>
        </p:spPr>
        <p:txBody>
          <a:bodyPr>
            <a:normAutofit/>
          </a:bodyPr>
          <a:lstStyle/>
          <a:p>
            <a:r>
              <a:rPr lang="en-GB" b="1" dirty="0"/>
              <a:t>Innovation as a Process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9A22ADF-6BDB-7E7A-1384-AD12FC8FC0BC}"/>
              </a:ext>
            </a:extLst>
          </p:cNvPr>
          <p:cNvGraphicFramePr>
            <a:graphicFrameLocks noGrp="1"/>
          </p:cNvGraphicFramePr>
          <p:nvPr>
            <p:ph idx="1"/>
            <p:extLst>
              <p:ext uri="{D42A27DB-BD31-4B8C-83A1-F6EECF244321}">
                <p14:modId xmlns:p14="http://schemas.microsoft.com/office/powerpoint/2010/main" val="240024252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15685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5634C-4363-4CF1-BE7A-95C2C2A3F694}"/>
              </a:ext>
            </a:extLst>
          </p:cNvPr>
          <p:cNvSpPr>
            <a:spLocks noGrp="1"/>
          </p:cNvSpPr>
          <p:nvPr>
            <p:ph type="title"/>
          </p:nvPr>
        </p:nvSpPr>
        <p:spPr>
          <a:xfrm>
            <a:off x="1069848" y="484632"/>
            <a:ext cx="10058400" cy="1609344"/>
          </a:xfrm>
        </p:spPr>
        <p:txBody>
          <a:bodyPr>
            <a:normAutofit/>
          </a:bodyPr>
          <a:lstStyle/>
          <a:p>
            <a:r>
              <a:rPr lang="en-GB" b="1" dirty="0"/>
              <a:t>The Innovation Process </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CC90183-0F8D-AF77-52BD-8D34FF010E6D}"/>
              </a:ext>
            </a:extLst>
          </p:cNvPr>
          <p:cNvGraphicFramePr>
            <a:graphicFrameLocks noGrp="1"/>
          </p:cNvGraphicFramePr>
          <p:nvPr>
            <p:ph idx="1"/>
            <p:extLst>
              <p:ext uri="{D42A27DB-BD31-4B8C-83A1-F6EECF244321}">
                <p14:modId xmlns:p14="http://schemas.microsoft.com/office/powerpoint/2010/main" val="1799831148"/>
              </p:ext>
            </p:extLst>
          </p:nvPr>
        </p:nvGraphicFramePr>
        <p:xfrm>
          <a:off x="784225" y="2053634"/>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CD0E8F66-47B2-33C6-C980-F2777323A9A1}"/>
              </a:ext>
            </a:extLst>
          </p:cNvPr>
          <p:cNvSpPr txBox="1"/>
          <p:nvPr/>
        </p:nvSpPr>
        <p:spPr>
          <a:xfrm>
            <a:off x="979055" y="2093976"/>
            <a:ext cx="8543636" cy="369332"/>
          </a:xfrm>
          <a:prstGeom prst="rect">
            <a:avLst/>
          </a:prstGeom>
          <a:noFill/>
        </p:spPr>
        <p:txBody>
          <a:bodyPr wrap="square">
            <a:spAutoFit/>
          </a:bodyPr>
          <a:lstStyle/>
          <a:p>
            <a:pPr marL="0" indent="0">
              <a:buNone/>
            </a:pPr>
            <a:r>
              <a:rPr lang="en-GB" i="0" dirty="0">
                <a:effectLst/>
                <a:latin typeface="Arial" panose="020B0604020202020204" pitchFamily="34" charset="0"/>
                <a:cs typeface="Arial" panose="020B0604020202020204" pitchFamily="34" charset="0"/>
              </a:rPr>
              <a:t>Tidd &amp; Bessant (2018) imply that there are four stages in </a:t>
            </a:r>
            <a:r>
              <a:rPr lang="en-GB" i="0" u="none" strike="noStrike" dirty="0">
                <a:effectLst/>
                <a:latin typeface="Arial" panose="020B0604020202020204" pitchFamily="34" charset="0"/>
                <a:cs typeface="Arial" panose="020B0604020202020204" pitchFamily="34" charset="0"/>
              </a:rPr>
              <a:t>the innovation Process</a:t>
            </a:r>
            <a:r>
              <a:rPr lang="en-GB" i="0" dirty="0">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87689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Title 1"/>
          <p:cNvSpPr txBox="1">
            <a:spLocks/>
          </p:cNvSpPr>
          <p:nvPr/>
        </p:nvSpPr>
        <p:spPr>
          <a:xfrm>
            <a:off x="2286000" y="149865"/>
            <a:ext cx="7203262" cy="917864"/>
          </a:xfrm>
          <a:prstGeom prst="rect">
            <a:avLst/>
          </a:prstGeom>
        </p:spPr>
        <p:txBody>
          <a:bodyPr vert="horz" lIns="91440" tIns="45720" rIns="91440" bIns="45720" rtlCol="0" anchor="ctr">
            <a:noAutofit/>
          </a:bodyPr>
          <a:lstStyle/>
          <a:p>
            <a:pPr algn="ctr" defTabSz="457200">
              <a:spcBef>
                <a:spcPct val="0"/>
              </a:spcBef>
              <a:defRPr/>
            </a:pPr>
            <a:r>
              <a:rPr lang="en-GB" sz="3600" b="1" dirty="0">
                <a:latin typeface="+mj-lt"/>
                <a:ea typeface="+mj-ea"/>
                <a:cs typeface="+mj-cs"/>
              </a:rPr>
              <a:t>A process model for innovation</a:t>
            </a:r>
          </a:p>
        </p:txBody>
      </p:sp>
      <p:pic>
        <p:nvPicPr>
          <p:cNvPr id="3" name="Picture 2" descr="A picture containing timeline&#10;&#10;Description automatically generated">
            <a:extLst>
              <a:ext uri="{FF2B5EF4-FFF2-40B4-BE49-F238E27FC236}">
                <a16:creationId xmlns:a16="http://schemas.microsoft.com/office/drawing/2014/main" id="{0C11BBA4-B419-F947-A1E6-BF96D68A31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067729"/>
            <a:ext cx="9144000" cy="5162939"/>
          </a:xfrm>
          <a:prstGeom prst="rect">
            <a:avLst/>
          </a:prstGeom>
        </p:spPr>
      </p:pic>
    </p:spTree>
    <p:extLst>
      <p:ext uri="{BB962C8B-B14F-4D97-AF65-F5344CB8AC3E}">
        <p14:creationId xmlns:p14="http://schemas.microsoft.com/office/powerpoint/2010/main" val="2963130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F21C46DA-E1E7-E1BF-2C2C-2317B7003793}"/>
              </a:ext>
            </a:extLst>
          </p:cNvPr>
          <p:cNvSpPr>
            <a:spLocks noGrp="1"/>
          </p:cNvSpPr>
          <p:nvPr>
            <p:ph type="title"/>
          </p:nvPr>
        </p:nvSpPr>
        <p:spPr>
          <a:xfrm>
            <a:off x="643468" y="643466"/>
            <a:ext cx="3686312" cy="5528734"/>
          </a:xfrm>
        </p:spPr>
        <p:txBody>
          <a:bodyPr vert="horz" lIns="91440" tIns="45720" rIns="91440" bIns="45720" numCol="1" rtlCol="0" anchor="ctr" anchorCtr="0" compatLnSpc="1">
            <a:prstTxWarp prst="textNoShape">
              <a:avLst/>
            </a:prstTxWarp>
            <a:normAutofit/>
          </a:bodyPr>
          <a:lstStyle/>
          <a:p>
            <a:pPr algn="r"/>
            <a:r>
              <a:rPr lang="en-US" sz="4800" b="1">
                <a:solidFill>
                  <a:srgbClr val="FFFFFF"/>
                </a:solidFill>
              </a:rPr>
              <a:t>Process Model – Established Company</a:t>
            </a:r>
          </a:p>
        </p:txBody>
      </p:sp>
      <p:sp>
        <p:nvSpPr>
          <p:cNvPr id="12" name="Rectangle 11"/>
          <p:cNvSpPr/>
          <p:nvPr/>
        </p:nvSpPr>
        <p:spPr bwMode="auto">
          <a:xfrm>
            <a:off x="5053780" y="599768"/>
            <a:ext cx="6074467" cy="5572432"/>
          </a:xfrm>
          <a:prstGeom prst="rect">
            <a:avLst/>
          </a:prstGeom>
        </p:spPr>
        <p:txBody>
          <a:bodyPr vert="horz" lIns="91440" tIns="45720" rIns="91440" bIns="45720" numCol="1" rtlCol="0" anchor="ctr" anchorCtr="0" compatLnSpc="1">
            <a:prstTxWarp prst="textNoShape">
              <a:avLst/>
            </a:prstTxWarp>
            <a:normAutofit/>
          </a:bodyPr>
          <a:lstStyle/>
          <a:p>
            <a:pPr marL="514350" indent="-182880" defTabSz="914400" fontAlgn="base">
              <a:lnSpc>
                <a:spcPct val="90000"/>
              </a:lnSpc>
              <a:spcBef>
                <a:spcPct val="20000"/>
              </a:spcBef>
              <a:spcAft>
                <a:spcPct val="0"/>
              </a:spcAft>
              <a:buClr>
                <a:schemeClr val="accent1">
                  <a:lumMod val="75000"/>
                </a:schemeClr>
              </a:buClr>
              <a:buSzPct val="85000"/>
              <a:buFont typeface="Wingdings" pitchFamily="2" charset="2"/>
              <a:buChar char="§"/>
            </a:pPr>
            <a:r>
              <a:rPr lang="en-US" dirty="0"/>
              <a:t>Search for ideas</a:t>
            </a:r>
          </a:p>
          <a:p>
            <a:pPr marL="514350" indent="-182880" defTabSz="914400" fontAlgn="base">
              <a:lnSpc>
                <a:spcPct val="90000"/>
              </a:lnSpc>
              <a:spcBef>
                <a:spcPct val="20000"/>
              </a:spcBef>
              <a:spcAft>
                <a:spcPct val="0"/>
              </a:spcAft>
              <a:buClr>
                <a:schemeClr val="accent1">
                  <a:lumMod val="75000"/>
                </a:schemeClr>
              </a:buClr>
              <a:buSzPct val="85000"/>
              <a:buFont typeface="Wingdings" pitchFamily="2" charset="2"/>
              <a:buChar char="§"/>
            </a:pPr>
            <a:r>
              <a:rPr lang="en-US" dirty="0"/>
              <a:t>Secure resources – Internal and External</a:t>
            </a:r>
          </a:p>
          <a:p>
            <a:pPr marL="514350" indent="-182880" defTabSz="914400" fontAlgn="base">
              <a:lnSpc>
                <a:spcPct val="90000"/>
              </a:lnSpc>
              <a:spcBef>
                <a:spcPct val="20000"/>
              </a:spcBef>
              <a:spcAft>
                <a:spcPct val="0"/>
              </a:spcAft>
              <a:buClr>
                <a:schemeClr val="accent1">
                  <a:lumMod val="75000"/>
                </a:schemeClr>
              </a:buClr>
              <a:buSzPct val="85000"/>
              <a:buFont typeface="Wingdings" pitchFamily="2" charset="2"/>
              <a:buChar char="§"/>
            </a:pPr>
            <a:r>
              <a:rPr lang="en-US" dirty="0"/>
              <a:t>Manage the development process – prototyping, developing market and launch plans</a:t>
            </a:r>
          </a:p>
          <a:p>
            <a:pPr marL="514350" indent="-182880" defTabSz="914400" fontAlgn="base">
              <a:lnSpc>
                <a:spcPct val="90000"/>
              </a:lnSpc>
              <a:spcBef>
                <a:spcPct val="20000"/>
              </a:spcBef>
              <a:spcAft>
                <a:spcPct val="0"/>
              </a:spcAft>
              <a:buClr>
                <a:schemeClr val="accent1">
                  <a:lumMod val="75000"/>
                </a:schemeClr>
              </a:buClr>
              <a:buSzPct val="85000"/>
              <a:buFont typeface="Wingdings" pitchFamily="2" charset="2"/>
              <a:buChar char="§"/>
            </a:pPr>
            <a:r>
              <a:rPr lang="en-US" dirty="0"/>
              <a:t>Launch – capturing gain in commercial terms and lessons learnt</a:t>
            </a:r>
          </a:p>
        </p:txBody>
      </p:sp>
      <p:sp>
        <p:nvSpPr>
          <p:cNvPr id="21" name="Oval 20">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25">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493795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9" name="Oval 18">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useBgFill="1">
        <p:nvSpPr>
          <p:cNvPr id="21" name="Rectangle 2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BC891-F2E2-7B4F-FB8A-3431310AED8E}"/>
              </a:ext>
            </a:extLst>
          </p:cNvPr>
          <p:cNvSpPr>
            <a:spLocks noGrp="1"/>
          </p:cNvSpPr>
          <p:nvPr>
            <p:ph type="title"/>
          </p:nvPr>
        </p:nvSpPr>
        <p:spPr>
          <a:xfrm>
            <a:off x="6550924" y="685800"/>
            <a:ext cx="4920019" cy="2021553"/>
          </a:xfrm>
        </p:spPr>
        <p:txBody>
          <a:bodyPr vert="horz" lIns="91440" tIns="45720" rIns="91440" bIns="45720" numCol="1" rtlCol="0" anchor="ctr" anchorCtr="0" compatLnSpc="1">
            <a:prstTxWarp prst="textNoShape">
              <a:avLst/>
            </a:prstTxWarp>
            <a:normAutofit/>
          </a:bodyPr>
          <a:lstStyle/>
          <a:p>
            <a:r>
              <a:rPr lang="en-US" b="1">
                <a:solidFill>
                  <a:schemeClr val="tx1"/>
                </a:solidFill>
              </a:rPr>
              <a:t>Process Model – Start-up</a:t>
            </a:r>
          </a:p>
        </p:txBody>
      </p:sp>
      <p:sp>
        <p:nvSpPr>
          <p:cNvPr id="23" name="Freeform: Shape 2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erson standing at a counter in a pop up shop&#10;&#10;Description automatically generated">
            <a:extLst>
              <a:ext uri="{FF2B5EF4-FFF2-40B4-BE49-F238E27FC236}">
                <a16:creationId xmlns:a16="http://schemas.microsoft.com/office/drawing/2014/main" id="{B9041CF8-107E-DB1B-9502-72352DEB5A47}"/>
              </a:ext>
            </a:extLst>
          </p:cNvPr>
          <p:cNvPicPr>
            <a:picLocks noGrp="1" noChangeAspect="1"/>
          </p:cNvPicPr>
          <p:nvPr>
            <p:ph sz="half"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292" r="21266"/>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3" name="TextBox 2">
            <a:extLst>
              <a:ext uri="{FF2B5EF4-FFF2-40B4-BE49-F238E27FC236}">
                <a16:creationId xmlns:a16="http://schemas.microsoft.com/office/drawing/2014/main" id="{9D8FC2B5-CD48-26D1-69D2-3CE690EE323F}"/>
              </a:ext>
            </a:extLst>
          </p:cNvPr>
          <p:cNvSpPr txBox="1"/>
          <p:nvPr/>
        </p:nvSpPr>
        <p:spPr>
          <a:xfrm>
            <a:off x="6550924" y="2927444"/>
            <a:ext cx="4920019" cy="3244755"/>
          </a:xfrm>
          <a:prstGeom prst="rect">
            <a:avLst/>
          </a:prstGeom>
        </p:spPr>
        <p:txBody>
          <a:bodyPr vert="horz" lIns="91440" tIns="45720" rIns="91440" bIns="45720" rtlCol="0">
            <a:normAutofit/>
          </a:bodyPr>
          <a:lstStyle/>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Search – this stage is often called ‘opportunity recognition’</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Find resources – Investors, Talent, Markets. Distributors etc..</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Develop the venture</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Launch it and capture rewards/lessons learnt</a:t>
            </a:r>
          </a:p>
          <a:p>
            <a:pPr marL="342900" indent="-182880" defTabSz="914400">
              <a:lnSpc>
                <a:spcPct val="90000"/>
              </a:lnSpc>
              <a:spcAft>
                <a:spcPts val="600"/>
              </a:spcAft>
              <a:buClr>
                <a:schemeClr val="accent1">
                  <a:lumMod val="75000"/>
                </a:schemeClr>
              </a:buClr>
              <a:buSzPct val="85000"/>
              <a:buFont typeface="Wingdings" pitchFamily="2" charset="2"/>
              <a:buChar char="§"/>
            </a:pPr>
            <a:endParaRPr lang="en-US" dirty="0"/>
          </a:p>
        </p:txBody>
      </p:sp>
      <p:sp>
        <p:nvSpPr>
          <p:cNvPr id="12" name="Rectangle 11"/>
          <p:cNvSpPr/>
          <p:nvPr/>
        </p:nvSpPr>
        <p:spPr bwMode="auto">
          <a:xfrm>
            <a:off x="609600" y="1417638"/>
            <a:ext cx="5384800" cy="4171603"/>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eaLnBrk="0" fontAlgn="base" hangingPunct="0">
              <a:lnSpc>
                <a:spcPct val="90000"/>
              </a:lnSpc>
              <a:spcBef>
                <a:spcPct val="20000"/>
              </a:spcBef>
              <a:spcAft>
                <a:spcPct val="0"/>
              </a:spcAft>
            </a:pPr>
            <a:endParaRPr lang="en-US" sz="2000" b="1" dirty="0"/>
          </a:p>
        </p:txBody>
      </p:sp>
      <p:graphicFrame>
        <p:nvGraphicFramePr>
          <p:cNvPr id="4" name="Content Placeholder 2">
            <a:extLst>
              <a:ext uri="{FF2B5EF4-FFF2-40B4-BE49-F238E27FC236}">
                <a16:creationId xmlns:a16="http://schemas.microsoft.com/office/drawing/2014/main" id="{E3950F04-0EFA-3C0A-2EB3-E7647EB98ACB}"/>
              </a:ext>
            </a:extLst>
          </p:cNvPr>
          <p:cNvGraphicFramePr>
            <a:graphicFrameLocks/>
          </p:cNvGraphicFramePr>
          <p:nvPr>
            <p:extLst>
              <p:ext uri="{D42A27DB-BD31-4B8C-83A1-F6EECF244321}">
                <p14:modId xmlns:p14="http://schemas.microsoft.com/office/powerpoint/2010/main" val="3394166139"/>
              </p:ext>
            </p:extLst>
          </p:nvPr>
        </p:nvGraphicFramePr>
        <p:xfrm>
          <a:off x="5859484" y="4985322"/>
          <a:ext cx="6178533" cy="20215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4485943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1" name="Rectangle 20">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530FA-44D8-6261-E697-489C8FBF65B9}"/>
              </a:ext>
            </a:extLst>
          </p:cNvPr>
          <p:cNvSpPr>
            <a:spLocks noGrp="1"/>
          </p:cNvSpPr>
          <p:nvPr>
            <p:ph type="title"/>
          </p:nvPr>
        </p:nvSpPr>
        <p:spPr>
          <a:xfrm>
            <a:off x="8156350" y="484632"/>
            <a:ext cx="3544035" cy="1609344"/>
          </a:xfrm>
          <a:ln>
            <a:noFill/>
          </a:ln>
        </p:spPr>
        <p:txBody>
          <a:bodyPr vert="horz" lIns="91440" tIns="45720" rIns="91440" bIns="45720" numCol="1" rtlCol="0" anchor="ctr" anchorCtr="0" compatLnSpc="1">
            <a:prstTxWarp prst="textNoShape">
              <a:avLst/>
            </a:prstTxWarp>
            <a:normAutofit/>
          </a:bodyPr>
          <a:lstStyle/>
          <a:p>
            <a:r>
              <a:rPr lang="en-US" sz="3200" b="1"/>
              <a:t>Process Model – Public Sector</a:t>
            </a:r>
          </a:p>
        </p:txBody>
      </p:sp>
      <p:pic>
        <p:nvPicPr>
          <p:cNvPr id="5" name="Content Placeholder 4" descr="A group of medical professionals posing for a photo&#10;&#10;Description automatically generated">
            <a:extLst>
              <a:ext uri="{FF2B5EF4-FFF2-40B4-BE49-F238E27FC236}">
                <a16:creationId xmlns:a16="http://schemas.microsoft.com/office/drawing/2014/main" id="{AFC2B01D-4745-A850-6BD3-0D5008A188B4}"/>
              </a:ext>
            </a:extLst>
          </p:cNvPr>
          <p:cNvPicPr>
            <a:picLocks noGrp="1" noChangeAspect="1"/>
          </p:cNvPicPr>
          <p:nvPr>
            <p:ph sz="half" idx="2"/>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8069" r="13802" b="-2"/>
          <a:stretch/>
        </p:blipFill>
        <p:spPr>
          <a:xfrm>
            <a:off x="633999" y="1253896"/>
            <a:ext cx="6882269" cy="4360468"/>
          </a:xfrm>
          <a:prstGeom prst="rect">
            <a:avLst/>
          </a:prstGeom>
          <a:noFill/>
        </p:spPr>
      </p:pic>
      <p:sp>
        <p:nvSpPr>
          <p:cNvPr id="3" name="TextBox 2">
            <a:extLst>
              <a:ext uri="{FF2B5EF4-FFF2-40B4-BE49-F238E27FC236}">
                <a16:creationId xmlns:a16="http://schemas.microsoft.com/office/drawing/2014/main" id="{DE542E10-B7F1-322B-8497-AB41A473289F}"/>
              </a:ext>
            </a:extLst>
          </p:cNvPr>
          <p:cNvSpPr txBox="1"/>
          <p:nvPr/>
        </p:nvSpPr>
        <p:spPr>
          <a:xfrm>
            <a:off x="8156351" y="2121408"/>
            <a:ext cx="3544034" cy="4050792"/>
          </a:xfrm>
          <a:prstGeom prst="rect">
            <a:avLst/>
          </a:prstGeom>
        </p:spPr>
        <p:txBody>
          <a:bodyPr vert="horz" lIns="91440" tIns="45720" rIns="91440" bIns="45720" rtlCol="0">
            <a:normAutofit/>
          </a:bodyPr>
          <a:lstStyle/>
          <a:p>
            <a:pPr marL="342900" indent="-182880" defTabSz="914400">
              <a:lnSpc>
                <a:spcPct val="90000"/>
              </a:lnSpc>
              <a:spcAft>
                <a:spcPts val="600"/>
              </a:spcAft>
              <a:buClr>
                <a:schemeClr val="accent1">
                  <a:lumMod val="75000"/>
                </a:schemeClr>
              </a:buClr>
              <a:buSzPct val="85000"/>
              <a:buFont typeface="Wingdings" pitchFamily="2" charset="2"/>
              <a:buChar char="§"/>
            </a:pPr>
            <a:r>
              <a:rPr lang="en-US" sz="1600"/>
              <a:t>Search for more efficient ways of delivering a service under resource constraints</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sz="1600"/>
              <a:t>Secure resources and gain permission to explore</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sz="1600"/>
              <a:t>Develop idea and diffuse it as a new method for an internal market of people who will adopt the new way</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sz="1600"/>
              <a:t>Capture value in terms of efficiency improvement and learning</a:t>
            </a:r>
          </a:p>
        </p:txBody>
      </p:sp>
      <p:grpSp>
        <p:nvGrpSpPr>
          <p:cNvPr id="23" name="Group 22">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4" name="Oval 23">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5" name="Oval 24">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2" name="Rectangle 11"/>
          <p:cNvSpPr/>
          <p:nvPr/>
        </p:nvSpPr>
        <p:spPr bwMode="auto">
          <a:xfrm>
            <a:off x="709083" y="1565276"/>
            <a:ext cx="5386917" cy="382391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eaLnBrk="0" fontAlgn="base" hangingPunct="0">
              <a:lnSpc>
                <a:spcPct val="90000"/>
              </a:lnSpc>
              <a:spcBef>
                <a:spcPct val="20000"/>
              </a:spcBef>
              <a:spcAft>
                <a:spcPct val="0"/>
              </a:spcAft>
            </a:pPr>
            <a:endParaRPr lang="en-US" sz="2000" b="1" dirty="0"/>
          </a:p>
        </p:txBody>
      </p:sp>
      <p:graphicFrame>
        <p:nvGraphicFramePr>
          <p:cNvPr id="4" name="Content Placeholder 2">
            <a:extLst>
              <a:ext uri="{FF2B5EF4-FFF2-40B4-BE49-F238E27FC236}">
                <a16:creationId xmlns:a16="http://schemas.microsoft.com/office/drawing/2014/main" id="{FE3BCE39-9708-CDD6-3196-6BBE7B35946A}"/>
              </a:ext>
            </a:extLst>
          </p:cNvPr>
          <p:cNvGraphicFramePr>
            <a:graphicFrameLocks/>
          </p:cNvGraphicFramePr>
          <p:nvPr>
            <p:extLst>
              <p:ext uri="{D42A27DB-BD31-4B8C-83A1-F6EECF244321}">
                <p14:modId xmlns:p14="http://schemas.microsoft.com/office/powerpoint/2010/main" val="2626552175"/>
              </p:ext>
            </p:extLst>
          </p:nvPr>
        </p:nvGraphicFramePr>
        <p:xfrm>
          <a:off x="6973219" y="5221224"/>
          <a:ext cx="4584782" cy="146565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546098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38" name="Oval 37">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useBgFill="1">
        <p:nvSpPr>
          <p:cNvPr id="40" name="Rectangle 3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85E86E5-CF92-D753-4139-ECDF5814857D}"/>
              </a:ext>
            </a:extLst>
          </p:cNvPr>
          <p:cNvSpPr>
            <a:spLocks noGrp="1"/>
          </p:cNvSpPr>
          <p:nvPr>
            <p:ph type="title"/>
          </p:nvPr>
        </p:nvSpPr>
        <p:spPr>
          <a:xfrm>
            <a:off x="1069848" y="484632"/>
            <a:ext cx="10058400" cy="1609344"/>
          </a:xfrm>
        </p:spPr>
        <p:txBody>
          <a:bodyPr vert="horz" lIns="91440" tIns="45720" rIns="91440" bIns="45720" numCol="1" rtlCol="0" anchor="ctr" anchorCtr="0" compatLnSpc="1">
            <a:prstTxWarp prst="textNoShape">
              <a:avLst/>
            </a:prstTxWarp>
            <a:normAutofit/>
          </a:bodyPr>
          <a:lstStyle/>
          <a:p>
            <a:r>
              <a:rPr lang="en-US" b="1"/>
              <a:t>Process Model – Social Enterprise</a:t>
            </a:r>
          </a:p>
        </p:txBody>
      </p:sp>
      <p:pic>
        <p:nvPicPr>
          <p:cNvPr id="5" name="Content Placeholder 4" descr="A logo for a company&#10;&#10;Description automatically generated">
            <a:extLst>
              <a:ext uri="{FF2B5EF4-FFF2-40B4-BE49-F238E27FC236}">
                <a16:creationId xmlns:a16="http://schemas.microsoft.com/office/drawing/2014/main" id="{18AA1DEB-CECF-11D0-FDE4-82A8B13E53AF}"/>
              </a:ext>
            </a:extLst>
          </p:cNvPr>
          <p:cNvPicPr>
            <a:picLocks noGrp="1" noChangeAspect="1"/>
          </p:cNvPicPr>
          <p:nvPr>
            <p:ph sz="half" idx="1"/>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7392" t="12867" r="7439" b="13271"/>
          <a:stretch>
            <a:fillRect/>
          </a:stretch>
        </p:blipFill>
        <p:spPr>
          <a:xfrm>
            <a:off x="277748" y="2803512"/>
            <a:ext cx="5522384" cy="2634041"/>
          </a:xfrm>
          <a:prstGeom prst="rect">
            <a:avLst/>
          </a:prstGeom>
        </p:spPr>
      </p:pic>
      <p:sp>
        <p:nvSpPr>
          <p:cNvPr id="3" name="TextBox 2">
            <a:extLst>
              <a:ext uri="{FF2B5EF4-FFF2-40B4-BE49-F238E27FC236}">
                <a16:creationId xmlns:a16="http://schemas.microsoft.com/office/drawing/2014/main" id="{6594A124-EB99-E576-950F-5FB2CB31B006}"/>
              </a:ext>
            </a:extLst>
          </p:cNvPr>
          <p:cNvSpPr txBox="1"/>
          <p:nvPr/>
        </p:nvSpPr>
        <p:spPr>
          <a:xfrm>
            <a:off x="6371457" y="1792499"/>
            <a:ext cx="4632031" cy="3851787"/>
          </a:xfrm>
          <a:prstGeom prst="rect">
            <a:avLst/>
          </a:prstGeom>
        </p:spPr>
        <p:txBody>
          <a:bodyPr vert="horz" lIns="91440" tIns="45720" rIns="91440" bIns="45720" rtlCol="0" anchor="ctr">
            <a:normAutofit/>
          </a:bodyPr>
          <a:lstStyle/>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Find a trigger need</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Secure support and buy in</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Develop and share a vision around how to meet that need better</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Develop, implement and encourage wide adoption</a:t>
            </a:r>
          </a:p>
          <a:p>
            <a:pPr marL="342900" indent="-182880" defTabSz="914400">
              <a:lnSpc>
                <a:spcPct val="90000"/>
              </a:lnSpc>
              <a:spcAft>
                <a:spcPts val="600"/>
              </a:spcAft>
              <a:buClr>
                <a:schemeClr val="accent1">
                  <a:lumMod val="75000"/>
                </a:schemeClr>
              </a:buClr>
              <a:buSzPct val="85000"/>
              <a:buFont typeface="Wingdings" pitchFamily="2" charset="2"/>
              <a:buChar char="§"/>
            </a:pPr>
            <a:r>
              <a:rPr lang="en-US" dirty="0"/>
              <a:t>Capture value through social improvements as well as learning</a:t>
            </a:r>
          </a:p>
        </p:txBody>
      </p:sp>
      <p:sp>
        <p:nvSpPr>
          <p:cNvPr id="48" name="Oval 4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0" name="Oval 4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2" name="Rectangle 11"/>
          <p:cNvSpPr/>
          <p:nvPr/>
        </p:nvSpPr>
        <p:spPr bwMode="auto">
          <a:xfrm>
            <a:off x="609600" y="1417638"/>
            <a:ext cx="5384800" cy="4276579"/>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eaLnBrk="0" fontAlgn="base" hangingPunct="0">
              <a:lnSpc>
                <a:spcPct val="90000"/>
              </a:lnSpc>
              <a:spcBef>
                <a:spcPct val="20000"/>
              </a:spcBef>
              <a:spcAft>
                <a:spcPct val="0"/>
              </a:spcAft>
            </a:pPr>
            <a:endParaRPr lang="en-US" sz="2400" dirty="0"/>
          </a:p>
        </p:txBody>
      </p:sp>
      <p:graphicFrame>
        <p:nvGraphicFramePr>
          <p:cNvPr id="6" name="Content Placeholder 2">
            <a:extLst>
              <a:ext uri="{FF2B5EF4-FFF2-40B4-BE49-F238E27FC236}">
                <a16:creationId xmlns:a16="http://schemas.microsoft.com/office/drawing/2014/main" id="{9511A29B-5124-C4C5-E3D8-8E091443F0AD}"/>
              </a:ext>
            </a:extLst>
          </p:cNvPr>
          <p:cNvGraphicFramePr>
            <a:graphicFrameLocks/>
          </p:cNvGraphicFramePr>
          <p:nvPr>
            <p:extLst>
              <p:ext uri="{D42A27DB-BD31-4B8C-83A1-F6EECF244321}">
                <p14:modId xmlns:p14="http://schemas.microsoft.com/office/powerpoint/2010/main" val="274082183"/>
              </p:ext>
            </p:extLst>
          </p:nvPr>
        </p:nvGraphicFramePr>
        <p:xfrm>
          <a:off x="5800132" y="4950097"/>
          <a:ext cx="5903376" cy="174541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4216539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01286-0069-23FF-1B4B-858BAC3C695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ABB5818-C8E6-3AC3-C173-04812C0159F4}"/>
              </a:ext>
            </a:extLst>
          </p:cNvPr>
          <p:cNvSpPr>
            <a:spLocks noGrp="1"/>
          </p:cNvSpPr>
          <p:nvPr>
            <p:ph idx="1"/>
          </p:nvPr>
        </p:nvSpPr>
        <p:spPr>
          <a:xfrm>
            <a:off x="609600" y="2434908"/>
            <a:ext cx="10972800" cy="4099595"/>
          </a:xfrm>
        </p:spPr>
        <p:txBody>
          <a:bodyPr/>
          <a:lstStyle/>
          <a:p>
            <a:pPr marL="0" indent="0" algn="l">
              <a:buNone/>
            </a:pPr>
            <a:r>
              <a:rPr lang="en-GB" dirty="0">
                <a:solidFill>
                  <a:srgbClr val="1D2125"/>
                </a:solidFill>
                <a:latin typeface="arial" panose="020B0604020202020204" pitchFamily="34" charset="0"/>
              </a:rPr>
              <a:t>W</a:t>
            </a:r>
            <a:r>
              <a:rPr lang="en-GB" i="0" dirty="0">
                <a:solidFill>
                  <a:srgbClr val="1D2125"/>
                </a:solidFill>
                <a:effectLst/>
                <a:latin typeface="arial" panose="020B0604020202020204" pitchFamily="34" charset="0"/>
              </a:rPr>
              <a:t>atch the video and consider:</a:t>
            </a:r>
            <a:endParaRPr lang="en-GB" i="0" dirty="0">
              <a:solidFill>
                <a:srgbClr val="1D2125"/>
              </a:solidFill>
              <a:effectLst/>
              <a:latin typeface="-apple-system"/>
            </a:endParaRPr>
          </a:p>
          <a:p>
            <a:pPr marL="0" indent="0" algn="l">
              <a:buNone/>
            </a:pPr>
            <a:r>
              <a:rPr lang="en-GB" i="0" dirty="0">
                <a:solidFill>
                  <a:srgbClr val="0000FF"/>
                </a:solidFill>
                <a:effectLst/>
                <a:latin typeface="arial" panose="020B0604020202020204" pitchFamily="34" charset="0"/>
              </a:rPr>
              <a:t>(a)</a:t>
            </a:r>
            <a:r>
              <a:rPr lang="en-GB" i="0" dirty="0">
                <a:solidFill>
                  <a:srgbClr val="1D2125"/>
                </a:solidFill>
                <a:effectLst/>
                <a:latin typeface="arial" panose="020B0604020202020204" pitchFamily="34" charset="0"/>
              </a:rPr>
              <a:t> What are the advantages / limitations of applying a process to innovation?</a:t>
            </a:r>
            <a:endParaRPr lang="en-GB" i="0" dirty="0">
              <a:solidFill>
                <a:srgbClr val="1D2125"/>
              </a:solidFill>
              <a:effectLst/>
              <a:latin typeface="-apple-system"/>
            </a:endParaRPr>
          </a:p>
          <a:p>
            <a:pPr marL="0" indent="0" algn="l">
              <a:buNone/>
            </a:pPr>
            <a:r>
              <a:rPr lang="en-GB" i="0" dirty="0">
                <a:solidFill>
                  <a:srgbClr val="0000FF"/>
                </a:solidFill>
                <a:effectLst/>
                <a:latin typeface="arial" panose="020B0604020202020204" pitchFamily="34" charset="0"/>
              </a:rPr>
              <a:t>(b)</a:t>
            </a:r>
            <a:r>
              <a:rPr lang="en-GB" i="0" dirty="0">
                <a:solidFill>
                  <a:srgbClr val="1D2125"/>
                </a:solidFill>
                <a:effectLst/>
                <a:latin typeface="arial" panose="020B0604020202020204" pitchFamily="34" charset="0"/>
              </a:rPr>
              <a:t> What are the key features that are highlighted by Professor Tidd?</a:t>
            </a:r>
            <a:endParaRPr lang="en-GB" i="0" dirty="0">
              <a:solidFill>
                <a:srgbClr val="1D2125"/>
              </a:solidFill>
              <a:effectLst/>
              <a:latin typeface="-apple-system"/>
            </a:endParaRPr>
          </a:p>
          <a:p>
            <a:pPr marL="0" indent="0" algn="l">
              <a:buNone/>
            </a:pPr>
            <a:r>
              <a:rPr lang="en-GB" i="0" dirty="0">
                <a:solidFill>
                  <a:srgbClr val="0000FF"/>
                </a:solidFill>
                <a:effectLst/>
                <a:latin typeface="arial" panose="020B0604020202020204" pitchFamily="34" charset="0"/>
              </a:rPr>
              <a:t>(c)</a:t>
            </a:r>
            <a:r>
              <a:rPr lang="en-GB" i="0" dirty="0">
                <a:solidFill>
                  <a:srgbClr val="1D2125"/>
                </a:solidFill>
                <a:effectLst/>
                <a:latin typeface="arial" panose="020B0604020202020204" pitchFamily="34" charset="0"/>
              </a:rPr>
              <a:t> When within this process does an individual have an opportunity to be creative? </a:t>
            </a:r>
            <a:endParaRPr lang="en-GB" i="0" dirty="0">
              <a:solidFill>
                <a:srgbClr val="1D2125"/>
              </a:solidFill>
              <a:effectLst/>
              <a:latin typeface="-apple-system"/>
            </a:endParaRPr>
          </a:p>
          <a:p>
            <a:endParaRPr lang="en-GB" dirty="0"/>
          </a:p>
        </p:txBody>
      </p:sp>
    </p:spTree>
    <p:extLst>
      <p:ext uri="{BB962C8B-B14F-4D97-AF65-F5344CB8AC3E}">
        <p14:creationId xmlns:p14="http://schemas.microsoft.com/office/powerpoint/2010/main" val="3637365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516EE-75F2-6451-116A-E555F8EFA26D}"/>
              </a:ext>
            </a:extLst>
          </p:cNvPr>
          <p:cNvSpPr>
            <a:spLocks noGrp="1"/>
          </p:cNvSpPr>
          <p:nvPr>
            <p:ph type="title"/>
          </p:nvPr>
        </p:nvSpPr>
        <p:spPr>
          <a:xfrm>
            <a:off x="609600" y="274638"/>
            <a:ext cx="10972800" cy="612053"/>
          </a:xfrm>
        </p:spPr>
        <p:txBody>
          <a:bodyPr>
            <a:normAutofit fontScale="90000"/>
          </a:bodyPr>
          <a:lstStyle/>
          <a:p>
            <a:r>
              <a:rPr lang="en-GB" b="1" dirty="0"/>
              <a:t>The Innovation Process</a:t>
            </a:r>
          </a:p>
        </p:txBody>
      </p:sp>
      <p:pic>
        <p:nvPicPr>
          <p:cNvPr id="4" name="Online Media 3" title="developing an innovation process">
            <a:hlinkClick r:id="" action="ppaction://media"/>
            <a:extLst>
              <a:ext uri="{FF2B5EF4-FFF2-40B4-BE49-F238E27FC236}">
                <a16:creationId xmlns:a16="http://schemas.microsoft.com/office/drawing/2014/main" id="{91276E75-6F32-0CE5-E6FB-D775CA3551F6}"/>
              </a:ext>
            </a:extLst>
          </p:cNvPr>
          <p:cNvPicPr>
            <a:picLocks noGrp="1" noRot="1" noChangeAspect="1"/>
          </p:cNvPicPr>
          <p:nvPr>
            <p:ph idx="1"/>
            <a:videoFile r:link="rId1"/>
          </p:nvPr>
        </p:nvPicPr>
        <p:blipFill>
          <a:blip r:embed="rId3"/>
          <a:stretch>
            <a:fillRect/>
          </a:stretch>
        </p:blipFill>
        <p:spPr>
          <a:xfrm>
            <a:off x="1436831" y="1191532"/>
            <a:ext cx="9318338" cy="5241925"/>
          </a:xfrm>
          <a:prstGeom prst="rect">
            <a:avLst/>
          </a:prstGeom>
        </p:spPr>
      </p:pic>
    </p:spTree>
    <p:extLst>
      <p:ext uri="{BB962C8B-B14F-4D97-AF65-F5344CB8AC3E}">
        <p14:creationId xmlns:p14="http://schemas.microsoft.com/office/powerpoint/2010/main" val="3929742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rry image of a blue and yellow light&#10;&#10;Description automatically generated">
            <a:extLst>
              <a:ext uri="{FF2B5EF4-FFF2-40B4-BE49-F238E27FC236}">
                <a16:creationId xmlns:a16="http://schemas.microsoft.com/office/drawing/2014/main" id="{DBC7D557-1650-ECEA-8778-2521587D3D2D}"/>
              </a:ext>
            </a:extLst>
          </p:cNvPr>
          <p:cNvPicPr>
            <a:picLocks noChangeAspect="1"/>
          </p:cNvPicPr>
          <p:nvPr/>
        </p:nvPicPr>
        <p:blipFill rotWithShape="1">
          <a:blip r:embed="rId2">
            <a:duotone>
              <a:prstClr val="black"/>
              <a:schemeClr val="tx2">
                <a:tint val="45000"/>
                <a:satMod val="400000"/>
              </a:schemeClr>
            </a:duotone>
            <a:alphaModFix amt="2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2530437-7698-B87A-1619-3DDA9A942D8A}"/>
              </a:ext>
            </a:extLst>
          </p:cNvPr>
          <p:cNvSpPr>
            <a:spLocks noGrp="1"/>
          </p:cNvSpPr>
          <p:nvPr>
            <p:ph type="title"/>
          </p:nvPr>
        </p:nvSpPr>
        <p:spPr>
          <a:xfrm>
            <a:off x="838200" y="365125"/>
            <a:ext cx="10515600" cy="1325563"/>
          </a:xfrm>
        </p:spPr>
        <p:txBody>
          <a:bodyPr>
            <a:normAutofit/>
          </a:bodyPr>
          <a:lstStyle/>
          <a:p>
            <a:r>
              <a:rPr lang="en-GB" b="1" dirty="0"/>
              <a:t>Types of Innovation</a:t>
            </a:r>
          </a:p>
        </p:txBody>
      </p:sp>
      <p:graphicFrame>
        <p:nvGraphicFramePr>
          <p:cNvPr id="5" name="Content Placeholder 2">
            <a:extLst>
              <a:ext uri="{FF2B5EF4-FFF2-40B4-BE49-F238E27FC236}">
                <a16:creationId xmlns:a16="http://schemas.microsoft.com/office/drawing/2014/main" id="{65357036-BBAE-F642-273A-7A467D2738EB}"/>
              </a:ext>
            </a:extLst>
          </p:cNvPr>
          <p:cNvGraphicFramePr>
            <a:graphicFrameLocks noGrp="1"/>
          </p:cNvGraphicFramePr>
          <p:nvPr>
            <p:ph idx="1"/>
            <p:extLst>
              <p:ext uri="{D42A27DB-BD31-4B8C-83A1-F6EECF244321}">
                <p14:modId xmlns:p14="http://schemas.microsoft.com/office/powerpoint/2010/main" val="1441368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478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6" name="Group 15">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8" name="Oval 17">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0" name="Rectangle 19">
            <a:extLst>
              <a:ext uri="{FF2B5EF4-FFF2-40B4-BE49-F238E27FC236}">
                <a16:creationId xmlns:a16="http://schemas.microsoft.com/office/drawing/2014/main" id="{CFB57ED5-941D-44E2-9320-56A0A026F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7A1BE9A9-6FBF-4CF1-8F0C-BFCFF1FD9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art, diagram&#10;&#10;Description automatically generated">
            <a:extLst>
              <a:ext uri="{FF2B5EF4-FFF2-40B4-BE49-F238E27FC236}">
                <a16:creationId xmlns:a16="http://schemas.microsoft.com/office/drawing/2014/main" id="{AA695217-69DF-1440-A8C8-5511E39BB328}"/>
              </a:ext>
            </a:extLst>
          </p:cNvPr>
          <p:cNvPicPr>
            <a:picLocks noChangeAspect="1"/>
          </p:cNvPicPr>
          <p:nvPr/>
        </p:nvPicPr>
        <p:blipFill>
          <a:blip r:embed="rId6">
            <a:extLst>
              <a:ext uri="{28A0092B-C50C-407E-A947-70E740481C1C}">
                <a14:useLocalDpi xmlns:a14="http://schemas.microsoft.com/office/drawing/2010/main" val="0"/>
              </a:ext>
            </a:extLst>
          </a:blip>
          <a:srcRect t="3082" b="1110"/>
          <a:stretch>
            <a:fillRect/>
          </a:stretch>
        </p:blipFill>
        <p:spPr>
          <a:xfrm>
            <a:off x="633999" y="1054100"/>
            <a:ext cx="5462001" cy="4382677"/>
          </a:xfrm>
          <a:prstGeom prst="rect">
            <a:avLst/>
          </a:prstGeom>
        </p:spPr>
      </p:pic>
      <p:sp>
        <p:nvSpPr>
          <p:cNvPr id="24" name="Rectangle 23">
            <a:extLst>
              <a:ext uri="{FF2B5EF4-FFF2-40B4-BE49-F238E27FC236}">
                <a16:creationId xmlns:a16="http://schemas.microsoft.com/office/drawing/2014/main" id="{C4AE8163-578C-46A4-BF65-BD3AEEF2A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1" y="822325"/>
            <a:ext cx="5149596" cy="4846228"/>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4B3EC-6D6B-5049-A499-C5419E3D8816}"/>
              </a:ext>
            </a:extLst>
          </p:cNvPr>
          <p:cNvSpPr>
            <a:spLocks noGrp="1"/>
          </p:cNvSpPr>
          <p:nvPr>
            <p:ph type="title"/>
          </p:nvPr>
        </p:nvSpPr>
        <p:spPr>
          <a:xfrm>
            <a:off x="6713220" y="1054100"/>
            <a:ext cx="4615180" cy="3736099"/>
          </a:xfrm>
        </p:spPr>
        <p:txBody>
          <a:bodyPr vert="horz" lIns="91440" tIns="45720" rIns="91440" bIns="45720" rtlCol="0" anchor="ctr">
            <a:normAutofit/>
          </a:bodyPr>
          <a:lstStyle/>
          <a:p>
            <a:pPr>
              <a:lnSpc>
                <a:spcPct val="80000"/>
              </a:lnSpc>
            </a:pPr>
            <a:r>
              <a:rPr lang="en-US" sz="6800" b="1">
                <a:blipFill dpi="0" rotWithShape="1">
                  <a:blip r:embed="rId4"/>
                  <a:srcRect/>
                  <a:tile tx="6350" ty="-127000" sx="65000" sy="64000" flip="none" algn="tl"/>
                </a:blipFill>
              </a:rPr>
              <a:t>Scope for innovation</a:t>
            </a:r>
          </a:p>
        </p:txBody>
      </p:sp>
      <p:sp>
        <p:nvSpPr>
          <p:cNvPr id="26" name="Rectangle 25">
            <a:extLst>
              <a:ext uri="{FF2B5EF4-FFF2-40B4-BE49-F238E27FC236}">
                <a16:creationId xmlns:a16="http://schemas.microsoft.com/office/drawing/2014/main" id="{346F56CC-F97A-40DF-9A88-6D8BF7A6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5756954"/>
            <a:ext cx="10908792"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694818F1-2ACF-4181-B8B6-7637EB92B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9" name="Oval 28">
              <a:extLst>
                <a:ext uri="{FF2B5EF4-FFF2-40B4-BE49-F238E27FC236}">
                  <a16:creationId xmlns:a16="http://schemas.microsoft.com/office/drawing/2014/main" id="{31BF4AB6-91C5-40DA-AFC8-BBDA46BB2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CA6D6306-ED75-4DC2-9BEF-160516C2F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 name="TextBox 2">
            <a:extLst>
              <a:ext uri="{FF2B5EF4-FFF2-40B4-BE49-F238E27FC236}">
                <a16:creationId xmlns:a16="http://schemas.microsoft.com/office/drawing/2014/main" id="{394FE68E-C7F7-B2A9-AC8B-F150A34BD358}"/>
              </a:ext>
            </a:extLst>
          </p:cNvPr>
          <p:cNvSpPr txBox="1"/>
          <p:nvPr/>
        </p:nvSpPr>
        <p:spPr>
          <a:xfrm>
            <a:off x="6713220" y="4790199"/>
            <a:ext cx="4615180" cy="668769"/>
          </a:xfrm>
          <a:prstGeom prst="rect">
            <a:avLst/>
          </a:prstGeom>
        </p:spPr>
        <p:txBody>
          <a:bodyPr vert="horz" lIns="91440" tIns="45720" rIns="91440" bIns="45720" rtlCol="0">
            <a:normAutofit/>
          </a:bodyPr>
          <a:lstStyle/>
          <a:p>
            <a:pPr defTabSz="914400">
              <a:lnSpc>
                <a:spcPct val="90000"/>
              </a:lnSpc>
              <a:spcBef>
                <a:spcPts val="1200"/>
              </a:spcBef>
              <a:buClr>
                <a:schemeClr val="accent1">
                  <a:lumMod val="75000"/>
                </a:schemeClr>
              </a:buClr>
              <a:buSzPct val="85000"/>
            </a:pPr>
            <a:r>
              <a:rPr lang="en-US" sz="2000" b="1"/>
              <a:t>The 4 P’s Model</a:t>
            </a:r>
          </a:p>
        </p:txBody>
      </p:sp>
    </p:spTree>
    <p:extLst>
      <p:ext uri="{BB962C8B-B14F-4D97-AF65-F5344CB8AC3E}">
        <p14:creationId xmlns:p14="http://schemas.microsoft.com/office/powerpoint/2010/main" val="3936335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5" name="Rectangle 44">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6" name="Rectangle 45">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txBox="1">
            <a:spLocks/>
          </p:cNvSpPr>
          <p:nvPr/>
        </p:nvSpPr>
        <p:spPr>
          <a:xfrm>
            <a:off x="1051560" y="4355692"/>
            <a:ext cx="9085940" cy="1472224"/>
          </a:xfrm>
          <a:prstGeom prst="rect">
            <a:avLst/>
          </a:prstGeom>
        </p:spPr>
        <p:txBody>
          <a:bodyPr vert="horz" lIns="91440" tIns="45720" rIns="91440" bIns="45720" rtlCol="0" anchor="b">
            <a:normAutofit/>
          </a:bodyPr>
          <a:lstStyle/>
          <a:p>
            <a:pPr defTabSz="914400">
              <a:lnSpc>
                <a:spcPct val="80000"/>
              </a:lnSpc>
              <a:spcBef>
                <a:spcPct val="0"/>
              </a:spcBef>
              <a:spcAft>
                <a:spcPts val="600"/>
              </a:spcAft>
              <a:defRPr/>
            </a:pPr>
            <a:r>
              <a:rPr lang="en-US" sz="5600" b="1" cap="all">
                <a:blipFill dpi="0" rotWithShape="1">
                  <a:blip r:embed="rId5"/>
                  <a:srcRect/>
                  <a:tile tx="6350" ty="-127000" sx="65000" sy="64000" flip="none" algn="tl"/>
                </a:blipFill>
                <a:latin typeface="+mj-lt"/>
                <a:ea typeface="+mj-ea"/>
                <a:cs typeface="+mj-cs"/>
              </a:rPr>
              <a:t>Dimensions of innovation – what can we change?</a:t>
            </a:r>
          </a:p>
        </p:txBody>
      </p:sp>
      <p:grpSp>
        <p:nvGrpSpPr>
          <p:cNvPr id="47" name="Group 46">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25" name="Oval 24">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8" name="Oval 47">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Table 4"/>
          <p:cNvGraphicFramePr>
            <a:graphicFrameLocks noGrp="1"/>
          </p:cNvGraphicFramePr>
          <p:nvPr>
            <p:extLst>
              <p:ext uri="{D42A27DB-BD31-4B8C-83A1-F6EECF244321}">
                <p14:modId xmlns:p14="http://schemas.microsoft.com/office/powerpoint/2010/main" val="2039572992"/>
              </p:ext>
            </p:extLst>
          </p:nvPr>
        </p:nvGraphicFramePr>
        <p:xfrm>
          <a:off x="1486153" y="1086744"/>
          <a:ext cx="9215072" cy="2423160"/>
        </p:xfrm>
        <a:graphic>
          <a:graphicData uri="http://schemas.openxmlformats.org/drawingml/2006/table">
            <a:tbl>
              <a:tblPr/>
              <a:tblGrid>
                <a:gridCol w="4607536">
                  <a:extLst>
                    <a:ext uri="{9D8B030D-6E8A-4147-A177-3AD203B41FA5}">
                      <a16:colId xmlns:a16="http://schemas.microsoft.com/office/drawing/2014/main" val="20000"/>
                    </a:ext>
                  </a:extLst>
                </a:gridCol>
                <a:gridCol w="4607536">
                  <a:extLst>
                    <a:ext uri="{9D8B030D-6E8A-4147-A177-3AD203B41FA5}">
                      <a16:colId xmlns:a16="http://schemas.microsoft.com/office/drawing/2014/main" val="20001"/>
                    </a:ext>
                  </a:extLst>
                </a:gridCol>
              </a:tblGrid>
              <a:tr h="301752">
                <a:tc>
                  <a:txBody>
                    <a:bodyPr/>
                    <a:lstStyle/>
                    <a:p>
                      <a:r>
                        <a:rPr lang="en-GB" sz="1800" b="1">
                          <a:solidFill>
                            <a:srgbClr val="000000"/>
                          </a:solidFill>
                          <a:latin typeface="Calibri"/>
                          <a:ea typeface="Arial"/>
                          <a:cs typeface="Arial"/>
                        </a:rPr>
                        <a:t>Dimension</a:t>
                      </a:r>
                      <a:endParaRPr lang="en-GB" sz="1800" b="1">
                        <a:latin typeface="Cambria"/>
                        <a:ea typeface="Cambria"/>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1800" b="1">
                          <a:solidFill>
                            <a:srgbClr val="000000"/>
                          </a:solidFill>
                          <a:latin typeface="Calibri"/>
                          <a:ea typeface="Arial"/>
                          <a:cs typeface="Arial"/>
                        </a:rPr>
                        <a:t>Type of change</a:t>
                      </a:r>
                      <a:endParaRPr lang="en-GB" sz="1800" b="1">
                        <a:latin typeface="Cambria"/>
                        <a:ea typeface="Cambria"/>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r h="530352">
                <a:tc>
                  <a:txBody>
                    <a:bodyPr/>
                    <a:lstStyle/>
                    <a:p>
                      <a:r>
                        <a:rPr lang="en-GB" sz="3300">
                          <a:solidFill>
                            <a:srgbClr val="000000"/>
                          </a:solidFill>
                          <a:latin typeface="Calibri"/>
                          <a:ea typeface="Arial"/>
                          <a:cs typeface="Arial"/>
                        </a:rPr>
                        <a:t>‘Product’ </a:t>
                      </a:r>
                      <a:endParaRPr lang="en-GB" sz="3300">
                        <a:latin typeface="Cambria"/>
                        <a:ea typeface="Cambria"/>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1500">
                          <a:solidFill>
                            <a:srgbClr val="000000"/>
                          </a:solidFill>
                          <a:latin typeface="Calibri"/>
                          <a:ea typeface="Arial"/>
                          <a:cs typeface="Arial"/>
                        </a:rPr>
                        <a:t>Changes in the things (products/services) which an organisation offers</a:t>
                      </a:r>
                      <a:endParaRPr lang="en-GB" sz="1500">
                        <a:latin typeface="Cambria"/>
                        <a:ea typeface="Cambria"/>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1"/>
                  </a:ext>
                </a:extLst>
              </a:tr>
              <a:tr h="530352">
                <a:tc>
                  <a:txBody>
                    <a:bodyPr/>
                    <a:lstStyle/>
                    <a:p>
                      <a:r>
                        <a:rPr lang="en-GB" sz="3300">
                          <a:solidFill>
                            <a:srgbClr val="000000"/>
                          </a:solidFill>
                          <a:latin typeface="Calibri"/>
                          <a:ea typeface="Arial"/>
                          <a:cs typeface="Arial"/>
                        </a:rPr>
                        <a:t>‘Process’</a:t>
                      </a:r>
                      <a:endParaRPr lang="en-GB" sz="3300">
                        <a:latin typeface="Cambria"/>
                        <a:ea typeface="Cambria"/>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1500">
                          <a:solidFill>
                            <a:srgbClr val="000000"/>
                          </a:solidFill>
                          <a:latin typeface="Calibri"/>
                          <a:ea typeface="Arial"/>
                          <a:cs typeface="Arial"/>
                        </a:rPr>
                        <a:t>Changes in the ways in which these offerings are created and delivered</a:t>
                      </a:r>
                      <a:endParaRPr lang="en-GB" sz="1500">
                        <a:latin typeface="Cambria"/>
                        <a:ea typeface="Cambria"/>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2"/>
                  </a:ext>
                </a:extLst>
              </a:tr>
              <a:tr h="530352">
                <a:tc>
                  <a:txBody>
                    <a:bodyPr/>
                    <a:lstStyle/>
                    <a:p>
                      <a:pPr>
                        <a:spcAft>
                          <a:spcPts val="0"/>
                        </a:spcAft>
                      </a:pPr>
                      <a:r>
                        <a:rPr lang="en-GB" sz="3300">
                          <a:solidFill>
                            <a:srgbClr val="000000"/>
                          </a:solidFill>
                          <a:latin typeface="Calibri"/>
                          <a:ea typeface="Arial"/>
                          <a:cs typeface="Arial"/>
                        </a:rPr>
                        <a:t>‘Position’</a:t>
                      </a:r>
                      <a:endParaRPr lang="en-GB" sz="3300">
                        <a:latin typeface="Times New Roman"/>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pPr>
                        <a:spcAft>
                          <a:spcPts val="0"/>
                        </a:spcAft>
                      </a:pPr>
                      <a:r>
                        <a:rPr lang="en-GB" sz="1500">
                          <a:solidFill>
                            <a:srgbClr val="000000"/>
                          </a:solidFill>
                          <a:latin typeface="Calibri"/>
                          <a:ea typeface="Arial"/>
                          <a:cs typeface="Arial"/>
                        </a:rPr>
                        <a:t>Changes in the context into which the products/services are introduced </a:t>
                      </a:r>
                      <a:endParaRPr lang="en-GB" sz="1500">
                        <a:latin typeface="Times New Roman"/>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3"/>
                  </a:ext>
                </a:extLst>
              </a:tr>
              <a:tr h="530352">
                <a:tc>
                  <a:txBody>
                    <a:bodyPr/>
                    <a:lstStyle/>
                    <a:p>
                      <a:pPr>
                        <a:spcAft>
                          <a:spcPts val="0"/>
                        </a:spcAft>
                      </a:pPr>
                      <a:r>
                        <a:rPr lang="en-GB" sz="3300">
                          <a:solidFill>
                            <a:srgbClr val="000000"/>
                          </a:solidFill>
                          <a:latin typeface="Calibri"/>
                          <a:ea typeface="Arial"/>
                          <a:cs typeface="Arial"/>
                        </a:rPr>
                        <a:t>‘Paradigm’</a:t>
                      </a:r>
                      <a:endParaRPr lang="en-GB" sz="3300">
                        <a:latin typeface="Times New Roman"/>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1500">
                          <a:solidFill>
                            <a:srgbClr val="000000"/>
                          </a:solidFill>
                          <a:latin typeface="Calibri"/>
                          <a:ea typeface="Arial"/>
                          <a:cs typeface="Arial"/>
                        </a:rPr>
                        <a:t>Changes in the underlying mental models which frame what the organisation does </a:t>
                      </a:r>
                      <a:endParaRPr lang="en-GB" sz="1500">
                        <a:latin typeface="Cambria"/>
                        <a:ea typeface="Cambria"/>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744509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503713" y="476672"/>
            <a:ext cx="8189523"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Product</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11" name="Table 10"/>
          <p:cNvGraphicFramePr>
            <a:graphicFrameLocks noGrp="1"/>
          </p:cNvGraphicFramePr>
          <p:nvPr>
            <p:extLst>
              <p:ext uri="{D42A27DB-BD31-4B8C-83A1-F6EECF244321}">
                <p14:modId xmlns:p14="http://schemas.microsoft.com/office/powerpoint/2010/main" val="981311159"/>
              </p:ext>
            </p:extLst>
          </p:nvPr>
        </p:nvGraphicFramePr>
        <p:xfrm>
          <a:off x="394855" y="1200572"/>
          <a:ext cx="11402290" cy="5320997"/>
        </p:xfrm>
        <a:graphic>
          <a:graphicData uri="http://schemas.openxmlformats.org/drawingml/2006/table">
            <a:tbl>
              <a:tblPr/>
              <a:tblGrid>
                <a:gridCol w="1766454">
                  <a:extLst>
                    <a:ext uri="{9D8B030D-6E8A-4147-A177-3AD203B41FA5}">
                      <a16:colId xmlns:a16="http://schemas.microsoft.com/office/drawing/2014/main" val="20000"/>
                    </a:ext>
                  </a:extLst>
                </a:gridCol>
                <a:gridCol w="4544291">
                  <a:extLst>
                    <a:ext uri="{9D8B030D-6E8A-4147-A177-3AD203B41FA5}">
                      <a16:colId xmlns:a16="http://schemas.microsoft.com/office/drawing/2014/main" val="20001"/>
                    </a:ext>
                  </a:extLst>
                </a:gridCol>
                <a:gridCol w="5091545">
                  <a:extLst>
                    <a:ext uri="{9D8B030D-6E8A-4147-A177-3AD203B41FA5}">
                      <a16:colId xmlns:a16="http://schemas.microsoft.com/office/drawing/2014/main" val="20002"/>
                    </a:ext>
                  </a:extLst>
                </a:gridCol>
              </a:tblGrid>
              <a:tr h="5320997">
                <a:tc>
                  <a:txBody>
                    <a:bodyPr/>
                    <a:lstStyle/>
                    <a:p>
                      <a:pPr>
                        <a:spcAft>
                          <a:spcPts val="0"/>
                        </a:spcAft>
                      </a:pPr>
                      <a:r>
                        <a:rPr lang="en-US" sz="1800" b="1" dirty="0">
                          <a:solidFill>
                            <a:schemeClr val="tx1"/>
                          </a:solidFill>
                          <a:latin typeface="Calibri"/>
                          <a:ea typeface="ＭＳ 明朝"/>
                          <a:cs typeface="Times New Roman"/>
                        </a:rPr>
                        <a:t>‘</a:t>
                      </a:r>
                      <a:r>
                        <a:rPr lang="en-US" sz="2800" b="1" dirty="0">
                          <a:solidFill>
                            <a:schemeClr val="tx1"/>
                          </a:solidFill>
                          <a:latin typeface="Calibri"/>
                          <a:ea typeface="ＭＳ 明朝"/>
                          <a:cs typeface="Times New Roman"/>
                        </a:rPr>
                        <a:t>Product’ </a:t>
                      </a:r>
                    </a:p>
                    <a:p>
                      <a:pPr>
                        <a:spcAft>
                          <a:spcPts val="0"/>
                        </a:spcAft>
                      </a:pPr>
                      <a:endParaRPr lang="en-US" sz="2800" b="1" dirty="0">
                        <a:solidFill>
                          <a:schemeClr val="tx1"/>
                        </a:solidFill>
                        <a:latin typeface="Calibri"/>
                        <a:ea typeface="ＭＳ 明朝"/>
                        <a:cs typeface="Times New Roman"/>
                      </a:endParaRPr>
                    </a:p>
                    <a:p>
                      <a:pPr>
                        <a:spcAft>
                          <a:spcPts val="0"/>
                        </a:spcAft>
                      </a:pPr>
                      <a:r>
                        <a:rPr lang="en-US" sz="2800" b="1" dirty="0">
                          <a:solidFill>
                            <a:schemeClr val="tx1"/>
                          </a:solidFill>
                          <a:latin typeface="Calibri"/>
                          <a:ea typeface="ＭＳ 明朝"/>
                          <a:cs typeface="Times New Roman"/>
                        </a:rPr>
                        <a:t>– what we offer the world</a:t>
                      </a:r>
                      <a:endParaRPr lang="en-GB" sz="28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Incremental</a:t>
                      </a:r>
                      <a:r>
                        <a:rPr lang="en-US" sz="2400" dirty="0">
                          <a:solidFill>
                            <a:schemeClr val="tx1"/>
                          </a:solidFill>
                          <a:latin typeface="Calibri"/>
                          <a:ea typeface="ＭＳ 明朝"/>
                          <a:cs typeface="Times New Roman"/>
                        </a:rPr>
                        <a:t>: Windows 10/7/8 replacing Vista and XP – essentially improving on existing software idea</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New versions of established car models – e.g. the VW Golf essentially improving on established car design</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Improved performance - incandescent light bulbs</a:t>
                      </a:r>
                      <a:endParaRPr lang="en-GB" sz="2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Radical</a:t>
                      </a:r>
                      <a:r>
                        <a:rPr lang="en-US" sz="2400" dirty="0">
                          <a:solidFill>
                            <a:schemeClr val="tx1"/>
                          </a:solidFill>
                          <a:latin typeface="Calibri"/>
                          <a:ea typeface="ＭＳ 明朝"/>
                          <a:cs typeface="Times New Roman"/>
                        </a:rPr>
                        <a:t>: From fetching ice from mountains and waiting until winter to making ice centrally and distributing to making ice at home.</a:t>
                      </a:r>
                    </a:p>
                    <a:p>
                      <a:pPr>
                        <a:spcAft>
                          <a:spcPts val="0"/>
                        </a:spcAft>
                      </a:pP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Wipro- oil to tech</a:t>
                      </a: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Nokia?.....</a:t>
                      </a: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Blue LED-based this invention changed the way we use colored and illumination like </a:t>
                      </a:r>
                      <a:r>
                        <a:rPr lang="en-US" sz="2400" dirty="0" err="1">
                          <a:solidFill>
                            <a:schemeClr val="tx1"/>
                          </a:solidFill>
                          <a:latin typeface="Calibri"/>
                          <a:ea typeface="ＭＳ 明朝"/>
                          <a:cs typeface="Times New Roman"/>
                        </a:rPr>
                        <a:t>Tvs</a:t>
                      </a:r>
                      <a:r>
                        <a:rPr lang="en-US" sz="2400" dirty="0">
                          <a:solidFill>
                            <a:schemeClr val="tx1"/>
                          </a:solidFill>
                          <a:latin typeface="Calibri"/>
                          <a:ea typeface="ＭＳ 明朝"/>
                          <a:cs typeface="Times New Roman"/>
                        </a:rPr>
                        <a:t> and house bulbs </a:t>
                      </a:r>
                    </a:p>
                    <a:p>
                      <a:pPr>
                        <a:spcAft>
                          <a:spcPts val="0"/>
                        </a:spcAft>
                      </a:pPr>
                      <a:endParaRPr lang="en-US" sz="2400" dirty="0">
                        <a:solidFill>
                          <a:schemeClr val="tx1"/>
                        </a:solidFill>
                        <a:latin typeface="Calibri"/>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271188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431705" y="548680"/>
            <a:ext cx="8206113"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Process</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8" name="Table 7"/>
          <p:cNvGraphicFramePr>
            <a:graphicFrameLocks noGrp="1"/>
          </p:cNvGraphicFramePr>
          <p:nvPr>
            <p:extLst>
              <p:ext uri="{D42A27DB-BD31-4B8C-83A1-F6EECF244321}">
                <p14:modId xmlns:p14="http://schemas.microsoft.com/office/powerpoint/2010/main" val="1030535146"/>
              </p:ext>
            </p:extLst>
          </p:nvPr>
        </p:nvGraphicFramePr>
        <p:xfrm>
          <a:off x="484908" y="1565564"/>
          <a:ext cx="11457709" cy="4336471"/>
        </p:xfrm>
        <a:graphic>
          <a:graphicData uri="http://schemas.openxmlformats.org/drawingml/2006/table">
            <a:tbl>
              <a:tblPr/>
              <a:tblGrid>
                <a:gridCol w="2435076">
                  <a:extLst>
                    <a:ext uri="{9D8B030D-6E8A-4147-A177-3AD203B41FA5}">
                      <a16:colId xmlns:a16="http://schemas.microsoft.com/office/drawing/2014/main" val="20000"/>
                    </a:ext>
                  </a:extLst>
                </a:gridCol>
                <a:gridCol w="4423324">
                  <a:extLst>
                    <a:ext uri="{9D8B030D-6E8A-4147-A177-3AD203B41FA5}">
                      <a16:colId xmlns:a16="http://schemas.microsoft.com/office/drawing/2014/main" val="20001"/>
                    </a:ext>
                  </a:extLst>
                </a:gridCol>
                <a:gridCol w="4599309">
                  <a:extLst>
                    <a:ext uri="{9D8B030D-6E8A-4147-A177-3AD203B41FA5}">
                      <a16:colId xmlns:a16="http://schemas.microsoft.com/office/drawing/2014/main" val="20002"/>
                    </a:ext>
                  </a:extLst>
                </a:gridCol>
              </a:tblGrid>
              <a:tr h="4336471">
                <a:tc>
                  <a:txBody>
                    <a:bodyPr/>
                    <a:lstStyle/>
                    <a:p>
                      <a:pPr>
                        <a:spcAft>
                          <a:spcPts val="0"/>
                        </a:spcAft>
                      </a:pPr>
                      <a:endParaRPr lang="en-US" sz="2800" b="1" dirty="0">
                        <a:solidFill>
                          <a:schemeClr val="tx1"/>
                        </a:solidFill>
                        <a:latin typeface="Calibri"/>
                        <a:ea typeface="ＭＳ 明朝"/>
                        <a:cs typeface="Times New Roman"/>
                      </a:endParaRPr>
                    </a:p>
                    <a:p>
                      <a:pPr>
                        <a:spcAft>
                          <a:spcPts val="0"/>
                        </a:spcAft>
                      </a:pPr>
                      <a:endParaRPr lang="en-US" sz="2800" b="1" dirty="0">
                        <a:solidFill>
                          <a:schemeClr val="tx1"/>
                        </a:solidFill>
                        <a:latin typeface="Calibri"/>
                        <a:ea typeface="ＭＳ 明朝"/>
                        <a:cs typeface="Times New Roman"/>
                      </a:endParaRPr>
                    </a:p>
                    <a:p>
                      <a:pPr>
                        <a:spcAft>
                          <a:spcPts val="0"/>
                        </a:spcAft>
                      </a:pPr>
                      <a:r>
                        <a:rPr lang="en-US" sz="2800" b="1" dirty="0">
                          <a:solidFill>
                            <a:schemeClr val="tx1"/>
                          </a:solidFill>
                          <a:latin typeface="Calibri"/>
                          <a:ea typeface="ＭＳ 明朝"/>
                          <a:cs typeface="Times New Roman"/>
                        </a:rPr>
                        <a:t>‘Process’</a:t>
                      </a:r>
                    </a:p>
                    <a:p>
                      <a:pPr>
                        <a:spcAft>
                          <a:spcPts val="0"/>
                        </a:spcAft>
                      </a:pPr>
                      <a:endParaRPr lang="en-US" sz="2800" b="1" dirty="0">
                        <a:solidFill>
                          <a:schemeClr val="tx1"/>
                        </a:solidFill>
                        <a:latin typeface="Calibri"/>
                        <a:ea typeface="ＭＳ 明朝"/>
                        <a:cs typeface="Times New Roman"/>
                      </a:endParaRPr>
                    </a:p>
                    <a:p>
                      <a:pPr>
                        <a:spcAft>
                          <a:spcPts val="0"/>
                        </a:spcAft>
                      </a:pPr>
                      <a:r>
                        <a:rPr lang="en-US" sz="2800" b="1" dirty="0">
                          <a:solidFill>
                            <a:schemeClr val="tx1"/>
                          </a:solidFill>
                          <a:latin typeface="Calibri"/>
                          <a:ea typeface="ＭＳ 明朝"/>
                          <a:cs typeface="Times New Roman"/>
                        </a:rPr>
                        <a:t>- how we create and deliver that offering</a:t>
                      </a:r>
                      <a:endParaRPr lang="en-GB" sz="28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Incremental</a:t>
                      </a:r>
                      <a:r>
                        <a:rPr lang="en-US" sz="2400" dirty="0">
                          <a:solidFill>
                            <a:schemeClr val="tx1"/>
                          </a:solidFill>
                          <a:latin typeface="Calibri"/>
                          <a:ea typeface="ＭＳ 明朝"/>
                          <a:cs typeface="Times New Roman"/>
                        </a:rPr>
                        <a:t>: McDonalds, queuing outside – queuing inside – queuing in cars – queuing at screens – queuing at home – queuing online.  </a:t>
                      </a:r>
                    </a:p>
                    <a:p>
                      <a:pPr>
                        <a:spcAft>
                          <a:spcPts val="0"/>
                        </a:spcAft>
                      </a:pPr>
                      <a:endParaRPr lang="en-US" sz="2400" dirty="0">
                        <a:solidFill>
                          <a:schemeClr val="tx1"/>
                        </a:solidFill>
                        <a:latin typeface="Calibri"/>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Radical</a:t>
                      </a:r>
                      <a:r>
                        <a:rPr lang="en-US" sz="2400" dirty="0">
                          <a:solidFill>
                            <a:schemeClr val="tx1"/>
                          </a:solidFill>
                          <a:latin typeface="Calibri"/>
                          <a:ea typeface="ＭＳ 明朝"/>
                          <a:cs typeface="Times New Roman"/>
                        </a:rPr>
                        <a:t>:</a:t>
                      </a:r>
                      <a:r>
                        <a:rPr lang="en-GB" sz="2400" dirty="0">
                          <a:solidFill>
                            <a:schemeClr val="tx1"/>
                          </a:solidFill>
                          <a:latin typeface="Cambria"/>
                          <a:ea typeface="ＭＳ 明朝"/>
                          <a:cs typeface="Times New Roman"/>
                        </a:rPr>
                        <a:t>Netflix-changed from postal to streaming, </a:t>
                      </a:r>
                      <a:endParaRPr lang="en-US" sz="2400" dirty="0">
                        <a:solidFill>
                          <a:schemeClr val="tx1"/>
                        </a:solidFill>
                        <a:latin typeface="Calibri"/>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Dark factories</a:t>
                      </a: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Online banking and now mobile banking in Kenya, Philippines – using phones as an alternative to banking systems</a:t>
                      </a:r>
                    </a:p>
                    <a:p>
                      <a:pPr>
                        <a:spcAft>
                          <a:spcPts val="0"/>
                        </a:spcAft>
                      </a:pP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Online shopping</a:t>
                      </a:r>
                      <a:endParaRPr lang="en-GB" sz="2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506258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114530" y="591253"/>
            <a:ext cx="8478016"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Position</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8" name="Table 7"/>
          <p:cNvGraphicFramePr>
            <a:graphicFrameLocks noGrp="1"/>
          </p:cNvGraphicFramePr>
          <p:nvPr>
            <p:extLst>
              <p:ext uri="{D42A27DB-BD31-4B8C-83A1-F6EECF244321}">
                <p14:modId xmlns:p14="http://schemas.microsoft.com/office/powerpoint/2010/main" val="1861143490"/>
              </p:ext>
            </p:extLst>
          </p:nvPr>
        </p:nvGraphicFramePr>
        <p:xfrm>
          <a:off x="374073" y="1177636"/>
          <a:ext cx="11679382" cy="5541819"/>
        </p:xfrm>
        <a:graphic>
          <a:graphicData uri="http://schemas.openxmlformats.org/drawingml/2006/table">
            <a:tbl>
              <a:tblPr/>
              <a:tblGrid>
                <a:gridCol w="2204535">
                  <a:extLst>
                    <a:ext uri="{9D8B030D-6E8A-4147-A177-3AD203B41FA5}">
                      <a16:colId xmlns:a16="http://schemas.microsoft.com/office/drawing/2014/main" val="20000"/>
                    </a:ext>
                  </a:extLst>
                </a:gridCol>
                <a:gridCol w="4645020">
                  <a:extLst>
                    <a:ext uri="{9D8B030D-6E8A-4147-A177-3AD203B41FA5}">
                      <a16:colId xmlns:a16="http://schemas.microsoft.com/office/drawing/2014/main" val="20001"/>
                    </a:ext>
                  </a:extLst>
                </a:gridCol>
                <a:gridCol w="4829827">
                  <a:extLst>
                    <a:ext uri="{9D8B030D-6E8A-4147-A177-3AD203B41FA5}">
                      <a16:colId xmlns:a16="http://schemas.microsoft.com/office/drawing/2014/main" val="20002"/>
                    </a:ext>
                  </a:extLst>
                </a:gridCol>
              </a:tblGrid>
              <a:tr h="5541819">
                <a:tc>
                  <a:txBody>
                    <a:bodyPr/>
                    <a:lstStyle/>
                    <a:p>
                      <a:pPr>
                        <a:spcAft>
                          <a:spcPts val="0"/>
                        </a:spcAft>
                      </a:pPr>
                      <a:endParaRPr lang="en-US" sz="1800" b="1" dirty="0">
                        <a:solidFill>
                          <a:schemeClr val="tx1"/>
                        </a:solidFill>
                        <a:latin typeface="Calibri"/>
                        <a:ea typeface="ＭＳ 明朝"/>
                        <a:cs typeface="Times New Roman"/>
                      </a:endParaRPr>
                    </a:p>
                    <a:p>
                      <a:pPr>
                        <a:spcAft>
                          <a:spcPts val="0"/>
                        </a:spcAft>
                      </a:pPr>
                      <a:r>
                        <a:rPr lang="en-US" sz="2400" b="1" dirty="0">
                          <a:solidFill>
                            <a:schemeClr val="tx1"/>
                          </a:solidFill>
                          <a:latin typeface="Calibri"/>
                          <a:ea typeface="ＭＳ 明朝"/>
                          <a:cs typeface="Times New Roman"/>
                        </a:rPr>
                        <a:t>‘Position’ </a:t>
                      </a:r>
                    </a:p>
                    <a:p>
                      <a:pPr>
                        <a:spcAft>
                          <a:spcPts val="0"/>
                        </a:spcAft>
                      </a:pPr>
                      <a:endParaRPr lang="en-US" sz="2400" b="1" dirty="0">
                        <a:solidFill>
                          <a:schemeClr val="tx1"/>
                        </a:solidFill>
                        <a:latin typeface="Calibri"/>
                        <a:ea typeface="ＭＳ 明朝"/>
                        <a:cs typeface="Times New Roman"/>
                      </a:endParaRPr>
                    </a:p>
                    <a:p>
                      <a:pPr>
                        <a:spcAft>
                          <a:spcPts val="0"/>
                        </a:spcAft>
                      </a:pPr>
                      <a:r>
                        <a:rPr lang="en-US" sz="2400" b="1" dirty="0">
                          <a:solidFill>
                            <a:schemeClr val="tx1"/>
                          </a:solidFill>
                          <a:latin typeface="Calibri"/>
                          <a:ea typeface="ＭＳ 明朝"/>
                          <a:cs typeface="Times New Roman"/>
                        </a:rPr>
                        <a:t>– where we target that offering and the story we tell about it</a:t>
                      </a:r>
                      <a:endParaRPr lang="en-GB" sz="24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000" b="1" dirty="0">
                          <a:solidFill>
                            <a:schemeClr val="tx1"/>
                          </a:solidFill>
                          <a:latin typeface="Calibri"/>
                          <a:ea typeface="ＭＳ 明朝"/>
                          <a:cs typeface="Times New Roman"/>
                        </a:rPr>
                        <a:t>Incremental</a:t>
                      </a:r>
                      <a:r>
                        <a:rPr lang="en-US" sz="2000" dirty="0">
                          <a:solidFill>
                            <a:schemeClr val="tx1"/>
                          </a:solidFill>
                          <a:latin typeface="Calibri"/>
                          <a:ea typeface="ＭＳ 明朝"/>
                          <a:cs typeface="Times New Roman"/>
                        </a:rPr>
                        <a:t> </a:t>
                      </a:r>
                    </a:p>
                    <a:p>
                      <a:pPr>
                        <a:spcAft>
                          <a:spcPts val="0"/>
                        </a:spcAft>
                      </a:pPr>
                      <a:r>
                        <a:rPr lang="en-US" sz="2000" dirty="0" err="1">
                          <a:solidFill>
                            <a:schemeClr val="tx1"/>
                          </a:solidFill>
                          <a:latin typeface="Calibri"/>
                          <a:ea typeface="ＭＳ 明朝"/>
                          <a:cs typeface="Times New Roman"/>
                        </a:rPr>
                        <a:t>HaagenDazs</a:t>
                      </a:r>
                      <a:r>
                        <a:rPr lang="en-US" sz="2000" dirty="0">
                          <a:solidFill>
                            <a:schemeClr val="tx1"/>
                          </a:solidFill>
                          <a:latin typeface="Calibri"/>
                          <a:ea typeface="ＭＳ 明朝"/>
                          <a:cs typeface="Times New Roman"/>
                        </a:rPr>
                        <a:t> changing the target market for ice cream from children to consenting adults</a:t>
                      </a:r>
                      <a:endParaRPr lang="en-GB" sz="2000" dirty="0">
                        <a:solidFill>
                          <a:schemeClr val="tx1"/>
                        </a:solidFill>
                        <a:latin typeface="Cambria"/>
                        <a:ea typeface="ＭＳ 明朝"/>
                        <a:cs typeface="Times New Roman"/>
                      </a:endParaRPr>
                    </a:p>
                    <a:p>
                      <a:pPr>
                        <a:spcAft>
                          <a:spcPts val="0"/>
                        </a:spcAft>
                      </a:pPr>
                      <a:endParaRPr lang="en-US" sz="2000" dirty="0">
                        <a:solidFill>
                          <a:schemeClr val="tx1"/>
                        </a:solidFill>
                        <a:latin typeface="Calibri"/>
                        <a:ea typeface="ＭＳ 明朝"/>
                        <a:cs typeface="Times New Roman"/>
                      </a:endParaRPr>
                    </a:p>
                    <a:p>
                      <a:pPr>
                        <a:spcAft>
                          <a:spcPts val="0"/>
                        </a:spcAft>
                      </a:pPr>
                      <a:r>
                        <a:rPr lang="en-US" sz="2000" dirty="0">
                          <a:solidFill>
                            <a:schemeClr val="tx1"/>
                          </a:solidFill>
                          <a:latin typeface="Calibri"/>
                          <a:ea typeface="ＭＳ 明朝"/>
                          <a:cs typeface="Times New Roman"/>
                        </a:rPr>
                        <a:t>Online support for traditional higher education courses</a:t>
                      </a:r>
                      <a:endParaRPr lang="en-GB" sz="2000" dirty="0">
                        <a:solidFill>
                          <a:schemeClr val="tx1"/>
                        </a:solidFill>
                        <a:latin typeface="Cambria"/>
                        <a:ea typeface="ＭＳ 明朝"/>
                        <a:cs typeface="Times New Roman"/>
                      </a:endParaRPr>
                    </a:p>
                    <a:p>
                      <a:pPr>
                        <a:spcAft>
                          <a:spcPts val="0"/>
                        </a:spcAft>
                      </a:pPr>
                      <a:endParaRPr lang="en-US" sz="2000" dirty="0">
                        <a:solidFill>
                          <a:schemeClr val="tx1"/>
                        </a:solidFill>
                        <a:latin typeface="Calibri"/>
                        <a:ea typeface="ＭＳ 明朝"/>
                        <a:cs typeface="Times New Roman"/>
                      </a:endParaRPr>
                    </a:p>
                    <a:p>
                      <a:pPr>
                        <a:spcAft>
                          <a:spcPts val="0"/>
                        </a:spcAft>
                      </a:pPr>
                      <a:r>
                        <a:rPr lang="en-US" sz="2000" dirty="0">
                          <a:solidFill>
                            <a:schemeClr val="tx1"/>
                          </a:solidFill>
                          <a:latin typeface="Calibri"/>
                          <a:ea typeface="ＭＳ 明朝"/>
                          <a:cs typeface="Times New Roman"/>
                        </a:rPr>
                        <a:t>Banking services targeted at key segments – students, retired people, etc.</a:t>
                      </a:r>
                      <a:endParaRPr lang="en-GB" sz="20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000" b="1" dirty="0">
                          <a:solidFill>
                            <a:schemeClr val="tx1"/>
                          </a:solidFill>
                          <a:latin typeface="Calibri"/>
                          <a:ea typeface="ＭＳ 明朝"/>
                          <a:cs typeface="Times New Roman"/>
                        </a:rPr>
                        <a:t>Radical</a:t>
                      </a:r>
                      <a:r>
                        <a:rPr lang="en-US" sz="2000" dirty="0">
                          <a:solidFill>
                            <a:schemeClr val="tx1"/>
                          </a:solidFill>
                          <a:latin typeface="Calibri"/>
                          <a:ea typeface="ＭＳ 明朝"/>
                          <a:cs typeface="Times New Roman"/>
                        </a:rPr>
                        <a:t> Addressing underserved markets – for example the Tata Nano aimed at emerging but relatively poor Indian market with car priced around $2000. </a:t>
                      </a:r>
                      <a:endParaRPr lang="en-GB" sz="2000" dirty="0">
                        <a:solidFill>
                          <a:schemeClr val="tx1"/>
                        </a:solidFill>
                        <a:latin typeface="Cambria"/>
                        <a:ea typeface="ＭＳ 明朝"/>
                        <a:cs typeface="Times New Roman"/>
                      </a:endParaRPr>
                    </a:p>
                    <a:p>
                      <a:pPr>
                        <a:spcAft>
                          <a:spcPts val="0"/>
                        </a:spcAft>
                      </a:pPr>
                      <a:endParaRPr lang="en-US" sz="2000" dirty="0">
                        <a:solidFill>
                          <a:schemeClr val="tx1"/>
                        </a:solidFill>
                        <a:latin typeface="Calibri"/>
                        <a:ea typeface="ＭＳ 明朝"/>
                        <a:cs typeface="Times New Roman"/>
                      </a:endParaRPr>
                    </a:p>
                    <a:p>
                      <a:pPr>
                        <a:spcAft>
                          <a:spcPts val="0"/>
                        </a:spcAft>
                      </a:pPr>
                      <a:r>
                        <a:rPr lang="en-US" sz="2000" dirty="0">
                          <a:solidFill>
                            <a:schemeClr val="tx1"/>
                          </a:solidFill>
                          <a:latin typeface="Calibri"/>
                          <a:ea typeface="ＭＳ 明朝"/>
                          <a:cs typeface="Times New Roman"/>
                        </a:rPr>
                        <a:t>Philips from tech to health care.. </a:t>
                      </a:r>
                    </a:p>
                    <a:p>
                      <a:pPr>
                        <a:spcAft>
                          <a:spcPts val="0"/>
                        </a:spcAft>
                      </a:pPr>
                      <a:endParaRPr lang="en-US" sz="2000" dirty="0">
                        <a:solidFill>
                          <a:schemeClr val="tx1"/>
                        </a:solidFill>
                        <a:latin typeface="Calibri"/>
                        <a:ea typeface="ＭＳ 明朝"/>
                        <a:cs typeface="Times New Roman"/>
                      </a:endParaRPr>
                    </a:p>
                    <a:p>
                      <a:pPr>
                        <a:spcAft>
                          <a:spcPts val="0"/>
                        </a:spcAft>
                      </a:pPr>
                      <a:r>
                        <a:rPr lang="en-US" sz="2000" dirty="0">
                          <a:solidFill>
                            <a:schemeClr val="tx1"/>
                          </a:solidFill>
                          <a:latin typeface="Calibri"/>
                          <a:ea typeface="ＭＳ 明朝"/>
                          <a:cs typeface="Times New Roman"/>
                        </a:rPr>
                        <a:t>University of Phoenix and others, building large education businesses via online approaches to reach different markets</a:t>
                      </a:r>
                      <a:endParaRPr lang="en-GB" sz="2000" dirty="0">
                        <a:solidFill>
                          <a:schemeClr val="tx1"/>
                        </a:solidFill>
                        <a:latin typeface="Cambria"/>
                        <a:ea typeface="ＭＳ 明朝"/>
                        <a:cs typeface="Times New Roman"/>
                      </a:endParaRPr>
                    </a:p>
                    <a:p>
                      <a:pPr>
                        <a:spcAft>
                          <a:spcPts val="0"/>
                        </a:spcAft>
                      </a:pPr>
                      <a:r>
                        <a:rPr lang="en-US" sz="2000" dirty="0">
                          <a:solidFill>
                            <a:schemeClr val="tx1"/>
                          </a:solidFill>
                          <a:latin typeface="Calibri"/>
                          <a:ea typeface="ＭＳ 明朝"/>
                          <a:cs typeface="Times New Roman"/>
                        </a:rPr>
                        <a:t>‘Bottom of the pyramid’ approaches using a similar principle but tapping into huge and very different high volume/low margin markets – Aravind eye care, Cemex construction products</a:t>
                      </a:r>
                      <a:endParaRPr lang="en-GB" sz="20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399000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114530" y="591253"/>
            <a:ext cx="8578706"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Paradigm</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8" name="Table 7"/>
          <p:cNvGraphicFramePr>
            <a:graphicFrameLocks noGrp="1"/>
          </p:cNvGraphicFramePr>
          <p:nvPr>
            <p:extLst>
              <p:ext uri="{D42A27DB-BD31-4B8C-83A1-F6EECF244321}">
                <p14:modId xmlns:p14="http://schemas.microsoft.com/office/powerpoint/2010/main" val="219230210"/>
              </p:ext>
            </p:extLst>
          </p:nvPr>
        </p:nvGraphicFramePr>
        <p:xfrm>
          <a:off x="346365" y="1301299"/>
          <a:ext cx="11693236" cy="5335028"/>
        </p:xfrm>
        <a:graphic>
          <a:graphicData uri="http://schemas.openxmlformats.org/drawingml/2006/table">
            <a:tbl>
              <a:tblPr/>
              <a:tblGrid>
                <a:gridCol w="2276056">
                  <a:extLst>
                    <a:ext uri="{9D8B030D-6E8A-4147-A177-3AD203B41FA5}">
                      <a16:colId xmlns:a16="http://schemas.microsoft.com/office/drawing/2014/main" val="20000"/>
                    </a:ext>
                  </a:extLst>
                </a:gridCol>
                <a:gridCol w="4723326">
                  <a:extLst>
                    <a:ext uri="{9D8B030D-6E8A-4147-A177-3AD203B41FA5}">
                      <a16:colId xmlns:a16="http://schemas.microsoft.com/office/drawing/2014/main" val="20001"/>
                    </a:ext>
                  </a:extLst>
                </a:gridCol>
                <a:gridCol w="4693854">
                  <a:extLst>
                    <a:ext uri="{9D8B030D-6E8A-4147-A177-3AD203B41FA5}">
                      <a16:colId xmlns:a16="http://schemas.microsoft.com/office/drawing/2014/main" val="20002"/>
                    </a:ext>
                  </a:extLst>
                </a:gridCol>
              </a:tblGrid>
              <a:tr h="5335028">
                <a:tc>
                  <a:txBody>
                    <a:bodyPr/>
                    <a:lstStyle/>
                    <a:p>
                      <a:pPr>
                        <a:spcAft>
                          <a:spcPts val="0"/>
                        </a:spcAft>
                      </a:pPr>
                      <a:r>
                        <a:rPr lang="en-US" sz="2400" b="1" dirty="0">
                          <a:solidFill>
                            <a:schemeClr val="tx1"/>
                          </a:solidFill>
                          <a:latin typeface="Calibri"/>
                          <a:ea typeface="ＭＳ 明朝"/>
                          <a:cs typeface="Times New Roman"/>
                        </a:rPr>
                        <a:t>‘Paradigm’</a:t>
                      </a:r>
                    </a:p>
                    <a:p>
                      <a:pPr>
                        <a:spcAft>
                          <a:spcPts val="0"/>
                        </a:spcAft>
                      </a:pPr>
                      <a:endParaRPr lang="en-US" sz="2400" b="1" dirty="0">
                        <a:solidFill>
                          <a:schemeClr val="tx1"/>
                        </a:solidFill>
                        <a:latin typeface="Calibri"/>
                        <a:ea typeface="ＭＳ 明朝"/>
                        <a:cs typeface="Times New Roman"/>
                      </a:endParaRPr>
                    </a:p>
                    <a:p>
                      <a:pPr>
                        <a:spcAft>
                          <a:spcPts val="0"/>
                        </a:spcAft>
                      </a:pPr>
                      <a:r>
                        <a:rPr lang="en-US" sz="2400" b="1" dirty="0">
                          <a:solidFill>
                            <a:schemeClr val="tx1"/>
                          </a:solidFill>
                          <a:latin typeface="Calibri"/>
                          <a:ea typeface="ＭＳ 明朝"/>
                          <a:cs typeface="Times New Roman"/>
                        </a:rPr>
                        <a:t>– how we frame what we do</a:t>
                      </a:r>
                      <a:endParaRPr lang="en-GB" sz="24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GB" sz="2400" dirty="0">
                          <a:solidFill>
                            <a:schemeClr val="tx1"/>
                          </a:solidFill>
                          <a:latin typeface="Cambria"/>
                          <a:ea typeface="ＭＳ 明朝"/>
                          <a:cs typeface="Times New Roman"/>
                        </a:rPr>
                        <a:t>Lucozade – Jägermeister  - </a:t>
                      </a:r>
                    </a:p>
                    <a:p>
                      <a:pPr>
                        <a:spcAft>
                          <a:spcPts val="0"/>
                        </a:spcAft>
                      </a:pPr>
                      <a:r>
                        <a:rPr lang="en-GB" sz="2400" dirty="0">
                          <a:solidFill>
                            <a:schemeClr val="tx1"/>
                          </a:solidFill>
                          <a:latin typeface="Cambria"/>
                          <a:ea typeface="ＭＳ 明朝"/>
                          <a:cs typeface="Times New Roman"/>
                        </a:rPr>
                        <a:t>Listerine was a surgical antiseptic –</a:t>
                      </a:r>
                    </a:p>
                    <a:p>
                      <a:pPr>
                        <a:spcAft>
                          <a:spcPts val="0"/>
                        </a:spcAft>
                      </a:pPr>
                      <a:r>
                        <a:rPr lang="en-GB" sz="2400" dirty="0">
                          <a:solidFill>
                            <a:schemeClr val="tx1"/>
                          </a:solidFill>
                          <a:latin typeface="Cambria"/>
                          <a:ea typeface="ＭＳ 明朝"/>
                          <a:cs typeface="Times New Roman"/>
                        </a:rPr>
                        <a:t>Dunkin donuts to just Dunkin – Crocs.. </a:t>
                      </a: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dirty="0">
                          <a:solidFill>
                            <a:schemeClr val="tx1"/>
                          </a:solidFill>
                          <a:latin typeface="Calibri"/>
                          <a:ea typeface="ＭＳ 明朝"/>
                          <a:cs typeface="Times New Roman"/>
                        </a:rPr>
                        <a:t>iTunes platform – a complete system of personalized entertainment</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Cirque de Soleil – redefining the circus experience</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Amazon, Google, Skype – redefining industries like retailing, advertising and telecoms through online models</a:t>
                      </a:r>
                      <a:endParaRPr lang="en-GB" sz="24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672840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7FC0BFDB-1A66-9A1C-A715-515481D1A508}"/>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Consider your BMC from last week</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EB8B7CD-5F96-6C80-33D6-22E0F58A29B8}"/>
              </a:ext>
            </a:extLst>
          </p:cNvPr>
          <p:cNvGraphicFramePr>
            <a:graphicFrameLocks noGrp="1"/>
          </p:cNvGraphicFramePr>
          <p:nvPr>
            <p:ph idx="1"/>
            <p:extLst>
              <p:ext uri="{D42A27DB-BD31-4B8C-83A1-F6EECF244321}">
                <p14:modId xmlns:p14="http://schemas.microsoft.com/office/powerpoint/2010/main" val="3425524559"/>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478875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DA6D303-536E-4181-B885-A1009B959BEC}"/>
              </a:ext>
            </a:extLst>
          </p:cNvPr>
          <p:cNvSpPr>
            <a:spLocks noGrp="1"/>
          </p:cNvSpPr>
          <p:nvPr>
            <p:ph type="title"/>
          </p:nvPr>
        </p:nvSpPr>
        <p:spPr>
          <a:xfrm>
            <a:off x="2029691" y="0"/>
            <a:ext cx="8229600" cy="706437"/>
          </a:xfrm>
        </p:spPr>
        <p:txBody>
          <a:bodyPr/>
          <a:lstStyle/>
          <a:p>
            <a:pPr eaLnBrk="1" hangingPunct="1"/>
            <a:r>
              <a:rPr lang="en-GB" altLang="en-US" sz="4000" b="1"/>
              <a:t>Idea Screening</a:t>
            </a:r>
            <a:r>
              <a:rPr lang="en-US" altLang="en-US" sz="4000" b="1"/>
              <a:t> </a:t>
            </a:r>
            <a:endParaRPr lang="en-US" altLang="en-US" sz="4000" b="1" dirty="0"/>
          </a:p>
        </p:txBody>
      </p:sp>
      <p:sp>
        <p:nvSpPr>
          <p:cNvPr id="17411" name="Rectangle 3">
            <a:extLst>
              <a:ext uri="{FF2B5EF4-FFF2-40B4-BE49-F238E27FC236}">
                <a16:creationId xmlns:a16="http://schemas.microsoft.com/office/drawing/2014/main" id="{74BC8B0D-AB17-4480-820F-A229368CDEFC}"/>
              </a:ext>
            </a:extLst>
          </p:cNvPr>
          <p:cNvSpPr>
            <a:spLocks noGrp="1" noChangeArrowheads="1"/>
          </p:cNvSpPr>
          <p:nvPr>
            <p:ph idx="1"/>
          </p:nvPr>
        </p:nvSpPr>
        <p:spPr>
          <a:xfrm>
            <a:off x="200891" y="5070692"/>
            <a:ext cx="11790218" cy="2160589"/>
          </a:xfrm>
        </p:spPr>
        <p:txBody>
          <a:bodyPr>
            <a:noAutofit/>
          </a:bodyPr>
          <a:lstStyle/>
          <a:p>
            <a:pPr eaLnBrk="1" hangingPunct="1">
              <a:lnSpc>
                <a:spcPct val="80000"/>
              </a:lnSpc>
              <a:defRPr/>
            </a:pPr>
            <a:r>
              <a:rPr lang="en-US" altLang="en-US" sz="1800" dirty="0"/>
              <a:t>A good idea is not enough; </a:t>
            </a:r>
            <a:r>
              <a:rPr lang="en-US" altLang="en-US" sz="1800" b="1" dirty="0"/>
              <a:t>it needs some</a:t>
            </a:r>
            <a:r>
              <a:rPr lang="en-US" altLang="en-US" sz="1800" dirty="0"/>
              <a:t> </a:t>
            </a:r>
            <a:r>
              <a:rPr lang="en-US" altLang="en-US" sz="1800" b="1" dirty="0"/>
              <a:t>degree of fit with the </a:t>
            </a:r>
            <a:r>
              <a:rPr lang="en-US" altLang="en-US" sz="1800" b="1" dirty="0" err="1"/>
              <a:t>organisation</a:t>
            </a:r>
            <a:r>
              <a:rPr lang="en-US" altLang="en-US" sz="1800" b="1" dirty="0"/>
              <a:t> in terms of resources, capabilities, finances, structure and values</a:t>
            </a:r>
            <a:r>
              <a:rPr lang="en-US" altLang="en-US" sz="1800" dirty="0"/>
              <a:t>. It must also fit with the external environment – the market, the needs of customers, relevant regulations and sundry other stakeholders.</a:t>
            </a:r>
          </a:p>
          <a:p>
            <a:pPr eaLnBrk="1" hangingPunct="1">
              <a:lnSpc>
                <a:spcPct val="80000"/>
              </a:lnSpc>
              <a:defRPr/>
            </a:pPr>
            <a:endParaRPr lang="en-US" altLang="en-US" sz="1800" dirty="0"/>
          </a:p>
          <a:p>
            <a:pPr eaLnBrk="1" hangingPunct="1">
              <a:lnSpc>
                <a:spcPct val="80000"/>
              </a:lnSpc>
              <a:defRPr/>
            </a:pPr>
            <a:r>
              <a:rPr lang="en-GB" altLang="en-US" sz="1800" dirty="0"/>
              <a:t>Ideas need screening to ensure resources, finance, people structure, market demand and policies exist</a:t>
            </a:r>
            <a:endParaRPr lang="en-US" altLang="en-US" sz="1800" dirty="0"/>
          </a:p>
        </p:txBody>
      </p:sp>
      <p:sp>
        <p:nvSpPr>
          <p:cNvPr id="26628" name="Slide Number Placeholder 5">
            <a:extLst>
              <a:ext uri="{FF2B5EF4-FFF2-40B4-BE49-F238E27FC236}">
                <a16:creationId xmlns:a16="http://schemas.microsoft.com/office/drawing/2014/main" id="{25DF6222-A8A7-360B-AF48-79B6EDD7C49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140E1E38-BDED-4AB2-8BA4-9446EDC66DD5}" type="slidenum">
              <a:rPr lang="en-US" altLang="en-US" sz="1200" smtClean="0">
                <a:solidFill>
                  <a:srgbClr val="000000"/>
                </a:solidFill>
                <a:latin typeface="Arial" panose="020B0604020202020204" pitchFamily="34" charset="0"/>
                <a:cs typeface="Arial" panose="020B0604020202020204" pitchFamily="34" charset="0"/>
              </a:rPr>
              <a:pPr fontAlgn="base">
                <a:spcBef>
                  <a:spcPct val="0"/>
                </a:spcBef>
                <a:spcAft>
                  <a:spcPct val="0"/>
                </a:spcAft>
                <a:buNone/>
              </a:pPr>
              <a:t>20</a:t>
            </a:fld>
            <a:endParaRPr lang="en-US" altLang="en-US" sz="1200">
              <a:solidFill>
                <a:srgbClr val="000000"/>
              </a:solidFill>
              <a:latin typeface="Arial" panose="020B0604020202020204" pitchFamily="34" charset="0"/>
              <a:cs typeface="Arial" panose="020B0604020202020204" pitchFamily="34" charset="0"/>
            </a:endParaRPr>
          </a:p>
        </p:txBody>
      </p:sp>
      <p:pic>
        <p:nvPicPr>
          <p:cNvPr id="26629" name="Picture 4">
            <a:extLst>
              <a:ext uri="{FF2B5EF4-FFF2-40B4-BE49-F238E27FC236}">
                <a16:creationId xmlns:a16="http://schemas.microsoft.com/office/drawing/2014/main" id="{E72CEF6E-6190-D9E2-9760-2DCC3ECE26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4045" y="1055823"/>
            <a:ext cx="9670982" cy="3665482"/>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34A40-CD4F-41F6-8472-B5C68BA69D76}"/>
              </a:ext>
            </a:extLst>
          </p:cNvPr>
          <p:cNvSpPr>
            <a:spLocks noGrp="1"/>
          </p:cNvSpPr>
          <p:nvPr>
            <p:ph type="title"/>
          </p:nvPr>
        </p:nvSpPr>
        <p:spPr>
          <a:xfrm>
            <a:off x="1118897" y="76200"/>
            <a:ext cx="10157354" cy="824345"/>
          </a:xfrm>
        </p:spPr>
        <p:txBody>
          <a:bodyPr anchor="b">
            <a:normAutofit fontScale="90000"/>
          </a:bodyPr>
          <a:lstStyle/>
          <a:p>
            <a:r>
              <a:rPr lang="en-GB" b="1" dirty="0"/>
              <a:t>Open and Closed Innovation </a:t>
            </a:r>
          </a:p>
        </p:txBody>
      </p:sp>
      <p:sp>
        <p:nvSpPr>
          <p:cNvPr id="3" name="Content Placeholder 2">
            <a:extLst>
              <a:ext uri="{FF2B5EF4-FFF2-40B4-BE49-F238E27FC236}">
                <a16:creationId xmlns:a16="http://schemas.microsoft.com/office/drawing/2014/main" id="{0A94B913-211C-4ED1-89CA-E2DDB56FD7FB}"/>
              </a:ext>
            </a:extLst>
          </p:cNvPr>
          <p:cNvSpPr>
            <a:spLocks noGrp="1"/>
          </p:cNvSpPr>
          <p:nvPr>
            <p:ph sz="half" idx="1"/>
          </p:nvPr>
        </p:nvSpPr>
        <p:spPr>
          <a:xfrm>
            <a:off x="8035638" y="1193800"/>
            <a:ext cx="4156362" cy="4470400"/>
          </a:xfrm>
        </p:spPr>
        <p:txBody>
          <a:bodyPr anchor="ctr">
            <a:normAutofit/>
          </a:bodyPr>
          <a:lstStyle/>
          <a:p>
            <a:pPr algn="l"/>
            <a:r>
              <a:rPr lang="en-GB" b="1" i="1" dirty="0">
                <a:effectLst/>
                <a:latin typeface="Arial" panose="020B0604020202020204" pitchFamily="34" charset="0"/>
                <a:cs typeface="Arial" panose="020B0604020202020204" pitchFamily="34" charset="0"/>
              </a:rPr>
              <a:t>Closed Innovation </a:t>
            </a:r>
            <a:r>
              <a:rPr lang="en-GB" i="0" dirty="0">
                <a:effectLst/>
                <a:latin typeface="Arial" panose="020B0604020202020204" pitchFamily="34" charset="0"/>
                <a:cs typeface="Arial" panose="020B0604020202020204" pitchFamily="34" charset="0"/>
              </a:rPr>
              <a:t>is developed in a self-contained company environment.</a:t>
            </a:r>
          </a:p>
          <a:p>
            <a:pPr algn="l"/>
            <a:r>
              <a:rPr lang="en-GB" b="1" i="1" dirty="0">
                <a:effectLst/>
                <a:latin typeface="Arial" panose="020B0604020202020204" pitchFamily="34" charset="0"/>
                <a:cs typeface="Arial" panose="020B0604020202020204" pitchFamily="34" charset="0"/>
              </a:rPr>
              <a:t>Open Innovation </a:t>
            </a:r>
            <a:r>
              <a:rPr lang="en-GB" i="0" dirty="0">
                <a:effectLst/>
                <a:latin typeface="Arial" panose="020B0604020202020204" pitchFamily="34" charset="0"/>
                <a:cs typeface="Arial" panose="020B0604020202020204" pitchFamily="34" charset="0"/>
              </a:rPr>
              <a:t>incorporates external knowledge.</a:t>
            </a:r>
          </a:p>
          <a:p>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62777DA-8F78-46D1-A334-4284D7CE56C8}"/>
              </a:ext>
            </a:extLst>
          </p:cNvPr>
          <p:cNvPicPr>
            <a:picLocks noChangeAspect="1"/>
          </p:cNvPicPr>
          <p:nvPr/>
        </p:nvPicPr>
        <p:blipFill>
          <a:blip r:embed="rId3"/>
          <a:stretch>
            <a:fillRect/>
          </a:stretch>
        </p:blipFill>
        <p:spPr>
          <a:xfrm>
            <a:off x="221674" y="1593273"/>
            <a:ext cx="7647708" cy="360218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3174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6D22E-3E08-1BD3-5571-E3FFFB336676}"/>
              </a:ext>
            </a:extLst>
          </p:cNvPr>
          <p:cNvSpPr>
            <a:spLocks noGrp="1"/>
          </p:cNvSpPr>
          <p:nvPr>
            <p:ph type="title"/>
          </p:nvPr>
        </p:nvSpPr>
        <p:spPr>
          <a:xfrm>
            <a:off x="180109" y="193966"/>
            <a:ext cx="11887200" cy="639472"/>
          </a:xfrm>
        </p:spPr>
        <p:txBody>
          <a:bodyPr>
            <a:noAutofit/>
          </a:bodyPr>
          <a:lstStyle/>
          <a:p>
            <a:r>
              <a:rPr lang="en-GB" sz="4000" b="1" dirty="0"/>
              <a:t>Popular and Emerging Models of Innovation</a:t>
            </a:r>
          </a:p>
        </p:txBody>
      </p:sp>
      <p:sp>
        <p:nvSpPr>
          <p:cNvPr id="3" name="Content Placeholder 2">
            <a:extLst>
              <a:ext uri="{FF2B5EF4-FFF2-40B4-BE49-F238E27FC236}">
                <a16:creationId xmlns:a16="http://schemas.microsoft.com/office/drawing/2014/main" id="{9DD109E6-933D-894D-9F3A-9B5CDC6DBAD5}"/>
              </a:ext>
            </a:extLst>
          </p:cNvPr>
          <p:cNvSpPr>
            <a:spLocks noGrp="1"/>
          </p:cNvSpPr>
          <p:nvPr>
            <p:ph idx="1"/>
          </p:nvPr>
        </p:nvSpPr>
        <p:spPr>
          <a:xfrm>
            <a:off x="838200" y="1401734"/>
            <a:ext cx="10515600" cy="5068599"/>
          </a:xfrm>
        </p:spPr>
        <p:txBody>
          <a:bodyPr>
            <a:normAutofit/>
          </a:bodyPr>
          <a:lstStyle/>
          <a:p>
            <a:r>
              <a:rPr lang="en-GB" dirty="0"/>
              <a:t>Open Innovation</a:t>
            </a:r>
          </a:p>
          <a:p>
            <a:r>
              <a:rPr lang="en-GB" dirty="0"/>
              <a:t>Internal Corporate Venturing</a:t>
            </a:r>
          </a:p>
          <a:p>
            <a:r>
              <a:rPr lang="en-GB" dirty="0"/>
              <a:t>Venture Capital as a Service</a:t>
            </a:r>
          </a:p>
          <a:p>
            <a:r>
              <a:rPr lang="en-GB" dirty="0"/>
              <a:t>Partnerships and Collaborations</a:t>
            </a:r>
          </a:p>
          <a:p>
            <a:r>
              <a:rPr lang="en-GB" dirty="0"/>
              <a:t>Intrapreneurship</a:t>
            </a:r>
          </a:p>
          <a:p>
            <a:r>
              <a:rPr lang="en-GB" dirty="0"/>
              <a:t>Corporate Accelerators and incubators</a:t>
            </a:r>
          </a:p>
          <a:p>
            <a:r>
              <a:rPr lang="en-GB" dirty="0"/>
              <a:t>Innovation Labs</a:t>
            </a:r>
          </a:p>
          <a:p>
            <a:r>
              <a:rPr lang="en-GB" dirty="0"/>
              <a:t>Crowdsourcing</a:t>
            </a:r>
          </a:p>
          <a:p>
            <a:r>
              <a:rPr lang="en-GB" dirty="0"/>
              <a:t>Customer-Driven Innovation (Singh Dang, 2022)</a:t>
            </a:r>
          </a:p>
        </p:txBody>
      </p:sp>
    </p:spTree>
    <p:extLst>
      <p:ext uri="{BB962C8B-B14F-4D97-AF65-F5344CB8AC3E}">
        <p14:creationId xmlns:p14="http://schemas.microsoft.com/office/powerpoint/2010/main" val="1608417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AF87-0FBE-B0BB-1AAA-E214ED5B7EA3}"/>
              </a:ext>
            </a:extLst>
          </p:cNvPr>
          <p:cNvSpPr>
            <a:spLocks noGrp="1"/>
          </p:cNvSpPr>
          <p:nvPr>
            <p:ph type="title"/>
          </p:nvPr>
        </p:nvSpPr>
        <p:spPr>
          <a:xfrm>
            <a:off x="0" y="274638"/>
            <a:ext cx="12191999" cy="612053"/>
          </a:xfrm>
        </p:spPr>
        <p:txBody>
          <a:bodyPr>
            <a:noAutofit/>
          </a:bodyPr>
          <a:lstStyle/>
          <a:p>
            <a:r>
              <a:rPr lang="en-GB" sz="3200" b="1" dirty="0"/>
              <a:t>Discovering Opportunities (De Jong, Marston and Roth, 2015)</a:t>
            </a:r>
          </a:p>
        </p:txBody>
      </p:sp>
      <p:sp>
        <p:nvSpPr>
          <p:cNvPr id="3" name="Content Placeholder 2">
            <a:extLst>
              <a:ext uri="{FF2B5EF4-FFF2-40B4-BE49-F238E27FC236}">
                <a16:creationId xmlns:a16="http://schemas.microsoft.com/office/drawing/2014/main" id="{97BCD0F6-CE92-AA4A-CC82-53E4A89CA5CF}"/>
              </a:ext>
            </a:extLst>
          </p:cNvPr>
          <p:cNvSpPr>
            <a:spLocks noGrp="1"/>
          </p:cNvSpPr>
          <p:nvPr>
            <p:ph idx="1"/>
          </p:nvPr>
        </p:nvSpPr>
        <p:spPr>
          <a:xfrm>
            <a:off x="263235" y="1122218"/>
            <a:ext cx="11693237" cy="4558146"/>
          </a:xfrm>
        </p:spPr>
        <p:txBody>
          <a:bodyPr>
            <a:normAutofit/>
          </a:bodyPr>
          <a:lstStyle/>
          <a:p>
            <a:pPr marL="0" indent="0" algn="l">
              <a:buNone/>
            </a:pPr>
            <a:r>
              <a:rPr lang="en-GB" b="0" i="0" dirty="0">
                <a:solidFill>
                  <a:srgbClr val="333333"/>
                </a:solidFill>
                <a:effectLst/>
                <a:latin typeface="McKinsey Sans"/>
              </a:rPr>
              <a:t>‘Innovation also requires actionable and differentiated insights—the kind that excite customers and bring new categories and markets into being. How do companies develop them? Genius is always an appealing approach, if you have or can get it. Fortunately, innovation yields to other approaches besides exceptional creativity.</a:t>
            </a:r>
          </a:p>
          <a:p>
            <a:pPr marL="0" indent="0" algn="l">
              <a:buNone/>
            </a:pPr>
            <a:endParaRPr lang="en-GB" b="0" i="0" dirty="0">
              <a:solidFill>
                <a:srgbClr val="333333"/>
              </a:solidFill>
              <a:effectLst/>
              <a:latin typeface="McKinsey Sans"/>
            </a:endParaRPr>
          </a:p>
          <a:p>
            <a:pPr marL="0" indent="0" algn="l">
              <a:buNone/>
            </a:pPr>
            <a:r>
              <a:rPr lang="en-GB" b="0" i="0" dirty="0">
                <a:solidFill>
                  <a:srgbClr val="333333"/>
                </a:solidFill>
                <a:effectLst/>
                <a:latin typeface="McKinsey Sans"/>
              </a:rPr>
              <a:t>The rest of us can look for insights by methodically and systematically scrutinizing three areas: </a:t>
            </a:r>
            <a:r>
              <a:rPr lang="en-GB" b="1" i="0" dirty="0">
                <a:solidFill>
                  <a:srgbClr val="333333"/>
                </a:solidFill>
                <a:effectLst/>
                <a:highlight>
                  <a:srgbClr val="FFFF00"/>
                </a:highlight>
                <a:latin typeface="McKinsey Sans"/>
              </a:rPr>
              <a:t>a valuable problem to solve, a technology that enables a solution, and a business model that generates money from it</a:t>
            </a:r>
            <a:r>
              <a:rPr lang="en-GB" b="0" i="0" dirty="0">
                <a:solidFill>
                  <a:srgbClr val="333333"/>
                </a:solidFill>
                <a:effectLst/>
                <a:latin typeface="McKinsey Sans"/>
              </a:rPr>
              <a:t>. You could argue that nearly every successful innovation occurs at the intersection of these three elements. Companies that effectively collect, synthesize, and “collide” them stand the highest probability of success. “If you get the sweet spot of what the customer is struggling with, and at the same time get a deeper knowledge of the new technologies coming along and find a mechanism for how these two things can come together, then you are going to get good returns,” says Alcoa chairman and chief executive Klaus Kleinfeld.’</a:t>
            </a:r>
          </a:p>
        </p:txBody>
      </p:sp>
    </p:spTree>
    <p:extLst>
      <p:ext uri="{BB962C8B-B14F-4D97-AF65-F5344CB8AC3E}">
        <p14:creationId xmlns:p14="http://schemas.microsoft.com/office/powerpoint/2010/main" val="147262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2091-2E1E-5DE3-0591-095DD3D86046}"/>
              </a:ext>
            </a:extLst>
          </p:cNvPr>
          <p:cNvSpPr>
            <a:spLocks noGrp="1"/>
          </p:cNvSpPr>
          <p:nvPr>
            <p:ph type="title"/>
          </p:nvPr>
        </p:nvSpPr>
        <p:spPr>
          <a:xfrm>
            <a:off x="609600" y="274638"/>
            <a:ext cx="10972800" cy="778307"/>
          </a:xfrm>
        </p:spPr>
        <p:txBody>
          <a:bodyPr>
            <a:normAutofit fontScale="90000"/>
          </a:bodyPr>
          <a:lstStyle/>
          <a:p>
            <a:r>
              <a:rPr lang="en-GB" b="1" dirty="0"/>
              <a:t>Activity</a:t>
            </a:r>
          </a:p>
        </p:txBody>
      </p:sp>
      <p:sp>
        <p:nvSpPr>
          <p:cNvPr id="3" name="Content Placeholder 2">
            <a:extLst>
              <a:ext uri="{FF2B5EF4-FFF2-40B4-BE49-F238E27FC236}">
                <a16:creationId xmlns:a16="http://schemas.microsoft.com/office/drawing/2014/main" id="{2D77E8BF-D6BF-8176-11F7-52FB414425E5}"/>
              </a:ext>
            </a:extLst>
          </p:cNvPr>
          <p:cNvSpPr>
            <a:spLocks noGrp="1"/>
          </p:cNvSpPr>
          <p:nvPr>
            <p:ph idx="1"/>
          </p:nvPr>
        </p:nvSpPr>
        <p:spPr>
          <a:xfrm>
            <a:off x="609600" y="1417638"/>
            <a:ext cx="10972800" cy="4099595"/>
          </a:xfrm>
        </p:spPr>
        <p:txBody>
          <a:bodyPr>
            <a:normAutofit/>
          </a:bodyPr>
          <a:lstStyle/>
          <a:p>
            <a:r>
              <a:rPr kumimoji="0" lang="en-GB" b="1" i="0" u="none" strike="noStrike" kern="1200" cap="none" spc="0" normalizeH="0" baseline="0" noProof="0" dirty="0">
                <a:ln>
                  <a:noFill/>
                </a:ln>
                <a:solidFill>
                  <a:srgbClr val="333333"/>
                </a:solidFill>
                <a:effectLst/>
                <a:uLnTx/>
                <a:uFillTx/>
                <a:latin typeface="McKinsey Sans"/>
                <a:ea typeface="+mn-ea"/>
                <a:cs typeface="+mn-cs"/>
              </a:rPr>
              <a:t>‘a valuable problem to solve, a technology that enables a solution, and a business model that generates money from it’</a:t>
            </a:r>
          </a:p>
          <a:p>
            <a:pPr marL="0" indent="0">
              <a:buNone/>
            </a:pPr>
            <a:endParaRPr lang="en-GB" b="1" dirty="0">
              <a:solidFill>
                <a:srgbClr val="333333"/>
              </a:solidFill>
              <a:highlight>
                <a:srgbClr val="FFFF00"/>
              </a:highlight>
              <a:latin typeface="McKinsey Sans"/>
            </a:endParaRPr>
          </a:p>
          <a:p>
            <a:r>
              <a:rPr lang="en-GB" dirty="0">
                <a:solidFill>
                  <a:srgbClr val="333333"/>
                </a:solidFill>
                <a:latin typeface="McKinsey Sans"/>
              </a:rPr>
              <a:t>Think of examples of the above. </a:t>
            </a:r>
          </a:p>
          <a:p>
            <a:r>
              <a:rPr lang="en-GB" dirty="0">
                <a:solidFill>
                  <a:srgbClr val="333333"/>
                </a:solidFill>
                <a:latin typeface="McKinsey Sans"/>
              </a:rPr>
              <a:t>How have the innovations created value? </a:t>
            </a:r>
          </a:p>
          <a:p>
            <a:r>
              <a:rPr lang="en-GB" dirty="0">
                <a:solidFill>
                  <a:srgbClr val="333333"/>
                </a:solidFill>
                <a:latin typeface="McKinsey Sans"/>
              </a:rPr>
              <a:t>Now, think of opportunities for your organisation.</a:t>
            </a:r>
          </a:p>
          <a:p>
            <a:r>
              <a:rPr lang="en-GB" dirty="0">
                <a:solidFill>
                  <a:srgbClr val="333333"/>
                </a:solidFill>
                <a:latin typeface="McKinsey Sans"/>
              </a:rPr>
              <a:t>What technologies and resources will be required? </a:t>
            </a:r>
            <a:endParaRPr lang="en-GB" dirty="0"/>
          </a:p>
        </p:txBody>
      </p:sp>
    </p:spTree>
    <p:extLst>
      <p:ext uri="{BB962C8B-B14F-4D97-AF65-F5344CB8AC3E}">
        <p14:creationId xmlns:p14="http://schemas.microsoft.com/office/powerpoint/2010/main" val="2471365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27A0F-B41B-0FB3-4843-1FEEB3EEB11A}"/>
              </a:ext>
            </a:extLst>
          </p:cNvPr>
          <p:cNvSpPr>
            <a:spLocks noGrp="1"/>
          </p:cNvSpPr>
          <p:nvPr>
            <p:ph type="title"/>
          </p:nvPr>
        </p:nvSpPr>
        <p:spPr>
          <a:xfrm>
            <a:off x="1066800" y="-138860"/>
            <a:ext cx="10058400" cy="1609344"/>
          </a:xfrm>
        </p:spPr>
        <p:txBody>
          <a:bodyPr/>
          <a:lstStyle/>
          <a:p>
            <a:r>
              <a:rPr lang="en-GB" b="1" dirty="0"/>
              <a:t>What have we learnt today?</a:t>
            </a:r>
          </a:p>
        </p:txBody>
      </p:sp>
      <p:sp>
        <p:nvSpPr>
          <p:cNvPr id="3" name="Content Placeholder 2">
            <a:extLst>
              <a:ext uri="{FF2B5EF4-FFF2-40B4-BE49-F238E27FC236}">
                <a16:creationId xmlns:a16="http://schemas.microsoft.com/office/drawing/2014/main" id="{C6DDC858-7F8D-F1B4-5E44-4C1F9B25CA2C}"/>
              </a:ext>
            </a:extLst>
          </p:cNvPr>
          <p:cNvSpPr>
            <a:spLocks noGrp="1"/>
          </p:cNvSpPr>
          <p:nvPr>
            <p:ph idx="1"/>
          </p:nvPr>
        </p:nvSpPr>
        <p:spPr>
          <a:xfrm>
            <a:off x="609600" y="1813384"/>
            <a:ext cx="10972800" cy="3917032"/>
          </a:xfrm>
        </p:spPr>
        <p:txBody>
          <a:bodyPr>
            <a:normAutofit/>
          </a:bodyPr>
          <a:lstStyle/>
          <a:p>
            <a:r>
              <a:rPr lang="en-GB" dirty="0"/>
              <a:t>Innovation needs careful and systematic management</a:t>
            </a:r>
          </a:p>
          <a:p>
            <a:r>
              <a:rPr lang="en-GB" dirty="0"/>
              <a:t>Innovation can be seen as a process of searching, selecting, implementing and capturing value</a:t>
            </a:r>
          </a:p>
          <a:p>
            <a:r>
              <a:rPr lang="en-GB" dirty="0"/>
              <a:t>Innovation can be incremental or radical</a:t>
            </a:r>
          </a:p>
          <a:p>
            <a:r>
              <a:rPr lang="en-GB" dirty="0"/>
              <a:t>Dimensions of innovation include Product, Process, Position and Paradigm (4 P’s Model)</a:t>
            </a:r>
          </a:p>
          <a:p>
            <a:r>
              <a:rPr lang="en-GB" dirty="0"/>
              <a:t>There are many emerging models of innovation</a:t>
            </a:r>
          </a:p>
        </p:txBody>
      </p:sp>
    </p:spTree>
    <p:extLst>
      <p:ext uri="{BB962C8B-B14F-4D97-AF65-F5344CB8AC3E}">
        <p14:creationId xmlns:p14="http://schemas.microsoft.com/office/powerpoint/2010/main" val="504127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227E-8F02-3F68-ABBF-7DD372F5F15A}"/>
              </a:ext>
            </a:extLst>
          </p:cNvPr>
          <p:cNvSpPr>
            <a:spLocks noGrp="1"/>
          </p:cNvSpPr>
          <p:nvPr>
            <p:ph type="title"/>
          </p:nvPr>
        </p:nvSpPr>
        <p:spPr>
          <a:xfrm>
            <a:off x="1551709" y="2048020"/>
            <a:ext cx="8991600" cy="1143000"/>
          </a:xfrm>
        </p:spPr>
        <p:txBody>
          <a:bodyPr>
            <a:noAutofit/>
          </a:bodyPr>
          <a:lstStyle/>
          <a:p>
            <a:r>
              <a:rPr lang="en-GB" b="1" dirty="0"/>
              <a:t>How can we apply what we have learnt to the assignment?</a:t>
            </a:r>
          </a:p>
        </p:txBody>
      </p:sp>
    </p:spTree>
    <p:extLst>
      <p:ext uri="{BB962C8B-B14F-4D97-AF65-F5344CB8AC3E}">
        <p14:creationId xmlns:p14="http://schemas.microsoft.com/office/powerpoint/2010/main" val="1484171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AA1E-71D8-BE4B-C42C-1E48EF94AA4F}"/>
              </a:ext>
            </a:extLst>
          </p:cNvPr>
          <p:cNvSpPr>
            <a:spLocks noGrp="1"/>
          </p:cNvSpPr>
          <p:nvPr>
            <p:ph type="title"/>
          </p:nvPr>
        </p:nvSpPr>
        <p:spPr>
          <a:xfrm>
            <a:off x="609600" y="274638"/>
            <a:ext cx="10972800" cy="750598"/>
          </a:xfrm>
        </p:spPr>
        <p:txBody>
          <a:bodyPr>
            <a:normAutofit fontScale="90000"/>
          </a:bodyPr>
          <a:lstStyle/>
          <a:p>
            <a:r>
              <a:rPr lang="en-GB" b="1" dirty="0"/>
              <a:t>Task 3</a:t>
            </a:r>
          </a:p>
        </p:txBody>
      </p:sp>
      <p:sp>
        <p:nvSpPr>
          <p:cNvPr id="3" name="Content Placeholder 2">
            <a:extLst>
              <a:ext uri="{FF2B5EF4-FFF2-40B4-BE49-F238E27FC236}">
                <a16:creationId xmlns:a16="http://schemas.microsoft.com/office/drawing/2014/main" id="{B97543EB-50AE-E464-6BB2-D9FCD6933F89}"/>
              </a:ext>
            </a:extLst>
          </p:cNvPr>
          <p:cNvSpPr>
            <a:spLocks noGrp="1"/>
          </p:cNvSpPr>
          <p:nvPr>
            <p:ph idx="1"/>
          </p:nvPr>
        </p:nvSpPr>
        <p:spPr>
          <a:xfrm>
            <a:off x="609600" y="1309256"/>
            <a:ext cx="10972800" cy="3917032"/>
          </a:xfrm>
        </p:spPr>
        <p:txBody>
          <a:bodyPr>
            <a:normAutofit/>
          </a:bodyPr>
          <a:lstStyle/>
          <a:p>
            <a:pPr marL="0" indent="0">
              <a:buNone/>
            </a:pPr>
            <a:r>
              <a:rPr lang="en-GB" dirty="0"/>
              <a:t>Which of the ‘4 P’s of innovation’ your idea falls into and why. </a:t>
            </a:r>
          </a:p>
          <a:p>
            <a:pPr marL="0" indent="0">
              <a:buNone/>
            </a:pPr>
            <a:endParaRPr lang="en-GB" i="1" dirty="0"/>
          </a:p>
          <a:p>
            <a:pPr marL="0" indent="0">
              <a:buNone/>
            </a:pPr>
            <a:r>
              <a:rPr lang="en-GB" i="1" dirty="0"/>
              <a:t>Product, process, position or paradigm?</a:t>
            </a:r>
          </a:p>
          <a:p>
            <a:pPr marL="0" indent="0">
              <a:buNone/>
            </a:pPr>
            <a:r>
              <a:rPr lang="en-GB" i="1" dirty="0"/>
              <a:t>Why?</a:t>
            </a:r>
          </a:p>
          <a:p>
            <a:pPr marL="0" indent="0">
              <a:buNone/>
            </a:pPr>
            <a:r>
              <a:rPr lang="en-GB" i="1" dirty="0"/>
              <a:t>Also – type (incremental/radical)</a:t>
            </a:r>
          </a:p>
        </p:txBody>
      </p:sp>
    </p:spTree>
    <p:extLst>
      <p:ext uri="{BB962C8B-B14F-4D97-AF65-F5344CB8AC3E}">
        <p14:creationId xmlns:p14="http://schemas.microsoft.com/office/powerpoint/2010/main" val="4174837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251D-682E-81A7-725D-19FD4233C36F}"/>
              </a:ext>
            </a:extLst>
          </p:cNvPr>
          <p:cNvSpPr>
            <a:spLocks noGrp="1"/>
          </p:cNvSpPr>
          <p:nvPr>
            <p:ph type="title"/>
          </p:nvPr>
        </p:nvSpPr>
        <p:spPr/>
        <p:txBody>
          <a:bodyPr>
            <a:normAutofit/>
          </a:bodyPr>
          <a:lstStyle/>
          <a:p>
            <a:r>
              <a:rPr lang="en-GB" b="1" dirty="0"/>
              <a:t>Good Sources for your Assignment</a:t>
            </a:r>
          </a:p>
        </p:txBody>
      </p:sp>
      <p:sp>
        <p:nvSpPr>
          <p:cNvPr id="3" name="Content Placeholder 2">
            <a:extLst>
              <a:ext uri="{FF2B5EF4-FFF2-40B4-BE49-F238E27FC236}">
                <a16:creationId xmlns:a16="http://schemas.microsoft.com/office/drawing/2014/main" id="{C6936126-7EB1-3FE3-71AF-02224366E957}"/>
              </a:ext>
            </a:extLst>
          </p:cNvPr>
          <p:cNvSpPr>
            <a:spLocks noGrp="1"/>
          </p:cNvSpPr>
          <p:nvPr>
            <p:ph idx="1"/>
          </p:nvPr>
        </p:nvSpPr>
        <p:spPr>
          <a:xfrm>
            <a:off x="609600" y="2413681"/>
            <a:ext cx="10972800" cy="4099595"/>
          </a:xfrm>
        </p:spPr>
        <p:txBody>
          <a:bodyPr/>
          <a:lstStyle/>
          <a:p>
            <a:pPr marL="0" indent="0">
              <a:buNone/>
            </a:pPr>
            <a:r>
              <a:rPr lang="en-GB" dirty="0"/>
              <a:t>The McKinsey website</a:t>
            </a:r>
          </a:p>
          <a:p>
            <a:r>
              <a:rPr lang="en-GB" dirty="0">
                <a:hlinkClick r:id="rId2"/>
              </a:rPr>
              <a:t>The eight essentials of innovation | McKinsey</a:t>
            </a:r>
            <a:endParaRPr lang="en-GB" dirty="0"/>
          </a:p>
          <a:p>
            <a:r>
              <a:rPr lang="en-GB" dirty="0">
                <a:hlinkClick r:id="rId3"/>
              </a:rPr>
              <a:t>Committed Innovators: How masters of organizational innovation essentials outperform | McKinsey</a:t>
            </a:r>
            <a:endParaRPr lang="en-GB" dirty="0"/>
          </a:p>
          <a:p>
            <a:r>
              <a:rPr lang="en-GB" dirty="0">
                <a:hlinkClick r:id="rId4"/>
              </a:rPr>
              <a:t>Innovation in a crisis: Why it is more critical than ever | McKinsey</a:t>
            </a:r>
            <a:endParaRPr lang="en-GB" dirty="0"/>
          </a:p>
          <a:p>
            <a:r>
              <a:rPr lang="en-GB" dirty="0">
                <a:hlinkClick r:id="rId5"/>
              </a:rPr>
              <a:t>Innovation in business: Solution for uncertainty | McKinsey</a:t>
            </a:r>
            <a:endParaRPr lang="en-GB" dirty="0"/>
          </a:p>
        </p:txBody>
      </p:sp>
    </p:spTree>
    <p:extLst>
      <p:ext uri="{BB962C8B-B14F-4D97-AF65-F5344CB8AC3E}">
        <p14:creationId xmlns:p14="http://schemas.microsoft.com/office/powerpoint/2010/main" val="9892647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FFB0-54F1-6FD5-14C2-FEC9629C594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7B48B5C-19F8-433C-2C45-1FB4A5AA3740}"/>
              </a:ext>
            </a:extLst>
          </p:cNvPr>
          <p:cNvSpPr>
            <a:spLocks noGrp="1"/>
          </p:cNvSpPr>
          <p:nvPr>
            <p:ph idx="1"/>
          </p:nvPr>
        </p:nvSpPr>
        <p:spPr/>
        <p:txBody>
          <a:bodyPr/>
          <a:lstStyle/>
          <a:p>
            <a:r>
              <a:rPr lang="en-GB" dirty="0"/>
              <a:t>Find 5 good sources for your assignment</a:t>
            </a:r>
          </a:p>
          <a:p>
            <a:r>
              <a:rPr lang="en-GB" dirty="0"/>
              <a:t>Why are they good sources?</a:t>
            </a:r>
          </a:p>
        </p:txBody>
      </p:sp>
    </p:spTree>
    <p:extLst>
      <p:ext uri="{BB962C8B-B14F-4D97-AF65-F5344CB8AC3E}">
        <p14:creationId xmlns:p14="http://schemas.microsoft.com/office/powerpoint/2010/main" val="7549580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Wood Type</Template>
  <TotalTime>0</TotalTime>
  <Words>2367</Words>
  <Application>Microsoft Office PowerPoint</Application>
  <PresentationFormat>Widescreen</PresentationFormat>
  <Paragraphs>241</Paragraphs>
  <Slides>29</Slides>
  <Notes>15</Notes>
  <HiddenSlides>0</HiddenSlides>
  <MMClips>1</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29</vt:i4>
      </vt:variant>
    </vt:vector>
  </HeadingPairs>
  <TitlesOfParts>
    <vt:vector size="45" baseType="lpstr">
      <vt:lpstr>-apple-system</vt:lpstr>
      <vt:lpstr>Exo 2</vt:lpstr>
      <vt:lpstr>McKinsey Sans</vt:lpstr>
      <vt:lpstr>Myriad Pro</vt:lpstr>
      <vt:lpstr>Aptos</vt:lpstr>
      <vt:lpstr>arial</vt:lpstr>
      <vt:lpstr>arial</vt:lpstr>
      <vt:lpstr>Calibri</vt:lpstr>
      <vt:lpstr>Cambria</vt:lpstr>
      <vt:lpstr>Georgia</vt:lpstr>
      <vt:lpstr>Rockwell</vt:lpstr>
      <vt:lpstr>Rockwell Condensed</vt:lpstr>
      <vt:lpstr>Rockwell Extra Bold</vt:lpstr>
      <vt:lpstr>Times New Roman</vt:lpstr>
      <vt:lpstr>Wingdings</vt:lpstr>
      <vt:lpstr>Wood Type</vt:lpstr>
      <vt:lpstr>BMSW5013 Creativity and Innovation</vt:lpstr>
      <vt:lpstr>What we’ll cover today</vt:lpstr>
      <vt:lpstr>Innovation as a Process</vt:lpstr>
      <vt:lpstr>The Innovation Process </vt:lpstr>
      <vt:lpstr>PowerPoint Presentation</vt:lpstr>
      <vt:lpstr>Process Model – Established Company</vt:lpstr>
      <vt:lpstr>Process Model – Start-up</vt:lpstr>
      <vt:lpstr>Process Model – Public Sector</vt:lpstr>
      <vt:lpstr>Process Model – Social Enterprise</vt:lpstr>
      <vt:lpstr>Activity</vt:lpstr>
      <vt:lpstr>The Innovation Process</vt:lpstr>
      <vt:lpstr>Types of Innovation</vt:lpstr>
      <vt:lpstr>Scope for innovation</vt:lpstr>
      <vt:lpstr>PowerPoint Presentation</vt:lpstr>
      <vt:lpstr>PowerPoint Presentation</vt:lpstr>
      <vt:lpstr>PowerPoint Presentation</vt:lpstr>
      <vt:lpstr>PowerPoint Presentation</vt:lpstr>
      <vt:lpstr>PowerPoint Presentation</vt:lpstr>
      <vt:lpstr>Consider your BMC from last week</vt:lpstr>
      <vt:lpstr>Idea Screening </vt:lpstr>
      <vt:lpstr>Open and Closed Innovation </vt:lpstr>
      <vt:lpstr>Popular and Emerging Models of Innovation</vt:lpstr>
      <vt:lpstr>Discovering Opportunities (De Jong, Marston and Roth, 2015)</vt:lpstr>
      <vt:lpstr>Activity</vt:lpstr>
      <vt:lpstr>What have we learnt today?</vt:lpstr>
      <vt:lpstr>How can we apply what we have learnt to the assignment?</vt:lpstr>
      <vt:lpstr>Task 3</vt:lpstr>
      <vt:lpstr>Good Sources for your Assignment</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Christopher Wilkin</cp:lastModifiedBy>
  <cp:revision>5</cp:revision>
  <cp:lastPrinted>2025-01-24T13:44:40Z</cp:lastPrinted>
  <dcterms:created xsi:type="dcterms:W3CDTF">2024-01-25T13:50:26Z</dcterms:created>
  <dcterms:modified xsi:type="dcterms:W3CDTF">2026-02-18T10:24:29Z</dcterms:modified>
</cp:coreProperties>
</file>