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84" r:id="rId3"/>
    <p:sldId id="295" r:id="rId4"/>
    <p:sldId id="285" r:id="rId5"/>
    <p:sldId id="299" r:id="rId6"/>
    <p:sldId id="256" r:id="rId7"/>
    <p:sldId id="259" r:id="rId8"/>
    <p:sldId id="286" r:id="rId9"/>
    <p:sldId id="287" r:id="rId10"/>
    <p:sldId id="288" r:id="rId11"/>
    <p:sldId id="289" r:id="rId12"/>
    <p:sldId id="290" r:id="rId13"/>
    <p:sldId id="291" r:id="rId14"/>
    <p:sldId id="323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313" autoAdjust="0"/>
  </p:normalViewPr>
  <p:slideViewPr>
    <p:cSldViewPr>
      <p:cViewPr varScale="1">
        <p:scale>
          <a:sx n="106" d="100"/>
          <a:sy n="106" d="100"/>
        </p:scale>
        <p:origin x="167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﻿LCMB7007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﻿Creativity, Innovation and Intellectual Property (CIIP)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New service innovation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6" descr="M14NO001">
            <a:extLst>
              <a:ext uri="{FF2B5EF4-FFF2-40B4-BE49-F238E27FC236}">
                <a16:creationId xmlns:a16="http://schemas.microsoft.com/office/drawing/2014/main" id="{31932A44-ACBD-BC46-8E81-C0FDC31C90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63" y="1700213"/>
            <a:ext cx="8524875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2663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DF1833C-BCF2-794B-AB55-513D2B7EE18B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763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1.1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Main outsourcing risks</a:t>
            </a:r>
          </a:p>
        </p:txBody>
      </p:sp>
      <p:pic>
        <p:nvPicPr>
          <p:cNvPr id="5123" name="Picture 3" descr="M14NT001">
            <a:extLst>
              <a:ext uri="{FF2B5EF4-FFF2-40B4-BE49-F238E27FC236}">
                <a16:creationId xmlns:a16="http://schemas.microsoft.com/office/drawing/2014/main" id="{6A0B5ADC-3781-F347-B53F-A2DDD8894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800" y="1916113"/>
            <a:ext cx="7264400" cy="371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8092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7B41851-6310-C34B-AA7D-89FE2D82634A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763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1.2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Typology of services</a:t>
            </a:r>
          </a:p>
        </p:txBody>
      </p:sp>
      <p:pic>
        <p:nvPicPr>
          <p:cNvPr id="6147" name="Picture 4" descr="M14NT002">
            <a:extLst>
              <a:ext uri="{FF2B5EF4-FFF2-40B4-BE49-F238E27FC236}">
                <a16:creationId xmlns:a16="http://schemas.microsoft.com/office/drawing/2014/main" id="{E9D7A5AB-0117-9F41-ABCC-43C79185F5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100" y="1477963"/>
            <a:ext cx="7288213" cy="433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4">
            <a:extLst>
              <a:ext uri="{FF2B5EF4-FFF2-40B4-BE49-F238E27FC236}">
                <a16:creationId xmlns:a16="http://schemas.microsoft.com/office/drawing/2014/main" id="{D8DABA00-C6FB-4649-A451-877FFA7476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5876925"/>
            <a:ext cx="85344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>
                <a:latin typeface="HelveticaNeueLTW1G-It"/>
              </a:rPr>
              <a:t>Source</a:t>
            </a:r>
            <a:r>
              <a:rPr lang="en-IN" altLang="en-US" sz="800">
                <a:latin typeface="HelveticaNeueLTW1G-Roman"/>
              </a:rPr>
              <a:t>: Adapted from Johnston, R. and Clark, G. (2012) </a:t>
            </a:r>
            <a:r>
              <a:rPr lang="en-IN" altLang="en-US" sz="800" i="1">
                <a:latin typeface="HelveticaNeueLTW1G-It"/>
              </a:rPr>
              <a:t>Service Operations Management</a:t>
            </a:r>
            <a:r>
              <a:rPr lang="en-IN" altLang="en-US" sz="800">
                <a:latin typeface="HelveticaNeueLTW1G-Roman"/>
              </a:rPr>
              <a:t>, 4th edn, Prentice Hall, © Pearson Education Ltd., Harlow; and Empson, L., Muzio, </a:t>
            </a:r>
            <a:br>
              <a:rPr lang="en-IN" altLang="en-US" sz="800">
                <a:latin typeface="HelveticaNeueLTW1G-Roman"/>
              </a:rPr>
            </a:br>
            <a:r>
              <a:rPr lang="en-IN" altLang="en-US" sz="800">
                <a:latin typeface="HelveticaNeueLTW1G-Roman"/>
              </a:rPr>
              <a:t>D., Broschak, J. and Hinings, B. (2015) </a:t>
            </a:r>
            <a:r>
              <a:rPr lang="en-IN" altLang="en-US" sz="800" i="1">
                <a:latin typeface="HelveticaNeueLTW1G-It"/>
              </a:rPr>
              <a:t>Researching Professional Service Firms: An Introduction and Overview</a:t>
            </a:r>
            <a:r>
              <a:rPr lang="en-IN" altLang="en-US" sz="800">
                <a:latin typeface="HelveticaNeueLTW1G-It"/>
              </a:rPr>
              <a:t>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3186544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25AB6CD-A14C-804D-BE6E-04F9BD83A927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763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1.1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Four main types of service processes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171" name="Picture 5" descr="M14NF001">
            <a:extLst>
              <a:ext uri="{FF2B5EF4-FFF2-40B4-BE49-F238E27FC236}">
                <a16:creationId xmlns:a16="http://schemas.microsoft.com/office/drawing/2014/main" id="{9E0B3109-F48E-7049-B9FA-2D80C607D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088" y="1587500"/>
            <a:ext cx="6727825" cy="412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 Box 4">
            <a:extLst>
              <a:ext uri="{FF2B5EF4-FFF2-40B4-BE49-F238E27FC236}">
                <a16:creationId xmlns:a16="http://schemas.microsoft.com/office/drawing/2014/main" id="{69B4DF2B-E1C8-F247-BF3C-504E756309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6016625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Johnston, R. and Clark, G. (2012) </a:t>
            </a:r>
            <a:r>
              <a:rPr lang="en-IN" altLang="en-US" sz="800" i="1"/>
              <a:t>Service Operations Management</a:t>
            </a:r>
            <a:r>
              <a:rPr lang="en-IN" altLang="en-US" sz="800"/>
              <a:t>, 4th edn, Prentice Hall, Harlow, © Pearson Education Ltd.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410570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771E2B7-D850-E346-BB79-86B007A74CCB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1.3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A range of new services that also create new business models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195" name="Picture 4" descr="M14NT003">
            <a:extLst>
              <a:ext uri="{FF2B5EF4-FFF2-40B4-BE49-F238E27FC236}">
                <a16:creationId xmlns:a16="http://schemas.microsoft.com/office/drawing/2014/main" id="{AFEB431F-19AA-DC48-9ECE-B180A9DA0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613" y="1981200"/>
            <a:ext cx="6200775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6326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231C54A-0AD6-9844-AC05-45D36A3B9FC4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1.2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Services as a process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219" name="Picture 6" descr="M14NF002">
            <a:extLst>
              <a:ext uri="{FF2B5EF4-FFF2-40B4-BE49-F238E27FC236}">
                <a16:creationId xmlns:a16="http://schemas.microsoft.com/office/drawing/2014/main" id="{F428DE17-554D-3845-AF01-34D7769EC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788" y="1663700"/>
            <a:ext cx="6448425" cy="43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146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E10D52F-E84B-764C-9F81-5174570B922D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491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1.4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Typologies for innovations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43" name="Picture 4" descr="M14NT004">
            <a:extLst>
              <a:ext uri="{FF2B5EF4-FFF2-40B4-BE49-F238E27FC236}">
                <a16:creationId xmlns:a16="http://schemas.microsoft.com/office/drawing/2014/main" id="{44ECA72E-B2D5-D44E-926F-D94104877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875" y="1558925"/>
            <a:ext cx="5810250" cy="431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8" name="Text Box 4">
            <a:extLst>
              <a:ext uri="{FF2B5EF4-FFF2-40B4-BE49-F238E27FC236}">
                <a16:creationId xmlns:a16="http://schemas.microsoft.com/office/drawing/2014/main" id="{FE7F9B48-56B7-074F-A8E2-7C1C05307B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6008688"/>
            <a:ext cx="85344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IN" sz="800" i="1" dirty="0">
                <a:latin typeface="+mj-lt"/>
              </a:rPr>
              <a:t>Source</a:t>
            </a:r>
            <a:r>
              <a:rPr lang="en-IN" sz="800" dirty="0">
                <a:latin typeface="+mj-lt"/>
              </a:rPr>
              <a:t>: </a:t>
            </a:r>
            <a:r>
              <a:rPr lang="en-IN" sz="800" dirty="0" err="1">
                <a:latin typeface="+mj-lt"/>
              </a:rPr>
              <a:t>Ozdemir</a:t>
            </a:r>
            <a:r>
              <a:rPr lang="en-IN" sz="800" dirty="0">
                <a:latin typeface="+mj-lt"/>
              </a:rPr>
              <a:t>, S. (2007) ‘An analysis of internet banking adoption in Turkey: consumer, innovation and service developer dimensions’, PhD thesis, University of Portsmouth.</a:t>
            </a:r>
            <a:endParaRPr lang="en-US" altLang="en-US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93192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D784882-6BCF-D64C-8746-873E0D3C6888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1.5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Four dimensions of service innovation by eBay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1267" name="Picture 4" descr="M14NT005">
            <a:extLst>
              <a:ext uri="{FF2B5EF4-FFF2-40B4-BE49-F238E27FC236}">
                <a16:creationId xmlns:a16="http://schemas.microsoft.com/office/drawing/2014/main" id="{046FD853-D1B4-0740-9F2F-3D3AFAB77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63" y="2692400"/>
            <a:ext cx="842327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 Box 4">
            <a:extLst>
              <a:ext uri="{FF2B5EF4-FFF2-40B4-BE49-F238E27FC236}">
                <a16:creationId xmlns:a16="http://schemas.microsoft.com/office/drawing/2014/main" id="{A9473E62-B656-CB4B-9D48-26C8838D40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6008688"/>
            <a:ext cx="8685212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Adapted from Den Hertog, P. (2002) Knowledge-intensive business services as co-producers of innovation, </a:t>
            </a:r>
            <a:r>
              <a:rPr lang="en-IN" altLang="en-US" sz="800" i="1"/>
              <a:t>International Journal of Innovation Management</a:t>
            </a:r>
            <a:r>
              <a:rPr lang="en-IN" altLang="en-US" sz="800"/>
              <a:t>, vol. 4, no. 4, 491–528.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3147120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7C8C4EB-4332-D34D-B66D-807BBC97B0B7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1.3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service innovation process – a sequential model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2291" name="Picture 5" descr="M14NF003">
            <a:extLst>
              <a:ext uri="{FF2B5EF4-FFF2-40B4-BE49-F238E27FC236}">
                <a16:creationId xmlns:a16="http://schemas.microsoft.com/office/drawing/2014/main" id="{0B80AF90-C307-9A43-8C1D-B2322A568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350" y="2076450"/>
            <a:ext cx="5829300" cy="376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 Box 4">
            <a:extLst>
              <a:ext uri="{FF2B5EF4-FFF2-40B4-BE49-F238E27FC236}">
                <a16:creationId xmlns:a16="http://schemas.microsoft.com/office/drawing/2014/main" id="{1A315A7D-894C-DF45-86C5-CEEA5B7910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6008688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800" i="1"/>
              <a:t>Source:</a:t>
            </a:r>
            <a:r>
              <a:rPr lang="en-GB" altLang="en-US" sz="800"/>
              <a:t> </a:t>
            </a:r>
            <a:r>
              <a:rPr lang="en-US" altLang="en-US" sz="800"/>
              <a:t>Adapted from Scheuing and Johnson, 1989.</a:t>
            </a:r>
          </a:p>
        </p:txBody>
      </p:sp>
    </p:spTree>
    <p:extLst>
      <p:ext uri="{BB962C8B-B14F-4D97-AF65-F5344CB8AC3E}">
        <p14:creationId xmlns:p14="http://schemas.microsoft.com/office/powerpoint/2010/main" val="1930415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FD8A59C-53C4-4B49-B5FE-3E55B401E896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1.4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new service development cycle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315" name="Picture 5" descr="M14NF004">
            <a:extLst>
              <a:ext uri="{FF2B5EF4-FFF2-40B4-BE49-F238E27FC236}">
                <a16:creationId xmlns:a16="http://schemas.microsoft.com/office/drawing/2014/main" id="{20290940-6CD9-E14B-BCAA-494087CE26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550" y="1473200"/>
            <a:ext cx="61849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 Box 4">
            <a:extLst>
              <a:ext uri="{FF2B5EF4-FFF2-40B4-BE49-F238E27FC236}">
                <a16:creationId xmlns:a16="http://schemas.microsoft.com/office/drawing/2014/main" id="{289DDC2E-EBBC-914B-90DA-0458B7661D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5894388"/>
            <a:ext cx="8534400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Adapted from Johnson et al. (2000) ‘A critical evaluation of the new service development process: integrating service innovation and service design’, in Fitzsimmons, J.A. and Fitzsimmons, M.J. (eds) </a:t>
            </a:r>
            <a:r>
              <a:rPr lang="en-IN" altLang="en-US" sz="800" i="1"/>
              <a:t>New Service Development: Creating Memorable Experiences</a:t>
            </a:r>
            <a:r>
              <a:rPr lang="en-IN" altLang="en-US" sz="800"/>
              <a:t>, Sage Publications, London. 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2188465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3DDC441-0732-0F43-B072-E285AC8FC11F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1.6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Customers’ input into the new service development process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4339" name="Picture 4" descr="M14NT006">
            <a:extLst>
              <a:ext uri="{FF2B5EF4-FFF2-40B4-BE49-F238E27FC236}">
                <a16:creationId xmlns:a16="http://schemas.microsoft.com/office/drawing/2014/main" id="{A997083C-E5B1-EF44-9B48-004FE7C88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38" y="1974850"/>
            <a:ext cx="4429125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4">
            <a:extLst>
              <a:ext uri="{FF2B5EF4-FFF2-40B4-BE49-F238E27FC236}">
                <a16:creationId xmlns:a16="http://schemas.microsoft.com/office/drawing/2014/main" id="{D1145279-8708-5040-ADE0-A71C56BCEB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6008688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Adapted from Allam, I. and Perry, C. (2002) A customer-oriented new service development process, </a:t>
            </a:r>
            <a:r>
              <a:rPr lang="en-IN" altLang="en-US" sz="800" i="1"/>
              <a:t>Journal of Services Marketing</a:t>
            </a:r>
            <a:r>
              <a:rPr lang="en-IN" altLang="en-US" sz="800"/>
              <a:t>, vol. 16, no. 6, 515–34.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16456042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5284EAA-20B5-074D-8D08-32424A0AAA82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1.5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How eBay works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5363" name="Picture 5" descr="M14NF005">
            <a:extLst>
              <a:ext uri="{FF2B5EF4-FFF2-40B4-BE49-F238E27FC236}">
                <a16:creationId xmlns:a16="http://schemas.microsoft.com/office/drawing/2014/main" id="{7DD6B9C6-47A7-4646-B652-0320E87479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63" y="2108200"/>
            <a:ext cx="8423275" cy="364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0612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Box 1">
            <a:extLst>
              <a:ext uri="{FF2B5EF4-FFF2-40B4-BE49-F238E27FC236}">
                <a16:creationId xmlns:a16="http://schemas.microsoft.com/office/drawing/2014/main" id="{C725C703-9F9F-0A49-AC53-82B2333B2A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872" y="404664"/>
            <a:ext cx="210740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000" dirty="0"/>
              <a:t>Sources</a:t>
            </a:r>
          </a:p>
        </p:txBody>
      </p:sp>
      <p:sp>
        <p:nvSpPr>
          <p:cNvPr id="21506" name="TextBox 2">
            <a:extLst>
              <a:ext uri="{FF2B5EF4-FFF2-40B4-BE49-F238E27FC236}">
                <a16:creationId xmlns:a16="http://schemas.microsoft.com/office/drawing/2014/main" id="{D1D37C13-07B0-974B-9168-C420345AB6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540" y="1412776"/>
            <a:ext cx="8280919" cy="9710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spcBef>
                <a:spcPct val="0"/>
              </a:spcBef>
              <a:buFontTx/>
              <a:buNone/>
              <a:defRPr/>
            </a:pPr>
            <a:r>
              <a:rPr lang="en-US" altLang="en-US" sz="2475" dirty="0"/>
              <a:t>Trott, P. (2017) Innovation Management and New Product Development. 6</a:t>
            </a:r>
            <a:r>
              <a:rPr lang="en-US" altLang="en-US" sz="2475" baseline="30000" dirty="0"/>
              <a:t>th</a:t>
            </a:r>
            <a:r>
              <a:rPr lang="en-US" altLang="en-US" sz="2475" dirty="0"/>
              <a:t> Ed, Essex: Pearson</a:t>
            </a:r>
          </a:p>
          <a:p>
            <a:pPr algn="just">
              <a:spcBef>
                <a:spcPct val="0"/>
              </a:spcBef>
              <a:buFontTx/>
              <a:buNone/>
              <a:defRPr/>
            </a:pPr>
            <a:endParaRPr lang="en-US" altLang="en-US" sz="760" dirty="0"/>
          </a:p>
        </p:txBody>
      </p:sp>
    </p:spTree>
    <p:extLst>
      <p:ext uri="{BB962C8B-B14F-4D97-AF65-F5344CB8AC3E}">
        <p14:creationId xmlns:p14="http://schemas.microsoft.com/office/powerpoint/2010/main" val="38316672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2155</TotalTime>
  <Words>408</Words>
  <Application>Microsoft Macintosh PowerPoint</Application>
  <PresentationFormat>On-screen Show (4:3)</PresentationFormat>
  <Paragraphs>27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HelveticaNeueLTW1G-It</vt:lpstr>
      <vt:lpstr>HelveticaNeueLTW1G-Roman</vt:lpstr>
      <vt:lpstr>Myriad Pro</vt:lpstr>
      <vt:lpstr>Verdana</vt:lpstr>
      <vt:lpstr>20140311PresentationUWTSDTemplate</vt:lpstr>
      <vt:lpstr>LCMB7007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126</cp:revision>
  <cp:lastPrinted>2018-07-09T15:27:01Z</cp:lastPrinted>
  <dcterms:created xsi:type="dcterms:W3CDTF">2002-10-07T19:43:58Z</dcterms:created>
  <dcterms:modified xsi:type="dcterms:W3CDTF">2020-11-30T19:55:45Z</dcterms:modified>
</cp:coreProperties>
</file>