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sldIdLst>
    <p:sldId id="256" r:id="rId3"/>
    <p:sldId id="285" r:id="rId4"/>
    <p:sldId id="282" r:id="rId5"/>
    <p:sldId id="295" r:id="rId6"/>
    <p:sldId id="283" r:id="rId7"/>
    <p:sldId id="284" r:id="rId8"/>
    <p:sldId id="296" r:id="rId9"/>
    <p:sldId id="286" r:id="rId10"/>
    <p:sldId id="289" r:id="rId11"/>
    <p:sldId id="297" r:id="rId12"/>
    <p:sldId id="287" r:id="rId13"/>
    <p:sldId id="288" r:id="rId14"/>
    <p:sldId id="298" r:id="rId15"/>
    <p:sldId id="299" r:id="rId16"/>
    <p:sldId id="300" r:id="rId17"/>
    <p:sldId id="290" r:id="rId18"/>
    <p:sldId id="291" r:id="rId19"/>
    <p:sldId id="292" r:id="rId20"/>
    <p:sldId id="294" r:id="rId21"/>
    <p:sldId id="273" r:id="rId22"/>
    <p:sldId id="281" r:id="rId23"/>
    <p:sldId id="293"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68" d="100"/>
          <a:sy n="68" d="100"/>
        </p:scale>
        <p:origin x="738"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viewProps" Target="viewProps.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presProps" Target="presProp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tableStyles" Target="tableStyles.xml"/><Relationship Id="rId10" Type="http://schemas.openxmlformats.org/officeDocument/2006/relationships/slide" Target="slides/slide8.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094EA02-2070-48F1-825D-58C6E97093AD}"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B6BD1626-DA54-4ED8-86E7-E96600FD56FA}">
      <dgm:prSet/>
      <dgm:spPr/>
      <dgm:t>
        <a:bodyPr/>
        <a:lstStyle/>
        <a:p>
          <a:r>
            <a:rPr lang="en-GB"/>
            <a:t>Take a minute to consider the feedback you got on your literature review last year</a:t>
          </a:r>
          <a:endParaRPr lang="en-US"/>
        </a:p>
      </dgm:t>
    </dgm:pt>
    <dgm:pt modelId="{4A0203E8-0C29-43A2-8A03-A1A29D13C3E8}" type="parTrans" cxnId="{59668566-2CF9-48B2-89CD-23DBFEB6D26D}">
      <dgm:prSet/>
      <dgm:spPr/>
      <dgm:t>
        <a:bodyPr/>
        <a:lstStyle/>
        <a:p>
          <a:endParaRPr lang="en-US"/>
        </a:p>
      </dgm:t>
    </dgm:pt>
    <dgm:pt modelId="{C6A754C0-FDDC-4CE8-AF11-69C3D554B9D6}" type="sibTrans" cxnId="{59668566-2CF9-48B2-89CD-23DBFEB6D26D}">
      <dgm:prSet/>
      <dgm:spPr/>
      <dgm:t>
        <a:bodyPr/>
        <a:lstStyle/>
        <a:p>
          <a:endParaRPr lang="en-US"/>
        </a:p>
      </dgm:t>
    </dgm:pt>
    <dgm:pt modelId="{B0757396-1ECC-4314-BC8B-236A9FCD947A}">
      <dgm:prSet/>
      <dgm:spPr/>
      <dgm:t>
        <a:bodyPr/>
        <a:lstStyle/>
        <a:p>
          <a:r>
            <a:rPr lang="en-GB"/>
            <a:t>How might you improve your literature review to bring in up to Level 7 standard.</a:t>
          </a:r>
          <a:endParaRPr lang="en-US"/>
        </a:p>
      </dgm:t>
    </dgm:pt>
    <dgm:pt modelId="{5F60F49A-3F91-4551-86FA-4F458A82E920}" type="parTrans" cxnId="{7B0EA0C7-A6DF-4B1E-84B7-36285E8C550F}">
      <dgm:prSet/>
      <dgm:spPr/>
      <dgm:t>
        <a:bodyPr/>
        <a:lstStyle/>
        <a:p>
          <a:endParaRPr lang="en-US"/>
        </a:p>
      </dgm:t>
    </dgm:pt>
    <dgm:pt modelId="{97460154-C19F-431B-9E49-528757098D88}" type="sibTrans" cxnId="{7B0EA0C7-A6DF-4B1E-84B7-36285E8C550F}">
      <dgm:prSet/>
      <dgm:spPr/>
      <dgm:t>
        <a:bodyPr/>
        <a:lstStyle/>
        <a:p>
          <a:endParaRPr lang="en-US"/>
        </a:p>
      </dgm:t>
    </dgm:pt>
    <dgm:pt modelId="{5EBB295E-DC39-4922-A76F-5D4ABD279528}" type="pres">
      <dgm:prSet presAssocID="{5094EA02-2070-48F1-825D-58C6E97093AD}" presName="linear" presStyleCnt="0">
        <dgm:presLayoutVars>
          <dgm:animLvl val="lvl"/>
          <dgm:resizeHandles val="exact"/>
        </dgm:presLayoutVars>
      </dgm:prSet>
      <dgm:spPr/>
    </dgm:pt>
    <dgm:pt modelId="{D00F2A4C-80AC-4AA2-9465-A74F5A1C5328}" type="pres">
      <dgm:prSet presAssocID="{B6BD1626-DA54-4ED8-86E7-E96600FD56FA}" presName="parentText" presStyleLbl="node1" presStyleIdx="0" presStyleCnt="2">
        <dgm:presLayoutVars>
          <dgm:chMax val="0"/>
          <dgm:bulletEnabled val="1"/>
        </dgm:presLayoutVars>
      </dgm:prSet>
      <dgm:spPr/>
    </dgm:pt>
    <dgm:pt modelId="{9B706838-A09A-4A83-B44B-9945848A1EC4}" type="pres">
      <dgm:prSet presAssocID="{C6A754C0-FDDC-4CE8-AF11-69C3D554B9D6}" presName="spacer" presStyleCnt="0"/>
      <dgm:spPr/>
    </dgm:pt>
    <dgm:pt modelId="{1E4A5064-1C6F-4EDB-8CF8-8D132BB6A819}" type="pres">
      <dgm:prSet presAssocID="{B0757396-1ECC-4314-BC8B-236A9FCD947A}" presName="parentText" presStyleLbl="node1" presStyleIdx="1" presStyleCnt="2">
        <dgm:presLayoutVars>
          <dgm:chMax val="0"/>
          <dgm:bulletEnabled val="1"/>
        </dgm:presLayoutVars>
      </dgm:prSet>
      <dgm:spPr/>
    </dgm:pt>
  </dgm:ptLst>
  <dgm:cxnLst>
    <dgm:cxn modelId="{8014C02A-3022-4F9E-A801-BB26846268C6}" type="presOf" srcId="{5094EA02-2070-48F1-825D-58C6E97093AD}" destId="{5EBB295E-DC39-4922-A76F-5D4ABD279528}" srcOrd="0" destOrd="0" presId="urn:microsoft.com/office/officeart/2005/8/layout/vList2"/>
    <dgm:cxn modelId="{CEB61534-C908-41CD-891C-3F9345598158}" type="presOf" srcId="{B6BD1626-DA54-4ED8-86E7-E96600FD56FA}" destId="{D00F2A4C-80AC-4AA2-9465-A74F5A1C5328}" srcOrd="0" destOrd="0" presId="urn:microsoft.com/office/officeart/2005/8/layout/vList2"/>
    <dgm:cxn modelId="{32A9BD36-2921-4F3F-A8CA-4D59DF60CE94}" type="presOf" srcId="{B0757396-1ECC-4314-BC8B-236A9FCD947A}" destId="{1E4A5064-1C6F-4EDB-8CF8-8D132BB6A819}" srcOrd="0" destOrd="0" presId="urn:microsoft.com/office/officeart/2005/8/layout/vList2"/>
    <dgm:cxn modelId="{59668566-2CF9-48B2-89CD-23DBFEB6D26D}" srcId="{5094EA02-2070-48F1-825D-58C6E97093AD}" destId="{B6BD1626-DA54-4ED8-86E7-E96600FD56FA}" srcOrd="0" destOrd="0" parTransId="{4A0203E8-0C29-43A2-8A03-A1A29D13C3E8}" sibTransId="{C6A754C0-FDDC-4CE8-AF11-69C3D554B9D6}"/>
    <dgm:cxn modelId="{7B0EA0C7-A6DF-4B1E-84B7-36285E8C550F}" srcId="{5094EA02-2070-48F1-825D-58C6E97093AD}" destId="{B0757396-1ECC-4314-BC8B-236A9FCD947A}" srcOrd="1" destOrd="0" parTransId="{5F60F49A-3F91-4551-86FA-4F458A82E920}" sibTransId="{97460154-C19F-431B-9E49-528757098D88}"/>
    <dgm:cxn modelId="{E9E900ED-62A3-432B-BAF9-4FC78C64CCBC}" type="presParOf" srcId="{5EBB295E-DC39-4922-A76F-5D4ABD279528}" destId="{D00F2A4C-80AC-4AA2-9465-A74F5A1C5328}" srcOrd="0" destOrd="0" presId="urn:microsoft.com/office/officeart/2005/8/layout/vList2"/>
    <dgm:cxn modelId="{656CFC1A-62C9-41DC-936D-D85F7EB01FB1}" type="presParOf" srcId="{5EBB295E-DC39-4922-A76F-5D4ABD279528}" destId="{9B706838-A09A-4A83-B44B-9945848A1EC4}" srcOrd="1" destOrd="0" presId="urn:microsoft.com/office/officeart/2005/8/layout/vList2"/>
    <dgm:cxn modelId="{F0B41374-B4D6-423A-8356-61DC2CC74752}" type="presParOf" srcId="{5EBB295E-DC39-4922-A76F-5D4ABD279528}" destId="{1E4A5064-1C6F-4EDB-8CF8-8D132BB6A819}"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00F2A4C-80AC-4AA2-9465-A74F5A1C5328}">
      <dsp:nvSpPr>
        <dsp:cNvPr id="0" name=""/>
        <dsp:cNvSpPr/>
      </dsp:nvSpPr>
      <dsp:spPr>
        <a:xfrm>
          <a:off x="0" y="203993"/>
          <a:ext cx="5257800" cy="249795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GB" sz="3500" kern="1200"/>
            <a:t>Take a minute to consider the feedback you got on your literature review last year</a:t>
          </a:r>
          <a:endParaRPr lang="en-US" sz="3500" kern="1200"/>
        </a:p>
      </dsp:txBody>
      <dsp:txXfrm>
        <a:off x="121940" y="325933"/>
        <a:ext cx="5013920" cy="2254070"/>
      </dsp:txXfrm>
    </dsp:sp>
    <dsp:sp modelId="{1E4A5064-1C6F-4EDB-8CF8-8D132BB6A819}">
      <dsp:nvSpPr>
        <dsp:cNvPr id="0" name=""/>
        <dsp:cNvSpPr/>
      </dsp:nvSpPr>
      <dsp:spPr>
        <a:xfrm>
          <a:off x="0" y="2802744"/>
          <a:ext cx="5257800" cy="249795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GB" sz="3500" kern="1200"/>
            <a:t>How might you improve your literature review to bring in up to Level 7 standard.</a:t>
          </a:r>
          <a:endParaRPr lang="en-US" sz="3500" kern="1200"/>
        </a:p>
      </dsp:txBody>
      <dsp:txXfrm>
        <a:off x="121940" y="2924684"/>
        <a:ext cx="5013920" cy="225407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20FF58-367D-405B-BFAF-BDF1F2E9BBF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3E6577D-9ECD-46C9-A140-1200971D93B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A67832B-26A9-447D-874E-FA9BDD91BA8D}"/>
              </a:ext>
            </a:extLst>
          </p:cNvPr>
          <p:cNvSpPr>
            <a:spLocks noGrp="1"/>
          </p:cNvSpPr>
          <p:nvPr>
            <p:ph type="dt" sz="half" idx="10"/>
          </p:nvPr>
        </p:nvSpPr>
        <p:spPr/>
        <p:txBody>
          <a:bodyPr/>
          <a:lstStyle/>
          <a:p>
            <a:fld id="{C6C9F770-D8B7-431A-A740-9569874F366B}" type="datetimeFigureOut">
              <a:rPr lang="en-GB" smtClean="0"/>
              <a:t>18/11/2020</a:t>
            </a:fld>
            <a:endParaRPr lang="en-GB"/>
          </a:p>
        </p:txBody>
      </p:sp>
      <p:sp>
        <p:nvSpPr>
          <p:cNvPr id="5" name="Footer Placeholder 4">
            <a:extLst>
              <a:ext uri="{FF2B5EF4-FFF2-40B4-BE49-F238E27FC236}">
                <a16:creationId xmlns:a16="http://schemas.microsoft.com/office/drawing/2014/main" id="{4FF5C3EB-6F14-498C-AF70-3E47B8E00D4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DA655CC-D714-4113-B1A9-8073880F754E}"/>
              </a:ext>
            </a:extLst>
          </p:cNvPr>
          <p:cNvSpPr>
            <a:spLocks noGrp="1"/>
          </p:cNvSpPr>
          <p:nvPr>
            <p:ph type="sldNum" sz="quarter" idx="12"/>
          </p:nvPr>
        </p:nvSpPr>
        <p:spPr/>
        <p:txBody>
          <a:bodyPr/>
          <a:lstStyle/>
          <a:p>
            <a:fld id="{5777B6A1-691D-4892-9711-9DB247E68A93}" type="slidenum">
              <a:rPr lang="en-GB" smtClean="0"/>
              <a:t>‹#›</a:t>
            </a:fld>
            <a:endParaRPr lang="en-GB"/>
          </a:p>
        </p:txBody>
      </p:sp>
    </p:spTree>
    <p:extLst>
      <p:ext uri="{BB962C8B-B14F-4D97-AF65-F5344CB8AC3E}">
        <p14:creationId xmlns:p14="http://schemas.microsoft.com/office/powerpoint/2010/main" val="37607025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C42748-399B-4B85-939B-95D1C727C78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E451459-DFC1-4A5F-9D4F-A5586022244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C0BF2EB-797F-4FD7-8A02-8974B8A59143}"/>
              </a:ext>
            </a:extLst>
          </p:cNvPr>
          <p:cNvSpPr>
            <a:spLocks noGrp="1"/>
          </p:cNvSpPr>
          <p:nvPr>
            <p:ph type="dt" sz="half" idx="10"/>
          </p:nvPr>
        </p:nvSpPr>
        <p:spPr/>
        <p:txBody>
          <a:bodyPr/>
          <a:lstStyle/>
          <a:p>
            <a:fld id="{C6C9F770-D8B7-431A-A740-9569874F366B}" type="datetimeFigureOut">
              <a:rPr lang="en-GB" smtClean="0"/>
              <a:t>18/11/2020</a:t>
            </a:fld>
            <a:endParaRPr lang="en-GB"/>
          </a:p>
        </p:txBody>
      </p:sp>
      <p:sp>
        <p:nvSpPr>
          <p:cNvPr id="5" name="Footer Placeholder 4">
            <a:extLst>
              <a:ext uri="{FF2B5EF4-FFF2-40B4-BE49-F238E27FC236}">
                <a16:creationId xmlns:a16="http://schemas.microsoft.com/office/drawing/2014/main" id="{B38D5E52-F0DE-43A3-8BC6-4F221DBEE85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3DE603F-2BD1-460C-A569-E2C73480299D}"/>
              </a:ext>
            </a:extLst>
          </p:cNvPr>
          <p:cNvSpPr>
            <a:spLocks noGrp="1"/>
          </p:cNvSpPr>
          <p:nvPr>
            <p:ph type="sldNum" sz="quarter" idx="12"/>
          </p:nvPr>
        </p:nvSpPr>
        <p:spPr/>
        <p:txBody>
          <a:bodyPr/>
          <a:lstStyle/>
          <a:p>
            <a:fld id="{5777B6A1-691D-4892-9711-9DB247E68A93}" type="slidenum">
              <a:rPr lang="en-GB" smtClean="0"/>
              <a:t>‹#›</a:t>
            </a:fld>
            <a:endParaRPr lang="en-GB"/>
          </a:p>
        </p:txBody>
      </p:sp>
    </p:spTree>
    <p:extLst>
      <p:ext uri="{BB962C8B-B14F-4D97-AF65-F5344CB8AC3E}">
        <p14:creationId xmlns:p14="http://schemas.microsoft.com/office/powerpoint/2010/main" val="5882838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5586A5-E022-4730-B54A-424CAEA4892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F351A7C-B994-4051-952A-CAE949F9DA9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1F38755-BFBE-4558-A86B-12D52654A197}"/>
              </a:ext>
            </a:extLst>
          </p:cNvPr>
          <p:cNvSpPr>
            <a:spLocks noGrp="1"/>
          </p:cNvSpPr>
          <p:nvPr>
            <p:ph type="dt" sz="half" idx="10"/>
          </p:nvPr>
        </p:nvSpPr>
        <p:spPr/>
        <p:txBody>
          <a:bodyPr/>
          <a:lstStyle/>
          <a:p>
            <a:fld id="{C6C9F770-D8B7-431A-A740-9569874F366B}" type="datetimeFigureOut">
              <a:rPr lang="en-GB" smtClean="0"/>
              <a:t>18/11/2020</a:t>
            </a:fld>
            <a:endParaRPr lang="en-GB"/>
          </a:p>
        </p:txBody>
      </p:sp>
      <p:sp>
        <p:nvSpPr>
          <p:cNvPr id="5" name="Footer Placeholder 4">
            <a:extLst>
              <a:ext uri="{FF2B5EF4-FFF2-40B4-BE49-F238E27FC236}">
                <a16:creationId xmlns:a16="http://schemas.microsoft.com/office/drawing/2014/main" id="{E0FDBCBD-C50B-4CA7-8180-1225E069D1F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EBC662E-2A24-4A45-BA74-C3CAB01ADEDF}"/>
              </a:ext>
            </a:extLst>
          </p:cNvPr>
          <p:cNvSpPr>
            <a:spLocks noGrp="1"/>
          </p:cNvSpPr>
          <p:nvPr>
            <p:ph type="sldNum" sz="quarter" idx="12"/>
          </p:nvPr>
        </p:nvSpPr>
        <p:spPr/>
        <p:txBody>
          <a:bodyPr/>
          <a:lstStyle/>
          <a:p>
            <a:fld id="{5777B6A1-691D-4892-9711-9DB247E68A93}" type="slidenum">
              <a:rPr lang="en-GB" smtClean="0"/>
              <a:t>‹#›</a:t>
            </a:fld>
            <a:endParaRPr lang="en-GB"/>
          </a:p>
        </p:txBody>
      </p:sp>
    </p:spTree>
    <p:extLst>
      <p:ext uri="{BB962C8B-B14F-4D97-AF65-F5344CB8AC3E}">
        <p14:creationId xmlns:p14="http://schemas.microsoft.com/office/powerpoint/2010/main" val="7745553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B79431-2F7C-40A6-A126-72D54C09DA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9B73E3A-E3A2-452F-BFA2-5925A487536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60512E7-3E17-45A1-A6BA-3CA4344E790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8A035C2-DDE3-4893-808F-B728B616FC5B}"/>
              </a:ext>
            </a:extLst>
          </p:cNvPr>
          <p:cNvSpPr>
            <a:spLocks noGrp="1"/>
          </p:cNvSpPr>
          <p:nvPr>
            <p:ph type="dt" sz="half" idx="10"/>
          </p:nvPr>
        </p:nvSpPr>
        <p:spPr/>
        <p:txBody>
          <a:bodyPr/>
          <a:lstStyle/>
          <a:p>
            <a:fld id="{C6C9F770-D8B7-431A-A740-9569874F366B}" type="datetimeFigureOut">
              <a:rPr lang="en-GB" smtClean="0"/>
              <a:t>18/11/2020</a:t>
            </a:fld>
            <a:endParaRPr lang="en-GB"/>
          </a:p>
        </p:txBody>
      </p:sp>
      <p:sp>
        <p:nvSpPr>
          <p:cNvPr id="6" name="Footer Placeholder 5">
            <a:extLst>
              <a:ext uri="{FF2B5EF4-FFF2-40B4-BE49-F238E27FC236}">
                <a16:creationId xmlns:a16="http://schemas.microsoft.com/office/drawing/2014/main" id="{4BC866E5-8636-4BDD-AD6A-63A39B6C4E3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3AD34C0-6702-447D-80DB-FF6485BF1CBF}"/>
              </a:ext>
            </a:extLst>
          </p:cNvPr>
          <p:cNvSpPr>
            <a:spLocks noGrp="1"/>
          </p:cNvSpPr>
          <p:nvPr>
            <p:ph type="sldNum" sz="quarter" idx="12"/>
          </p:nvPr>
        </p:nvSpPr>
        <p:spPr/>
        <p:txBody>
          <a:bodyPr/>
          <a:lstStyle/>
          <a:p>
            <a:fld id="{5777B6A1-691D-4892-9711-9DB247E68A93}" type="slidenum">
              <a:rPr lang="en-GB" smtClean="0"/>
              <a:t>‹#›</a:t>
            </a:fld>
            <a:endParaRPr lang="en-GB"/>
          </a:p>
        </p:txBody>
      </p:sp>
    </p:spTree>
    <p:extLst>
      <p:ext uri="{BB962C8B-B14F-4D97-AF65-F5344CB8AC3E}">
        <p14:creationId xmlns:p14="http://schemas.microsoft.com/office/powerpoint/2010/main" val="11803499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2961CF-0036-441B-8910-218BEB3FC89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31C01E0-9DB2-4DCE-8A60-4D66939544E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44A45CE-49A5-4207-A32F-5285A7230B7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B81D1C6-0099-465A-8BEB-7E1000197A4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3057644-E334-4861-8335-C1A41F5E300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A3C938-95A5-4B20-9915-13F5B07E23B9}"/>
              </a:ext>
            </a:extLst>
          </p:cNvPr>
          <p:cNvSpPr>
            <a:spLocks noGrp="1"/>
          </p:cNvSpPr>
          <p:nvPr>
            <p:ph type="dt" sz="half" idx="10"/>
          </p:nvPr>
        </p:nvSpPr>
        <p:spPr/>
        <p:txBody>
          <a:bodyPr/>
          <a:lstStyle/>
          <a:p>
            <a:fld id="{C6C9F770-D8B7-431A-A740-9569874F366B}" type="datetimeFigureOut">
              <a:rPr lang="en-GB" smtClean="0"/>
              <a:t>18/11/2020</a:t>
            </a:fld>
            <a:endParaRPr lang="en-GB"/>
          </a:p>
        </p:txBody>
      </p:sp>
      <p:sp>
        <p:nvSpPr>
          <p:cNvPr id="8" name="Footer Placeholder 7">
            <a:extLst>
              <a:ext uri="{FF2B5EF4-FFF2-40B4-BE49-F238E27FC236}">
                <a16:creationId xmlns:a16="http://schemas.microsoft.com/office/drawing/2014/main" id="{F94AA4FA-1C24-4DFD-884B-867AFA1CA38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BFEB1FF-AA5B-47F4-88EB-1B8773D4CAF2}"/>
              </a:ext>
            </a:extLst>
          </p:cNvPr>
          <p:cNvSpPr>
            <a:spLocks noGrp="1"/>
          </p:cNvSpPr>
          <p:nvPr>
            <p:ph type="sldNum" sz="quarter" idx="12"/>
          </p:nvPr>
        </p:nvSpPr>
        <p:spPr/>
        <p:txBody>
          <a:bodyPr/>
          <a:lstStyle/>
          <a:p>
            <a:fld id="{5777B6A1-691D-4892-9711-9DB247E68A93}" type="slidenum">
              <a:rPr lang="en-GB" smtClean="0"/>
              <a:t>‹#›</a:t>
            </a:fld>
            <a:endParaRPr lang="en-GB"/>
          </a:p>
        </p:txBody>
      </p:sp>
    </p:spTree>
    <p:extLst>
      <p:ext uri="{BB962C8B-B14F-4D97-AF65-F5344CB8AC3E}">
        <p14:creationId xmlns:p14="http://schemas.microsoft.com/office/powerpoint/2010/main" val="171241961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10B457-7CCF-4AAB-BCB1-B210F54E652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01C8414-E703-4634-A7B4-D45CC93C5EB4}"/>
              </a:ext>
            </a:extLst>
          </p:cNvPr>
          <p:cNvSpPr>
            <a:spLocks noGrp="1"/>
          </p:cNvSpPr>
          <p:nvPr>
            <p:ph type="dt" sz="half" idx="10"/>
          </p:nvPr>
        </p:nvSpPr>
        <p:spPr/>
        <p:txBody>
          <a:bodyPr/>
          <a:lstStyle/>
          <a:p>
            <a:fld id="{C6C9F770-D8B7-431A-A740-9569874F366B}" type="datetimeFigureOut">
              <a:rPr lang="en-GB" smtClean="0"/>
              <a:t>18/11/2020</a:t>
            </a:fld>
            <a:endParaRPr lang="en-GB"/>
          </a:p>
        </p:txBody>
      </p:sp>
      <p:sp>
        <p:nvSpPr>
          <p:cNvPr id="4" name="Footer Placeholder 3">
            <a:extLst>
              <a:ext uri="{FF2B5EF4-FFF2-40B4-BE49-F238E27FC236}">
                <a16:creationId xmlns:a16="http://schemas.microsoft.com/office/drawing/2014/main" id="{8B4055EC-96AD-4312-BCF5-AB0AED40C31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7C3331F-F04F-4854-AE4C-8E08DB85B3C2}"/>
              </a:ext>
            </a:extLst>
          </p:cNvPr>
          <p:cNvSpPr>
            <a:spLocks noGrp="1"/>
          </p:cNvSpPr>
          <p:nvPr>
            <p:ph type="sldNum" sz="quarter" idx="12"/>
          </p:nvPr>
        </p:nvSpPr>
        <p:spPr/>
        <p:txBody>
          <a:bodyPr/>
          <a:lstStyle/>
          <a:p>
            <a:fld id="{5777B6A1-691D-4892-9711-9DB247E68A93}" type="slidenum">
              <a:rPr lang="en-GB" smtClean="0"/>
              <a:t>‹#›</a:t>
            </a:fld>
            <a:endParaRPr lang="en-GB"/>
          </a:p>
        </p:txBody>
      </p:sp>
    </p:spTree>
    <p:extLst>
      <p:ext uri="{BB962C8B-B14F-4D97-AF65-F5344CB8AC3E}">
        <p14:creationId xmlns:p14="http://schemas.microsoft.com/office/powerpoint/2010/main" val="22290463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8A78E17-E18E-411B-A1F0-2785404836B7}"/>
              </a:ext>
            </a:extLst>
          </p:cNvPr>
          <p:cNvSpPr>
            <a:spLocks noGrp="1"/>
          </p:cNvSpPr>
          <p:nvPr>
            <p:ph type="dt" sz="half" idx="10"/>
          </p:nvPr>
        </p:nvSpPr>
        <p:spPr/>
        <p:txBody>
          <a:bodyPr/>
          <a:lstStyle/>
          <a:p>
            <a:fld id="{C6C9F770-D8B7-431A-A740-9569874F366B}" type="datetimeFigureOut">
              <a:rPr lang="en-GB" smtClean="0"/>
              <a:t>18/11/2020</a:t>
            </a:fld>
            <a:endParaRPr lang="en-GB"/>
          </a:p>
        </p:txBody>
      </p:sp>
      <p:sp>
        <p:nvSpPr>
          <p:cNvPr id="3" name="Footer Placeholder 2">
            <a:extLst>
              <a:ext uri="{FF2B5EF4-FFF2-40B4-BE49-F238E27FC236}">
                <a16:creationId xmlns:a16="http://schemas.microsoft.com/office/drawing/2014/main" id="{3FB9A261-B3AF-408A-9165-C365F4A638A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209D2A51-5393-4C85-B39C-CAB167F9150F}"/>
              </a:ext>
            </a:extLst>
          </p:cNvPr>
          <p:cNvSpPr>
            <a:spLocks noGrp="1"/>
          </p:cNvSpPr>
          <p:nvPr>
            <p:ph type="sldNum" sz="quarter" idx="12"/>
          </p:nvPr>
        </p:nvSpPr>
        <p:spPr/>
        <p:txBody>
          <a:bodyPr/>
          <a:lstStyle/>
          <a:p>
            <a:fld id="{5777B6A1-691D-4892-9711-9DB247E68A93}" type="slidenum">
              <a:rPr lang="en-GB" smtClean="0"/>
              <a:t>‹#›</a:t>
            </a:fld>
            <a:endParaRPr lang="en-GB"/>
          </a:p>
        </p:txBody>
      </p:sp>
    </p:spTree>
    <p:extLst>
      <p:ext uri="{BB962C8B-B14F-4D97-AF65-F5344CB8AC3E}">
        <p14:creationId xmlns:p14="http://schemas.microsoft.com/office/powerpoint/2010/main" val="24451177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DE2F90-0AD3-4363-AC5F-13E3D918C58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78BB991-65F7-4567-B13D-EA596F90B59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17E27EA-AC67-4289-8A49-B22AA3E35A1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4010700-C61E-42B2-8E61-50224258972D}"/>
              </a:ext>
            </a:extLst>
          </p:cNvPr>
          <p:cNvSpPr>
            <a:spLocks noGrp="1"/>
          </p:cNvSpPr>
          <p:nvPr>
            <p:ph type="dt" sz="half" idx="10"/>
          </p:nvPr>
        </p:nvSpPr>
        <p:spPr/>
        <p:txBody>
          <a:bodyPr/>
          <a:lstStyle/>
          <a:p>
            <a:fld id="{C6C9F770-D8B7-431A-A740-9569874F366B}" type="datetimeFigureOut">
              <a:rPr lang="en-GB" smtClean="0"/>
              <a:t>18/11/2020</a:t>
            </a:fld>
            <a:endParaRPr lang="en-GB"/>
          </a:p>
        </p:txBody>
      </p:sp>
      <p:sp>
        <p:nvSpPr>
          <p:cNvPr id="6" name="Footer Placeholder 5">
            <a:extLst>
              <a:ext uri="{FF2B5EF4-FFF2-40B4-BE49-F238E27FC236}">
                <a16:creationId xmlns:a16="http://schemas.microsoft.com/office/drawing/2014/main" id="{63A2EFFF-BDAD-4783-B44D-C94235FC7C7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A1C4383-C566-465A-B76F-F31C21B2EED9}"/>
              </a:ext>
            </a:extLst>
          </p:cNvPr>
          <p:cNvSpPr>
            <a:spLocks noGrp="1"/>
          </p:cNvSpPr>
          <p:nvPr>
            <p:ph type="sldNum" sz="quarter" idx="12"/>
          </p:nvPr>
        </p:nvSpPr>
        <p:spPr/>
        <p:txBody>
          <a:bodyPr/>
          <a:lstStyle/>
          <a:p>
            <a:fld id="{5777B6A1-691D-4892-9711-9DB247E68A93}" type="slidenum">
              <a:rPr lang="en-GB" smtClean="0"/>
              <a:t>‹#›</a:t>
            </a:fld>
            <a:endParaRPr lang="en-GB"/>
          </a:p>
        </p:txBody>
      </p:sp>
    </p:spTree>
    <p:extLst>
      <p:ext uri="{BB962C8B-B14F-4D97-AF65-F5344CB8AC3E}">
        <p14:creationId xmlns:p14="http://schemas.microsoft.com/office/powerpoint/2010/main" val="96476767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D88CD8-9FCB-439F-B667-B13D1CAF01E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E9E195E-B1C2-479F-BF20-71D55327519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B802626-93A0-4705-BD68-C27F8E4BCF8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45D0F73-B246-4715-99F1-7C57C6D3CEAE}"/>
              </a:ext>
            </a:extLst>
          </p:cNvPr>
          <p:cNvSpPr>
            <a:spLocks noGrp="1"/>
          </p:cNvSpPr>
          <p:nvPr>
            <p:ph type="dt" sz="half" idx="10"/>
          </p:nvPr>
        </p:nvSpPr>
        <p:spPr/>
        <p:txBody>
          <a:bodyPr/>
          <a:lstStyle/>
          <a:p>
            <a:fld id="{C6C9F770-D8B7-431A-A740-9569874F366B}" type="datetimeFigureOut">
              <a:rPr lang="en-GB" smtClean="0"/>
              <a:t>18/11/2020</a:t>
            </a:fld>
            <a:endParaRPr lang="en-GB"/>
          </a:p>
        </p:txBody>
      </p:sp>
      <p:sp>
        <p:nvSpPr>
          <p:cNvPr id="6" name="Footer Placeholder 5">
            <a:extLst>
              <a:ext uri="{FF2B5EF4-FFF2-40B4-BE49-F238E27FC236}">
                <a16:creationId xmlns:a16="http://schemas.microsoft.com/office/drawing/2014/main" id="{B4B5BAE8-31B3-45C4-A1E6-77103FC347F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86D2517-58E2-490D-AD07-F3ABE57509A1}"/>
              </a:ext>
            </a:extLst>
          </p:cNvPr>
          <p:cNvSpPr>
            <a:spLocks noGrp="1"/>
          </p:cNvSpPr>
          <p:nvPr>
            <p:ph type="sldNum" sz="quarter" idx="12"/>
          </p:nvPr>
        </p:nvSpPr>
        <p:spPr/>
        <p:txBody>
          <a:bodyPr/>
          <a:lstStyle/>
          <a:p>
            <a:fld id="{5777B6A1-691D-4892-9711-9DB247E68A93}" type="slidenum">
              <a:rPr lang="en-GB" smtClean="0"/>
              <a:t>‹#›</a:t>
            </a:fld>
            <a:endParaRPr lang="en-GB"/>
          </a:p>
        </p:txBody>
      </p:sp>
    </p:spTree>
    <p:extLst>
      <p:ext uri="{BB962C8B-B14F-4D97-AF65-F5344CB8AC3E}">
        <p14:creationId xmlns:p14="http://schemas.microsoft.com/office/powerpoint/2010/main" val="3492349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BE61E1-1A82-4BFC-9F70-5360FA6C5E5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3197310-2B05-4A61-8928-7F964612B0E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52F8AC6-3B7A-403B-88F5-DF62ACD7F4B7}"/>
              </a:ext>
            </a:extLst>
          </p:cNvPr>
          <p:cNvSpPr>
            <a:spLocks noGrp="1"/>
          </p:cNvSpPr>
          <p:nvPr>
            <p:ph type="dt" sz="half" idx="10"/>
          </p:nvPr>
        </p:nvSpPr>
        <p:spPr/>
        <p:txBody>
          <a:bodyPr/>
          <a:lstStyle/>
          <a:p>
            <a:fld id="{C6C9F770-D8B7-431A-A740-9569874F366B}" type="datetimeFigureOut">
              <a:rPr lang="en-GB" smtClean="0"/>
              <a:t>18/11/2020</a:t>
            </a:fld>
            <a:endParaRPr lang="en-GB"/>
          </a:p>
        </p:txBody>
      </p:sp>
      <p:sp>
        <p:nvSpPr>
          <p:cNvPr id="5" name="Footer Placeholder 4">
            <a:extLst>
              <a:ext uri="{FF2B5EF4-FFF2-40B4-BE49-F238E27FC236}">
                <a16:creationId xmlns:a16="http://schemas.microsoft.com/office/drawing/2014/main" id="{0D2414D8-FDD4-4356-BF3F-EA28888D2B7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5AA1B87-0F9D-400D-9538-667A39518E07}"/>
              </a:ext>
            </a:extLst>
          </p:cNvPr>
          <p:cNvSpPr>
            <a:spLocks noGrp="1"/>
          </p:cNvSpPr>
          <p:nvPr>
            <p:ph type="sldNum" sz="quarter" idx="12"/>
          </p:nvPr>
        </p:nvSpPr>
        <p:spPr/>
        <p:txBody>
          <a:bodyPr/>
          <a:lstStyle/>
          <a:p>
            <a:fld id="{5777B6A1-691D-4892-9711-9DB247E68A93}" type="slidenum">
              <a:rPr lang="en-GB" smtClean="0"/>
              <a:t>‹#›</a:t>
            </a:fld>
            <a:endParaRPr lang="en-GB"/>
          </a:p>
        </p:txBody>
      </p:sp>
    </p:spTree>
    <p:extLst>
      <p:ext uri="{BB962C8B-B14F-4D97-AF65-F5344CB8AC3E}">
        <p14:creationId xmlns:p14="http://schemas.microsoft.com/office/powerpoint/2010/main" val="22276020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7B8E51E-FC06-4844-A0D5-E656FC2EE8B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E253858-538E-4EC9-8076-C529E8BBF3B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5A7BC3A-8183-41E0-BE3F-46A0C935F6D7}"/>
              </a:ext>
            </a:extLst>
          </p:cNvPr>
          <p:cNvSpPr>
            <a:spLocks noGrp="1"/>
          </p:cNvSpPr>
          <p:nvPr>
            <p:ph type="dt" sz="half" idx="10"/>
          </p:nvPr>
        </p:nvSpPr>
        <p:spPr/>
        <p:txBody>
          <a:bodyPr/>
          <a:lstStyle/>
          <a:p>
            <a:fld id="{C6C9F770-D8B7-431A-A740-9569874F366B}" type="datetimeFigureOut">
              <a:rPr lang="en-GB" smtClean="0"/>
              <a:t>18/11/2020</a:t>
            </a:fld>
            <a:endParaRPr lang="en-GB"/>
          </a:p>
        </p:txBody>
      </p:sp>
      <p:sp>
        <p:nvSpPr>
          <p:cNvPr id="5" name="Footer Placeholder 4">
            <a:extLst>
              <a:ext uri="{FF2B5EF4-FFF2-40B4-BE49-F238E27FC236}">
                <a16:creationId xmlns:a16="http://schemas.microsoft.com/office/drawing/2014/main" id="{73BC2C70-B1F5-46F0-8FE3-033DA697523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6E4D957-DB11-4432-AE22-8BB62D5AB22B}"/>
              </a:ext>
            </a:extLst>
          </p:cNvPr>
          <p:cNvSpPr>
            <a:spLocks noGrp="1"/>
          </p:cNvSpPr>
          <p:nvPr>
            <p:ph type="sldNum" sz="quarter" idx="12"/>
          </p:nvPr>
        </p:nvSpPr>
        <p:spPr/>
        <p:txBody>
          <a:bodyPr/>
          <a:lstStyle/>
          <a:p>
            <a:fld id="{5777B6A1-691D-4892-9711-9DB247E68A93}" type="slidenum">
              <a:rPr lang="en-GB" smtClean="0"/>
              <a:t>‹#›</a:t>
            </a:fld>
            <a:endParaRPr lang="en-GB"/>
          </a:p>
        </p:txBody>
      </p:sp>
    </p:spTree>
    <p:extLst>
      <p:ext uri="{BB962C8B-B14F-4D97-AF65-F5344CB8AC3E}">
        <p14:creationId xmlns:p14="http://schemas.microsoft.com/office/powerpoint/2010/main" val="108052687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tx1">
                    <a:lumMod val="75000"/>
                    <a:lumOff val="2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8" name="Date Placeholder 7">
            <a:extLst>
              <a:ext uri="{FF2B5EF4-FFF2-40B4-BE49-F238E27FC236}">
                <a16:creationId xmlns:a16="http://schemas.microsoft.com/office/drawing/2014/main" id="{7FA0ACE7-29A8-47D3-A7D9-257B711D8023}"/>
              </a:ext>
            </a:extLst>
          </p:cNvPr>
          <p:cNvSpPr>
            <a:spLocks noGrp="1"/>
          </p:cNvSpPr>
          <p:nvPr>
            <p:ph type="dt" sz="half" idx="10"/>
          </p:nvPr>
        </p:nvSpPr>
        <p:spPr/>
        <p:txBody>
          <a:bodyPr/>
          <a:lstStyle/>
          <a:p>
            <a:fld id="{ED291B17-9318-49DB-B28B-6E5994AE9581}" type="datetime1">
              <a:rPr lang="en-US" smtClean="0"/>
              <a:t>11/18/2020</a:t>
            </a:fld>
            <a:endParaRPr lang="en-US" dirty="0"/>
          </a:p>
        </p:txBody>
      </p:sp>
      <p:sp>
        <p:nvSpPr>
          <p:cNvPr id="9" name="Footer Placeholder 8">
            <a:extLst>
              <a:ext uri="{FF2B5EF4-FFF2-40B4-BE49-F238E27FC236}">
                <a16:creationId xmlns:a16="http://schemas.microsoft.com/office/drawing/2014/main" id="{DEC604B9-52E9-4810-8359-47206518D03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5898A89F-CA25-400F-B05A-AECBF2517E4F}"/>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18982306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2" y="702156"/>
            <a:ext cx="11029616" cy="118872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340864"/>
            <a:ext cx="11029615" cy="36344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a:extLst>
              <a:ext uri="{FF2B5EF4-FFF2-40B4-BE49-F238E27FC236}">
                <a16:creationId xmlns:a16="http://schemas.microsoft.com/office/drawing/2014/main" id="{770E6237-3456-439F-802D-3BA93FC7E3E5}"/>
              </a:ext>
            </a:extLst>
          </p:cNvPr>
          <p:cNvSpPr>
            <a:spLocks noGrp="1"/>
          </p:cNvSpPr>
          <p:nvPr>
            <p:ph type="dt" sz="half" idx="10"/>
          </p:nvPr>
        </p:nvSpPr>
        <p:spPr/>
        <p:txBody>
          <a:bodyPr/>
          <a:lstStyle/>
          <a:p>
            <a:fld id="{78DD82B9-B8EE-4375-B6FF-88FA6ABB15D9}" type="datetime1">
              <a:rPr lang="en-US" smtClean="0"/>
              <a:t>11/18/2020</a:t>
            </a:fld>
            <a:endParaRPr lang="en-US" dirty="0"/>
          </a:p>
        </p:txBody>
      </p:sp>
      <p:sp>
        <p:nvSpPr>
          <p:cNvPr id="9" name="Footer Placeholder 8">
            <a:extLst>
              <a:ext uri="{FF2B5EF4-FFF2-40B4-BE49-F238E27FC236}">
                <a16:creationId xmlns:a16="http://schemas.microsoft.com/office/drawing/2014/main" id="{1356D3B5-6063-4A89-B88F-9D3043916FF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02B78BF7-69D3-4CE0-A631-50EFD41EEEB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23870910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2393950"/>
            <a:ext cx="11029615" cy="2147467"/>
          </a:xfrm>
        </p:spPr>
        <p:txBody>
          <a:bodyPr anchor="b">
            <a:normAutofit/>
          </a:bodyPr>
          <a:lstStyle>
            <a:lvl1pPr algn="l">
              <a:defRPr sz="3600" b="0" cap="all">
                <a:solidFill>
                  <a:schemeClr val="tx1">
                    <a:lumMod val="75000"/>
                    <a:lumOff val="2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a16="http://schemas.microsoft.com/office/drawing/2014/main" id="{61582016-5696-4A93-887F-BBB3B9002FE5}"/>
              </a:ext>
            </a:extLst>
          </p:cNvPr>
          <p:cNvSpPr>
            <a:spLocks noGrp="1"/>
          </p:cNvSpPr>
          <p:nvPr>
            <p:ph type="dt" sz="half" idx="10"/>
          </p:nvPr>
        </p:nvSpPr>
        <p:spPr/>
        <p:txBody>
          <a:bodyPr/>
          <a:lstStyle/>
          <a:p>
            <a:fld id="{B2497495-0637-405E-AE64-5CC7506D51F5}" type="datetime1">
              <a:rPr lang="en-US" smtClean="0"/>
              <a:t>11/18/2020</a:t>
            </a:fld>
            <a:endParaRPr lang="en-US" dirty="0"/>
          </a:p>
        </p:txBody>
      </p:sp>
      <p:sp>
        <p:nvSpPr>
          <p:cNvPr id="9" name="Footer Placeholder 8">
            <a:extLst>
              <a:ext uri="{FF2B5EF4-FFF2-40B4-BE49-F238E27FC236}">
                <a16:creationId xmlns:a16="http://schemas.microsoft.com/office/drawing/2014/main" id="{857CFCD5-1192-4E18-8A8F-29E153B44DA4}"/>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E39A109E-5018-4794-92B3-FD5E5BCD95E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78469381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194767"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6039" y="2228003"/>
            <a:ext cx="5194769"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BFFD690-9426-415D-8B65-26881E07B2D4}" type="datetime1">
              <a:rPr lang="en-US" smtClean="0"/>
              <a:t>11/18/2020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7301987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581191" y="2250891"/>
            <a:ext cx="5194769" cy="557784"/>
          </a:xfrm>
        </p:spPr>
        <p:txBody>
          <a:bodyPr anchor="ctr">
            <a:noAutofit/>
          </a:bodyPr>
          <a:lstStyle>
            <a:lvl1pPr marL="0" indent="0">
              <a:buNone/>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194766"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6039" y="2250892"/>
            <a:ext cx="5194770" cy="553373"/>
          </a:xfrm>
        </p:spPr>
        <p:txBody>
          <a:bodyPr anchor="ctr">
            <a:noAutofit/>
          </a:bodyPr>
          <a:lstStyle>
            <a:lvl1pPr marL="0" marR="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marR="0" lvl="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a:pPr>
            <a:r>
              <a:rPr lang="en-US"/>
              <a:t>Click to edit Master text styles</a:t>
            </a:r>
          </a:p>
        </p:txBody>
      </p:sp>
      <p:sp>
        <p:nvSpPr>
          <p:cNvPr id="6" name="Content Placeholder 5"/>
          <p:cNvSpPr>
            <a:spLocks noGrp="1"/>
          </p:cNvSpPr>
          <p:nvPr>
            <p:ph sz="quarter" idx="4"/>
          </p:nvPr>
        </p:nvSpPr>
        <p:spPr>
          <a:xfrm>
            <a:off x="6416037" y="2926052"/>
            <a:ext cx="5194771"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4C4989A-474C-40DE-95B9-011C28B71673}" type="datetime1">
              <a:rPr lang="en-US" smtClean="0"/>
              <a:t>11/18/2020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56025851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DB4ED54-5B5E-4A04-93D3-5772E3CE3818}" type="datetime1">
              <a:rPr lang="en-US" smtClean="0"/>
              <a:t>11/18/2020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39365447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EDE50D6-574B-40AF-946F-D52A04ADE379}" type="datetime1">
              <a:rPr lang="en-US" smtClean="0"/>
              <a:t>11/18/2020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9407925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601200"/>
            <a:ext cx="3682723" cy="581547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767857" y="933450"/>
            <a:ext cx="3031852" cy="1722419"/>
          </a:xfrm>
        </p:spPr>
        <p:txBody>
          <a:bodyPr anchor="b">
            <a:normAutofit/>
          </a:bodyPr>
          <a:lstStyle>
            <a:lvl1pPr algn="l">
              <a:defRPr sz="24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900928" y="1179829"/>
            <a:ext cx="6650991" cy="4658216"/>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67857" y="2836654"/>
            <a:ext cx="3031852" cy="3001392"/>
          </a:xfrm>
        </p:spPr>
        <p:txBody>
          <a:bodyPr anchor="t">
            <a:normAutofit/>
          </a:bodyPr>
          <a:lstStyle>
            <a:lvl1pPr marL="0" indent="0" algn="l">
              <a:buNone/>
              <a:defRPr sz="1600">
                <a:solidFill>
                  <a:srgbClr val="FFFFFF"/>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a:extLst>
              <a:ext uri="{FF2B5EF4-FFF2-40B4-BE49-F238E27FC236}">
                <a16:creationId xmlns:a16="http://schemas.microsoft.com/office/drawing/2014/main" id="{0B919CC2-2A65-446F-B538-9E6249035445}"/>
              </a:ext>
            </a:extLst>
          </p:cNvPr>
          <p:cNvSpPr>
            <a:spLocks noGrp="1"/>
          </p:cNvSpPr>
          <p:nvPr>
            <p:ph type="dt" sz="half" idx="10"/>
          </p:nvPr>
        </p:nvSpPr>
        <p:spPr>
          <a:xfrm>
            <a:off x="7605951" y="6456916"/>
            <a:ext cx="2844799" cy="365125"/>
          </a:xfrm>
        </p:spPr>
        <p:txBody>
          <a:bodyPr/>
          <a:lstStyle/>
          <a:p>
            <a:fld id="{D82884F1-FFEA-405F-9602-3DCA865EDA4E}" type="datetime1">
              <a:rPr lang="en-US" smtClean="0"/>
              <a:t>11/18/2020</a:t>
            </a:fld>
            <a:endParaRPr lang="en-US" dirty="0"/>
          </a:p>
        </p:txBody>
      </p:sp>
      <p:sp>
        <p:nvSpPr>
          <p:cNvPr id="10" name="Footer Placeholder 9">
            <a:extLst>
              <a:ext uri="{FF2B5EF4-FFF2-40B4-BE49-F238E27FC236}">
                <a16:creationId xmlns:a16="http://schemas.microsoft.com/office/drawing/2014/main" id="{B72412AE-119E-4982-8B24-63365EFCA796}"/>
              </a:ext>
            </a:extLst>
          </p:cNvPr>
          <p:cNvSpPr>
            <a:spLocks noGrp="1"/>
          </p:cNvSpPr>
          <p:nvPr>
            <p:ph type="ftr" sz="quarter" idx="11"/>
          </p:nvPr>
        </p:nvSpPr>
        <p:spPr>
          <a:xfrm>
            <a:off x="581192" y="6452590"/>
            <a:ext cx="6917210" cy="365125"/>
          </a:xfrm>
        </p:spPr>
        <p:txBody>
          <a:bodyPr/>
          <a:lstStyle/>
          <a:p>
            <a:endParaRPr lang="en-US" dirty="0"/>
          </a:p>
        </p:txBody>
      </p:sp>
      <p:sp>
        <p:nvSpPr>
          <p:cNvPr id="11" name="Slide Number Placeholder 10">
            <a:extLst>
              <a:ext uri="{FF2B5EF4-FFF2-40B4-BE49-F238E27FC236}">
                <a16:creationId xmlns:a16="http://schemas.microsoft.com/office/drawing/2014/main" id="{7FC4BB19-6AD1-45CF-9F99-00B109890FAB}"/>
              </a:ext>
            </a:extLst>
          </p:cNvPr>
          <p:cNvSpPr>
            <a:spLocks noGrp="1"/>
          </p:cNvSpPr>
          <p:nvPr>
            <p:ph type="sldNum" sz="quarter" idx="12"/>
          </p:nvPr>
        </p:nvSpPr>
        <p:spPr>
          <a:xfrm>
            <a:off x="10558300" y="6456916"/>
            <a:ext cx="1052510" cy="365125"/>
          </a:xfrm>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266500090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tx1">
                    <a:lumMod val="75000"/>
                    <a:lumOff val="25000"/>
                  </a:schemeClr>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641350"/>
            <a:ext cx="11290859" cy="3651249"/>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998148"/>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E18DB4A-8810-4A10-AD5C-D5E2C667F5B3}" type="datetime1">
              <a:rPr lang="en-US" smtClean="0"/>
              <a:t>11/18/2020</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894696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CED4963-E985-44C4-B8C4-FDD613B7C2F8}" type="datetime1">
              <a:rPr lang="en-US" smtClean="0"/>
              <a:t>11/18/2020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4194222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058151" y="599725"/>
            <a:ext cx="3687316" cy="581695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204200" y="863600"/>
            <a:ext cx="3124200" cy="4807326"/>
          </a:xfrm>
        </p:spPr>
        <p:txBody>
          <a:bodyPr vert="eaVert" anchor="ctr"/>
          <a:lstStyle>
            <a:lvl1pPr>
              <a:defRPr>
                <a:solidFill>
                  <a:srgbClr val="FFFF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774923" y="863600"/>
            <a:ext cx="7161625" cy="4807326"/>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Rectangle 7">
            <a:extLst>
              <a:ext uri="{FF2B5EF4-FFF2-40B4-BE49-F238E27FC236}">
                <a16:creationId xmlns:a16="http://schemas.microsoft.com/office/drawing/2014/main" id="{F6423B97-A5D4-47B9-8861-73B3707A04CF}"/>
              </a:ext>
            </a:extLst>
          </p:cNvPr>
          <p:cNvSpPr/>
          <p:nvPr/>
        </p:nvSpPr>
        <p:spPr>
          <a:xfrm>
            <a:off x="446534" y="457200"/>
            <a:ext cx="370332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9" name="Rectangle 8">
            <a:extLst>
              <a:ext uri="{FF2B5EF4-FFF2-40B4-BE49-F238E27FC236}">
                <a16:creationId xmlns:a16="http://schemas.microsoft.com/office/drawing/2014/main" id="{1AEC0421-37B4-4481-A10D-69FDF5EC7909}"/>
              </a:ext>
            </a:extLst>
          </p:cNvPr>
          <p:cNvSpPr/>
          <p:nvPr/>
        </p:nvSpPr>
        <p:spPr>
          <a:xfrm>
            <a:off x="8042147" y="453643"/>
            <a:ext cx="3703320" cy="98554"/>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a:extLst>
              <a:ext uri="{FF2B5EF4-FFF2-40B4-BE49-F238E27FC236}">
                <a16:creationId xmlns:a16="http://schemas.microsoft.com/office/drawing/2014/main" id="{5F7265B5-9F97-4F1E-99E9-74F7B7E62337}"/>
              </a:ext>
            </a:extLst>
          </p:cNvPr>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1" name="Date Placeholder 10">
            <a:extLst>
              <a:ext uri="{FF2B5EF4-FFF2-40B4-BE49-F238E27FC236}">
                <a16:creationId xmlns:a16="http://schemas.microsoft.com/office/drawing/2014/main" id="{5C74A470-3BD3-4F33-80E5-67E6E87FCBE7}"/>
              </a:ext>
            </a:extLst>
          </p:cNvPr>
          <p:cNvSpPr>
            <a:spLocks noGrp="1"/>
          </p:cNvSpPr>
          <p:nvPr>
            <p:ph type="dt" sz="half" idx="10"/>
          </p:nvPr>
        </p:nvSpPr>
        <p:spPr/>
        <p:txBody>
          <a:bodyPr/>
          <a:lstStyle/>
          <a:p>
            <a:fld id="{ED291B17-9318-49DB-B28B-6E5994AE9581}" type="datetime1">
              <a:rPr lang="en-US" smtClean="0"/>
              <a:t>11/18/2020</a:t>
            </a:fld>
            <a:endParaRPr lang="en-US" dirty="0"/>
          </a:p>
        </p:txBody>
      </p:sp>
      <p:sp>
        <p:nvSpPr>
          <p:cNvPr id="12" name="Footer Placeholder 11">
            <a:extLst>
              <a:ext uri="{FF2B5EF4-FFF2-40B4-BE49-F238E27FC236}">
                <a16:creationId xmlns:a16="http://schemas.microsoft.com/office/drawing/2014/main" id="{9A3A30BA-DB50-4D7D-BCDE-17D20FB354DF}"/>
              </a:ext>
            </a:extLst>
          </p:cNvPr>
          <p:cNvSpPr>
            <a:spLocks noGrp="1"/>
          </p:cNvSpPr>
          <p:nvPr>
            <p:ph type="ftr" sz="quarter" idx="11"/>
          </p:nvPr>
        </p:nvSpPr>
        <p:spPr/>
        <p:txBody>
          <a:bodyPr/>
          <a:lstStyle/>
          <a:p>
            <a:endParaRPr lang="en-US" dirty="0"/>
          </a:p>
        </p:txBody>
      </p:sp>
      <p:sp>
        <p:nvSpPr>
          <p:cNvPr id="13" name="Slide Number Placeholder 12">
            <a:extLst>
              <a:ext uri="{FF2B5EF4-FFF2-40B4-BE49-F238E27FC236}">
                <a16:creationId xmlns:a16="http://schemas.microsoft.com/office/drawing/2014/main" id="{76FF9E58-C0B2-436B-A21C-DB45A00D651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619196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F950D98-CDA3-4A99-962D-CC4134497F9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6C7FB45-D4B7-473C-ABD2-615E4F57E79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F347310-983E-43A9-8D01-2A97B1C598B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6C9F770-D8B7-431A-A740-9569874F366B}" type="datetimeFigureOut">
              <a:rPr lang="en-GB" smtClean="0"/>
              <a:t>18/11/2020</a:t>
            </a:fld>
            <a:endParaRPr lang="en-GB"/>
          </a:p>
        </p:txBody>
      </p:sp>
      <p:sp>
        <p:nvSpPr>
          <p:cNvPr id="5" name="Footer Placeholder 4">
            <a:extLst>
              <a:ext uri="{FF2B5EF4-FFF2-40B4-BE49-F238E27FC236}">
                <a16:creationId xmlns:a16="http://schemas.microsoft.com/office/drawing/2014/main" id="{05505ABE-7690-410F-A980-8971FA6C89D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C4C33FA3-F8EB-4EF4-89AF-FF69233C502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777B6A1-691D-4892-9711-9DB247E68A93}" type="slidenum">
              <a:rPr lang="en-GB" smtClean="0"/>
              <a:t>‹#›</a:t>
            </a:fld>
            <a:endParaRPr lang="en-GB"/>
          </a:p>
        </p:txBody>
      </p:sp>
    </p:spTree>
    <p:extLst>
      <p:ext uri="{BB962C8B-B14F-4D97-AF65-F5344CB8AC3E}">
        <p14:creationId xmlns:p14="http://schemas.microsoft.com/office/powerpoint/2010/main" val="218902130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2"/>
            <a:ext cx="11029616" cy="365204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6423914"/>
            <a:ext cx="2844799"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ED291B17-9318-49DB-B28B-6E5994AE9581}" type="datetime1">
              <a:rPr lang="en-US" smtClean="0"/>
              <a:t>11/18/2020</a:t>
            </a:fld>
            <a:endParaRPr lang="en-US" dirty="0"/>
          </a:p>
        </p:txBody>
      </p:sp>
      <p:sp>
        <p:nvSpPr>
          <p:cNvPr id="5" name="Footer Placeholder 4"/>
          <p:cNvSpPr>
            <a:spLocks noGrp="1"/>
          </p:cNvSpPr>
          <p:nvPr>
            <p:ph type="ftr" sz="quarter" idx="3"/>
          </p:nvPr>
        </p:nvSpPr>
        <p:spPr>
          <a:xfrm>
            <a:off x="581192" y="6423914"/>
            <a:ext cx="6917210" cy="365125"/>
          </a:xfrm>
          <a:prstGeom prst="rect">
            <a:avLst/>
          </a:prstGeom>
        </p:spPr>
        <p:txBody>
          <a:bodyPr vert="horz" lIns="91440" tIns="45720" rIns="91440" bIns="45720" rtlCol="0" anchor="ctr"/>
          <a:lstStyle>
            <a:lvl1pPr algn="l">
              <a:defRPr sz="900" cap="all">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558300" y="6423914"/>
            <a:ext cx="1052510"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3A98EE3D-8CD1-4C3F-BD1C-C98C9596463C}" type="slidenum">
              <a:rPr lang="en-US" smtClean="0"/>
              <a:t>‹#›</a:t>
            </a:fld>
            <a:endParaRPr lang="en-US" dirty="0"/>
          </a:p>
        </p:txBody>
      </p:sp>
      <p:sp>
        <p:nvSpPr>
          <p:cNvPr id="9" name="Rectangle 8"/>
          <p:cNvSpPr/>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92698111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sldNum="0" hdr="0" ftr="0" dt="0"/>
  <p:txStyles>
    <p:titleStyle>
      <a:lvl1pPr algn="l" defTabSz="457200" rtl="0" eaLnBrk="1" latinLnBrk="0" hangingPunct="1">
        <a:lnSpc>
          <a:spcPct val="100000"/>
        </a:lnSpc>
        <a:spcBef>
          <a:spcPct val="0"/>
        </a:spcBef>
        <a:buNone/>
        <a:defRPr sz="28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700" kern="1200">
          <a:solidFill>
            <a:schemeClr val="tx1">
              <a:lumMod val="75000"/>
              <a:lumOff val="25000"/>
            </a:schemeClr>
          </a:solidFill>
          <a:latin typeface="+mn-lt"/>
          <a:ea typeface="+mn-ea"/>
          <a:cs typeface="+mn-cs"/>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300" kern="1200">
          <a:solidFill>
            <a:schemeClr val="tx1">
              <a:lumMod val="75000"/>
              <a:lumOff val="25000"/>
            </a:schemeClr>
          </a:solidFill>
          <a:latin typeface="+mn-lt"/>
          <a:ea typeface="+mn-ea"/>
          <a:cs typeface="+mn-cs"/>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 Id="rId4" Type="http://schemas.openxmlformats.org/officeDocument/2006/relationships/image" Target="../media/image11.svg"/></Relationships>
</file>

<file path=ppt/slides/_rels/slide12.xml.rels><?xml version="1.0" encoding="UTF-8" standalone="yes"?>
<Relationships xmlns="http://schemas.openxmlformats.org/package/2006/relationships"><Relationship Id="rId2" Type="http://schemas.openxmlformats.org/officeDocument/2006/relationships/hyperlink" Target="https://onlinelibrary.wiley.com/doi/epdf/10.1002/capr.12326"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EADCAF8-8823-4E89-8612-21029831A4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28CA07B2-0819-4B62-9425-7A52BBDD70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dirty="0"/>
          </a:p>
        </p:txBody>
      </p:sp>
      <p:grpSp>
        <p:nvGrpSpPr>
          <p:cNvPr id="12" name="Group 11">
            <a:extLst>
              <a:ext uri="{FF2B5EF4-FFF2-40B4-BE49-F238E27FC236}">
                <a16:creationId xmlns:a16="http://schemas.microsoft.com/office/drawing/2014/main" id="{DA02BEE4-A5D4-40AF-882D-49D34B086FF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03402" y="3985"/>
            <a:ext cx="9772765" cy="6858000"/>
            <a:chOff x="1303402" y="36937"/>
            <a:chExt cx="9772765" cy="6858000"/>
          </a:xfrm>
        </p:grpSpPr>
        <p:sp>
          <p:nvSpPr>
            <p:cNvPr id="13" name="Freeform: Shape 12">
              <a:extLst>
                <a:ext uri="{FF2B5EF4-FFF2-40B4-BE49-F238E27FC236}">
                  <a16:creationId xmlns:a16="http://schemas.microsoft.com/office/drawing/2014/main" id="{0F5843EB-154F-4459-8954-BB1DF64BBD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6937"/>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gradFill>
              <a:gsLst>
                <a:gs pos="2000">
                  <a:schemeClr val="bg1">
                    <a:alpha val="10000"/>
                  </a:schemeClr>
                </a:gs>
                <a:gs pos="16000">
                  <a:schemeClr val="accent6">
                    <a:alpha val="8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Shape 13">
              <a:extLst>
                <a:ext uri="{FF2B5EF4-FFF2-40B4-BE49-F238E27FC236}">
                  <a16:creationId xmlns:a16="http://schemas.microsoft.com/office/drawing/2014/main" id="{75905135-55D9-431B-8D5A-4C5C92B1FE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6937"/>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solidFill>
              <a:schemeClr val="accent1">
                <a:alpha val="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5" name="Freeform: Shape 14">
              <a:extLst>
                <a:ext uri="{FF2B5EF4-FFF2-40B4-BE49-F238E27FC236}">
                  <a16:creationId xmlns:a16="http://schemas.microsoft.com/office/drawing/2014/main" id="{9B732812-A0BB-4324-B390-DFEF26C109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6937"/>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gradFill>
              <a:gsLst>
                <a:gs pos="2000">
                  <a:schemeClr val="bg1">
                    <a:alpha val="10000"/>
                  </a:schemeClr>
                </a:gs>
                <a:gs pos="16000">
                  <a:schemeClr val="accent6">
                    <a:alpha val="2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Shape 15">
              <a:extLst>
                <a:ext uri="{FF2B5EF4-FFF2-40B4-BE49-F238E27FC236}">
                  <a16:creationId xmlns:a16="http://schemas.microsoft.com/office/drawing/2014/main" id="{01FEC055-6F76-4E20-BC93-76C2F58EAF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6937"/>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gradFill>
              <a:gsLst>
                <a:gs pos="2000">
                  <a:schemeClr val="bg1">
                    <a:alpha val="10000"/>
                  </a:schemeClr>
                </a:gs>
                <a:gs pos="16000">
                  <a:schemeClr val="accent6">
                    <a:alpha val="8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Freeform: Shape 16">
              <a:extLst>
                <a:ext uri="{FF2B5EF4-FFF2-40B4-BE49-F238E27FC236}">
                  <a16:creationId xmlns:a16="http://schemas.microsoft.com/office/drawing/2014/main" id="{D74CD21D-122E-4F3D-82AF-F4A37C278A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6937"/>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gradFill>
              <a:gsLst>
                <a:gs pos="2000">
                  <a:schemeClr val="bg1">
                    <a:alpha val="10000"/>
                  </a:schemeClr>
                </a:gs>
                <a:gs pos="16000">
                  <a:schemeClr val="accent6">
                    <a:alpha val="2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Freeform: Shape 17">
              <a:extLst>
                <a:ext uri="{FF2B5EF4-FFF2-40B4-BE49-F238E27FC236}">
                  <a16:creationId xmlns:a16="http://schemas.microsoft.com/office/drawing/2014/main" id="{5A7FF51F-3820-41BE-8690-7E758ECFA7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6937"/>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gradFill>
              <a:gsLst>
                <a:gs pos="813">
                  <a:schemeClr val="bg1">
                    <a:alpha val="41000"/>
                  </a:schemeClr>
                </a:gs>
                <a:gs pos="20000">
                  <a:schemeClr val="accent5">
                    <a:lumMod val="85000"/>
                    <a:alpha val="56000"/>
                  </a:schemeClr>
                </a:gs>
                <a:gs pos="44000">
                  <a:schemeClr val="accent6">
                    <a:lumMod val="40000"/>
                    <a:lumOff val="60000"/>
                    <a:alpha val="57000"/>
                  </a:schemeClr>
                </a:gs>
                <a:gs pos="100000">
                  <a:schemeClr val="bg1">
                    <a:alpha val="59000"/>
                  </a:schemeClr>
                </a:gs>
                <a:gs pos="74000">
                  <a:schemeClr val="accent1">
                    <a:lumMod val="91000"/>
                    <a:lumOff val="9000"/>
                    <a:alpha val="34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Freeform: Shape 18">
              <a:extLst>
                <a:ext uri="{FF2B5EF4-FFF2-40B4-BE49-F238E27FC236}">
                  <a16:creationId xmlns:a16="http://schemas.microsoft.com/office/drawing/2014/main" id="{85EAD889-EA4D-485F-BA9C-F6473A4329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6937"/>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grpSp>
      <p:sp>
        <p:nvSpPr>
          <p:cNvPr id="2" name="Title 1">
            <a:extLst>
              <a:ext uri="{FF2B5EF4-FFF2-40B4-BE49-F238E27FC236}">
                <a16:creationId xmlns:a16="http://schemas.microsoft.com/office/drawing/2014/main" id="{4917D36C-CA15-4846-A0F4-49CCEE0D4FC3}"/>
              </a:ext>
            </a:extLst>
          </p:cNvPr>
          <p:cNvSpPr>
            <a:spLocks noGrp="1"/>
          </p:cNvSpPr>
          <p:nvPr>
            <p:ph type="ctrTitle"/>
          </p:nvPr>
        </p:nvSpPr>
        <p:spPr>
          <a:xfrm>
            <a:off x="3045368" y="2043663"/>
            <a:ext cx="6105194" cy="2031055"/>
          </a:xfrm>
        </p:spPr>
        <p:txBody>
          <a:bodyPr>
            <a:normAutofit/>
          </a:bodyPr>
          <a:lstStyle/>
          <a:p>
            <a:r>
              <a:rPr lang="en-GB" sz="5200">
                <a:solidFill>
                  <a:schemeClr val="tx2"/>
                </a:solidFill>
              </a:rPr>
              <a:t>DISSERTATION WORKSHOP</a:t>
            </a:r>
          </a:p>
        </p:txBody>
      </p:sp>
      <p:sp>
        <p:nvSpPr>
          <p:cNvPr id="3" name="Subtitle 2">
            <a:extLst>
              <a:ext uri="{FF2B5EF4-FFF2-40B4-BE49-F238E27FC236}">
                <a16:creationId xmlns:a16="http://schemas.microsoft.com/office/drawing/2014/main" id="{5BC9A123-8BC2-439B-A56B-FDC1A318BF8B}"/>
              </a:ext>
            </a:extLst>
          </p:cNvPr>
          <p:cNvSpPr>
            <a:spLocks noGrp="1"/>
          </p:cNvSpPr>
          <p:nvPr>
            <p:ph type="subTitle" idx="1"/>
          </p:nvPr>
        </p:nvSpPr>
        <p:spPr>
          <a:xfrm>
            <a:off x="3045368" y="4160126"/>
            <a:ext cx="6105194" cy="682079"/>
          </a:xfrm>
        </p:spPr>
        <p:txBody>
          <a:bodyPr>
            <a:noAutofit/>
          </a:bodyPr>
          <a:lstStyle/>
          <a:p>
            <a:r>
              <a:rPr lang="en-GB" dirty="0">
                <a:solidFill>
                  <a:schemeClr val="tx2"/>
                </a:solidFill>
              </a:rPr>
              <a:t>RECAP ON WRITING A LITERATURE REVIEW</a:t>
            </a:r>
          </a:p>
          <a:p>
            <a:r>
              <a:rPr lang="en-GB" dirty="0">
                <a:solidFill>
                  <a:schemeClr val="tx2"/>
                </a:solidFill>
              </a:rPr>
              <a:t>ETHICAL SUBMISSION</a:t>
            </a:r>
          </a:p>
        </p:txBody>
      </p:sp>
    </p:spTree>
    <p:extLst>
      <p:ext uri="{BB962C8B-B14F-4D97-AF65-F5344CB8AC3E}">
        <p14:creationId xmlns:p14="http://schemas.microsoft.com/office/powerpoint/2010/main" val="367410695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FF81F8D5-515A-45DC-B296-30AB11F2C1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90464369-70FA-42AF-948F-80664CA7BF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146816"/>
          </a:xfrm>
          <a:prstGeom prst="rect">
            <a:avLst/>
          </a:prstGeom>
          <a:solidFill>
            <a:schemeClr val="bg1">
              <a:lumMod val="85000"/>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6FDD075-E839-4F07-A43B-AE87F29C9A8D}"/>
              </a:ext>
            </a:extLst>
          </p:cNvPr>
          <p:cNvSpPr>
            <a:spLocks noGrp="1"/>
          </p:cNvSpPr>
          <p:nvPr>
            <p:ph type="title"/>
          </p:nvPr>
        </p:nvSpPr>
        <p:spPr>
          <a:xfrm>
            <a:off x="581646" y="349664"/>
            <a:ext cx="5845571" cy="1638377"/>
          </a:xfrm>
        </p:spPr>
        <p:txBody>
          <a:bodyPr anchor="b">
            <a:normAutofit/>
          </a:bodyPr>
          <a:lstStyle/>
          <a:p>
            <a:r>
              <a:rPr lang="en-GB" sz="4800"/>
              <a:t>Opening round:  </a:t>
            </a:r>
          </a:p>
        </p:txBody>
      </p:sp>
      <p:sp>
        <p:nvSpPr>
          <p:cNvPr id="3" name="Content Placeholder 2">
            <a:extLst>
              <a:ext uri="{FF2B5EF4-FFF2-40B4-BE49-F238E27FC236}">
                <a16:creationId xmlns:a16="http://schemas.microsoft.com/office/drawing/2014/main" id="{A7B97044-72F8-4C5F-9E7C-74CF76A8F3D9}"/>
              </a:ext>
            </a:extLst>
          </p:cNvPr>
          <p:cNvSpPr>
            <a:spLocks noGrp="1"/>
          </p:cNvSpPr>
          <p:nvPr>
            <p:ph idx="1"/>
          </p:nvPr>
        </p:nvSpPr>
        <p:spPr>
          <a:xfrm>
            <a:off x="587988" y="2620641"/>
            <a:ext cx="5837750" cy="3023702"/>
          </a:xfrm>
        </p:spPr>
        <p:txBody>
          <a:bodyPr anchor="ctr">
            <a:normAutofit/>
          </a:bodyPr>
          <a:lstStyle/>
          <a:p>
            <a:endParaRPr lang="en-GB" sz="2000" dirty="0"/>
          </a:p>
          <a:p>
            <a:endParaRPr lang="en-GB" sz="2000" dirty="0"/>
          </a:p>
          <a:p>
            <a:r>
              <a:rPr lang="en-GB" sz="4400" dirty="0"/>
              <a:t>Writing experiences since our last lesson…</a:t>
            </a:r>
          </a:p>
        </p:txBody>
      </p:sp>
      <p:sp>
        <p:nvSpPr>
          <p:cNvPr id="75" name="Rectangle 74">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669568" y="277912"/>
            <a:ext cx="524256" cy="1186339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a:extLst>
              <a:ext uri="{FF2B5EF4-FFF2-40B4-BE49-F238E27FC236}">
                <a16:creationId xmlns:a16="http://schemas.microsoft.com/office/drawing/2014/main" id="{CC552A98-EF7D-4D42-AB69-066B786AB5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15447" y="399675"/>
            <a:ext cx="4647368" cy="580993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4" name="Picture 2" descr="Pencil, Writing Tool, School Supplies, Stationery">
            <a:extLst>
              <a:ext uri="{FF2B5EF4-FFF2-40B4-BE49-F238E27FC236}">
                <a16:creationId xmlns:a16="http://schemas.microsoft.com/office/drawing/2014/main" id="{481AF17F-1E36-4A27-AFEE-11A2F88A8F33}"/>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2320" b="-3"/>
          <a:stretch/>
        </p:blipFill>
        <p:spPr bwMode="auto">
          <a:xfrm>
            <a:off x="7421373" y="627954"/>
            <a:ext cx="4235516" cy="5353373"/>
          </a:xfrm>
          <a:prstGeom prst="rect">
            <a:avLst/>
          </a:prstGeom>
          <a:noFill/>
          <a:extLst>
            <a:ext uri="{909E8E84-426E-40DD-AFC4-6F175D3DCCD1}">
              <a14:hiddenFill xmlns:a14="http://schemas.microsoft.com/office/drawing/2010/main">
                <a:solidFill>
                  <a:srgbClr val="FFFFFF"/>
                </a:solidFill>
              </a14:hiddenFill>
            </a:ext>
          </a:extLst>
        </p:spPr>
      </p:pic>
      <p:sp>
        <p:nvSpPr>
          <p:cNvPr id="79" name="Rectangle 78">
            <a:extLst>
              <a:ext uri="{FF2B5EF4-FFF2-40B4-BE49-F238E27FC236}">
                <a16:creationId xmlns:a16="http://schemas.microsoft.com/office/drawing/2014/main" id="{A648176E-454C-437C-B0FC-9B82FCF32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774185" y="6131892"/>
            <a:ext cx="524256"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7033417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EAB9E1-0F34-41BB-8DDC-B40C5CE389EC}"/>
              </a:ext>
            </a:extLst>
          </p:cNvPr>
          <p:cNvSpPr>
            <a:spLocks noGrp="1"/>
          </p:cNvSpPr>
          <p:nvPr>
            <p:ph type="title"/>
          </p:nvPr>
        </p:nvSpPr>
        <p:spPr/>
        <p:txBody>
          <a:bodyPr/>
          <a:lstStyle/>
          <a:p>
            <a:r>
              <a:rPr lang="en-GB" dirty="0"/>
              <a:t>Questions from asynchronous learning and independent learning</a:t>
            </a:r>
          </a:p>
        </p:txBody>
      </p:sp>
      <p:sp>
        <p:nvSpPr>
          <p:cNvPr id="3" name="Content Placeholder 2">
            <a:extLst>
              <a:ext uri="{FF2B5EF4-FFF2-40B4-BE49-F238E27FC236}">
                <a16:creationId xmlns:a16="http://schemas.microsoft.com/office/drawing/2014/main" id="{C50A110B-B7D6-4DF4-8B2E-8F73E35F1B4F}"/>
              </a:ext>
            </a:extLst>
          </p:cNvPr>
          <p:cNvSpPr>
            <a:spLocks noGrp="1"/>
          </p:cNvSpPr>
          <p:nvPr>
            <p:ph idx="1"/>
          </p:nvPr>
        </p:nvSpPr>
        <p:spPr>
          <a:xfrm>
            <a:off x="838200" y="3069719"/>
            <a:ext cx="14142458" cy="2398470"/>
          </a:xfrm>
        </p:spPr>
        <p:txBody>
          <a:bodyPr>
            <a:normAutofit/>
          </a:bodyPr>
          <a:lstStyle/>
          <a:p>
            <a:pPr marL="0" indent="0">
              <a:buNone/>
            </a:pPr>
            <a:br>
              <a:rPr lang="en-GB" dirty="0"/>
            </a:br>
            <a:endParaRPr lang="en-GB" dirty="0"/>
          </a:p>
        </p:txBody>
      </p:sp>
      <p:pic>
        <p:nvPicPr>
          <p:cNvPr id="1026" name="Picture 2" descr="Girl, Books, School, Reading, Learning, Happy">
            <a:extLst>
              <a:ext uri="{FF2B5EF4-FFF2-40B4-BE49-F238E27FC236}">
                <a16:creationId xmlns:a16="http://schemas.microsoft.com/office/drawing/2014/main" id="{AAE76CC5-9421-4E1B-9123-66CAC649EF7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457574" y="1998875"/>
            <a:ext cx="4611671" cy="4494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1734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5F62C1-4E23-4CB9-9C0C-E838F8BF6723}"/>
              </a:ext>
            </a:extLst>
          </p:cNvPr>
          <p:cNvSpPr>
            <a:spLocks noGrp="1"/>
          </p:cNvSpPr>
          <p:nvPr>
            <p:ph type="title"/>
          </p:nvPr>
        </p:nvSpPr>
        <p:spPr/>
        <p:txBody>
          <a:bodyPr>
            <a:noAutofit/>
          </a:bodyPr>
          <a:lstStyle/>
          <a:p>
            <a:pPr>
              <a:lnSpc>
                <a:spcPct val="100000"/>
              </a:lnSpc>
            </a:pPr>
            <a:r>
              <a:rPr lang="en-GB" sz="2400" b="1" dirty="0"/>
              <a:t>Fact tree</a:t>
            </a:r>
            <a:r>
              <a:rPr lang="en-GB" sz="2400" dirty="0"/>
              <a:t>: ‘fact tree’ about the topic you are researching. Your overall research question is the root of the tree. Then, on branches coming out from the tree, write facts or pieces of </a:t>
            </a:r>
            <a:r>
              <a:rPr lang="en-GB" sz="2400" b="1" dirty="0"/>
              <a:t>information that answer the  question</a:t>
            </a:r>
            <a:r>
              <a:rPr lang="en-GB" sz="2400" dirty="0"/>
              <a:t>, with each fact coming </a:t>
            </a:r>
            <a:r>
              <a:rPr lang="en-GB" sz="2400" b="1" dirty="0"/>
              <a:t>from a separate, documented source.</a:t>
            </a:r>
          </a:p>
        </p:txBody>
      </p:sp>
      <p:pic>
        <p:nvPicPr>
          <p:cNvPr id="1026" name="Picture 2" descr="Oak Tree, Tree, Huge, Old, Charleston, Nature, Branches">
            <a:extLst>
              <a:ext uri="{FF2B5EF4-FFF2-40B4-BE49-F238E27FC236}">
                <a16:creationId xmlns:a16="http://schemas.microsoft.com/office/drawing/2014/main" id="{33A9CBCA-204B-4891-82C8-A8EDE3655C8F}"/>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0" y="1825624"/>
            <a:ext cx="12192000" cy="50323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926682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3"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ED6D5734-D3F6-4905-9513-A163BC3B902B}"/>
              </a:ext>
            </a:extLst>
          </p:cNvPr>
          <p:cNvSpPr>
            <a:spLocks noGrp="1"/>
          </p:cNvSpPr>
          <p:nvPr>
            <p:ph type="title"/>
          </p:nvPr>
        </p:nvSpPr>
        <p:spPr>
          <a:xfrm>
            <a:off x="640080" y="1243013"/>
            <a:ext cx="3855720" cy="4371974"/>
          </a:xfrm>
        </p:spPr>
        <p:txBody>
          <a:bodyPr>
            <a:normAutofit/>
          </a:bodyPr>
          <a:lstStyle/>
          <a:p>
            <a:r>
              <a:rPr lang="en-GB" sz="3600">
                <a:solidFill>
                  <a:schemeClr val="tx2"/>
                </a:solidFill>
              </a:rPr>
              <a:t>Having read and critiqued the following paper: </a:t>
            </a:r>
          </a:p>
        </p:txBody>
      </p:sp>
      <p:sp>
        <p:nvSpPr>
          <p:cNvPr id="3" name="Content Placeholder 2">
            <a:extLst>
              <a:ext uri="{FF2B5EF4-FFF2-40B4-BE49-F238E27FC236}">
                <a16:creationId xmlns:a16="http://schemas.microsoft.com/office/drawing/2014/main" id="{E80D68C2-936D-4CDC-9CA0-9F8B1A884F2E}"/>
              </a:ext>
            </a:extLst>
          </p:cNvPr>
          <p:cNvSpPr>
            <a:spLocks noGrp="1"/>
          </p:cNvSpPr>
          <p:nvPr>
            <p:ph idx="1"/>
          </p:nvPr>
        </p:nvSpPr>
        <p:spPr>
          <a:xfrm>
            <a:off x="6172200" y="804672"/>
            <a:ext cx="5221224" cy="5872468"/>
          </a:xfrm>
        </p:spPr>
        <p:txBody>
          <a:bodyPr anchor="ctr">
            <a:normAutofit/>
          </a:bodyPr>
          <a:lstStyle/>
          <a:p>
            <a:pPr marL="0" indent="0">
              <a:buNone/>
            </a:pPr>
            <a:r>
              <a:rPr lang="en-GB" sz="2600" b="0" i="0" dirty="0" err="1">
                <a:solidFill>
                  <a:schemeClr val="tx2"/>
                </a:solidFill>
                <a:effectLst/>
                <a:latin typeface="Angsana New" panose="020B0502040204020203" pitchFamily="18" charset="-34"/>
                <a:cs typeface="Angsana New" panose="020B0502040204020203" pitchFamily="18" charset="-34"/>
              </a:rPr>
              <a:t>McCorkel</a:t>
            </a:r>
            <a:r>
              <a:rPr lang="en-GB" sz="2600" b="0" i="0" dirty="0">
                <a:solidFill>
                  <a:schemeClr val="tx2"/>
                </a:solidFill>
                <a:effectLst/>
                <a:latin typeface="Angsana New" panose="020B0502040204020203" pitchFamily="18" charset="-34"/>
                <a:cs typeface="Angsana New" panose="020B0502040204020203" pitchFamily="18" charset="-34"/>
              </a:rPr>
              <a:t>, J.A. &amp; Myers, K. (2003). What difference does difference make: Position and privilege in the field. Qualitative Sociology. 26(2): 199-231.  </a:t>
            </a:r>
          </a:p>
          <a:p>
            <a:pPr marL="0" indent="0">
              <a:buNone/>
            </a:pPr>
            <a:r>
              <a:rPr lang="en-GB" sz="2600" b="0" i="0" dirty="0">
                <a:solidFill>
                  <a:schemeClr val="tx2"/>
                </a:solidFill>
                <a:effectLst/>
                <a:latin typeface="Angsana New" panose="020B0502040204020203" pitchFamily="18" charset="-34"/>
                <a:cs typeface="Angsana New" panose="020B0502040204020203" pitchFamily="18" charset="-34"/>
              </a:rPr>
              <a:t>In noting that this paper was published in 2003 - Lets hear about: </a:t>
            </a:r>
          </a:p>
          <a:p>
            <a:pPr marL="514350" indent="-514350">
              <a:buClr>
                <a:srgbClr val="00B0F0"/>
              </a:buClr>
              <a:buFont typeface="+mj-lt"/>
              <a:buAutoNum type="arabicPeriod"/>
            </a:pPr>
            <a:r>
              <a:rPr lang="en-GB" sz="2600" dirty="0">
                <a:solidFill>
                  <a:schemeClr val="tx2"/>
                </a:solidFill>
                <a:latin typeface="Angsana New" panose="020B0502040204020203" pitchFamily="18" charset="-34"/>
                <a:cs typeface="Angsana New" panose="020B0502040204020203" pitchFamily="18" charset="-34"/>
              </a:rPr>
              <a:t>Your thoughts about this paper</a:t>
            </a:r>
            <a:endParaRPr lang="en-GB" sz="2600" b="0" i="0" dirty="0">
              <a:solidFill>
                <a:schemeClr val="tx2"/>
              </a:solidFill>
              <a:effectLst/>
              <a:latin typeface="Angsana New" panose="020B0502040204020203" pitchFamily="18" charset="-34"/>
              <a:cs typeface="Angsana New" panose="020B0502040204020203" pitchFamily="18" charset="-34"/>
            </a:endParaRPr>
          </a:p>
          <a:p>
            <a:pPr marL="514350" indent="-514350">
              <a:buClr>
                <a:srgbClr val="00B0F0"/>
              </a:buClr>
              <a:buFont typeface="+mj-lt"/>
              <a:buAutoNum type="arabicPeriod"/>
            </a:pPr>
            <a:r>
              <a:rPr lang="en-GB" sz="2600" dirty="0">
                <a:solidFill>
                  <a:schemeClr val="tx2"/>
                </a:solidFill>
                <a:latin typeface="Angsana New" panose="020B0502040204020203" pitchFamily="18" charset="-34"/>
                <a:cs typeface="Angsana New" panose="020B0502040204020203" pitchFamily="18" charset="-34"/>
              </a:rPr>
              <a:t>The more</a:t>
            </a:r>
            <a:r>
              <a:rPr lang="en-GB" sz="2600" b="0" i="0" dirty="0">
                <a:solidFill>
                  <a:schemeClr val="tx2"/>
                </a:solidFill>
                <a:effectLst/>
                <a:latin typeface="Angsana New" panose="020B0502040204020203" pitchFamily="18" charset="-34"/>
                <a:cs typeface="Angsana New" panose="020B0502040204020203" pitchFamily="18" charset="-34"/>
              </a:rPr>
              <a:t> current, up to date paper you found and the differences between the two papers  </a:t>
            </a:r>
          </a:p>
          <a:p>
            <a:pPr marL="514350" indent="-514350">
              <a:buClr>
                <a:srgbClr val="00B0F0"/>
              </a:buClr>
              <a:buFont typeface="+mj-lt"/>
              <a:buAutoNum type="arabicPeriod"/>
            </a:pPr>
            <a:r>
              <a:rPr lang="en-GB" sz="2600" dirty="0">
                <a:solidFill>
                  <a:schemeClr val="tx2"/>
                </a:solidFill>
                <a:latin typeface="Angsana New" panose="020B0502040204020203" pitchFamily="18" charset="-34"/>
                <a:cs typeface="Angsana New" panose="020B0502040204020203" pitchFamily="18" charset="-34"/>
              </a:rPr>
              <a:t>One learning point from the exercise</a:t>
            </a:r>
            <a:endParaRPr lang="en-GB" sz="1800" dirty="0">
              <a:solidFill>
                <a:schemeClr val="tx2"/>
              </a:solidFill>
            </a:endParaRPr>
          </a:p>
        </p:txBody>
      </p:sp>
    </p:spTree>
    <p:extLst>
      <p:ext uri="{BB962C8B-B14F-4D97-AF65-F5344CB8AC3E}">
        <p14:creationId xmlns:p14="http://schemas.microsoft.com/office/powerpoint/2010/main" val="372542756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4" name="Rectangle 136">
            <a:extLst>
              <a:ext uri="{FF2B5EF4-FFF2-40B4-BE49-F238E27FC236}">
                <a16:creationId xmlns:a16="http://schemas.microsoft.com/office/drawing/2014/main" id="{F94AA2BD-2E3F-4B1D-8127-5744B81153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2CDB539-051D-4A05-8DD5-289865BFCE6C}"/>
              </a:ext>
            </a:extLst>
          </p:cNvPr>
          <p:cNvSpPr>
            <a:spLocks noGrp="1"/>
          </p:cNvSpPr>
          <p:nvPr>
            <p:ph type="title"/>
          </p:nvPr>
        </p:nvSpPr>
        <p:spPr>
          <a:xfrm>
            <a:off x="411480" y="987552"/>
            <a:ext cx="4485861" cy="1088136"/>
          </a:xfrm>
        </p:spPr>
        <p:txBody>
          <a:bodyPr anchor="b">
            <a:normAutofit/>
          </a:bodyPr>
          <a:lstStyle/>
          <a:p>
            <a:r>
              <a:rPr lang="en-GB" sz="2600" b="0" i="0" dirty="0">
                <a:effectLst/>
                <a:latin typeface="tahoma" panose="020B0604030504040204" pitchFamily="34" charset="0"/>
              </a:rPr>
              <a:t>Questionnaire on the expectations of supervision: </a:t>
            </a:r>
            <a:endParaRPr lang="en-GB" sz="2600" dirty="0"/>
          </a:p>
        </p:txBody>
      </p:sp>
      <p:sp>
        <p:nvSpPr>
          <p:cNvPr id="2055" name="Rectangle 138">
            <a:extLst>
              <a:ext uri="{FF2B5EF4-FFF2-40B4-BE49-F238E27FC236}">
                <a16:creationId xmlns:a16="http://schemas.microsoft.com/office/drawing/2014/main" id="{4BD02261-2DC8-4AA8-9E16-7751AE8924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49223" y="387939"/>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056" name="Rectangle 140">
            <a:extLst>
              <a:ext uri="{FF2B5EF4-FFF2-40B4-BE49-F238E27FC236}">
                <a16:creationId xmlns:a16="http://schemas.microsoft.com/office/drawing/2014/main" id="{3D752CF2-2291-40B5-B462-C17B174C10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1480" y="2286000"/>
            <a:ext cx="438912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0D126F67-7B72-4A71-BA21-382CF283867A}"/>
              </a:ext>
            </a:extLst>
          </p:cNvPr>
          <p:cNvSpPr>
            <a:spLocks noGrp="1"/>
          </p:cNvSpPr>
          <p:nvPr>
            <p:ph idx="1"/>
          </p:nvPr>
        </p:nvSpPr>
        <p:spPr>
          <a:xfrm>
            <a:off x="411479" y="2688336"/>
            <a:ext cx="4498848" cy="3584448"/>
          </a:xfrm>
        </p:spPr>
        <p:txBody>
          <a:bodyPr anchor="t">
            <a:normAutofit/>
          </a:bodyPr>
          <a:lstStyle/>
          <a:p>
            <a:r>
              <a:rPr lang="en-GB" sz="1800" b="0" i="0" dirty="0">
                <a:effectLst/>
                <a:latin typeface="tahoma" panose="020B0604030504040204" pitchFamily="34" charset="0"/>
              </a:rPr>
              <a:t>Mutual expectations - agreeing what can be expected within, and the process of, research supervision and considering a contractual arrangement.</a:t>
            </a:r>
          </a:p>
          <a:p>
            <a:endParaRPr lang="en-GB" sz="1800" dirty="0">
              <a:latin typeface="tahoma" panose="020B0604030504040204" pitchFamily="34" charset="0"/>
            </a:endParaRPr>
          </a:p>
          <a:p>
            <a:r>
              <a:rPr lang="en-GB" sz="1800" dirty="0">
                <a:latin typeface="tahoma" panose="020B0604030504040204" pitchFamily="34" charset="0"/>
              </a:rPr>
              <a:t>Supervisees need to … (3)</a:t>
            </a:r>
          </a:p>
          <a:p>
            <a:endParaRPr lang="en-GB" sz="1800" dirty="0">
              <a:latin typeface="tahoma" panose="020B0604030504040204" pitchFamily="34" charset="0"/>
            </a:endParaRPr>
          </a:p>
          <a:p>
            <a:r>
              <a:rPr lang="en-GB" sz="1800" dirty="0">
                <a:latin typeface="tahoma" panose="020B0604030504040204" pitchFamily="34" charset="0"/>
              </a:rPr>
              <a:t>Supervisors need to … (3)</a:t>
            </a:r>
          </a:p>
          <a:p>
            <a:endParaRPr lang="en-GB" sz="1800" dirty="0">
              <a:latin typeface="tahoma" panose="020B0604030504040204" pitchFamily="34" charset="0"/>
            </a:endParaRPr>
          </a:p>
          <a:p>
            <a:r>
              <a:rPr lang="en-GB" sz="1800" dirty="0">
                <a:latin typeface="tahoma" panose="020B0604030504040204" pitchFamily="34" charset="0"/>
              </a:rPr>
              <a:t>Both need to … (3)</a:t>
            </a:r>
            <a:endParaRPr lang="en-GB" sz="1800" dirty="0"/>
          </a:p>
        </p:txBody>
      </p:sp>
      <p:pic>
        <p:nvPicPr>
          <p:cNvPr id="2052" name="Picture 4" descr="Striving to provide superior healthcare Cropped shot of a team of doctors joining their hands together in unity Healthcare And Medicine Stock Photo">
            <a:extLst>
              <a:ext uri="{FF2B5EF4-FFF2-40B4-BE49-F238E27FC236}">
                <a16:creationId xmlns:a16="http://schemas.microsoft.com/office/drawing/2014/main" id="{1B0F847B-4530-474F-918B-D817777889D9}"/>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123" b="-1"/>
          <a:stretch/>
        </p:blipFill>
        <p:spPr bwMode="auto">
          <a:xfrm>
            <a:off x="5308052" y="10"/>
            <a:ext cx="6883948" cy="6857990"/>
          </a:xfrm>
          <a:custGeom>
            <a:avLst/>
            <a:gdLst/>
            <a:ahLst/>
            <a:cxnLst/>
            <a:rect l="l" t="t" r="r" b="b"/>
            <a:pathLst>
              <a:path w="6883948" h="6858000">
                <a:moveTo>
                  <a:pt x="365648" y="0"/>
                </a:moveTo>
                <a:lnTo>
                  <a:pt x="6883948" y="0"/>
                </a:lnTo>
                <a:lnTo>
                  <a:pt x="6883948" y="6858000"/>
                </a:lnTo>
                <a:lnTo>
                  <a:pt x="365648" y="6858000"/>
                </a:lnTo>
                <a:lnTo>
                  <a:pt x="360213" y="6835050"/>
                </a:lnTo>
                <a:cubicBezTo>
                  <a:pt x="128263" y="5788167"/>
                  <a:pt x="0" y="4637179"/>
                  <a:pt x="0" y="3429001"/>
                </a:cubicBezTo>
                <a:cubicBezTo>
                  <a:pt x="0" y="2220824"/>
                  <a:pt x="128263" y="1069835"/>
                  <a:pt x="360213" y="22952"/>
                </a:cubicBezTo>
                <a:close/>
              </a:path>
            </a:pathLst>
          </a:custGeom>
          <a:noFill/>
          <a:effectLst>
            <a:outerShdw blurRad="50800" dist="38100" dir="10800000" algn="r" rotWithShape="0">
              <a:schemeClr val="bg1">
                <a:lumMod val="85000"/>
                <a:alpha val="30000"/>
              </a:scheme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7382877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56E8CE-CF74-4B0D-9B37-6D599AC90CAC}"/>
              </a:ext>
            </a:extLst>
          </p:cNvPr>
          <p:cNvSpPr>
            <a:spLocks noGrp="1"/>
          </p:cNvSpPr>
          <p:nvPr>
            <p:ph type="title"/>
          </p:nvPr>
        </p:nvSpPr>
        <p:spPr/>
        <p:txBody>
          <a:bodyPr/>
          <a:lstStyle/>
          <a:p>
            <a:r>
              <a:rPr lang="en-GB" dirty="0"/>
              <a:t>MODULE FORUM: </a:t>
            </a:r>
          </a:p>
        </p:txBody>
      </p:sp>
      <p:pic>
        <p:nvPicPr>
          <p:cNvPr id="2050" name="Picture 2" descr="Three social media icons on iPhone screen &quot;Amsterdam, The Netherlands - June 8, 2011: Three social media icons on iPhone 4 screen (Facebook, LinkedIn and Twitter)&quot; Online Messaging Stock Photo">
            <a:extLst>
              <a:ext uri="{FF2B5EF4-FFF2-40B4-BE49-F238E27FC236}">
                <a16:creationId xmlns:a16="http://schemas.microsoft.com/office/drawing/2014/main" id="{10F5777E-0CA0-45AC-BC84-12CE1FA5EDCC}"/>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974848" y="1919510"/>
            <a:ext cx="6242304" cy="416356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5185652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4AEF03-CE3A-4674-A810-B0E8530A11CF}"/>
              </a:ext>
            </a:extLst>
          </p:cNvPr>
          <p:cNvSpPr>
            <a:spLocks noGrp="1"/>
          </p:cNvSpPr>
          <p:nvPr>
            <p:ph type="title"/>
          </p:nvPr>
        </p:nvSpPr>
        <p:spPr/>
        <p:txBody>
          <a:bodyPr>
            <a:normAutofit fontScale="90000"/>
          </a:bodyPr>
          <a:lstStyle/>
          <a:p>
            <a:r>
              <a:rPr lang="en-GB" b="0" i="0" dirty="0">
                <a:solidFill>
                  <a:srgbClr val="212529"/>
                </a:solidFill>
                <a:effectLst/>
                <a:latin typeface="-apple-system"/>
              </a:rPr>
              <a:t>In recapping on how to write a literature review, you have considered the need to be a good evidence hunter:</a:t>
            </a:r>
            <a:br>
              <a:rPr lang="en-GB" b="0" i="0" dirty="0">
                <a:solidFill>
                  <a:srgbClr val="212529"/>
                </a:solidFill>
                <a:effectLst/>
                <a:latin typeface="-apple-system"/>
              </a:rPr>
            </a:br>
            <a:endParaRPr lang="en-GB" dirty="0"/>
          </a:p>
        </p:txBody>
      </p:sp>
      <p:pic>
        <p:nvPicPr>
          <p:cNvPr id="4098" name="Picture 2" descr="Pencil, Writing Tool, School Supplies, Stationery">
            <a:extLst>
              <a:ext uri="{FF2B5EF4-FFF2-40B4-BE49-F238E27FC236}">
                <a16:creationId xmlns:a16="http://schemas.microsoft.com/office/drawing/2014/main" id="{97DE5DBA-91F5-49E0-9630-047A74F20869}"/>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0751127" y="3823853"/>
            <a:ext cx="1327579" cy="2888817"/>
          </a:xfrm>
          <a:prstGeom prst="rect">
            <a:avLst/>
          </a:prstGeom>
          <a:noFill/>
          <a:extLst>
            <a:ext uri="{909E8E84-426E-40DD-AFC4-6F175D3DCCD1}">
              <a14:hiddenFill xmlns:a14="http://schemas.microsoft.com/office/drawing/2010/main">
                <a:solidFill>
                  <a:srgbClr val="FFFFFF"/>
                </a:solidFill>
              </a14:hiddenFill>
            </a:ext>
          </a:extLst>
        </p:spPr>
      </p:pic>
      <p:sp>
        <p:nvSpPr>
          <p:cNvPr id="12" name="TextBox 11">
            <a:extLst>
              <a:ext uri="{FF2B5EF4-FFF2-40B4-BE49-F238E27FC236}">
                <a16:creationId xmlns:a16="http://schemas.microsoft.com/office/drawing/2014/main" id="{B0AB08B4-EC40-4D53-BDF7-EB6E22CAEF3B}"/>
              </a:ext>
            </a:extLst>
          </p:cNvPr>
          <p:cNvSpPr txBox="1"/>
          <p:nvPr/>
        </p:nvSpPr>
        <p:spPr>
          <a:xfrm>
            <a:off x="766617" y="2277147"/>
            <a:ext cx="9356437" cy="3970318"/>
          </a:xfrm>
          <a:prstGeom prst="rect">
            <a:avLst/>
          </a:prstGeom>
          <a:noFill/>
        </p:spPr>
        <p:txBody>
          <a:bodyPr wrap="square">
            <a:spAutoFit/>
          </a:bodyPr>
          <a:lstStyle/>
          <a:p>
            <a:pPr algn="l"/>
            <a:r>
              <a:rPr lang="en-GB" sz="2800" b="0" i="0" dirty="0">
                <a:solidFill>
                  <a:srgbClr val="212529"/>
                </a:solidFill>
                <a:effectLst/>
                <a:latin typeface="-apple-system"/>
              </a:rPr>
              <a:t>For example:</a:t>
            </a:r>
          </a:p>
          <a:p>
            <a:pPr algn="l">
              <a:buFont typeface="Arial" panose="020B0604020202020204" pitchFamily="34" charset="0"/>
              <a:buChar char="•"/>
            </a:pPr>
            <a:endParaRPr lang="en-GB" sz="2800" dirty="0">
              <a:solidFill>
                <a:srgbClr val="212529"/>
              </a:solidFill>
              <a:latin typeface="-apple-system"/>
            </a:endParaRPr>
          </a:p>
          <a:p>
            <a:pPr algn="l">
              <a:buFont typeface="Arial" panose="020B0604020202020204" pitchFamily="34" charset="0"/>
              <a:buChar char="•"/>
            </a:pPr>
            <a:r>
              <a:rPr lang="en-GB" sz="2800" b="0" i="0" dirty="0">
                <a:solidFill>
                  <a:srgbClr val="212529"/>
                </a:solidFill>
                <a:effectLst/>
                <a:latin typeface="-apple-system"/>
              </a:rPr>
              <a:t>Ask good, open questions</a:t>
            </a:r>
          </a:p>
          <a:p>
            <a:pPr algn="l">
              <a:buFont typeface="Arial" panose="020B0604020202020204" pitchFamily="34" charset="0"/>
              <a:buChar char="•"/>
            </a:pPr>
            <a:r>
              <a:rPr lang="en-GB" sz="2800" b="0" i="0" dirty="0">
                <a:solidFill>
                  <a:srgbClr val="212529"/>
                </a:solidFill>
                <a:effectLst/>
                <a:latin typeface="-apple-system"/>
              </a:rPr>
              <a:t>Check Your Sources</a:t>
            </a:r>
          </a:p>
          <a:p>
            <a:pPr algn="l">
              <a:buFont typeface="Arial" panose="020B0604020202020204" pitchFamily="34" charset="0"/>
              <a:buChar char="•"/>
            </a:pPr>
            <a:r>
              <a:rPr lang="en-GB" sz="2800" b="0" i="0" dirty="0">
                <a:solidFill>
                  <a:srgbClr val="212529"/>
                </a:solidFill>
                <a:effectLst/>
                <a:latin typeface="-apple-system"/>
              </a:rPr>
              <a:t>Go beyond the surface – be a curious evidence hunter</a:t>
            </a:r>
          </a:p>
          <a:p>
            <a:pPr algn="l">
              <a:buFont typeface="Arial" panose="020B0604020202020204" pitchFamily="34" charset="0"/>
              <a:buChar char="•"/>
            </a:pPr>
            <a:r>
              <a:rPr lang="en-GB" sz="2800" b="0" i="0" dirty="0">
                <a:solidFill>
                  <a:srgbClr val="212529"/>
                </a:solidFill>
                <a:effectLst/>
                <a:latin typeface="-apple-system"/>
              </a:rPr>
              <a:t>Be inquisitive, patient and organised</a:t>
            </a:r>
          </a:p>
          <a:p>
            <a:pPr algn="l">
              <a:buFont typeface="Arial" panose="020B0604020202020204" pitchFamily="34" charset="0"/>
              <a:buChar char="•"/>
            </a:pPr>
            <a:r>
              <a:rPr lang="en-GB" sz="2800" b="0" i="0" dirty="0">
                <a:solidFill>
                  <a:srgbClr val="212529"/>
                </a:solidFill>
                <a:effectLst/>
                <a:latin typeface="-apple-system"/>
              </a:rPr>
              <a:t>Understand and respect academic ownership</a:t>
            </a:r>
          </a:p>
          <a:p>
            <a:pPr algn="l">
              <a:buFont typeface="Arial" panose="020B0604020202020204" pitchFamily="34" charset="0"/>
              <a:buChar char="•"/>
            </a:pPr>
            <a:endParaRPr lang="en-GB" sz="2800" b="0" i="0" dirty="0">
              <a:solidFill>
                <a:srgbClr val="212529"/>
              </a:solidFill>
              <a:effectLst/>
              <a:latin typeface="-apple-system"/>
            </a:endParaRPr>
          </a:p>
          <a:p>
            <a:pPr algn="l"/>
            <a:r>
              <a:rPr lang="en-GB" sz="2800" b="0" i="0" dirty="0">
                <a:solidFill>
                  <a:srgbClr val="212529"/>
                </a:solidFill>
                <a:effectLst/>
                <a:latin typeface="-apple-system"/>
              </a:rPr>
              <a:t>What else might you add to this list?</a:t>
            </a:r>
          </a:p>
        </p:txBody>
      </p:sp>
      <p:pic>
        <p:nvPicPr>
          <p:cNvPr id="3" name="Picture 3" descr="\\Samfil02\Samaritans\Fundraising &amp; Communications\Communications\Design Work\NEW DESIGN WORK\BRANDING\Illustrations\Illustrations for WORD 2013\PNGs for WORD templates\speech bubble_teal.png">
            <a:extLst>
              <a:ext uri="{FF2B5EF4-FFF2-40B4-BE49-F238E27FC236}">
                <a16:creationId xmlns:a16="http://schemas.microsoft.com/office/drawing/2014/main" id="{1FC6B114-575C-48BF-8364-3B71786C3109}"/>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681559" y="1690688"/>
            <a:ext cx="1313934" cy="99558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1829402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7A05AA-A3B1-42D8-9B9B-530BA0832EC7}"/>
              </a:ext>
            </a:extLst>
          </p:cNvPr>
          <p:cNvSpPr>
            <a:spLocks noGrp="1"/>
          </p:cNvSpPr>
          <p:nvPr>
            <p:ph type="title"/>
          </p:nvPr>
        </p:nvSpPr>
        <p:spPr>
          <a:xfrm>
            <a:off x="519545" y="621792"/>
            <a:ext cx="5181503" cy="5504688"/>
          </a:xfrm>
        </p:spPr>
        <p:txBody>
          <a:bodyPr>
            <a:normAutofit/>
          </a:bodyPr>
          <a:lstStyle/>
          <a:p>
            <a:r>
              <a:rPr lang="en-GB" sz="4800"/>
              <a:t>Literature review quality, format and structure</a:t>
            </a:r>
          </a:p>
        </p:txBody>
      </p:sp>
      <p:graphicFrame>
        <p:nvGraphicFramePr>
          <p:cNvPr id="5" name="Content Placeholder 2">
            <a:extLst>
              <a:ext uri="{FF2B5EF4-FFF2-40B4-BE49-F238E27FC236}">
                <a16:creationId xmlns:a16="http://schemas.microsoft.com/office/drawing/2014/main" id="{F9DE3484-CDD5-4C5A-82E9-FE4DB6D2FDA0}"/>
              </a:ext>
            </a:extLst>
          </p:cNvPr>
          <p:cNvGraphicFramePr>
            <a:graphicFrameLocks noGrp="1"/>
          </p:cNvGraphicFramePr>
          <p:nvPr>
            <p:ph idx="1"/>
          </p:nvPr>
        </p:nvGraphicFramePr>
        <p:xfrm>
          <a:off x="6099048" y="621792"/>
          <a:ext cx="525780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1825384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67AD1A-0BDA-4ECA-B43D-E141F132A167}"/>
              </a:ext>
            </a:extLst>
          </p:cNvPr>
          <p:cNvSpPr>
            <a:spLocks noGrp="1"/>
          </p:cNvSpPr>
          <p:nvPr>
            <p:ph type="title"/>
          </p:nvPr>
        </p:nvSpPr>
        <p:spPr/>
        <p:txBody>
          <a:bodyPr/>
          <a:lstStyle/>
          <a:p>
            <a:r>
              <a:rPr lang="en-GB" dirty="0"/>
              <a:t>The good, the bad and the ugly…..</a:t>
            </a:r>
          </a:p>
        </p:txBody>
      </p:sp>
      <p:pic>
        <p:nvPicPr>
          <p:cNvPr id="4098" name="Picture 2" descr="Thumbs up thumbs down. Yes and no concept.  Negative Emotion Stock Photo">
            <a:extLst>
              <a:ext uri="{FF2B5EF4-FFF2-40B4-BE49-F238E27FC236}">
                <a16:creationId xmlns:a16="http://schemas.microsoft.com/office/drawing/2014/main" id="{A52572AA-60A7-4F3A-8356-BE2F38D09C7D}"/>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572654" y="1995109"/>
            <a:ext cx="5680364" cy="4955254"/>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descr="\\Samfil02\Samaritans\Fundraising &amp; Communications\Communications\Design Work\NEW DESIGN WORK\BRANDING\Illustrations\Illustrations for WORD 2013\PNGs for WORD templates\people talking teal.png">
            <a:extLst>
              <a:ext uri="{FF2B5EF4-FFF2-40B4-BE49-F238E27FC236}">
                <a16:creationId xmlns:a16="http://schemas.microsoft.com/office/drawing/2014/main" id="{1FBEEF70-E865-4A4A-A36D-A929635239DA}"/>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007089" y="1902746"/>
            <a:ext cx="4229662" cy="4880111"/>
          </a:xfrm>
          <a:prstGeom prst="rect">
            <a:avLst/>
          </a:prstGeom>
          <a:noFill/>
          <a:extLst>
            <a:ext uri="{909E8E84-426E-40DD-AFC4-6F175D3DCCD1}">
              <a14:hiddenFill xmlns:a14="http://schemas.microsoft.com/office/drawing/2010/main">
                <a:solidFill>
                  <a:srgbClr val="FFFFFF"/>
                </a:solidFill>
              </a14:hiddenFill>
            </a:ext>
          </a:extLst>
        </p:spPr>
      </p:pic>
      <p:sp>
        <p:nvSpPr>
          <p:cNvPr id="8" name="Rectangle 7">
            <a:extLst>
              <a:ext uri="{FF2B5EF4-FFF2-40B4-BE49-F238E27FC236}">
                <a16:creationId xmlns:a16="http://schemas.microsoft.com/office/drawing/2014/main" id="{9094302F-6422-476B-B713-E3628B17ECB8}"/>
              </a:ext>
            </a:extLst>
          </p:cNvPr>
          <p:cNvSpPr/>
          <p:nvPr/>
        </p:nvSpPr>
        <p:spPr>
          <a:xfrm rot="21425009">
            <a:off x="7254262" y="1459855"/>
            <a:ext cx="3513398" cy="461665"/>
          </a:xfrm>
          <a:prstGeom prst="rect">
            <a:avLst/>
          </a:prstGeom>
        </p:spPr>
        <p:txBody>
          <a:bodyPr wrap="none">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GB" sz="2400" b="0" i="0" u="none" strike="noStrike" kern="0" cap="none" spc="0" normalizeH="0" baseline="0" noProof="0" dirty="0">
                <a:ln>
                  <a:noFill/>
                </a:ln>
                <a:solidFill>
                  <a:srgbClr val="007989"/>
                </a:solidFill>
                <a:effectLst/>
                <a:uLnTx/>
                <a:uFillTx/>
              </a:rPr>
              <a:t>Please take time to discuss</a:t>
            </a:r>
          </a:p>
        </p:txBody>
      </p:sp>
    </p:spTree>
    <p:extLst>
      <p:ext uri="{BB962C8B-B14F-4D97-AF65-F5344CB8AC3E}">
        <p14:creationId xmlns:p14="http://schemas.microsoft.com/office/powerpoint/2010/main" val="263988621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FA67CD3-AB4E-4A7A-BEB8-53C445D8C4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726"/>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07CF545F-9C2E-4446-97CD-AD92990C2B6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F6525FC6-E17F-41CF-997D-EBC3195899D8}"/>
              </a:ext>
            </a:extLst>
          </p:cNvPr>
          <p:cNvSpPr>
            <a:spLocks noGrp="1"/>
          </p:cNvSpPr>
          <p:nvPr>
            <p:ph type="title"/>
          </p:nvPr>
        </p:nvSpPr>
        <p:spPr>
          <a:xfrm>
            <a:off x="6094105" y="802955"/>
            <a:ext cx="4977976" cy="1454051"/>
          </a:xfrm>
        </p:spPr>
        <p:txBody>
          <a:bodyPr>
            <a:normAutofit/>
          </a:bodyPr>
          <a:lstStyle/>
          <a:p>
            <a:r>
              <a:rPr lang="en-GB">
                <a:solidFill>
                  <a:srgbClr val="000000"/>
                </a:solidFill>
              </a:rPr>
              <a:t>Critiquing the literature …</a:t>
            </a:r>
          </a:p>
        </p:txBody>
      </p:sp>
      <p:sp>
        <p:nvSpPr>
          <p:cNvPr id="14" name="Freeform 62">
            <a:extLst>
              <a:ext uri="{FF2B5EF4-FFF2-40B4-BE49-F238E27FC236}">
                <a16:creationId xmlns:a16="http://schemas.microsoft.com/office/drawing/2014/main" id="{339C8D78-A644-462F-B674-F440635E53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85000"/>
                  </a:schemeClr>
                </a:gs>
                <a:gs pos="100000">
                  <a:schemeClr val="bg2">
                    <a:lumMod val="8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Graphic 6" descr="Books">
            <a:extLst>
              <a:ext uri="{FF2B5EF4-FFF2-40B4-BE49-F238E27FC236}">
                <a16:creationId xmlns:a16="http://schemas.microsoft.com/office/drawing/2014/main" id="{6557A98B-A934-4EBE-BB3B-94F40AF1C613}"/>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450254" y="1629089"/>
            <a:ext cx="3620021" cy="3620021"/>
          </a:xfrm>
          <a:prstGeom prst="rect">
            <a:avLst/>
          </a:prstGeom>
        </p:spPr>
      </p:pic>
      <p:sp>
        <p:nvSpPr>
          <p:cNvPr id="3" name="Content Placeholder 2">
            <a:extLst>
              <a:ext uri="{FF2B5EF4-FFF2-40B4-BE49-F238E27FC236}">
                <a16:creationId xmlns:a16="http://schemas.microsoft.com/office/drawing/2014/main" id="{B6D76E3C-3AD2-4458-ABB5-9887A298FD7B}"/>
              </a:ext>
            </a:extLst>
          </p:cNvPr>
          <p:cNvSpPr>
            <a:spLocks noGrp="1"/>
          </p:cNvSpPr>
          <p:nvPr>
            <p:ph idx="1"/>
          </p:nvPr>
        </p:nvSpPr>
        <p:spPr>
          <a:xfrm>
            <a:off x="6090574" y="2064470"/>
            <a:ext cx="5966308" cy="4666268"/>
          </a:xfrm>
        </p:spPr>
        <p:txBody>
          <a:bodyPr anchor="ctr">
            <a:normAutofit/>
          </a:bodyPr>
          <a:lstStyle/>
          <a:p>
            <a:pPr marL="0" indent="0">
              <a:buNone/>
            </a:pPr>
            <a:r>
              <a:rPr lang="en-GB" sz="1600" b="0" i="0" dirty="0">
                <a:solidFill>
                  <a:srgbClr val="000000"/>
                </a:solidFill>
                <a:effectLst/>
                <a:latin typeface="-apple-system"/>
              </a:rPr>
              <a:t>‘</a:t>
            </a:r>
            <a:r>
              <a:rPr lang="en-GB" sz="2000" b="0" i="0" dirty="0">
                <a:solidFill>
                  <a:srgbClr val="000000"/>
                </a:solidFill>
                <a:effectLst/>
                <a:latin typeface="-apple-system"/>
              </a:rPr>
              <a:t>Literature’ is the academic term referring to peer-reviewed scholarly work such as journal articles. There will also be so called, ‘grey literature’ around your topic area – relevant information that has not been through the peer review process, or less academic writing.</a:t>
            </a:r>
          </a:p>
          <a:p>
            <a:pPr marL="0" indent="0">
              <a:buNone/>
            </a:pPr>
            <a:r>
              <a:rPr lang="en-GB" sz="2000" b="0" i="0" dirty="0">
                <a:solidFill>
                  <a:srgbClr val="000000"/>
                </a:solidFill>
                <a:effectLst/>
                <a:latin typeface="-apple-system"/>
              </a:rPr>
              <a:t>Explain to your peers: </a:t>
            </a:r>
          </a:p>
          <a:p>
            <a:pPr>
              <a:buClr>
                <a:srgbClr val="00B0F0"/>
              </a:buClr>
              <a:buFont typeface="Wingdings" panose="05000000000000000000" pitchFamily="2" charset="2"/>
              <a:buChar char="q"/>
            </a:pPr>
            <a:r>
              <a:rPr lang="en-GB" sz="2000" dirty="0">
                <a:solidFill>
                  <a:srgbClr val="000000"/>
                </a:solidFill>
                <a:latin typeface="-apple-system"/>
              </a:rPr>
              <a:t>Th</a:t>
            </a:r>
            <a:r>
              <a:rPr lang="en-GB" sz="2000" b="0" i="0" dirty="0">
                <a:solidFill>
                  <a:srgbClr val="000000"/>
                </a:solidFill>
                <a:effectLst/>
                <a:latin typeface="-apple-system"/>
              </a:rPr>
              <a:t>e content of the academic paper about your topic </a:t>
            </a:r>
          </a:p>
          <a:p>
            <a:pPr>
              <a:buClr>
                <a:srgbClr val="00B0F0"/>
              </a:buClr>
              <a:buFont typeface="Wingdings" panose="05000000000000000000" pitchFamily="2" charset="2"/>
              <a:buChar char="q"/>
            </a:pPr>
            <a:r>
              <a:rPr lang="en-GB" sz="2000" dirty="0">
                <a:solidFill>
                  <a:srgbClr val="000000"/>
                </a:solidFill>
                <a:latin typeface="-apple-system"/>
              </a:rPr>
              <a:t>The content of the</a:t>
            </a:r>
            <a:r>
              <a:rPr lang="en-GB" sz="2000" b="0" i="0" dirty="0">
                <a:solidFill>
                  <a:srgbClr val="000000"/>
                </a:solidFill>
                <a:effectLst/>
                <a:latin typeface="-apple-system"/>
              </a:rPr>
              <a:t> piece of non-academic writing  </a:t>
            </a:r>
          </a:p>
          <a:p>
            <a:pPr>
              <a:buClr>
                <a:srgbClr val="00B0F0"/>
              </a:buClr>
              <a:buFont typeface="Wingdings" panose="05000000000000000000" pitchFamily="2" charset="2"/>
              <a:buChar char="q"/>
            </a:pPr>
            <a:r>
              <a:rPr lang="en-GB" sz="2000" dirty="0">
                <a:solidFill>
                  <a:srgbClr val="000000"/>
                </a:solidFill>
                <a:latin typeface="-apple-system"/>
              </a:rPr>
              <a:t>Three differences between them</a:t>
            </a:r>
          </a:p>
          <a:p>
            <a:pPr>
              <a:buClr>
                <a:srgbClr val="00B0F0"/>
              </a:buClr>
              <a:buFont typeface="Wingdings" panose="05000000000000000000" pitchFamily="2" charset="2"/>
              <a:buChar char="q"/>
            </a:pPr>
            <a:r>
              <a:rPr lang="en-GB" sz="2000" b="0" i="0" dirty="0">
                <a:solidFill>
                  <a:srgbClr val="000000"/>
                </a:solidFill>
                <a:effectLst/>
                <a:latin typeface="-apple-system"/>
              </a:rPr>
              <a:t>How might they support each other in the furtherance of your subject</a:t>
            </a:r>
          </a:p>
          <a:p>
            <a:pPr>
              <a:buClr>
                <a:srgbClr val="00B0F0"/>
              </a:buClr>
              <a:buFont typeface="Wingdings" panose="05000000000000000000" pitchFamily="2" charset="2"/>
              <a:buChar char="q"/>
            </a:pPr>
            <a:r>
              <a:rPr lang="en-GB" sz="2000" dirty="0">
                <a:solidFill>
                  <a:srgbClr val="000000"/>
                </a:solidFill>
                <a:latin typeface="-apple-system"/>
              </a:rPr>
              <a:t>Your feelings about the two</a:t>
            </a:r>
            <a:endParaRPr lang="en-GB" sz="2000" b="0" i="0" dirty="0">
              <a:solidFill>
                <a:srgbClr val="000000"/>
              </a:solidFill>
              <a:effectLst/>
              <a:latin typeface="-apple-system"/>
            </a:endParaRPr>
          </a:p>
          <a:p>
            <a:endParaRPr lang="en-GB" sz="1600" dirty="0">
              <a:solidFill>
                <a:srgbClr val="000000"/>
              </a:solidFill>
            </a:endParaRPr>
          </a:p>
        </p:txBody>
      </p:sp>
    </p:spTree>
    <p:extLst>
      <p:ext uri="{BB962C8B-B14F-4D97-AF65-F5344CB8AC3E}">
        <p14:creationId xmlns:p14="http://schemas.microsoft.com/office/powerpoint/2010/main" val="88628247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239EC702-9EEC-4372-8003-3A3330A19F74}"/>
              </a:ext>
            </a:extLst>
          </p:cNvPr>
          <p:cNvSpPr>
            <a:spLocks noGrp="1"/>
          </p:cNvSpPr>
          <p:nvPr>
            <p:ph type="title"/>
          </p:nvPr>
        </p:nvSpPr>
        <p:spPr>
          <a:xfrm>
            <a:off x="958506" y="800392"/>
            <a:ext cx="10264697" cy="1212102"/>
          </a:xfrm>
        </p:spPr>
        <p:txBody>
          <a:bodyPr>
            <a:normAutofit/>
          </a:bodyPr>
          <a:lstStyle/>
          <a:p>
            <a:r>
              <a:rPr lang="en-GB" sz="4000">
                <a:solidFill>
                  <a:srgbClr val="FFFFFF"/>
                </a:solidFill>
              </a:rPr>
              <a:t>Critiquing the literature:</a:t>
            </a:r>
          </a:p>
        </p:txBody>
      </p:sp>
      <p:sp>
        <p:nvSpPr>
          <p:cNvPr id="3" name="Content Placeholder 2">
            <a:extLst>
              <a:ext uri="{FF2B5EF4-FFF2-40B4-BE49-F238E27FC236}">
                <a16:creationId xmlns:a16="http://schemas.microsoft.com/office/drawing/2014/main" id="{64EE5BEE-EF0F-44C8-89CA-6B78D646C6B8}"/>
              </a:ext>
            </a:extLst>
          </p:cNvPr>
          <p:cNvSpPr>
            <a:spLocks noGrp="1"/>
          </p:cNvSpPr>
          <p:nvPr>
            <p:ph idx="1"/>
          </p:nvPr>
        </p:nvSpPr>
        <p:spPr>
          <a:xfrm>
            <a:off x="1367624" y="2490436"/>
            <a:ext cx="9708995" cy="3567173"/>
          </a:xfrm>
        </p:spPr>
        <p:txBody>
          <a:bodyPr anchor="ctr">
            <a:normAutofit/>
          </a:bodyPr>
          <a:lstStyle/>
          <a:p>
            <a:r>
              <a:rPr lang="en-GB" sz="2400" b="0" i="0" dirty="0">
                <a:effectLst/>
                <a:latin typeface="-apple-system"/>
              </a:rPr>
              <a:t>Three practice points and three research points on the research paper: </a:t>
            </a:r>
            <a:r>
              <a:rPr lang="en-GB" sz="2400" b="0" i="0" u="none" strike="noStrike" dirty="0">
                <a:effectLst/>
                <a:latin typeface="-apple-system"/>
                <a:hlinkClick r:id="rId2"/>
              </a:rPr>
              <a:t>The challenges and experiences of working remotely during COVID</a:t>
            </a:r>
            <a:r>
              <a:rPr lang="en-GB" sz="2400" u="none" strike="noStrike" dirty="0">
                <a:latin typeface="-apple-system"/>
              </a:rPr>
              <a:t>:</a:t>
            </a:r>
          </a:p>
          <a:p>
            <a:endParaRPr lang="en-GB" sz="2400" dirty="0">
              <a:latin typeface="-apple-system"/>
            </a:endParaRPr>
          </a:p>
          <a:p>
            <a:r>
              <a:rPr lang="en-GB" sz="2400" dirty="0">
                <a:latin typeface="-apple-system"/>
              </a:rPr>
              <a:t>Research points … … …</a:t>
            </a:r>
          </a:p>
          <a:p>
            <a:r>
              <a:rPr lang="en-GB" sz="2400" dirty="0">
                <a:latin typeface="-apple-system"/>
              </a:rPr>
              <a:t>Practice points … … …</a:t>
            </a:r>
            <a:endParaRPr lang="en-GB" sz="2400" dirty="0"/>
          </a:p>
        </p:txBody>
      </p:sp>
    </p:spTree>
    <p:extLst>
      <p:ext uri="{BB962C8B-B14F-4D97-AF65-F5344CB8AC3E}">
        <p14:creationId xmlns:p14="http://schemas.microsoft.com/office/powerpoint/2010/main" val="378613303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41092E-4495-4E52-8895-CB9F63D7A663}"/>
              </a:ext>
            </a:extLst>
          </p:cNvPr>
          <p:cNvSpPr>
            <a:spLocks noGrp="1"/>
          </p:cNvSpPr>
          <p:nvPr>
            <p:ph type="title"/>
          </p:nvPr>
        </p:nvSpPr>
        <p:spPr/>
        <p:txBody>
          <a:bodyPr>
            <a:normAutofit fontScale="90000"/>
          </a:bodyPr>
          <a:lstStyle/>
          <a:p>
            <a:r>
              <a:rPr lang="en-GB" dirty="0"/>
              <a:t>The challenges and experiences of psychotherapists working remotely during the coronavirus pandemic</a:t>
            </a:r>
          </a:p>
        </p:txBody>
      </p:sp>
      <p:sp>
        <p:nvSpPr>
          <p:cNvPr id="3" name="Content Placeholder 2">
            <a:extLst>
              <a:ext uri="{FF2B5EF4-FFF2-40B4-BE49-F238E27FC236}">
                <a16:creationId xmlns:a16="http://schemas.microsoft.com/office/drawing/2014/main" id="{6272307C-453D-45CB-9A7E-DFE59C4756FB}"/>
              </a:ext>
            </a:extLst>
          </p:cNvPr>
          <p:cNvSpPr>
            <a:spLocks noGrp="1"/>
          </p:cNvSpPr>
          <p:nvPr>
            <p:ph idx="1"/>
          </p:nvPr>
        </p:nvSpPr>
        <p:spPr/>
        <p:txBody>
          <a:bodyPr>
            <a:normAutofit fontScale="92500" lnSpcReduction="10000"/>
          </a:bodyPr>
          <a:lstStyle/>
          <a:p>
            <a:endParaRPr lang="en-GB" dirty="0"/>
          </a:p>
          <a:p>
            <a:r>
              <a:rPr lang="en-GB" sz="3000" dirty="0"/>
              <a:t>What methodology was used?</a:t>
            </a:r>
          </a:p>
          <a:p>
            <a:r>
              <a:rPr lang="en-GB" sz="3000" dirty="0"/>
              <a:t>How were data analysed?</a:t>
            </a:r>
          </a:p>
          <a:p>
            <a:r>
              <a:rPr lang="en-GB" sz="3000" dirty="0"/>
              <a:t>Findings: Was remote therapy seen as effective?</a:t>
            </a:r>
          </a:p>
          <a:p>
            <a:r>
              <a:rPr lang="en-GB" sz="3000" dirty="0"/>
              <a:t>What is the epistemological alignment of the research?</a:t>
            </a:r>
          </a:p>
          <a:p>
            <a:r>
              <a:rPr lang="en-GB" sz="3000" dirty="0"/>
              <a:t>What was the selection criteria for survey participants?  </a:t>
            </a:r>
          </a:p>
          <a:p>
            <a:r>
              <a:rPr lang="en-GB" sz="3000" dirty="0"/>
              <a:t>Name a limitation of the study?</a:t>
            </a:r>
          </a:p>
          <a:p>
            <a:r>
              <a:rPr lang="en-GB" sz="3000" kern="1200" dirty="0">
                <a:solidFill>
                  <a:srgbClr val="000000"/>
                </a:solidFill>
                <a:effectLst/>
                <a:ea typeface="Times New Roman" panose="02020603050405020304" pitchFamily="18" charset="0"/>
              </a:rPr>
              <a:t>What would you say is the ‘so what’ to come out of this research? </a:t>
            </a:r>
            <a:endParaRPr lang="en-GB" sz="3000" dirty="0"/>
          </a:p>
          <a:p>
            <a:r>
              <a:rPr lang="en-GB" sz="3000" dirty="0"/>
              <a:t>How would you have answered the questions on remote working …</a:t>
            </a:r>
          </a:p>
          <a:p>
            <a:endParaRPr lang="en-GB" dirty="0"/>
          </a:p>
          <a:p>
            <a:endParaRPr lang="en-GB" dirty="0"/>
          </a:p>
        </p:txBody>
      </p:sp>
    </p:spTree>
    <p:extLst>
      <p:ext uri="{BB962C8B-B14F-4D97-AF65-F5344CB8AC3E}">
        <p14:creationId xmlns:p14="http://schemas.microsoft.com/office/powerpoint/2010/main" val="19270157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35B22E21-0742-48C6-AA99-FE09A4FCAE44}"/>
              </a:ext>
            </a:extLst>
          </p:cNvPr>
          <p:cNvSpPr/>
          <p:nvPr/>
        </p:nvSpPr>
        <p:spPr>
          <a:xfrm>
            <a:off x="112542" y="112543"/>
            <a:ext cx="11971606" cy="6309420"/>
          </a:xfrm>
          <a:prstGeom prst="rect">
            <a:avLst/>
          </a:prstGeom>
        </p:spPr>
        <p:txBody>
          <a:bodyPr wrap="square">
            <a:spAutoFit/>
          </a:bodyPr>
          <a:lstStyle/>
          <a:p>
            <a:r>
              <a:rPr lang="en-GB" sz="4400" dirty="0"/>
              <a:t>• </a:t>
            </a:r>
            <a:r>
              <a:rPr lang="en-GB" sz="3600" dirty="0"/>
              <a:t>Types of remote working being used by therapists. </a:t>
            </a:r>
          </a:p>
          <a:p>
            <a:r>
              <a:rPr lang="en-GB" sz="3600" dirty="0"/>
              <a:t>• Client types—whether they were new, existing or both. </a:t>
            </a:r>
          </a:p>
          <a:p>
            <a:r>
              <a:rPr lang="en-GB" sz="3600" dirty="0"/>
              <a:t>• The challenges of remote working. </a:t>
            </a:r>
          </a:p>
          <a:p>
            <a:r>
              <a:rPr lang="en-GB" sz="3600" dirty="0"/>
              <a:t>• The perceived effectiveness of remote working. </a:t>
            </a:r>
          </a:p>
          <a:p>
            <a:pPr marL="365125" indent="-365125"/>
            <a:r>
              <a:rPr lang="en-GB" sz="3600" dirty="0"/>
              <a:t>• Therapists’ views of how clients might be feeling about remote working. </a:t>
            </a:r>
          </a:p>
          <a:p>
            <a:r>
              <a:rPr lang="en-GB" sz="3600" dirty="0"/>
              <a:t>• The advantages of remote working with clients. </a:t>
            </a:r>
          </a:p>
          <a:p>
            <a:pPr marL="365125" indent="-365125"/>
            <a:r>
              <a:rPr lang="en-GB" sz="3600" dirty="0"/>
              <a:t>• Whether remote working skills should be formally taught in the context of therapy training programmes. </a:t>
            </a:r>
          </a:p>
          <a:p>
            <a:pPr marL="365125" indent="-365125"/>
            <a:r>
              <a:rPr lang="en-GB" sz="3600" dirty="0"/>
              <a:t>• Whether remote working was likely to become core work for therapists after the pandemic has passed.</a:t>
            </a:r>
          </a:p>
        </p:txBody>
      </p:sp>
    </p:spTree>
    <p:extLst>
      <p:ext uri="{BB962C8B-B14F-4D97-AF65-F5344CB8AC3E}">
        <p14:creationId xmlns:p14="http://schemas.microsoft.com/office/powerpoint/2010/main" val="266106892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1ECAB1E8-8195-4748-BE71-FF806D8689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73" name="Rectangle 72">
            <a:extLst>
              <a:ext uri="{FF2B5EF4-FFF2-40B4-BE49-F238E27FC236}">
                <a16:creationId xmlns:a16="http://schemas.microsoft.com/office/drawing/2014/main" id="{57F6BDD4-E066-4008-8011-6CC31AEB45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9575" y="633619"/>
            <a:ext cx="4279383" cy="5495925"/>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FC66043-22BC-4A06-8FB2-7B0D4F0CEAB5}"/>
              </a:ext>
            </a:extLst>
          </p:cNvPr>
          <p:cNvSpPr>
            <a:spLocks noGrp="1"/>
          </p:cNvSpPr>
          <p:nvPr>
            <p:ph type="title"/>
          </p:nvPr>
        </p:nvSpPr>
        <p:spPr>
          <a:xfrm>
            <a:off x="841247" y="978619"/>
            <a:ext cx="3410712" cy="1106424"/>
          </a:xfrm>
        </p:spPr>
        <p:txBody>
          <a:bodyPr>
            <a:normAutofit/>
          </a:bodyPr>
          <a:lstStyle/>
          <a:p>
            <a:r>
              <a:rPr lang="en-GB" sz="1800"/>
              <a:t>The challenges and experiences of psychotherapists working remotely during the coronavirus* pandemic</a:t>
            </a:r>
          </a:p>
        </p:txBody>
      </p:sp>
      <p:sp>
        <p:nvSpPr>
          <p:cNvPr id="75" name="Rectangle 74">
            <a:extLst>
              <a:ext uri="{FF2B5EF4-FFF2-40B4-BE49-F238E27FC236}">
                <a16:creationId xmlns:a16="http://schemas.microsoft.com/office/drawing/2014/main" id="{2711A8FB-68FC-45FC-B01E-38F809E2D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5567" y="117043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77" name="Rectangle 76">
            <a:extLst>
              <a:ext uri="{FF2B5EF4-FFF2-40B4-BE49-F238E27FC236}">
                <a16:creationId xmlns:a16="http://schemas.microsoft.com/office/drawing/2014/main" id="{2A865FE3-5FC9-4049-87CF-30019C46C0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7459" y="2121408"/>
            <a:ext cx="3328416" cy="9144"/>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A2D947B7-486E-4DF1-9B67-834EFB36E261}"/>
              </a:ext>
            </a:extLst>
          </p:cNvPr>
          <p:cNvSpPr>
            <a:spLocks noGrp="1"/>
          </p:cNvSpPr>
          <p:nvPr>
            <p:ph idx="1"/>
          </p:nvPr>
        </p:nvSpPr>
        <p:spPr>
          <a:xfrm>
            <a:off x="841247" y="2359152"/>
            <a:ext cx="3410712" cy="3425043"/>
          </a:xfrm>
        </p:spPr>
        <p:txBody>
          <a:bodyPr>
            <a:normAutofit/>
          </a:bodyPr>
          <a:lstStyle/>
          <a:p>
            <a:endParaRPr lang="en-GB" sz="1700"/>
          </a:p>
          <a:p>
            <a:endParaRPr lang="en-GB" sz="1700"/>
          </a:p>
          <a:p>
            <a:r>
              <a:rPr lang="en-GB" sz="1700"/>
              <a:t>Learning for your own research from the two papers considered and our discussion today?</a:t>
            </a:r>
          </a:p>
        </p:txBody>
      </p:sp>
      <p:pic>
        <p:nvPicPr>
          <p:cNvPr id="1026" name="Picture 2" descr="See the source image">
            <a:extLst>
              <a:ext uri="{FF2B5EF4-FFF2-40B4-BE49-F238E27FC236}">
                <a16:creationId xmlns:a16="http://schemas.microsoft.com/office/drawing/2014/main" id="{F90E9B94-354E-425B-A48E-9ECE65F9AB3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54"/>
          <a:stretch/>
        </p:blipFill>
        <p:spPr bwMode="auto">
          <a:xfrm>
            <a:off x="5124450" y="634382"/>
            <a:ext cx="6657213" cy="549516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5392253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BD808C-C194-492A-9471-50206DE9CCCC}"/>
              </a:ext>
            </a:extLst>
          </p:cNvPr>
          <p:cNvSpPr>
            <a:spLocks noGrp="1"/>
          </p:cNvSpPr>
          <p:nvPr>
            <p:ph type="title"/>
          </p:nvPr>
        </p:nvSpPr>
        <p:spPr/>
        <p:txBody>
          <a:bodyPr/>
          <a:lstStyle/>
          <a:p>
            <a:r>
              <a:rPr lang="en-GB" dirty="0"/>
              <a:t>Writing a literature review for a </a:t>
            </a:r>
            <a:r>
              <a:rPr lang="en-GB"/>
              <a:t>MA Dissertation</a:t>
            </a:r>
          </a:p>
        </p:txBody>
      </p:sp>
      <p:pic>
        <p:nvPicPr>
          <p:cNvPr id="3074" name="Picture 2" descr="Scared teenager biting nails Shocked youngster in glasses biting nails and looking at camera in fear against bright purple background Teenager Stock Photo">
            <a:extLst>
              <a:ext uri="{FF2B5EF4-FFF2-40B4-BE49-F238E27FC236}">
                <a16:creationId xmlns:a16="http://schemas.microsoft.com/office/drawing/2014/main" id="{291A4B14-7D18-40A3-922A-60A2FDDB1532}"/>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974848" y="1921034"/>
            <a:ext cx="6242304" cy="416052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99203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CD6E29-9513-4B86-A1F5-78745E24411F}"/>
              </a:ext>
            </a:extLst>
          </p:cNvPr>
          <p:cNvSpPr>
            <a:spLocks noGrp="1"/>
          </p:cNvSpPr>
          <p:nvPr>
            <p:ph type="title"/>
          </p:nvPr>
        </p:nvSpPr>
        <p:spPr/>
        <p:txBody>
          <a:bodyPr/>
          <a:lstStyle/>
          <a:p>
            <a:r>
              <a:rPr lang="en-GB" dirty="0"/>
              <a:t>Training needs …</a:t>
            </a:r>
          </a:p>
        </p:txBody>
      </p:sp>
      <p:pic>
        <p:nvPicPr>
          <p:cNvPr id="1026" name="Picture 2" descr="Adult Education, Book, Books, Knowledge, Power, Learn">
            <a:extLst>
              <a:ext uri="{FF2B5EF4-FFF2-40B4-BE49-F238E27FC236}">
                <a16:creationId xmlns:a16="http://schemas.microsoft.com/office/drawing/2014/main" id="{378BF496-5A90-48AB-973B-D87FD9C85CB4}"/>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524000" y="1972469"/>
            <a:ext cx="9144000" cy="40576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9307959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CDE37C2F-071A-4B12-98F5-1A21EF7588E9}"/>
              </a:ext>
            </a:extLst>
          </p:cNvPr>
          <p:cNvSpPr>
            <a:spLocks noGrp="1"/>
          </p:cNvSpPr>
          <p:nvPr>
            <p:ph type="title"/>
          </p:nvPr>
        </p:nvSpPr>
        <p:spPr>
          <a:xfrm>
            <a:off x="1028699" y="1967266"/>
            <a:ext cx="2966525" cy="2547257"/>
          </a:xfrm>
          <a:noFill/>
        </p:spPr>
        <p:txBody>
          <a:bodyPr vert="horz" lIns="91440" tIns="45720" rIns="91440" bIns="45720" rtlCol="0" anchor="ctr">
            <a:normAutofit/>
          </a:bodyPr>
          <a:lstStyle/>
          <a:p>
            <a:pPr algn="ctr"/>
            <a:r>
              <a:rPr lang="en-US" kern="1200" dirty="0">
                <a:solidFill>
                  <a:srgbClr val="FFFFFF"/>
                </a:solidFill>
                <a:latin typeface="+mj-lt"/>
                <a:ea typeface="+mj-ea"/>
                <a:cs typeface="+mj-cs"/>
              </a:rPr>
              <a:t>Ethics Committee</a:t>
            </a:r>
          </a:p>
        </p:txBody>
      </p:sp>
      <p:graphicFrame>
        <p:nvGraphicFramePr>
          <p:cNvPr id="4" name="Content Placeholder 3">
            <a:extLst>
              <a:ext uri="{FF2B5EF4-FFF2-40B4-BE49-F238E27FC236}">
                <a16:creationId xmlns:a16="http://schemas.microsoft.com/office/drawing/2014/main" id="{5DA8651F-55C3-4F24-82F9-EDB389D82D3E}"/>
              </a:ext>
            </a:extLst>
          </p:cNvPr>
          <p:cNvGraphicFramePr>
            <a:graphicFrameLocks noGrp="1"/>
          </p:cNvGraphicFramePr>
          <p:nvPr>
            <p:ph idx="1"/>
          </p:nvPr>
        </p:nvGraphicFramePr>
        <p:xfrm>
          <a:off x="4821414" y="2582694"/>
          <a:ext cx="6692504" cy="1690283"/>
        </p:xfrm>
        <a:graphic>
          <a:graphicData uri="http://schemas.openxmlformats.org/drawingml/2006/table">
            <a:tbl>
              <a:tblPr firstRow="1" firstCol="1" bandRow="1">
                <a:noFill/>
                <a:tableStyleId>{5C22544A-7EE6-4342-B048-85BDC9FD1C3A}</a:tableStyleId>
              </a:tblPr>
              <a:tblGrid>
                <a:gridCol w="6692504">
                  <a:extLst>
                    <a:ext uri="{9D8B030D-6E8A-4147-A177-3AD203B41FA5}">
                      <a16:colId xmlns:a16="http://schemas.microsoft.com/office/drawing/2014/main" val="2489664086"/>
                    </a:ext>
                  </a:extLst>
                </a:gridCol>
              </a:tblGrid>
              <a:tr h="1690283">
                <a:tc>
                  <a:txBody>
                    <a:bodyPr/>
                    <a:lstStyle/>
                    <a:p>
                      <a:pPr>
                        <a:lnSpc>
                          <a:spcPct val="107000"/>
                        </a:lnSpc>
                        <a:spcAft>
                          <a:spcPts val="800"/>
                        </a:spcAft>
                      </a:pPr>
                      <a:r>
                        <a:rPr lang="en-GB" sz="3300" b="0" cap="all" spc="150">
                          <a:solidFill>
                            <a:schemeClr val="lt1"/>
                          </a:solidFill>
                          <a:effectLst/>
                        </a:rPr>
                        <a:t>10.00am Thursday 31</a:t>
                      </a:r>
                      <a:r>
                        <a:rPr lang="en-GB" sz="3300" b="0" cap="all" spc="150" baseline="30000">
                          <a:solidFill>
                            <a:schemeClr val="lt1"/>
                          </a:solidFill>
                          <a:effectLst/>
                        </a:rPr>
                        <a:t>st</a:t>
                      </a:r>
                      <a:r>
                        <a:rPr lang="en-GB" sz="3300" b="0" cap="all" spc="150">
                          <a:solidFill>
                            <a:schemeClr val="lt1"/>
                          </a:solidFill>
                          <a:effectLst/>
                        </a:rPr>
                        <a:t> December 2020</a:t>
                      </a:r>
                      <a:endParaRPr lang="en-GB" sz="3300" b="0" cap="all" spc="150">
                        <a:solidFill>
                          <a:schemeClr val="lt1"/>
                        </a:solidFill>
                        <a:effectLst/>
                        <a:latin typeface="Calibri" panose="020F0502020204030204" pitchFamily="34" charset="0"/>
                        <a:ea typeface="Calibri" panose="020F0502020204030204" pitchFamily="34" charset="0"/>
                        <a:cs typeface="Times New Roman" panose="02020603050405020304" pitchFamily="18" charset="0"/>
                      </a:endParaRPr>
                    </a:p>
                  </a:txBody>
                  <a:tcPr marL="282893" marR="282893" marT="282893" marB="282893" anchor="ctr">
                    <a:lnL w="12700" cmpd="sng">
                      <a:noFill/>
                    </a:lnL>
                    <a:lnR w="12700" cmpd="sng">
                      <a:noFill/>
                      <a:prstDash val="solid"/>
                    </a:lnR>
                    <a:lnT w="12700" cmpd="sng">
                      <a:noFill/>
                    </a:lnT>
                    <a:lnB w="12700" cmpd="sng">
                      <a:noFill/>
                      <a:prstDash val="solid"/>
                    </a:lnB>
                    <a:solidFill>
                      <a:srgbClr val="505356"/>
                    </a:solidFill>
                  </a:tcPr>
                </a:tc>
                <a:extLst>
                  <a:ext uri="{0D108BD9-81ED-4DB2-BD59-A6C34878D82A}">
                    <a16:rowId xmlns:a16="http://schemas.microsoft.com/office/drawing/2014/main" val="2180737832"/>
                  </a:ext>
                </a:extLst>
              </a:tr>
            </a:tbl>
          </a:graphicData>
        </a:graphic>
      </p:graphicFrame>
    </p:spTree>
    <p:extLst>
      <p:ext uri="{BB962C8B-B14F-4D97-AF65-F5344CB8AC3E}">
        <p14:creationId xmlns:p14="http://schemas.microsoft.com/office/powerpoint/2010/main" val="157969403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887AF2-EBA4-4DF0-9D81-6F3BEB44F803}"/>
              </a:ext>
            </a:extLst>
          </p:cNvPr>
          <p:cNvSpPr>
            <a:spLocks noGrp="1"/>
          </p:cNvSpPr>
          <p:nvPr>
            <p:ph type="title"/>
          </p:nvPr>
        </p:nvSpPr>
        <p:spPr/>
        <p:txBody>
          <a:bodyPr/>
          <a:lstStyle/>
          <a:p>
            <a:r>
              <a:rPr lang="en-GB" dirty="0"/>
              <a:t>Next few weeks ….</a:t>
            </a:r>
          </a:p>
        </p:txBody>
      </p:sp>
      <p:sp>
        <p:nvSpPr>
          <p:cNvPr id="3" name="Content Placeholder 2">
            <a:extLst>
              <a:ext uri="{FF2B5EF4-FFF2-40B4-BE49-F238E27FC236}">
                <a16:creationId xmlns:a16="http://schemas.microsoft.com/office/drawing/2014/main" id="{BDD79BA5-92A4-48B3-AC60-9ECFCF392CAD}"/>
              </a:ext>
            </a:extLst>
          </p:cNvPr>
          <p:cNvSpPr>
            <a:spLocks noGrp="1"/>
          </p:cNvSpPr>
          <p:nvPr>
            <p:ph idx="1"/>
          </p:nvPr>
        </p:nvSpPr>
        <p:spPr/>
        <p:txBody>
          <a:bodyPr>
            <a:normAutofit/>
          </a:bodyPr>
          <a:lstStyle/>
          <a:p>
            <a:r>
              <a:rPr lang="en-GB" sz="4000" b="1" dirty="0"/>
              <a:t>17</a:t>
            </a:r>
            <a:r>
              <a:rPr lang="en-GB" sz="4000" b="1" baseline="30000" dirty="0"/>
              <a:t>th</a:t>
            </a:r>
            <a:r>
              <a:rPr lang="en-GB" sz="4000" b="1" dirty="0"/>
              <a:t> November </a:t>
            </a:r>
            <a:r>
              <a:rPr lang="en-GB" sz="4000" dirty="0"/>
              <a:t>: Methodology chapter</a:t>
            </a:r>
          </a:p>
          <a:p>
            <a:r>
              <a:rPr lang="en-GB" sz="4000" b="1" dirty="0"/>
              <a:t>24</a:t>
            </a:r>
            <a:r>
              <a:rPr lang="en-GB" sz="4000" b="1" baseline="30000" dirty="0"/>
              <a:t>th</a:t>
            </a:r>
            <a:r>
              <a:rPr lang="en-GB" sz="4000" b="1" dirty="0"/>
              <a:t> November</a:t>
            </a:r>
            <a:r>
              <a:rPr lang="en-GB" sz="4000" dirty="0"/>
              <a:t> : Data collection and analysis [On campus]</a:t>
            </a:r>
          </a:p>
          <a:p>
            <a:r>
              <a:rPr lang="en-GB" sz="4000" b="1" dirty="0"/>
              <a:t>1</a:t>
            </a:r>
            <a:r>
              <a:rPr lang="en-GB" sz="4000" b="1" baseline="30000" dirty="0"/>
              <a:t>st</a:t>
            </a:r>
            <a:r>
              <a:rPr lang="en-GB" sz="4000" b="1" dirty="0"/>
              <a:t>  December </a:t>
            </a:r>
            <a:r>
              <a:rPr lang="en-GB" sz="4000" dirty="0"/>
              <a:t>: Applying for ethical approval : submission of ethics form</a:t>
            </a:r>
          </a:p>
          <a:p>
            <a:r>
              <a:rPr lang="en-GB" sz="4000" b="1" dirty="0"/>
              <a:t>8</a:t>
            </a:r>
            <a:r>
              <a:rPr lang="en-GB" sz="4000" b="1" baseline="30000" dirty="0"/>
              <a:t>th</a:t>
            </a:r>
            <a:r>
              <a:rPr lang="en-GB" sz="4000" b="1" dirty="0"/>
              <a:t> December </a:t>
            </a:r>
            <a:r>
              <a:rPr lang="en-GB" sz="4000" dirty="0"/>
              <a:t>: Data collection and analysis [On campus]</a:t>
            </a:r>
          </a:p>
        </p:txBody>
      </p:sp>
    </p:spTree>
    <p:extLst>
      <p:ext uri="{BB962C8B-B14F-4D97-AF65-F5344CB8AC3E}">
        <p14:creationId xmlns:p14="http://schemas.microsoft.com/office/powerpoint/2010/main" val="372477114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205BB3-08B8-4D40-A0F0-32204D302FA5}"/>
              </a:ext>
            </a:extLst>
          </p:cNvPr>
          <p:cNvSpPr>
            <a:spLocks noGrp="1"/>
          </p:cNvSpPr>
          <p:nvPr>
            <p:ph type="title"/>
          </p:nvPr>
        </p:nvSpPr>
        <p:spPr/>
        <p:txBody>
          <a:bodyPr/>
          <a:lstStyle/>
          <a:p>
            <a:r>
              <a:rPr lang="en-GB" dirty="0"/>
              <a:t>Writing workshop …</a:t>
            </a:r>
          </a:p>
        </p:txBody>
      </p:sp>
      <p:pic>
        <p:nvPicPr>
          <p:cNvPr id="1026" name="Picture 2" descr="Image result for a Writing Workshop">
            <a:extLst>
              <a:ext uri="{FF2B5EF4-FFF2-40B4-BE49-F238E27FC236}">
                <a16:creationId xmlns:a16="http://schemas.microsoft.com/office/drawing/2014/main" id="{4F1B6024-4D3E-4A18-9F03-66AA87EF8C3C}"/>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582057" y="2525486"/>
            <a:ext cx="8490857" cy="363035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5913492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C71383FD-1A58-46DD-B869-BD1445EDE158}"/>
              </a:ext>
            </a:extLst>
          </p:cNvPr>
          <p:cNvSpPr>
            <a:spLocks noGrp="1"/>
          </p:cNvSpPr>
          <p:nvPr>
            <p:ph type="title"/>
          </p:nvPr>
        </p:nvSpPr>
        <p:spPr/>
        <p:txBody>
          <a:bodyPr/>
          <a:lstStyle/>
          <a:p>
            <a:r>
              <a:rPr lang="en-GB" dirty="0"/>
              <a:t>Exchanging ideas – group learning …</a:t>
            </a:r>
          </a:p>
        </p:txBody>
      </p:sp>
      <p:pic>
        <p:nvPicPr>
          <p:cNvPr id="7" name="Content Placeholder 6" descr="Mentor, Startup, Mentorship, Advice, Funding">
            <a:extLst>
              <a:ext uri="{FF2B5EF4-FFF2-40B4-BE49-F238E27FC236}">
                <a16:creationId xmlns:a16="http://schemas.microsoft.com/office/drawing/2014/main" id="{D96B776D-264A-44D3-B984-5B5DA5FD0B7F}"/>
              </a:ext>
            </a:extLst>
          </p:cNvPr>
          <p:cNvPicPr>
            <a:picLocks noGrp="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066800" y="2103438"/>
            <a:ext cx="10058400" cy="3849687"/>
          </a:xfrm>
          <a:prstGeom prst="rect">
            <a:avLst/>
          </a:prstGeom>
          <a:noFill/>
          <a:ln>
            <a:noFill/>
          </a:ln>
        </p:spPr>
      </p:pic>
    </p:spTree>
    <p:extLst>
      <p:ext uri="{BB962C8B-B14F-4D97-AF65-F5344CB8AC3E}">
        <p14:creationId xmlns:p14="http://schemas.microsoft.com/office/powerpoint/2010/main" val="199812154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DDB79E-1937-4A9A-9918-3C389CB288BD}"/>
              </a:ext>
            </a:extLst>
          </p:cNvPr>
          <p:cNvSpPr>
            <a:spLocks noGrp="1"/>
          </p:cNvSpPr>
          <p:nvPr>
            <p:ph type="title"/>
          </p:nvPr>
        </p:nvSpPr>
        <p:spPr/>
        <p:txBody>
          <a:bodyPr/>
          <a:lstStyle/>
          <a:p>
            <a:r>
              <a:rPr lang="en-GB" dirty="0"/>
              <a:t>Closing round</a:t>
            </a:r>
          </a:p>
        </p:txBody>
      </p:sp>
      <p:pic>
        <p:nvPicPr>
          <p:cNvPr id="1026" name="Picture 2" descr="See the source image">
            <a:extLst>
              <a:ext uri="{FF2B5EF4-FFF2-40B4-BE49-F238E27FC236}">
                <a16:creationId xmlns:a16="http://schemas.microsoft.com/office/drawing/2014/main" id="{DB42A9CD-6D06-4117-AB6C-3428A541C4D6}"/>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432874" y="2341563"/>
            <a:ext cx="9144000" cy="363378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2603391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DividendVTI">
  <a:themeElements>
    <a:clrScheme name="Blue II">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EAC1C"/>
      </a:hlink>
      <a:folHlink>
        <a:srgbClr val="B26B02"/>
      </a:folHlink>
    </a:clrScheme>
    <a:fontScheme name="Dividend">
      <a:majorFont>
        <a:latin typeface="Franklin Gothic Demi"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VTI" id="{97558BDE-0B66-457C-BB6F-7B1B22DAA9B8}" vid="{F53508A3-AC60-448A-AF37-934D5F1A0D5E}"/>
    </a:ext>
  </a:extLst>
</a:theme>
</file>

<file path=docProps/app.xml><?xml version="1.0" encoding="utf-8"?>
<Properties xmlns="http://schemas.openxmlformats.org/officeDocument/2006/extended-properties" xmlns:vt="http://schemas.openxmlformats.org/officeDocument/2006/docPropsVTypes">
  <TotalTime>59</TotalTime>
  <Words>752</Words>
  <Application>Microsoft Office PowerPoint</Application>
  <PresentationFormat>Widescreen</PresentationFormat>
  <Paragraphs>87</Paragraphs>
  <Slides>22</Slides>
  <Notes>0</Notes>
  <HiddenSlides>0</HiddenSlides>
  <MMClips>0</MMClips>
  <ScaleCrop>false</ScaleCrop>
  <HeadingPairs>
    <vt:vector size="6" baseType="variant">
      <vt:variant>
        <vt:lpstr>Fonts Used</vt:lpstr>
      </vt:variant>
      <vt:variant>
        <vt:i4>10</vt:i4>
      </vt:variant>
      <vt:variant>
        <vt:lpstr>Theme</vt:lpstr>
      </vt:variant>
      <vt:variant>
        <vt:i4>2</vt:i4>
      </vt:variant>
      <vt:variant>
        <vt:lpstr>Slide Titles</vt:lpstr>
      </vt:variant>
      <vt:variant>
        <vt:i4>22</vt:i4>
      </vt:variant>
    </vt:vector>
  </HeadingPairs>
  <TitlesOfParts>
    <vt:vector size="34" baseType="lpstr">
      <vt:lpstr>Angsana New</vt:lpstr>
      <vt:lpstr>-apple-system</vt:lpstr>
      <vt:lpstr>Arial</vt:lpstr>
      <vt:lpstr>Calibri</vt:lpstr>
      <vt:lpstr>Calibri Light</vt:lpstr>
      <vt:lpstr>Franklin Gothic Book</vt:lpstr>
      <vt:lpstr>Franklin Gothic Demi</vt:lpstr>
      <vt:lpstr>tahoma</vt:lpstr>
      <vt:lpstr>Wingdings</vt:lpstr>
      <vt:lpstr>Wingdings 2</vt:lpstr>
      <vt:lpstr>Office Theme</vt:lpstr>
      <vt:lpstr>DividendVTI</vt:lpstr>
      <vt:lpstr>DISSERTATION WORKSHOP</vt:lpstr>
      <vt:lpstr>Opening round:  </vt:lpstr>
      <vt:lpstr>Questions from asynchronous learning and independent learning</vt:lpstr>
      <vt:lpstr>Fact tree: ‘fact tree’ about the topic you are researching. Your overall research question is the root of the tree. Then, on branches coming out from the tree, write facts or pieces of information that answer the  question, with each fact coming from a separate, documented source.</vt:lpstr>
      <vt:lpstr>Having read and critiqued the following paper: </vt:lpstr>
      <vt:lpstr>Questionnaire on the expectations of supervision: </vt:lpstr>
      <vt:lpstr>MODULE FORUM: </vt:lpstr>
      <vt:lpstr>In recapping on how to write a literature review, you have considered the need to be a good evidence hunter: </vt:lpstr>
      <vt:lpstr>Literature review quality, format and structure</vt:lpstr>
      <vt:lpstr>The good, the bad and the ugly…..</vt:lpstr>
      <vt:lpstr>Critiquing the literature …</vt:lpstr>
      <vt:lpstr>Critiquing the literature:</vt:lpstr>
      <vt:lpstr>The challenges and experiences of psychotherapists working remotely during the coronavirus pandemic</vt:lpstr>
      <vt:lpstr>PowerPoint Presentation</vt:lpstr>
      <vt:lpstr>The challenges and experiences of psychotherapists working remotely during the coronavirus* pandemic</vt:lpstr>
      <vt:lpstr>Writing a literature review for a MA Dissertation</vt:lpstr>
      <vt:lpstr>Training needs …</vt:lpstr>
      <vt:lpstr>Ethics Committee</vt:lpstr>
      <vt:lpstr>Next few weeks ….</vt:lpstr>
      <vt:lpstr>Writing workshop …</vt:lpstr>
      <vt:lpstr>Exchanging ideas – group learning …</vt:lpstr>
      <vt:lpstr>Closing round</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DISSERTATION WORKSHOP</dc:title>
  <dc:creator>Beverly Cole</dc:creator>
  <cp:lastModifiedBy>Beverly Cole</cp:lastModifiedBy>
  <cp:revision>2</cp:revision>
  <dcterms:created xsi:type="dcterms:W3CDTF">2020-11-10T11:29:46Z</dcterms:created>
  <dcterms:modified xsi:type="dcterms:W3CDTF">2020-11-18T21:43:56Z</dcterms:modified>
</cp:coreProperties>
</file>