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71" r:id="rId13"/>
    <p:sldId id="269" r:id="rId14"/>
    <p:sldId id="265" r:id="rId15"/>
    <p:sldId id="266"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87" d="100"/>
          <a:sy n="87" d="100"/>
        </p:scale>
        <p:origin x="48" y="1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1399320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717510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2292E8-1674-457D-985B-6A9738987F96}"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86044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2292E8-1674-457D-985B-6A9738987F96}"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18159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2292E8-1674-457D-985B-6A9738987F96}" type="datetimeFigureOut">
              <a:rPr lang="en-GB" smtClean="0"/>
              <a:t>26/09/2019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805897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2292E8-1674-457D-985B-6A9738987F96}" type="datetimeFigureOut">
              <a:rPr lang="en-GB" smtClean="0"/>
              <a:t>26/09/2019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227397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2292E8-1674-457D-985B-6A9738987F96}" type="datetimeFigureOut">
              <a:rPr lang="en-GB" smtClean="0"/>
              <a:t>26/09/2019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245753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2292E8-1674-457D-985B-6A9738987F96}"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2814067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2292E8-1674-457D-985B-6A9738987F96}"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87984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991649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2292E8-1674-457D-985B-6A9738987F96}"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DF87A2-6D70-4A89-83AC-C06CFF62CDF7}" type="slidenum">
              <a:rPr lang="en-GB" smtClean="0"/>
              <a:t>‹#›</a:t>
            </a:fld>
            <a:endParaRPr lang="en-GB"/>
          </a:p>
        </p:txBody>
      </p:sp>
    </p:spTree>
    <p:extLst>
      <p:ext uri="{BB962C8B-B14F-4D97-AF65-F5344CB8AC3E}">
        <p14:creationId xmlns:p14="http://schemas.microsoft.com/office/powerpoint/2010/main" val="3172387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2292E8-1674-457D-985B-6A9738987F96}" type="datetimeFigureOut">
              <a:rPr lang="en-GB" smtClean="0"/>
              <a:t>26/09/2019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DF87A2-6D70-4A89-83AC-C06CFF62CDF7}" type="slidenum">
              <a:rPr lang="en-GB" smtClean="0"/>
              <a:t>‹#›</a:t>
            </a:fld>
            <a:endParaRPr lang="en-GB"/>
          </a:p>
        </p:txBody>
      </p:sp>
    </p:spTree>
    <p:extLst>
      <p:ext uri="{BB962C8B-B14F-4D97-AF65-F5344CB8AC3E}">
        <p14:creationId xmlns:p14="http://schemas.microsoft.com/office/powerpoint/2010/main" val="3287809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Reflecting on and Researching Youth Work Practice</a:t>
            </a:r>
            <a:endParaRPr lang="en-GB" dirty="0"/>
          </a:p>
        </p:txBody>
      </p:sp>
      <p:sp>
        <p:nvSpPr>
          <p:cNvPr id="3" name="Subtitle 2"/>
          <p:cNvSpPr>
            <a:spLocks noGrp="1"/>
          </p:cNvSpPr>
          <p:nvPr>
            <p:ph type="subTitle" idx="1"/>
          </p:nvPr>
        </p:nvSpPr>
        <p:spPr/>
        <p:txBody>
          <a:bodyPr/>
          <a:lstStyle/>
          <a:p>
            <a:r>
              <a:rPr lang="en-GB" dirty="0" smtClean="0"/>
              <a:t>SJYW5007</a:t>
            </a:r>
            <a:endParaRPr lang="en-GB" dirty="0"/>
          </a:p>
        </p:txBody>
      </p:sp>
    </p:spTree>
    <p:extLst>
      <p:ext uri="{BB962C8B-B14F-4D97-AF65-F5344CB8AC3E}">
        <p14:creationId xmlns:p14="http://schemas.microsoft.com/office/powerpoint/2010/main" val="240830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Overview</a:t>
            </a:r>
            <a:endParaRPr lang="en-GB" dirty="0"/>
          </a:p>
        </p:txBody>
      </p:sp>
      <p:sp>
        <p:nvSpPr>
          <p:cNvPr id="3" name="Content Placeholder 2"/>
          <p:cNvSpPr>
            <a:spLocks noGrp="1"/>
          </p:cNvSpPr>
          <p:nvPr>
            <p:ph idx="1"/>
          </p:nvPr>
        </p:nvSpPr>
        <p:spPr/>
        <p:txBody>
          <a:bodyPr/>
          <a:lstStyle/>
          <a:p>
            <a:r>
              <a:rPr lang="en-GB" dirty="0" smtClean="0"/>
              <a:t>Aims of the Module</a:t>
            </a:r>
          </a:p>
          <a:p>
            <a:r>
              <a:rPr lang="en-GB" dirty="0" smtClean="0"/>
              <a:t>Module Learning Outcomes</a:t>
            </a:r>
          </a:p>
          <a:p>
            <a:r>
              <a:rPr lang="en-GB" dirty="0" smtClean="0"/>
              <a:t>Module Indicative Content</a:t>
            </a:r>
          </a:p>
          <a:p>
            <a:r>
              <a:rPr lang="en-GB" dirty="0" smtClean="0"/>
              <a:t>Module Learning and Teaching Strategy</a:t>
            </a:r>
          </a:p>
          <a:p>
            <a:r>
              <a:rPr lang="en-GB" dirty="0" smtClean="0"/>
              <a:t>Module Assessment</a:t>
            </a:r>
          </a:p>
          <a:p>
            <a:r>
              <a:rPr lang="en-GB" dirty="0" smtClean="0"/>
              <a:t>Directed Study</a:t>
            </a:r>
          </a:p>
          <a:p>
            <a:r>
              <a:rPr lang="en-GB" dirty="0" smtClean="0"/>
              <a:t>Questions Please</a:t>
            </a:r>
          </a:p>
          <a:p>
            <a:r>
              <a:rPr lang="en-GB" dirty="0" smtClean="0"/>
              <a:t>Recap</a:t>
            </a:r>
            <a:endParaRPr lang="en-GB" dirty="0"/>
          </a:p>
        </p:txBody>
      </p:sp>
    </p:spTree>
    <p:extLst>
      <p:ext uri="{BB962C8B-B14F-4D97-AF65-F5344CB8AC3E}">
        <p14:creationId xmlns:p14="http://schemas.microsoft.com/office/powerpoint/2010/main" val="207153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sz="half" idx="1"/>
          </p:nvPr>
        </p:nvSpPr>
        <p:spPr/>
        <p:txBody>
          <a:bodyPr>
            <a:noAutofit/>
          </a:bodyPr>
          <a:lstStyle/>
          <a:p>
            <a:r>
              <a:rPr lang="en-GB" sz="3200" dirty="0" smtClean="0"/>
              <a:t>To develop knowledge, understanding and skills of social research methodologies and methods appropriate to youth work practice</a:t>
            </a:r>
          </a:p>
          <a:p>
            <a:r>
              <a:rPr lang="en-GB" sz="3200" dirty="0" smtClean="0"/>
              <a:t>To explore the role of reflection in relation to developing youth work practice </a:t>
            </a:r>
            <a:endParaRPr lang="en-GB" sz="3200" dirty="0"/>
          </a:p>
        </p:txBody>
      </p:sp>
      <p:pic>
        <p:nvPicPr>
          <p:cNvPr id="7" name="Picture 3" descr="photos for film 00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007100" y="1881982"/>
            <a:ext cx="5517091" cy="4137818"/>
          </a:xfrm>
        </p:spPr>
      </p:pic>
    </p:spTree>
    <p:extLst>
      <p:ext uri="{BB962C8B-B14F-4D97-AF65-F5344CB8AC3E}">
        <p14:creationId xmlns:p14="http://schemas.microsoft.com/office/powerpoint/2010/main" val="1752192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a:t>
            </a:r>
            <a:endParaRPr lang="en-GB" dirty="0"/>
          </a:p>
        </p:txBody>
      </p:sp>
      <p:sp>
        <p:nvSpPr>
          <p:cNvPr id="3" name="Content Placeholder 2"/>
          <p:cNvSpPr>
            <a:spLocks noGrp="1"/>
          </p:cNvSpPr>
          <p:nvPr>
            <p:ph sz="half" idx="1"/>
          </p:nvPr>
        </p:nvSpPr>
        <p:spPr/>
        <p:txBody>
          <a:bodyPr/>
          <a:lstStyle/>
          <a:p>
            <a:pPr marL="514350" indent="-514350">
              <a:buAutoNum type="arabicPeriod"/>
            </a:pPr>
            <a:r>
              <a:rPr lang="en-GB" dirty="0" smtClean="0"/>
              <a:t>Critically evaluate the nature of both quantitative and qualitative research methodology and methods including their strengths and weaknesses.</a:t>
            </a:r>
          </a:p>
          <a:p>
            <a:pPr marL="514350" indent="-514350">
              <a:buAutoNum type="arabicPeriod"/>
            </a:pPr>
            <a:r>
              <a:rPr lang="en-GB" dirty="0" smtClean="0"/>
              <a:t>Apply participatory research methodologies and methods with young people.</a:t>
            </a:r>
          </a:p>
          <a:p>
            <a:endParaRPr lang="en-GB" dirty="0"/>
          </a:p>
        </p:txBody>
      </p:sp>
      <p:pic>
        <p:nvPicPr>
          <p:cNvPr id="5" name="Content Placeholder 4" descr="photos to be copied 01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172200" y="2058194"/>
            <a:ext cx="5181600" cy="3886200"/>
          </a:xfrm>
        </p:spPr>
      </p:pic>
    </p:spTree>
    <p:extLst>
      <p:ext uri="{BB962C8B-B14F-4D97-AF65-F5344CB8AC3E}">
        <p14:creationId xmlns:p14="http://schemas.microsoft.com/office/powerpoint/2010/main" val="707558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 </a:t>
            </a:r>
            <a:endParaRPr lang="en-GB" dirty="0"/>
          </a:p>
        </p:txBody>
      </p:sp>
      <p:sp>
        <p:nvSpPr>
          <p:cNvPr id="3" name="Content Placeholder 2"/>
          <p:cNvSpPr>
            <a:spLocks noGrp="1"/>
          </p:cNvSpPr>
          <p:nvPr>
            <p:ph sz="half" idx="1"/>
          </p:nvPr>
        </p:nvSpPr>
        <p:spPr/>
        <p:txBody>
          <a:bodyPr>
            <a:normAutofit fontScale="92500"/>
          </a:bodyPr>
          <a:lstStyle/>
          <a:p>
            <a:pPr marL="0" indent="0">
              <a:buNone/>
            </a:pPr>
            <a:r>
              <a:rPr lang="en-GB" dirty="0" smtClean="0"/>
              <a:t>3. Critically analyse the role of research ethics and reflection when carrying out research in a non-formal educational context.</a:t>
            </a:r>
          </a:p>
          <a:p>
            <a:pPr marL="0" indent="0">
              <a:buNone/>
            </a:pPr>
            <a:endParaRPr lang="en-GB" dirty="0" smtClean="0"/>
          </a:p>
          <a:p>
            <a:pPr marL="0" indent="0">
              <a:buNone/>
            </a:pPr>
            <a:r>
              <a:rPr lang="en-GB" dirty="0" smtClean="0"/>
              <a:t>4. Organise their knowledge and learning through the use of a range of information resources, and present their work appropriately, and reflect upon sustainable literacy skills developed. </a:t>
            </a:r>
            <a:endParaRPr lang="en-GB" dirty="0"/>
          </a:p>
        </p:txBody>
      </p:sp>
      <p:pic>
        <p:nvPicPr>
          <p:cNvPr id="5" name="Picture 3" descr="Various Youth Council 013"/>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172200" y="1943894"/>
            <a:ext cx="5181600" cy="3886200"/>
          </a:xfrm>
        </p:spPr>
      </p:pic>
    </p:spTree>
    <p:extLst>
      <p:ext uri="{BB962C8B-B14F-4D97-AF65-F5344CB8AC3E}">
        <p14:creationId xmlns:p14="http://schemas.microsoft.com/office/powerpoint/2010/main" val="1225192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Indicative Content.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Overview of various theories and philosophies of social research</a:t>
            </a:r>
          </a:p>
          <a:p>
            <a:r>
              <a:rPr lang="en-GB" dirty="0" smtClean="0"/>
              <a:t>Analyse the methods and tools used to collect qualitative and quantitative data</a:t>
            </a:r>
          </a:p>
          <a:p>
            <a:r>
              <a:rPr lang="en-GB" dirty="0" smtClean="0"/>
              <a:t>Evaluate appropriate methodologies and methods when carrying out research in non-formal educational settings with young people as ‘participants’</a:t>
            </a:r>
            <a:endParaRPr lang="en-GB" dirty="0"/>
          </a:p>
        </p:txBody>
      </p:sp>
      <p:pic>
        <p:nvPicPr>
          <p:cNvPr id="5" name="Picture 3" descr="st fagans &amp; mill stadium 06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72200" y="1825625"/>
            <a:ext cx="5491692" cy="4118769"/>
          </a:xfrm>
        </p:spPr>
      </p:pic>
    </p:spTree>
    <p:extLst>
      <p:ext uri="{BB962C8B-B14F-4D97-AF65-F5344CB8AC3E}">
        <p14:creationId xmlns:p14="http://schemas.microsoft.com/office/powerpoint/2010/main" val="814159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Indicative Content.</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Explore the principles and practices of adopting participatory research methodologies that allow young people’s voices to be heard in the research process</a:t>
            </a:r>
          </a:p>
          <a:p>
            <a:r>
              <a:rPr lang="en-GB" dirty="0" smtClean="0"/>
              <a:t>Critical analysis of ethical issues that need to be considered when undertaking research with young people</a:t>
            </a:r>
          </a:p>
          <a:p>
            <a:r>
              <a:rPr lang="en-GB" dirty="0" smtClean="0"/>
              <a:t>Discussion on the role of reflective practice for self development and professional practice – including analysis of action research as a methodology as an extension of practice.</a:t>
            </a:r>
          </a:p>
          <a:p>
            <a:endParaRPr lang="en-GB" dirty="0"/>
          </a:p>
        </p:txBody>
      </p:sp>
      <p:pic>
        <p:nvPicPr>
          <p:cNvPr id="5" name="Content Placeholder 4" descr="photos to be copied 006"/>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172200" y="2058194"/>
            <a:ext cx="5181600" cy="3886200"/>
          </a:xfrm>
        </p:spPr>
      </p:pic>
    </p:spTree>
    <p:extLst>
      <p:ext uri="{BB962C8B-B14F-4D97-AF65-F5344CB8AC3E}">
        <p14:creationId xmlns:p14="http://schemas.microsoft.com/office/powerpoint/2010/main" val="2282623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and Teaching Strategy</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Lectures will introduce students to the concepts, principles and practices of applied research for practitioners. Tutorials and seminars will introduce practical examples which will be used to support the application, discussion and evaluation of techniques learned.  Case studies will also be used to develop understanding and application of techniques.</a:t>
            </a:r>
            <a:endParaRPr lang="en-GB" dirty="0"/>
          </a:p>
        </p:txBody>
      </p:sp>
      <p:pic>
        <p:nvPicPr>
          <p:cNvPr id="7" name="Picture 4" descr="030527 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72200" y="2058194"/>
            <a:ext cx="5181600" cy="3886200"/>
          </a:xfrm>
        </p:spPr>
      </p:pic>
    </p:spTree>
    <p:extLst>
      <p:ext uri="{BB962C8B-B14F-4D97-AF65-F5344CB8AC3E}">
        <p14:creationId xmlns:p14="http://schemas.microsoft.com/office/powerpoint/2010/main" val="302193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9704" y="304165"/>
            <a:ext cx="10515600" cy="1325563"/>
          </a:xfrm>
        </p:spPr>
        <p:txBody>
          <a:bodyPr/>
          <a:lstStyle/>
          <a:p>
            <a:r>
              <a:rPr lang="en-GB" dirty="0" smtClean="0"/>
              <a:t>Assessment Component 1</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830147037"/>
              </p:ext>
            </p:extLst>
          </p:nvPr>
        </p:nvGraphicFramePr>
        <p:xfrm>
          <a:off x="622740" y="1865376"/>
          <a:ext cx="10484172" cy="4145280"/>
        </p:xfrm>
        <a:graphic>
          <a:graphicData uri="http://schemas.openxmlformats.org/drawingml/2006/table">
            <a:tbl>
              <a:tblPr firstRow="1" firstCol="1" lastRow="1" lastCol="1" bandRow="1" bandCol="1">
                <a:tableStyleId>{5C22544A-7EE6-4342-B048-85BDC9FD1C3A}</a:tableStyleId>
              </a:tblPr>
              <a:tblGrid>
                <a:gridCol w="1704285">
                  <a:extLst>
                    <a:ext uri="{9D8B030D-6E8A-4147-A177-3AD203B41FA5}">
                      <a16:colId xmlns:a16="http://schemas.microsoft.com/office/drawing/2014/main" val="20000"/>
                    </a:ext>
                  </a:extLst>
                </a:gridCol>
                <a:gridCol w="5122287">
                  <a:extLst>
                    <a:ext uri="{9D8B030D-6E8A-4147-A177-3AD203B41FA5}">
                      <a16:colId xmlns:a16="http://schemas.microsoft.com/office/drawing/2014/main" val="20001"/>
                    </a:ext>
                  </a:extLst>
                </a:gridCol>
                <a:gridCol w="1962912">
                  <a:extLst>
                    <a:ext uri="{9D8B030D-6E8A-4147-A177-3AD203B41FA5}">
                      <a16:colId xmlns:a16="http://schemas.microsoft.com/office/drawing/2014/main" val="20002"/>
                    </a:ext>
                  </a:extLst>
                </a:gridCol>
                <a:gridCol w="1694688">
                  <a:extLst>
                    <a:ext uri="{9D8B030D-6E8A-4147-A177-3AD203B41FA5}">
                      <a16:colId xmlns:a16="http://schemas.microsoft.com/office/drawing/2014/main" val="20003"/>
                    </a:ext>
                  </a:extLst>
                </a:gridCol>
              </a:tblGrid>
              <a:tr h="719328">
                <a:tc>
                  <a:txBody>
                    <a:bodyPr/>
                    <a:lstStyle/>
                    <a:p>
                      <a:pPr algn="ctr">
                        <a:spcAft>
                          <a:spcPts val="0"/>
                        </a:spcAft>
                        <a:tabLst>
                          <a:tab pos="457200" algn="l"/>
                          <a:tab pos="914400" algn="l"/>
                          <a:tab pos="1371600" algn="l"/>
                          <a:tab pos="1828800" algn="l"/>
                        </a:tabLst>
                      </a:pPr>
                      <a:r>
                        <a:rPr lang="en-GB" sz="1600" dirty="0" smtClean="0">
                          <a:effectLst/>
                        </a:rPr>
                        <a:t>Assessment</a:t>
                      </a:r>
                      <a:endParaRPr lang="en-GB" sz="1600" dirty="0">
                        <a:effectLst/>
                        <a:latin typeface="Times New Roman"/>
                        <a:ea typeface="Times New Roman"/>
                      </a:endParaRPr>
                    </a:p>
                  </a:txBody>
                  <a:tcPr marL="52637" marR="52637" marT="0" marB="0"/>
                </a:tc>
                <a:tc>
                  <a:txBody>
                    <a:bodyPr/>
                    <a:lstStyle/>
                    <a:p>
                      <a:pPr algn="ctr">
                        <a:spcAft>
                          <a:spcPts val="0"/>
                        </a:spcAft>
                        <a:tabLst>
                          <a:tab pos="457200" algn="l"/>
                          <a:tab pos="914400" algn="l"/>
                          <a:tab pos="1371600" algn="l"/>
                          <a:tab pos="1828800" algn="l"/>
                        </a:tabLst>
                      </a:pPr>
                      <a:r>
                        <a:rPr lang="en-GB" sz="1600" dirty="0">
                          <a:effectLst/>
                        </a:rPr>
                        <a:t>Title</a:t>
                      </a:r>
                      <a:endParaRPr lang="en-GB" sz="1600" dirty="0">
                        <a:effectLst/>
                        <a:latin typeface="Times New Roman"/>
                        <a:ea typeface="Times New Roman"/>
                      </a:endParaRPr>
                    </a:p>
                  </a:txBody>
                  <a:tcPr marL="52637" marR="52637" marT="0" marB="0"/>
                </a:tc>
                <a:tc>
                  <a:txBody>
                    <a:bodyPr/>
                    <a:lstStyle/>
                    <a:p>
                      <a:pPr>
                        <a:spcAft>
                          <a:spcPts val="0"/>
                        </a:spcAft>
                      </a:pPr>
                      <a:r>
                        <a:rPr lang="en-GB" sz="1600">
                          <a:effectLst/>
                        </a:rPr>
                        <a:t>Submission Date</a:t>
                      </a:r>
                      <a:endParaRPr lang="en-GB" sz="1600">
                        <a:effectLst/>
                        <a:latin typeface="Times New Roman"/>
                        <a:ea typeface="Times New Roman"/>
                      </a:endParaRPr>
                    </a:p>
                  </a:txBody>
                  <a:tcPr marL="52637" marR="52637" marT="0" marB="0"/>
                </a:tc>
                <a:tc>
                  <a:txBody>
                    <a:bodyPr/>
                    <a:lstStyle/>
                    <a:p>
                      <a:pPr>
                        <a:spcAft>
                          <a:spcPts val="0"/>
                        </a:spcAft>
                      </a:pPr>
                      <a:r>
                        <a:rPr lang="en-GB" sz="1600">
                          <a:effectLst/>
                        </a:rPr>
                        <a:t>Date of Provisional Grades and Tutor Feedback</a:t>
                      </a:r>
                      <a:endParaRPr lang="en-GB" sz="1600">
                        <a:effectLst/>
                        <a:latin typeface="Times New Roman"/>
                        <a:ea typeface="Times New Roman"/>
                      </a:endParaRPr>
                    </a:p>
                  </a:txBody>
                  <a:tcPr marL="52637" marR="52637" marT="0" marB="0"/>
                </a:tc>
                <a:extLst>
                  <a:ext uri="{0D108BD9-81ED-4DB2-BD59-A6C34878D82A}">
                    <a16:rowId xmlns:a16="http://schemas.microsoft.com/office/drawing/2014/main" val="10000"/>
                  </a:ext>
                </a:extLst>
              </a:tr>
              <a:tr h="2694432">
                <a:tc>
                  <a:txBody>
                    <a:bodyPr/>
                    <a:lstStyle/>
                    <a:p>
                      <a:pPr algn="l">
                        <a:spcAft>
                          <a:spcPts val="0"/>
                        </a:spcAft>
                      </a:pPr>
                      <a:r>
                        <a:rPr lang="en-GB" sz="1600" dirty="0">
                          <a:effectLst/>
                        </a:rPr>
                        <a:t>Assessment Component 1 </a:t>
                      </a:r>
                      <a:r>
                        <a:rPr lang="en-GB" sz="1600" dirty="0" smtClean="0">
                          <a:effectLst/>
                        </a:rPr>
                        <a:t>(40%) </a:t>
                      </a:r>
                      <a:endParaRPr lang="en-GB" sz="1600" dirty="0">
                        <a:effectLst/>
                      </a:endParaRPr>
                    </a:p>
                    <a:p>
                      <a:pPr algn="just">
                        <a:spcAft>
                          <a:spcPts val="0"/>
                        </a:spcAft>
                      </a:pPr>
                      <a:r>
                        <a:rPr lang="en-GB" sz="1600" dirty="0">
                          <a:effectLst/>
                        </a:rPr>
                        <a:t> </a:t>
                      </a:r>
                    </a:p>
                    <a:p>
                      <a:pPr algn="l">
                        <a:spcAft>
                          <a:spcPts val="0"/>
                        </a:spcAft>
                      </a:pPr>
                      <a:r>
                        <a:rPr lang="en-GB" sz="1600" dirty="0">
                          <a:effectLst/>
                        </a:rPr>
                        <a:t>Coursework: Critical review of a research article (2000 words</a:t>
                      </a:r>
                      <a:r>
                        <a:rPr lang="en-GB" sz="1600" dirty="0" smtClean="0">
                          <a:effectLst/>
                        </a:rPr>
                        <a:t>)</a:t>
                      </a:r>
                      <a:endParaRPr lang="en-GB" sz="1600" dirty="0">
                        <a:effectLst/>
                      </a:endParaRPr>
                    </a:p>
                  </a:txBody>
                  <a:tcPr marL="52637" marR="52637" marT="0" marB="0"/>
                </a:tc>
                <a:tc>
                  <a:txBody>
                    <a:bodyPr/>
                    <a:lstStyle/>
                    <a:p>
                      <a:pPr algn="just">
                        <a:spcAft>
                          <a:spcPts val="0"/>
                        </a:spcAft>
                      </a:pPr>
                      <a:r>
                        <a:rPr lang="en-GB" sz="1600" dirty="0" smtClean="0">
                          <a:effectLst/>
                        </a:rPr>
                        <a:t>Students are required to critically consider the strengths and weaknesses of the research article, with a particular focus on the methodology and methods used, and the ethics of the study. </a:t>
                      </a:r>
                    </a:p>
                    <a:p>
                      <a:pPr algn="just">
                        <a:spcAft>
                          <a:spcPts val="0"/>
                        </a:spcAft>
                      </a:pPr>
                      <a:r>
                        <a:rPr lang="en-GB" sz="1600" dirty="0" smtClean="0">
                          <a:effectLst/>
                        </a:rPr>
                        <a:t> </a:t>
                      </a:r>
                    </a:p>
                    <a:p>
                      <a:pPr algn="just">
                        <a:spcAft>
                          <a:spcPts val="0"/>
                        </a:spcAft>
                      </a:pPr>
                      <a:r>
                        <a:rPr lang="en-GB" sz="1600" dirty="0" smtClean="0">
                          <a:effectLst/>
                        </a:rPr>
                        <a:t>(Your article for review will</a:t>
                      </a:r>
                      <a:r>
                        <a:rPr lang="en-GB" sz="1600" baseline="0" dirty="0" smtClean="0">
                          <a:effectLst/>
                        </a:rPr>
                        <a:t> be placed</a:t>
                      </a:r>
                      <a:r>
                        <a:rPr lang="en-GB" sz="1600" dirty="0" smtClean="0">
                          <a:effectLst/>
                        </a:rPr>
                        <a:t> on Moodle).</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endParaRPr>
                    </a:p>
                    <a:p>
                      <a:pPr>
                        <a:spcAft>
                          <a:spcPts val="0"/>
                        </a:spcAft>
                      </a:pPr>
                      <a:r>
                        <a:rPr lang="en-GB" sz="1600" u="none" strike="noStrike" dirty="0">
                          <a:effectLst/>
                        </a:rPr>
                        <a:t> </a:t>
                      </a:r>
                      <a:endParaRPr lang="en-GB" sz="1600" dirty="0">
                        <a:effectLst/>
                        <a:latin typeface="Times New Roman"/>
                        <a:ea typeface="Times New Roman"/>
                      </a:endParaRPr>
                    </a:p>
                  </a:txBody>
                  <a:tcPr marL="52637" marR="52637" marT="0" marB="0"/>
                </a:tc>
                <a:tc>
                  <a:txBody>
                    <a:bodyPr/>
                    <a:lstStyle/>
                    <a:p>
                      <a:pPr>
                        <a:spcAft>
                          <a:spcPts val="0"/>
                        </a:spcAft>
                      </a:pPr>
                      <a:r>
                        <a:rPr lang="en-GB" sz="1600" baseline="0" dirty="0" smtClean="0">
                          <a:effectLst/>
                        </a:rPr>
                        <a:t>24</a:t>
                      </a:r>
                      <a:r>
                        <a:rPr lang="en-GB" sz="1600" baseline="30000" dirty="0" smtClean="0">
                          <a:effectLst/>
                        </a:rPr>
                        <a:t>th</a:t>
                      </a:r>
                      <a:r>
                        <a:rPr lang="en-GB" sz="1600" baseline="0" dirty="0" smtClean="0">
                          <a:effectLst/>
                        </a:rPr>
                        <a:t> October 2019 11.59pm</a:t>
                      </a:r>
                      <a:endParaRPr lang="en-GB" sz="1600" dirty="0">
                        <a:effectLst/>
                      </a:endParaRP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txBody>
                  <a:tcPr marL="52637" marR="52637" marT="0" marB="0"/>
                </a:tc>
                <a:tc>
                  <a:txBody>
                    <a:bodyPr/>
                    <a:lstStyle/>
                    <a:p>
                      <a:pPr>
                        <a:spcAft>
                          <a:spcPts val="0"/>
                        </a:spcAft>
                      </a:pPr>
                      <a:r>
                        <a:rPr lang="en-GB" sz="1600" baseline="0" dirty="0" smtClean="0">
                          <a:effectLst/>
                        </a:rPr>
                        <a:t>21</a:t>
                      </a:r>
                      <a:r>
                        <a:rPr lang="en-GB" sz="1600" baseline="30000" dirty="0" smtClean="0">
                          <a:effectLst/>
                        </a:rPr>
                        <a:t>st</a:t>
                      </a:r>
                      <a:r>
                        <a:rPr lang="en-GB" sz="1600" baseline="0" dirty="0" smtClean="0">
                          <a:effectLst/>
                        </a:rPr>
                        <a:t> November 2019</a:t>
                      </a:r>
                      <a:endParaRPr lang="en-GB" sz="1600" dirty="0">
                        <a:effectLst/>
                      </a:endParaRP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p>
                      <a:pPr>
                        <a:spcAft>
                          <a:spcPts val="0"/>
                        </a:spcAft>
                      </a:pPr>
                      <a:r>
                        <a:rPr lang="en-GB" sz="1600" dirty="0">
                          <a:effectLst/>
                        </a:rPr>
                        <a:t> </a:t>
                      </a:r>
                    </a:p>
                  </a:txBody>
                  <a:tcPr marL="52637" marR="52637"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84672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9704" y="304165"/>
            <a:ext cx="10515600" cy="1325563"/>
          </a:xfrm>
        </p:spPr>
        <p:txBody>
          <a:bodyPr/>
          <a:lstStyle/>
          <a:p>
            <a:r>
              <a:rPr lang="en-GB" dirty="0" smtClean="0"/>
              <a:t>Assessment Component 2</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092457261"/>
              </p:ext>
            </p:extLst>
          </p:nvPr>
        </p:nvGraphicFramePr>
        <p:xfrm>
          <a:off x="649991" y="1697025"/>
          <a:ext cx="10484172" cy="4145280"/>
        </p:xfrm>
        <a:graphic>
          <a:graphicData uri="http://schemas.openxmlformats.org/drawingml/2006/table">
            <a:tbl>
              <a:tblPr firstRow="1" firstCol="1" lastRow="1" lastCol="1" bandRow="1" bandCol="1">
                <a:tableStyleId>{5C22544A-7EE6-4342-B048-85BDC9FD1C3A}</a:tableStyleId>
              </a:tblPr>
              <a:tblGrid>
                <a:gridCol w="1704285">
                  <a:extLst>
                    <a:ext uri="{9D8B030D-6E8A-4147-A177-3AD203B41FA5}">
                      <a16:colId xmlns:a16="http://schemas.microsoft.com/office/drawing/2014/main" val="20000"/>
                    </a:ext>
                  </a:extLst>
                </a:gridCol>
                <a:gridCol w="5122287">
                  <a:extLst>
                    <a:ext uri="{9D8B030D-6E8A-4147-A177-3AD203B41FA5}">
                      <a16:colId xmlns:a16="http://schemas.microsoft.com/office/drawing/2014/main" val="20001"/>
                    </a:ext>
                  </a:extLst>
                </a:gridCol>
                <a:gridCol w="1962912">
                  <a:extLst>
                    <a:ext uri="{9D8B030D-6E8A-4147-A177-3AD203B41FA5}">
                      <a16:colId xmlns:a16="http://schemas.microsoft.com/office/drawing/2014/main" val="20002"/>
                    </a:ext>
                  </a:extLst>
                </a:gridCol>
                <a:gridCol w="1694688">
                  <a:extLst>
                    <a:ext uri="{9D8B030D-6E8A-4147-A177-3AD203B41FA5}">
                      <a16:colId xmlns:a16="http://schemas.microsoft.com/office/drawing/2014/main" val="20003"/>
                    </a:ext>
                  </a:extLst>
                </a:gridCol>
              </a:tblGrid>
              <a:tr h="719328">
                <a:tc>
                  <a:txBody>
                    <a:bodyPr/>
                    <a:lstStyle/>
                    <a:p>
                      <a:pPr algn="ctr">
                        <a:spcAft>
                          <a:spcPts val="0"/>
                        </a:spcAft>
                        <a:tabLst>
                          <a:tab pos="457200" algn="l"/>
                          <a:tab pos="914400" algn="l"/>
                          <a:tab pos="1371600" algn="l"/>
                          <a:tab pos="1828800" algn="l"/>
                        </a:tabLst>
                      </a:pPr>
                      <a:r>
                        <a:rPr lang="en-GB" sz="1600" dirty="0" smtClean="0">
                          <a:effectLst/>
                        </a:rPr>
                        <a:t>Assessment</a:t>
                      </a:r>
                      <a:endParaRPr lang="en-GB" sz="1600" dirty="0">
                        <a:effectLst/>
                        <a:latin typeface="Times New Roman"/>
                        <a:ea typeface="Times New Roman"/>
                      </a:endParaRPr>
                    </a:p>
                  </a:txBody>
                  <a:tcPr marL="52637" marR="52637" marT="0" marB="0"/>
                </a:tc>
                <a:tc>
                  <a:txBody>
                    <a:bodyPr/>
                    <a:lstStyle/>
                    <a:p>
                      <a:pPr algn="ctr">
                        <a:spcAft>
                          <a:spcPts val="0"/>
                        </a:spcAft>
                        <a:tabLst>
                          <a:tab pos="457200" algn="l"/>
                          <a:tab pos="914400" algn="l"/>
                          <a:tab pos="1371600" algn="l"/>
                          <a:tab pos="1828800" algn="l"/>
                        </a:tabLst>
                      </a:pPr>
                      <a:r>
                        <a:rPr lang="en-GB" sz="1600" dirty="0">
                          <a:effectLst/>
                        </a:rPr>
                        <a:t>Title</a:t>
                      </a:r>
                      <a:endParaRPr lang="en-GB" sz="1600" dirty="0">
                        <a:effectLst/>
                        <a:latin typeface="Times New Roman"/>
                        <a:ea typeface="Times New Roman"/>
                      </a:endParaRPr>
                    </a:p>
                  </a:txBody>
                  <a:tcPr marL="52637" marR="52637" marT="0" marB="0"/>
                </a:tc>
                <a:tc>
                  <a:txBody>
                    <a:bodyPr/>
                    <a:lstStyle/>
                    <a:p>
                      <a:pPr>
                        <a:spcAft>
                          <a:spcPts val="0"/>
                        </a:spcAft>
                      </a:pPr>
                      <a:r>
                        <a:rPr lang="en-GB" sz="1600">
                          <a:effectLst/>
                        </a:rPr>
                        <a:t>Submission Date</a:t>
                      </a:r>
                      <a:endParaRPr lang="en-GB" sz="1600">
                        <a:effectLst/>
                        <a:latin typeface="Times New Roman"/>
                        <a:ea typeface="Times New Roman"/>
                      </a:endParaRPr>
                    </a:p>
                  </a:txBody>
                  <a:tcPr marL="52637" marR="52637" marT="0" marB="0"/>
                </a:tc>
                <a:tc>
                  <a:txBody>
                    <a:bodyPr/>
                    <a:lstStyle/>
                    <a:p>
                      <a:pPr>
                        <a:spcAft>
                          <a:spcPts val="0"/>
                        </a:spcAft>
                      </a:pPr>
                      <a:r>
                        <a:rPr lang="en-GB" sz="1600">
                          <a:effectLst/>
                        </a:rPr>
                        <a:t>Date of Provisional Grades and Tutor Feedback</a:t>
                      </a:r>
                      <a:endParaRPr lang="en-GB" sz="1600">
                        <a:effectLst/>
                        <a:latin typeface="Times New Roman"/>
                        <a:ea typeface="Times New Roman"/>
                      </a:endParaRPr>
                    </a:p>
                  </a:txBody>
                  <a:tcPr marL="52637" marR="52637" marT="0" marB="0"/>
                </a:tc>
                <a:extLst>
                  <a:ext uri="{0D108BD9-81ED-4DB2-BD59-A6C34878D82A}">
                    <a16:rowId xmlns:a16="http://schemas.microsoft.com/office/drawing/2014/main" val="10000"/>
                  </a:ext>
                </a:extLst>
              </a:tr>
              <a:tr h="2974848">
                <a:tc>
                  <a:txBody>
                    <a:bodyPr/>
                    <a:lstStyle/>
                    <a:p>
                      <a:pPr algn="l">
                        <a:spcAft>
                          <a:spcPts val="0"/>
                        </a:spcAft>
                      </a:pPr>
                      <a:r>
                        <a:rPr lang="en-GB" sz="1600" dirty="0" smtClean="0">
                          <a:effectLst/>
                        </a:rPr>
                        <a:t>Assessment </a:t>
                      </a:r>
                      <a:r>
                        <a:rPr lang="en-GB" sz="1600" dirty="0">
                          <a:effectLst/>
                        </a:rPr>
                        <a:t>Component 2 </a:t>
                      </a:r>
                      <a:r>
                        <a:rPr lang="en-GB" sz="1600" dirty="0" smtClean="0">
                          <a:effectLst/>
                        </a:rPr>
                        <a:t>(60%)</a:t>
                      </a:r>
                      <a:endParaRPr lang="en-GB" sz="1600" dirty="0">
                        <a:effectLst/>
                      </a:endParaRPr>
                    </a:p>
                    <a:p>
                      <a:pPr algn="l">
                        <a:spcAft>
                          <a:spcPts val="0"/>
                        </a:spcAft>
                      </a:pPr>
                      <a:r>
                        <a:rPr lang="en-GB" sz="1600" dirty="0">
                          <a:effectLst/>
                        </a:rPr>
                        <a:t> </a:t>
                      </a:r>
                    </a:p>
                    <a:p>
                      <a:pPr algn="l">
                        <a:spcAft>
                          <a:spcPts val="0"/>
                        </a:spcAft>
                      </a:pPr>
                      <a:r>
                        <a:rPr lang="en-GB" sz="1600" dirty="0">
                          <a:effectLst/>
                        </a:rPr>
                        <a:t>Coursework: Reflective case study of a small scale participatory research project carried out with young people (3000 words)</a:t>
                      </a:r>
                    </a:p>
                    <a:p>
                      <a:pPr algn="just">
                        <a:spcAft>
                          <a:spcPts val="0"/>
                        </a:spcAft>
                      </a:pPr>
                      <a:r>
                        <a:rPr lang="en-GB" sz="1600" dirty="0">
                          <a:effectLst/>
                        </a:rPr>
                        <a:t> </a:t>
                      </a:r>
                      <a:endParaRPr lang="en-GB" sz="1600" dirty="0">
                        <a:effectLst/>
                        <a:latin typeface="Times New Roman"/>
                        <a:ea typeface="Times New Roman"/>
                      </a:endParaRPr>
                    </a:p>
                  </a:txBody>
                  <a:tcPr marL="52637" marR="52637" marT="0" marB="0"/>
                </a:tc>
                <a:tc>
                  <a:txBody>
                    <a:bodyPr/>
                    <a:lstStyle/>
                    <a:p>
                      <a:pPr>
                        <a:spcAft>
                          <a:spcPts val="0"/>
                        </a:spcAft>
                      </a:pPr>
                      <a:r>
                        <a:rPr lang="en-GB" sz="1600" u="none" strike="noStrike" dirty="0" smtClean="0">
                          <a:effectLst/>
                        </a:rPr>
                        <a:t>Consider critically the steps necessary in undertaking a successful small scale participatory research project with young people, on a subject that is relevant to them. Consider your role in the process including ethical considerations and how your results can be shared. </a:t>
                      </a:r>
                    </a:p>
                    <a:p>
                      <a:pPr>
                        <a:spcAft>
                          <a:spcPts val="0"/>
                        </a:spcAft>
                      </a:pPr>
                      <a:r>
                        <a:rPr lang="en-GB" sz="1600" u="none" strike="noStrike" dirty="0" smtClean="0">
                          <a:effectLst/>
                        </a:rPr>
                        <a:t> </a:t>
                      </a:r>
                    </a:p>
                    <a:p>
                      <a:pPr>
                        <a:spcAft>
                          <a:spcPts val="0"/>
                        </a:spcAft>
                      </a:pPr>
                      <a:r>
                        <a:rPr lang="en-GB" sz="1600" u="none" strike="noStrike" dirty="0" smtClean="0">
                          <a:effectLst/>
                        </a:rPr>
                        <a:t> </a:t>
                      </a:r>
                      <a:endParaRPr lang="en-GB" sz="1600" dirty="0">
                        <a:effectLst/>
                      </a:endParaRPr>
                    </a:p>
                    <a:p>
                      <a:pPr>
                        <a:spcAft>
                          <a:spcPts val="0"/>
                        </a:spcAft>
                      </a:pPr>
                      <a:r>
                        <a:rPr lang="en-GB" sz="1600" u="none" strike="noStrike" dirty="0">
                          <a:effectLst/>
                        </a:rPr>
                        <a:t> </a:t>
                      </a:r>
                      <a:endParaRPr lang="en-GB" sz="1600" dirty="0">
                        <a:effectLst/>
                        <a:latin typeface="Times New Roman"/>
                        <a:ea typeface="Times New Roman"/>
                      </a:endParaRPr>
                    </a:p>
                  </a:txBody>
                  <a:tcPr marL="52637" marR="52637" marT="0" marB="0"/>
                </a:tc>
                <a:tc>
                  <a:txBody>
                    <a:bodyPr/>
                    <a:lstStyle/>
                    <a:p>
                      <a:pPr>
                        <a:spcAft>
                          <a:spcPts val="0"/>
                        </a:spcAft>
                      </a:pPr>
                      <a:r>
                        <a:rPr lang="en-GB" sz="1600" dirty="0">
                          <a:effectLst/>
                        </a:rPr>
                        <a:t> </a:t>
                      </a:r>
                      <a:r>
                        <a:rPr lang="en-GB" sz="1800" b="1" kern="1200" dirty="0" smtClean="0">
                          <a:solidFill>
                            <a:schemeClr val="lt1"/>
                          </a:solidFill>
                          <a:effectLst/>
                          <a:latin typeface="+mn-lt"/>
                          <a:ea typeface="+mn-ea"/>
                          <a:cs typeface="+mn-cs"/>
                        </a:rPr>
                        <a:t>7</a:t>
                      </a:r>
                      <a:r>
                        <a:rPr lang="en-GB" sz="1800" b="1" kern="1200" baseline="30000" dirty="0" smtClean="0">
                          <a:solidFill>
                            <a:schemeClr val="lt1"/>
                          </a:solidFill>
                          <a:effectLst/>
                          <a:latin typeface="+mn-lt"/>
                          <a:ea typeface="+mn-ea"/>
                          <a:cs typeface="+mn-cs"/>
                        </a:rPr>
                        <a:t>th</a:t>
                      </a:r>
                      <a:r>
                        <a:rPr lang="en-GB" sz="1800" b="1" kern="1200" dirty="0" smtClean="0">
                          <a:solidFill>
                            <a:schemeClr val="lt1"/>
                          </a:solidFill>
                          <a:effectLst/>
                          <a:latin typeface="+mn-lt"/>
                          <a:ea typeface="+mn-ea"/>
                          <a:cs typeface="+mn-cs"/>
                        </a:rPr>
                        <a:t> November 2019</a:t>
                      </a:r>
                    </a:p>
                    <a:p>
                      <a:pPr>
                        <a:spcAft>
                          <a:spcPts val="0"/>
                        </a:spcAft>
                      </a:pPr>
                      <a:r>
                        <a:rPr lang="en-GB" sz="1800" b="1" kern="1200" dirty="0" smtClean="0">
                          <a:solidFill>
                            <a:schemeClr val="lt1"/>
                          </a:solidFill>
                          <a:effectLst/>
                          <a:latin typeface="+mn-lt"/>
                          <a:ea typeface="+mn-ea"/>
                          <a:cs typeface="+mn-cs"/>
                        </a:rPr>
                        <a:t>11.59pm</a:t>
                      </a:r>
                      <a:endParaRPr lang="en-GB" sz="1600" dirty="0">
                        <a:effectLst/>
                        <a:latin typeface="Times New Roman"/>
                        <a:ea typeface="Times New Roman"/>
                      </a:endParaRPr>
                    </a:p>
                  </a:txBody>
                  <a:tcPr marL="52637" marR="52637" marT="0" marB="0"/>
                </a:tc>
                <a:tc>
                  <a:txBody>
                    <a:bodyPr/>
                    <a:lstStyle/>
                    <a:p>
                      <a:pPr>
                        <a:spcAft>
                          <a:spcPts val="0"/>
                        </a:spcAft>
                      </a:pPr>
                      <a:r>
                        <a:rPr lang="en-GB" sz="1800" b="1" kern="1200" baseline="0" dirty="0" smtClean="0">
                          <a:solidFill>
                            <a:schemeClr val="lt1"/>
                          </a:solidFill>
                          <a:effectLst/>
                          <a:latin typeface="+mn-lt"/>
                          <a:ea typeface="+mn-ea"/>
                          <a:cs typeface="+mn-cs"/>
                        </a:rPr>
                        <a:t>5</a:t>
                      </a:r>
                      <a:r>
                        <a:rPr lang="en-GB" sz="1800" b="1" kern="1200" baseline="30000" dirty="0" smtClean="0">
                          <a:solidFill>
                            <a:schemeClr val="lt1"/>
                          </a:solidFill>
                          <a:effectLst/>
                          <a:latin typeface="+mn-lt"/>
                          <a:ea typeface="+mn-ea"/>
                          <a:cs typeface="+mn-cs"/>
                        </a:rPr>
                        <a:t>th</a:t>
                      </a:r>
                      <a:r>
                        <a:rPr lang="en-GB" sz="1800" b="1" kern="1200" baseline="0" dirty="0" smtClean="0">
                          <a:solidFill>
                            <a:schemeClr val="lt1"/>
                          </a:solidFill>
                          <a:effectLst/>
                          <a:latin typeface="+mn-lt"/>
                          <a:ea typeface="+mn-ea"/>
                          <a:cs typeface="+mn-cs"/>
                        </a:rPr>
                        <a:t> December 2019</a:t>
                      </a:r>
                      <a:endParaRPr lang="en-GB" sz="1600" dirty="0">
                        <a:effectLst/>
                        <a:latin typeface="Times New Roman"/>
                        <a:ea typeface="Times New Roman"/>
                      </a:endParaRPr>
                    </a:p>
                  </a:txBody>
                  <a:tcPr marL="52637" marR="52637"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61434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please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This is an opportunity to begin to explore your understanding of the module.</a:t>
            </a:r>
          </a:p>
          <a:p>
            <a:r>
              <a:rPr lang="en-GB" dirty="0" smtClean="0"/>
              <a:t>As youth and community workers we are often not confident in social research. </a:t>
            </a:r>
          </a:p>
          <a:p>
            <a:r>
              <a:rPr lang="en-GB" dirty="0" smtClean="0"/>
              <a:t>This module is an opportunity for you to get to grips with an important aspect of youth work practice that is increasingly important in the field.</a:t>
            </a:r>
            <a:endParaRPr lang="en-GB" dirty="0"/>
          </a:p>
        </p:txBody>
      </p:sp>
      <p:pic>
        <p:nvPicPr>
          <p:cNvPr id="11" name="Content Placeholder 10"/>
          <p:cNvPicPr>
            <a:picLocks noGrp="1" noChangeAspect="1"/>
          </p:cNvPicPr>
          <p:nvPr>
            <p:ph sz="half" idx="2"/>
          </p:nvPr>
        </p:nvPicPr>
        <p:blipFill>
          <a:blip r:embed="rId2"/>
          <a:stretch>
            <a:fillRect/>
          </a:stretch>
        </p:blipFill>
        <p:spPr>
          <a:xfrm>
            <a:off x="6019800" y="1071563"/>
            <a:ext cx="5334000" cy="5334000"/>
          </a:xfrm>
          <a:prstGeom prst="rect">
            <a:avLst/>
          </a:prstGeom>
        </p:spPr>
      </p:pic>
    </p:spTree>
    <p:extLst>
      <p:ext uri="{BB962C8B-B14F-4D97-AF65-F5344CB8AC3E}">
        <p14:creationId xmlns:p14="http://schemas.microsoft.com/office/powerpoint/2010/main" val="2926965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Aims of the Module</a:t>
            </a:r>
          </a:p>
          <a:p>
            <a:r>
              <a:rPr lang="en-GB" dirty="0" smtClean="0"/>
              <a:t>Module Learning Outcomes</a:t>
            </a:r>
          </a:p>
          <a:p>
            <a:r>
              <a:rPr lang="en-GB" dirty="0" smtClean="0"/>
              <a:t>Module Indicative Content</a:t>
            </a:r>
          </a:p>
          <a:p>
            <a:r>
              <a:rPr lang="en-GB" dirty="0" smtClean="0"/>
              <a:t>Module Learning and Teaching Strategy</a:t>
            </a:r>
          </a:p>
          <a:p>
            <a:r>
              <a:rPr lang="en-GB" dirty="0" smtClean="0"/>
              <a:t>Module Assessment</a:t>
            </a:r>
          </a:p>
          <a:p>
            <a:r>
              <a:rPr lang="en-GB" dirty="0" smtClean="0"/>
              <a:t>Directed Study</a:t>
            </a:r>
          </a:p>
          <a:p>
            <a:r>
              <a:rPr lang="en-GB" dirty="0" smtClean="0"/>
              <a:t>Questions Please</a:t>
            </a:r>
          </a:p>
          <a:p>
            <a:r>
              <a:rPr lang="en-GB" dirty="0" smtClean="0"/>
              <a:t>Recap</a:t>
            </a:r>
          </a:p>
          <a:p>
            <a:pPr marL="0" indent="0">
              <a:buNone/>
            </a:pPr>
            <a:endParaRPr lang="en-GB" dirty="0"/>
          </a:p>
        </p:txBody>
      </p:sp>
      <p:pic>
        <p:nvPicPr>
          <p:cNvPr id="6" name="Content Placeholder 5"/>
          <p:cNvPicPr>
            <a:picLocks noGrp="1" noChangeAspect="1"/>
          </p:cNvPicPr>
          <p:nvPr>
            <p:ph sz="half" idx="2"/>
          </p:nvPr>
        </p:nvPicPr>
        <p:blipFill>
          <a:blip r:embed="rId2"/>
          <a:stretch>
            <a:fillRect/>
          </a:stretch>
        </p:blipFill>
        <p:spPr>
          <a:xfrm>
            <a:off x="6355664" y="1229301"/>
            <a:ext cx="4998136" cy="4833361"/>
          </a:xfrm>
          <a:prstGeom prst="rect">
            <a:avLst/>
          </a:prstGeom>
        </p:spPr>
      </p:pic>
    </p:spTree>
    <p:extLst>
      <p:ext uri="{BB962C8B-B14F-4D97-AF65-F5344CB8AC3E}">
        <p14:creationId xmlns:p14="http://schemas.microsoft.com/office/powerpoint/2010/main" val="590885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a:t>
            </a:r>
            <a:r>
              <a:rPr lang="en-GB" dirty="0" smtClean="0"/>
              <a:t>Study – Journal Article on Moodle. </a:t>
            </a:r>
            <a:endParaRPr lang="en-GB" dirty="0"/>
          </a:p>
        </p:txBody>
      </p:sp>
      <p:sp>
        <p:nvSpPr>
          <p:cNvPr id="3" name="Content Placeholder 2"/>
          <p:cNvSpPr>
            <a:spLocks noGrp="1"/>
          </p:cNvSpPr>
          <p:nvPr>
            <p:ph idx="1"/>
          </p:nvPr>
        </p:nvSpPr>
        <p:spPr/>
        <p:txBody>
          <a:bodyPr>
            <a:normAutofit/>
          </a:bodyPr>
          <a:lstStyle/>
          <a:p>
            <a:r>
              <a:rPr lang="en-GB" dirty="0" smtClean="0"/>
              <a:t>Read </a:t>
            </a:r>
            <a:r>
              <a:rPr lang="en-GB" dirty="0"/>
              <a:t>the journal article and consider the strengths and weaknesses of the article. Focus on gaining an understanding of the methodology and methods used within the research and discuss if these strengthened or weakened the research. </a:t>
            </a:r>
            <a:endParaRPr lang="en-GB" dirty="0" smtClean="0"/>
          </a:p>
          <a:p>
            <a:r>
              <a:rPr lang="en-GB" dirty="0" smtClean="0"/>
              <a:t>Consider:</a:t>
            </a:r>
            <a:endParaRPr lang="en-GB" dirty="0" smtClean="0"/>
          </a:p>
          <a:p>
            <a:pPr lvl="1"/>
            <a:r>
              <a:rPr lang="en-GB" dirty="0" smtClean="0"/>
              <a:t>What are the strengths of the article?</a:t>
            </a:r>
          </a:p>
          <a:p>
            <a:pPr lvl="1"/>
            <a:r>
              <a:rPr lang="en-GB" dirty="0" smtClean="0"/>
              <a:t>What are the weaknesses of the article?</a:t>
            </a:r>
          </a:p>
          <a:p>
            <a:pPr lvl="1"/>
            <a:r>
              <a:rPr lang="en-GB" dirty="0" smtClean="0"/>
              <a:t>What methodology was used?</a:t>
            </a:r>
          </a:p>
          <a:p>
            <a:pPr lvl="1"/>
            <a:r>
              <a:rPr lang="en-GB" dirty="0" smtClean="0"/>
              <a:t>What methods were used?</a:t>
            </a:r>
          </a:p>
        </p:txBody>
      </p:sp>
    </p:spTree>
    <p:extLst>
      <p:ext uri="{BB962C8B-B14F-4D97-AF65-F5344CB8AC3E}">
        <p14:creationId xmlns:p14="http://schemas.microsoft.com/office/powerpoint/2010/main" val="5615552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5" ma:contentTypeDescription="Create a new document." ma:contentTypeScope="" ma:versionID="6be5fd45c5dda1a4542033290bb83bce">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cbce43ea20f89d9f4c70f208f31e43b5"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05F88C8-1F52-4CFC-AA7B-8FF8FD9A0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A58E386-0240-4069-8A10-9A909988025B}">
  <ds:schemaRefs>
    <ds:schemaRef ds:uri="http://schemas.microsoft.com/sharepoint/v3/contenttype/forms"/>
  </ds:schemaRefs>
</ds:datastoreItem>
</file>

<file path=customXml/itemProps3.xml><?xml version="1.0" encoding="utf-8"?>
<ds:datastoreItem xmlns:ds="http://schemas.openxmlformats.org/officeDocument/2006/customXml" ds:itemID="{B88FE460-E83F-4F8F-BA7B-B4C46E2D9A80}">
  <ds:schemaRefs>
    <ds:schemaRef ds:uri="5cce672a-2249-4bca-ab09-8f7b37c30eb2"/>
    <ds:schemaRef ds:uri="http://purl.org/dc/elements/1.1/"/>
    <ds:schemaRef ds:uri="http://schemas.microsoft.com/office/2006/metadata/properties"/>
    <ds:schemaRef ds:uri="http://schemas.microsoft.com/office/2006/documentManagement/types"/>
    <ds:schemaRef ds:uri="http://purl.org/dc/terms/"/>
    <ds:schemaRef ds:uri="085339e8-869b-4c3a-a446-745e05ea898f"/>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103</TotalTime>
  <Words>623</Words>
  <Application>Microsoft Office PowerPoint</Application>
  <PresentationFormat>Widescreen</PresentationFormat>
  <Paragraphs>102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Reflecting on and Researching Youth Work Practice</vt:lpstr>
      <vt:lpstr>Lecture Overview</vt:lpstr>
      <vt:lpstr>Module Aims</vt:lpstr>
      <vt:lpstr>Module Learning Outcomes.</vt:lpstr>
      <vt:lpstr>Module Learning Outcomes. </vt:lpstr>
      <vt:lpstr>Module Indicative Content.</vt:lpstr>
      <vt:lpstr>Module Indicative Content.</vt:lpstr>
      <vt:lpstr>Module Learning and Teaching Strategy</vt:lpstr>
      <vt:lpstr>Assessment Component 1</vt:lpstr>
      <vt:lpstr>Assessment Component 2</vt:lpstr>
      <vt:lpstr>Questions please</vt:lpstr>
      <vt:lpstr>Recap</vt:lpstr>
      <vt:lpstr>Directed Study – Journal Article on Moodle.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and Researching Youth Work Practice</dc:title>
  <dc:creator>Darrell Williams</dc:creator>
  <cp:lastModifiedBy>Angharad Lewis</cp:lastModifiedBy>
  <cp:revision>17</cp:revision>
  <dcterms:created xsi:type="dcterms:W3CDTF">2017-01-29T19:03:02Z</dcterms:created>
  <dcterms:modified xsi:type="dcterms:W3CDTF">2019-09-26T10:41:25Z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