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4" r:id="rId1"/>
  </p:sldMasterIdLst>
  <p:notesMasterIdLst>
    <p:notesMasterId r:id="rId26"/>
  </p:notesMasterIdLst>
  <p:sldIdLst>
    <p:sldId id="256" r:id="rId2"/>
    <p:sldId id="287" r:id="rId3"/>
    <p:sldId id="566" r:id="rId4"/>
    <p:sldId id="308" r:id="rId5"/>
    <p:sldId id="309" r:id="rId6"/>
    <p:sldId id="310" r:id="rId7"/>
    <p:sldId id="311" r:id="rId8"/>
    <p:sldId id="312" r:id="rId9"/>
    <p:sldId id="313" r:id="rId10"/>
    <p:sldId id="1431" r:id="rId11"/>
    <p:sldId id="1432" r:id="rId12"/>
    <p:sldId id="567" r:id="rId13"/>
    <p:sldId id="568" r:id="rId14"/>
    <p:sldId id="569" r:id="rId15"/>
    <p:sldId id="570" r:id="rId16"/>
    <p:sldId id="574" r:id="rId17"/>
    <p:sldId id="573" r:id="rId18"/>
    <p:sldId id="575" r:id="rId19"/>
    <p:sldId id="576" r:id="rId20"/>
    <p:sldId id="1433" r:id="rId21"/>
    <p:sldId id="579" r:id="rId22"/>
    <p:sldId id="1434" r:id="rId23"/>
    <p:sldId id="1435" r:id="rId24"/>
    <p:sldId id="268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3A21A1-DECD-4FE1-9ECF-2A2CF5DF2591}" v="1" dt="2025-06-05T23:55:02.0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2361" autoAdjust="0"/>
  </p:normalViewPr>
  <p:slideViewPr>
    <p:cSldViewPr snapToGrid="0" showGuides="1">
      <p:cViewPr varScale="1">
        <p:scale>
          <a:sx n="95" d="100"/>
          <a:sy n="95" d="100"/>
        </p:scale>
        <p:origin x="148" y="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opher Mafuva" userId="5bad92f7-64c1-419b-993e-559694dd71ea" providerId="ADAL" clId="{3E3A21A1-DECD-4FE1-9ECF-2A2CF5DF2591}"/>
    <pc:docChg chg="modSld">
      <pc:chgData name="Christopher Mafuva" userId="5bad92f7-64c1-419b-993e-559694dd71ea" providerId="ADAL" clId="{3E3A21A1-DECD-4FE1-9ECF-2A2CF5DF2591}" dt="2025-06-05T23:56:37.608" v="9" actId="20577"/>
      <pc:docMkLst>
        <pc:docMk/>
      </pc:docMkLst>
      <pc:sldChg chg="modSp mod">
        <pc:chgData name="Christopher Mafuva" userId="5bad92f7-64c1-419b-993e-559694dd71ea" providerId="ADAL" clId="{3E3A21A1-DECD-4FE1-9ECF-2A2CF5DF2591}" dt="2025-06-05T23:56:37.608" v="9" actId="20577"/>
        <pc:sldMkLst>
          <pc:docMk/>
          <pc:sldMk cId="3408955283" sldId="256"/>
        </pc:sldMkLst>
        <pc:spChg chg="mod">
          <ac:chgData name="Christopher Mafuva" userId="5bad92f7-64c1-419b-993e-559694dd71ea" providerId="ADAL" clId="{3E3A21A1-DECD-4FE1-9ECF-2A2CF5DF2591}" dt="2025-06-05T23:56:37.608" v="9" actId="20577"/>
          <ac:spMkLst>
            <pc:docMk/>
            <pc:sldMk cId="3408955283" sldId="256"/>
            <ac:spMk id="4" creationId="{63DE40DA-47CD-4349-9D54-BB22EFAEF32A}"/>
          </ac:spMkLst>
        </pc:spChg>
      </pc:sldChg>
      <pc:sldChg chg="modSp mod">
        <pc:chgData name="Christopher Mafuva" userId="5bad92f7-64c1-419b-993e-559694dd71ea" providerId="ADAL" clId="{3E3A21A1-DECD-4FE1-9ECF-2A2CF5DF2591}" dt="2025-06-05T23:55:02.072" v="7" actId="20577"/>
        <pc:sldMkLst>
          <pc:docMk/>
          <pc:sldMk cId="3430155643" sldId="1431"/>
        </pc:sldMkLst>
        <pc:spChg chg="mod">
          <ac:chgData name="Christopher Mafuva" userId="5bad92f7-64c1-419b-993e-559694dd71ea" providerId="ADAL" clId="{3E3A21A1-DECD-4FE1-9ECF-2A2CF5DF2591}" dt="2025-06-05T23:55:02.072" v="7" actId="20577"/>
          <ac:spMkLst>
            <pc:docMk/>
            <pc:sldMk cId="3430155643" sldId="1431"/>
            <ac:spMk id="3" creationId="{1A823F50-3DA3-302F-103C-80DF5AAB384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D17191-FBF5-431E-9F17-EACEEFA0ABE8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E6192B-B71D-408A-9E80-1D03B1B940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119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3647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E6192B-B71D-408A-9E80-1D03B1B9406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201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5F2894-083C-485B-81B5-22B7408F78C7}" type="datetime1">
              <a:rPr lang="en-GB" altLang="en-US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BBFF40-87F9-4198-BC05-2BA763503A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5010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AC34E-3327-478B-AA98-02919358A10D}" type="datetime1">
              <a:rPr lang="en-GB" altLang="en-US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CDDA5-5E0B-4B0B-9390-47B0306225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1459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0C8E02-F0FC-4945-A242-363EDF5CF7A9}" type="datetime1">
              <a:rPr lang="en-GB" altLang="en-US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536FD-0CD1-4D4E-9E83-0674A613A9B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79399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EDBC1D-38FC-49CE-877E-BF8FF2356DA6}" type="datetime1">
              <a:rPr lang="en-GB" altLang="en-US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C3EDD-CA86-4C3C-B818-D6F5737352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235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BCCA0-7E80-4A90-8B1C-A1EC70E62D73}" type="datetime1">
              <a:rPr lang="en-GB" altLang="en-US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4DFB81-3E3F-4A14-8A55-46DF072DB85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6077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038E7-B72E-40AC-9752-BCDC3EDCCC26}" type="datetime1">
              <a:rPr lang="en-GB" altLang="en-US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7EBA2-04D5-4FF2-919F-98623AD508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9709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1D4AA1-EDD4-4937-BF22-43EDD5246804}" type="datetime1">
              <a:rPr lang="en-GB" altLang="en-US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49D4DB-ECFE-4136-9243-0C0E28DBD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0895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F2469-849A-4F59-94DE-4F697F09C80B}" type="datetime1">
              <a:rPr lang="en-GB" altLang="en-US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A540F-7D0F-48F7-8009-CCD79BF9671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7620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004731-FC9F-4AD1-9F72-51B396ABA37E}" type="datetime1">
              <a:rPr lang="en-GB" altLang="en-US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DBF153-FFA3-4C33-A722-6143B2CFBA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01640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A991D-1310-4FF8-931A-A3D5A381D3B0}" type="datetime1">
              <a:rPr lang="en-GB" altLang="en-US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B6AB8-AA39-48F7-981E-5287C75D87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61141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FB056-CBF7-480C-9119-AE418DB95F29}" type="datetime1">
              <a:rPr lang="en-GB" altLang="en-US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1BB59-382E-4DE1-B993-489C590411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2158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tandard 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7A609-623C-4E88-9DFC-D5A70B03D7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Title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118FF-E6CD-45D9-B1B8-714FF0CF41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178944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Bullet point first level style</a:t>
            </a:r>
          </a:p>
          <a:p>
            <a:pPr lvl="1"/>
            <a:r>
              <a:rPr lang="en-US" dirty="0"/>
              <a:t>Second level style</a:t>
            </a:r>
          </a:p>
          <a:p>
            <a:pPr lvl="2"/>
            <a:r>
              <a:rPr lang="en-US" dirty="0"/>
              <a:t>Third level style</a:t>
            </a:r>
          </a:p>
          <a:p>
            <a:pPr lvl="3"/>
            <a:r>
              <a:rPr lang="en-US" dirty="0"/>
              <a:t>Fourth level style</a:t>
            </a:r>
          </a:p>
          <a:p>
            <a:pPr lvl="4"/>
            <a:r>
              <a:rPr lang="en-US" dirty="0"/>
              <a:t>Fifth level style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46E62-8884-4F46-8B2C-DEA3C5093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58C1D-BFE8-4D4E-9AFD-88415CC19C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8330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1B0443B-DDD4-4CDD-B567-71C79560B9F2}" type="datetime1">
              <a:rPr lang="en-GB" altLang="en-US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425B6D51-2801-4FEA-9624-F65F5ABC4C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3608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PW0j2Bo_eY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z4FFE2y8PM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ahpsr.who.int/docs/librariesprovider11/teaching-material/facilitator_manual_cld_course.pdf?sfvrsn=4846da75_5" TargetMode="External"/><Relationship Id="rId2" Type="http://schemas.openxmlformats.org/officeDocument/2006/relationships/hyperlink" Target="https://publichealthnetwork.cymru/topic/systems-thinking-in-public-health/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34318" y="1221054"/>
            <a:ext cx="7992888" cy="901942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Health Care System Organisation and Leadership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1976505" y="4112412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771829" y="1781876"/>
            <a:ext cx="8759736" cy="3046988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The imperatives of HSC practice following a systems approach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LCHS7002</a:t>
            </a:r>
          </a:p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Week 2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69FDB-22F4-83E6-996E-5323CA547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FAB99-19A0-23D7-10F5-78283F00FA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500" dirty="0"/>
              <a:t>By the end of the lesson, students should be able to</a:t>
            </a:r>
          </a:p>
          <a:p>
            <a:r>
              <a:rPr lang="en-GB" sz="3500" dirty="0"/>
              <a:t>To define the concepts of systems thinking versus and systems thinking.</a:t>
            </a:r>
          </a:p>
          <a:p>
            <a:r>
              <a:rPr lang="en-GB" sz="3500" dirty="0"/>
              <a:t>To discuss the application of systems thinking in health and social care.</a:t>
            </a:r>
          </a:p>
          <a:p>
            <a:r>
              <a:rPr lang="en-GB" sz="3600" dirty="0"/>
              <a:t>To describe the structure and functioning of the NHS as a public health system using a systems thinking lens.</a:t>
            </a:r>
          </a:p>
          <a:p>
            <a:r>
              <a:rPr lang="en-GB" sz="3600" dirty="0"/>
              <a:t>Identify leverage points in the health system that can lead to improved health outcomes and efficiency.</a:t>
            </a:r>
          </a:p>
          <a:p>
            <a:r>
              <a:rPr lang="en-GB" sz="3600" dirty="0"/>
              <a:t>Identify leverage points in the health system that can lead to improved health outcomes and efficiency.</a:t>
            </a:r>
          </a:p>
          <a:p>
            <a:endParaRPr lang="en-GB" sz="3600" dirty="0"/>
          </a:p>
          <a:p>
            <a:endParaRPr lang="en-GB" sz="3600" dirty="0"/>
          </a:p>
          <a:p>
            <a:endParaRPr lang="en-GB" sz="3500" dirty="0"/>
          </a:p>
          <a:p>
            <a:endParaRPr lang="en-GB" sz="3500" dirty="0"/>
          </a:p>
          <a:p>
            <a:endParaRPr lang="en-GB" sz="3500" dirty="0"/>
          </a:p>
        </p:txBody>
      </p:sp>
    </p:spTree>
    <p:extLst>
      <p:ext uri="{BB962C8B-B14F-4D97-AF65-F5344CB8AC3E}">
        <p14:creationId xmlns:p14="http://schemas.microsoft.com/office/powerpoint/2010/main" val="3344001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E59D3-08A0-5DCB-1B36-666CEE2A74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Systems Thinking in Healthcare?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E66BC0-2C2A-6D9D-0FEF-F79690A849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943" y="1248353"/>
            <a:ext cx="11358113" cy="436129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Systems thinking is a way of making sense of the complexity of the world by looking at it in</a:t>
            </a:r>
          </a:p>
          <a:p>
            <a:pPr marL="0" indent="0">
              <a:buNone/>
            </a:pPr>
            <a:r>
              <a:rPr lang="en-GB" dirty="0"/>
              <a:t>terms of wholes and relationships rather than splitting it into parts.” . It focuses on holistic</a:t>
            </a:r>
          </a:p>
          <a:p>
            <a:pPr marL="0" indent="0">
              <a:buNone/>
            </a:pPr>
            <a:r>
              <a:rPr lang="en-GB" dirty="0"/>
              <a:t>understanding.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In health care, this means viewing healthcare not as isolated services but as an interconnected</a:t>
            </a:r>
          </a:p>
          <a:p>
            <a:pPr marL="0" indent="0">
              <a:buNone/>
            </a:pPr>
            <a:r>
              <a:rPr lang="en-GB" dirty="0"/>
              <a:t>system (patients, providers, resources, policies all interact).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Complex problems: Many health issues (e.g. pandemics, health inequities) are complex</a:t>
            </a:r>
          </a:p>
          <a:p>
            <a:pPr marL="0" indent="0">
              <a:buNone/>
            </a:pPr>
            <a:r>
              <a:rPr lang="en-GB" dirty="0"/>
              <a:t>adaptive problems – they involve multiple factors, non-linear interactions, and unintended</a:t>
            </a:r>
          </a:p>
          <a:p>
            <a:pPr marL="0" indent="0">
              <a:buNone/>
            </a:pPr>
            <a:r>
              <a:rPr lang="en-GB" dirty="0"/>
              <a:t>consequences 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Systems thinking helps us address these by considering feedback loops, interdependencies, and the bigger picture beyond single interventions.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57435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Systems Thinking in Healthcare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Much of the work in systems thinking has involved bringing together health practitioners from many disciplinary traditions. </a:t>
            </a:r>
          </a:p>
          <a:p>
            <a:r>
              <a:rPr lang="en-GB" sz="2400" dirty="0"/>
              <a:t>It allows them to transfer methods from one discipline to another (inter-</a:t>
            </a:r>
            <a:r>
              <a:rPr lang="en-GB" sz="2400" dirty="0" err="1"/>
              <a:t>disciplinarity</a:t>
            </a:r>
            <a:r>
              <a:rPr lang="en-GB" sz="2400" dirty="0"/>
              <a:t>).</a:t>
            </a:r>
          </a:p>
          <a:p>
            <a:r>
              <a:rPr lang="en-GB" sz="2400" dirty="0"/>
              <a:t>It also allows working across and between disciplinary boundaries, creating learning through a wide variety of stakeholders, including researchers and those affected by the research (trans-disciplinarity).</a:t>
            </a:r>
          </a:p>
          <a:p>
            <a:endParaRPr lang="en-GB" sz="1400" b="0" i="0" dirty="0">
              <a:solidFill>
                <a:srgbClr val="0A4644"/>
              </a:solidFill>
              <a:effectLst/>
              <a:highlight>
                <a:srgbClr val="FFFFFF"/>
              </a:highlight>
              <a:latin typeface="Poppins" panose="00000500000000000000" pitchFamily="2" charset="0"/>
            </a:endParaRPr>
          </a:p>
          <a:p>
            <a:pPr algn="ctr"/>
            <a:r>
              <a:rPr lang="en-GB" sz="1800" i="1" dirty="0"/>
              <a:t>Systems thinking’ involves exploring the characteristics of components within a system (e.g., work tasks and technology) and how they interconnect to improve understanding of how outcomes emerge from these interactions (McNab et al., 2020)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6AC34E-3327-478B-AA98-02919358A10D}" type="datetime1">
              <a:rPr lang="en-GB" altLang="en-US" smtClean="0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ECDDA5-5E0B-4B0B-9390-47B030622544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08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Whole Systems Thinking Vs Systems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sz="1800" i="1" dirty="0"/>
              <a:t>Whole Systems Thinking is a method to understand how things (elements and systems) are related, and how they influence one another within a whole</a:t>
            </a:r>
            <a:r>
              <a:rPr lang="en-GB" sz="2200" i="1" dirty="0"/>
              <a:t>.</a:t>
            </a:r>
          </a:p>
          <a:p>
            <a:r>
              <a:rPr lang="en-GB" sz="2400" dirty="0"/>
              <a:t>Systems thinking is a disciplined approach for examining problems more completely and accurately before acting. </a:t>
            </a:r>
          </a:p>
          <a:p>
            <a:r>
              <a:rPr lang="en-GB" sz="2400" dirty="0"/>
              <a:t>It allows us to ask better questions before jumping to conclusions.</a:t>
            </a:r>
          </a:p>
          <a:p>
            <a:r>
              <a:rPr lang="en-GB" sz="2400" dirty="0"/>
              <a:t>Systems thinking often involves moving from observing events or data, to identifying patterns of </a:t>
            </a:r>
            <a:r>
              <a:rPr lang="en-GB" sz="2400" dirty="0" err="1"/>
              <a:t>behavior</a:t>
            </a:r>
            <a:r>
              <a:rPr lang="en-GB" sz="2400" dirty="0"/>
              <a:t> overtime, to surfacing the underlying structures that drive those events and pattern.</a:t>
            </a:r>
          </a:p>
          <a:p>
            <a:endParaRPr lang="en-GB" dirty="0">
              <a:solidFill>
                <a:srgbClr val="000000"/>
              </a:solidFill>
              <a:latin typeface="freight-text-pro"/>
            </a:endParaRPr>
          </a:p>
          <a:p>
            <a:endParaRPr lang="en-GB" dirty="0">
              <a:solidFill>
                <a:srgbClr val="000000"/>
              </a:solidFill>
              <a:latin typeface="freight-text-pro"/>
            </a:endParaRP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6AC34E-3327-478B-AA98-02919358A10D}" type="datetime1">
              <a:rPr lang="en-GB" altLang="en-US" smtClean="0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ECDDA5-5E0B-4B0B-9390-47B030622544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4187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Class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Let us watch the following video on systems thinking and have a whole class discussion on how you think we can apply systems thinking: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https://www.youtube.com/watch?v=GPW0j2Bo_eY</a:t>
            </a:r>
            <a:r>
              <a:rPr lang="en-GB" dirty="0"/>
              <a:t>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6AC34E-3327-478B-AA98-02919358A10D}" type="datetime1">
              <a:rPr lang="en-GB" altLang="en-US" smtClean="0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ECDDA5-5E0B-4B0B-9390-47B030622544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674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50000"/>
                  </a:schemeClr>
                </a:solidFill>
              </a:rPr>
              <a:t>When Should We Use Systems Thinking</a:t>
            </a:r>
            <a:r>
              <a:rPr lang="en-GB" b="1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Problems that are ideal for a systems thinking intervention have the following characteristics: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The issue is important.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The problem is chronic, not a one-time event.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The problem is familiar and has a known history.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People have unsuccessfully tried to solve the problem before.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6AC34E-3327-478B-AA98-02919358A10D}" type="datetime1">
              <a:rPr lang="en-GB" altLang="en-US" smtClean="0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ECDDA5-5E0B-4B0B-9390-47B030622544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39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Ten Steps For Systems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27520" y="1600201"/>
            <a:ext cx="3781213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Evaluation Design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GB" sz="2400" dirty="0"/>
              <a:t>Determine indicators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GB" sz="2400" dirty="0"/>
              <a:t>Choose methods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GB" sz="2400" dirty="0"/>
              <a:t>Select design 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GB" sz="2400" dirty="0"/>
              <a:t>Develop plan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GB" sz="2400" dirty="0"/>
              <a:t>Set budget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GB" sz="2400" dirty="0"/>
              <a:t>Source funding.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6AC34E-3327-478B-AA98-02919358A10D}" type="datetime1">
              <a:rPr lang="en-GB" altLang="en-US" smtClean="0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ECDDA5-5E0B-4B0B-9390-47B030622544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982133" y="1600201"/>
            <a:ext cx="3899053" cy="3651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400">
              <a:buNone/>
            </a:pPr>
            <a:r>
              <a:rPr lang="en-GB" sz="2400" dirty="0">
                <a:solidFill>
                  <a:srgbClr val="FF0000"/>
                </a:solidFill>
              </a:rPr>
              <a:t>Intervention Design</a:t>
            </a:r>
          </a:p>
          <a:p>
            <a:pPr marL="514350" indent="-514350" defTabSz="914400">
              <a:buFont typeface="+mj-lt"/>
              <a:buAutoNum type="arabicPeriod"/>
            </a:pPr>
            <a:r>
              <a:rPr lang="en-GB" sz="2400" dirty="0"/>
              <a:t>Convene stakeholders</a:t>
            </a:r>
          </a:p>
          <a:p>
            <a:pPr marL="514350" indent="-514350" defTabSz="914400">
              <a:buFont typeface="+mj-lt"/>
              <a:buAutoNum type="arabicPeriod"/>
            </a:pPr>
            <a:r>
              <a:rPr lang="en-GB" sz="2400" dirty="0"/>
              <a:t>Collectively brainstorm</a:t>
            </a:r>
          </a:p>
          <a:p>
            <a:pPr marL="514350" indent="-514350" defTabSz="914400">
              <a:buFont typeface="+mj-lt"/>
              <a:buAutoNum type="arabicPeriod"/>
            </a:pPr>
            <a:r>
              <a:rPr lang="en-GB" sz="2400" dirty="0"/>
              <a:t>Conceptualize effects</a:t>
            </a:r>
          </a:p>
          <a:p>
            <a:pPr marL="514350" indent="-514350" defTabSz="914400">
              <a:buFont typeface="+mj-lt"/>
              <a:buAutoNum type="arabicPeriod"/>
            </a:pPr>
            <a:r>
              <a:rPr lang="en-GB" sz="2400" dirty="0"/>
              <a:t>Adapt and redesign</a:t>
            </a:r>
          </a:p>
        </p:txBody>
      </p:sp>
    </p:spTree>
    <p:extLst>
      <p:ext uri="{BB962C8B-B14F-4D97-AF65-F5344CB8AC3E}">
        <p14:creationId xmlns:p14="http://schemas.microsoft.com/office/powerpoint/2010/main" val="32480434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and Social Care system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Integrated care systems (ICSs) are partnerships that bring together healthcare organisations, local authorities and others to take collective responsibility for planning services, improving health and reducing inequalities across geographical areas.</a:t>
            </a:r>
          </a:p>
          <a:p>
            <a:r>
              <a:rPr lang="en-GB" sz="2000" dirty="0">
                <a:solidFill>
                  <a:schemeClr val="accent1"/>
                </a:solidFill>
              </a:rPr>
              <a:t>ICS have predominantly focus on the following: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6AC34E-3327-478B-AA98-02919358A10D}" type="datetime1">
              <a:rPr lang="en-GB" altLang="en-US" smtClean="0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ECDDA5-5E0B-4B0B-9390-47B030622544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461553" y="3487145"/>
            <a:ext cx="5277396" cy="24623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endParaRPr lang="en-GB" sz="2400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 bwMode="auto">
          <a:xfrm>
            <a:off x="6287589" y="3039291"/>
            <a:ext cx="5277396" cy="2981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dirty="0">
                <a:solidFill>
                  <a:srgbClr val="141414"/>
                </a:solidFill>
                <a:latin typeface="Lato"/>
              </a:rPr>
              <a:t>taking a strategic approach to key system enablers, for example by developing strategies around digital technologies, workforce and estates</a:t>
            </a:r>
          </a:p>
          <a:p>
            <a:r>
              <a:rPr lang="en-GB" sz="1600" dirty="0">
                <a:solidFill>
                  <a:srgbClr val="141414"/>
                </a:solidFill>
                <a:latin typeface="Lato"/>
              </a:rPr>
              <a:t>establishing infrastructure and ways of working to support collaborative working, for example by putting in place new governance arrangements to enable joint decision-making and agreeing system-wide leadership arrangements</a:t>
            </a:r>
          </a:p>
          <a:p>
            <a:r>
              <a:rPr lang="en-GB" sz="1600" dirty="0">
                <a:solidFill>
                  <a:srgbClr val="141414"/>
                </a:solidFill>
                <a:latin typeface="Lato"/>
              </a:rPr>
              <a:t>strengthening collaborative relationships and trust between partner organisations and their leaders.</a:t>
            </a:r>
          </a:p>
          <a:p>
            <a:pPr defTabSz="914400"/>
            <a:endParaRPr lang="en-GB" sz="2400" dirty="0"/>
          </a:p>
        </p:txBody>
      </p:sp>
      <p:sp>
        <p:nvSpPr>
          <p:cNvPr id="9" name="Content Placeholder 2"/>
          <p:cNvSpPr txBox="1">
            <a:spLocks/>
          </p:cNvSpPr>
          <p:nvPr/>
        </p:nvSpPr>
        <p:spPr bwMode="auto">
          <a:xfrm>
            <a:off x="618310" y="3126377"/>
            <a:ext cx="5277396" cy="28307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reaching a shared view between system partners of local needs and the resources available for health and care </a:t>
            </a:r>
          </a:p>
          <a:p>
            <a:r>
              <a:rPr lang="en-GB" sz="1800" dirty="0"/>
              <a:t>agreeing a strategic direction for local services based on those needs and resources </a:t>
            </a:r>
          </a:p>
          <a:p>
            <a:r>
              <a:rPr lang="en-GB" sz="1800" dirty="0"/>
              <a:t>driving service changes that are needed to deliver agreed priorities</a:t>
            </a:r>
          </a:p>
          <a:p>
            <a:pPr defTabSz="914400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461999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ADB8A-023E-4F77-BE9D-078AB61CE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Integrated Care Systems in England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23F50-3DA3-302F-103C-80DF5AAB38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Let’s start by watching this video on </a:t>
            </a:r>
            <a:r>
              <a:rPr lang="en-GB" sz="2000"/>
              <a:t>integrated healthcare </a:t>
            </a:r>
            <a:r>
              <a:rPr lang="en-GB" sz="2000" dirty="0"/>
              <a:t>systems and have a whole class discussion about this</a:t>
            </a:r>
            <a:r>
              <a:rPr lang="en-GB" sz="2000"/>
              <a:t>: </a:t>
            </a:r>
            <a:r>
              <a:rPr lang="en-GB" sz="2000">
                <a:hlinkClick r:id="rId2"/>
              </a:rPr>
              <a:t>https://www.youtube.com/watch?v=mz4FFE2y8PM</a:t>
            </a:r>
            <a:r>
              <a:rPr lang="en-GB" sz="2000"/>
              <a:t> </a:t>
            </a:r>
            <a:endParaRPr lang="en-GB" sz="2000" dirty="0"/>
          </a:p>
          <a:p>
            <a:r>
              <a:rPr lang="en-GB" sz="2000" dirty="0"/>
              <a:t>Following the passage of the 2022 Health and Care Act, ICSs were formalised as legal entities with statutory powers and responsibilities. Statutory ICSs comprise two key components:</a:t>
            </a:r>
          </a:p>
          <a:p>
            <a:r>
              <a:rPr lang="en-GB" sz="2000" u="sng" dirty="0"/>
              <a:t>integrated care boards (ICBs</a:t>
            </a:r>
            <a:r>
              <a:rPr lang="en-GB" sz="2000" dirty="0"/>
              <a:t>): statutory bodies that are responsible for planning and funding most NHS services in the area</a:t>
            </a:r>
          </a:p>
          <a:p>
            <a:r>
              <a:rPr lang="en-GB" sz="2000" u="sng" dirty="0"/>
              <a:t>integrated care partnerships (ICPs</a:t>
            </a:r>
            <a:r>
              <a:rPr lang="en-GB" sz="2000" dirty="0"/>
              <a:t>): statutory committees that bring together a broad set of system partners (including local government, the voluntary, community and social enterprise sector (VCSE), NHS organisations and others) to develop a health and care strategy for the area.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12654-BA8F-0C2F-FDA9-3D163D16B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6AC34E-3327-478B-AA98-02919358A10D}" type="datetime1">
              <a:rPr lang="en-GB" altLang="en-US" smtClean="0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011D2-C7B7-77A9-4987-2A1E3E85F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ECDDA5-5E0B-4B0B-9390-47B030622544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01556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02C72-E62B-1610-3A41-715471C16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Integrated Care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6D2AE-1AA4-8425-A178-2120E28E33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Integrated care systems have four main functions: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improving outcomes in population health and health care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tackling inequalities in outcomes, experience and access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enhancing productivity and value for money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helping the NHS to support broader social and economic development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FoundersGrotesk"/>
              </a:rPr>
              <a:t>Following several decades during which the emphasis was on organisational autonomy, competition and the separation of commissioners and providers, ICSs depend instead on collaboration and a focus on places and local populations as the driving forces for improvement.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C04A63-B9C5-DC4D-4A28-018EC68AE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6AC34E-3327-478B-AA98-02919358A10D}" type="datetime1">
              <a:rPr lang="en-GB" altLang="en-US" smtClean="0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9F2F16-7DFB-C98D-79E8-054B1A218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ECDDA5-5E0B-4B0B-9390-47B030622544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00769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diagram of a triangle with blue circles and lines&#10;&#10;AI-generated content may be incorrect.">
            <a:extLst>
              <a:ext uri="{FF2B5EF4-FFF2-40B4-BE49-F238E27FC236}">
                <a16:creationId xmlns:a16="http://schemas.microsoft.com/office/drawing/2014/main" id="{2EB844ED-F9FE-6D81-EA84-C62F3083541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72974" y="1013605"/>
            <a:ext cx="3989040" cy="3989040"/>
          </a:xfrm>
          <a:prstGeom prst="rect">
            <a:avLst/>
          </a:prstGeom>
          <a:noFill/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68F8F05B-FFB6-7295-AB87-01E1A1B3D3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0129" y="1798271"/>
            <a:ext cx="4826958" cy="241970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Figure: Conceptual network illustrating a complex system with many interconnected parts (analogy for health systems complexity).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02800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F53AE-9C70-B4EC-4EFB-D8C8EBBAC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0624" y="282421"/>
            <a:ext cx="8192461" cy="45841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Key Systems Thinking Concepts</a:t>
            </a: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0960C81A-8E0B-33B7-BD84-0D608FFC90C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52569118"/>
              </p:ext>
            </p:extLst>
          </p:nvPr>
        </p:nvGraphicFramePr>
        <p:xfrm>
          <a:off x="2612572" y="827314"/>
          <a:ext cx="6847113" cy="469174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643931" imgH="6418083" progId="Word.Document.12">
                  <p:embed/>
                </p:oleObj>
              </mc:Choice>
              <mc:Fallback>
                <p:oleObj name="Document" r:id="rId3" imgW="5643931" imgH="6418083" progId="Word.Document.12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0960C81A-8E0B-33B7-BD84-0D608FFC90C1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12572" y="827314"/>
                        <a:ext cx="6847113" cy="469174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086258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2A72C-549A-9103-7A2A-4B4AE7297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– Mapping a Health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9F2A6-9BCA-9B3C-25EA-9B90212748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Task: In small groups, choose a health issue (e.g. diabetes, ER overcrowding). Brainstorm a quick “system map”: list at least 5 components (stakeholders, factors) and draw arrows for key relationships.</a:t>
            </a:r>
          </a:p>
          <a:p>
            <a:endParaRPr lang="en-GB" dirty="0"/>
          </a:p>
          <a:p>
            <a:r>
              <a:rPr lang="en-GB" dirty="0"/>
              <a:t>Consider: What feedback loops might exist? (e.g., higher patient education → better self-care → fewer hospital visits). Identify one reinforcing loop (Reinforcing loop- More leads to more, or less leads to less) and one balancing loop (Balancing loop- Keeps things steady or under control if possible).</a:t>
            </a:r>
          </a:p>
        </p:txBody>
      </p:sp>
    </p:spTree>
    <p:extLst>
      <p:ext uri="{BB962C8B-B14F-4D97-AF65-F5344CB8AC3E}">
        <p14:creationId xmlns:p14="http://schemas.microsoft.com/office/powerpoint/2010/main" val="36769656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E30B1-860B-B783-5307-70305D93B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Case Study Introduction – The UK NHS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4ACEB-B1F7-503E-989E-63B431C269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The National Health Service (NHS), founded in 1948, provides near-universal coverage “free at the point of use,” funded by taxation . It is a single-payer, public health system (Beveridge model). - Serves ~67 million people in the UK; one of the world’s largest health systems (and employers). Core principle: universal, equitable access. 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Structure: NHS is nationally tax-funded (central budget ~£190+ billion) with services delivered through a network of hospitals, general practitioners (GPs), community and public health services.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dirty="0"/>
              <a:t>We will examine the NHS to see systems thinking in action: its organizational structure, interdependencies, and system-level problems (and solutions).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D4F010-D344-EF9F-3A8B-9F1E77BE20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7600" y="2504299"/>
            <a:ext cx="5384800" cy="218084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107084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567C4-1BA2-733D-85F1-E0BAD3CDA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718" y="2286000"/>
            <a:ext cx="10972800" cy="1143000"/>
          </a:xfrm>
        </p:spPr>
        <p:txBody>
          <a:bodyPr/>
          <a:lstStyle/>
          <a:p>
            <a:r>
              <a:rPr lang="en-GB" b="1" dirty="0"/>
              <a:t>NHS Structure and Components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29C95-B00B-B3CB-ED65-9597ED6A338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0682B3-E2E5-D095-5FA9-56C78B65812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5351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EE60E-881A-5E53-1E3E-9415DC326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NHS Structure and Components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B1228-3EA0-D54A-CAC1-F71B9B7E06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Organization: NHS England (plus NHS Scotland, Wales, NI) organizes care via public hospitals, GP clinics, etc. In England, ~215 hospital provider trusts manage services . Primary care (GPs) often gatekeeps access to specialists.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Integrated Care Systems (ICS): Since 2022, England’s health system is organized into 42 regional ICSs that plan and coordinate care across services . ICSs aim to integrate hospitals, community care, and social care to improve population health and reduce fragmentation.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System Components: Patients interact with providers (GPs, hospitals), supported by workforce (~1.3 million staff in NHS England ), infrastructure (beds, equipment), medicines &amp; technology, and governance (Department of Health, NHS England authority).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Trends: The NHS has evolved (e.g., hospital bed capacity reduced as more care shifts to outpatient and</a:t>
            </a:r>
          </a:p>
          <a:p>
            <a:pPr marL="0" indent="0">
              <a:buNone/>
            </a:pPr>
            <a:r>
              <a:rPr lang="en-GB" dirty="0"/>
              <a:t>home settings ). Changes in one part (like fewer beds) impact other parts (e.g., longer waits if community care doesn’t expand accordingly).</a:t>
            </a:r>
          </a:p>
        </p:txBody>
      </p:sp>
    </p:spTree>
    <p:extLst>
      <p:ext uri="{BB962C8B-B14F-4D97-AF65-F5344CB8AC3E}">
        <p14:creationId xmlns:p14="http://schemas.microsoft.com/office/powerpoint/2010/main" val="16228685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56CB3-003C-1F12-D4D0-12875542A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NHS as a Complex System – Challenges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7756D8A-8B3A-65F0-8AE7-1CE19FA6CF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2943685"/>
            <a:ext cx="10972800" cy="122939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166BF9D-39D5-57DD-6583-5E02C5440B06}"/>
              </a:ext>
            </a:extLst>
          </p:cNvPr>
          <p:cNvSpPr/>
          <p:nvPr/>
        </p:nvSpPr>
        <p:spPr>
          <a:xfrm>
            <a:off x="3139440" y="4775200"/>
            <a:ext cx="6634480" cy="741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6AC215-C97D-C4AD-C60D-EFF4B6C9722A}"/>
              </a:ext>
            </a:extLst>
          </p:cNvPr>
          <p:cNvSpPr txBox="1"/>
          <p:nvPr/>
        </p:nvSpPr>
        <p:spPr>
          <a:xfrm>
            <a:off x="1066800" y="4593550"/>
            <a:ext cx="1133138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Figure: Simplified feedback loop example – inadequate social care capacity leads to slower hospital</a:t>
            </a:r>
          </a:p>
          <a:p>
            <a:r>
              <a:rPr lang="en-GB" dirty="0"/>
              <a:t>discharges, reducing available beds and increasing A&amp;E (ER) waits; long waits in turn spur policies to boost</a:t>
            </a:r>
          </a:p>
          <a:p>
            <a:r>
              <a:rPr lang="en-GB" dirty="0"/>
              <a:t>social care (balancing loop).</a:t>
            </a:r>
          </a:p>
        </p:txBody>
      </p:sp>
    </p:spTree>
    <p:extLst>
      <p:ext uri="{BB962C8B-B14F-4D97-AF65-F5344CB8AC3E}">
        <p14:creationId xmlns:p14="http://schemas.microsoft.com/office/powerpoint/2010/main" val="29872921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6E074-4190-1DFB-D36E-91FA97984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7868"/>
            <a:ext cx="10972800" cy="1143000"/>
          </a:xfrm>
        </p:spPr>
        <p:txBody>
          <a:bodyPr/>
          <a:lstStyle/>
          <a:p>
            <a:r>
              <a:rPr lang="en-GB" dirty="0"/>
              <a:t>Aspects of systems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79B15-8C43-231F-D753-1751069B52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87137"/>
            <a:ext cx="10972800" cy="424130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100" i="1" dirty="0"/>
              <a:t>Bed blocking </a:t>
            </a:r>
            <a:r>
              <a:rPr lang="en-GB" sz="2100" dirty="0"/>
              <a:t>shows how insufficient social care (nursing homes, home care) delays hospital discharges (patients who are medically fit), reduces bed availability, and creates knock‑on effects across A&amp;E and policymaking (a feedback loop!).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100" dirty="0"/>
              <a:t>Silo effects/decision‑making means changes in one part of the system (e.g., budget cuts) trigger unintended consequences elsewhere, worsening patient flow and outcomes.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100" dirty="0"/>
              <a:t>Without systems thinking, policy interventions often generate surprises because they fail to account for interdependent parts of the health system.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100" dirty="0"/>
              <a:t>Persistent demand  (e.g., aging population, chronic diseases) –capacity imbalance—driven by rising needs and limited staff/resources—creates reinforcing loops like burnout and attrition, further weakening system performance.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100" dirty="0"/>
              <a:t>A whole‑system approach highlights leverage points such as preventive care and strengthened community services to ease downstream pressure on acute services.</a:t>
            </a:r>
          </a:p>
        </p:txBody>
      </p:sp>
    </p:spTree>
    <p:extLst>
      <p:ext uri="{BB962C8B-B14F-4D97-AF65-F5344CB8AC3E}">
        <p14:creationId xmlns:p14="http://schemas.microsoft.com/office/powerpoint/2010/main" val="22505370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0A798F-C6CA-859D-DCCA-9AF8C4B3AE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1ED67-8914-25A9-19ED-C70AD206C0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Systems Thinking in Action – NHS Improvements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A82FA-2E49-1BD9-C885-543871602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164" y="1454523"/>
            <a:ext cx="11259671" cy="3948953"/>
          </a:xfrm>
        </p:spPr>
        <p:txBody>
          <a:bodyPr>
            <a:noAutofit/>
          </a:bodyPr>
          <a:lstStyle/>
          <a:p>
            <a:r>
              <a:rPr lang="en-GB" sz="2000" dirty="0"/>
              <a:t>ICSs (Integrated Care Systems) integrate hospitals, GPs, public health and social care services to reduce fragmentation/silos and improve coordinated regional decision‑making.</a:t>
            </a:r>
          </a:p>
          <a:p>
            <a:r>
              <a:rPr lang="en-GB" sz="2000" dirty="0"/>
              <a:t>For example, they streamline patient pathways by connecting hospital care, rehabilitation, and community support into a seamless journey.</a:t>
            </a:r>
          </a:p>
          <a:p>
            <a:r>
              <a:rPr lang="en-GB" sz="2000" dirty="0"/>
              <a:t>A population‑health focus shifts the NHS toward prevention and early intervention, reducing pressure on acute services.</a:t>
            </a:r>
          </a:p>
          <a:p>
            <a:r>
              <a:rPr lang="en-GB" sz="2000" dirty="0"/>
              <a:t>Adopting shared digital systems and real‑time data improve communication, situational awareness, and the system’s ability to respond collectively to rising pressures.</a:t>
            </a:r>
          </a:p>
          <a:p>
            <a:r>
              <a:rPr lang="en-GB" sz="2000" dirty="0"/>
              <a:t>For example, real-time data can alert where pressure is building (e.g., an influx of flu cases) so the system can respond collectively.</a:t>
            </a:r>
          </a:p>
          <a:p>
            <a:r>
              <a:rPr lang="en-GB" sz="2000" dirty="0"/>
              <a:t>Continuous learning approaches in the NHS—using tools like process mapping and causal loop diagrams—help teams understand system‑wide patterns and drive long‑term quality improvement.</a:t>
            </a:r>
          </a:p>
        </p:txBody>
      </p:sp>
    </p:spTree>
    <p:extLst>
      <p:ext uri="{BB962C8B-B14F-4D97-AF65-F5344CB8AC3E}">
        <p14:creationId xmlns:p14="http://schemas.microsoft.com/office/powerpoint/2010/main" val="35048925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61715-82A9-6EAC-9E71-04A806429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– </a:t>
            </a:r>
            <a:r>
              <a:rPr lang="en-GB" b="1" dirty="0" err="1"/>
              <a:t>Analyzing</a:t>
            </a:r>
            <a:r>
              <a:rPr lang="en-GB" b="1" dirty="0"/>
              <a:t> the NHS as a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D1231-35B2-9776-B43A-4D34549EF5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Scenario: “Emergency Room (A&amp;E) Overcrowding in the NHS” – a persistent issue. Question: Using systems thinking, what factors contribute to A&amp;E overcrowding and how are they connected?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Group Discussion (5 minutes): Identify at least 3 interconnected factors (e.g., GP access, number of hospital beds, social care delays, patient </a:t>
            </a:r>
            <a:r>
              <a:rPr lang="en-GB" dirty="0" err="1"/>
              <a:t>behavior</a:t>
            </a:r>
            <a:r>
              <a:rPr lang="en-GB" dirty="0"/>
              <a:t>). Map out a simple causal loop: for example, “GP shortages → more patients go to A&amp;E → A&amp;E congestion → negative feedback on staff morale → staff leave (worsening shortages)”.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Share: One member from each group briefly shares one feedback loop or leverage point your group identified to address A&amp;E crowding.</a:t>
            </a:r>
          </a:p>
        </p:txBody>
      </p:sp>
    </p:spTree>
    <p:extLst>
      <p:ext uri="{BB962C8B-B14F-4D97-AF65-F5344CB8AC3E}">
        <p14:creationId xmlns:p14="http://schemas.microsoft.com/office/powerpoint/2010/main" val="34546836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60E5B-8C26-02B1-464D-EF56D2307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070143-C0D7-7BD5-6C64-A0F3093F0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6AC34E-3327-478B-AA98-02919358A10D}" type="datetime1">
              <a:rPr lang="en-GB" altLang="en-US" smtClean="0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D00F8F-B2EA-CA00-2BA8-A338C4B18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ECDDA5-5E0B-4B0B-9390-47B030622544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pic>
        <p:nvPicPr>
          <p:cNvPr id="3074" name="Picture 2" descr="Top 3 Questions to Ask at the End of Every Interview – DAVRON">
            <a:extLst>
              <a:ext uri="{FF2B5EF4-FFF2-40B4-BE49-F238E27FC236}">
                <a16:creationId xmlns:a16="http://schemas.microsoft.com/office/drawing/2014/main" id="{5050A051-BF2E-C10F-75ED-227E092207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7517" y="2010717"/>
            <a:ext cx="5528583" cy="3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50383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B2DC4-C1CA-35D0-9E24-0AEE9284F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Things I Learned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17F86-0AE6-1578-3438-1D87FC84BB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…..</a:t>
            </a:r>
          </a:p>
          <a:p>
            <a:r>
              <a:rPr lang="en-GB" dirty="0"/>
              <a:t>…..</a:t>
            </a:r>
          </a:p>
          <a:p>
            <a:r>
              <a:rPr lang="en-GB" dirty="0"/>
              <a:t>…..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D8467E-0D27-0476-1337-F8F0A5CC5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6AC34E-3327-478B-AA98-02919358A10D}" type="datetime1">
              <a:rPr lang="en-GB" altLang="en-US" smtClean="0"/>
              <a:pPr>
                <a:defRPr/>
              </a:pPr>
              <a:t>31/01/2026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AC98A5-326D-75E3-EF2B-9D165F0CF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ECDDA5-5E0B-4B0B-9390-47B030622544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  <p:pic>
        <p:nvPicPr>
          <p:cNvPr id="4098" name="Picture 2" descr="Today I Learned (@todayilearn) • Facebook">
            <a:extLst>
              <a:ext uri="{FF2B5EF4-FFF2-40B4-BE49-F238E27FC236}">
                <a16:creationId xmlns:a16="http://schemas.microsoft.com/office/drawing/2014/main" id="{4524B6F9-17F0-91EB-F13F-B3B589701B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000" y="2455049"/>
            <a:ext cx="2628000" cy="26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17146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3FF58-7FA7-49F4-A294-74069A3E5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84E06-DE77-454F-B3A2-E1FFB82BC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857" y="930946"/>
            <a:ext cx="10885713" cy="4659970"/>
          </a:xfrm>
        </p:spPr>
        <p:txBody>
          <a:bodyPr>
            <a:noAutofit/>
          </a:bodyPr>
          <a:lstStyle/>
          <a:p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Clarkson, J., Dean, J., Ward, J., </a:t>
            </a:r>
            <a:r>
              <a:rPr lang="en-GB" sz="1900" dirty="0" err="1">
                <a:latin typeface="Calibri" panose="020F0502020204030204" pitchFamily="34" charset="0"/>
                <a:cs typeface="Calibri" panose="020F0502020204030204" pitchFamily="34" charset="0"/>
              </a:rPr>
              <a:t>Komashie</a:t>
            </a:r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, A., Bashford, T. (2018). A systems approach to healthcare: from thinking to -practice. Future </a:t>
            </a:r>
            <a:r>
              <a:rPr lang="en-GB" sz="1900" dirty="0" err="1">
                <a:latin typeface="Calibri" panose="020F0502020204030204" pitchFamily="34" charset="0"/>
                <a:cs typeface="Calibri" panose="020F0502020204030204" pitchFamily="34" charset="0"/>
              </a:rPr>
              <a:t>Healthc</a:t>
            </a:r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 J. 5(3):151-155. </a:t>
            </a:r>
            <a:r>
              <a:rPr lang="en-GB" sz="1900" dirty="0" err="1">
                <a:latin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: 10.7861/futurehosp.5-3-151.</a:t>
            </a:r>
          </a:p>
          <a:p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de Savigny, D. and Adam, T. (Eds). (2009). Systems thinking for health systems strengthening. Alliance for Health Policy and Systems Research, WHO.</a:t>
            </a:r>
          </a:p>
          <a:p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McNab, D., McKay, J., </a:t>
            </a:r>
            <a:r>
              <a:rPr lang="en-GB" sz="1900" dirty="0" err="1">
                <a:latin typeface="Calibri" panose="020F0502020204030204" pitchFamily="34" charset="0"/>
                <a:cs typeface="Calibri" panose="020F0502020204030204" pitchFamily="34" charset="0"/>
              </a:rPr>
              <a:t>Shorrock</a:t>
            </a:r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, S., et al. (2020). Development and application of ‘systems thinking’ principles for quality improvement. BMJ Open Quality, 2020;9:e000714. </a:t>
            </a:r>
            <a:r>
              <a:rPr lang="en-GB" sz="1900" dirty="0" err="1">
                <a:latin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: 10.1136/bmjoq-2019-000714.</a:t>
            </a:r>
          </a:p>
          <a:p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Peters, D.H. (2014)The application of systems thinking in health: why use systems thinking? Health Res Policy Sys. 12(51). https://doi.org/10.1186/1478-4505-12-51.</a:t>
            </a:r>
          </a:p>
          <a:p>
            <a:r>
              <a:rPr lang="en-GB" sz="1900" dirty="0">
                <a:latin typeface="Calibri" panose="020F0502020204030204" pitchFamily="34" charset="0"/>
                <a:cs typeface="Calibri" panose="020F0502020204030204" pitchFamily="34" charset="0"/>
              </a:rPr>
              <a:t>Resources Public Health Network: Systems Thinking in Public Health: </a:t>
            </a:r>
            <a:r>
              <a:rPr lang="en-GB" sz="1900" dirty="0">
                <a:hlinkClick r:id="rId2"/>
              </a:rPr>
              <a:t>Systems thinking in public health - Public Health Network Cymru</a:t>
            </a:r>
            <a:endParaRPr lang="en-GB" sz="1900" dirty="0"/>
          </a:p>
          <a:p>
            <a:r>
              <a:rPr lang="en-GB" sz="2000" dirty="0"/>
              <a:t>World Health Organization, </a:t>
            </a:r>
            <a:r>
              <a:rPr lang="en-GB" sz="2000" i="1" dirty="0"/>
              <a:t>no date</a:t>
            </a:r>
            <a:r>
              <a:rPr lang="en-GB" sz="2000" dirty="0"/>
              <a:t>. </a:t>
            </a:r>
            <a:r>
              <a:rPr lang="en-GB" sz="2000" i="1" dirty="0"/>
              <a:t>Facilitator Manual: Systems Thinking for Health Systems Strengthening Course</a:t>
            </a:r>
            <a:r>
              <a:rPr lang="en-GB" sz="2000" dirty="0"/>
              <a:t>. [online] Available at: </a:t>
            </a:r>
            <a:r>
              <a:rPr lang="en-GB" sz="2000" dirty="0">
                <a:hlinkClick r:id="rId3"/>
              </a:rPr>
              <a:t>https://ahpsr.who.int/docs/librariesprovider11/teaching-material/facilitator_manual_cld_course.pdf?sfvrsn=4846da75_5</a:t>
            </a:r>
            <a:r>
              <a:rPr lang="en-GB" sz="2000" dirty="0"/>
              <a:t> [Accessed 21 May 2025].</a:t>
            </a:r>
          </a:p>
          <a:p>
            <a:endParaRPr lang="en-GB" sz="1900" dirty="0"/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9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CA5B17-8FC8-411B-A551-34AA1B035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/>
              <a:t>        </a:t>
            </a:r>
          </a:p>
        </p:txBody>
      </p:sp>
    </p:spTree>
    <p:extLst>
      <p:ext uri="{BB962C8B-B14F-4D97-AF65-F5344CB8AC3E}">
        <p14:creationId xmlns:p14="http://schemas.microsoft.com/office/powerpoint/2010/main" val="120842607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2222</Words>
  <Application>Microsoft Office PowerPoint</Application>
  <PresentationFormat>Widescreen</PresentationFormat>
  <Paragraphs>166</Paragraphs>
  <Slides>24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5" baseType="lpstr">
      <vt:lpstr>FoundersGrotesk</vt:lpstr>
      <vt:lpstr>freight-text-pro</vt:lpstr>
      <vt:lpstr>Aptos</vt:lpstr>
      <vt:lpstr>Arial</vt:lpstr>
      <vt:lpstr>Calibri</vt:lpstr>
      <vt:lpstr>Lato</vt:lpstr>
      <vt:lpstr>Myriad Pro</vt:lpstr>
      <vt:lpstr>Poppins</vt:lpstr>
      <vt:lpstr>Wingdings</vt:lpstr>
      <vt:lpstr>20140311PresentationUWTSDTemplate</vt:lpstr>
      <vt:lpstr>Document</vt:lpstr>
      <vt:lpstr>  Health Care System Organisation and Leadership      </vt:lpstr>
      <vt:lpstr>Aims of the session</vt:lpstr>
      <vt:lpstr>What is Systems Thinking in Healthcare?</vt:lpstr>
      <vt:lpstr>Systems Thinking in Healthcare</vt:lpstr>
      <vt:lpstr>Whole Systems Thinking Vs Systems Thinking</vt:lpstr>
      <vt:lpstr>Class Activity</vt:lpstr>
      <vt:lpstr>When Should We Use Systems Thinking?</vt:lpstr>
      <vt:lpstr>Ten Steps For Systems Thinking</vt:lpstr>
      <vt:lpstr>Health and Social Care system analysis</vt:lpstr>
      <vt:lpstr>Integrated Care Systems in England</vt:lpstr>
      <vt:lpstr>Aims of Integrated Care Systems</vt:lpstr>
      <vt:lpstr>PowerPoint Presentation</vt:lpstr>
      <vt:lpstr>Key Systems Thinking Concepts</vt:lpstr>
      <vt:lpstr>Activity – Mapping a Health System</vt:lpstr>
      <vt:lpstr>Case Study Introduction – The UK NHS</vt:lpstr>
      <vt:lpstr>NHS Structure and Components</vt:lpstr>
      <vt:lpstr>NHS Structure and Components</vt:lpstr>
      <vt:lpstr>NHS as a Complex System – Challenges</vt:lpstr>
      <vt:lpstr>Aspects of systems thinking</vt:lpstr>
      <vt:lpstr>Systems Thinking in Action – NHS Improvements</vt:lpstr>
      <vt:lpstr>Activity – Analyzing the NHS as a System</vt:lpstr>
      <vt:lpstr>PowerPoint Presentation</vt:lpstr>
      <vt:lpstr>3 Things I Learned Today</vt:lpstr>
      <vt:lpstr>References</vt:lpstr>
    </vt:vector>
  </TitlesOfParts>
  <Company>University Of The West Of Scotland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and Performance Management</dc:title>
  <dc:creator>Christopher Mafuva</dc:creator>
  <cp:lastModifiedBy>Diola Bijlhout</cp:lastModifiedBy>
  <cp:revision>59</cp:revision>
  <dcterms:created xsi:type="dcterms:W3CDTF">2022-03-09T05:40:11Z</dcterms:created>
  <dcterms:modified xsi:type="dcterms:W3CDTF">2026-01-31T12:54:13Z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a321a15a-c71d-40d3-b0cd-3b0ec0033fdd_Enabled">
    <vt:lpwstr>true</vt:lpwstr>
  </property>
  <property fmtid="{D5CDD505-2E9C-101B-9397-08002B2CF9AE}" pid="3" name="MSIP_Label_a321a15a-c71d-40d3-b0cd-3b0ec0033fdd_SetDate">
    <vt:lpwstr>2025-06-05T23:45:11Z</vt:lpwstr>
  </property>
  <property fmtid="{D5CDD505-2E9C-101B-9397-08002B2CF9AE}" pid="4" name="MSIP_Label_a321a15a-c71d-40d3-b0cd-3b0ec0033fdd_Method">
    <vt:lpwstr>Standard</vt:lpwstr>
  </property>
  <property fmtid="{D5CDD505-2E9C-101B-9397-08002B2CF9AE}" pid="5" name="MSIP_Label_a321a15a-c71d-40d3-b0cd-3b0ec0033fdd_Name">
    <vt:lpwstr>Restricted</vt:lpwstr>
  </property>
  <property fmtid="{D5CDD505-2E9C-101B-9397-08002B2CF9AE}" pid="6" name="MSIP_Label_a321a15a-c71d-40d3-b0cd-3b0ec0033fdd_SiteId">
    <vt:lpwstr>f89944b7-4a4e-4ea7-9156-3299f3411647</vt:lpwstr>
  </property>
  <property fmtid="{D5CDD505-2E9C-101B-9397-08002B2CF9AE}" pid="7" name="MSIP_Label_a321a15a-c71d-40d3-b0cd-3b0ec0033fdd_ActionId">
    <vt:lpwstr>6481639f-957d-4f0b-923b-d5464e4efa74</vt:lpwstr>
  </property>
  <property fmtid="{D5CDD505-2E9C-101B-9397-08002B2CF9AE}" pid="8" name="MSIP_Label_a321a15a-c71d-40d3-b0cd-3b0ec0033fdd_ContentBits">
    <vt:lpwstr>0</vt:lpwstr>
  </property>
  <property fmtid="{D5CDD505-2E9C-101B-9397-08002B2CF9AE}" pid="9" name="MSIP_Label_a321a15a-c71d-40d3-b0cd-3b0ec0033fdd_Tag">
    <vt:lpwstr>10, 3, 0, 1</vt:lpwstr>
  </property>
</Properties>
</file>