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6341"/>
  </p:normalViewPr>
  <p:slideViewPr>
    <p:cSldViewPr snapToGrid="0" snapToObjects="1">
      <p:cViewPr varScale="1">
        <p:scale>
          <a:sx n="57" d="100"/>
          <a:sy n="57" d="100"/>
        </p:scale>
        <p:origin x="2656"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theme" Target="theme/theme1.xml"/><Relationship Id="rId12"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notesMaster" Target="notesMasters/notesMaster1.xml"/><Relationship Id="rId9" Type="http://schemas.openxmlformats.org/officeDocument/2006/relationships/presProps" Target="presProps.xml"/><Relationship Id="rId1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D491DC-068A-7248-B382-E108034002D3}" type="datetimeFigureOut">
              <a:rPr lang="en-US" smtClean="0"/>
              <a:t>4/14/19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BB8FA1-801E-E24D-B945-B3BBD7002446}" type="slidenum">
              <a:rPr lang="en-US" smtClean="0"/>
              <a:t>‹#›</a:t>
            </a:fld>
            <a:endParaRPr lang="en-US"/>
          </a:p>
        </p:txBody>
      </p:sp>
    </p:spTree>
    <p:extLst>
      <p:ext uri="{BB962C8B-B14F-4D97-AF65-F5344CB8AC3E}">
        <p14:creationId xmlns:p14="http://schemas.microsoft.com/office/powerpoint/2010/main" val="1125403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4/14/19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4/14/19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4/14/19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4/14/19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4/14/19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4/14/19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4/14/19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4/14/19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4/14/19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4/14/19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4/14/19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4/14/19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tif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tiff"/><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tiff"/><Relationship Id="rId3"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tiff"/><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tiff"/><Relationship Id="rId3"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31CA2540-FD07-4286-91E4-8D0DE4E509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xmlns="" id="{214924F5-CDC2-4DFA-82F3-4843ADD678A7}"/>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55295" t="89389" r="26987" b="24"/>
          <a:stretch/>
        </p:blipFill>
        <p:spPr>
          <a:xfrm>
            <a:off x="9595556" y="-1"/>
            <a:ext cx="2596444" cy="872709"/>
          </a:xfrm>
          <a:prstGeom prst="rect">
            <a:avLst/>
          </a:prstGeom>
        </p:spPr>
      </p:pic>
      <p:pic>
        <p:nvPicPr>
          <p:cNvPr id="5" name="Picture 4"/>
          <p:cNvPicPr/>
          <p:nvPr/>
        </p:nvPicPr>
        <p:blipFill>
          <a:blip r:embed="rId3">
            <a:extLst>
              <a:ext uri="{28A0092B-C50C-407E-A947-70E740481C1C}">
                <a14:useLocalDpi xmlns:a14="http://schemas.microsoft.com/office/drawing/2010/main" val="0"/>
              </a:ext>
            </a:extLst>
          </a:blip>
          <a:stretch>
            <a:fillRect/>
          </a:stretch>
        </p:blipFill>
        <p:spPr>
          <a:xfrm>
            <a:off x="643467" y="1289476"/>
            <a:ext cx="5452532" cy="427115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4" name="Picture 13">
            <a:extLst>
              <a:ext uri="{FF2B5EF4-FFF2-40B4-BE49-F238E27FC236}">
                <a16:creationId xmlns:a16="http://schemas.microsoft.com/office/drawing/2014/main" xmlns="" id="{AED59812-6820-446C-B994-0D059C97DC3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91927" t="72411" b="13751"/>
          <a:stretch/>
        </p:blipFill>
        <p:spPr>
          <a:xfrm>
            <a:off x="150925" y="5564567"/>
            <a:ext cx="1341545" cy="1293433"/>
          </a:xfrm>
          <a:custGeom>
            <a:avLst/>
            <a:gdLst>
              <a:gd name="connsiteX0" fmla="*/ 0 w 1341545"/>
              <a:gd name="connsiteY0" fmla="*/ 0 h 1293433"/>
              <a:gd name="connsiteX1" fmla="*/ 1341545 w 1341545"/>
              <a:gd name="connsiteY1" fmla="*/ 0 h 1293433"/>
              <a:gd name="connsiteX2" fmla="*/ 1341545 w 1341545"/>
              <a:gd name="connsiteY2" fmla="*/ 1293433 h 1293433"/>
              <a:gd name="connsiteX3" fmla="*/ 150847 w 1341545"/>
              <a:gd name="connsiteY3" fmla="*/ 1293433 h 1293433"/>
              <a:gd name="connsiteX4" fmla="*/ 66240 w 1341545"/>
              <a:gd name="connsiteY4" fmla="*/ 1183451 h 1293433"/>
              <a:gd name="connsiteX5" fmla="*/ 0 w 1341545"/>
              <a:gd name="connsiteY5" fmla="*/ 1061841 h 1293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1545" h="1293433">
                <a:moveTo>
                  <a:pt x="0" y="0"/>
                </a:moveTo>
                <a:lnTo>
                  <a:pt x="1341545" y="0"/>
                </a:lnTo>
                <a:lnTo>
                  <a:pt x="1341545" y="1293433"/>
                </a:lnTo>
                <a:lnTo>
                  <a:pt x="150847" y="1293433"/>
                </a:lnTo>
                <a:lnTo>
                  <a:pt x="66240" y="1183451"/>
                </a:lnTo>
                <a:lnTo>
                  <a:pt x="0" y="1061841"/>
                </a:lnTo>
                <a:close/>
              </a:path>
            </a:pathLst>
          </a:custGeom>
        </p:spPr>
      </p:pic>
      <p:pic>
        <p:nvPicPr>
          <p:cNvPr id="16" name="Picture 15">
            <a:extLst>
              <a:ext uri="{FF2B5EF4-FFF2-40B4-BE49-F238E27FC236}">
                <a16:creationId xmlns:a16="http://schemas.microsoft.com/office/drawing/2014/main" xmlns="" id="{E844ED7C-1917-40D8-8B42-1B1C27BC5A54}"/>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3623" t="43915" r="1" b="18252"/>
          <a:stretch/>
        </p:blipFill>
        <p:spPr>
          <a:xfrm>
            <a:off x="7586661" y="3142319"/>
            <a:ext cx="4605339" cy="3715682"/>
          </a:xfrm>
          <a:prstGeom prst="rect">
            <a:avLst/>
          </a:prstGeom>
        </p:spPr>
      </p:pic>
      <p:sp>
        <p:nvSpPr>
          <p:cNvPr id="2" name="Title 1"/>
          <p:cNvSpPr>
            <a:spLocks noGrp="1"/>
          </p:cNvSpPr>
          <p:nvPr>
            <p:ph type="ctrTitle"/>
          </p:nvPr>
        </p:nvSpPr>
        <p:spPr>
          <a:xfrm>
            <a:off x="6736418" y="1706736"/>
            <a:ext cx="4328819" cy="2509213"/>
          </a:xfrm>
        </p:spPr>
        <p:txBody>
          <a:bodyPr>
            <a:normAutofit/>
          </a:bodyPr>
          <a:lstStyle/>
          <a:p>
            <a:r>
              <a:rPr lang="en-US" dirty="0"/>
              <a:t>Alton towers case study analysis</a:t>
            </a:r>
          </a:p>
        </p:txBody>
      </p:sp>
      <p:sp>
        <p:nvSpPr>
          <p:cNvPr id="3" name="Subtitle 2"/>
          <p:cNvSpPr>
            <a:spLocks noGrp="1"/>
          </p:cNvSpPr>
          <p:nvPr>
            <p:ph type="subTitle" idx="1"/>
          </p:nvPr>
        </p:nvSpPr>
        <p:spPr>
          <a:xfrm>
            <a:off x="6736418" y="4582495"/>
            <a:ext cx="4328819" cy="1371599"/>
          </a:xfrm>
        </p:spPr>
        <p:txBody>
          <a:bodyPr>
            <a:normAutofit/>
          </a:bodyPr>
          <a:lstStyle/>
          <a:p>
            <a:r>
              <a:rPr lang="en-US">
                <a:solidFill>
                  <a:schemeClr val="tx1">
                    <a:lumMod val="50000"/>
                    <a:lumOff val="50000"/>
                  </a:schemeClr>
                </a:solidFill>
              </a:rPr>
              <a:t>Millie George</a:t>
            </a:r>
          </a:p>
        </p:txBody>
      </p:sp>
      <p:sp>
        <p:nvSpPr>
          <p:cNvPr id="4" name="TextBox 3"/>
          <p:cNvSpPr txBox="1"/>
          <p:nvPr/>
        </p:nvSpPr>
        <p:spPr>
          <a:xfrm>
            <a:off x="2394857" y="5083629"/>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41175695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Environmental analysis</a:t>
            </a:r>
            <a:endParaRPr lang="en-US" dirty="0"/>
          </a:p>
        </p:txBody>
      </p:sp>
      <p:sp>
        <p:nvSpPr>
          <p:cNvPr id="3" name="Content Placeholder 2"/>
          <p:cNvSpPr>
            <a:spLocks noGrp="1"/>
          </p:cNvSpPr>
          <p:nvPr>
            <p:ph sz="quarter" idx="13"/>
          </p:nvPr>
        </p:nvSpPr>
        <p:spPr/>
        <p:txBody>
          <a:bodyPr>
            <a:normAutofit fontScale="92500" lnSpcReduction="10000"/>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b="1" u="sng" dirty="0" smtClean="0"/>
              <a:t>SWOT ANALYSIS</a:t>
            </a:r>
          </a:p>
          <a:p>
            <a:pPr marL="0" marR="0" lvl="0" indent="0" algn="ctr" defTabSz="914400" eaLnBrk="1" fontAlgn="auto" latinLnBrk="0" hangingPunct="1">
              <a:lnSpc>
                <a:spcPct val="100000"/>
              </a:lnSpc>
              <a:spcBef>
                <a:spcPts val="0"/>
              </a:spcBef>
              <a:spcAft>
                <a:spcPts val="0"/>
              </a:spcAft>
              <a:buClrTx/>
              <a:buSzTx/>
              <a:buFontTx/>
              <a:buNone/>
              <a:tabLst/>
              <a:defRPr/>
            </a:pPr>
            <a:endParaRPr lang="en-US" b="1" u="sng" dirty="0"/>
          </a:p>
          <a:p>
            <a:pPr algn="ctr">
              <a:lnSpc>
                <a:spcPct val="200000"/>
              </a:lnSpc>
              <a:spcBef>
                <a:spcPts val="0"/>
              </a:spcBef>
              <a:buClrTx/>
            </a:pPr>
            <a:r>
              <a:rPr lang="en-US" dirty="0" smtClean="0"/>
              <a:t>Always adding new roller-coasters and activities.</a:t>
            </a:r>
          </a:p>
          <a:p>
            <a:pPr algn="ctr">
              <a:lnSpc>
                <a:spcPct val="200000"/>
              </a:lnSpc>
              <a:spcBef>
                <a:spcPts val="0"/>
              </a:spcBef>
              <a:buClrTx/>
            </a:pPr>
            <a:r>
              <a:rPr lang="en-US" dirty="0" smtClean="0"/>
              <a:t>Need lots of planning permission to expand due to not being able to build above trees, noise and visual pollution.</a:t>
            </a:r>
          </a:p>
          <a:p>
            <a:pPr algn="ctr">
              <a:lnSpc>
                <a:spcPct val="200000"/>
              </a:lnSpc>
              <a:spcBef>
                <a:spcPts val="0"/>
              </a:spcBef>
              <a:buClrTx/>
            </a:pPr>
            <a:r>
              <a:rPr lang="en-US" dirty="0" smtClean="0"/>
              <a:t>Promote ‘green’ standard &amp; introduce national holiday/seasonal events.</a:t>
            </a:r>
          </a:p>
          <a:p>
            <a:pPr algn="ctr">
              <a:lnSpc>
                <a:spcPct val="200000"/>
              </a:lnSpc>
              <a:spcBef>
                <a:spcPts val="0"/>
              </a:spcBef>
              <a:buClrTx/>
            </a:pPr>
            <a:r>
              <a:rPr lang="en-US" dirty="0" smtClean="0"/>
              <a:t>Reputation damage through reoccurring social media posts on the smiler crash.</a:t>
            </a:r>
            <a:endParaRPr lang="en-US" dirty="0"/>
          </a:p>
        </p:txBody>
      </p:sp>
      <p:pic>
        <p:nvPicPr>
          <p:cNvPr id="4" name="Picture 3"/>
          <p:cNvPicPr>
            <a:picLocks noChangeAspect="1"/>
          </p:cNvPicPr>
          <p:nvPr/>
        </p:nvPicPr>
        <p:blipFill rotWithShape="1">
          <a:blip r:embed="rId2"/>
          <a:srcRect l="31481" t="42917" r="30741" b="42857"/>
          <a:stretch/>
        </p:blipFill>
        <p:spPr>
          <a:xfrm>
            <a:off x="4152587" y="5791199"/>
            <a:ext cx="3886200" cy="975633"/>
          </a:xfrm>
          <a:prstGeom prst="rect">
            <a:avLst/>
          </a:prstGeom>
        </p:spPr>
      </p:pic>
    </p:spTree>
    <p:extLst>
      <p:ext uri="{BB962C8B-B14F-4D97-AF65-F5344CB8AC3E}">
        <p14:creationId xmlns:p14="http://schemas.microsoft.com/office/powerpoint/2010/main" val="940969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6E3254AE-C4CD-426D-A6E8-7FA13B0F8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6417734" y="2958143"/>
            <a:ext cx="4770219" cy="2242002"/>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1" name="Picture 10">
            <a:extLst>
              <a:ext uri="{FF2B5EF4-FFF2-40B4-BE49-F238E27FC236}">
                <a16:creationId xmlns:a16="http://schemas.microsoft.com/office/drawing/2014/main" xmlns="" id="{F5C53434-A0C7-4A81-8EB0-D460DAD9BB6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p:cNvSpPr>
            <a:spLocks noGrp="1"/>
          </p:cNvSpPr>
          <p:nvPr>
            <p:ph sz="quarter" idx="13"/>
          </p:nvPr>
        </p:nvSpPr>
        <p:spPr>
          <a:xfrm>
            <a:off x="913774" y="2367092"/>
            <a:ext cx="4860493" cy="3424107"/>
          </a:xfrm>
        </p:spPr>
        <p:txBody>
          <a:bodyPr>
            <a:normAutofit/>
          </a:bodyPr>
          <a:lstStyle/>
          <a:p>
            <a:pPr marL="0" marR="0" lvl="0" indent="0" defTabSz="914400" eaLnBrk="1" fontAlgn="auto" latinLnBrk="0" hangingPunct="1">
              <a:lnSpc>
                <a:spcPct val="110000"/>
              </a:lnSpc>
              <a:spcBef>
                <a:spcPts val="0"/>
              </a:spcBef>
              <a:spcAft>
                <a:spcPts val="600"/>
              </a:spcAft>
              <a:buClrTx/>
              <a:buSzTx/>
              <a:buFontTx/>
              <a:buNone/>
              <a:tabLst/>
              <a:defRPr/>
            </a:pPr>
            <a:r>
              <a:rPr lang="en-US" sz="1700" b="1" u="sng" dirty="0"/>
              <a:t>PESTLE ANALYSIS</a:t>
            </a:r>
          </a:p>
          <a:p>
            <a:pPr marL="0" marR="0" lvl="0" indent="0" defTabSz="914400" eaLnBrk="1" fontAlgn="auto" latinLnBrk="0" hangingPunct="1">
              <a:lnSpc>
                <a:spcPct val="110000"/>
              </a:lnSpc>
              <a:spcBef>
                <a:spcPts val="0"/>
              </a:spcBef>
              <a:spcAft>
                <a:spcPts val="600"/>
              </a:spcAft>
              <a:buClrTx/>
              <a:buSzTx/>
              <a:buFontTx/>
              <a:buNone/>
              <a:tabLst/>
              <a:defRPr/>
            </a:pPr>
            <a:endParaRPr lang="en-US" sz="1700" b="1" u="sng" dirty="0"/>
          </a:p>
          <a:p>
            <a:pPr>
              <a:lnSpc>
                <a:spcPct val="110000"/>
              </a:lnSpc>
              <a:spcBef>
                <a:spcPts val="0"/>
              </a:spcBef>
              <a:spcAft>
                <a:spcPts val="600"/>
              </a:spcAft>
              <a:buClrTx/>
            </a:pPr>
            <a:r>
              <a:rPr lang="en-US" sz="1700" dirty="0"/>
              <a:t>increase OF UK NATIONAL MINIMUM WAGE.</a:t>
            </a:r>
          </a:p>
          <a:p>
            <a:pPr>
              <a:lnSpc>
                <a:spcPct val="110000"/>
              </a:lnSpc>
              <a:spcBef>
                <a:spcPts val="0"/>
              </a:spcBef>
              <a:spcAft>
                <a:spcPts val="600"/>
              </a:spcAft>
              <a:buClrTx/>
            </a:pPr>
            <a:r>
              <a:rPr lang="en-US" sz="1700" dirty="0"/>
              <a:t>NOISE POLLUTION.</a:t>
            </a:r>
          </a:p>
          <a:p>
            <a:pPr>
              <a:lnSpc>
                <a:spcPct val="110000"/>
              </a:lnSpc>
              <a:spcBef>
                <a:spcPts val="0"/>
              </a:spcBef>
              <a:spcAft>
                <a:spcPts val="600"/>
              </a:spcAft>
              <a:buClrTx/>
            </a:pPr>
            <a:r>
              <a:rPr lang="en-US" sz="1700" dirty="0"/>
              <a:t>FEAR OF THEME PARKS AFTER INCIDENTS.</a:t>
            </a:r>
          </a:p>
          <a:p>
            <a:pPr>
              <a:lnSpc>
                <a:spcPct val="110000"/>
              </a:lnSpc>
              <a:spcBef>
                <a:spcPts val="0"/>
              </a:spcBef>
              <a:spcAft>
                <a:spcPts val="600"/>
              </a:spcAft>
              <a:buClrTx/>
            </a:pPr>
            <a:r>
              <a:rPr lang="en-US" sz="1700" dirty="0"/>
              <a:t>HIGH TECHNOLOGICAL STATUS </a:t>
            </a:r>
            <a:r>
              <a:rPr lang="mr-IN" sz="1700" dirty="0"/>
              <a:t>–</a:t>
            </a:r>
            <a:r>
              <a:rPr lang="en-US" sz="1700" dirty="0"/>
              <a:t> 14-LOOP ROLLERCOASTER. </a:t>
            </a:r>
          </a:p>
          <a:p>
            <a:pPr>
              <a:lnSpc>
                <a:spcPct val="110000"/>
              </a:lnSpc>
              <a:spcBef>
                <a:spcPts val="0"/>
              </a:spcBef>
              <a:spcAft>
                <a:spcPts val="600"/>
              </a:spcAft>
              <a:buClrTx/>
            </a:pPr>
            <a:r>
              <a:rPr lang="en-US" sz="1700" dirty="0"/>
              <a:t>STRICT HEALTH AND SAFETY REGULATIONS.</a:t>
            </a:r>
          </a:p>
          <a:p>
            <a:pPr>
              <a:lnSpc>
                <a:spcPct val="110000"/>
              </a:lnSpc>
              <a:spcBef>
                <a:spcPts val="0"/>
              </a:spcBef>
              <a:spcAft>
                <a:spcPts val="600"/>
              </a:spcAft>
              <a:buClrTx/>
            </a:pPr>
            <a:r>
              <a:rPr lang="en-US" sz="1700" dirty="0"/>
              <a:t>UK 2007 RECESSION.</a:t>
            </a:r>
          </a:p>
          <a:p>
            <a:pPr>
              <a:lnSpc>
                <a:spcPct val="110000"/>
              </a:lnSpc>
              <a:spcBef>
                <a:spcPts val="0"/>
              </a:spcBef>
              <a:spcAft>
                <a:spcPts val="600"/>
              </a:spcAft>
              <a:buClrTx/>
            </a:pPr>
            <a:endParaRPr lang="en-US" sz="1700" dirty="0"/>
          </a:p>
        </p:txBody>
      </p:sp>
    </p:spTree>
    <p:extLst>
      <p:ext uri="{BB962C8B-B14F-4D97-AF65-F5344CB8AC3E}">
        <p14:creationId xmlns:p14="http://schemas.microsoft.com/office/powerpoint/2010/main" val="2095747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2C8B6C12-BE49-45C7-8E88-D16FE2E628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990725" y="2505456"/>
            <a:ext cx="3340564" cy="29352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1" name="Picture 10">
            <a:extLst>
              <a:ext uri="{FF2B5EF4-FFF2-40B4-BE49-F238E27FC236}">
                <a16:creationId xmlns:a16="http://schemas.microsoft.com/office/drawing/2014/main" xmlns="" id="{9D3FC01C-4EFD-4868-8317-4C9F8693189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18517"/>
            <a:ext cx="10364451" cy="1596177"/>
          </a:xfrm>
        </p:spPr>
        <p:txBody>
          <a:bodyPr>
            <a:normAutofit/>
          </a:bodyPr>
          <a:lstStyle/>
          <a:p>
            <a:r>
              <a:rPr lang="en-US" dirty="0"/>
              <a:t>PERFORMANCE MANAGEMENT AUDIT</a:t>
            </a:r>
          </a:p>
        </p:txBody>
      </p:sp>
      <p:sp>
        <p:nvSpPr>
          <p:cNvPr id="3" name="Content Placeholder 2"/>
          <p:cNvSpPr>
            <a:spLocks noGrp="1"/>
          </p:cNvSpPr>
          <p:nvPr>
            <p:ph sz="quarter" idx="13"/>
          </p:nvPr>
        </p:nvSpPr>
        <p:spPr>
          <a:xfrm>
            <a:off x="4837814" y="2367092"/>
            <a:ext cx="6439786" cy="3424107"/>
          </a:xfrm>
        </p:spPr>
        <p:txBody>
          <a:bodyPr>
            <a:normAutofit/>
          </a:bodyPr>
          <a:lstStyle/>
          <a:p>
            <a:pPr marL="0" marR="0" lvl="0" indent="0" defTabSz="914400" eaLnBrk="1" fontAlgn="auto" latinLnBrk="0" hangingPunct="1">
              <a:lnSpc>
                <a:spcPct val="110000"/>
              </a:lnSpc>
              <a:spcBef>
                <a:spcPts val="0"/>
              </a:spcBef>
              <a:spcAft>
                <a:spcPts val="600"/>
              </a:spcAft>
              <a:buClrTx/>
              <a:buSzTx/>
              <a:buFontTx/>
              <a:buNone/>
              <a:tabLst/>
              <a:defRPr/>
            </a:pPr>
            <a:r>
              <a:rPr lang="en-US" sz="1600" b="1" u="sng" dirty="0"/>
              <a:t>FINANCE &amp; ACCOUNTING</a:t>
            </a:r>
            <a:endParaRPr lang="en-US" sz="1600" dirty="0"/>
          </a:p>
          <a:p>
            <a:pPr marL="0" marR="0" lvl="0" indent="0" defTabSz="914400" eaLnBrk="1" fontAlgn="auto" latinLnBrk="0" hangingPunct="1">
              <a:lnSpc>
                <a:spcPct val="110000"/>
              </a:lnSpc>
              <a:spcBef>
                <a:spcPts val="0"/>
              </a:spcBef>
              <a:spcAft>
                <a:spcPts val="600"/>
              </a:spcAft>
              <a:buClrTx/>
              <a:buSzTx/>
              <a:buFontTx/>
              <a:buNone/>
              <a:tabLst/>
              <a:defRPr/>
            </a:pPr>
            <a:endParaRPr lang="en-US" sz="1600" b="1" u="sng" dirty="0"/>
          </a:p>
          <a:p>
            <a:pPr marL="0" indent="0">
              <a:lnSpc>
                <a:spcPct val="110000"/>
              </a:lnSpc>
              <a:spcBef>
                <a:spcPts val="0"/>
              </a:spcBef>
              <a:spcAft>
                <a:spcPts val="600"/>
              </a:spcAft>
              <a:buClrTx/>
              <a:buNone/>
            </a:pPr>
            <a:r>
              <a:rPr lang="en-GB" sz="1600" dirty="0"/>
              <a:t>The SMART objective set for Merlin Entertainments is to ‘improve efficiency of operations by decreasing assets which have not shown to be cost-effective and therefore, decreasing both debtor and creditor days, in order to enhance the company’s relationship between generating income and paying expenses by June 2020’. The completion of this objective will ensure a higher income, as less profit will be spent on assets which do not return capital and money will be made from selling these assets. </a:t>
            </a:r>
          </a:p>
          <a:p>
            <a:pPr marL="0" marR="0" lvl="0" indent="0" defTabSz="914400" eaLnBrk="1" fontAlgn="auto" latinLnBrk="0" hangingPunct="1">
              <a:lnSpc>
                <a:spcPct val="110000"/>
              </a:lnSpc>
              <a:spcBef>
                <a:spcPts val="0"/>
              </a:spcBef>
              <a:spcAft>
                <a:spcPts val="600"/>
              </a:spcAft>
              <a:buClrTx/>
              <a:buSzTx/>
              <a:buFontTx/>
              <a:buNone/>
              <a:tabLst/>
              <a:defRPr/>
            </a:pPr>
            <a:endParaRPr lang="en-US" sz="1600" b="1" u="sng" dirty="0"/>
          </a:p>
        </p:txBody>
      </p:sp>
    </p:spTree>
    <p:extLst>
      <p:ext uri="{BB962C8B-B14F-4D97-AF65-F5344CB8AC3E}">
        <p14:creationId xmlns:p14="http://schemas.microsoft.com/office/powerpoint/2010/main" val="38920381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6E3254AE-C4CD-426D-A6E8-7FA13B0F88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6688041" y="1877234"/>
            <a:ext cx="3424107" cy="3424107"/>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1" name="Picture 10">
            <a:extLst>
              <a:ext uri="{FF2B5EF4-FFF2-40B4-BE49-F238E27FC236}">
                <a16:creationId xmlns:a16="http://schemas.microsoft.com/office/drawing/2014/main" xmlns="" id="{F5C53434-A0C7-4A81-8EB0-D460DAD9BB6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p:cNvSpPr>
            <a:spLocks noGrp="1"/>
          </p:cNvSpPr>
          <p:nvPr>
            <p:ph sz="quarter" idx="13"/>
          </p:nvPr>
        </p:nvSpPr>
        <p:spPr>
          <a:xfrm>
            <a:off x="913774" y="1153886"/>
            <a:ext cx="4860493" cy="4637313"/>
          </a:xfrm>
        </p:spPr>
        <p:txBody>
          <a:bodyPr>
            <a:normAutofit fontScale="77500" lnSpcReduction="20000"/>
          </a:bodyPr>
          <a:lstStyle/>
          <a:p>
            <a:pPr marL="0" marR="0" lvl="0" indent="0" defTabSz="914400" eaLnBrk="1" fontAlgn="auto" latinLnBrk="0" hangingPunct="1">
              <a:lnSpc>
                <a:spcPct val="110000"/>
              </a:lnSpc>
              <a:spcBef>
                <a:spcPts val="0"/>
              </a:spcBef>
              <a:spcAft>
                <a:spcPts val="600"/>
              </a:spcAft>
              <a:buClrTx/>
              <a:buSzTx/>
              <a:buFontTx/>
              <a:buNone/>
              <a:tabLst/>
              <a:defRPr/>
            </a:pPr>
            <a:endParaRPr lang="en-US" sz="1400" b="1" u="sng" dirty="0"/>
          </a:p>
          <a:p>
            <a:pPr marL="0" marR="0" lvl="0" indent="0" defTabSz="914400" eaLnBrk="1" fontAlgn="auto" latinLnBrk="0" hangingPunct="1">
              <a:lnSpc>
                <a:spcPct val="110000"/>
              </a:lnSpc>
              <a:spcBef>
                <a:spcPts val="0"/>
              </a:spcBef>
              <a:spcAft>
                <a:spcPts val="600"/>
              </a:spcAft>
              <a:buClrTx/>
              <a:buSzTx/>
              <a:buFontTx/>
              <a:buNone/>
              <a:tabLst/>
              <a:defRPr/>
            </a:pPr>
            <a:endParaRPr lang="en-US" sz="1400" b="1" u="sng" dirty="0"/>
          </a:p>
          <a:p>
            <a:pPr marL="0" marR="0" lvl="0" indent="0" defTabSz="914400" eaLnBrk="1" fontAlgn="auto" latinLnBrk="0" hangingPunct="1">
              <a:lnSpc>
                <a:spcPct val="110000"/>
              </a:lnSpc>
              <a:spcBef>
                <a:spcPts val="0"/>
              </a:spcBef>
              <a:spcAft>
                <a:spcPts val="600"/>
              </a:spcAft>
              <a:buClrTx/>
              <a:buSzTx/>
              <a:buFontTx/>
              <a:buNone/>
              <a:tabLst/>
              <a:defRPr/>
            </a:pPr>
            <a:endParaRPr lang="en-US" sz="1400" b="1" u="sng" dirty="0"/>
          </a:p>
          <a:p>
            <a:pPr marL="0" marR="0" lvl="0" indent="0" defTabSz="914400" eaLnBrk="1" fontAlgn="auto" latinLnBrk="0" hangingPunct="1">
              <a:lnSpc>
                <a:spcPct val="110000"/>
              </a:lnSpc>
              <a:spcBef>
                <a:spcPts val="0"/>
              </a:spcBef>
              <a:spcAft>
                <a:spcPts val="600"/>
              </a:spcAft>
              <a:buClrTx/>
              <a:buSzTx/>
              <a:buFontTx/>
              <a:buNone/>
              <a:tabLst/>
              <a:defRPr/>
            </a:pPr>
            <a:r>
              <a:rPr lang="en-US" sz="2600" b="1" u="sng" dirty="0"/>
              <a:t>HUMAN RESOURCE MANAGEMENT</a:t>
            </a:r>
          </a:p>
          <a:p>
            <a:pPr marL="0" marR="0" lvl="0" indent="0" defTabSz="914400" eaLnBrk="1" fontAlgn="auto" latinLnBrk="0" hangingPunct="1">
              <a:lnSpc>
                <a:spcPct val="110000"/>
              </a:lnSpc>
              <a:spcBef>
                <a:spcPts val="0"/>
              </a:spcBef>
              <a:spcAft>
                <a:spcPts val="600"/>
              </a:spcAft>
              <a:buClrTx/>
              <a:buSzTx/>
              <a:buFontTx/>
              <a:buNone/>
              <a:tabLst/>
              <a:defRPr/>
            </a:pPr>
            <a:endParaRPr lang="en-US" sz="2600" b="1" u="sng" dirty="0"/>
          </a:p>
          <a:p>
            <a:pPr marL="0" indent="0">
              <a:lnSpc>
                <a:spcPct val="110000"/>
              </a:lnSpc>
              <a:spcBef>
                <a:spcPts val="0"/>
              </a:spcBef>
              <a:spcAft>
                <a:spcPts val="600"/>
              </a:spcAft>
              <a:buClrTx/>
              <a:buNone/>
            </a:pPr>
            <a:r>
              <a:rPr lang="en-GB" sz="2600" dirty="0"/>
              <a:t>A recommendation for future improvement within the Alton Towers park may be to find other strategies of dealing with financial issues, as Drayton Manor successfully did. By doing this the business will ensure they are doing everything they can to uphold the organisations reputation and ensure full loyalty and commitment from their staff. </a:t>
            </a:r>
          </a:p>
          <a:p>
            <a:pPr marL="0" marR="0" lvl="0" indent="0" defTabSz="914400" eaLnBrk="1" fontAlgn="auto" latinLnBrk="0" hangingPunct="1">
              <a:lnSpc>
                <a:spcPct val="110000"/>
              </a:lnSpc>
              <a:spcBef>
                <a:spcPts val="0"/>
              </a:spcBef>
              <a:spcAft>
                <a:spcPts val="600"/>
              </a:spcAft>
              <a:buClrTx/>
              <a:buSzTx/>
              <a:buFontTx/>
              <a:buNone/>
              <a:tabLst/>
              <a:defRPr/>
            </a:pPr>
            <a:endParaRPr lang="en-US" sz="1400" dirty="0"/>
          </a:p>
        </p:txBody>
      </p:sp>
    </p:spTree>
    <p:extLst>
      <p:ext uri="{BB962C8B-B14F-4D97-AF65-F5344CB8AC3E}">
        <p14:creationId xmlns:p14="http://schemas.microsoft.com/office/powerpoint/2010/main" val="1135987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2C8B6C12-BE49-45C7-8E88-D16FE2E628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997991" y="2505456"/>
            <a:ext cx="3326032" cy="29352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1" name="Picture 10">
            <a:extLst>
              <a:ext uri="{FF2B5EF4-FFF2-40B4-BE49-F238E27FC236}">
                <a16:creationId xmlns:a16="http://schemas.microsoft.com/office/drawing/2014/main" xmlns="" id="{9D3FC01C-4EFD-4868-8317-4C9F8693189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18517"/>
            <a:ext cx="10364451" cy="1596177"/>
          </a:xfrm>
        </p:spPr>
        <p:txBody>
          <a:bodyPr>
            <a:normAutofit/>
          </a:bodyPr>
          <a:lstStyle/>
          <a:p>
            <a:r>
              <a:rPr lang="en-US" dirty="0"/>
              <a:t>CONCLUSION</a:t>
            </a:r>
          </a:p>
        </p:txBody>
      </p:sp>
      <p:sp>
        <p:nvSpPr>
          <p:cNvPr id="3" name="Content Placeholder 2"/>
          <p:cNvSpPr>
            <a:spLocks noGrp="1"/>
          </p:cNvSpPr>
          <p:nvPr>
            <p:ph sz="quarter" idx="13"/>
          </p:nvPr>
        </p:nvSpPr>
        <p:spPr>
          <a:xfrm>
            <a:off x="4838440" y="2116720"/>
            <a:ext cx="6439786" cy="3424107"/>
          </a:xfrm>
        </p:spPr>
        <p:txBody>
          <a:bodyPr>
            <a:normAutofit fontScale="92500" lnSpcReduction="20000"/>
          </a:bodyPr>
          <a:lstStyle/>
          <a:p>
            <a:pPr marL="0" indent="0">
              <a:lnSpc>
                <a:spcPct val="110000"/>
              </a:lnSpc>
              <a:spcBef>
                <a:spcPts val="0"/>
              </a:spcBef>
              <a:spcAft>
                <a:spcPts val="600"/>
              </a:spcAft>
              <a:buClrTx/>
              <a:buNone/>
            </a:pPr>
            <a:endParaRPr lang="en-GB" sz="1600" dirty="0"/>
          </a:p>
          <a:p>
            <a:pPr marL="0" indent="0">
              <a:lnSpc>
                <a:spcPct val="110000"/>
              </a:lnSpc>
              <a:spcBef>
                <a:spcPts val="0"/>
              </a:spcBef>
              <a:spcAft>
                <a:spcPts val="600"/>
              </a:spcAft>
              <a:buClrTx/>
              <a:buNone/>
            </a:pPr>
            <a:endParaRPr lang="en-GB" sz="1600" dirty="0"/>
          </a:p>
          <a:p>
            <a:pPr marL="0" indent="0" algn="ctr">
              <a:lnSpc>
                <a:spcPct val="110000"/>
              </a:lnSpc>
              <a:spcBef>
                <a:spcPts val="0"/>
              </a:spcBef>
              <a:spcAft>
                <a:spcPts val="600"/>
              </a:spcAft>
              <a:buClrTx/>
              <a:buNone/>
            </a:pPr>
            <a:r>
              <a:rPr lang="en-GB" dirty="0"/>
              <a:t>This report has given an insight into the aspects of Alton Towers that benefit the business and are operated successfully, but also, the ones which have not been so effective and have dramatically affected the company in terms of income, sustainability and reputation. Furthermore, the consideration of recommendations was suggested in order for the organisation to improve their processes in future and ensure incidents they have experienced in the past do not reoccur. </a:t>
            </a:r>
          </a:p>
          <a:p>
            <a:pPr marL="0" marR="0" lvl="0" indent="0" defTabSz="914400" eaLnBrk="1" fontAlgn="auto" latinLnBrk="0" hangingPunct="1">
              <a:lnSpc>
                <a:spcPct val="110000"/>
              </a:lnSpc>
              <a:spcBef>
                <a:spcPts val="0"/>
              </a:spcBef>
              <a:spcAft>
                <a:spcPts val="600"/>
              </a:spcAft>
              <a:buClrTx/>
              <a:buSzTx/>
              <a:buFontTx/>
              <a:buNone/>
              <a:tabLst/>
              <a:defRPr/>
            </a:pPr>
            <a:endParaRPr lang="en-US" sz="1600" dirty="0"/>
          </a:p>
        </p:txBody>
      </p:sp>
    </p:spTree>
    <p:extLst>
      <p:ext uri="{BB962C8B-B14F-4D97-AF65-F5344CB8AC3E}">
        <p14:creationId xmlns:p14="http://schemas.microsoft.com/office/powerpoint/2010/main" val="247538784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21</TotalTime>
  <Words>329</Words>
  <Application>Microsoft Macintosh PowerPoint</Application>
  <PresentationFormat>Widescreen</PresentationFormat>
  <Paragraphs>31</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Calibri</vt:lpstr>
      <vt:lpstr>Mangal</vt:lpstr>
      <vt:lpstr>Tw Cen MT</vt:lpstr>
      <vt:lpstr>Arial</vt:lpstr>
      <vt:lpstr>Droplet</vt:lpstr>
      <vt:lpstr>Alton towers case study analysis</vt:lpstr>
      <vt:lpstr>Environmental analysis</vt:lpstr>
      <vt:lpstr>PowerPoint Presentation</vt:lpstr>
      <vt:lpstr>PERFORMANCE MANAGEMENT AUDIT</vt:lpstr>
      <vt:lpstr>PowerPoint Presentation</vt:lpstr>
      <vt:lpstr>CONCLUSION</vt:lpstr>
    </vt:vector>
  </TitlesOfParts>
  <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Alton towers case study analysis</dc:title>
  <dc:creator>Millie George</dc:creator>
  <cp:lastModifiedBy>Millie George</cp:lastModifiedBy>
  <cp:revision>5</cp:revision>
  <dcterms:created xsi:type="dcterms:W3CDTF">2019-04-14T14:31:15Z</dcterms:created>
  <dcterms:modified xsi:type="dcterms:W3CDTF">2019-04-14T14:52:55Z</dcterms:modified>
</cp:coreProperties>
</file>