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04" r:id="rId1"/>
  </p:sldMasterIdLst>
  <p:sldIdLst>
    <p:sldId id="256" r:id="rId2"/>
    <p:sldId id="258" r:id="rId3"/>
    <p:sldId id="257" r:id="rId4"/>
    <p:sldId id="261" r:id="rId5"/>
    <p:sldId id="262" r:id="rId6"/>
    <p:sldId id="263" r:id="rId7"/>
    <p:sldId id="259" r:id="rId8"/>
    <p:sldId id="260" r:id="rId9"/>
    <p:sldId id="266"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CC44509-A996-734D-BF1A-6F492B51AD2C}" v="4" dt="2020-08-09T21:49:39.9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080"/>
    <p:restoredTop sz="95994"/>
  </p:normalViewPr>
  <p:slideViewPr>
    <p:cSldViewPr snapToGrid="0" snapToObjects="1">
      <p:cViewPr varScale="1">
        <p:scale>
          <a:sx n="116" d="100"/>
          <a:sy n="116" d="100"/>
        </p:scale>
        <p:origin x="600" y="184"/>
      </p:cViewPr>
      <p:guideLst/>
    </p:cSldViewPr>
  </p:slideViewPr>
  <p:notesTextViewPr>
    <p:cViewPr>
      <p:scale>
        <a:sx n="1" d="1"/>
        <a:sy n="1" d="1"/>
      </p:scale>
      <p:origin x="0" y="0"/>
    </p:cViewPr>
  </p:notesTextViewPr>
  <p:sorterViewPr>
    <p:cViewPr>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GB"/>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02AC24A9-CCB6-4F8D-B8DB-C2F3692CFA5A}" type="datetimeFigureOut">
              <a:rPr lang="en-US" smtClean="0"/>
              <a:t>8/10/20</a:t>
            </a:fld>
            <a:endParaRPr lang="en-US" dirty="0"/>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dirty="0"/>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B2DC25EE-239B-4C5F-AAD1-255A7D5F1EE2}" type="slidenum">
              <a:rPr lang="en-US" smtClean="0"/>
              <a:t>‹#›</a:t>
            </a:fld>
            <a:endParaRPr lang="en-US" dirty="0"/>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046204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8/10/20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284594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02AC24A9-CCB6-4F8D-B8DB-C2F3692CFA5A}" type="datetimeFigureOut">
              <a:rPr lang="en-US" smtClean="0"/>
              <a:t>8/10/20</a:t>
            </a:fld>
            <a:endParaRPr lang="en-US"/>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B2DC25EE-239B-4C5F-AAD1-255A7D5F1EE2}" type="slidenum">
              <a:rPr lang="en-US" smtClean="0"/>
              <a:t>‹#›</a:t>
            </a:fld>
            <a:endParaRPr lang="en-US"/>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136281383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2AC24A9-CCB6-4F8D-B8DB-C2F3692CFA5A}" type="datetimeFigureOut">
              <a:rPr lang="en-US" smtClean="0"/>
              <a:t>8/10/20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69591911"/>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2AC24A9-CCB6-4F8D-B8DB-C2F3692CFA5A}" type="datetimeFigureOut">
              <a:rPr lang="en-US" smtClean="0"/>
              <a:t>8/10/20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86747133"/>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2AC24A9-CCB6-4F8D-B8DB-C2F3692CFA5A}" type="datetimeFigureOut">
              <a:rPr lang="en-US" smtClean="0"/>
              <a:t>8/10/20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942008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2AC24A9-CCB6-4F8D-B8DB-C2F3692CFA5A}" type="datetimeFigureOut">
              <a:rPr lang="en-US" smtClean="0"/>
              <a:t>8/10/20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43245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GB"/>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02AC24A9-CCB6-4F8D-B8DB-C2F3692CFA5A}" type="datetimeFigureOut">
              <a:rPr lang="en-US" smtClean="0"/>
              <a:t>8/10/20</a:t>
            </a:fld>
            <a:endParaRPr lang="en-US"/>
          </a:p>
        </p:txBody>
      </p:sp>
      <p:sp>
        <p:nvSpPr>
          <p:cNvPr id="6" name="Footer Placeholder 5"/>
          <p:cNvSpPr>
            <a:spLocks noGrp="1"/>
          </p:cNvSpPr>
          <p:nvPr>
            <p:ph type="ftr" sz="quarter" idx="11"/>
          </p:nvPr>
        </p:nvSpPr>
        <p:spPr>
          <a:xfrm>
            <a:off x="2103620" y="6375679"/>
            <a:ext cx="3482179" cy="345796"/>
          </a:xfrm>
        </p:spPr>
        <p:txBody>
          <a:bodyPr/>
          <a:lstStyle/>
          <a:p>
            <a:endParaRPr lang="en-US"/>
          </a:p>
        </p:txBody>
      </p:sp>
      <p:sp>
        <p:nvSpPr>
          <p:cNvPr id="7" name="Slide Number Placeholder 6"/>
          <p:cNvSpPr>
            <a:spLocks noGrp="1"/>
          </p:cNvSpPr>
          <p:nvPr>
            <p:ph type="sldNum" sz="quarter" idx="12"/>
          </p:nvPr>
        </p:nvSpPr>
        <p:spPr>
          <a:xfrm>
            <a:off x="5691014" y="6375679"/>
            <a:ext cx="1232456" cy="345796"/>
          </a:xfrm>
        </p:spPr>
        <p:txBody>
          <a:bodyPr/>
          <a:lstStyle/>
          <a:p>
            <a:fld id="{B2DC25EE-239B-4C5F-AAD1-255A7D5F1EE2}" type="slidenum">
              <a:rPr lang="en-US" smtClean="0"/>
              <a:t>‹#›</a:t>
            </a:fld>
            <a:endParaRPr lang="en-US"/>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30491481"/>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GB"/>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02AC24A9-CCB6-4F8D-B8DB-C2F3692CFA5A}" type="datetimeFigureOut">
              <a:rPr lang="en-US" smtClean="0"/>
              <a:t>8/10/20</a:t>
            </a:fld>
            <a:endParaRPr lang="en-US"/>
          </a:p>
        </p:txBody>
      </p:sp>
      <p:sp>
        <p:nvSpPr>
          <p:cNvPr id="6" name="Footer Placeholder 5"/>
          <p:cNvSpPr>
            <a:spLocks noGrp="1"/>
          </p:cNvSpPr>
          <p:nvPr>
            <p:ph type="ftr" sz="quarter" idx="11"/>
          </p:nvPr>
        </p:nvSpPr>
        <p:spPr>
          <a:xfrm>
            <a:off x="2103621" y="6375679"/>
            <a:ext cx="3482178" cy="345796"/>
          </a:xfrm>
        </p:spPr>
        <p:txBody>
          <a:bodyPr/>
          <a:lstStyle/>
          <a:p>
            <a:endParaRPr lang="en-US"/>
          </a:p>
        </p:txBody>
      </p:sp>
      <p:sp>
        <p:nvSpPr>
          <p:cNvPr id="7" name="Slide Number Placeholder 6"/>
          <p:cNvSpPr>
            <a:spLocks noGrp="1"/>
          </p:cNvSpPr>
          <p:nvPr>
            <p:ph type="sldNum" sz="quarter" idx="12"/>
          </p:nvPr>
        </p:nvSpPr>
        <p:spPr>
          <a:xfrm>
            <a:off x="5687568" y="6375679"/>
            <a:ext cx="1234440" cy="345796"/>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9068028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8/10/20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193242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8/10/20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452780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02AC24A9-CCB6-4F8D-B8DB-C2F3692CFA5A}" type="datetimeFigureOut">
              <a:rPr lang="en-US" smtClean="0"/>
              <a:t>8/10/20</a:t>
            </a:fld>
            <a:endParaRPr lang="en-US"/>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B2DC25EE-239B-4C5F-AAD1-255A7D5F1EE2}" type="slidenum">
              <a:rPr lang="en-US" smtClean="0"/>
              <a:t>‹#›</a:t>
            </a:fld>
            <a:endParaRPr lang="en-US"/>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9911211"/>
      </p:ext>
    </p:extLst>
  </p:cSld>
  <p:clrMap bg1="lt1" tx1="dk1" bg2="lt2" tx2="dk2" accent1="accent1" accent2="accent2" accent3="accent3" accent4="accent4" accent5="accent5" accent6="accent6" hlink="hlink" folHlink="folHlink"/>
  <p:sldLayoutIdLst>
    <p:sldLayoutId id="2147483905" r:id="rId1"/>
    <p:sldLayoutId id="2147483906" r:id="rId2"/>
    <p:sldLayoutId id="2147483907" r:id="rId3"/>
    <p:sldLayoutId id="2147483908" r:id="rId4"/>
    <p:sldLayoutId id="2147483909" r:id="rId5"/>
    <p:sldLayoutId id="2147483910" r:id="rId6"/>
    <p:sldLayoutId id="2147483911" r:id="rId7"/>
    <p:sldLayoutId id="2147483912" r:id="rId8"/>
    <p:sldLayoutId id="2147483913" r:id="rId9"/>
    <p:sldLayoutId id="2147483914" r:id="rId10"/>
    <p:sldLayoutId id="2147483915"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audio" Target="../media/media2.m4a"/><Relationship Id="rId2" Type="http://schemas.microsoft.com/office/2007/relationships/media" Target="../media/media2.m4a"/><Relationship Id="rId1" Type="http://schemas.openxmlformats.org/officeDocument/2006/relationships/tags" Target="../tags/tag1.xml"/><Relationship Id="rId6" Type="http://schemas.openxmlformats.org/officeDocument/2006/relationships/image" Target="../media/image3.png"/><Relationship Id="rId5" Type="http://schemas.openxmlformats.org/officeDocument/2006/relationships/image" Target="../media/image6.jpg"/><Relationship Id="rId4"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L10BD3RBSwM" TargetMode="External"/><Relationship Id="rId2" Type="http://schemas.openxmlformats.org/officeDocument/2006/relationships/hyperlink" Target="https://www.youtube.com/watch?v=uEnoEnbXu4A" TargetMode="External"/><Relationship Id="rId1" Type="http://schemas.openxmlformats.org/officeDocument/2006/relationships/slideLayout" Target="../slideLayouts/slideLayout2.xml"/><Relationship Id="rId6" Type="http://schemas.openxmlformats.org/officeDocument/2006/relationships/hyperlink" Target="https://switchitapp.com/why-switchit/" TargetMode="External"/><Relationship Id="rId5" Type="http://schemas.openxmlformats.org/officeDocument/2006/relationships/hyperlink" Target="https://www.youtube.com/watch?v=Rvg6IdEhQEg" TargetMode="External"/><Relationship Id="rId4" Type="http://schemas.openxmlformats.org/officeDocument/2006/relationships/hyperlink" Target="https://www.nxspo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03D6EA7-A993-4ACA-B310-C98F6C20B2F1}"/>
              </a:ext>
            </a:extLst>
          </p:cNvPr>
          <p:cNvPicPr>
            <a:picLocks noChangeAspect="1"/>
          </p:cNvPicPr>
          <p:nvPr/>
        </p:nvPicPr>
        <p:blipFill rotWithShape="1">
          <a:blip r:embed="rId2"/>
          <a:srcRect r="9624"/>
          <a:stretch/>
        </p:blipFill>
        <p:spPr>
          <a:xfrm>
            <a:off x="5695948" y="554069"/>
            <a:ext cx="5749864" cy="5749862"/>
          </a:xfrm>
          <a:prstGeom prst="rect">
            <a:avLst/>
          </a:prstGeom>
          <a:solidFill>
            <a:schemeClr val="bg2">
              <a:lumMod val="25000"/>
              <a:lumOff val="75000"/>
              <a:alpha val="41000"/>
            </a:schemeClr>
          </a:solidFill>
        </p:spPr>
      </p:pic>
      <p:sp>
        <p:nvSpPr>
          <p:cNvPr id="2" name="Title 1">
            <a:extLst>
              <a:ext uri="{FF2B5EF4-FFF2-40B4-BE49-F238E27FC236}">
                <a16:creationId xmlns:a16="http://schemas.microsoft.com/office/drawing/2014/main" id="{92361005-C73F-C843-9A26-B9251AE8DDC1}"/>
              </a:ext>
            </a:extLst>
          </p:cNvPr>
          <p:cNvSpPr>
            <a:spLocks noGrp="1"/>
          </p:cNvSpPr>
          <p:nvPr>
            <p:ph type="ctrTitle"/>
          </p:nvPr>
        </p:nvSpPr>
        <p:spPr>
          <a:xfrm>
            <a:off x="310551" y="554069"/>
            <a:ext cx="4986068" cy="3772428"/>
          </a:xfrm>
        </p:spPr>
        <p:txBody>
          <a:bodyPr anchor="b">
            <a:normAutofit fontScale="90000"/>
          </a:bodyPr>
          <a:lstStyle/>
          <a:p>
            <a:br>
              <a:rPr lang="en-GB" sz="2800" dirty="0"/>
            </a:br>
            <a:br>
              <a:rPr lang="en-GB" sz="2800" dirty="0"/>
            </a:br>
            <a:br>
              <a:rPr lang="en-GB" sz="2800" dirty="0"/>
            </a:br>
            <a:br>
              <a:rPr lang="en-GB" sz="2800" dirty="0"/>
            </a:br>
            <a:br>
              <a:rPr lang="en-GB" sz="2800" dirty="0"/>
            </a:br>
            <a:br>
              <a:rPr lang="en-GB" sz="2800" dirty="0"/>
            </a:br>
            <a:br>
              <a:rPr lang="en-GB" sz="2800" dirty="0"/>
            </a:br>
            <a:br>
              <a:rPr lang="en-GB" sz="2800" dirty="0"/>
            </a:br>
            <a:br>
              <a:rPr lang="en-GB" sz="2800" dirty="0"/>
            </a:br>
            <a:br>
              <a:rPr lang="en-GB" sz="2800" dirty="0"/>
            </a:br>
            <a:br>
              <a:rPr lang="en-GB" dirty="0"/>
            </a:br>
            <a:br>
              <a:rPr lang="en-GB" sz="9600" dirty="0"/>
            </a:br>
            <a:br>
              <a:rPr lang="en-GB" dirty="0"/>
            </a:br>
            <a:endParaRPr lang="en-US" sz="4800" dirty="0"/>
          </a:p>
        </p:txBody>
      </p:sp>
      <p:sp>
        <p:nvSpPr>
          <p:cNvPr id="3" name="Subtitle 2">
            <a:extLst>
              <a:ext uri="{FF2B5EF4-FFF2-40B4-BE49-F238E27FC236}">
                <a16:creationId xmlns:a16="http://schemas.microsoft.com/office/drawing/2014/main" id="{0FA8E308-1329-1C49-9404-DB595796C450}"/>
              </a:ext>
            </a:extLst>
          </p:cNvPr>
          <p:cNvSpPr>
            <a:spLocks noGrp="1"/>
          </p:cNvSpPr>
          <p:nvPr>
            <p:ph type="subTitle" idx="1"/>
          </p:nvPr>
        </p:nvSpPr>
        <p:spPr>
          <a:xfrm>
            <a:off x="477980" y="1028700"/>
            <a:ext cx="4818639" cy="4800601"/>
          </a:xfrm>
        </p:spPr>
        <p:txBody>
          <a:bodyPr>
            <a:normAutofit/>
          </a:bodyPr>
          <a:lstStyle/>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CHASNEY MATURINE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1910394</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MODULE CODE:</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SBTY7004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DISCIPLINE TUTOR: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ZOHE MUSTAFA </a:t>
            </a:r>
          </a:p>
          <a:p>
            <a:endParaRPr lang="en-GB" dirty="0">
              <a:latin typeface="Arial" panose="020B0604020202020204" pitchFamily="34" charset="0"/>
              <a:cs typeface="Arial" panose="020B0604020202020204" pitchFamily="34" charset="0"/>
            </a:endParaRPr>
          </a:p>
          <a:p>
            <a:r>
              <a:rPr lang="en-GB" dirty="0"/>
              <a:t>New </a:t>
            </a:r>
          </a:p>
          <a:p>
            <a:r>
              <a:rPr lang="en-GB" dirty="0"/>
              <a:t>Technology</a:t>
            </a:r>
          </a:p>
          <a:p>
            <a:r>
              <a:rPr lang="en-GB" dirty="0"/>
              <a:t>Presentation</a:t>
            </a:r>
          </a:p>
          <a:p>
            <a:r>
              <a:rPr lang="en-GB" dirty="0"/>
              <a:t> (10 minutes)</a:t>
            </a:r>
          </a:p>
          <a:p>
            <a:endParaRPr lang="en-US" sz="2000" dirty="0"/>
          </a:p>
        </p:txBody>
      </p:sp>
      <p:pic>
        <p:nvPicPr>
          <p:cNvPr id="6" name="Picture 5">
            <a:extLst>
              <a:ext uri="{FF2B5EF4-FFF2-40B4-BE49-F238E27FC236}">
                <a16:creationId xmlns:a16="http://schemas.microsoft.com/office/drawing/2014/main" id="{0A422019-4719-B74A-A4C1-F3C48E6D785E}"/>
              </a:ext>
            </a:extLst>
          </p:cNvPr>
          <p:cNvPicPr>
            <a:picLocks noChangeAspect="1"/>
          </p:cNvPicPr>
          <p:nvPr/>
        </p:nvPicPr>
        <p:blipFill>
          <a:blip r:embed="rId3"/>
          <a:srcRect/>
          <a:stretch/>
        </p:blipFill>
        <p:spPr>
          <a:xfrm>
            <a:off x="5695950" y="554069"/>
            <a:ext cx="5749862" cy="5749862"/>
          </a:xfrm>
          <a:prstGeom prst="rect">
            <a:avLst/>
          </a:prstGeom>
        </p:spPr>
      </p:pic>
    </p:spTree>
    <p:extLst>
      <p:ext uri="{BB962C8B-B14F-4D97-AF65-F5344CB8AC3E}">
        <p14:creationId xmlns:p14="http://schemas.microsoft.com/office/powerpoint/2010/main" val="81888481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30512"/>
    </mc:Choice>
    <mc:Fallback xmlns="">
      <p:transition spd="slow" advTm="30512"/>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E0FB9-2734-0043-A514-107E4DB62281}"/>
              </a:ext>
            </a:extLst>
          </p:cNvPr>
          <p:cNvSpPr>
            <a:spLocks noGrp="1"/>
          </p:cNvSpPr>
          <p:nvPr>
            <p:ph type="title"/>
          </p:nvPr>
        </p:nvSpPr>
        <p:spPr>
          <a:solidFill>
            <a:srgbClr val="00B0F0"/>
          </a:solidFill>
        </p:spPr>
        <p:txBody>
          <a:bodyPr/>
          <a:lstStyle/>
          <a:p>
            <a:r>
              <a:rPr lang="en-US" dirty="0"/>
              <a:t>                     Marketing Budget</a:t>
            </a:r>
          </a:p>
        </p:txBody>
      </p:sp>
      <p:sp>
        <p:nvSpPr>
          <p:cNvPr id="3" name="Content Placeholder 2">
            <a:extLst>
              <a:ext uri="{FF2B5EF4-FFF2-40B4-BE49-F238E27FC236}">
                <a16:creationId xmlns:a16="http://schemas.microsoft.com/office/drawing/2014/main" id="{261818C2-9D45-EC45-A4A0-B6B5CD301557}"/>
              </a:ext>
            </a:extLst>
          </p:cNvPr>
          <p:cNvSpPr>
            <a:spLocks noGrp="1"/>
          </p:cNvSpPr>
          <p:nvPr>
            <p:ph idx="1"/>
          </p:nvPr>
        </p:nvSpPr>
        <p:spPr/>
        <p:txBody>
          <a:bodyPr>
            <a:normAutofit fontScale="85000" lnSpcReduction="20000"/>
          </a:bodyPr>
          <a:lstStyle/>
          <a:p>
            <a:pPr marL="0" indent="0">
              <a:buNone/>
            </a:pPr>
            <a:r>
              <a:rPr lang="en-GB" dirty="0"/>
              <a:t>So, with a marketing budget of £3,000 this is how we propose to break it down:</a:t>
            </a:r>
          </a:p>
          <a:p>
            <a:pPr marL="0" indent="0">
              <a:buNone/>
            </a:pPr>
            <a:endParaRPr lang="en-GB" dirty="0"/>
          </a:p>
          <a:p>
            <a:r>
              <a:rPr lang="en-GB" dirty="0"/>
              <a:t>Campaign Manager £500</a:t>
            </a:r>
          </a:p>
          <a:p>
            <a:r>
              <a:rPr lang="en-GB" dirty="0"/>
              <a:t>PR: £500</a:t>
            </a:r>
          </a:p>
          <a:p>
            <a:r>
              <a:rPr lang="en-GB" dirty="0"/>
              <a:t>Radio plugger: £500</a:t>
            </a:r>
          </a:p>
          <a:p>
            <a:r>
              <a:rPr lang="en-GB" dirty="0"/>
              <a:t>Online digital marketing: £600</a:t>
            </a:r>
          </a:p>
          <a:p>
            <a:r>
              <a:rPr lang="en-GB" dirty="0"/>
              <a:t>Photo shoot: £100</a:t>
            </a:r>
          </a:p>
          <a:p>
            <a:r>
              <a:rPr lang="en-GB" dirty="0"/>
              <a:t>Video Shoot: £500</a:t>
            </a:r>
          </a:p>
          <a:p>
            <a:r>
              <a:rPr lang="en-GB" dirty="0"/>
              <a:t>Sponsored ads: £100</a:t>
            </a:r>
          </a:p>
          <a:p>
            <a:r>
              <a:rPr lang="en-GB" dirty="0"/>
              <a:t>Press Shots £100</a:t>
            </a:r>
          </a:p>
          <a:p>
            <a:r>
              <a:rPr lang="en-GB" dirty="0"/>
              <a:t>Designer: £100</a:t>
            </a:r>
          </a:p>
          <a:p>
            <a:endParaRPr lang="en-US" dirty="0"/>
          </a:p>
        </p:txBody>
      </p:sp>
      <p:pic>
        <p:nvPicPr>
          <p:cNvPr id="4" name="Audio 3">
            <a:hlinkClick r:id="" action="ppaction://media"/>
            <a:extLst>
              <a:ext uri="{FF2B5EF4-FFF2-40B4-BE49-F238E27FC236}">
                <a16:creationId xmlns:a16="http://schemas.microsoft.com/office/drawing/2014/main" id="{5ED1FEBD-5C01-A644-A812-6C7ED2D08A8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pic>
        <p:nvPicPr>
          <p:cNvPr id="6" name="Picture 5" descr="A screen shot of a person&#10;&#10;Description automatically generated">
            <a:extLst>
              <a:ext uri="{FF2B5EF4-FFF2-40B4-BE49-F238E27FC236}">
                <a16:creationId xmlns:a16="http://schemas.microsoft.com/office/drawing/2014/main" id="{23BAFB1F-A3D5-4845-8FEA-F83759E07A0D}"/>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339900604"/>
      </p:ext>
    </p:extLst>
  </p:cSld>
  <p:clrMapOvr>
    <a:masterClrMapping/>
  </p:clrMapOvr>
  <mc:AlternateContent xmlns:mc="http://schemas.openxmlformats.org/markup-compatibility/2006" xmlns:p14="http://schemas.microsoft.com/office/powerpoint/2010/main">
    <mc:Choice Requires="p14">
      <p:transition spd="slow" p14:dur="2000" advTm="33176"/>
    </mc:Choice>
    <mc:Fallback xmlns="">
      <p:transition spd="slow" advTm="331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91490-D162-9E47-85B1-03C2926908C8}"/>
              </a:ext>
            </a:extLst>
          </p:cNvPr>
          <p:cNvSpPr>
            <a:spLocks noGrp="1"/>
          </p:cNvSpPr>
          <p:nvPr>
            <p:ph type="title"/>
          </p:nvPr>
        </p:nvSpPr>
        <p:spPr>
          <a:xfrm>
            <a:off x="1251678" y="382385"/>
            <a:ext cx="10178322" cy="739050"/>
          </a:xfrm>
          <a:solidFill>
            <a:srgbClr val="FFC000"/>
          </a:solidFill>
        </p:spPr>
        <p:txBody>
          <a:bodyPr>
            <a:normAutofit fontScale="90000"/>
          </a:bodyPr>
          <a:lstStyle/>
          <a:p>
            <a:r>
              <a:rPr lang="en-US" dirty="0"/>
              <a:t>                What Is </a:t>
            </a:r>
            <a:r>
              <a:rPr lang="en-US" dirty="0" err="1"/>
              <a:t>Nxspot</a:t>
            </a:r>
            <a:r>
              <a:rPr lang="en-US" dirty="0"/>
              <a:t>?</a:t>
            </a:r>
          </a:p>
        </p:txBody>
      </p:sp>
      <p:sp>
        <p:nvSpPr>
          <p:cNvPr id="3" name="Content Placeholder 2">
            <a:extLst>
              <a:ext uri="{FF2B5EF4-FFF2-40B4-BE49-F238E27FC236}">
                <a16:creationId xmlns:a16="http://schemas.microsoft.com/office/drawing/2014/main" id="{3E0CF2FD-5F61-8F48-84CE-5016DB12D7AE}"/>
              </a:ext>
            </a:extLst>
          </p:cNvPr>
          <p:cNvSpPr>
            <a:spLocks noGrp="1"/>
          </p:cNvSpPr>
          <p:nvPr>
            <p:ph idx="1"/>
          </p:nvPr>
        </p:nvSpPr>
        <p:spPr>
          <a:xfrm>
            <a:off x="1005840" y="1121435"/>
            <a:ext cx="10424160" cy="5354180"/>
          </a:xfrm>
        </p:spPr>
        <p:txBody>
          <a:bodyPr>
            <a:normAutofit fontScale="92500" lnSpcReduction="20000"/>
          </a:bodyPr>
          <a:lstStyle/>
          <a:p>
            <a:r>
              <a:rPr lang="en-GB" dirty="0">
                <a:latin typeface="Arial" panose="020B0604020202020204" pitchFamily="34" charset="0"/>
                <a:cs typeface="Arial" panose="020B0604020202020204" pitchFamily="34" charset="0"/>
              </a:rPr>
              <a:t>Imagine you meet someone important for the first time. BUT you only have 10secs what would you say to create the perfect impression? </a:t>
            </a:r>
          </a:p>
          <a:p>
            <a:r>
              <a:rPr lang="en-GB" dirty="0">
                <a:latin typeface="Arial" panose="020B0604020202020204" pitchFamily="34" charset="0"/>
                <a:cs typeface="Arial" panose="020B0604020202020204" pitchFamily="34" charset="0"/>
              </a:rPr>
              <a:t>In this digital age, where everything and everyone is moving online, let </a:t>
            </a:r>
            <a:r>
              <a:rPr lang="en-GB" dirty="0" err="1">
                <a:latin typeface="Arial" panose="020B0604020202020204" pitchFamily="34" charset="0"/>
                <a:cs typeface="Arial" panose="020B0604020202020204" pitchFamily="34" charset="0"/>
              </a:rPr>
              <a:t>NxSpot</a:t>
            </a:r>
            <a:r>
              <a:rPr lang="en-GB" dirty="0">
                <a:latin typeface="Arial" panose="020B0604020202020204" pitchFamily="34" charset="0"/>
                <a:cs typeface="Arial" panose="020B0604020202020204" pitchFamily="34" charset="0"/>
              </a:rPr>
              <a:t> help you to stand out from the crowd with </a:t>
            </a:r>
            <a:r>
              <a:rPr lang="en-GB" dirty="0" err="1">
                <a:latin typeface="Arial" panose="020B0604020202020204" pitchFamily="34" charset="0"/>
                <a:cs typeface="Arial" panose="020B0604020202020204" pitchFamily="34" charset="0"/>
              </a:rPr>
              <a:t>NxSpot</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Capitalise on that next big opportunity</a:t>
            </a:r>
          </a:p>
          <a:p>
            <a:r>
              <a:rPr lang="en-GB" dirty="0">
                <a:latin typeface="Arial" panose="020B0604020202020204" pitchFamily="34" charset="0"/>
                <a:cs typeface="Arial" panose="020B0604020202020204" pitchFamily="34" charset="0"/>
              </a:rPr>
              <a:t>Communicate at a glance to collaborators and connections exactly what makes you a cut above the rest</a:t>
            </a:r>
          </a:p>
          <a:p>
            <a:r>
              <a:rPr lang="en-GB" dirty="0">
                <a:latin typeface="Arial" panose="020B0604020202020204" pitchFamily="34" charset="0"/>
                <a:cs typeface="Arial" panose="020B0604020202020204" pitchFamily="34" charset="0"/>
              </a:rPr>
              <a:t>Be part of a thriving new community, who simply know how to make a perfect impression!</a:t>
            </a:r>
          </a:p>
          <a:p>
            <a:r>
              <a:rPr lang="en-GB" dirty="0">
                <a:latin typeface="Arial" panose="020B0604020202020204" pitchFamily="34" charset="0"/>
                <a:cs typeface="Arial" panose="020B0604020202020204" pitchFamily="34" charset="0"/>
              </a:rPr>
              <a:t>So join our community today! </a:t>
            </a:r>
          </a:p>
          <a:p>
            <a:r>
              <a:rPr lang="en-GB" dirty="0">
                <a:latin typeface="Arial" panose="020B0604020202020204" pitchFamily="34" charset="0"/>
                <a:cs typeface="Arial" panose="020B0604020202020204" pitchFamily="34" charset="0"/>
              </a:rPr>
              <a:t>Our Vision “is to provide humanity with the branding tools to continuously grow into a better version of itself” </a:t>
            </a:r>
          </a:p>
          <a:p>
            <a:r>
              <a:rPr lang="en-GB" dirty="0">
                <a:latin typeface="Arial" panose="020B0604020202020204" pitchFamily="34" charset="0"/>
                <a:cs typeface="Arial" panose="020B0604020202020204" pitchFamily="34" charset="0"/>
              </a:rPr>
              <a:t>Our Vision “is to provide humanity with the branding tools to continuously grow into a better version of itself”</a:t>
            </a:r>
          </a:p>
          <a:p>
            <a:r>
              <a:rPr lang="en-GB" dirty="0">
                <a:latin typeface="Arial" panose="020B0604020202020204" pitchFamily="34" charset="0"/>
                <a:cs typeface="Arial" panose="020B0604020202020204" pitchFamily="34" charset="0"/>
              </a:rPr>
              <a:t>Our Mission “is to help every individual to unlock and then inspire others with their infinite potential”</a:t>
            </a:r>
          </a:p>
          <a:p>
            <a:r>
              <a:rPr lang="en-GB" dirty="0" err="1">
                <a:latin typeface="Arial" panose="020B0604020202020204" pitchFamily="34" charset="0"/>
                <a:cs typeface="Arial" panose="020B0604020202020204" pitchFamily="34" charset="0"/>
              </a:rPr>
              <a:t>NxSpot</a:t>
            </a:r>
            <a:r>
              <a:rPr lang="en-GB" dirty="0">
                <a:latin typeface="Arial" panose="020B0604020202020204" pitchFamily="34" charset="0"/>
                <a:cs typeface="Arial" panose="020B0604020202020204" pitchFamily="34" charset="0"/>
              </a:rPr>
              <a:t>: where “Cyber Celebrities” are made! </a:t>
            </a:r>
          </a:p>
          <a:p>
            <a:pPr marL="0" indent="0">
              <a:buNone/>
            </a:pPr>
            <a:endParaRPr lang="en-GB" dirty="0"/>
          </a:p>
          <a:p>
            <a:endParaRPr lang="en-US" dirty="0"/>
          </a:p>
        </p:txBody>
      </p:sp>
    </p:spTree>
    <p:extLst>
      <p:ext uri="{BB962C8B-B14F-4D97-AF65-F5344CB8AC3E}">
        <p14:creationId xmlns:p14="http://schemas.microsoft.com/office/powerpoint/2010/main" val="3208094808"/>
      </p:ext>
    </p:extLst>
  </p:cSld>
  <p:clrMapOvr>
    <a:masterClrMapping/>
  </p:clrMapOvr>
  <mc:AlternateContent xmlns:mc="http://schemas.openxmlformats.org/markup-compatibility/2006" xmlns:p14="http://schemas.microsoft.com/office/powerpoint/2010/main">
    <mc:Choice Requires="p14">
      <p:transition spd="slow" p14:dur="2000" advTm="86383"/>
    </mc:Choice>
    <mc:Fallback xmlns="">
      <p:transition spd="slow" advTm="86383"/>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310A4E0E-502E-444B-B37E-40557A266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9">
            <a:extLst>
              <a:ext uri="{FF2B5EF4-FFF2-40B4-BE49-F238E27FC236}">
                <a16:creationId xmlns:a16="http://schemas.microsoft.com/office/drawing/2014/main" id="{0BA68F03-D88C-4F27-AD65-034133F1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970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1">
            <a:extLst>
              <a:ext uri="{FF2B5EF4-FFF2-40B4-BE49-F238E27FC236}">
                <a16:creationId xmlns:a16="http://schemas.microsoft.com/office/drawing/2014/main" id="{B4DB13C2-D61D-4A8D-B973-BE6546C7B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55266"/>
            <a:ext cx="2313214" cy="5947468"/>
          </a:xfrm>
          <a:custGeom>
            <a:avLst/>
            <a:gdLst>
              <a:gd name="connsiteX0" fmla="*/ 162291 w 2313214"/>
              <a:gd name="connsiteY0" fmla="*/ 0 h 5947468"/>
              <a:gd name="connsiteX1" fmla="*/ 224243 w 2313214"/>
              <a:gd name="connsiteY1" fmla="*/ 1936 h 5947468"/>
              <a:gd name="connsiteX2" fmla="*/ 284260 w 2313214"/>
              <a:gd name="connsiteY2" fmla="*/ 9680 h 5947468"/>
              <a:gd name="connsiteX3" fmla="*/ 342341 w 2313214"/>
              <a:gd name="connsiteY3" fmla="*/ 27104 h 5947468"/>
              <a:gd name="connsiteX4" fmla="*/ 390742 w 2313214"/>
              <a:gd name="connsiteY4" fmla="*/ 52273 h 5947468"/>
              <a:gd name="connsiteX5" fmla="*/ 437206 w 2313214"/>
              <a:gd name="connsiteY5" fmla="*/ 85185 h 5947468"/>
              <a:gd name="connsiteX6" fmla="*/ 477863 w 2313214"/>
              <a:gd name="connsiteY6" fmla="*/ 123905 h 5947468"/>
              <a:gd name="connsiteX7" fmla="*/ 518519 w 2313214"/>
              <a:gd name="connsiteY7" fmla="*/ 168434 h 5947468"/>
              <a:gd name="connsiteX8" fmla="*/ 555304 w 2313214"/>
              <a:gd name="connsiteY8" fmla="*/ 214899 h 5947468"/>
              <a:gd name="connsiteX9" fmla="*/ 592088 w 2313214"/>
              <a:gd name="connsiteY9" fmla="*/ 263299 h 5947468"/>
              <a:gd name="connsiteX10" fmla="*/ 628873 w 2313214"/>
              <a:gd name="connsiteY10" fmla="*/ 311700 h 5947468"/>
              <a:gd name="connsiteX11" fmla="*/ 665657 w 2313214"/>
              <a:gd name="connsiteY11" fmla="*/ 358165 h 5947468"/>
              <a:gd name="connsiteX12" fmla="*/ 704378 w 2313214"/>
              <a:gd name="connsiteY12" fmla="*/ 402693 h 5947468"/>
              <a:gd name="connsiteX13" fmla="*/ 748906 w 2313214"/>
              <a:gd name="connsiteY13" fmla="*/ 441414 h 5947468"/>
              <a:gd name="connsiteX14" fmla="*/ 791499 w 2313214"/>
              <a:gd name="connsiteY14" fmla="*/ 476262 h 5947468"/>
              <a:gd name="connsiteX15" fmla="*/ 839899 w 2313214"/>
              <a:gd name="connsiteY15" fmla="*/ 503366 h 5947468"/>
              <a:gd name="connsiteX16" fmla="*/ 892172 w 2313214"/>
              <a:gd name="connsiteY16" fmla="*/ 526599 h 5947468"/>
              <a:gd name="connsiteX17" fmla="*/ 948317 w 2313214"/>
              <a:gd name="connsiteY17" fmla="*/ 545959 h 5947468"/>
              <a:gd name="connsiteX18" fmla="*/ 1006397 w 2313214"/>
              <a:gd name="connsiteY18" fmla="*/ 563383 h 5947468"/>
              <a:gd name="connsiteX19" fmla="*/ 1064478 w 2313214"/>
              <a:gd name="connsiteY19" fmla="*/ 578871 h 5947468"/>
              <a:gd name="connsiteX20" fmla="*/ 1124495 w 2313214"/>
              <a:gd name="connsiteY20" fmla="*/ 594360 h 5947468"/>
              <a:gd name="connsiteX21" fmla="*/ 1180640 w 2313214"/>
              <a:gd name="connsiteY21" fmla="*/ 611784 h 5947468"/>
              <a:gd name="connsiteX22" fmla="*/ 1236784 w 2313214"/>
              <a:gd name="connsiteY22" fmla="*/ 631144 h 5947468"/>
              <a:gd name="connsiteX23" fmla="*/ 1289057 w 2313214"/>
              <a:gd name="connsiteY23" fmla="*/ 654376 h 5947468"/>
              <a:gd name="connsiteX24" fmla="*/ 1335522 w 2313214"/>
              <a:gd name="connsiteY24" fmla="*/ 683417 h 5947468"/>
              <a:gd name="connsiteX25" fmla="*/ 1378114 w 2313214"/>
              <a:gd name="connsiteY25" fmla="*/ 718265 h 5947468"/>
              <a:gd name="connsiteX26" fmla="*/ 1412963 w 2313214"/>
              <a:gd name="connsiteY26" fmla="*/ 760858 h 5947468"/>
              <a:gd name="connsiteX27" fmla="*/ 1442003 w 2313214"/>
              <a:gd name="connsiteY27" fmla="*/ 807322 h 5947468"/>
              <a:gd name="connsiteX28" fmla="*/ 1465235 w 2313214"/>
              <a:gd name="connsiteY28" fmla="*/ 859595 h 5947468"/>
              <a:gd name="connsiteX29" fmla="*/ 1484596 w 2313214"/>
              <a:gd name="connsiteY29" fmla="*/ 915740 h 5947468"/>
              <a:gd name="connsiteX30" fmla="*/ 1502020 w 2313214"/>
              <a:gd name="connsiteY30" fmla="*/ 971884 h 5947468"/>
              <a:gd name="connsiteX31" fmla="*/ 1517508 w 2313214"/>
              <a:gd name="connsiteY31" fmla="*/ 1031901 h 5947468"/>
              <a:gd name="connsiteX32" fmla="*/ 1532996 w 2313214"/>
              <a:gd name="connsiteY32" fmla="*/ 1089982 h 5947468"/>
              <a:gd name="connsiteX33" fmla="*/ 1550420 w 2313214"/>
              <a:gd name="connsiteY33" fmla="*/ 1148063 h 5947468"/>
              <a:gd name="connsiteX34" fmla="*/ 1569781 w 2313214"/>
              <a:gd name="connsiteY34" fmla="*/ 1204207 h 5947468"/>
              <a:gd name="connsiteX35" fmla="*/ 1593013 w 2313214"/>
              <a:gd name="connsiteY35" fmla="*/ 1256480 h 5947468"/>
              <a:gd name="connsiteX36" fmla="*/ 1620117 w 2313214"/>
              <a:gd name="connsiteY36" fmla="*/ 1304881 h 5947468"/>
              <a:gd name="connsiteX37" fmla="*/ 1654966 w 2313214"/>
              <a:gd name="connsiteY37" fmla="*/ 1347473 h 5947468"/>
              <a:gd name="connsiteX38" fmla="*/ 1693686 w 2313214"/>
              <a:gd name="connsiteY38" fmla="*/ 1392002 h 5947468"/>
              <a:gd name="connsiteX39" fmla="*/ 1738215 w 2313214"/>
              <a:gd name="connsiteY39" fmla="*/ 1430722 h 5947468"/>
              <a:gd name="connsiteX40" fmla="*/ 1784679 w 2313214"/>
              <a:gd name="connsiteY40" fmla="*/ 1467507 h 5947468"/>
              <a:gd name="connsiteX41" fmla="*/ 1835016 w 2313214"/>
              <a:gd name="connsiteY41" fmla="*/ 1504291 h 5947468"/>
              <a:gd name="connsiteX42" fmla="*/ 1883417 w 2313214"/>
              <a:gd name="connsiteY42" fmla="*/ 1541076 h 5947468"/>
              <a:gd name="connsiteX43" fmla="*/ 1929881 w 2313214"/>
              <a:gd name="connsiteY43" fmla="*/ 1577860 h 5947468"/>
              <a:gd name="connsiteX44" fmla="*/ 1974410 w 2313214"/>
              <a:gd name="connsiteY44" fmla="*/ 1618517 h 5947468"/>
              <a:gd name="connsiteX45" fmla="*/ 2013130 w 2313214"/>
              <a:gd name="connsiteY45" fmla="*/ 1659173 h 5947468"/>
              <a:gd name="connsiteX46" fmla="*/ 2046043 w 2313214"/>
              <a:gd name="connsiteY46" fmla="*/ 1705638 h 5947468"/>
              <a:gd name="connsiteX47" fmla="*/ 2071211 w 2313214"/>
              <a:gd name="connsiteY47" fmla="*/ 1754039 h 5947468"/>
              <a:gd name="connsiteX48" fmla="*/ 2088635 w 2313214"/>
              <a:gd name="connsiteY48" fmla="*/ 1812119 h 5947468"/>
              <a:gd name="connsiteX49" fmla="*/ 2096379 w 2313214"/>
              <a:gd name="connsiteY49" fmla="*/ 1872136 h 5947468"/>
              <a:gd name="connsiteX50" fmla="*/ 2098315 w 2313214"/>
              <a:gd name="connsiteY50" fmla="*/ 1934089 h 5947468"/>
              <a:gd name="connsiteX51" fmla="*/ 2092507 w 2313214"/>
              <a:gd name="connsiteY51" fmla="*/ 1999914 h 5947468"/>
              <a:gd name="connsiteX52" fmla="*/ 2084763 w 2313214"/>
              <a:gd name="connsiteY52" fmla="*/ 2065738 h 5947468"/>
              <a:gd name="connsiteX53" fmla="*/ 2075083 w 2313214"/>
              <a:gd name="connsiteY53" fmla="*/ 2131563 h 5947468"/>
              <a:gd name="connsiteX54" fmla="*/ 2067339 w 2313214"/>
              <a:gd name="connsiteY54" fmla="*/ 2197388 h 5947468"/>
              <a:gd name="connsiteX55" fmla="*/ 2063467 w 2313214"/>
              <a:gd name="connsiteY55" fmla="*/ 2263213 h 5947468"/>
              <a:gd name="connsiteX56" fmla="*/ 2063467 w 2313214"/>
              <a:gd name="connsiteY56" fmla="*/ 2327102 h 5947468"/>
              <a:gd name="connsiteX57" fmla="*/ 2071211 w 2313214"/>
              <a:gd name="connsiteY57" fmla="*/ 2387119 h 5947468"/>
              <a:gd name="connsiteX58" fmla="*/ 2086699 w 2313214"/>
              <a:gd name="connsiteY58" fmla="*/ 2447135 h 5947468"/>
              <a:gd name="connsiteX59" fmla="*/ 2109932 w 2313214"/>
              <a:gd name="connsiteY59" fmla="*/ 2503280 h 5947468"/>
              <a:gd name="connsiteX60" fmla="*/ 2140908 w 2313214"/>
              <a:gd name="connsiteY60" fmla="*/ 2561361 h 5947468"/>
              <a:gd name="connsiteX61" fmla="*/ 2171884 w 2313214"/>
              <a:gd name="connsiteY61" fmla="*/ 2619442 h 5947468"/>
              <a:gd name="connsiteX62" fmla="*/ 2206733 w 2313214"/>
              <a:gd name="connsiteY62" fmla="*/ 2677522 h 5947468"/>
              <a:gd name="connsiteX63" fmla="*/ 2239645 w 2313214"/>
              <a:gd name="connsiteY63" fmla="*/ 2733667 h 5947468"/>
              <a:gd name="connsiteX64" fmla="*/ 2268686 w 2313214"/>
              <a:gd name="connsiteY64" fmla="*/ 2793684 h 5947468"/>
              <a:gd name="connsiteX65" fmla="*/ 2291918 w 2313214"/>
              <a:gd name="connsiteY65" fmla="*/ 2851765 h 5947468"/>
              <a:gd name="connsiteX66" fmla="*/ 2307406 w 2313214"/>
              <a:gd name="connsiteY66" fmla="*/ 2911781 h 5947468"/>
              <a:gd name="connsiteX67" fmla="*/ 2313214 w 2313214"/>
              <a:gd name="connsiteY67" fmla="*/ 2973734 h 5947468"/>
              <a:gd name="connsiteX68" fmla="*/ 2307406 w 2313214"/>
              <a:gd name="connsiteY68" fmla="*/ 3035687 h 5947468"/>
              <a:gd name="connsiteX69" fmla="*/ 2291918 w 2313214"/>
              <a:gd name="connsiteY69" fmla="*/ 3095704 h 5947468"/>
              <a:gd name="connsiteX70" fmla="*/ 2268686 w 2313214"/>
              <a:gd name="connsiteY70" fmla="*/ 3153784 h 5947468"/>
              <a:gd name="connsiteX71" fmla="*/ 2239645 w 2313214"/>
              <a:gd name="connsiteY71" fmla="*/ 3213801 h 5947468"/>
              <a:gd name="connsiteX72" fmla="*/ 2206733 w 2313214"/>
              <a:gd name="connsiteY72" fmla="*/ 3269946 h 5947468"/>
              <a:gd name="connsiteX73" fmla="*/ 2171884 w 2313214"/>
              <a:gd name="connsiteY73" fmla="*/ 3328027 h 5947468"/>
              <a:gd name="connsiteX74" fmla="*/ 2140908 w 2313214"/>
              <a:gd name="connsiteY74" fmla="*/ 3386107 h 5947468"/>
              <a:gd name="connsiteX75" fmla="*/ 2109932 w 2313214"/>
              <a:gd name="connsiteY75" fmla="*/ 3444188 h 5947468"/>
              <a:gd name="connsiteX76" fmla="*/ 2086699 w 2313214"/>
              <a:gd name="connsiteY76" fmla="*/ 3500333 h 5947468"/>
              <a:gd name="connsiteX77" fmla="*/ 2071211 w 2313214"/>
              <a:gd name="connsiteY77" fmla="*/ 3560350 h 5947468"/>
              <a:gd name="connsiteX78" fmla="*/ 2063467 w 2313214"/>
              <a:gd name="connsiteY78" fmla="*/ 3620366 h 5947468"/>
              <a:gd name="connsiteX79" fmla="*/ 2063467 w 2313214"/>
              <a:gd name="connsiteY79" fmla="*/ 3684255 h 5947468"/>
              <a:gd name="connsiteX80" fmla="*/ 2067339 w 2313214"/>
              <a:gd name="connsiteY80" fmla="*/ 3750080 h 5947468"/>
              <a:gd name="connsiteX81" fmla="*/ 2075083 w 2313214"/>
              <a:gd name="connsiteY81" fmla="*/ 3815905 h 5947468"/>
              <a:gd name="connsiteX82" fmla="*/ 2084763 w 2313214"/>
              <a:gd name="connsiteY82" fmla="*/ 3881730 h 5947468"/>
              <a:gd name="connsiteX83" fmla="*/ 2092507 w 2313214"/>
              <a:gd name="connsiteY83" fmla="*/ 3947555 h 5947468"/>
              <a:gd name="connsiteX84" fmla="*/ 2098315 w 2313214"/>
              <a:gd name="connsiteY84" fmla="*/ 4013380 h 5947468"/>
              <a:gd name="connsiteX85" fmla="*/ 2096379 w 2313214"/>
              <a:gd name="connsiteY85" fmla="*/ 4075332 h 5947468"/>
              <a:gd name="connsiteX86" fmla="*/ 2088635 w 2313214"/>
              <a:gd name="connsiteY86" fmla="*/ 4135349 h 5947468"/>
              <a:gd name="connsiteX87" fmla="*/ 2071211 w 2313214"/>
              <a:gd name="connsiteY87" fmla="*/ 4193430 h 5947468"/>
              <a:gd name="connsiteX88" fmla="*/ 2046043 w 2313214"/>
              <a:gd name="connsiteY88" fmla="*/ 4241831 h 5947468"/>
              <a:gd name="connsiteX89" fmla="*/ 2013130 w 2313214"/>
              <a:gd name="connsiteY89" fmla="*/ 4288295 h 5947468"/>
              <a:gd name="connsiteX90" fmla="*/ 1974410 w 2313214"/>
              <a:gd name="connsiteY90" fmla="*/ 4328952 h 5947468"/>
              <a:gd name="connsiteX91" fmla="*/ 1929881 w 2313214"/>
              <a:gd name="connsiteY91" fmla="*/ 4369608 h 5947468"/>
              <a:gd name="connsiteX92" fmla="*/ 1883417 w 2313214"/>
              <a:gd name="connsiteY92" fmla="*/ 4406393 h 5947468"/>
              <a:gd name="connsiteX93" fmla="*/ 1835016 w 2313214"/>
              <a:gd name="connsiteY93" fmla="*/ 4443177 h 5947468"/>
              <a:gd name="connsiteX94" fmla="*/ 1784679 w 2313214"/>
              <a:gd name="connsiteY94" fmla="*/ 4479962 h 5947468"/>
              <a:gd name="connsiteX95" fmla="*/ 1738215 w 2313214"/>
              <a:gd name="connsiteY95" fmla="*/ 4516746 h 5947468"/>
              <a:gd name="connsiteX96" fmla="*/ 1693686 w 2313214"/>
              <a:gd name="connsiteY96" fmla="*/ 4555467 h 5947468"/>
              <a:gd name="connsiteX97" fmla="*/ 1654966 w 2313214"/>
              <a:gd name="connsiteY97" fmla="*/ 4599995 h 5947468"/>
              <a:gd name="connsiteX98" fmla="*/ 1620117 w 2313214"/>
              <a:gd name="connsiteY98" fmla="*/ 4642588 h 5947468"/>
              <a:gd name="connsiteX99" fmla="*/ 1593013 w 2313214"/>
              <a:gd name="connsiteY99" fmla="*/ 4690988 h 5947468"/>
              <a:gd name="connsiteX100" fmla="*/ 1569781 w 2313214"/>
              <a:gd name="connsiteY100" fmla="*/ 4743261 h 5947468"/>
              <a:gd name="connsiteX101" fmla="*/ 1550420 w 2313214"/>
              <a:gd name="connsiteY101" fmla="*/ 4799406 h 5947468"/>
              <a:gd name="connsiteX102" fmla="*/ 1532996 w 2313214"/>
              <a:gd name="connsiteY102" fmla="*/ 4857486 h 5947468"/>
              <a:gd name="connsiteX103" fmla="*/ 1517508 w 2313214"/>
              <a:gd name="connsiteY103" fmla="*/ 4915567 h 5947468"/>
              <a:gd name="connsiteX104" fmla="*/ 1502020 w 2313214"/>
              <a:gd name="connsiteY104" fmla="*/ 4975584 h 5947468"/>
              <a:gd name="connsiteX105" fmla="*/ 1484596 w 2313214"/>
              <a:gd name="connsiteY105" fmla="*/ 5031729 h 5947468"/>
              <a:gd name="connsiteX106" fmla="*/ 1465235 w 2313214"/>
              <a:gd name="connsiteY106" fmla="*/ 5087873 h 5947468"/>
              <a:gd name="connsiteX107" fmla="*/ 1442003 w 2313214"/>
              <a:gd name="connsiteY107" fmla="*/ 5140146 h 5947468"/>
              <a:gd name="connsiteX108" fmla="*/ 1412963 w 2313214"/>
              <a:gd name="connsiteY108" fmla="*/ 5186611 h 5947468"/>
              <a:gd name="connsiteX109" fmla="*/ 1378114 w 2313214"/>
              <a:gd name="connsiteY109" fmla="*/ 5229203 h 5947468"/>
              <a:gd name="connsiteX110" fmla="*/ 1335522 w 2313214"/>
              <a:gd name="connsiteY110" fmla="*/ 5264052 h 5947468"/>
              <a:gd name="connsiteX111" fmla="*/ 1289057 w 2313214"/>
              <a:gd name="connsiteY111" fmla="*/ 5293092 h 5947468"/>
              <a:gd name="connsiteX112" fmla="*/ 1236784 w 2313214"/>
              <a:gd name="connsiteY112" fmla="*/ 5316324 h 5947468"/>
              <a:gd name="connsiteX113" fmla="*/ 1180640 w 2313214"/>
              <a:gd name="connsiteY113" fmla="*/ 5335685 h 5947468"/>
              <a:gd name="connsiteX114" fmla="*/ 1124495 w 2313214"/>
              <a:gd name="connsiteY114" fmla="*/ 5353109 h 5947468"/>
              <a:gd name="connsiteX115" fmla="*/ 1064478 w 2313214"/>
              <a:gd name="connsiteY115" fmla="*/ 5368597 h 5947468"/>
              <a:gd name="connsiteX116" fmla="*/ 1006397 w 2313214"/>
              <a:gd name="connsiteY116" fmla="*/ 5384085 h 5947468"/>
              <a:gd name="connsiteX117" fmla="*/ 948317 w 2313214"/>
              <a:gd name="connsiteY117" fmla="*/ 5401509 h 5947468"/>
              <a:gd name="connsiteX118" fmla="*/ 892172 w 2313214"/>
              <a:gd name="connsiteY118" fmla="*/ 5420870 h 5947468"/>
              <a:gd name="connsiteX119" fmla="*/ 839899 w 2313214"/>
              <a:gd name="connsiteY119" fmla="*/ 5444102 h 5947468"/>
              <a:gd name="connsiteX120" fmla="*/ 791499 w 2313214"/>
              <a:gd name="connsiteY120" fmla="*/ 5471206 h 5947468"/>
              <a:gd name="connsiteX121" fmla="*/ 748906 w 2313214"/>
              <a:gd name="connsiteY121" fmla="*/ 5506055 h 5947468"/>
              <a:gd name="connsiteX122" fmla="*/ 704378 w 2313214"/>
              <a:gd name="connsiteY122" fmla="*/ 5544775 h 5947468"/>
              <a:gd name="connsiteX123" fmla="*/ 665657 w 2313214"/>
              <a:gd name="connsiteY123" fmla="*/ 5589304 h 5947468"/>
              <a:gd name="connsiteX124" fmla="*/ 628873 w 2313214"/>
              <a:gd name="connsiteY124" fmla="*/ 5635768 h 5947468"/>
              <a:gd name="connsiteX125" fmla="*/ 592088 w 2313214"/>
              <a:gd name="connsiteY125" fmla="*/ 5684169 h 5947468"/>
              <a:gd name="connsiteX126" fmla="*/ 555304 w 2313214"/>
              <a:gd name="connsiteY126" fmla="*/ 5732570 h 5947468"/>
              <a:gd name="connsiteX127" fmla="*/ 518519 w 2313214"/>
              <a:gd name="connsiteY127" fmla="*/ 5779034 h 5947468"/>
              <a:gd name="connsiteX128" fmla="*/ 477863 w 2313214"/>
              <a:gd name="connsiteY128" fmla="*/ 5823563 h 5947468"/>
              <a:gd name="connsiteX129" fmla="*/ 437206 w 2313214"/>
              <a:gd name="connsiteY129" fmla="*/ 5862283 h 5947468"/>
              <a:gd name="connsiteX130" fmla="*/ 390742 w 2313214"/>
              <a:gd name="connsiteY130" fmla="*/ 5895196 h 5947468"/>
              <a:gd name="connsiteX131" fmla="*/ 342341 w 2313214"/>
              <a:gd name="connsiteY131" fmla="*/ 5920364 h 5947468"/>
              <a:gd name="connsiteX132" fmla="*/ 284260 w 2313214"/>
              <a:gd name="connsiteY132" fmla="*/ 5937788 h 5947468"/>
              <a:gd name="connsiteX133" fmla="*/ 224243 w 2313214"/>
              <a:gd name="connsiteY133" fmla="*/ 5945532 h 5947468"/>
              <a:gd name="connsiteX134" fmla="*/ 162291 w 2313214"/>
              <a:gd name="connsiteY134" fmla="*/ 5947468 h 5947468"/>
              <a:gd name="connsiteX135" fmla="*/ 96466 w 2313214"/>
              <a:gd name="connsiteY135" fmla="*/ 5941660 h 5947468"/>
              <a:gd name="connsiteX136" fmla="*/ 30641 w 2313214"/>
              <a:gd name="connsiteY136" fmla="*/ 5933916 h 5947468"/>
              <a:gd name="connsiteX137" fmla="*/ 0 w 2313214"/>
              <a:gd name="connsiteY137" fmla="*/ 5929410 h 5947468"/>
              <a:gd name="connsiteX138" fmla="*/ 0 w 2313214"/>
              <a:gd name="connsiteY138" fmla="*/ 18058 h 5947468"/>
              <a:gd name="connsiteX139" fmla="*/ 30641 w 2313214"/>
              <a:gd name="connsiteY139" fmla="*/ 13552 h 5947468"/>
              <a:gd name="connsiteX140" fmla="*/ 96466 w 2313214"/>
              <a:gd name="connsiteY140" fmla="*/ 5808 h 5947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2313214" h="5947468">
                <a:moveTo>
                  <a:pt x="162291" y="0"/>
                </a:moveTo>
                <a:lnTo>
                  <a:pt x="224243" y="1936"/>
                </a:lnTo>
                <a:lnTo>
                  <a:pt x="284260" y="9680"/>
                </a:lnTo>
                <a:lnTo>
                  <a:pt x="342341" y="27104"/>
                </a:lnTo>
                <a:lnTo>
                  <a:pt x="390742" y="52273"/>
                </a:lnTo>
                <a:lnTo>
                  <a:pt x="437206" y="85185"/>
                </a:lnTo>
                <a:lnTo>
                  <a:pt x="477863" y="123905"/>
                </a:lnTo>
                <a:lnTo>
                  <a:pt x="518519" y="168434"/>
                </a:lnTo>
                <a:lnTo>
                  <a:pt x="555304" y="214899"/>
                </a:lnTo>
                <a:lnTo>
                  <a:pt x="592088" y="263299"/>
                </a:lnTo>
                <a:lnTo>
                  <a:pt x="628873" y="311700"/>
                </a:lnTo>
                <a:lnTo>
                  <a:pt x="665657" y="358165"/>
                </a:lnTo>
                <a:lnTo>
                  <a:pt x="704378" y="402693"/>
                </a:lnTo>
                <a:lnTo>
                  <a:pt x="748906" y="441414"/>
                </a:lnTo>
                <a:lnTo>
                  <a:pt x="791499" y="476262"/>
                </a:lnTo>
                <a:lnTo>
                  <a:pt x="839899" y="503366"/>
                </a:lnTo>
                <a:lnTo>
                  <a:pt x="892172" y="526599"/>
                </a:lnTo>
                <a:lnTo>
                  <a:pt x="948317" y="545959"/>
                </a:lnTo>
                <a:lnTo>
                  <a:pt x="1006397" y="563383"/>
                </a:lnTo>
                <a:lnTo>
                  <a:pt x="1064478" y="578871"/>
                </a:lnTo>
                <a:lnTo>
                  <a:pt x="1124495" y="594360"/>
                </a:lnTo>
                <a:lnTo>
                  <a:pt x="1180640" y="611784"/>
                </a:lnTo>
                <a:lnTo>
                  <a:pt x="1236784" y="631144"/>
                </a:lnTo>
                <a:lnTo>
                  <a:pt x="1289057" y="654376"/>
                </a:lnTo>
                <a:lnTo>
                  <a:pt x="1335522" y="683417"/>
                </a:lnTo>
                <a:lnTo>
                  <a:pt x="1378114" y="718265"/>
                </a:lnTo>
                <a:lnTo>
                  <a:pt x="1412963" y="760858"/>
                </a:lnTo>
                <a:lnTo>
                  <a:pt x="1442003" y="807322"/>
                </a:lnTo>
                <a:lnTo>
                  <a:pt x="1465235" y="859595"/>
                </a:lnTo>
                <a:lnTo>
                  <a:pt x="1484596" y="915740"/>
                </a:lnTo>
                <a:lnTo>
                  <a:pt x="1502020" y="971884"/>
                </a:lnTo>
                <a:lnTo>
                  <a:pt x="1517508" y="1031901"/>
                </a:lnTo>
                <a:lnTo>
                  <a:pt x="1532996" y="1089982"/>
                </a:lnTo>
                <a:lnTo>
                  <a:pt x="1550420" y="1148063"/>
                </a:lnTo>
                <a:lnTo>
                  <a:pt x="1569781" y="1204207"/>
                </a:lnTo>
                <a:lnTo>
                  <a:pt x="1593013" y="1256480"/>
                </a:lnTo>
                <a:lnTo>
                  <a:pt x="1620117" y="1304881"/>
                </a:lnTo>
                <a:lnTo>
                  <a:pt x="1654966" y="1347473"/>
                </a:lnTo>
                <a:lnTo>
                  <a:pt x="1693686" y="1392002"/>
                </a:lnTo>
                <a:lnTo>
                  <a:pt x="1738215" y="1430722"/>
                </a:lnTo>
                <a:lnTo>
                  <a:pt x="1784679" y="1467507"/>
                </a:lnTo>
                <a:lnTo>
                  <a:pt x="1835016" y="1504291"/>
                </a:lnTo>
                <a:lnTo>
                  <a:pt x="1883417" y="1541076"/>
                </a:lnTo>
                <a:lnTo>
                  <a:pt x="1929881" y="1577860"/>
                </a:lnTo>
                <a:lnTo>
                  <a:pt x="1974410" y="1618517"/>
                </a:lnTo>
                <a:lnTo>
                  <a:pt x="2013130" y="1659173"/>
                </a:lnTo>
                <a:lnTo>
                  <a:pt x="2046043" y="1705638"/>
                </a:lnTo>
                <a:lnTo>
                  <a:pt x="2071211" y="1754039"/>
                </a:lnTo>
                <a:lnTo>
                  <a:pt x="2088635" y="1812119"/>
                </a:lnTo>
                <a:lnTo>
                  <a:pt x="2096379" y="1872136"/>
                </a:lnTo>
                <a:lnTo>
                  <a:pt x="2098315" y="1934089"/>
                </a:lnTo>
                <a:lnTo>
                  <a:pt x="2092507" y="1999914"/>
                </a:lnTo>
                <a:lnTo>
                  <a:pt x="2084763" y="2065738"/>
                </a:lnTo>
                <a:lnTo>
                  <a:pt x="2075083" y="2131563"/>
                </a:lnTo>
                <a:lnTo>
                  <a:pt x="2067339" y="2197388"/>
                </a:lnTo>
                <a:lnTo>
                  <a:pt x="2063467" y="2263213"/>
                </a:lnTo>
                <a:lnTo>
                  <a:pt x="2063467" y="2327102"/>
                </a:lnTo>
                <a:lnTo>
                  <a:pt x="2071211" y="2387119"/>
                </a:lnTo>
                <a:lnTo>
                  <a:pt x="2086699" y="2447135"/>
                </a:lnTo>
                <a:lnTo>
                  <a:pt x="2109932" y="2503280"/>
                </a:lnTo>
                <a:lnTo>
                  <a:pt x="2140908" y="2561361"/>
                </a:lnTo>
                <a:lnTo>
                  <a:pt x="2171884" y="2619442"/>
                </a:lnTo>
                <a:lnTo>
                  <a:pt x="2206733" y="2677522"/>
                </a:lnTo>
                <a:lnTo>
                  <a:pt x="2239645" y="2733667"/>
                </a:lnTo>
                <a:lnTo>
                  <a:pt x="2268686" y="2793684"/>
                </a:lnTo>
                <a:lnTo>
                  <a:pt x="2291918" y="2851765"/>
                </a:lnTo>
                <a:lnTo>
                  <a:pt x="2307406" y="2911781"/>
                </a:lnTo>
                <a:lnTo>
                  <a:pt x="2313214" y="2973734"/>
                </a:lnTo>
                <a:lnTo>
                  <a:pt x="2307406" y="3035687"/>
                </a:lnTo>
                <a:lnTo>
                  <a:pt x="2291918" y="3095704"/>
                </a:lnTo>
                <a:lnTo>
                  <a:pt x="2268686" y="3153784"/>
                </a:lnTo>
                <a:lnTo>
                  <a:pt x="2239645" y="3213801"/>
                </a:lnTo>
                <a:lnTo>
                  <a:pt x="2206733" y="3269946"/>
                </a:lnTo>
                <a:lnTo>
                  <a:pt x="2171884" y="3328027"/>
                </a:lnTo>
                <a:lnTo>
                  <a:pt x="2140908" y="3386107"/>
                </a:lnTo>
                <a:lnTo>
                  <a:pt x="2109932" y="3444188"/>
                </a:lnTo>
                <a:lnTo>
                  <a:pt x="2086699" y="3500333"/>
                </a:lnTo>
                <a:lnTo>
                  <a:pt x="2071211" y="3560350"/>
                </a:lnTo>
                <a:lnTo>
                  <a:pt x="2063467" y="3620366"/>
                </a:lnTo>
                <a:lnTo>
                  <a:pt x="2063467" y="3684255"/>
                </a:lnTo>
                <a:lnTo>
                  <a:pt x="2067339" y="3750080"/>
                </a:lnTo>
                <a:lnTo>
                  <a:pt x="2075083" y="3815905"/>
                </a:lnTo>
                <a:lnTo>
                  <a:pt x="2084763" y="3881730"/>
                </a:lnTo>
                <a:lnTo>
                  <a:pt x="2092507" y="3947555"/>
                </a:lnTo>
                <a:lnTo>
                  <a:pt x="2098315" y="4013380"/>
                </a:lnTo>
                <a:lnTo>
                  <a:pt x="2096379" y="4075332"/>
                </a:lnTo>
                <a:lnTo>
                  <a:pt x="2088635" y="4135349"/>
                </a:lnTo>
                <a:lnTo>
                  <a:pt x="2071211" y="4193430"/>
                </a:lnTo>
                <a:lnTo>
                  <a:pt x="2046043" y="4241831"/>
                </a:lnTo>
                <a:lnTo>
                  <a:pt x="2013130" y="4288295"/>
                </a:lnTo>
                <a:lnTo>
                  <a:pt x="1974410" y="4328952"/>
                </a:lnTo>
                <a:lnTo>
                  <a:pt x="1929881" y="4369608"/>
                </a:lnTo>
                <a:lnTo>
                  <a:pt x="1883417" y="4406393"/>
                </a:lnTo>
                <a:lnTo>
                  <a:pt x="1835016" y="4443177"/>
                </a:lnTo>
                <a:lnTo>
                  <a:pt x="1784679" y="4479962"/>
                </a:lnTo>
                <a:lnTo>
                  <a:pt x="1738215" y="4516746"/>
                </a:lnTo>
                <a:lnTo>
                  <a:pt x="1693686" y="4555467"/>
                </a:lnTo>
                <a:lnTo>
                  <a:pt x="1654966" y="4599995"/>
                </a:lnTo>
                <a:lnTo>
                  <a:pt x="1620117" y="4642588"/>
                </a:lnTo>
                <a:lnTo>
                  <a:pt x="1593013" y="4690988"/>
                </a:lnTo>
                <a:lnTo>
                  <a:pt x="1569781" y="4743261"/>
                </a:lnTo>
                <a:lnTo>
                  <a:pt x="1550420" y="4799406"/>
                </a:lnTo>
                <a:lnTo>
                  <a:pt x="1532996" y="4857486"/>
                </a:lnTo>
                <a:lnTo>
                  <a:pt x="1517508" y="4915567"/>
                </a:lnTo>
                <a:lnTo>
                  <a:pt x="1502020" y="4975584"/>
                </a:lnTo>
                <a:lnTo>
                  <a:pt x="1484596" y="5031729"/>
                </a:lnTo>
                <a:lnTo>
                  <a:pt x="1465235" y="5087873"/>
                </a:lnTo>
                <a:lnTo>
                  <a:pt x="1442003" y="5140146"/>
                </a:lnTo>
                <a:lnTo>
                  <a:pt x="1412963" y="5186611"/>
                </a:lnTo>
                <a:lnTo>
                  <a:pt x="1378114" y="5229203"/>
                </a:lnTo>
                <a:lnTo>
                  <a:pt x="1335522" y="5264052"/>
                </a:lnTo>
                <a:lnTo>
                  <a:pt x="1289057" y="5293092"/>
                </a:lnTo>
                <a:lnTo>
                  <a:pt x="1236784" y="5316324"/>
                </a:lnTo>
                <a:lnTo>
                  <a:pt x="1180640" y="5335685"/>
                </a:lnTo>
                <a:lnTo>
                  <a:pt x="1124495" y="5353109"/>
                </a:lnTo>
                <a:lnTo>
                  <a:pt x="1064478" y="5368597"/>
                </a:lnTo>
                <a:lnTo>
                  <a:pt x="1006397" y="5384085"/>
                </a:lnTo>
                <a:lnTo>
                  <a:pt x="948317" y="5401509"/>
                </a:lnTo>
                <a:lnTo>
                  <a:pt x="892172" y="5420870"/>
                </a:lnTo>
                <a:lnTo>
                  <a:pt x="839899" y="5444102"/>
                </a:lnTo>
                <a:lnTo>
                  <a:pt x="791499" y="5471206"/>
                </a:lnTo>
                <a:lnTo>
                  <a:pt x="748906" y="5506055"/>
                </a:lnTo>
                <a:lnTo>
                  <a:pt x="704378" y="5544775"/>
                </a:lnTo>
                <a:lnTo>
                  <a:pt x="665657" y="5589304"/>
                </a:lnTo>
                <a:lnTo>
                  <a:pt x="628873" y="5635768"/>
                </a:lnTo>
                <a:lnTo>
                  <a:pt x="592088" y="5684169"/>
                </a:lnTo>
                <a:lnTo>
                  <a:pt x="555304" y="5732570"/>
                </a:lnTo>
                <a:lnTo>
                  <a:pt x="518519" y="5779034"/>
                </a:lnTo>
                <a:lnTo>
                  <a:pt x="477863" y="5823563"/>
                </a:lnTo>
                <a:lnTo>
                  <a:pt x="437206" y="5862283"/>
                </a:lnTo>
                <a:lnTo>
                  <a:pt x="390742" y="5895196"/>
                </a:lnTo>
                <a:lnTo>
                  <a:pt x="342341" y="5920364"/>
                </a:lnTo>
                <a:lnTo>
                  <a:pt x="284260" y="5937788"/>
                </a:lnTo>
                <a:lnTo>
                  <a:pt x="224243" y="5945532"/>
                </a:lnTo>
                <a:lnTo>
                  <a:pt x="162291" y="5947468"/>
                </a:lnTo>
                <a:lnTo>
                  <a:pt x="96466" y="5941660"/>
                </a:lnTo>
                <a:lnTo>
                  <a:pt x="30641" y="5933916"/>
                </a:lnTo>
                <a:lnTo>
                  <a:pt x="0" y="5929410"/>
                </a:lnTo>
                <a:lnTo>
                  <a:pt x="0" y="18058"/>
                </a:lnTo>
                <a:lnTo>
                  <a:pt x="30641" y="13552"/>
                </a:lnTo>
                <a:lnTo>
                  <a:pt x="96466" y="5808"/>
                </a:lnTo>
                <a:close/>
              </a:path>
            </a:pathLst>
          </a:custGeom>
          <a:solidFill>
            <a:schemeClr val="tx1">
              <a:alpha val="10000"/>
            </a:schemeClr>
          </a:solidFill>
          <a:ln w="0">
            <a:noFill/>
            <a:prstDash val="solid"/>
            <a:round/>
            <a:headEnd/>
            <a:tailEnd/>
          </a:ln>
        </p:spPr>
      </p:sp>
      <p:sp>
        <p:nvSpPr>
          <p:cNvPr id="2" name="Title 1">
            <a:extLst>
              <a:ext uri="{FF2B5EF4-FFF2-40B4-BE49-F238E27FC236}">
                <a16:creationId xmlns:a16="http://schemas.microsoft.com/office/drawing/2014/main" id="{E5FE6B2D-97A4-3441-81B9-28EAB147A052}"/>
              </a:ext>
            </a:extLst>
          </p:cNvPr>
          <p:cNvSpPr>
            <a:spLocks noGrp="1"/>
          </p:cNvSpPr>
          <p:nvPr>
            <p:ph type="title"/>
          </p:nvPr>
        </p:nvSpPr>
        <p:spPr>
          <a:xfrm>
            <a:off x="612990" y="1127761"/>
            <a:ext cx="3320656" cy="5029199"/>
          </a:xfrm>
        </p:spPr>
        <p:txBody>
          <a:bodyPr anchor="b">
            <a:normAutofit/>
          </a:bodyPr>
          <a:lstStyle/>
          <a:p>
            <a:r>
              <a:rPr lang="en-GB" sz="4800" b="1" dirty="0" err="1"/>
              <a:t>NxSpot's</a:t>
            </a:r>
            <a:r>
              <a:rPr lang="en-GB" sz="4800" b="1" dirty="0"/>
              <a:t> Branding &amp; Business Hub</a:t>
            </a:r>
            <a:br>
              <a:rPr lang="en-GB" dirty="0"/>
            </a:br>
            <a:br>
              <a:rPr lang="en-GB" dirty="0"/>
            </a:br>
            <a:endParaRPr lang="en-US" dirty="0"/>
          </a:p>
        </p:txBody>
      </p:sp>
      <p:sp>
        <p:nvSpPr>
          <p:cNvPr id="3" name="Content Placeholder 2">
            <a:extLst>
              <a:ext uri="{FF2B5EF4-FFF2-40B4-BE49-F238E27FC236}">
                <a16:creationId xmlns:a16="http://schemas.microsoft.com/office/drawing/2014/main" id="{D4AEC166-55F4-684C-B742-34B456CCD4F5}"/>
              </a:ext>
            </a:extLst>
          </p:cNvPr>
          <p:cNvSpPr>
            <a:spLocks noGrp="1"/>
          </p:cNvSpPr>
          <p:nvPr>
            <p:ph idx="1"/>
          </p:nvPr>
        </p:nvSpPr>
        <p:spPr>
          <a:xfrm>
            <a:off x="3933645" y="1"/>
            <a:ext cx="8258355" cy="6858000"/>
          </a:xfrm>
        </p:spPr>
        <p:txBody>
          <a:bodyPr anchor="ctr">
            <a:normAutofit fontScale="85000" lnSpcReduction="10000"/>
          </a:bodyPr>
          <a:lstStyle/>
          <a:p>
            <a:r>
              <a:rPr lang="en-GB" b="1" dirty="0"/>
              <a:t>Turn your online presence into powerful brand so that you, your product or your business can stand out from the crowd:</a:t>
            </a:r>
            <a:endParaRPr lang="en-GB" dirty="0"/>
          </a:p>
          <a:p>
            <a:r>
              <a:rPr lang="en-GB" b="1" dirty="0"/>
              <a:t>Learn how to create a YOU-</a:t>
            </a:r>
            <a:r>
              <a:rPr lang="en-GB" b="1" dirty="0" err="1"/>
              <a:t>nique</a:t>
            </a:r>
            <a:r>
              <a:rPr lang="en-GB" b="1" dirty="0"/>
              <a:t> and authentic brand identity on social media for you or your business to be more visible, attract more followers and generate more leads.</a:t>
            </a:r>
            <a:endParaRPr lang="en-GB" dirty="0"/>
          </a:p>
          <a:p>
            <a:r>
              <a:rPr lang="en-GB" b="1" dirty="0"/>
              <a:t>Craft a powerful and congruent message that will speak directly to your followers or customers to inspire them to take action.</a:t>
            </a:r>
            <a:endParaRPr lang="en-GB" dirty="0"/>
          </a:p>
          <a:p>
            <a:r>
              <a:rPr lang="en-GB" b="1" dirty="0"/>
              <a:t>Build your brand in real-time.</a:t>
            </a:r>
            <a:endParaRPr lang="en-GB" dirty="0"/>
          </a:p>
          <a:p>
            <a:r>
              <a:rPr lang="en-GB" b="1" dirty="0"/>
              <a:t>Learn powerful techniques to create a super engaged fanbase who like share and engage with your posts.</a:t>
            </a:r>
            <a:endParaRPr lang="en-GB" dirty="0"/>
          </a:p>
          <a:p>
            <a:r>
              <a:rPr lang="en-GB" b="1" dirty="0"/>
              <a:t>Understand how to use social media branding to become that go to person in your chosen field.</a:t>
            </a:r>
            <a:endParaRPr lang="en-GB" dirty="0"/>
          </a:p>
          <a:p>
            <a:r>
              <a:rPr lang="en-GB" b="1" dirty="0"/>
              <a:t>Learn the secrets of lifestyle branding to help your followers or potential customers to view you as charismatic, credible and trust-worthy.</a:t>
            </a:r>
            <a:endParaRPr lang="en-GB" dirty="0"/>
          </a:p>
          <a:p>
            <a:r>
              <a:rPr lang="en-GB" b="1" dirty="0"/>
              <a:t>How to build your unique brand strategy on social media to create massive brand awareness.</a:t>
            </a:r>
            <a:endParaRPr lang="en-GB" dirty="0"/>
          </a:p>
          <a:p>
            <a:r>
              <a:rPr lang="en-GB" b="1" dirty="0"/>
              <a:t>Learn how to use your social media to start a profitable business or grow a your current business.</a:t>
            </a:r>
            <a:endParaRPr lang="en-GB" dirty="0"/>
          </a:p>
          <a:p>
            <a:r>
              <a:rPr lang="en-GB" b="1" dirty="0"/>
              <a:t>Learn which social media platforms will suit you or your business the best.</a:t>
            </a:r>
            <a:endParaRPr lang="en-GB" dirty="0"/>
          </a:p>
          <a:p>
            <a:r>
              <a:rPr lang="en-GB" b="1" dirty="0"/>
              <a:t>Learn how to use tools such as stories, lives and groups to skyrocket your followers experience and engagement with your brand.</a:t>
            </a:r>
            <a:endParaRPr lang="en-GB" dirty="0"/>
          </a:p>
        </p:txBody>
      </p:sp>
    </p:spTree>
    <p:extLst>
      <p:ext uri="{BB962C8B-B14F-4D97-AF65-F5344CB8AC3E}">
        <p14:creationId xmlns:p14="http://schemas.microsoft.com/office/powerpoint/2010/main" val="237325149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21535"/>
    </mc:Choice>
    <mc:Fallback xmlns="">
      <p:transition spd="slow" advTm="121535"/>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C5EBEFE-D70D-CC4C-9BE3-9C0AD847A69A}"/>
              </a:ext>
            </a:extLst>
          </p:cNvPr>
          <p:cNvSpPr>
            <a:spLocks noChangeArrowheads="1"/>
          </p:cNvSpPr>
          <p:nvPr/>
        </p:nvSpPr>
        <p:spPr bwMode="auto">
          <a:xfrm>
            <a:off x="1078523" y="645107"/>
            <a:ext cx="3557486" cy="558173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lvl="0" indent="-228600" defTabSz="914400" fontAlgn="base">
              <a:spcBef>
                <a:spcPts val="700"/>
              </a:spcBef>
              <a:spcAft>
                <a:spcPct val="0"/>
              </a:spcAft>
              <a:buClr>
                <a:schemeClr val="tx2"/>
              </a:buClr>
            </a:pPr>
            <a:r>
              <a:rPr lang="en-US" sz="1100" dirty="0" err="1">
                <a:solidFill>
                  <a:schemeClr val="tx1">
                    <a:lumMod val="65000"/>
                    <a:lumOff val="35000"/>
                  </a:schemeClr>
                </a:solidFill>
              </a:rPr>
              <a:t>NxSpot</a:t>
            </a:r>
            <a:r>
              <a:rPr lang="en-US" sz="1100" dirty="0">
                <a:solidFill>
                  <a:schemeClr val="tx1">
                    <a:lumMod val="65000"/>
                    <a:lumOff val="35000"/>
                  </a:schemeClr>
                </a:solidFill>
              </a:rPr>
              <a:t>: Helping You Create The Perfect Impression!</a:t>
            </a:r>
            <a:endParaRPr kumimoji="0" lang="en-US" altLang="en-US" sz="1100" u="none" strike="noStrike" cap="none" normalizeH="0" baseline="0" dirty="0">
              <a:ln>
                <a:noFill/>
              </a:ln>
              <a:solidFill>
                <a:schemeClr val="tx1">
                  <a:lumMod val="65000"/>
                  <a:lumOff val="35000"/>
                </a:schemeClr>
              </a:solidFill>
              <a:effectLst/>
            </a:endParaRPr>
          </a:p>
          <a:p>
            <a:pPr marL="0" marR="0" lvl="0" indent="-228600" defTabSz="914400" fontAlgn="base">
              <a:spcBef>
                <a:spcPts val="700"/>
              </a:spcBef>
              <a:spcAft>
                <a:spcPct val="0"/>
              </a:spcAft>
              <a:buClr>
                <a:schemeClr val="tx2"/>
              </a:buClr>
              <a:buSzTx/>
              <a:buFontTx/>
              <a:buChar char="•"/>
              <a:tabLst/>
            </a:pPr>
            <a:r>
              <a:rPr kumimoji="0" lang="en-US" altLang="en-US" sz="1100" u="none" strike="noStrike" cap="none" normalizeH="0" baseline="0" dirty="0">
                <a:ln>
                  <a:noFill/>
                </a:ln>
                <a:solidFill>
                  <a:schemeClr val="tx1">
                    <a:lumMod val="65000"/>
                    <a:lumOff val="35000"/>
                  </a:schemeClr>
                </a:solidFill>
                <a:effectLst/>
              </a:rPr>
              <a:t>       </a:t>
            </a:r>
          </a:p>
          <a:p>
            <a:pPr marL="0" marR="0" lvl="0" indent="-228600" defTabSz="914400" fontAlgn="base">
              <a:spcBef>
                <a:spcPts val="700"/>
              </a:spcBef>
              <a:spcAft>
                <a:spcPct val="0"/>
              </a:spcAft>
              <a:buClr>
                <a:schemeClr val="tx2"/>
              </a:buClr>
              <a:buSzTx/>
              <a:buFontTx/>
              <a:buNone/>
              <a:tabLst/>
            </a:pPr>
            <a:r>
              <a:rPr kumimoji="0" lang="en-US" altLang="en-US" sz="1100" u="none" strike="noStrike" cap="none" normalizeH="0" baseline="0" dirty="0">
                <a:ln>
                  <a:noFill/>
                </a:ln>
                <a:solidFill>
                  <a:schemeClr val="tx1">
                    <a:lumMod val="65000"/>
                    <a:lumOff val="35000"/>
                  </a:schemeClr>
                </a:solidFill>
                <a:effectLst/>
              </a:rPr>
              <a:t>Create your digital press kit/calling card in minutes and share in less than 10 secs.</a:t>
            </a:r>
          </a:p>
          <a:p>
            <a:pPr marL="0" marR="0" lvl="0" indent="-228600" defTabSz="914400" fontAlgn="base">
              <a:spcBef>
                <a:spcPts val="700"/>
              </a:spcBef>
              <a:spcAft>
                <a:spcPct val="0"/>
              </a:spcAft>
              <a:buClr>
                <a:schemeClr val="tx2"/>
              </a:buClr>
              <a:buSzTx/>
              <a:buFontTx/>
              <a:buChar char="•"/>
              <a:tabLst/>
            </a:pPr>
            <a:r>
              <a:rPr kumimoji="0" lang="en-US" altLang="en-US" sz="1100" u="none" strike="noStrike" cap="none" normalizeH="0" baseline="0" dirty="0">
                <a:ln>
                  <a:noFill/>
                </a:ln>
                <a:solidFill>
                  <a:schemeClr val="tx1">
                    <a:lumMod val="65000"/>
                    <a:lumOff val="35000"/>
                  </a:schemeClr>
                </a:solidFill>
                <a:effectLst/>
              </a:rPr>
              <a:t>        </a:t>
            </a:r>
          </a:p>
          <a:p>
            <a:pPr marL="0" marR="0" lvl="0" indent="-228600" defTabSz="914400" fontAlgn="base">
              <a:spcBef>
                <a:spcPts val="700"/>
              </a:spcBef>
              <a:spcAft>
                <a:spcPct val="0"/>
              </a:spcAft>
              <a:buClr>
                <a:schemeClr val="tx2"/>
              </a:buClr>
              <a:buSzTx/>
              <a:buFontTx/>
              <a:buNone/>
              <a:tabLst/>
            </a:pPr>
            <a:r>
              <a:rPr kumimoji="0" lang="en-US" altLang="en-US" sz="1100" u="none" strike="noStrike" cap="none" normalizeH="0" baseline="0" dirty="0" err="1">
                <a:ln>
                  <a:noFill/>
                </a:ln>
                <a:solidFill>
                  <a:schemeClr val="tx1">
                    <a:lumMod val="65000"/>
                    <a:lumOff val="35000"/>
                  </a:schemeClr>
                </a:solidFill>
                <a:effectLst/>
              </a:rPr>
              <a:t>Capitalise</a:t>
            </a:r>
            <a:r>
              <a:rPr kumimoji="0" lang="en-US" altLang="en-US" sz="1100" u="none" strike="noStrike" cap="none" normalizeH="0" baseline="0" dirty="0">
                <a:ln>
                  <a:noFill/>
                </a:ln>
                <a:solidFill>
                  <a:schemeClr val="tx1">
                    <a:lumMod val="65000"/>
                    <a:lumOff val="35000"/>
                  </a:schemeClr>
                </a:solidFill>
                <a:effectLst/>
              </a:rPr>
              <a:t> on the next big opportunity.</a:t>
            </a:r>
          </a:p>
          <a:p>
            <a:pPr marL="0" marR="0" lvl="0" indent="-228600" defTabSz="914400" fontAlgn="base">
              <a:spcBef>
                <a:spcPts val="700"/>
              </a:spcBef>
              <a:spcAft>
                <a:spcPct val="0"/>
              </a:spcAft>
              <a:buClr>
                <a:schemeClr val="tx2"/>
              </a:buClr>
              <a:buSzTx/>
              <a:buFontTx/>
              <a:buChar char="•"/>
              <a:tabLst/>
            </a:pPr>
            <a:r>
              <a:rPr kumimoji="0" lang="en-US" altLang="en-US" sz="1100" u="none" strike="noStrike" cap="none" normalizeH="0" baseline="0" dirty="0">
                <a:ln>
                  <a:noFill/>
                </a:ln>
                <a:solidFill>
                  <a:schemeClr val="tx1">
                    <a:lumMod val="65000"/>
                    <a:lumOff val="35000"/>
                  </a:schemeClr>
                </a:solidFill>
                <a:effectLst/>
              </a:rPr>
              <a:t>       </a:t>
            </a:r>
          </a:p>
          <a:p>
            <a:pPr marL="0" marR="0" lvl="0" indent="-228600" defTabSz="914400" fontAlgn="base">
              <a:spcBef>
                <a:spcPts val="700"/>
              </a:spcBef>
              <a:spcAft>
                <a:spcPct val="0"/>
              </a:spcAft>
              <a:buClr>
                <a:schemeClr val="tx2"/>
              </a:buClr>
              <a:buSzTx/>
              <a:buFontTx/>
              <a:buNone/>
              <a:tabLst/>
            </a:pPr>
            <a:r>
              <a:rPr kumimoji="0" lang="en-US" altLang="en-US" sz="1100" u="none" strike="noStrike" cap="none" normalizeH="0" baseline="0" dirty="0">
                <a:ln>
                  <a:noFill/>
                </a:ln>
                <a:solidFill>
                  <a:schemeClr val="tx1">
                    <a:lumMod val="65000"/>
                    <a:lumOff val="35000"/>
                  </a:schemeClr>
                </a:solidFill>
                <a:effectLst/>
              </a:rPr>
              <a:t>Bring the best of social media into one place.</a:t>
            </a:r>
          </a:p>
          <a:p>
            <a:pPr marL="0" marR="0" lvl="0" indent="-228600" defTabSz="914400" fontAlgn="base">
              <a:spcBef>
                <a:spcPts val="700"/>
              </a:spcBef>
              <a:spcAft>
                <a:spcPct val="0"/>
              </a:spcAft>
              <a:buClr>
                <a:schemeClr val="tx2"/>
              </a:buClr>
              <a:buSzTx/>
              <a:buFontTx/>
              <a:buChar char="•"/>
              <a:tabLst/>
            </a:pPr>
            <a:r>
              <a:rPr kumimoji="0" lang="en-US" altLang="en-US" sz="1100" u="none" strike="noStrike" cap="none" normalizeH="0" baseline="0" dirty="0">
                <a:ln>
                  <a:noFill/>
                </a:ln>
                <a:solidFill>
                  <a:schemeClr val="tx1">
                    <a:lumMod val="65000"/>
                    <a:lumOff val="35000"/>
                  </a:schemeClr>
                </a:solidFill>
                <a:effectLst/>
              </a:rPr>
              <a:t>       </a:t>
            </a:r>
          </a:p>
          <a:p>
            <a:pPr marL="0" marR="0" lvl="0" indent="-228600" defTabSz="914400" fontAlgn="base">
              <a:spcBef>
                <a:spcPts val="700"/>
              </a:spcBef>
              <a:spcAft>
                <a:spcPct val="0"/>
              </a:spcAft>
              <a:buClr>
                <a:schemeClr val="tx2"/>
              </a:buClr>
              <a:buSzTx/>
              <a:buFontTx/>
              <a:buNone/>
              <a:tabLst/>
            </a:pPr>
            <a:r>
              <a:rPr kumimoji="0" lang="en-US" altLang="en-US" sz="1100" u="none" strike="noStrike" cap="none" normalizeH="0" baseline="0" dirty="0">
                <a:ln>
                  <a:noFill/>
                </a:ln>
                <a:solidFill>
                  <a:schemeClr val="tx1">
                    <a:lumMod val="65000"/>
                    <a:lumOff val="35000"/>
                  </a:schemeClr>
                </a:solidFill>
                <a:effectLst/>
              </a:rPr>
              <a:t>Collaborate with others and expand your network.</a:t>
            </a:r>
          </a:p>
          <a:p>
            <a:pPr marL="0" marR="0" lvl="0" indent="-228600" defTabSz="914400" fontAlgn="base">
              <a:spcBef>
                <a:spcPts val="700"/>
              </a:spcBef>
              <a:spcAft>
                <a:spcPct val="0"/>
              </a:spcAft>
              <a:buClr>
                <a:schemeClr val="tx2"/>
              </a:buClr>
              <a:buSzTx/>
              <a:buFontTx/>
              <a:buChar char="•"/>
              <a:tabLst/>
            </a:pPr>
            <a:r>
              <a:rPr kumimoji="0" lang="en-US" altLang="en-US" sz="1100" u="none" strike="noStrike" cap="none" normalizeH="0" baseline="0" dirty="0">
                <a:ln>
                  <a:noFill/>
                </a:ln>
                <a:solidFill>
                  <a:schemeClr val="tx1">
                    <a:lumMod val="65000"/>
                    <a:lumOff val="35000"/>
                  </a:schemeClr>
                </a:solidFill>
                <a:effectLst/>
              </a:rPr>
              <a:t>       </a:t>
            </a:r>
          </a:p>
          <a:p>
            <a:pPr marL="0" marR="0" lvl="0" indent="-228600" defTabSz="914400" fontAlgn="base">
              <a:spcBef>
                <a:spcPts val="700"/>
              </a:spcBef>
              <a:spcAft>
                <a:spcPct val="0"/>
              </a:spcAft>
              <a:buClr>
                <a:schemeClr val="tx2"/>
              </a:buClr>
              <a:buSzTx/>
              <a:buFontTx/>
              <a:buNone/>
              <a:tabLst/>
            </a:pPr>
            <a:r>
              <a:rPr kumimoji="0" lang="en-US" altLang="en-US" sz="1100" u="none" strike="noStrike" cap="none" normalizeH="0" baseline="0" dirty="0">
                <a:ln>
                  <a:noFill/>
                </a:ln>
                <a:solidFill>
                  <a:schemeClr val="tx1">
                    <a:lumMod val="65000"/>
                    <a:lumOff val="35000"/>
                  </a:schemeClr>
                </a:solidFill>
                <a:effectLst/>
              </a:rPr>
              <a:t>Wow your connections by ensuring they only see the information that matters.</a:t>
            </a:r>
          </a:p>
          <a:p>
            <a:pPr marL="0" marR="0" lvl="0" indent="-228600" defTabSz="914400" fontAlgn="base">
              <a:spcBef>
                <a:spcPts val="700"/>
              </a:spcBef>
              <a:spcAft>
                <a:spcPct val="0"/>
              </a:spcAft>
              <a:buClr>
                <a:schemeClr val="tx2"/>
              </a:buClr>
              <a:buSzTx/>
              <a:buFontTx/>
              <a:buChar char="•"/>
              <a:tabLst/>
            </a:pPr>
            <a:r>
              <a:rPr kumimoji="0" lang="en-US" altLang="en-US" sz="1100" u="none" strike="noStrike" cap="none" normalizeH="0" baseline="0" dirty="0">
                <a:ln>
                  <a:noFill/>
                </a:ln>
                <a:solidFill>
                  <a:schemeClr val="tx1">
                    <a:lumMod val="65000"/>
                    <a:lumOff val="35000"/>
                  </a:schemeClr>
                </a:solidFill>
                <a:effectLst/>
              </a:rPr>
              <a:t>       </a:t>
            </a:r>
          </a:p>
          <a:p>
            <a:pPr marL="0" marR="0" lvl="0" indent="-228600" defTabSz="914400" fontAlgn="base">
              <a:spcBef>
                <a:spcPts val="700"/>
              </a:spcBef>
              <a:spcAft>
                <a:spcPct val="0"/>
              </a:spcAft>
              <a:buClr>
                <a:schemeClr val="tx2"/>
              </a:buClr>
              <a:buSzTx/>
              <a:buFontTx/>
              <a:buNone/>
              <a:tabLst/>
            </a:pPr>
            <a:r>
              <a:rPr kumimoji="0" lang="en-US" altLang="en-US" sz="1100" u="none" strike="noStrike" cap="none" normalizeH="0" baseline="0" dirty="0">
                <a:ln>
                  <a:noFill/>
                </a:ln>
                <a:solidFill>
                  <a:schemeClr val="tx1">
                    <a:lumMod val="65000"/>
                    <a:lumOff val="35000"/>
                  </a:schemeClr>
                </a:solidFill>
                <a:effectLst/>
              </a:rPr>
              <a:t>Demonstrate quickly and easily why you are a cut above the rest.</a:t>
            </a:r>
          </a:p>
          <a:p>
            <a:pPr marL="0" marR="0" lvl="0" indent="-228600" defTabSz="914400" fontAlgn="base">
              <a:spcBef>
                <a:spcPts val="700"/>
              </a:spcBef>
              <a:spcAft>
                <a:spcPct val="0"/>
              </a:spcAft>
              <a:buClr>
                <a:schemeClr val="tx2"/>
              </a:buClr>
              <a:buSzTx/>
              <a:buFontTx/>
              <a:buNone/>
              <a:tabLst/>
            </a:pPr>
            <a:endParaRPr kumimoji="0" lang="en-US" altLang="en-US" sz="1100" b="0" i="0" u="none" strike="noStrike" cap="none" normalizeH="0" baseline="0" dirty="0">
              <a:ln>
                <a:noFill/>
              </a:ln>
              <a:solidFill>
                <a:schemeClr val="tx1">
                  <a:lumMod val="65000"/>
                  <a:lumOff val="35000"/>
                </a:schemeClr>
              </a:solidFill>
              <a:effectLst/>
            </a:endParaRPr>
          </a:p>
        </p:txBody>
      </p:sp>
      <p:pic>
        <p:nvPicPr>
          <p:cNvPr id="6" name="Content Placeholder 5" descr="A screenshot of a cell phone&#10;&#10;Description automatically generated">
            <a:extLst>
              <a:ext uri="{FF2B5EF4-FFF2-40B4-BE49-F238E27FC236}">
                <a16:creationId xmlns:a16="http://schemas.microsoft.com/office/drawing/2014/main" id="{A7EDF64C-481E-1C43-86F3-F9C260EEBE61}"/>
              </a:ext>
            </a:extLst>
          </p:cNvPr>
          <p:cNvPicPr>
            <a:picLocks noGrp="1" noChangeAspect="1"/>
          </p:cNvPicPr>
          <p:nvPr>
            <p:ph idx="1"/>
          </p:nvPr>
        </p:nvPicPr>
        <p:blipFill rotWithShape="1">
          <a:blip r:embed="rId2"/>
          <a:srcRect r="59809" b="1"/>
          <a:stretch/>
        </p:blipFill>
        <p:spPr>
          <a:xfrm>
            <a:off x="4913770" y="645107"/>
            <a:ext cx="6199707" cy="4930632"/>
          </a:xfrm>
          <a:prstGeom prst="rect">
            <a:avLst/>
          </a:prstGeom>
        </p:spPr>
      </p:pic>
    </p:spTree>
    <p:extLst>
      <p:ext uri="{BB962C8B-B14F-4D97-AF65-F5344CB8AC3E}">
        <p14:creationId xmlns:p14="http://schemas.microsoft.com/office/powerpoint/2010/main" val="3090068739"/>
      </p:ext>
    </p:extLst>
  </p:cSld>
  <p:clrMapOvr>
    <a:masterClrMapping/>
  </p:clrMapOvr>
  <mc:AlternateContent xmlns:mc="http://schemas.openxmlformats.org/markup-compatibility/2006" xmlns:p14="http://schemas.microsoft.com/office/powerpoint/2010/main">
    <mc:Choice Requires="p14">
      <p:transition spd="slow" p14:dur="2000" advTm="109744"/>
    </mc:Choice>
    <mc:Fallback xmlns="">
      <p:transition spd="slow" advTm="109744"/>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1" name="Content Placeholder 10">
            <a:extLst>
              <a:ext uri="{FF2B5EF4-FFF2-40B4-BE49-F238E27FC236}">
                <a16:creationId xmlns:a16="http://schemas.microsoft.com/office/drawing/2014/main" id="{CD4D5E74-F8AB-2341-85E4-F695A1690651}"/>
              </a:ext>
            </a:extLst>
          </p:cNvPr>
          <p:cNvPicPr>
            <a:picLocks noGrp="1" noChangeAspect="1"/>
          </p:cNvPicPr>
          <p:nvPr>
            <p:ph idx="1"/>
          </p:nvPr>
        </p:nvPicPr>
        <p:blipFill>
          <a:blip r:embed="rId5"/>
          <a:srcRect/>
          <a:stretch/>
        </p:blipFill>
        <p:spPr>
          <a:xfrm>
            <a:off x="6354484" y="583192"/>
            <a:ext cx="5351013" cy="5566913"/>
          </a:xfrm>
          <a:prstGeom prst="rect">
            <a:avLst/>
          </a:prstGeom>
        </p:spPr>
      </p:pic>
      <p:sp>
        <p:nvSpPr>
          <p:cNvPr id="17" name="Freeform 10">
            <a:extLst>
              <a:ext uri="{FF2B5EF4-FFF2-40B4-BE49-F238E27FC236}">
                <a16:creationId xmlns:a16="http://schemas.microsoft.com/office/drawing/2014/main" id="{FF606621-EDD0-4CB0-B5A0-2BD458842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7569200" cy="6858000"/>
          </a:xfrm>
          <a:custGeom>
            <a:avLst/>
            <a:gdLst>
              <a:gd name="connsiteX0" fmla="*/ 0 w 7569200"/>
              <a:gd name="connsiteY0" fmla="*/ 0 h 6858000"/>
              <a:gd name="connsiteX1" fmla="*/ 7389812 w 7569200"/>
              <a:gd name="connsiteY1" fmla="*/ 0 h 6858000"/>
              <a:gd name="connsiteX2" fmla="*/ 7394575 w 7569200"/>
              <a:gd name="connsiteY2" fmla="*/ 66675 h 6858000"/>
              <a:gd name="connsiteX3" fmla="*/ 7402512 w 7569200"/>
              <a:gd name="connsiteY3" fmla="*/ 122237 h 6858000"/>
              <a:gd name="connsiteX4" fmla="*/ 7412037 w 7569200"/>
              <a:gd name="connsiteY4" fmla="*/ 174625 h 6858000"/>
              <a:gd name="connsiteX5" fmla="*/ 7427912 w 7569200"/>
              <a:gd name="connsiteY5" fmla="*/ 217487 h 6858000"/>
              <a:gd name="connsiteX6" fmla="*/ 7443787 w 7569200"/>
              <a:gd name="connsiteY6" fmla="*/ 260350 h 6858000"/>
              <a:gd name="connsiteX7" fmla="*/ 7462837 w 7569200"/>
              <a:gd name="connsiteY7" fmla="*/ 296862 h 6858000"/>
              <a:gd name="connsiteX8" fmla="*/ 7481887 w 7569200"/>
              <a:gd name="connsiteY8" fmla="*/ 334962 h 6858000"/>
              <a:gd name="connsiteX9" fmla="*/ 7499350 w 7569200"/>
              <a:gd name="connsiteY9" fmla="*/ 369887 h 6858000"/>
              <a:gd name="connsiteX10" fmla="*/ 7516812 w 7569200"/>
              <a:gd name="connsiteY10" fmla="*/ 409575 h 6858000"/>
              <a:gd name="connsiteX11" fmla="*/ 7532687 w 7569200"/>
              <a:gd name="connsiteY11" fmla="*/ 450850 h 6858000"/>
              <a:gd name="connsiteX12" fmla="*/ 7546975 w 7569200"/>
              <a:gd name="connsiteY12" fmla="*/ 496887 h 6858000"/>
              <a:gd name="connsiteX13" fmla="*/ 7558087 w 7569200"/>
              <a:gd name="connsiteY13" fmla="*/ 546100 h 6858000"/>
              <a:gd name="connsiteX14" fmla="*/ 7566025 w 7569200"/>
              <a:gd name="connsiteY14" fmla="*/ 606425 h 6858000"/>
              <a:gd name="connsiteX15" fmla="*/ 7569200 w 7569200"/>
              <a:gd name="connsiteY15" fmla="*/ 673100 h 6858000"/>
              <a:gd name="connsiteX16" fmla="*/ 7566025 w 7569200"/>
              <a:gd name="connsiteY16" fmla="*/ 744537 h 6858000"/>
              <a:gd name="connsiteX17" fmla="*/ 7558087 w 7569200"/>
              <a:gd name="connsiteY17" fmla="*/ 801687 h 6858000"/>
              <a:gd name="connsiteX18" fmla="*/ 7546975 w 7569200"/>
              <a:gd name="connsiteY18" fmla="*/ 854075 h 6858000"/>
              <a:gd name="connsiteX19" fmla="*/ 7532687 w 7569200"/>
              <a:gd name="connsiteY19" fmla="*/ 901700 h 6858000"/>
              <a:gd name="connsiteX20" fmla="*/ 7516812 w 7569200"/>
              <a:gd name="connsiteY20" fmla="*/ 942975 h 6858000"/>
              <a:gd name="connsiteX21" fmla="*/ 7497762 w 7569200"/>
              <a:gd name="connsiteY21" fmla="*/ 981075 h 6858000"/>
              <a:gd name="connsiteX22" fmla="*/ 7478712 w 7569200"/>
              <a:gd name="connsiteY22" fmla="*/ 1017587 h 6858000"/>
              <a:gd name="connsiteX23" fmla="*/ 7459662 w 7569200"/>
              <a:gd name="connsiteY23" fmla="*/ 1055687 h 6858000"/>
              <a:gd name="connsiteX24" fmla="*/ 7442200 w 7569200"/>
              <a:gd name="connsiteY24" fmla="*/ 1095375 h 6858000"/>
              <a:gd name="connsiteX25" fmla="*/ 7424737 w 7569200"/>
              <a:gd name="connsiteY25" fmla="*/ 1136650 h 6858000"/>
              <a:gd name="connsiteX26" fmla="*/ 7410450 w 7569200"/>
              <a:gd name="connsiteY26" fmla="*/ 1182687 h 6858000"/>
              <a:gd name="connsiteX27" fmla="*/ 7400925 w 7569200"/>
              <a:gd name="connsiteY27" fmla="*/ 1235075 h 6858000"/>
              <a:gd name="connsiteX28" fmla="*/ 7391400 w 7569200"/>
              <a:gd name="connsiteY28" fmla="*/ 1295400 h 6858000"/>
              <a:gd name="connsiteX29" fmla="*/ 7389812 w 7569200"/>
              <a:gd name="connsiteY29" fmla="*/ 1363662 h 6858000"/>
              <a:gd name="connsiteX30" fmla="*/ 7391400 w 7569200"/>
              <a:gd name="connsiteY30" fmla="*/ 1431925 h 6858000"/>
              <a:gd name="connsiteX31" fmla="*/ 7400925 w 7569200"/>
              <a:gd name="connsiteY31" fmla="*/ 1492250 h 6858000"/>
              <a:gd name="connsiteX32" fmla="*/ 7410450 w 7569200"/>
              <a:gd name="connsiteY32" fmla="*/ 1544637 h 6858000"/>
              <a:gd name="connsiteX33" fmla="*/ 7424737 w 7569200"/>
              <a:gd name="connsiteY33" fmla="*/ 1589087 h 6858000"/>
              <a:gd name="connsiteX34" fmla="*/ 7442200 w 7569200"/>
              <a:gd name="connsiteY34" fmla="*/ 1631950 h 6858000"/>
              <a:gd name="connsiteX35" fmla="*/ 7459662 w 7569200"/>
              <a:gd name="connsiteY35" fmla="*/ 1671637 h 6858000"/>
              <a:gd name="connsiteX36" fmla="*/ 7478712 w 7569200"/>
              <a:gd name="connsiteY36" fmla="*/ 1708150 h 6858000"/>
              <a:gd name="connsiteX37" fmla="*/ 7497762 w 7569200"/>
              <a:gd name="connsiteY37" fmla="*/ 1743075 h 6858000"/>
              <a:gd name="connsiteX38" fmla="*/ 7516812 w 7569200"/>
              <a:gd name="connsiteY38" fmla="*/ 1782762 h 6858000"/>
              <a:gd name="connsiteX39" fmla="*/ 7532687 w 7569200"/>
              <a:gd name="connsiteY39" fmla="*/ 1824037 h 6858000"/>
              <a:gd name="connsiteX40" fmla="*/ 7546975 w 7569200"/>
              <a:gd name="connsiteY40" fmla="*/ 1870075 h 6858000"/>
              <a:gd name="connsiteX41" fmla="*/ 7558087 w 7569200"/>
              <a:gd name="connsiteY41" fmla="*/ 1922462 h 6858000"/>
              <a:gd name="connsiteX42" fmla="*/ 7566025 w 7569200"/>
              <a:gd name="connsiteY42" fmla="*/ 1982787 h 6858000"/>
              <a:gd name="connsiteX43" fmla="*/ 7569200 w 7569200"/>
              <a:gd name="connsiteY43" fmla="*/ 2051050 h 6858000"/>
              <a:gd name="connsiteX44" fmla="*/ 7566025 w 7569200"/>
              <a:gd name="connsiteY44" fmla="*/ 2119312 h 6858000"/>
              <a:gd name="connsiteX45" fmla="*/ 7558087 w 7569200"/>
              <a:gd name="connsiteY45" fmla="*/ 2179637 h 6858000"/>
              <a:gd name="connsiteX46" fmla="*/ 7546975 w 7569200"/>
              <a:gd name="connsiteY46" fmla="*/ 2232025 h 6858000"/>
              <a:gd name="connsiteX47" fmla="*/ 7532687 w 7569200"/>
              <a:gd name="connsiteY47" fmla="*/ 2278062 h 6858000"/>
              <a:gd name="connsiteX48" fmla="*/ 7516812 w 7569200"/>
              <a:gd name="connsiteY48" fmla="*/ 2319337 h 6858000"/>
              <a:gd name="connsiteX49" fmla="*/ 7497762 w 7569200"/>
              <a:gd name="connsiteY49" fmla="*/ 2359025 h 6858000"/>
              <a:gd name="connsiteX50" fmla="*/ 7478712 w 7569200"/>
              <a:gd name="connsiteY50" fmla="*/ 2395537 h 6858000"/>
              <a:gd name="connsiteX51" fmla="*/ 7459662 w 7569200"/>
              <a:gd name="connsiteY51" fmla="*/ 2433637 h 6858000"/>
              <a:gd name="connsiteX52" fmla="*/ 7442200 w 7569200"/>
              <a:gd name="connsiteY52" fmla="*/ 2471737 h 6858000"/>
              <a:gd name="connsiteX53" fmla="*/ 7424737 w 7569200"/>
              <a:gd name="connsiteY53" fmla="*/ 2513012 h 6858000"/>
              <a:gd name="connsiteX54" fmla="*/ 7410450 w 7569200"/>
              <a:gd name="connsiteY54" fmla="*/ 2560637 h 6858000"/>
              <a:gd name="connsiteX55" fmla="*/ 7400925 w 7569200"/>
              <a:gd name="connsiteY55" fmla="*/ 2613025 h 6858000"/>
              <a:gd name="connsiteX56" fmla="*/ 7391400 w 7569200"/>
              <a:gd name="connsiteY56" fmla="*/ 2671762 h 6858000"/>
              <a:gd name="connsiteX57" fmla="*/ 7389812 w 7569200"/>
              <a:gd name="connsiteY57" fmla="*/ 2741612 h 6858000"/>
              <a:gd name="connsiteX58" fmla="*/ 7391400 w 7569200"/>
              <a:gd name="connsiteY58" fmla="*/ 2809875 h 6858000"/>
              <a:gd name="connsiteX59" fmla="*/ 7400925 w 7569200"/>
              <a:gd name="connsiteY59" fmla="*/ 2868612 h 6858000"/>
              <a:gd name="connsiteX60" fmla="*/ 7410450 w 7569200"/>
              <a:gd name="connsiteY60" fmla="*/ 2922587 h 6858000"/>
              <a:gd name="connsiteX61" fmla="*/ 7424737 w 7569200"/>
              <a:gd name="connsiteY61" fmla="*/ 2967037 h 6858000"/>
              <a:gd name="connsiteX62" fmla="*/ 7442200 w 7569200"/>
              <a:gd name="connsiteY62" fmla="*/ 3009900 h 6858000"/>
              <a:gd name="connsiteX63" fmla="*/ 7459662 w 7569200"/>
              <a:gd name="connsiteY63" fmla="*/ 3046412 h 6858000"/>
              <a:gd name="connsiteX64" fmla="*/ 7478712 w 7569200"/>
              <a:gd name="connsiteY64" fmla="*/ 3084512 h 6858000"/>
              <a:gd name="connsiteX65" fmla="*/ 7497762 w 7569200"/>
              <a:gd name="connsiteY65" fmla="*/ 3121025 h 6858000"/>
              <a:gd name="connsiteX66" fmla="*/ 7516812 w 7569200"/>
              <a:gd name="connsiteY66" fmla="*/ 3160712 h 6858000"/>
              <a:gd name="connsiteX67" fmla="*/ 7532687 w 7569200"/>
              <a:gd name="connsiteY67" fmla="*/ 3201987 h 6858000"/>
              <a:gd name="connsiteX68" fmla="*/ 7546975 w 7569200"/>
              <a:gd name="connsiteY68" fmla="*/ 3248025 h 6858000"/>
              <a:gd name="connsiteX69" fmla="*/ 7558087 w 7569200"/>
              <a:gd name="connsiteY69" fmla="*/ 3300412 h 6858000"/>
              <a:gd name="connsiteX70" fmla="*/ 7566025 w 7569200"/>
              <a:gd name="connsiteY70" fmla="*/ 3360737 h 6858000"/>
              <a:gd name="connsiteX71" fmla="*/ 7569200 w 7569200"/>
              <a:gd name="connsiteY71" fmla="*/ 3427412 h 6858000"/>
              <a:gd name="connsiteX72" fmla="*/ 7566025 w 7569200"/>
              <a:gd name="connsiteY72" fmla="*/ 3497262 h 6858000"/>
              <a:gd name="connsiteX73" fmla="*/ 7558087 w 7569200"/>
              <a:gd name="connsiteY73" fmla="*/ 3557587 h 6858000"/>
              <a:gd name="connsiteX74" fmla="*/ 7546975 w 7569200"/>
              <a:gd name="connsiteY74" fmla="*/ 3609975 h 6858000"/>
              <a:gd name="connsiteX75" fmla="*/ 7532687 w 7569200"/>
              <a:gd name="connsiteY75" fmla="*/ 3656012 h 6858000"/>
              <a:gd name="connsiteX76" fmla="*/ 7516812 w 7569200"/>
              <a:gd name="connsiteY76" fmla="*/ 3697287 h 6858000"/>
              <a:gd name="connsiteX77" fmla="*/ 7497762 w 7569200"/>
              <a:gd name="connsiteY77" fmla="*/ 3736975 h 6858000"/>
              <a:gd name="connsiteX78" fmla="*/ 7459662 w 7569200"/>
              <a:gd name="connsiteY78" fmla="*/ 3811587 h 6858000"/>
              <a:gd name="connsiteX79" fmla="*/ 7442200 w 7569200"/>
              <a:gd name="connsiteY79" fmla="*/ 3848100 h 6858000"/>
              <a:gd name="connsiteX80" fmla="*/ 7424737 w 7569200"/>
              <a:gd name="connsiteY80" fmla="*/ 3890962 h 6858000"/>
              <a:gd name="connsiteX81" fmla="*/ 7410450 w 7569200"/>
              <a:gd name="connsiteY81" fmla="*/ 3935412 h 6858000"/>
              <a:gd name="connsiteX82" fmla="*/ 7400925 w 7569200"/>
              <a:gd name="connsiteY82" fmla="*/ 3987800 h 6858000"/>
              <a:gd name="connsiteX83" fmla="*/ 7391400 w 7569200"/>
              <a:gd name="connsiteY83" fmla="*/ 4048125 h 6858000"/>
              <a:gd name="connsiteX84" fmla="*/ 7389812 w 7569200"/>
              <a:gd name="connsiteY84" fmla="*/ 4116387 h 6858000"/>
              <a:gd name="connsiteX85" fmla="*/ 7391400 w 7569200"/>
              <a:gd name="connsiteY85" fmla="*/ 4186237 h 6858000"/>
              <a:gd name="connsiteX86" fmla="*/ 7400925 w 7569200"/>
              <a:gd name="connsiteY86" fmla="*/ 4244975 h 6858000"/>
              <a:gd name="connsiteX87" fmla="*/ 7410450 w 7569200"/>
              <a:gd name="connsiteY87" fmla="*/ 4297362 h 6858000"/>
              <a:gd name="connsiteX88" fmla="*/ 7424737 w 7569200"/>
              <a:gd name="connsiteY88" fmla="*/ 4343400 h 6858000"/>
              <a:gd name="connsiteX89" fmla="*/ 7442200 w 7569200"/>
              <a:gd name="connsiteY89" fmla="*/ 4386262 h 6858000"/>
              <a:gd name="connsiteX90" fmla="*/ 7459662 w 7569200"/>
              <a:gd name="connsiteY90" fmla="*/ 4424362 h 6858000"/>
              <a:gd name="connsiteX91" fmla="*/ 7497762 w 7569200"/>
              <a:gd name="connsiteY91" fmla="*/ 4498975 h 6858000"/>
              <a:gd name="connsiteX92" fmla="*/ 7516812 w 7569200"/>
              <a:gd name="connsiteY92" fmla="*/ 4537075 h 6858000"/>
              <a:gd name="connsiteX93" fmla="*/ 7532687 w 7569200"/>
              <a:gd name="connsiteY93" fmla="*/ 4579937 h 6858000"/>
              <a:gd name="connsiteX94" fmla="*/ 7546975 w 7569200"/>
              <a:gd name="connsiteY94" fmla="*/ 4625975 h 6858000"/>
              <a:gd name="connsiteX95" fmla="*/ 7558087 w 7569200"/>
              <a:gd name="connsiteY95" fmla="*/ 4678362 h 6858000"/>
              <a:gd name="connsiteX96" fmla="*/ 7566025 w 7569200"/>
              <a:gd name="connsiteY96" fmla="*/ 4738687 h 6858000"/>
              <a:gd name="connsiteX97" fmla="*/ 7569200 w 7569200"/>
              <a:gd name="connsiteY97" fmla="*/ 4806950 h 6858000"/>
              <a:gd name="connsiteX98" fmla="*/ 7566025 w 7569200"/>
              <a:gd name="connsiteY98" fmla="*/ 4875212 h 6858000"/>
              <a:gd name="connsiteX99" fmla="*/ 7558087 w 7569200"/>
              <a:gd name="connsiteY99" fmla="*/ 4935537 h 6858000"/>
              <a:gd name="connsiteX100" fmla="*/ 7546975 w 7569200"/>
              <a:gd name="connsiteY100" fmla="*/ 4987925 h 6858000"/>
              <a:gd name="connsiteX101" fmla="*/ 7532687 w 7569200"/>
              <a:gd name="connsiteY101" fmla="*/ 5033962 h 6858000"/>
              <a:gd name="connsiteX102" fmla="*/ 7516812 w 7569200"/>
              <a:gd name="connsiteY102" fmla="*/ 5075237 h 6858000"/>
              <a:gd name="connsiteX103" fmla="*/ 7497762 w 7569200"/>
              <a:gd name="connsiteY103" fmla="*/ 5114925 h 6858000"/>
              <a:gd name="connsiteX104" fmla="*/ 7478712 w 7569200"/>
              <a:gd name="connsiteY104" fmla="*/ 5149850 h 6858000"/>
              <a:gd name="connsiteX105" fmla="*/ 7459662 w 7569200"/>
              <a:gd name="connsiteY105" fmla="*/ 5186362 h 6858000"/>
              <a:gd name="connsiteX106" fmla="*/ 7442200 w 7569200"/>
              <a:gd name="connsiteY106" fmla="*/ 5226050 h 6858000"/>
              <a:gd name="connsiteX107" fmla="*/ 7424737 w 7569200"/>
              <a:gd name="connsiteY107" fmla="*/ 5268912 h 6858000"/>
              <a:gd name="connsiteX108" fmla="*/ 7410450 w 7569200"/>
              <a:gd name="connsiteY108" fmla="*/ 5313362 h 6858000"/>
              <a:gd name="connsiteX109" fmla="*/ 7400925 w 7569200"/>
              <a:gd name="connsiteY109" fmla="*/ 5365750 h 6858000"/>
              <a:gd name="connsiteX110" fmla="*/ 7391400 w 7569200"/>
              <a:gd name="connsiteY110" fmla="*/ 5426075 h 6858000"/>
              <a:gd name="connsiteX111" fmla="*/ 7389812 w 7569200"/>
              <a:gd name="connsiteY111" fmla="*/ 5494337 h 6858000"/>
              <a:gd name="connsiteX112" fmla="*/ 7391400 w 7569200"/>
              <a:gd name="connsiteY112" fmla="*/ 5562600 h 6858000"/>
              <a:gd name="connsiteX113" fmla="*/ 7400925 w 7569200"/>
              <a:gd name="connsiteY113" fmla="*/ 5622925 h 6858000"/>
              <a:gd name="connsiteX114" fmla="*/ 7410450 w 7569200"/>
              <a:gd name="connsiteY114" fmla="*/ 5675312 h 6858000"/>
              <a:gd name="connsiteX115" fmla="*/ 7424737 w 7569200"/>
              <a:gd name="connsiteY115" fmla="*/ 5721350 h 6858000"/>
              <a:gd name="connsiteX116" fmla="*/ 7442200 w 7569200"/>
              <a:gd name="connsiteY116" fmla="*/ 5762625 h 6858000"/>
              <a:gd name="connsiteX117" fmla="*/ 7459662 w 7569200"/>
              <a:gd name="connsiteY117" fmla="*/ 5802312 h 6858000"/>
              <a:gd name="connsiteX118" fmla="*/ 7478712 w 7569200"/>
              <a:gd name="connsiteY118" fmla="*/ 5840412 h 6858000"/>
              <a:gd name="connsiteX119" fmla="*/ 7497762 w 7569200"/>
              <a:gd name="connsiteY119" fmla="*/ 5876925 h 6858000"/>
              <a:gd name="connsiteX120" fmla="*/ 7516812 w 7569200"/>
              <a:gd name="connsiteY120" fmla="*/ 5915025 h 6858000"/>
              <a:gd name="connsiteX121" fmla="*/ 7532687 w 7569200"/>
              <a:gd name="connsiteY121" fmla="*/ 5956300 h 6858000"/>
              <a:gd name="connsiteX122" fmla="*/ 7546975 w 7569200"/>
              <a:gd name="connsiteY122" fmla="*/ 6003925 h 6858000"/>
              <a:gd name="connsiteX123" fmla="*/ 7558087 w 7569200"/>
              <a:gd name="connsiteY123" fmla="*/ 6056312 h 6858000"/>
              <a:gd name="connsiteX124" fmla="*/ 7566025 w 7569200"/>
              <a:gd name="connsiteY124" fmla="*/ 6113462 h 6858000"/>
              <a:gd name="connsiteX125" fmla="*/ 7569200 w 7569200"/>
              <a:gd name="connsiteY125" fmla="*/ 6183312 h 6858000"/>
              <a:gd name="connsiteX126" fmla="*/ 7566025 w 7569200"/>
              <a:gd name="connsiteY126" fmla="*/ 6251575 h 6858000"/>
              <a:gd name="connsiteX127" fmla="*/ 7558087 w 7569200"/>
              <a:gd name="connsiteY127" fmla="*/ 6311900 h 6858000"/>
              <a:gd name="connsiteX128" fmla="*/ 7546975 w 7569200"/>
              <a:gd name="connsiteY128" fmla="*/ 6361112 h 6858000"/>
              <a:gd name="connsiteX129" fmla="*/ 7532687 w 7569200"/>
              <a:gd name="connsiteY129" fmla="*/ 6407150 h 6858000"/>
              <a:gd name="connsiteX130" fmla="*/ 7516812 w 7569200"/>
              <a:gd name="connsiteY130" fmla="*/ 6448425 h 6858000"/>
              <a:gd name="connsiteX131" fmla="*/ 7499350 w 7569200"/>
              <a:gd name="connsiteY131" fmla="*/ 6488112 h 6858000"/>
              <a:gd name="connsiteX132" fmla="*/ 7481887 w 7569200"/>
              <a:gd name="connsiteY132" fmla="*/ 6523037 h 6858000"/>
              <a:gd name="connsiteX133" fmla="*/ 7462837 w 7569200"/>
              <a:gd name="connsiteY133" fmla="*/ 6561137 h 6858000"/>
              <a:gd name="connsiteX134" fmla="*/ 7443787 w 7569200"/>
              <a:gd name="connsiteY134" fmla="*/ 6597650 h 6858000"/>
              <a:gd name="connsiteX135" fmla="*/ 7427912 w 7569200"/>
              <a:gd name="connsiteY135" fmla="*/ 6640512 h 6858000"/>
              <a:gd name="connsiteX136" fmla="*/ 7412037 w 7569200"/>
              <a:gd name="connsiteY136" fmla="*/ 6683375 h 6858000"/>
              <a:gd name="connsiteX137" fmla="*/ 7402512 w 7569200"/>
              <a:gd name="connsiteY137" fmla="*/ 6735762 h 6858000"/>
              <a:gd name="connsiteX138" fmla="*/ 7394575 w 7569200"/>
              <a:gd name="connsiteY138" fmla="*/ 6791325 h 6858000"/>
              <a:gd name="connsiteX139" fmla="*/ 7389812 w 7569200"/>
              <a:gd name="connsiteY139" fmla="*/ 6858000 h 6858000"/>
              <a:gd name="connsiteX140" fmla="*/ 0 w 7569200"/>
              <a:gd name="connsiteY140" fmla="*/ 6858000 h 6858000"/>
              <a:gd name="connsiteX141" fmla="*/ 0 w 7569200"/>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569200" h="6858000">
                <a:moveTo>
                  <a:pt x="0" y="0"/>
                </a:moveTo>
                <a:lnTo>
                  <a:pt x="7389812" y="0"/>
                </a:lnTo>
                <a:lnTo>
                  <a:pt x="7394575" y="66675"/>
                </a:lnTo>
                <a:lnTo>
                  <a:pt x="7402512" y="122237"/>
                </a:lnTo>
                <a:lnTo>
                  <a:pt x="7412037" y="174625"/>
                </a:lnTo>
                <a:lnTo>
                  <a:pt x="7427912" y="217487"/>
                </a:lnTo>
                <a:lnTo>
                  <a:pt x="7443787" y="260350"/>
                </a:lnTo>
                <a:lnTo>
                  <a:pt x="7462837" y="296862"/>
                </a:lnTo>
                <a:lnTo>
                  <a:pt x="7481887" y="334962"/>
                </a:lnTo>
                <a:lnTo>
                  <a:pt x="7499350" y="369887"/>
                </a:lnTo>
                <a:lnTo>
                  <a:pt x="7516812" y="409575"/>
                </a:lnTo>
                <a:lnTo>
                  <a:pt x="7532687" y="450850"/>
                </a:lnTo>
                <a:lnTo>
                  <a:pt x="7546975" y="496887"/>
                </a:lnTo>
                <a:lnTo>
                  <a:pt x="7558087" y="546100"/>
                </a:lnTo>
                <a:lnTo>
                  <a:pt x="7566025" y="606425"/>
                </a:lnTo>
                <a:lnTo>
                  <a:pt x="7569200" y="673100"/>
                </a:lnTo>
                <a:lnTo>
                  <a:pt x="7566025" y="744537"/>
                </a:lnTo>
                <a:lnTo>
                  <a:pt x="7558087" y="801687"/>
                </a:lnTo>
                <a:lnTo>
                  <a:pt x="7546975" y="854075"/>
                </a:lnTo>
                <a:lnTo>
                  <a:pt x="7532687" y="901700"/>
                </a:lnTo>
                <a:lnTo>
                  <a:pt x="7516812" y="942975"/>
                </a:lnTo>
                <a:lnTo>
                  <a:pt x="7497762" y="981075"/>
                </a:lnTo>
                <a:lnTo>
                  <a:pt x="7478712" y="1017587"/>
                </a:lnTo>
                <a:lnTo>
                  <a:pt x="7459662" y="1055687"/>
                </a:lnTo>
                <a:lnTo>
                  <a:pt x="7442200" y="1095375"/>
                </a:lnTo>
                <a:lnTo>
                  <a:pt x="7424737" y="1136650"/>
                </a:lnTo>
                <a:lnTo>
                  <a:pt x="7410450" y="1182687"/>
                </a:lnTo>
                <a:lnTo>
                  <a:pt x="7400925" y="1235075"/>
                </a:lnTo>
                <a:lnTo>
                  <a:pt x="7391400" y="1295400"/>
                </a:lnTo>
                <a:lnTo>
                  <a:pt x="7389812" y="1363662"/>
                </a:lnTo>
                <a:lnTo>
                  <a:pt x="7391400" y="1431925"/>
                </a:lnTo>
                <a:lnTo>
                  <a:pt x="7400925" y="1492250"/>
                </a:lnTo>
                <a:lnTo>
                  <a:pt x="7410450" y="1544637"/>
                </a:lnTo>
                <a:lnTo>
                  <a:pt x="7424737" y="1589087"/>
                </a:lnTo>
                <a:lnTo>
                  <a:pt x="7442200" y="1631950"/>
                </a:lnTo>
                <a:lnTo>
                  <a:pt x="7459662" y="1671637"/>
                </a:lnTo>
                <a:lnTo>
                  <a:pt x="7478712" y="1708150"/>
                </a:lnTo>
                <a:lnTo>
                  <a:pt x="7497762" y="1743075"/>
                </a:lnTo>
                <a:lnTo>
                  <a:pt x="7516812" y="1782762"/>
                </a:lnTo>
                <a:lnTo>
                  <a:pt x="7532687" y="1824037"/>
                </a:lnTo>
                <a:lnTo>
                  <a:pt x="7546975" y="1870075"/>
                </a:lnTo>
                <a:lnTo>
                  <a:pt x="7558087" y="1922462"/>
                </a:lnTo>
                <a:lnTo>
                  <a:pt x="7566025" y="1982787"/>
                </a:lnTo>
                <a:lnTo>
                  <a:pt x="7569200" y="2051050"/>
                </a:lnTo>
                <a:lnTo>
                  <a:pt x="7566025" y="2119312"/>
                </a:lnTo>
                <a:lnTo>
                  <a:pt x="7558087" y="2179637"/>
                </a:lnTo>
                <a:lnTo>
                  <a:pt x="7546975" y="2232025"/>
                </a:lnTo>
                <a:lnTo>
                  <a:pt x="7532687" y="2278062"/>
                </a:lnTo>
                <a:lnTo>
                  <a:pt x="7516812" y="2319337"/>
                </a:lnTo>
                <a:lnTo>
                  <a:pt x="7497762" y="2359025"/>
                </a:lnTo>
                <a:lnTo>
                  <a:pt x="7478712" y="2395537"/>
                </a:lnTo>
                <a:lnTo>
                  <a:pt x="7459662" y="2433637"/>
                </a:lnTo>
                <a:lnTo>
                  <a:pt x="7442200" y="2471737"/>
                </a:lnTo>
                <a:lnTo>
                  <a:pt x="7424737" y="2513012"/>
                </a:lnTo>
                <a:lnTo>
                  <a:pt x="7410450" y="2560637"/>
                </a:lnTo>
                <a:lnTo>
                  <a:pt x="7400925" y="2613025"/>
                </a:lnTo>
                <a:lnTo>
                  <a:pt x="7391400" y="2671762"/>
                </a:lnTo>
                <a:lnTo>
                  <a:pt x="7389812" y="2741612"/>
                </a:lnTo>
                <a:lnTo>
                  <a:pt x="7391400" y="2809875"/>
                </a:lnTo>
                <a:lnTo>
                  <a:pt x="7400925" y="2868612"/>
                </a:lnTo>
                <a:lnTo>
                  <a:pt x="7410450" y="2922587"/>
                </a:lnTo>
                <a:lnTo>
                  <a:pt x="7424737" y="2967037"/>
                </a:lnTo>
                <a:lnTo>
                  <a:pt x="7442200" y="3009900"/>
                </a:lnTo>
                <a:lnTo>
                  <a:pt x="7459662" y="3046412"/>
                </a:lnTo>
                <a:lnTo>
                  <a:pt x="7478712" y="3084512"/>
                </a:lnTo>
                <a:lnTo>
                  <a:pt x="7497762" y="3121025"/>
                </a:lnTo>
                <a:lnTo>
                  <a:pt x="7516812" y="3160712"/>
                </a:lnTo>
                <a:lnTo>
                  <a:pt x="7532687" y="3201987"/>
                </a:lnTo>
                <a:lnTo>
                  <a:pt x="7546975" y="3248025"/>
                </a:lnTo>
                <a:lnTo>
                  <a:pt x="7558087" y="3300412"/>
                </a:lnTo>
                <a:lnTo>
                  <a:pt x="7566025" y="3360737"/>
                </a:lnTo>
                <a:lnTo>
                  <a:pt x="7569200" y="3427412"/>
                </a:lnTo>
                <a:lnTo>
                  <a:pt x="7566025" y="3497262"/>
                </a:lnTo>
                <a:lnTo>
                  <a:pt x="7558087" y="3557587"/>
                </a:lnTo>
                <a:lnTo>
                  <a:pt x="7546975" y="3609975"/>
                </a:lnTo>
                <a:lnTo>
                  <a:pt x="7532687" y="3656012"/>
                </a:lnTo>
                <a:lnTo>
                  <a:pt x="7516812" y="3697287"/>
                </a:lnTo>
                <a:lnTo>
                  <a:pt x="7497762" y="3736975"/>
                </a:lnTo>
                <a:lnTo>
                  <a:pt x="7459662" y="3811587"/>
                </a:lnTo>
                <a:lnTo>
                  <a:pt x="7442200" y="3848100"/>
                </a:lnTo>
                <a:lnTo>
                  <a:pt x="7424737" y="3890962"/>
                </a:lnTo>
                <a:lnTo>
                  <a:pt x="7410450" y="3935412"/>
                </a:lnTo>
                <a:lnTo>
                  <a:pt x="7400925" y="3987800"/>
                </a:lnTo>
                <a:lnTo>
                  <a:pt x="7391400" y="4048125"/>
                </a:lnTo>
                <a:lnTo>
                  <a:pt x="7389812" y="4116387"/>
                </a:lnTo>
                <a:lnTo>
                  <a:pt x="7391400" y="4186237"/>
                </a:lnTo>
                <a:lnTo>
                  <a:pt x="7400925" y="4244975"/>
                </a:lnTo>
                <a:lnTo>
                  <a:pt x="7410450" y="4297362"/>
                </a:lnTo>
                <a:lnTo>
                  <a:pt x="7424737" y="4343400"/>
                </a:lnTo>
                <a:lnTo>
                  <a:pt x="7442200" y="4386262"/>
                </a:lnTo>
                <a:lnTo>
                  <a:pt x="7459662" y="4424362"/>
                </a:lnTo>
                <a:lnTo>
                  <a:pt x="7497762" y="4498975"/>
                </a:lnTo>
                <a:lnTo>
                  <a:pt x="7516812" y="4537075"/>
                </a:lnTo>
                <a:lnTo>
                  <a:pt x="7532687" y="4579937"/>
                </a:lnTo>
                <a:lnTo>
                  <a:pt x="7546975" y="4625975"/>
                </a:lnTo>
                <a:lnTo>
                  <a:pt x="7558087" y="4678362"/>
                </a:lnTo>
                <a:lnTo>
                  <a:pt x="7566025" y="4738687"/>
                </a:lnTo>
                <a:lnTo>
                  <a:pt x="7569200" y="4806950"/>
                </a:lnTo>
                <a:lnTo>
                  <a:pt x="7566025" y="4875212"/>
                </a:lnTo>
                <a:lnTo>
                  <a:pt x="7558087" y="4935537"/>
                </a:lnTo>
                <a:lnTo>
                  <a:pt x="7546975" y="4987925"/>
                </a:lnTo>
                <a:lnTo>
                  <a:pt x="7532687" y="5033962"/>
                </a:lnTo>
                <a:lnTo>
                  <a:pt x="7516812" y="5075237"/>
                </a:lnTo>
                <a:lnTo>
                  <a:pt x="7497762" y="5114925"/>
                </a:lnTo>
                <a:lnTo>
                  <a:pt x="7478712" y="5149850"/>
                </a:lnTo>
                <a:lnTo>
                  <a:pt x="7459662" y="5186362"/>
                </a:lnTo>
                <a:lnTo>
                  <a:pt x="7442200" y="5226050"/>
                </a:lnTo>
                <a:lnTo>
                  <a:pt x="7424737" y="5268912"/>
                </a:lnTo>
                <a:lnTo>
                  <a:pt x="7410450" y="5313362"/>
                </a:lnTo>
                <a:lnTo>
                  <a:pt x="7400925" y="5365750"/>
                </a:lnTo>
                <a:lnTo>
                  <a:pt x="7391400" y="5426075"/>
                </a:lnTo>
                <a:lnTo>
                  <a:pt x="7389812" y="5494337"/>
                </a:lnTo>
                <a:lnTo>
                  <a:pt x="7391400" y="5562600"/>
                </a:lnTo>
                <a:lnTo>
                  <a:pt x="7400925" y="5622925"/>
                </a:lnTo>
                <a:lnTo>
                  <a:pt x="7410450" y="5675312"/>
                </a:lnTo>
                <a:lnTo>
                  <a:pt x="7424737" y="5721350"/>
                </a:lnTo>
                <a:lnTo>
                  <a:pt x="7442200" y="5762625"/>
                </a:lnTo>
                <a:lnTo>
                  <a:pt x="7459662" y="5802312"/>
                </a:lnTo>
                <a:lnTo>
                  <a:pt x="7478712" y="5840412"/>
                </a:lnTo>
                <a:lnTo>
                  <a:pt x="7497762" y="5876925"/>
                </a:lnTo>
                <a:lnTo>
                  <a:pt x="7516812" y="5915025"/>
                </a:lnTo>
                <a:lnTo>
                  <a:pt x="7532687" y="5956300"/>
                </a:lnTo>
                <a:lnTo>
                  <a:pt x="7546975" y="6003925"/>
                </a:lnTo>
                <a:lnTo>
                  <a:pt x="7558087" y="6056312"/>
                </a:lnTo>
                <a:lnTo>
                  <a:pt x="7566025" y="6113462"/>
                </a:lnTo>
                <a:lnTo>
                  <a:pt x="7569200" y="6183312"/>
                </a:lnTo>
                <a:lnTo>
                  <a:pt x="7566025" y="6251575"/>
                </a:lnTo>
                <a:lnTo>
                  <a:pt x="7558087" y="6311900"/>
                </a:lnTo>
                <a:lnTo>
                  <a:pt x="7546975" y="6361112"/>
                </a:lnTo>
                <a:lnTo>
                  <a:pt x="7532687" y="6407150"/>
                </a:lnTo>
                <a:lnTo>
                  <a:pt x="7516812" y="6448425"/>
                </a:lnTo>
                <a:lnTo>
                  <a:pt x="7499350" y="6488112"/>
                </a:lnTo>
                <a:lnTo>
                  <a:pt x="7481887" y="6523037"/>
                </a:lnTo>
                <a:lnTo>
                  <a:pt x="7462837" y="6561137"/>
                </a:lnTo>
                <a:lnTo>
                  <a:pt x="7443787" y="6597650"/>
                </a:lnTo>
                <a:lnTo>
                  <a:pt x="7427912" y="6640512"/>
                </a:lnTo>
                <a:lnTo>
                  <a:pt x="7412037" y="6683375"/>
                </a:lnTo>
                <a:lnTo>
                  <a:pt x="7402512" y="6735762"/>
                </a:lnTo>
                <a:lnTo>
                  <a:pt x="7394575" y="6791325"/>
                </a:lnTo>
                <a:lnTo>
                  <a:pt x="7389812" y="6858000"/>
                </a:lnTo>
                <a:lnTo>
                  <a:pt x="0" y="6858000"/>
                </a:lnTo>
                <a:lnTo>
                  <a:pt x="0" y="0"/>
                </a:lnTo>
                <a:close/>
              </a:path>
            </a:pathLst>
          </a:custGeom>
          <a:solidFill>
            <a:schemeClr val="bg2"/>
          </a:solidFill>
          <a:ln w="0">
            <a:noFill/>
            <a:prstDash val="solid"/>
            <a:round/>
            <a:headEnd/>
            <a:tailEnd/>
          </a:ln>
        </p:spPr>
      </p:sp>
      <p:sp>
        <p:nvSpPr>
          <p:cNvPr id="2" name="Title 1">
            <a:extLst>
              <a:ext uri="{FF2B5EF4-FFF2-40B4-BE49-F238E27FC236}">
                <a16:creationId xmlns:a16="http://schemas.microsoft.com/office/drawing/2014/main" id="{3353E752-BF5F-C34D-AE5B-183347D76953}"/>
              </a:ext>
            </a:extLst>
          </p:cNvPr>
          <p:cNvSpPr>
            <a:spLocks noGrp="1"/>
          </p:cNvSpPr>
          <p:nvPr>
            <p:ph type="title"/>
          </p:nvPr>
        </p:nvSpPr>
        <p:spPr>
          <a:xfrm>
            <a:off x="765051" y="382385"/>
            <a:ext cx="6015897" cy="1492132"/>
          </a:xfrm>
        </p:spPr>
        <p:txBody>
          <a:bodyPr vert="horz" lIns="91440" tIns="45720" rIns="91440" bIns="45720" rtlCol="0" anchor="t">
            <a:normAutofit/>
          </a:bodyPr>
          <a:lstStyle/>
          <a:p>
            <a:r>
              <a:rPr lang="en-US" dirty="0"/>
              <a:t>Club FRSHRZ</a:t>
            </a:r>
          </a:p>
        </p:txBody>
      </p:sp>
      <p:sp>
        <p:nvSpPr>
          <p:cNvPr id="20" name="Rectangle 19">
            <a:extLst>
              <a:ext uri="{FF2B5EF4-FFF2-40B4-BE49-F238E27FC236}">
                <a16:creationId xmlns:a16="http://schemas.microsoft.com/office/drawing/2014/main" id="{F7E0AF57-42C6-4312-BEDF-A384DC8E42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TextBox 12">
            <a:extLst>
              <a:ext uri="{FF2B5EF4-FFF2-40B4-BE49-F238E27FC236}">
                <a16:creationId xmlns:a16="http://schemas.microsoft.com/office/drawing/2014/main" id="{EE06366B-7B4E-0641-AD7B-056BAE89E5B6}"/>
              </a:ext>
            </a:extLst>
          </p:cNvPr>
          <p:cNvSpPr txBox="1"/>
          <p:nvPr/>
        </p:nvSpPr>
        <p:spPr>
          <a:xfrm>
            <a:off x="765051" y="1874517"/>
            <a:ext cx="6015897" cy="3717391"/>
          </a:xfrm>
          <a:prstGeom prst="rect">
            <a:avLst/>
          </a:prstGeom>
        </p:spPr>
        <p:txBody>
          <a:bodyPr vert="horz" lIns="91440" tIns="45720" rIns="91440" bIns="45720" rtlCol="0">
            <a:normAutofit/>
          </a:bodyPr>
          <a:lstStyle/>
          <a:p>
            <a:r>
              <a:rPr lang="en-GB" dirty="0"/>
              <a:t>Founded in 2016 by </a:t>
            </a:r>
            <a:r>
              <a:rPr lang="en-GB" dirty="0" err="1"/>
              <a:t>Chasney</a:t>
            </a:r>
            <a:r>
              <a:rPr lang="en-GB" dirty="0"/>
              <a:t> ‘SKANDOUZ’ </a:t>
            </a:r>
            <a:r>
              <a:rPr lang="en-GB" dirty="0" err="1"/>
              <a:t>Maturine</a:t>
            </a:r>
            <a:r>
              <a:rPr lang="en-GB" dirty="0"/>
              <a:t> as a platform for the FRSHRZ, a Hip Hop super group consisting of Emcee/producers SKANDOUZ, </a:t>
            </a:r>
            <a:r>
              <a:rPr lang="en-GB" dirty="0" err="1"/>
              <a:t>Artcha</a:t>
            </a:r>
            <a:r>
              <a:rPr lang="en-GB" dirty="0"/>
              <a:t> and Dray Styles, along with affiliate artists Earth2tom (Production Duo), Juke 84 (Producer), </a:t>
            </a:r>
            <a:r>
              <a:rPr lang="en-GB" dirty="0" err="1"/>
              <a:t>Daak</a:t>
            </a:r>
            <a:r>
              <a:rPr lang="en-GB" dirty="0"/>
              <a:t> Martin (Emcee), Chrom3(Singer/Song writer – Who has a Number one record with </a:t>
            </a:r>
            <a:r>
              <a:rPr lang="en-GB" dirty="0" err="1"/>
              <a:t>Dizee</a:t>
            </a:r>
            <a:r>
              <a:rPr lang="en-GB" dirty="0"/>
              <a:t> Rascal), Keesha Simpson (Singer/Songwriter) and Queens Edition (6 Piece All-Female Rap collective) as a means to create an umbrella to release material and collectively grow together with the more seasoned artists building with the lesser experienced artists in the club. In 2017 Club FRSHRZ signed a digital distribution deal globally renown digital distribution company Believe Digital. </a:t>
            </a:r>
          </a:p>
          <a:p>
            <a:pPr indent="-228600" defTabSz="914400">
              <a:spcBef>
                <a:spcPts val="700"/>
              </a:spcBef>
              <a:buClr>
                <a:schemeClr val="tx2"/>
              </a:buClr>
            </a:pPr>
            <a:endParaRPr lang="en-US" sz="1500" dirty="0">
              <a:solidFill>
                <a:schemeClr val="tx1">
                  <a:lumMod val="65000"/>
                  <a:lumOff val="35000"/>
                </a:schemeClr>
              </a:solidFill>
            </a:endParaRPr>
          </a:p>
          <a:p>
            <a:pPr indent="-228600" defTabSz="914400">
              <a:spcBef>
                <a:spcPts val="700"/>
              </a:spcBef>
              <a:buClr>
                <a:schemeClr val="tx2"/>
              </a:buClr>
            </a:pPr>
            <a:endParaRPr lang="en-US" sz="1500" dirty="0">
              <a:solidFill>
                <a:schemeClr val="tx1">
                  <a:lumMod val="65000"/>
                  <a:lumOff val="35000"/>
                </a:schemeClr>
              </a:solidFill>
            </a:endParaRPr>
          </a:p>
        </p:txBody>
      </p:sp>
      <p:pic>
        <p:nvPicPr>
          <p:cNvPr id="21" name="New Recording 71.m4a" descr="New Recording 71.m4a">
            <a:hlinkClick r:id="" action="ppaction://media"/>
            <a:extLst>
              <a:ext uri="{FF2B5EF4-FFF2-40B4-BE49-F238E27FC236}">
                <a16:creationId xmlns:a16="http://schemas.microsoft.com/office/drawing/2014/main" id="{B736781A-C8A7-AE43-9FF5-0F1A80D7BAE0}"/>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5689600" y="3022600"/>
            <a:ext cx="812800" cy="812800"/>
          </a:xfrm>
          <a:prstGeom prst="rect">
            <a:avLst/>
          </a:prstGeom>
        </p:spPr>
      </p:pic>
    </p:spTree>
    <p:custDataLst>
      <p:tags r:id="rId1"/>
    </p:custDataLst>
    <p:extLst>
      <p:ext uri="{BB962C8B-B14F-4D97-AF65-F5344CB8AC3E}">
        <p14:creationId xmlns:p14="http://schemas.microsoft.com/office/powerpoint/2010/main" val="3122242858"/>
      </p:ext>
    </p:extLst>
  </p:cSld>
  <p:clrMapOvr>
    <a:masterClrMapping/>
  </p:clrMapOvr>
  <mc:AlternateContent xmlns:mc="http://schemas.openxmlformats.org/markup-compatibility/2006" xmlns:p14="http://schemas.microsoft.com/office/powerpoint/2010/main">
    <mc:Choice Requires="p14">
      <p:transition spd="slow" p14:dur="2000" advTm="73154"/>
    </mc:Choice>
    <mc:Fallback xmlns="">
      <p:transition spd="slow" advTm="7315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06225"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1"/>
                </p:tgtEl>
              </p:cMediaNode>
            </p:audio>
          </p:childTnLst>
        </p:cTn>
      </p:par>
    </p:tnLst>
  </p:timing>
  <p:extLst>
    <p:ext uri="{E180D4A7-C9FB-4DFB-919C-405C955672EB}">
      <p14:showEvtLst xmlns:p14="http://schemas.microsoft.com/office/powerpoint/2010/main">
        <p14:playEvt time="71304" objId="21"/>
        <p14:stopEvt time="73154" objId="21"/>
      </p14:showEvtLst>
    </p:ext>
  </p:extLst>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4FD9B-3AD1-E948-B300-FE4024E6B7FA}"/>
              </a:ext>
            </a:extLst>
          </p:cNvPr>
          <p:cNvSpPr>
            <a:spLocks noGrp="1"/>
          </p:cNvSpPr>
          <p:nvPr>
            <p:ph type="title"/>
          </p:nvPr>
        </p:nvSpPr>
        <p:spPr>
          <a:xfrm>
            <a:off x="1251678" y="382385"/>
            <a:ext cx="8619153" cy="789923"/>
          </a:xfrm>
          <a:solidFill>
            <a:srgbClr val="FF0000"/>
          </a:solidFill>
        </p:spPr>
        <p:txBody>
          <a:bodyPr>
            <a:normAutofit fontScale="90000"/>
          </a:bodyPr>
          <a:lstStyle/>
          <a:p>
            <a:r>
              <a:rPr lang="en-US" dirty="0"/>
              <a:t>             </a:t>
            </a:r>
            <a:r>
              <a:rPr lang="en-US" sz="3600" dirty="0"/>
              <a:t>The Death of the business card</a:t>
            </a:r>
          </a:p>
        </p:txBody>
      </p:sp>
      <p:sp>
        <p:nvSpPr>
          <p:cNvPr id="3" name="Content Placeholder 2">
            <a:extLst>
              <a:ext uri="{FF2B5EF4-FFF2-40B4-BE49-F238E27FC236}">
                <a16:creationId xmlns:a16="http://schemas.microsoft.com/office/drawing/2014/main" id="{1F5EB87E-2274-DC4F-AD75-8C2D612602C2}"/>
              </a:ext>
            </a:extLst>
          </p:cNvPr>
          <p:cNvSpPr>
            <a:spLocks noGrp="1"/>
          </p:cNvSpPr>
          <p:nvPr>
            <p:ph idx="1"/>
          </p:nvPr>
        </p:nvSpPr>
        <p:spPr>
          <a:xfrm>
            <a:off x="1251678" y="1277814"/>
            <a:ext cx="10330722" cy="5364285"/>
          </a:xfrm>
          <a:solidFill>
            <a:schemeClr val="bg2"/>
          </a:solidFill>
        </p:spPr>
        <p:txBody>
          <a:bodyPr>
            <a:normAutofit fontScale="85000" lnSpcReduction="10000"/>
          </a:bodyPr>
          <a:lstStyle/>
          <a:p>
            <a:r>
              <a:rPr lang="en-GB" dirty="0"/>
              <a:t>Once a staple item for any business owner, the business card has seen its demise. And, it doesn’t seem like the business card is set to have its return anytime soon. The way we do business has forever been digitised and as a result, the tangible business card has been undermined and become fundamentally outdated.</a:t>
            </a:r>
            <a:br>
              <a:rPr lang="en-GB" dirty="0"/>
            </a:br>
            <a:endParaRPr lang="en-GB" dirty="0"/>
          </a:p>
          <a:p>
            <a:r>
              <a:rPr lang="en-GB" dirty="0"/>
              <a:t>So what are the alternatives to the business card and how can you find a happy balance between lacklustre business cards and content-heavy websites?</a:t>
            </a:r>
          </a:p>
          <a:p>
            <a:r>
              <a:rPr lang="en-GB" dirty="0"/>
              <a:t>Lone and behold, the press kit. We’re here to explain why business cards are out and the press kit is in so that you can effectively market your brand. So, let’s dive in!</a:t>
            </a:r>
          </a:p>
          <a:p>
            <a:endParaRPr lang="en-GB" dirty="0"/>
          </a:p>
          <a:p>
            <a:r>
              <a:rPr lang="en-GB" b="1" dirty="0"/>
              <a:t>An Outdated Strategy</a:t>
            </a:r>
            <a:endParaRPr lang="en-GB" dirty="0"/>
          </a:p>
          <a:p>
            <a:r>
              <a:rPr lang="en-GB" dirty="0"/>
              <a:t>Put simply, business cards no longer reflect the core values of our modern world. We now expect communications to be online and we also look for environmentally-friendly approaches to how we operate our brands.</a:t>
            </a:r>
          </a:p>
          <a:p>
            <a:r>
              <a:rPr lang="en-GB" dirty="0"/>
              <a:t>Unfortunately, business cards don’t meet either of these requirements and thus, it could be said that their demise is a natural and inevitable part of an ever-changing business landscape.</a:t>
            </a:r>
          </a:p>
          <a:p>
            <a:r>
              <a:rPr lang="en-GB" dirty="0"/>
              <a:t>Similarly, as Refinery29 explains, “Potential reasons for this natural phasing-out of business cards abound; they’re stuffy, they’re bad for the planet, they cost money” (2018).</a:t>
            </a:r>
          </a:p>
        </p:txBody>
      </p:sp>
    </p:spTree>
    <p:extLst>
      <p:ext uri="{BB962C8B-B14F-4D97-AF65-F5344CB8AC3E}">
        <p14:creationId xmlns:p14="http://schemas.microsoft.com/office/powerpoint/2010/main" val="1541299913"/>
      </p:ext>
    </p:extLst>
  </p:cSld>
  <p:clrMapOvr>
    <a:masterClrMapping/>
  </p:clrMapOvr>
  <mc:AlternateContent xmlns:mc="http://schemas.openxmlformats.org/markup-compatibility/2006" xmlns:p14="http://schemas.microsoft.com/office/powerpoint/2010/main">
    <mc:Choice Requires="p14">
      <p:transition spd="slow" p14:dur="2000" advTm="69063"/>
    </mc:Choice>
    <mc:Fallback xmlns="">
      <p:transition spd="slow" advTm="69063"/>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63259C4-E282-D24F-9BEF-2E352C0ABAF6}"/>
              </a:ext>
            </a:extLst>
          </p:cNvPr>
          <p:cNvSpPr>
            <a:spLocks noGrp="1"/>
          </p:cNvSpPr>
          <p:nvPr>
            <p:ph idx="1"/>
          </p:nvPr>
        </p:nvSpPr>
        <p:spPr>
          <a:xfrm>
            <a:off x="1391378" y="1113693"/>
            <a:ext cx="10584722" cy="5528408"/>
          </a:xfrm>
        </p:spPr>
        <p:txBody>
          <a:bodyPr>
            <a:normAutofit fontScale="85000" lnSpcReduction="20000"/>
          </a:bodyPr>
          <a:lstStyle/>
          <a:p>
            <a:pPr marL="0" indent="0">
              <a:buNone/>
            </a:pPr>
            <a:endParaRPr lang="en-GB" dirty="0"/>
          </a:p>
          <a:p>
            <a:r>
              <a:rPr lang="en-GB" dirty="0"/>
              <a:t>Offering the perfect balance between wordy websites and outdated business cards, press kits are a great way to effectively and concisely share your brand with the world. One of the most seamless online press kits to date, comes from </a:t>
            </a:r>
            <a:r>
              <a:rPr lang="en-GB" dirty="0" err="1"/>
              <a:t>NxSpot</a:t>
            </a:r>
            <a:r>
              <a:rPr lang="en-GB" dirty="0"/>
              <a:t>, who has taken online interaction to the next level.</a:t>
            </a:r>
          </a:p>
          <a:p>
            <a:r>
              <a:rPr lang="en-GB" dirty="0"/>
              <a:t>With the user-friendly nature of the their platform, you can easily make a killer press kit within minutes. Taking both your professional and personal networking to the next level.</a:t>
            </a:r>
          </a:p>
          <a:p>
            <a:r>
              <a:rPr lang="en-GB" dirty="0"/>
              <a:t>Whether you choose a simple and customisable press kit template or you look to professionals to assist you, creating a press kit that is as engaging as it is lead generating isn’t as hard as you may think. In other words, the juice is worth the squeeze.</a:t>
            </a:r>
          </a:p>
          <a:p>
            <a:pPr marL="0" indent="0">
              <a:buNone/>
            </a:pPr>
            <a:endParaRPr lang="en-GB" dirty="0"/>
          </a:p>
          <a:p>
            <a:r>
              <a:rPr lang="en-GB" dirty="0"/>
              <a:t>What’s important to remember when creating your press kit is striking a balance between professional and concise. Whilst it’s important to communicate your vision and ethos, there’s no point over-doing it with content. You will simply lose sight of your intention and your audience will become overwhelmed by disengaging and word-heavy content.</a:t>
            </a:r>
          </a:p>
          <a:p>
            <a:r>
              <a:rPr lang="en-GB" dirty="0"/>
              <a:t>That’s why there’s a few simple points to remember when developing and designing your press kit. You should be able to explain what your business does within one sentence and what solution it offers to a current problem. If you can do that, your press kit is sure to excite and engage.</a:t>
            </a:r>
          </a:p>
          <a:p>
            <a:r>
              <a:rPr lang="en-GB" dirty="0"/>
              <a:t>You should also choose colours for your design that are reflective of your brand and also draw the reader in. Choose three colours at most and distribute them evenly throughout to communicate a clear and powerful brand.</a:t>
            </a:r>
          </a:p>
          <a:p>
            <a:pPr marL="0" indent="0">
              <a:buNone/>
            </a:pPr>
            <a:endParaRPr lang="en-US" dirty="0"/>
          </a:p>
        </p:txBody>
      </p:sp>
      <p:sp>
        <p:nvSpPr>
          <p:cNvPr id="6" name="Title 5">
            <a:extLst>
              <a:ext uri="{FF2B5EF4-FFF2-40B4-BE49-F238E27FC236}">
                <a16:creationId xmlns:a16="http://schemas.microsoft.com/office/drawing/2014/main" id="{359810C4-D86A-3148-B1AF-C48AE0F18BB0}"/>
              </a:ext>
            </a:extLst>
          </p:cNvPr>
          <p:cNvSpPr>
            <a:spLocks noGrp="1"/>
          </p:cNvSpPr>
          <p:nvPr>
            <p:ph type="title"/>
          </p:nvPr>
        </p:nvSpPr>
        <p:spPr/>
        <p:txBody>
          <a:bodyPr/>
          <a:lstStyle/>
          <a:p>
            <a:r>
              <a:rPr lang="en-US" dirty="0"/>
              <a:t>       What’s the replacement?</a:t>
            </a:r>
          </a:p>
        </p:txBody>
      </p:sp>
    </p:spTree>
    <p:extLst>
      <p:ext uri="{BB962C8B-B14F-4D97-AF65-F5344CB8AC3E}">
        <p14:creationId xmlns:p14="http://schemas.microsoft.com/office/powerpoint/2010/main" val="2719954606"/>
      </p:ext>
    </p:extLst>
  </p:cSld>
  <p:clrMapOvr>
    <a:masterClrMapping/>
  </p:clrMapOvr>
  <mc:AlternateContent xmlns:mc="http://schemas.openxmlformats.org/markup-compatibility/2006" xmlns:p14="http://schemas.microsoft.com/office/powerpoint/2010/main">
    <mc:Choice Requires="p14">
      <p:transition spd="slow" p14:dur="2000" advTm="48384"/>
    </mc:Choice>
    <mc:Fallback xmlns="">
      <p:transition spd="slow" advTm="48384"/>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743C2-7922-CF48-8C2E-FBF3F8E56EE1}"/>
              </a:ext>
            </a:extLst>
          </p:cNvPr>
          <p:cNvSpPr>
            <a:spLocks noGrp="1"/>
          </p:cNvSpPr>
          <p:nvPr>
            <p:ph type="title"/>
          </p:nvPr>
        </p:nvSpPr>
        <p:spPr/>
        <p:txBody>
          <a:bodyPr/>
          <a:lstStyle/>
          <a:p>
            <a:r>
              <a:rPr lang="en-US" dirty="0"/>
              <a:t>			The Verdict</a:t>
            </a:r>
          </a:p>
        </p:txBody>
      </p:sp>
      <p:sp>
        <p:nvSpPr>
          <p:cNvPr id="4" name="Content Placeholder 3">
            <a:extLst>
              <a:ext uri="{FF2B5EF4-FFF2-40B4-BE49-F238E27FC236}">
                <a16:creationId xmlns:a16="http://schemas.microsoft.com/office/drawing/2014/main" id="{0227C6AB-B35B-A646-B138-A21B1256D587}"/>
              </a:ext>
            </a:extLst>
          </p:cNvPr>
          <p:cNvSpPr>
            <a:spLocks noGrp="1"/>
          </p:cNvSpPr>
          <p:nvPr>
            <p:ph idx="1"/>
          </p:nvPr>
        </p:nvSpPr>
        <p:spPr>
          <a:xfrm>
            <a:off x="961292" y="1172308"/>
            <a:ext cx="10796954" cy="5556737"/>
          </a:xfrm>
        </p:spPr>
        <p:txBody>
          <a:bodyPr>
            <a:normAutofit/>
          </a:bodyPr>
          <a:lstStyle/>
          <a:p>
            <a:r>
              <a:rPr lang="en-GB" dirty="0"/>
              <a:t>Considering the benefits that a press kit offers, it’s no wonder why this approach is becoming an increasingly popular one. And why more and more people are asking fellow networkers for their press kit.</a:t>
            </a:r>
          </a:p>
          <a:p>
            <a:r>
              <a:rPr lang="en-GB" dirty="0"/>
              <a:t>When it comes to replacing business cards, press kits are quite simply a more engaging and effective alternative.</a:t>
            </a:r>
          </a:p>
          <a:p>
            <a:r>
              <a:rPr lang="en-GB" dirty="0"/>
              <a:t>Whether you’re looking for an engaging solution to your marketing strategy or you’d like to create the killer press kit that you’ve always dreamed of, </a:t>
            </a:r>
            <a:r>
              <a:rPr lang="en-GB" dirty="0" err="1"/>
              <a:t>Nxspot</a:t>
            </a:r>
            <a:r>
              <a:rPr lang="en-GB" dirty="0"/>
              <a:t> has the industry knowledge and professional team to do so. Leading the way when it comes to all-things digital, </a:t>
            </a:r>
            <a:r>
              <a:rPr lang="en-GB" dirty="0" err="1"/>
              <a:t>Nxspot</a:t>
            </a:r>
            <a:r>
              <a:rPr lang="en-GB" dirty="0"/>
              <a:t> is an innovative and forward-thinking brand here to help your business achieve success.</a:t>
            </a:r>
          </a:p>
          <a:p>
            <a:r>
              <a:rPr lang="en-GB" dirty="0"/>
              <a:t>Plus, with a deep understanding of the digital climate and what works best when it comes to sharing your brand with the world, you can rest assured that with </a:t>
            </a:r>
            <a:r>
              <a:rPr lang="en-GB" dirty="0" err="1"/>
              <a:t>Nxspot</a:t>
            </a:r>
            <a:r>
              <a:rPr lang="en-GB" dirty="0"/>
              <a:t>, you’re in good hands.</a:t>
            </a:r>
          </a:p>
          <a:p>
            <a:r>
              <a:rPr lang="en-GB" dirty="0"/>
              <a:t>If you’re ready to start realising your brand goals, vision and dreams, then get in touch today. Simply send us an email, give us a call or say hello on our social media platforms. Our friendly, knowledgeable and professional team will be sure to provide you with the answer that you’re looking for! We can’t wait to hear from you.</a:t>
            </a:r>
          </a:p>
          <a:p>
            <a:endParaRPr lang="en-US" dirty="0"/>
          </a:p>
        </p:txBody>
      </p:sp>
    </p:spTree>
    <p:extLst>
      <p:ext uri="{BB962C8B-B14F-4D97-AF65-F5344CB8AC3E}">
        <p14:creationId xmlns:p14="http://schemas.microsoft.com/office/powerpoint/2010/main" val="4268183161"/>
      </p:ext>
    </p:extLst>
  </p:cSld>
  <p:clrMapOvr>
    <a:masterClrMapping/>
  </p:clrMapOvr>
  <mc:AlternateContent xmlns:mc="http://schemas.openxmlformats.org/markup-compatibility/2006" xmlns:p14="http://schemas.microsoft.com/office/powerpoint/2010/main">
    <mc:Choice Requires="p14">
      <p:transition spd="slow" p14:dur="2000" advTm="40189"/>
    </mc:Choice>
    <mc:Fallback xmlns="">
      <p:transition spd="slow" advTm="40189"/>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CD7FD-0C20-A447-B9F2-87727C448557}"/>
              </a:ext>
            </a:extLst>
          </p:cNvPr>
          <p:cNvSpPr>
            <a:spLocks noGrp="1"/>
          </p:cNvSpPr>
          <p:nvPr>
            <p:ph type="title"/>
          </p:nvPr>
        </p:nvSpPr>
        <p:spPr>
          <a:xfrm>
            <a:off x="1251678" y="382385"/>
            <a:ext cx="10178322" cy="842566"/>
          </a:xfrm>
        </p:spPr>
        <p:txBody>
          <a:bodyPr/>
          <a:lstStyle/>
          <a:p>
            <a:pPr algn="ctr"/>
            <a:r>
              <a:rPr lang="en-GB" b="1" u="sng" dirty="0"/>
              <a:t>Bibliography</a:t>
            </a:r>
            <a:endParaRPr lang="en-US" dirty="0"/>
          </a:p>
        </p:txBody>
      </p:sp>
      <p:sp>
        <p:nvSpPr>
          <p:cNvPr id="3" name="Content Placeholder 2">
            <a:extLst>
              <a:ext uri="{FF2B5EF4-FFF2-40B4-BE49-F238E27FC236}">
                <a16:creationId xmlns:a16="http://schemas.microsoft.com/office/drawing/2014/main" id="{E1DBEE73-035C-3A45-880D-51A1B99889D5}"/>
              </a:ext>
            </a:extLst>
          </p:cNvPr>
          <p:cNvSpPr>
            <a:spLocks noGrp="1"/>
          </p:cNvSpPr>
          <p:nvPr>
            <p:ph idx="1"/>
          </p:nvPr>
        </p:nvSpPr>
        <p:spPr>
          <a:xfrm>
            <a:off x="1251678" y="1936520"/>
            <a:ext cx="10272107" cy="4147757"/>
          </a:xfrm>
        </p:spPr>
        <p:txBody>
          <a:bodyPr>
            <a:normAutofit/>
          </a:bodyPr>
          <a:lstStyle/>
          <a:p>
            <a:pPr marL="0" indent="0">
              <a:buNone/>
            </a:pPr>
            <a:endParaRPr lang="en-GB" dirty="0"/>
          </a:p>
          <a:p>
            <a:r>
              <a:rPr lang="en-GB" i="1" dirty="0" err="1"/>
              <a:t>NXSpot</a:t>
            </a:r>
            <a:r>
              <a:rPr lang="en-GB" i="1" dirty="0"/>
              <a:t> CYBER-CELEBRITY BRANDING TESTIMONIALS</a:t>
            </a:r>
            <a:r>
              <a:rPr lang="en-GB" dirty="0"/>
              <a:t>. </a:t>
            </a:r>
            <a:r>
              <a:rPr lang="en-GB" i="1" dirty="0" err="1"/>
              <a:t>www.youtube.com</a:t>
            </a:r>
            <a:r>
              <a:rPr lang="en-GB" dirty="0"/>
              <a:t>, </a:t>
            </a:r>
            <a:r>
              <a:rPr lang="en-GB" dirty="0">
                <a:hlinkClick r:id="rId2"/>
              </a:rPr>
              <a:t>https://www.youtube.com/watch?v=uEnoEnbXu4A</a:t>
            </a:r>
            <a:r>
              <a:rPr lang="en-GB" dirty="0"/>
              <a:t>  Accessed 9 Aug. 2020.</a:t>
            </a:r>
          </a:p>
          <a:p>
            <a:r>
              <a:rPr lang="en-GB" i="1" dirty="0"/>
              <a:t>The Cyber-Celebrity </a:t>
            </a:r>
            <a:r>
              <a:rPr lang="en-GB" i="1" dirty="0" err="1"/>
              <a:t>Jor’El</a:t>
            </a:r>
            <a:r>
              <a:rPr lang="en-GB" i="1" dirty="0"/>
              <a:t> - Explains the Purpose of </a:t>
            </a:r>
            <a:r>
              <a:rPr lang="en-GB" i="1" dirty="0" err="1"/>
              <a:t>NxSpot</a:t>
            </a:r>
            <a:r>
              <a:rPr lang="en-GB" i="1" dirty="0"/>
              <a:t> in This Explainer Video</a:t>
            </a:r>
            <a:r>
              <a:rPr lang="en-GB" dirty="0"/>
              <a:t>. </a:t>
            </a:r>
            <a:r>
              <a:rPr lang="en-GB" i="1" dirty="0" err="1"/>
              <a:t>www.youtube.com</a:t>
            </a:r>
            <a:r>
              <a:rPr lang="en-GB" dirty="0"/>
              <a:t>, </a:t>
            </a:r>
            <a:r>
              <a:rPr lang="en-GB" dirty="0">
                <a:hlinkClick r:id="rId3"/>
              </a:rPr>
              <a:t>https://www.youtube.com/watch?v=L10BD3RBSwM</a:t>
            </a:r>
            <a:r>
              <a:rPr lang="en-GB" dirty="0"/>
              <a:t>  Accessed 9 Aug. 2020. </a:t>
            </a:r>
          </a:p>
          <a:p>
            <a:r>
              <a:rPr lang="en-GB" i="1" dirty="0" err="1"/>
              <a:t>Nxspot</a:t>
            </a:r>
            <a:r>
              <a:rPr lang="en-GB" i="1" dirty="0"/>
              <a:t> | Creating the Perfect Impression</a:t>
            </a:r>
            <a:r>
              <a:rPr lang="en-GB" dirty="0"/>
              <a:t>. </a:t>
            </a:r>
            <a:r>
              <a:rPr lang="en-GB" dirty="0">
                <a:hlinkClick r:id="rId4"/>
              </a:rPr>
              <a:t>https://www.nxspot.com/</a:t>
            </a:r>
            <a:r>
              <a:rPr lang="en-GB" dirty="0"/>
              <a:t>  Accessed 9 Aug. 2020. </a:t>
            </a:r>
          </a:p>
          <a:p>
            <a:r>
              <a:rPr lang="en-GB" i="1" dirty="0"/>
              <a:t>Cyber Celebrity </a:t>
            </a:r>
            <a:r>
              <a:rPr lang="en-GB" i="1" dirty="0" err="1"/>
              <a:t>Jor’El</a:t>
            </a:r>
            <a:r>
              <a:rPr lang="en-GB" i="1" dirty="0"/>
              <a:t> Helps Entrepreneurs to Sky-Rocket Their Life, Business and Income</a:t>
            </a:r>
            <a:r>
              <a:rPr lang="en-GB" dirty="0"/>
              <a:t>. </a:t>
            </a:r>
            <a:r>
              <a:rPr lang="en-GB" i="1" dirty="0" err="1"/>
              <a:t>www.youtube.com</a:t>
            </a:r>
            <a:r>
              <a:rPr lang="en-GB" dirty="0"/>
              <a:t>, </a:t>
            </a:r>
            <a:r>
              <a:rPr lang="en-GB" dirty="0">
                <a:hlinkClick r:id="rId5"/>
              </a:rPr>
              <a:t>https://www.youtube.com/watch?v=Rvg6IdEhQEg</a:t>
            </a:r>
            <a:r>
              <a:rPr lang="en-GB" dirty="0"/>
              <a:t> Accessed 9 Aug. 2020. </a:t>
            </a:r>
          </a:p>
          <a:p>
            <a:r>
              <a:rPr lang="en-GB" dirty="0"/>
              <a:t>‘Why </a:t>
            </a:r>
            <a:r>
              <a:rPr lang="en-GB" dirty="0" err="1"/>
              <a:t>Switchit</a:t>
            </a:r>
            <a:r>
              <a:rPr lang="en-GB" dirty="0"/>
              <a:t>?’ </a:t>
            </a:r>
            <a:r>
              <a:rPr lang="en-GB" i="1" dirty="0" err="1"/>
              <a:t>Switchit</a:t>
            </a:r>
            <a:r>
              <a:rPr lang="en-GB" dirty="0"/>
              <a:t>, </a:t>
            </a:r>
            <a:r>
              <a:rPr lang="en-GB" dirty="0">
                <a:hlinkClick r:id="rId6"/>
              </a:rPr>
              <a:t>https://switchitapp.com/why-switchit/</a:t>
            </a:r>
            <a:r>
              <a:rPr lang="en-GB" dirty="0"/>
              <a:t> Accessed 9 Aug. 2020</a:t>
            </a:r>
            <a:endParaRPr lang="en-US" dirty="0"/>
          </a:p>
        </p:txBody>
      </p:sp>
    </p:spTree>
    <p:extLst>
      <p:ext uri="{BB962C8B-B14F-4D97-AF65-F5344CB8AC3E}">
        <p14:creationId xmlns:p14="http://schemas.microsoft.com/office/powerpoint/2010/main" val="3797451807"/>
      </p:ext>
    </p:extLst>
  </p:cSld>
  <p:clrMapOvr>
    <a:masterClrMapping/>
  </p:clrMapOvr>
  <mc:AlternateContent xmlns:mc="http://schemas.openxmlformats.org/markup-compatibility/2006" xmlns:p14="http://schemas.microsoft.com/office/powerpoint/2010/main">
    <mc:Choice Requires="p14">
      <p:transition spd="slow" p14:dur="2000" advTm="6158"/>
    </mc:Choice>
    <mc:Fallback xmlns="">
      <p:transition spd="slow" advTm="6158"/>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71.2"/>
</p:tagLst>
</file>

<file path=ppt/theme/theme1.xml><?xml version="1.0" encoding="utf-8"?>
<a:theme xmlns:a="http://schemas.openxmlformats.org/drawingml/2006/main" name="Badge">
  <a:themeElements>
    <a:clrScheme name="Badge">
      <a:dk1>
        <a:sysClr val="windowText" lastClr="000000"/>
      </a:dk1>
      <a:lt1>
        <a:sysClr val="window" lastClr="FFFFFF"/>
      </a:lt1>
      <a:dk2>
        <a:srgbClr val="0B082E"/>
      </a:dk2>
      <a:lt2>
        <a:srgbClr val="F3F3F2"/>
      </a:lt2>
      <a:accent1>
        <a:srgbClr val="62B4C6"/>
      </a:accent1>
      <a:accent2>
        <a:srgbClr val="1B376E"/>
      </a:accent2>
      <a:accent3>
        <a:srgbClr val="9EBE55"/>
      </a:accent3>
      <a:accent4>
        <a:srgbClr val="C65E5E"/>
      </a:accent4>
      <a:accent5>
        <a:srgbClr val="D3BA55"/>
      </a:accent5>
      <a:accent6>
        <a:srgbClr val="96648A"/>
      </a:accent6>
      <a:hlink>
        <a:srgbClr val="62B4C6"/>
      </a:hlink>
      <a:folHlink>
        <a:srgbClr val="96648A"/>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D71F8F05-6246-47AF-9E68-E57F6C93F792}"/>
    </a:ext>
  </a:extLst>
</a:theme>
</file>

<file path=docProps/app.xml><?xml version="1.0" encoding="utf-8"?>
<Properties xmlns="http://schemas.openxmlformats.org/officeDocument/2006/extended-properties" xmlns:vt="http://schemas.openxmlformats.org/officeDocument/2006/docPropsVTypes">
  <TotalTime>0</TotalTime>
  <Words>1625</Words>
  <Application>Microsoft Macintosh PowerPoint</Application>
  <PresentationFormat>Widescreen</PresentationFormat>
  <Paragraphs>89</Paragraphs>
  <Slides>10</Slides>
  <Notes>0</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Gill Sans MT</vt:lpstr>
      <vt:lpstr>Impact</vt:lpstr>
      <vt:lpstr>Badge</vt:lpstr>
      <vt:lpstr>             </vt:lpstr>
      <vt:lpstr>                     Marketing Budget</vt:lpstr>
      <vt:lpstr>                What Is Nxspot?</vt:lpstr>
      <vt:lpstr>NxSpot's Branding &amp; Business Hub  </vt:lpstr>
      <vt:lpstr>PowerPoint Presentation</vt:lpstr>
      <vt:lpstr>Club FRSHRZ</vt:lpstr>
      <vt:lpstr>             The Death of the business card</vt:lpstr>
      <vt:lpstr>       What’s the replacement?</vt:lpstr>
      <vt:lpstr>   The Verdict</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WISDM LTD</dc:creator>
  <cp:lastModifiedBy>WISDM LTD</cp:lastModifiedBy>
  <cp:revision>2</cp:revision>
  <dcterms:created xsi:type="dcterms:W3CDTF">2020-08-09T21:49:31Z</dcterms:created>
  <dcterms:modified xsi:type="dcterms:W3CDTF">2020-08-10T10:44:45Z</dcterms:modified>
</cp:coreProperties>
</file>