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30" d="100"/>
          <a:sy n="130" d="100"/>
        </p:scale>
        <p:origin x="82" y="21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980964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6D28D9"/>
        </a:solidFill>
        <a:effectLst/>
      </p:bgPr>
    </p:bg>
    <p:spTree>
      <p:nvGrpSpPr>
        <p:cNvPr id="1" name=""/>
        <p:cNvGrpSpPr/>
        <p:nvPr/>
      </p:nvGrpSpPr>
      <p:grpSpPr>
        <a:xfrm>
          <a:off x="0" y="0"/>
          <a:ext cx="0" cy="0"/>
          <a:chOff x="0" y="0"/>
          <a:chExt cx="0" cy="0"/>
        </a:xfrm>
      </p:grpSpPr>
      <p:sp>
        <p:nvSpPr>
          <p:cNvPr id="2" name="Shape 0"/>
          <p:cNvSpPr/>
          <p:nvPr/>
        </p:nvSpPr>
        <p:spPr>
          <a:xfrm>
            <a:off x="6949440" y="-1188720"/>
            <a:ext cx="3657600" cy="3657600"/>
          </a:xfrm>
          <a:prstGeom prst="ellipse">
            <a:avLst/>
          </a:prstGeom>
          <a:solidFill>
            <a:srgbClr val="FFFFFF">
              <a:alpha val="10000"/>
            </a:srgbClr>
          </a:solidFill>
          <a:ln/>
        </p:spPr>
        <p:txBody>
          <a:bodyPr/>
          <a:lstStyle/>
          <a:p>
            <a:endParaRPr lang="en-GB"/>
          </a:p>
        </p:txBody>
      </p:sp>
      <p:sp>
        <p:nvSpPr>
          <p:cNvPr id="3" name="Shape 1"/>
          <p:cNvSpPr/>
          <p:nvPr/>
        </p:nvSpPr>
        <p:spPr>
          <a:xfrm>
            <a:off x="457200" y="320040"/>
            <a:ext cx="640080" cy="640080"/>
          </a:xfrm>
          <a:prstGeom prst="ellipse">
            <a:avLst/>
          </a:prstGeom>
          <a:solidFill>
            <a:srgbClr val="4C1D95"/>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610819" y="473659"/>
            <a:ext cx="332842" cy="332842"/>
          </a:xfrm>
          <a:prstGeom prst="rect">
            <a:avLst/>
          </a:prstGeom>
        </p:spPr>
      </p:pic>
      <p:sp>
        <p:nvSpPr>
          <p:cNvPr id="5" name="Text 2"/>
          <p:cNvSpPr/>
          <p:nvPr/>
        </p:nvSpPr>
        <p:spPr>
          <a:xfrm>
            <a:off x="384048" y="1143000"/>
            <a:ext cx="8375904" cy="320040"/>
          </a:xfrm>
          <a:prstGeom prst="rect">
            <a:avLst/>
          </a:prstGeom>
          <a:noFill/>
          <a:ln/>
        </p:spPr>
        <p:txBody>
          <a:bodyPr wrap="square" rtlCol="0" anchor="ctr"/>
          <a:lstStyle/>
          <a:p>
            <a:pPr marL="0" indent="0">
              <a:buNone/>
            </a:pPr>
            <a:r>
              <a:rPr lang="en-US" sz="1400" kern="0" spc="100" dirty="0">
                <a:solidFill>
                  <a:srgbClr val="E3D9F7"/>
                </a:solidFill>
                <a:latin typeface="Calibri" pitchFamily="34" charset="0"/>
                <a:ea typeface="Calibri" pitchFamily="34" charset="-122"/>
                <a:cs typeface="Calibri" pitchFamily="34" charset="-120"/>
              </a:rPr>
              <a:t>LCHS4007  •  Digital Skills and Research Methods</a:t>
            </a:r>
            <a:endParaRPr lang="en-US" sz="1400" dirty="0"/>
          </a:p>
        </p:txBody>
      </p:sp>
      <p:sp>
        <p:nvSpPr>
          <p:cNvPr id="6" name="Text 3"/>
          <p:cNvSpPr/>
          <p:nvPr/>
        </p:nvSpPr>
        <p:spPr>
          <a:xfrm>
            <a:off x="384048" y="1508760"/>
            <a:ext cx="8412480" cy="914400"/>
          </a:xfrm>
          <a:prstGeom prst="rect">
            <a:avLst/>
          </a:prstGeom>
          <a:noFill/>
          <a:ln/>
        </p:spPr>
        <p:txBody>
          <a:bodyPr wrap="square" rtlCol="0" anchor="ctr"/>
          <a:lstStyle/>
          <a:p>
            <a:pPr marL="0" indent="0">
              <a:buNone/>
            </a:pPr>
            <a:r>
              <a:rPr lang="en-US" sz="2500" b="1" dirty="0">
                <a:solidFill>
                  <a:srgbClr val="FFFFFF"/>
                </a:solidFill>
                <a:latin typeface="Calibri" pitchFamily="34" charset="0"/>
                <a:ea typeface="Calibri" pitchFamily="34" charset="-122"/>
                <a:cs typeface="Calibri" pitchFamily="34" charset="-120"/>
              </a:rPr>
              <a:t>Putting Microsoft 365 to Work at Riverdale Nursing Home</a:t>
            </a:r>
            <a:endParaRPr lang="en-US" sz="2500" dirty="0"/>
          </a:p>
        </p:txBody>
      </p:sp>
      <p:sp>
        <p:nvSpPr>
          <p:cNvPr id="7" name="Text 4"/>
          <p:cNvSpPr/>
          <p:nvPr/>
        </p:nvSpPr>
        <p:spPr>
          <a:xfrm>
            <a:off x="384048" y="2331720"/>
            <a:ext cx="8375904" cy="292608"/>
          </a:xfrm>
          <a:prstGeom prst="rect">
            <a:avLst/>
          </a:prstGeom>
          <a:noFill/>
          <a:ln/>
        </p:spPr>
        <p:txBody>
          <a:bodyPr wrap="square" rtlCol="0" anchor="ctr"/>
          <a:lstStyle/>
          <a:p>
            <a:pPr marL="0" indent="0">
              <a:buNone/>
            </a:pPr>
            <a:r>
              <a:rPr lang="en-US" sz="1500" i="1" dirty="0">
                <a:solidFill>
                  <a:srgbClr val="E3D9F7"/>
                </a:solidFill>
                <a:latin typeface="Calibri" pitchFamily="34" charset="0"/>
                <a:ea typeface="Calibri" pitchFamily="34" charset="-122"/>
                <a:cs typeface="Calibri" pitchFamily="34" charset="-120"/>
              </a:rPr>
              <a:t>Component 1: Group Presentation</a:t>
            </a:r>
            <a:endParaRPr lang="en-US" sz="1500" dirty="0"/>
          </a:p>
        </p:txBody>
      </p:sp>
      <p:sp>
        <p:nvSpPr>
          <p:cNvPr id="8" name="Text 5"/>
          <p:cNvSpPr/>
          <p:nvPr/>
        </p:nvSpPr>
        <p:spPr>
          <a:xfrm>
            <a:off x="384048" y="2743200"/>
            <a:ext cx="8375904" cy="777240"/>
          </a:xfrm>
          <a:prstGeom prst="rect">
            <a:avLst/>
          </a:prstGeom>
          <a:noFill/>
          <a:ln/>
        </p:spPr>
        <p:txBody>
          <a:bodyPr wrap="square" rtlCol="0" anchor="ctr"/>
          <a:lstStyle/>
          <a:p>
            <a:pPr marL="0" indent="0">
              <a:lnSpc>
                <a:spcPct val="130000"/>
              </a:lnSpc>
              <a:buNone/>
            </a:pPr>
            <a:r>
              <a:rPr lang="en-US" sz="1250" dirty="0">
                <a:solidFill>
                  <a:srgbClr val="F0EAFA"/>
                </a:solidFill>
                <a:latin typeface="Calibri" pitchFamily="34" charset="0"/>
                <a:ea typeface="Calibri" pitchFamily="34" charset="-122"/>
                <a:cs typeface="Calibri" pitchFamily="34" charset="-120"/>
              </a:rPr>
              <a:t>Programme: Certificate of Higher Education Skills for the Workplace (Health &amp; Social Care)</a:t>
            </a:r>
            <a:endParaRPr lang="en-US" sz="1250" dirty="0"/>
          </a:p>
          <a:p>
            <a:pPr marL="0" indent="0">
              <a:lnSpc>
                <a:spcPct val="130000"/>
              </a:lnSpc>
              <a:buNone/>
            </a:pPr>
            <a:r>
              <a:rPr lang="en-US" sz="1250" dirty="0">
                <a:solidFill>
                  <a:srgbClr val="F0EAFA"/>
                </a:solidFill>
                <a:latin typeface="Calibri" pitchFamily="34" charset="0"/>
                <a:ea typeface="Calibri" pitchFamily="34" charset="-122"/>
                <a:cs typeface="Calibri" pitchFamily="34" charset="-120"/>
              </a:rPr>
              <a:t>Lecturer: Dr Kwame Assa-Agyei</a:t>
            </a:r>
            <a:endParaRPr lang="en-US" sz="1250" dirty="0"/>
          </a:p>
          <a:p>
            <a:pPr marL="0" indent="0">
              <a:lnSpc>
                <a:spcPct val="130000"/>
              </a:lnSpc>
              <a:buNone/>
            </a:pPr>
            <a:r>
              <a:rPr lang="en-US" sz="1250" dirty="0">
                <a:solidFill>
                  <a:srgbClr val="F0EAFA"/>
                </a:solidFill>
                <a:latin typeface="Calibri" pitchFamily="34" charset="0"/>
                <a:ea typeface="Calibri" pitchFamily="34" charset="-122"/>
                <a:cs typeface="Calibri" pitchFamily="34" charset="-120"/>
              </a:rPr>
              <a:t>Submission: Monday 13th July 2026</a:t>
            </a:r>
            <a:endParaRPr lang="en-US" sz="1250" dirty="0"/>
          </a:p>
        </p:txBody>
      </p:sp>
      <p:sp>
        <p:nvSpPr>
          <p:cNvPr id="9" name="Text 6"/>
          <p:cNvSpPr/>
          <p:nvPr/>
        </p:nvSpPr>
        <p:spPr>
          <a:xfrm>
            <a:off x="384048" y="3566160"/>
            <a:ext cx="8375904" cy="274320"/>
          </a:xfrm>
          <a:prstGeom prst="rect">
            <a:avLst/>
          </a:prstGeom>
          <a:noFill/>
          <a:ln/>
        </p:spPr>
        <p:txBody>
          <a:bodyPr wrap="square" rtlCol="0" anchor="ctr"/>
          <a:lstStyle/>
          <a:p>
            <a:pPr marL="0" indent="0">
              <a:buNone/>
            </a:pPr>
            <a:r>
              <a:rPr lang="en-US" sz="1250" b="1" dirty="0">
                <a:solidFill>
                  <a:srgbClr val="FFFFFF"/>
                </a:solidFill>
                <a:latin typeface="Calibri" pitchFamily="34" charset="0"/>
                <a:ea typeface="Calibri" pitchFamily="34" charset="-122"/>
                <a:cs typeface="Calibri" pitchFamily="34" charset="-120"/>
              </a:rPr>
              <a:t>Group Member Names:</a:t>
            </a:r>
            <a:endParaRPr lang="en-US" sz="1250" dirty="0"/>
          </a:p>
        </p:txBody>
      </p:sp>
      <p:sp>
        <p:nvSpPr>
          <p:cNvPr id="10" name="Text 7"/>
          <p:cNvSpPr/>
          <p:nvPr/>
        </p:nvSpPr>
        <p:spPr>
          <a:xfrm>
            <a:off x="384048" y="3840480"/>
            <a:ext cx="8375904" cy="914400"/>
          </a:xfrm>
          <a:prstGeom prst="rect">
            <a:avLst/>
          </a:prstGeom>
          <a:noFill/>
          <a:ln/>
        </p:spPr>
        <p:txBody>
          <a:bodyPr wrap="square" rtlCol="0" anchor="ctr"/>
          <a:lstStyle/>
          <a:p>
            <a:pPr>
              <a:lnSpc>
                <a:spcPct val="130000"/>
              </a:lnSpc>
            </a:pPr>
            <a:r>
              <a:rPr lang="en-US" sz="1200" i="1" dirty="0">
                <a:solidFill>
                  <a:schemeClr val="bg1"/>
                </a:solidFill>
                <a:latin typeface="Calibri" pitchFamily="34" charset="0"/>
                <a:ea typeface="Calibri" pitchFamily="34" charset="-122"/>
                <a:cs typeface="Calibri" pitchFamily="34" charset="-120"/>
              </a:rPr>
              <a:t>Monica Gregory 2540502 </a:t>
            </a:r>
            <a:r>
              <a:rPr lang="en-US" sz="1200" dirty="0">
                <a:solidFill>
                  <a:srgbClr val="F0EAFA"/>
                </a:solidFill>
                <a:latin typeface="Calibri" pitchFamily="34" charset="0"/>
                <a:ea typeface="Calibri" pitchFamily="34" charset="-122"/>
                <a:cs typeface="Calibri" pitchFamily="34" charset="-120"/>
              </a:rPr>
              <a:t>|  Chazelle Stanley [2541175]</a:t>
            </a:r>
            <a:endParaRPr lang="en-US" sz="1200" dirty="0"/>
          </a:p>
          <a:p>
            <a:pPr marL="0" indent="0">
              <a:lnSpc>
                <a:spcPct val="130000"/>
              </a:lnSpc>
              <a:buNone/>
            </a:pPr>
            <a:r>
              <a:rPr lang="en-US" sz="1200" dirty="0">
                <a:solidFill>
                  <a:srgbClr val="F0EAFA"/>
                </a:solidFill>
                <a:latin typeface="Calibri" pitchFamily="34" charset="0"/>
                <a:ea typeface="Calibri" pitchFamily="34" charset="-122"/>
                <a:cs typeface="Calibri" pitchFamily="34" charset="-120"/>
              </a:rPr>
              <a:t>Senait Mebratu [2543091]  |  Pearl Acher [2544327]</a:t>
            </a:r>
            <a:endParaRPr lang="en-US" sz="1200" dirty="0"/>
          </a:p>
          <a:p>
            <a:pPr marL="0" indent="0">
              <a:lnSpc>
                <a:spcPct val="130000"/>
              </a:lnSpc>
              <a:buNone/>
            </a:pPr>
            <a:r>
              <a:rPr lang="en-US" sz="1200" dirty="0">
                <a:solidFill>
                  <a:srgbClr val="F0EAFA"/>
                </a:solidFill>
                <a:latin typeface="Calibri" pitchFamily="34" charset="0"/>
                <a:ea typeface="Calibri" pitchFamily="34" charset="-122"/>
                <a:cs typeface="Calibri" pitchFamily="34" charset="-120"/>
              </a:rPr>
              <a:t>Sevarina Naa Teiko Ayettey [2538256]</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700" b="1" dirty="0">
                <a:solidFill>
                  <a:srgbClr val="1A1A1A"/>
                </a:solidFill>
                <a:latin typeface="Calibri" pitchFamily="34" charset="0"/>
                <a:ea typeface="Calibri" pitchFamily="34" charset="-122"/>
                <a:cs typeface="Calibri" pitchFamily="34" charset="-120"/>
              </a:rPr>
              <a:t>Acknowledgement of the Use of AI</a:t>
            </a:r>
            <a:endParaRPr lang="en-US" sz="27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Text 2"/>
          <p:cNvSpPr/>
          <p:nvPr/>
        </p:nvSpPr>
        <p:spPr>
          <a:xfrm>
            <a:off x="384048" y="1097280"/>
            <a:ext cx="8375904" cy="1280160"/>
          </a:xfrm>
          <a:prstGeom prst="rect">
            <a:avLst/>
          </a:prstGeom>
          <a:noFill/>
          <a:ln/>
        </p:spPr>
        <p:txBody>
          <a:bodyPr wrap="square" rtlCol="0" anchor="ctr"/>
          <a:lstStyle/>
          <a:p>
            <a:pPr marL="0" indent="0">
              <a:lnSpc>
                <a:spcPct val="130000"/>
              </a:lnSpc>
              <a:spcAft>
                <a:spcPts val="1000"/>
              </a:spcAft>
              <a:buNone/>
            </a:pPr>
            <a:r>
              <a:rPr lang="en-US" sz="1600" dirty="0">
                <a:solidFill>
                  <a:srgbClr val="1A1A1A"/>
                </a:solidFill>
                <a:latin typeface="Calibri" pitchFamily="34" charset="0"/>
                <a:ea typeface="Calibri" pitchFamily="34" charset="-122"/>
                <a:cs typeface="Calibri" pitchFamily="34" charset="-120"/>
              </a:rPr>
              <a:t>I confirm that I have NOT presented any AI-generated text as my own work.</a:t>
            </a:r>
            <a:endParaRPr lang="en-US" sz="1600" dirty="0"/>
          </a:p>
          <a:p>
            <a:pPr marL="0" indent="0">
              <a:lnSpc>
                <a:spcPct val="130000"/>
              </a:lnSpc>
              <a:spcAft>
                <a:spcPts val="1000"/>
              </a:spcAft>
              <a:buNone/>
            </a:pPr>
            <a:r>
              <a:rPr lang="en-US" sz="1600" dirty="0">
                <a:solidFill>
                  <a:srgbClr val="1A1A1A"/>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700" b="1" dirty="0">
                <a:solidFill>
                  <a:srgbClr val="1A1A1A"/>
                </a:solidFill>
                <a:latin typeface="Calibri" pitchFamily="34" charset="0"/>
                <a:ea typeface="Calibri" pitchFamily="34" charset="-122"/>
                <a:cs typeface="Calibri" pitchFamily="34" charset="-120"/>
              </a:rPr>
              <a:t>Contents</a:t>
            </a:r>
            <a:endParaRPr lang="en-US" sz="27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Text 2"/>
          <p:cNvSpPr/>
          <p:nvPr/>
        </p:nvSpPr>
        <p:spPr>
          <a:xfrm>
            <a:off x="384048" y="960120"/>
            <a:ext cx="365760" cy="384048"/>
          </a:xfrm>
          <a:prstGeom prst="rect">
            <a:avLst/>
          </a:prstGeom>
          <a:noFill/>
          <a:ln/>
        </p:spPr>
        <p:txBody>
          <a:bodyPr wrap="square" rtlCol="0" anchor="ctr"/>
          <a:lstStyle/>
          <a:p>
            <a:pPr marL="0" indent="0">
              <a:buNone/>
            </a:pPr>
            <a:r>
              <a:rPr lang="en-US" sz="1450" b="1" dirty="0">
                <a:solidFill>
                  <a:srgbClr val="6D28D9"/>
                </a:solidFill>
                <a:latin typeface="Calibri" pitchFamily="34" charset="0"/>
                <a:ea typeface="Calibri" pitchFamily="34" charset="-122"/>
                <a:cs typeface="Calibri" pitchFamily="34" charset="-120"/>
              </a:rPr>
              <a:t>1.</a:t>
            </a:r>
            <a:endParaRPr lang="en-US" sz="1450" dirty="0"/>
          </a:p>
        </p:txBody>
      </p:sp>
      <p:sp>
        <p:nvSpPr>
          <p:cNvPr id="5" name="Text 3"/>
          <p:cNvSpPr/>
          <p:nvPr/>
        </p:nvSpPr>
        <p:spPr>
          <a:xfrm>
            <a:off x="777240" y="960120"/>
            <a:ext cx="585216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Introduction – Case Study Overview</a:t>
            </a:r>
            <a:endParaRPr lang="en-US" sz="1400" dirty="0"/>
          </a:p>
        </p:txBody>
      </p:sp>
      <p:sp>
        <p:nvSpPr>
          <p:cNvPr id="6" name="Text 4"/>
          <p:cNvSpPr/>
          <p:nvPr/>
        </p:nvSpPr>
        <p:spPr>
          <a:xfrm>
            <a:off x="6629400" y="960120"/>
            <a:ext cx="2148840" cy="384048"/>
          </a:xfrm>
          <a:prstGeom prst="rect">
            <a:avLst/>
          </a:prstGeom>
          <a:noFill/>
          <a:ln/>
        </p:spPr>
        <p:txBody>
          <a:bodyPr wrap="square" rtlCol="0" anchor="ctr"/>
          <a:lstStyle/>
          <a:p>
            <a:pPr marL="0" indent="0">
              <a:buNone/>
            </a:pPr>
            <a:r>
              <a:rPr lang="en-US" sz="1200" i="1" dirty="0">
                <a:solidFill>
                  <a:srgbClr val="5B6B75"/>
                </a:solidFill>
                <a:latin typeface="Calibri" pitchFamily="34" charset="0"/>
                <a:ea typeface="Calibri" pitchFamily="34" charset="-122"/>
                <a:cs typeface="Calibri" pitchFamily="34" charset="-120"/>
              </a:rPr>
              <a:t>Group</a:t>
            </a:r>
            <a:endParaRPr lang="en-US" sz="1200" dirty="0"/>
          </a:p>
        </p:txBody>
      </p:sp>
      <p:sp>
        <p:nvSpPr>
          <p:cNvPr id="7" name="Text 5"/>
          <p:cNvSpPr/>
          <p:nvPr/>
        </p:nvSpPr>
        <p:spPr>
          <a:xfrm>
            <a:off x="384048" y="1403604"/>
            <a:ext cx="365760" cy="384048"/>
          </a:xfrm>
          <a:prstGeom prst="rect">
            <a:avLst/>
          </a:prstGeom>
          <a:noFill/>
          <a:ln/>
        </p:spPr>
        <p:txBody>
          <a:bodyPr wrap="square" rtlCol="0" anchor="ctr"/>
          <a:lstStyle/>
          <a:p>
            <a:pPr marL="0" indent="0">
              <a:buNone/>
            </a:pPr>
            <a:r>
              <a:rPr lang="en-US" sz="1450" b="1" dirty="0">
                <a:solidFill>
                  <a:srgbClr val="6D28D9"/>
                </a:solidFill>
                <a:latin typeface="Calibri" pitchFamily="34" charset="0"/>
                <a:ea typeface="Calibri" pitchFamily="34" charset="-122"/>
                <a:cs typeface="Calibri" pitchFamily="34" charset="-120"/>
              </a:rPr>
              <a:t>2.</a:t>
            </a:r>
            <a:endParaRPr lang="en-US" sz="1450" dirty="0"/>
          </a:p>
        </p:txBody>
      </p:sp>
      <p:sp>
        <p:nvSpPr>
          <p:cNvPr id="8" name="Text 6"/>
          <p:cNvSpPr/>
          <p:nvPr/>
        </p:nvSpPr>
        <p:spPr>
          <a:xfrm>
            <a:off x="777240" y="1403604"/>
            <a:ext cx="585216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Task 1: Staff Communication → Microsoft Teams</a:t>
            </a:r>
            <a:endParaRPr lang="en-US" sz="1400" dirty="0"/>
          </a:p>
        </p:txBody>
      </p:sp>
      <p:sp>
        <p:nvSpPr>
          <p:cNvPr id="9" name="Text 7"/>
          <p:cNvSpPr/>
          <p:nvPr/>
        </p:nvSpPr>
        <p:spPr>
          <a:xfrm>
            <a:off x="6629400" y="1403604"/>
            <a:ext cx="2148840" cy="384048"/>
          </a:xfrm>
          <a:prstGeom prst="rect">
            <a:avLst/>
          </a:prstGeom>
          <a:noFill/>
          <a:ln/>
        </p:spPr>
        <p:txBody>
          <a:bodyPr wrap="square" rtlCol="0" anchor="ctr"/>
          <a:lstStyle/>
          <a:p>
            <a:pPr marL="0" indent="0">
              <a:buNone/>
            </a:pPr>
            <a:r>
              <a:rPr lang="en-US" sz="1200" i="1" dirty="0">
                <a:solidFill>
                  <a:srgbClr val="5B6B75"/>
                </a:solidFill>
                <a:latin typeface="Calibri" pitchFamily="34" charset="0"/>
                <a:ea typeface="Calibri" pitchFamily="34" charset="-122"/>
                <a:cs typeface="Calibri" pitchFamily="34" charset="-120"/>
              </a:rPr>
              <a:t>Pearl Archer</a:t>
            </a:r>
            <a:endParaRPr lang="en-US" sz="1200" dirty="0"/>
          </a:p>
        </p:txBody>
      </p:sp>
      <p:sp>
        <p:nvSpPr>
          <p:cNvPr id="10" name="Text 8"/>
          <p:cNvSpPr/>
          <p:nvPr/>
        </p:nvSpPr>
        <p:spPr>
          <a:xfrm>
            <a:off x="384048" y="1847088"/>
            <a:ext cx="365760" cy="384048"/>
          </a:xfrm>
          <a:prstGeom prst="rect">
            <a:avLst/>
          </a:prstGeom>
          <a:noFill/>
          <a:ln/>
        </p:spPr>
        <p:txBody>
          <a:bodyPr wrap="square" rtlCol="0" anchor="ctr"/>
          <a:lstStyle/>
          <a:p>
            <a:pPr marL="0" indent="0">
              <a:buNone/>
            </a:pPr>
            <a:r>
              <a:rPr lang="en-US" sz="1450" b="1" dirty="0">
                <a:solidFill>
                  <a:srgbClr val="6D28D9"/>
                </a:solidFill>
                <a:latin typeface="Calibri" pitchFamily="34" charset="0"/>
                <a:ea typeface="Calibri" pitchFamily="34" charset="-122"/>
                <a:cs typeface="Calibri" pitchFamily="34" charset="-120"/>
              </a:rPr>
              <a:t>3.</a:t>
            </a:r>
            <a:endParaRPr lang="en-US" sz="1450" dirty="0"/>
          </a:p>
        </p:txBody>
      </p:sp>
      <p:sp>
        <p:nvSpPr>
          <p:cNvPr id="11" name="Text 9"/>
          <p:cNvSpPr/>
          <p:nvPr/>
        </p:nvSpPr>
        <p:spPr>
          <a:xfrm>
            <a:off x="777240" y="1847088"/>
            <a:ext cx="585216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Task 2: Care Documentation → Microsoft Word</a:t>
            </a:r>
            <a:endParaRPr lang="en-US" sz="1400" dirty="0"/>
          </a:p>
        </p:txBody>
      </p:sp>
      <p:sp>
        <p:nvSpPr>
          <p:cNvPr id="12" name="Text 10"/>
          <p:cNvSpPr/>
          <p:nvPr/>
        </p:nvSpPr>
        <p:spPr>
          <a:xfrm>
            <a:off x="6629400" y="1847088"/>
            <a:ext cx="2148840" cy="384048"/>
          </a:xfrm>
          <a:prstGeom prst="rect">
            <a:avLst/>
          </a:prstGeom>
          <a:noFill/>
          <a:ln/>
        </p:spPr>
        <p:txBody>
          <a:bodyPr wrap="square" rtlCol="0" anchor="ctr"/>
          <a:lstStyle/>
          <a:p>
            <a:pPr marL="0" indent="0">
              <a:buNone/>
            </a:pPr>
            <a:r>
              <a:rPr lang="en-US" sz="1200" i="1" dirty="0">
                <a:solidFill>
                  <a:srgbClr val="5B6B75"/>
                </a:solidFill>
                <a:latin typeface="Calibri" pitchFamily="34" charset="0"/>
                <a:ea typeface="Calibri" pitchFamily="34" charset="-122"/>
                <a:cs typeface="Calibri" pitchFamily="34" charset="-120"/>
              </a:rPr>
              <a:t>Sevarina Naa Teiko Ayettey</a:t>
            </a:r>
            <a:endParaRPr lang="en-US" sz="1200" dirty="0"/>
          </a:p>
        </p:txBody>
      </p:sp>
      <p:sp>
        <p:nvSpPr>
          <p:cNvPr id="13" name="Text 11"/>
          <p:cNvSpPr/>
          <p:nvPr/>
        </p:nvSpPr>
        <p:spPr>
          <a:xfrm>
            <a:off x="384048" y="2290572"/>
            <a:ext cx="365760" cy="384048"/>
          </a:xfrm>
          <a:prstGeom prst="rect">
            <a:avLst/>
          </a:prstGeom>
          <a:noFill/>
          <a:ln/>
        </p:spPr>
        <p:txBody>
          <a:bodyPr wrap="square" rtlCol="0" anchor="ctr"/>
          <a:lstStyle/>
          <a:p>
            <a:pPr marL="0" indent="0">
              <a:buNone/>
            </a:pPr>
            <a:r>
              <a:rPr lang="en-US" sz="1450" b="1" dirty="0">
                <a:solidFill>
                  <a:srgbClr val="6D28D9"/>
                </a:solidFill>
                <a:latin typeface="Calibri" pitchFamily="34" charset="0"/>
                <a:ea typeface="Calibri" pitchFamily="34" charset="-122"/>
                <a:cs typeface="Calibri" pitchFamily="34" charset="-120"/>
              </a:rPr>
              <a:t>4.</a:t>
            </a:r>
            <a:endParaRPr lang="en-US" sz="1450" dirty="0"/>
          </a:p>
        </p:txBody>
      </p:sp>
      <p:sp>
        <p:nvSpPr>
          <p:cNvPr id="14" name="Text 12"/>
          <p:cNvSpPr/>
          <p:nvPr/>
        </p:nvSpPr>
        <p:spPr>
          <a:xfrm>
            <a:off x="777240" y="2290572"/>
            <a:ext cx="585216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Task 3: Staff Scheduling / Rotas → Microsoft Excel</a:t>
            </a:r>
            <a:endParaRPr lang="en-US" sz="1400" dirty="0"/>
          </a:p>
        </p:txBody>
      </p:sp>
      <p:sp>
        <p:nvSpPr>
          <p:cNvPr id="15" name="Text 13"/>
          <p:cNvSpPr/>
          <p:nvPr/>
        </p:nvSpPr>
        <p:spPr>
          <a:xfrm>
            <a:off x="6629400" y="2290572"/>
            <a:ext cx="2148840" cy="384048"/>
          </a:xfrm>
          <a:prstGeom prst="rect">
            <a:avLst/>
          </a:prstGeom>
          <a:noFill/>
          <a:ln/>
        </p:spPr>
        <p:txBody>
          <a:bodyPr wrap="square" rtlCol="0" anchor="ctr"/>
          <a:lstStyle/>
          <a:p>
            <a:pPr marL="0" indent="0">
              <a:buNone/>
            </a:pPr>
            <a:r>
              <a:rPr lang="en-US" sz="1200" i="1" dirty="0">
                <a:solidFill>
                  <a:srgbClr val="5B6B75"/>
                </a:solidFill>
                <a:latin typeface="Calibri" pitchFamily="34" charset="0"/>
                <a:ea typeface="Calibri" pitchFamily="34" charset="-122"/>
                <a:cs typeface="Calibri" pitchFamily="34" charset="-120"/>
              </a:rPr>
              <a:t>Senait Mebratu</a:t>
            </a:r>
            <a:endParaRPr lang="en-US" sz="1200" dirty="0"/>
          </a:p>
        </p:txBody>
      </p:sp>
      <p:sp>
        <p:nvSpPr>
          <p:cNvPr id="16" name="Text 14"/>
          <p:cNvSpPr/>
          <p:nvPr/>
        </p:nvSpPr>
        <p:spPr>
          <a:xfrm>
            <a:off x="384048" y="2734056"/>
            <a:ext cx="365760" cy="384048"/>
          </a:xfrm>
          <a:prstGeom prst="rect">
            <a:avLst/>
          </a:prstGeom>
          <a:noFill/>
          <a:ln/>
        </p:spPr>
        <p:txBody>
          <a:bodyPr wrap="square" rtlCol="0" anchor="ctr"/>
          <a:lstStyle/>
          <a:p>
            <a:pPr marL="0" indent="0">
              <a:buNone/>
            </a:pPr>
            <a:r>
              <a:rPr lang="en-US" sz="1450" b="1" dirty="0">
                <a:solidFill>
                  <a:srgbClr val="6D28D9"/>
                </a:solidFill>
                <a:latin typeface="Calibri" pitchFamily="34" charset="0"/>
                <a:ea typeface="Calibri" pitchFamily="34" charset="-122"/>
                <a:cs typeface="Calibri" pitchFamily="34" charset="-120"/>
              </a:rPr>
              <a:t>5.</a:t>
            </a:r>
            <a:endParaRPr lang="en-US" sz="1450" dirty="0"/>
          </a:p>
        </p:txBody>
      </p:sp>
      <p:sp>
        <p:nvSpPr>
          <p:cNvPr id="17" name="Text 15"/>
          <p:cNvSpPr/>
          <p:nvPr/>
        </p:nvSpPr>
        <p:spPr>
          <a:xfrm>
            <a:off x="777240" y="2734056"/>
            <a:ext cx="585216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Task 4: Secure File Storage &amp; Sharing → OneDrive</a:t>
            </a:r>
            <a:endParaRPr lang="en-US" sz="1400" dirty="0"/>
          </a:p>
        </p:txBody>
      </p:sp>
      <p:sp>
        <p:nvSpPr>
          <p:cNvPr id="18" name="Text 16"/>
          <p:cNvSpPr/>
          <p:nvPr/>
        </p:nvSpPr>
        <p:spPr>
          <a:xfrm>
            <a:off x="6629400" y="2734056"/>
            <a:ext cx="2148840" cy="384048"/>
          </a:xfrm>
          <a:prstGeom prst="rect">
            <a:avLst/>
          </a:prstGeom>
          <a:noFill/>
          <a:ln/>
        </p:spPr>
        <p:txBody>
          <a:bodyPr wrap="square" rtlCol="0" anchor="ctr"/>
          <a:lstStyle/>
          <a:p>
            <a:r>
              <a:rPr lang="en-US" sz="1200" i="1" dirty="0">
                <a:solidFill>
                  <a:srgbClr val="5B6B75"/>
                </a:solidFill>
                <a:latin typeface="Calibri" pitchFamily="34" charset="0"/>
                <a:ea typeface="Calibri" pitchFamily="34" charset="-122"/>
                <a:cs typeface="Calibri" pitchFamily="34" charset="-120"/>
              </a:rPr>
              <a:t>Monica Gregory</a:t>
            </a:r>
            <a:endParaRPr lang="en-US" sz="1200" dirty="0"/>
          </a:p>
        </p:txBody>
      </p:sp>
      <p:sp>
        <p:nvSpPr>
          <p:cNvPr id="19" name="Text 17"/>
          <p:cNvSpPr/>
          <p:nvPr/>
        </p:nvSpPr>
        <p:spPr>
          <a:xfrm>
            <a:off x="384048" y="3177540"/>
            <a:ext cx="365760" cy="384048"/>
          </a:xfrm>
          <a:prstGeom prst="rect">
            <a:avLst/>
          </a:prstGeom>
          <a:noFill/>
          <a:ln/>
        </p:spPr>
        <p:txBody>
          <a:bodyPr wrap="square" rtlCol="0" anchor="ctr"/>
          <a:lstStyle/>
          <a:p>
            <a:pPr marL="0" indent="0">
              <a:buNone/>
            </a:pPr>
            <a:r>
              <a:rPr lang="en-US" sz="1450" b="1" dirty="0">
                <a:solidFill>
                  <a:srgbClr val="6D28D9"/>
                </a:solidFill>
                <a:latin typeface="Calibri" pitchFamily="34" charset="0"/>
                <a:ea typeface="Calibri" pitchFamily="34" charset="-122"/>
                <a:cs typeface="Calibri" pitchFamily="34" charset="-120"/>
              </a:rPr>
              <a:t>6.</a:t>
            </a:r>
            <a:endParaRPr lang="en-US" sz="1450" dirty="0"/>
          </a:p>
        </p:txBody>
      </p:sp>
      <p:sp>
        <p:nvSpPr>
          <p:cNvPr id="20" name="Text 18"/>
          <p:cNvSpPr/>
          <p:nvPr/>
        </p:nvSpPr>
        <p:spPr>
          <a:xfrm>
            <a:off x="777240" y="3177540"/>
            <a:ext cx="585216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Task 5: Staff Training → Microsoft PowerPoint</a:t>
            </a:r>
            <a:endParaRPr lang="en-US" sz="1400" dirty="0"/>
          </a:p>
        </p:txBody>
      </p:sp>
      <p:sp>
        <p:nvSpPr>
          <p:cNvPr id="21" name="Text 19"/>
          <p:cNvSpPr/>
          <p:nvPr/>
        </p:nvSpPr>
        <p:spPr>
          <a:xfrm>
            <a:off x="6629400" y="3177540"/>
            <a:ext cx="2148840" cy="384048"/>
          </a:xfrm>
          <a:prstGeom prst="rect">
            <a:avLst/>
          </a:prstGeom>
          <a:noFill/>
          <a:ln/>
        </p:spPr>
        <p:txBody>
          <a:bodyPr wrap="square" rtlCol="0" anchor="ctr"/>
          <a:lstStyle/>
          <a:p>
            <a:pPr marL="0" indent="0">
              <a:buNone/>
            </a:pPr>
            <a:r>
              <a:rPr lang="en-US" sz="1200" i="1" dirty="0">
                <a:solidFill>
                  <a:srgbClr val="5B6B75"/>
                </a:solidFill>
                <a:latin typeface="Calibri" pitchFamily="34" charset="0"/>
                <a:ea typeface="Calibri" pitchFamily="34" charset="-122"/>
                <a:cs typeface="Calibri" pitchFamily="34" charset="-120"/>
              </a:rPr>
              <a:t>Chazelle Stanley</a:t>
            </a:r>
            <a:endParaRPr lang="en-US" sz="1200" dirty="0"/>
          </a:p>
        </p:txBody>
      </p:sp>
      <p:sp>
        <p:nvSpPr>
          <p:cNvPr id="22" name="Text 20"/>
          <p:cNvSpPr/>
          <p:nvPr/>
        </p:nvSpPr>
        <p:spPr>
          <a:xfrm>
            <a:off x="384048" y="3621024"/>
            <a:ext cx="365760" cy="384048"/>
          </a:xfrm>
          <a:prstGeom prst="rect">
            <a:avLst/>
          </a:prstGeom>
          <a:noFill/>
          <a:ln/>
        </p:spPr>
        <p:txBody>
          <a:bodyPr wrap="square" rtlCol="0" anchor="ctr"/>
          <a:lstStyle/>
          <a:p>
            <a:pPr marL="0" indent="0">
              <a:buNone/>
            </a:pPr>
            <a:r>
              <a:rPr lang="en-US" sz="1450" b="1" dirty="0">
                <a:solidFill>
                  <a:srgbClr val="6D28D9"/>
                </a:solidFill>
                <a:latin typeface="Calibri" pitchFamily="34" charset="0"/>
                <a:ea typeface="Calibri" pitchFamily="34" charset="-122"/>
                <a:cs typeface="Calibri" pitchFamily="34" charset="-120"/>
              </a:rPr>
              <a:t>7.</a:t>
            </a:r>
            <a:endParaRPr lang="en-US" sz="1450" dirty="0"/>
          </a:p>
        </p:txBody>
      </p:sp>
      <p:sp>
        <p:nvSpPr>
          <p:cNvPr id="23" name="Text 21"/>
          <p:cNvSpPr/>
          <p:nvPr/>
        </p:nvSpPr>
        <p:spPr>
          <a:xfrm>
            <a:off x="777240" y="3621024"/>
            <a:ext cx="585216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Conclusion &amp; Recommendations</a:t>
            </a:r>
            <a:endParaRPr lang="en-US" sz="1400" dirty="0"/>
          </a:p>
        </p:txBody>
      </p:sp>
      <p:sp>
        <p:nvSpPr>
          <p:cNvPr id="24" name="Text 22"/>
          <p:cNvSpPr/>
          <p:nvPr/>
        </p:nvSpPr>
        <p:spPr>
          <a:xfrm>
            <a:off x="6629400" y="3621024"/>
            <a:ext cx="2148840" cy="384048"/>
          </a:xfrm>
          <a:prstGeom prst="rect">
            <a:avLst/>
          </a:prstGeom>
          <a:noFill/>
          <a:ln/>
        </p:spPr>
        <p:txBody>
          <a:bodyPr wrap="square" rtlCol="0" anchor="ctr"/>
          <a:lstStyle/>
          <a:p>
            <a:pPr marL="0" indent="0">
              <a:buNone/>
            </a:pPr>
            <a:r>
              <a:rPr lang="en-US" sz="1200" i="1" dirty="0">
                <a:solidFill>
                  <a:srgbClr val="5B6B75"/>
                </a:solidFill>
                <a:latin typeface="Calibri" pitchFamily="34" charset="0"/>
                <a:ea typeface="Calibri" pitchFamily="34" charset="-122"/>
                <a:cs typeface="Calibri" pitchFamily="34" charset="-120"/>
              </a:rPr>
              <a:t>Group</a:t>
            </a:r>
            <a:endParaRPr lang="en-US" sz="1200" dirty="0"/>
          </a:p>
        </p:txBody>
      </p:sp>
      <p:sp>
        <p:nvSpPr>
          <p:cNvPr id="25" name="Text 23"/>
          <p:cNvSpPr/>
          <p:nvPr/>
        </p:nvSpPr>
        <p:spPr>
          <a:xfrm>
            <a:off x="384048" y="4064508"/>
            <a:ext cx="365760" cy="384048"/>
          </a:xfrm>
          <a:prstGeom prst="rect">
            <a:avLst/>
          </a:prstGeom>
          <a:noFill/>
          <a:ln/>
        </p:spPr>
        <p:txBody>
          <a:bodyPr wrap="square" rtlCol="0" anchor="ctr"/>
          <a:lstStyle/>
          <a:p>
            <a:pPr marL="0" indent="0">
              <a:buNone/>
            </a:pPr>
            <a:r>
              <a:rPr lang="en-US" sz="1450" b="1" dirty="0">
                <a:solidFill>
                  <a:srgbClr val="6D28D9"/>
                </a:solidFill>
                <a:latin typeface="Calibri" pitchFamily="34" charset="0"/>
                <a:ea typeface="Calibri" pitchFamily="34" charset="-122"/>
                <a:cs typeface="Calibri" pitchFamily="34" charset="-120"/>
              </a:rPr>
              <a:t>8.</a:t>
            </a:r>
            <a:endParaRPr lang="en-US" sz="1450" dirty="0"/>
          </a:p>
        </p:txBody>
      </p:sp>
      <p:sp>
        <p:nvSpPr>
          <p:cNvPr id="26" name="Text 24"/>
          <p:cNvSpPr/>
          <p:nvPr/>
        </p:nvSpPr>
        <p:spPr>
          <a:xfrm>
            <a:off x="777240" y="4064508"/>
            <a:ext cx="5852160" cy="384048"/>
          </a:xfrm>
          <a:prstGeom prst="rect">
            <a:avLst/>
          </a:prstGeom>
          <a:noFill/>
          <a:ln/>
        </p:spPr>
        <p:txBody>
          <a:bodyPr wrap="square" rtlCol="0" anchor="ctr"/>
          <a:lstStyle/>
          <a:p>
            <a:pPr marL="0" indent="0">
              <a:buNone/>
            </a:pPr>
            <a:r>
              <a:rPr lang="en-US" sz="1400" dirty="0">
                <a:solidFill>
                  <a:srgbClr val="1A1A1A"/>
                </a:solidFill>
                <a:latin typeface="Calibri" pitchFamily="34" charset="0"/>
                <a:ea typeface="Calibri" pitchFamily="34" charset="-122"/>
                <a:cs typeface="Calibri" pitchFamily="34" charset="-120"/>
              </a:rPr>
              <a:t>References</a:t>
            </a:r>
            <a:endParaRPr lang="en-US" sz="1400" dirty="0"/>
          </a:p>
        </p:txBody>
      </p:sp>
      <p:sp>
        <p:nvSpPr>
          <p:cNvPr id="27" name="Text 25"/>
          <p:cNvSpPr/>
          <p:nvPr/>
        </p:nvSpPr>
        <p:spPr>
          <a:xfrm>
            <a:off x="6629400" y="4064508"/>
            <a:ext cx="2148840" cy="384048"/>
          </a:xfrm>
          <a:prstGeom prst="rect">
            <a:avLst/>
          </a:prstGeom>
          <a:noFill/>
          <a:ln/>
        </p:spPr>
        <p:txBody>
          <a:bodyPr wrap="square" rtlCol="0" anchor="ctr"/>
          <a:lstStyle/>
          <a:p>
            <a:pPr marL="0" indent="0">
              <a:buNone/>
            </a:pP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500" b="1" dirty="0">
                <a:solidFill>
                  <a:srgbClr val="1A1A1A"/>
                </a:solidFill>
                <a:latin typeface="Calibri" pitchFamily="34" charset="0"/>
                <a:ea typeface="Calibri" pitchFamily="34" charset="-122"/>
                <a:cs typeface="Calibri" pitchFamily="34" charset="-120"/>
              </a:rPr>
              <a:t>Introduction: Riverdale Nursing Home</a:t>
            </a:r>
            <a:endParaRPr lang="en-US" sz="25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Shape 2"/>
          <p:cNvSpPr/>
          <p:nvPr/>
        </p:nvSpPr>
        <p:spPr>
          <a:xfrm>
            <a:off x="7269480" y="1005840"/>
            <a:ext cx="960120" cy="960120"/>
          </a:xfrm>
          <a:prstGeom prst="ellipse">
            <a:avLst/>
          </a:prstGeom>
          <a:solidFill>
            <a:srgbClr val="6D28D9"/>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7499909" y="1236269"/>
            <a:ext cx="499262" cy="499262"/>
          </a:xfrm>
          <a:prstGeom prst="rect">
            <a:avLst/>
          </a:prstGeom>
        </p:spPr>
      </p:pic>
      <p:sp>
        <p:nvSpPr>
          <p:cNvPr id="6" name="Text 3"/>
          <p:cNvSpPr/>
          <p:nvPr/>
        </p:nvSpPr>
        <p:spPr>
          <a:xfrm>
            <a:off x="384048" y="1051560"/>
            <a:ext cx="6629400" cy="3291840"/>
          </a:xfrm>
          <a:prstGeom prst="rect">
            <a:avLst/>
          </a:prstGeom>
          <a:noFill/>
          <a:ln/>
        </p:spPr>
        <p:txBody>
          <a:bodyPr wrap="square" rtlCol="0" anchor="t"/>
          <a:lstStyle/>
          <a:p>
            <a:pPr marL="342900" indent="-342900">
              <a:spcAft>
                <a:spcPts val="800"/>
              </a:spcAft>
              <a:buSzPct val="100000"/>
              <a:buChar char="•"/>
            </a:pPr>
            <a:r>
              <a:rPr lang="en-US" sz="1400" b="1" dirty="0">
                <a:solidFill>
                  <a:srgbClr val="6D28D9"/>
                </a:solidFill>
                <a:latin typeface="Calibri" pitchFamily="34" charset="0"/>
                <a:ea typeface="Calibri" pitchFamily="34" charset="-122"/>
                <a:cs typeface="Calibri" pitchFamily="34" charset="-120"/>
              </a:rPr>
              <a:t>Who it supports:  </a:t>
            </a:r>
            <a:r>
              <a:rPr lang="en-US" sz="1400" dirty="0">
                <a:solidFill>
                  <a:srgbClr val="1A1A1A"/>
                </a:solidFill>
                <a:latin typeface="Calibri" pitchFamily="34" charset="0"/>
                <a:ea typeface="Calibri" pitchFamily="34" charset="-122"/>
                <a:cs typeface="Calibri" pitchFamily="34" charset="-120"/>
              </a:rPr>
              <a:t>Riverdale's older residents receive hands-on personal care, help managing medication, and regular health monitoring from a dedicated care team.</a:t>
            </a:r>
            <a:endParaRPr lang="en-US" sz="1400" dirty="0"/>
          </a:p>
          <a:p>
            <a:pPr marL="0" indent="0">
              <a:spcAft>
                <a:spcPts val="800"/>
              </a:spcAft>
              <a:buNone/>
            </a:pPr>
            <a:r>
              <a:rPr lang="en-US" sz="1400" b="1" dirty="0">
                <a:solidFill>
                  <a:srgbClr val="6D28D9"/>
                </a:solidFill>
                <a:latin typeface="Calibri" pitchFamily="34" charset="0"/>
                <a:ea typeface="Calibri" pitchFamily="34" charset="-122"/>
                <a:cs typeface="Calibri" pitchFamily="34" charset="-120"/>
              </a:rPr>
              <a:t>How staff are organised:  </a:t>
            </a:r>
            <a:r>
              <a:rPr lang="en-US" sz="1400" dirty="0">
                <a:solidFill>
                  <a:srgbClr val="1A1A1A"/>
                </a:solidFill>
                <a:latin typeface="Calibri" pitchFamily="34" charset="0"/>
                <a:ea typeface="Calibri" pitchFamily="34" charset="-122"/>
                <a:cs typeface="Calibri" pitchFamily="34" charset="-120"/>
              </a:rPr>
              <a:t>Carers, senior carers, nurses and admin staff cover rotating shifts spread across two separate buildings on the same site.</a:t>
            </a:r>
            <a:endParaRPr lang="en-US" sz="1400" dirty="0"/>
          </a:p>
          <a:p>
            <a:pPr marL="0" indent="0">
              <a:spcAft>
                <a:spcPts val="800"/>
              </a:spcAft>
              <a:buNone/>
            </a:pPr>
            <a:r>
              <a:rPr lang="en-US" sz="1400" b="1" dirty="0">
                <a:solidFill>
                  <a:srgbClr val="6D28D9"/>
                </a:solidFill>
                <a:latin typeface="Calibri" pitchFamily="34" charset="0"/>
                <a:ea typeface="Calibri" pitchFamily="34" charset="-122"/>
                <a:cs typeface="Calibri" pitchFamily="34" charset="-120"/>
              </a:rPr>
              <a:t>The problem:  </a:t>
            </a:r>
            <a:r>
              <a:rPr lang="en-US" sz="1400" dirty="0">
                <a:solidFill>
                  <a:srgbClr val="1A1A1A"/>
                </a:solidFill>
                <a:latin typeface="Calibri" pitchFamily="34" charset="0"/>
                <a:ea typeface="Calibri" pitchFamily="34" charset="-122"/>
                <a:cs typeface="Calibri" pitchFamily="34" charset="-120"/>
              </a:rPr>
              <a:t>Every member of staff already has a Microsoft 365 licence, yet nobody has agreed which app belongs to which task — the result is mixed-up tool choices, duplicated effort, messages that go missing, and slower working than the software should allow.</a:t>
            </a:r>
            <a:endParaRPr lang="en-US" sz="1400" dirty="0"/>
          </a:p>
          <a:p>
            <a:pPr marL="0" indent="0">
              <a:spcAft>
                <a:spcPts val="800"/>
              </a:spcAft>
              <a:buNone/>
            </a:pPr>
            <a:r>
              <a:rPr lang="en-US" sz="1400" b="1" dirty="0">
                <a:solidFill>
                  <a:srgbClr val="6D28D9"/>
                </a:solidFill>
                <a:latin typeface="Calibri" pitchFamily="34" charset="0"/>
                <a:ea typeface="Calibri" pitchFamily="34" charset="-122"/>
                <a:cs typeface="Calibri" pitchFamily="34" charset="-120"/>
              </a:rPr>
              <a:t>Our objective:  </a:t>
            </a:r>
            <a:r>
              <a:rPr lang="en-US" sz="1400" dirty="0">
                <a:solidFill>
                  <a:srgbClr val="1A1A1A"/>
                </a:solidFill>
                <a:latin typeface="Calibri" pitchFamily="34" charset="0"/>
                <a:ea typeface="Calibri" pitchFamily="34" charset="-122"/>
                <a:cs typeface="Calibri" pitchFamily="34" charset="-120"/>
              </a:rPr>
              <a:t>This presentation works through five everyday tasks and pairs each with the Microsoft 365 tool best equipped to handle it, so the technology Riverdale already owns finally gets used consistently.</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600" b="1" dirty="0">
                <a:solidFill>
                  <a:srgbClr val="1A1A1A"/>
                </a:solidFill>
                <a:latin typeface="Calibri" pitchFamily="34" charset="0"/>
                <a:ea typeface="Calibri" pitchFamily="34" charset="-122"/>
                <a:cs typeface="Calibri" pitchFamily="34" charset="-120"/>
              </a:rPr>
              <a:t>Task 1: Staff Communication</a:t>
            </a:r>
            <a:endParaRPr lang="en-US" sz="26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Text 2"/>
          <p:cNvSpPr/>
          <p:nvPr/>
        </p:nvSpPr>
        <p:spPr>
          <a:xfrm>
            <a:off x="384048" y="804672"/>
            <a:ext cx="8375904" cy="292608"/>
          </a:xfrm>
          <a:prstGeom prst="rect">
            <a:avLst/>
          </a:prstGeom>
          <a:noFill/>
          <a:ln/>
        </p:spPr>
        <p:txBody>
          <a:bodyPr wrap="square" rtlCol="0" anchor="ctr"/>
          <a:lstStyle/>
          <a:p>
            <a:r>
              <a:rPr lang="en-US" sz="1350" i="1" dirty="0">
                <a:solidFill>
                  <a:srgbClr val="5B6B75"/>
                </a:solidFill>
                <a:latin typeface="Calibri" pitchFamily="34" charset="0"/>
                <a:ea typeface="Calibri" pitchFamily="34" charset="-122"/>
                <a:cs typeface="Calibri" pitchFamily="34" charset="-120"/>
              </a:rPr>
              <a:t>Recommended Tool:  </a:t>
            </a:r>
            <a:r>
              <a:rPr lang="en-US" sz="1350" b="1" i="1" dirty="0">
                <a:solidFill>
                  <a:srgbClr val="6D28D9"/>
                </a:solidFill>
                <a:latin typeface="Calibri" pitchFamily="34" charset="0"/>
                <a:ea typeface="Calibri" pitchFamily="34" charset="-122"/>
                <a:cs typeface="Calibri" pitchFamily="34" charset="-120"/>
              </a:rPr>
              <a:t>Microsoft Teams</a:t>
            </a:r>
            <a:r>
              <a:rPr lang="en-US" sz="1350" i="1" dirty="0">
                <a:solidFill>
                  <a:srgbClr val="5B6B75"/>
                </a:solidFill>
                <a:latin typeface="Calibri" pitchFamily="34" charset="0"/>
                <a:ea typeface="Calibri" pitchFamily="34" charset="-122"/>
                <a:cs typeface="Calibri" pitchFamily="34" charset="-120"/>
              </a:rPr>
              <a:t>          Presenter: </a:t>
            </a:r>
            <a:r>
              <a:rPr lang="en-US" sz="1400" dirty="0">
                <a:latin typeface="Calibri" pitchFamily="34" charset="0"/>
                <a:ea typeface="Calibri" pitchFamily="34" charset="-122"/>
                <a:cs typeface="Calibri" pitchFamily="34" charset="-120"/>
              </a:rPr>
              <a:t>  Pearl Acher 2544327</a:t>
            </a:r>
            <a:endParaRPr lang="en-US" sz="1400" dirty="0"/>
          </a:p>
          <a:p>
            <a:pPr marL="0" indent="0">
              <a:buNone/>
            </a:pPr>
            <a:endParaRPr lang="en-US" sz="1350" dirty="0"/>
          </a:p>
        </p:txBody>
      </p:sp>
      <p:sp>
        <p:nvSpPr>
          <p:cNvPr id="5" name="Shape 3"/>
          <p:cNvSpPr/>
          <p:nvPr/>
        </p:nvSpPr>
        <p:spPr>
          <a:xfrm>
            <a:off x="7818120" y="137160"/>
            <a:ext cx="502920" cy="502920"/>
          </a:xfrm>
          <a:prstGeom prst="ellipse">
            <a:avLst/>
          </a:prstGeom>
          <a:solidFill>
            <a:srgbClr val="6D28D9"/>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7938821" y="257861"/>
            <a:ext cx="261518" cy="261518"/>
          </a:xfrm>
          <a:prstGeom prst="rect">
            <a:avLst/>
          </a:prstGeom>
        </p:spPr>
      </p:pic>
      <p:sp>
        <p:nvSpPr>
          <p:cNvPr id="7" name="Text 4"/>
          <p:cNvSpPr/>
          <p:nvPr/>
        </p:nvSpPr>
        <p:spPr>
          <a:xfrm>
            <a:off x="384048" y="1133856"/>
            <a:ext cx="8375904" cy="3063240"/>
          </a:xfrm>
          <a:prstGeom prst="rect">
            <a:avLst/>
          </a:prstGeom>
          <a:noFill/>
          <a:ln/>
        </p:spPr>
        <p:txBody>
          <a:bodyPr wrap="square" rtlCol="0" anchor="t"/>
          <a:lstStyle/>
          <a:p>
            <a:pPr marL="342900" indent="-342900">
              <a:spcAft>
                <a:spcPts val="800"/>
              </a:spcAft>
              <a:buSzPct val="100000"/>
              <a:buChar char="•"/>
            </a:pPr>
            <a:r>
              <a:rPr lang="en-US" sz="1210" b="1" dirty="0">
                <a:solidFill>
                  <a:srgbClr val="6D28D9"/>
                </a:solidFill>
                <a:latin typeface="Calibri" pitchFamily="34" charset="0"/>
                <a:ea typeface="Calibri" pitchFamily="34" charset="-122"/>
                <a:cs typeface="Calibri" pitchFamily="34" charset="-120"/>
              </a:rPr>
              <a:t>What this involves:  </a:t>
            </a:r>
            <a:r>
              <a:rPr lang="en-US" sz="1210" dirty="0">
                <a:solidFill>
                  <a:srgbClr val="1A1A1A"/>
                </a:solidFill>
                <a:latin typeface="Calibri" pitchFamily="34" charset="0"/>
                <a:ea typeface="Calibri" pitchFamily="34" charset="-122"/>
                <a:cs typeface="Calibri" pitchFamily="34" charset="-120"/>
              </a:rPr>
              <a:t>Passing on shift handovers, sending urgent alerts, and coordinating everyday questions between carers, nurses and admin staff split across Riverdale's two buildings.</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Why Teams fits:  </a:t>
            </a:r>
            <a:r>
              <a:rPr lang="en-US" sz="1210" dirty="0">
                <a:solidFill>
                  <a:srgbClr val="1A1A1A"/>
                </a:solidFill>
                <a:latin typeface="Calibri" pitchFamily="34" charset="0"/>
                <a:ea typeface="Calibri" pitchFamily="34" charset="-122"/>
                <a:cs typeface="Calibri" pitchFamily="34" charset="-120"/>
              </a:rPr>
              <a:t>It bundles instant messaging, video calls and file sharing into one GDPR-compliant platform already included in the Microsoft 365 subscription Riverdale holds (Microsoft, 2024), and workplace use of Teams has been linked to smoother collaboration and stronger day-to-day performance (Melati, 2025).</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urgent cover:  </a:t>
            </a:r>
            <a:r>
              <a:rPr lang="en-US" sz="1210" dirty="0">
                <a:solidFill>
                  <a:srgbClr val="1A1A1A"/>
                </a:solidFill>
                <a:latin typeface="Calibri" pitchFamily="34" charset="0"/>
                <a:ea typeface="Calibri" pitchFamily="34" charset="-122"/>
                <a:cs typeface="Calibri" pitchFamily="34" charset="-120"/>
              </a:rPr>
              <a:t>A dedicated ‘Building B – Urgent Cover’ channel lets a manager post a staffing gap and get a reply from available staff within minutes, instead of working through a phone list.</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handover by video:  </a:t>
            </a:r>
            <a:r>
              <a:rPr lang="en-US" sz="1210" dirty="0">
                <a:solidFill>
                  <a:srgbClr val="1A1A1A"/>
                </a:solidFill>
                <a:latin typeface="Calibri" pitchFamily="34" charset="0"/>
                <a:ea typeface="Calibri" pitchFamily="34" charset="-122"/>
                <a:cs typeface="Calibri" pitchFamily="34" charset="-120"/>
              </a:rPr>
              <a:t>A short video call settles a detailed handover query without either member of staff leaving the floor they're on.</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confirmed delivery:  </a:t>
            </a:r>
            <a:r>
              <a:rPr lang="en-US" sz="1210" dirty="0">
                <a:solidFill>
                  <a:srgbClr val="1A1A1A"/>
                </a:solidFill>
                <a:latin typeface="Calibri" pitchFamily="34" charset="0"/>
                <a:ea typeface="Calibri" pitchFamily="34" charset="-122"/>
                <a:cs typeface="Calibri" pitchFamily="34" charset="-120"/>
              </a:rPr>
              <a:t>Read receipts and @mentions confirm a message has actually reached the right nurse, not just been sent into a general inbox (Lane et al., 2024).</a:t>
            </a:r>
            <a:endParaRPr lang="en-US" sz="121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200" b="1" dirty="0">
                <a:solidFill>
                  <a:srgbClr val="1A1A1A"/>
                </a:solidFill>
                <a:latin typeface="Calibri" pitchFamily="34" charset="0"/>
                <a:ea typeface="Calibri" pitchFamily="34" charset="-122"/>
                <a:cs typeface="Calibri" pitchFamily="34" charset="-120"/>
              </a:rPr>
              <a:t>Benefits &amp; Limitations: Teams at Riverdale</a:t>
            </a:r>
            <a:endParaRPr lang="en-US" sz="22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Shape 2"/>
          <p:cNvSpPr/>
          <p:nvPr/>
        </p:nvSpPr>
        <p:spPr>
          <a:xfrm>
            <a:off x="384048" y="950976"/>
            <a:ext cx="329184" cy="329184"/>
          </a:xfrm>
          <a:prstGeom prst="ellipse">
            <a:avLst/>
          </a:prstGeom>
          <a:solidFill>
            <a:srgbClr val="6D28D9"/>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463052" y="1029980"/>
            <a:ext cx="171176" cy="171176"/>
          </a:xfrm>
          <a:prstGeom prst="rect">
            <a:avLst/>
          </a:prstGeom>
        </p:spPr>
      </p:pic>
      <p:sp>
        <p:nvSpPr>
          <p:cNvPr id="6" name="Text 3"/>
          <p:cNvSpPr/>
          <p:nvPr/>
        </p:nvSpPr>
        <p:spPr>
          <a:xfrm>
            <a:off x="804672" y="969264"/>
            <a:ext cx="3657600" cy="310896"/>
          </a:xfrm>
          <a:prstGeom prst="rect">
            <a:avLst/>
          </a:prstGeom>
          <a:noFill/>
          <a:ln/>
        </p:spPr>
        <p:txBody>
          <a:bodyPr wrap="square"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7" name="Shape 4"/>
          <p:cNvSpPr/>
          <p:nvPr/>
        </p:nvSpPr>
        <p:spPr>
          <a:xfrm>
            <a:off x="4709160" y="950976"/>
            <a:ext cx="329184" cy="329184"/>
          </a:xfrm>
          <a:prstGeom prst="ellipse">
            <a:avLst/>
          </a:prstGeom>
          <a:solidFill>
            <a:srgbClr val="D97706"/>
          </a:solidFill>
          <a:ln/>
        </p:spPr>
        <p:txBody>
          <a:bodyPr/>
          <a:lstStyle/>
          <a:p>
            <a:endParaRPr lang="en-GB"/>
          </a:p>
        </p:txBody>
      </p:sp>
      <p:pic>
        <p:nvPicPr>
          <p:cNvPr id="8" name="Image 1" descr="preencoded.png"/>
          <p:cNvPicPr>
            <a:picLocks noChangeAspect="1"/>
          </p:cNvPicPr>
          <p:nvPr/>
        </p:nvPicPr>
        <p:blipFill>
          <a:blip r:embed="rId4"/>
          <a:stretch>
            <a:fillRect/>
          </a:stretch>
        </p:blipFill>
        <p:spPr>
          <a:xfrm>
            <a:off x="4788164" y="1029980"/>
            <a:ext cx="171176" cy="171176"/>
          </a:xfrm>
          <a:prstGeom prst="rect">
            <a:avLst/>
          </a:prstGeom>
        </p:spPr>
      </p:pic>
      <p:sp>
        <p:nvSpPr>
          <p:cNvPr id="9" name="Text 5"/>
          <p:cNvSpPr/>
          <p:nvPr/>
        </p:nvSpPr>
        <p:spPr>
          <a:xfrm>
            <a:off x="5129784" y="969264"/>
            <a:ext cx="3657600" cy="310896"/>
          </a:xfrm>
          <a:prstGeom prst="rect">
            <a:avLst/>
          </a:prstGeom>
          <a:noFill/>
          <a:ln/>
        </p:spPr>
        <p:txBody>
          <a:bodyPr wrap="square"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10" name="Shape 6"/>
          <p:cNvSpPr/>
          <p:nvPr/>
        </p:nvSpPr>
        <p:spPr>
          <a:xfrm>
            <a:off x="4526280" y="914400"/>
            <a:ext cx="0" cy="3246120"/>
          </a:xfrm>
          <a:prstGeom prst="line">
            <a:avLst/>
          </a:prstGeom>
          <a:noFill/>
          <a:ln w="12700">
            <a:solidFill>
              <a:srgbClr val="E2D9F3"/>
            </a:solidFill>
            <a:prstDash val="solid"/>
          </a:ln>
        </p:spPr>
        <p:txBody>
          <a:bodyPr/>
          <a:lstStyle/>
          <a:p>
            <a:endParaRPr lang="en-GB"/>
          </a:p>
        </p:txBody>
      </p:sp>
      <p:sp>
        <p:nvSpPr>
          <p:cNvPr id="11" name="Text 7"/>
          <p:cNvSpPr/>
          <p:nvPr/>
        </p:nvSpPr>
        <p:spPr>
          <a:xfrm>
            <a:off x="384048" y="1371600"/>
            <a:ext cx="4023360" cy="2834640"/>
          </a:xfrm>
          <a:prstGeom prst="rect">
            <a:avLst/>
          </a:prstGeom>
          <a:noFill/>
          <a:ln/>
        </p:spPr>
        <p:txBody>
          <a:bodyPr wrap="square" rtlCol="0" anchor="t"/>
          <a:lstStyle/>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Urgent cover requests reach available staff in minutes instead of a chain of phone calls (Melati, 2025).</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Channels can be organised by building or by team, keeping handovers easy to find later.</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Video calls add tone and reassurance that a typed message can't fully replace.</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Read receipts and @mentions confirm a message has actually been seen (Lane et al., 2024).</a:t>
            </a:r>
            <a:endParaRPr lang="en-US" sz="1260" dirty="0"/>
          </a:p>
        </p:txBody>
      </p:sp>
      <p:sp>
        <p:nvSpPr>
          <p:cNvPr id="12" name="Text 8"/>
          <p:cNvSpPr/>
          <p:nvPr/>
        </p:nvSpPr>
        <p:spPr>
          <a:xfrm>
            <a:off x="4709160" y="1371600"/>
            <a:ext cx="4023360" cy="2834640"/>
          </a:xfrm>
          <a:prstGeom prst="rect">
            <a:avLst/>
          </a:prstGeom>
          <a:noFill/>
          <a:ln/>
        </p:spPr>
        <p:txBody>
          <a:bodyPr wrap="square" rtlCol="0" anchor="t"/>
          <a:lstStyle/>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Without house rules on channel use, notifications can quickly turn into noise.</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Still depends on a stable internet connection in both buildings to work reliably.</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New starters need a short walkthrough before they use it with real confidence.</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A written message can still be misread without the nuance of a face-to-face chat.</a:t>
            </a:r>
            <a:endParaRPr lang="en-US" sz="126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500" b="1" dirty="0">
                <a:solidFill>
                  <a:srgbClr val="1A1A1A"/>
                </a:solidFill>
                <a:latin typeface="Calibri" pitchFamily="34" charset="0"/>
                <a:ea typeface="Calibri" pitchFamily="34" charset="-122"/>
                <a:cs typeface="Calibri" pitchFamily="34" charset="-120"/>
              </a:rPr>
              <a:t>Task 2: Care Documentation</a:t>
            </a:r>
            <a:endParaRPr lang="en-US" sz="25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Text 2"/>
          <p:cNvSpPr/>
          <p:nvPr/>
        </p:nvSpPr>
        <p:spPr>
          <a:xfrm>
            <a:off x="384048" y="804672"/>
            <a:ext cx="8375904" cy="292608"/>
          </a:xfrm>
          <a:prstGeom prst="rect">
            <a:avLst/>
          </a:prstGeom>
          <a:noFill/>
          <a:ln/>
        </p:spPr>
        <p:txBody>
          <a:bodyPr wrap="square" rtlCol="0" anchor="ctr"/>
          <a:lstStyle/>
          <a:p>
            <a:pPr marL="0" indent="0">
              <a:buNone/>
            </a:pPr>
            <a:r>
              <a:rPr lang="en-US" sz="1350" i="1" dirty="0">
                <a:solidFill>
                  <a:srgbClr val="5B6B75"/>
                </a:solidFill>
                <a:latin typeface="Calibri" pitchFamily="34" charset="0"/>
                <a:ea typeface="Calibri" pitchFamily="34" charset="-122"/>
                <a:cs typeface="Calibri" pitchFamily="34" charset="-120"/>
              </a:rPr>
              <a:t>Recommended Tool:  </a:t>
            </a:r>
            <a:r>
              <a:rPr lang="en-US" sz="1350" b="1" i="1" dirty="0">
                <a:solidFill>
                  <a:srgbClr val="6D28D9"/>
                </a:solidFill>
                <a:latin typeface="Calibri" pitchFamily="34" charset="0"/>
                <a:ea typeface="Calibri" pitchFamily="34" charset="-122"/>
                <a:cs typeface="Calibri" pitchFamily="34" charset="-120"/>
              </a:rPr>
              <a:t>Microsoft Word</a:t>
            </a:r>
            <a:r>
              <a:rPr lang="en-US" sz="1350" i="1" dirty="0">
                <a:solidFill>
                  <a:srgbClr val="5B6B75"/>
                </a:solidFill>
                <a:latin typeface="Calibri" pitchFamily="34" charset="0"/>
                <a:ea typeface="Calibri" pitchFamily="34" charset="-122"/>
                <a:cs typeface="Calibri" pitchFamily="34" charset="-120"/>
              </a:rPr>
              <a:t>          Presenter: </a:t>
            </a:r>
            <a:r>
              <a:rPr lang="en-US" sz="1350" b="1" i="1" dirty="0">
                <a:solidFill>
                  <a:srgbClr val="5B6B75"/>
                </a:solidFill>
                <a:latin typeface="Calibri" pitchFamily="34" charset="0"/>
                <a:ea typeface="Calibri" pitchFamily="34" charset="-122"/>
                <a:cs typeface="Calibri" pitchFamily="34" charset="-120"/>
              </a:rPr>
              <a:t>Sevarina Naa Teiko Ayettey  |  2538256</a:t>
            </a:r>
            <a:endParaRPr lang="en-US" sz="1350" dirty="0"/>
          </a:p>
        </p:txBody>
      </p:sp>
      <p:sp>
        <p:nvSpPr>
          <p:cNvPr id="5" name="Shape 3"/>
          <p:cNvSpPr/>
          <p:nvPr/>
        </p:nvSpPr>
        <p:spPr>
          <a:xfrm>
            <a:off x="7818120" y="137160"/>
            <a:ext cx="502920" cy="502920"/>
          </a:xfrm>
          <a:prstGeom prst="ellipse">
            <a:avLst/>
          </a:prstGeom>
          <a:solidFill>
            <a:srgbClr val="6D28D9"/>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7938821" y="257861"/>
            <a:ext cx="261518" cy="261518"/>
          </a:xfrm>
          <a:prstGeom prst="rect">
            <a:avLst/>
          </a:prstGeom>
        </p:spPr>
      </p:pic>
      <p:sp>
        <p:nvSpPr>
          <p:cNvPr id="7" name="Text 4"/>
          <p:cNvSpPr/>
          <p:nvPr/>
        </p:nvSpPr>
        <p:spPr>
          <a:xfrm>
            <a:off x="384048" y="1133856"/>
            <a:ext cx="8375904" cy="3063240"/>
          </a:xfrm>
          <a:prstGeom prst="rect">
            <a:avLst/>
          </a:prstGeom>
          <a:noFill/>
          <a:ln/>
        </p:spPr>
        <p:txBody>
          <a:bodyPr wrap="square" rtlCol="0" anchor="t"/>
          <a:lstStyle/>
          <a:p>
            <a:pPr marL="342900" indent="-342900">
              <a:spcAft>
                <a:spcPts val="800"/>
              </a:spcAft>
              <a:buSzPct val="100000"/>
              <a:buChar char="•"/>
            </a:pPr>
            <a:r>
              <a:rPr lang="en-US" sz="1210" b="1" dirty="0">
                <a:solidFill>
                  <a:srgbClr val="6D28D9"/>
                </a:solidFill>
                <a:latin typeface="Calibri" pitchFamily="34" charset="0"/>
                <a:ea typeface="Calibri" pitchFamily="34" charset="-122"/>
                <a:cs typeface="Calibri" pitchFamily="34" charset="-120"/>
              </a:rPr>
              <a:t>What this involves:  </a:t>
            </a:r>
            <a:r>
              <a:rPr lang="en-US" sz="1210" dirty="0">
                <a:solidFill>
                  <a:srgbClr val="1A1A1A"/>
                </a:solidFill>
                <a:latin typeface="Calibri" pitchFamily="34" charset="0"/>
                <a:ea typeface="Calibri" pitchFamily="34" charset="-122"/>
                <a:cs typeface="Calibri" pitchFamily="34" charset="-120"/>
              </a:rPr>
              <a:t>Producing the care plans, incident write-ups, and shift handover notes that carers and nurses need for every resident, in both buildings, every day.</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Why Word fits:  </a:t>
            </a:r>
            <a:r>
              <a:rPr lang="en-US" sz="1210" dirty="0">
                <a:solidFill>
                  <a:srgbClr val="1A1A1A"/>
                </a:solidFill>
                <a:latin typeface="Calibri" pitchFamily="34" charset="0"/>
                <a:ea typeface="Calibri" pitchFamily="34" charset="-122"/>
                <a:cs typeface="Calibri" pitchFamily="34" charset="-120"/>
              </a:rPr>
              <a:t>It's still the first program most people open for anything that needs to read professionally, and it has long been the standard format for records passed between people (Poisso, 2019; Bernoff, 2023).</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built-in templates:  </a:t>
            </a:r>
            <a:r>
              <a:rPr lang="en-US" sz="1210" dirty="0">
                <a:solidFill>
                  <a:srgbClr val="1A1A1A"/>
                </a:solidFill>
                <a:latin typeface="Calibri" pitchFamily="34" charset="0"/>
                <a:ea typeface="Calibri" pitchFamily="34" charset="-122"/>
                <a:cs typeface="Calibri" pitchFamily="34" charset="-120"/>
              </a:rPr>
              <a:t>The Insert tab drops ready-made tables into a document for things like a falls assessment or a food chart, so nobody starts from a blank page.</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consistent formatting:  </a:t>
            </a:r>
            <a:r>
              <a:rPr lang="en-US" sz="1210" dirty="0">
                <a:solidFill>
                  <a:srgbClr val="1A1A1A"/>
                </a:solidFill>
                <a:latin typeface="Calibri" pitchFamily="34" charset="0"/>
                <a:ea typeface="Calibri" pitchFamily="34" charset="-122"/>
                <a:cs typeface="Calibri" pitchFamily="34" charset="-120"/>
              </a:rPr>
              <a:t>The Home tab's styles keep every handover note looking the same, whoever wrote it, so the next shift can scan it quickly.</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safer corrections:  </a:t>
            </a:r>
            <a:r>
              <a:rPr lang="en-US" sz="1210" dirty="0">
                <a:solidFill>
                  <a:srgbClr val="1A1A1A"/>
                </a:solidFill>
                <a:latin typeface="Calibri" pitchFamily="34" charset="0"/>
                <a:ea typeface="Calibri" pitchFamily="34" charset="-122"/>
                <a:cs typeface="Calibri" pitchFamily="34" charset="-120"/>
              </a:rPr>
              <a:t>Track Changes lets a senior carer review and correct a junior colleague's entry without losing what was originally written, which supports accountability.</a:t>
            </a:r>
            <a:endParaRPr lang="en-US" sz="121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200" b="1" dirty="0">
                <a:solidFill>
                  <a:srgbClr val="1A1A1A"/>
                </a:solidFill>
                <a:latin typeface="Calibri" pitchFamily="34" charset="0"/>
                <a:ea typeface="Calibri" pitchFamily="34" charset="-122"/>
                <a:cs typeface="Calibri" pitchFamily="34" charset="-120"/>
              </a:rPr>
              <a:t>Benefits &amp; Limitations: Word at Riverdale</a:t>
            </a:r>
            <a:endParaRPr lang="en-US" sz="22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Shape 2"/>
          <p:cNvSpPr/>
          <p:nvPr/>
        </p:nvSpPr>
        <p:spPr>
          <a:xfrm>
            <a:off x="384048" y="950976"/>
            <a:ext cx="329184" cy="329184"/>
          </a:xfrm>
          <a:prstGeom prst="ellipse">
            <a:avLst/>
          </a:prstGeom>
          <a:solidFill>
            <a:srgbClr val="6D28D9"/>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463052" y="1029980"/>
            <a:ext cx="171176" cy="171176"/>
          </a:xfrm>
          <a:prstGeom prst="rect">
            <a:avLst/>
          </a:prstGeom>
        </p:spPr>
      </p:pic>
      <p:sp>
        <p:nvSpPr>
          <p:cNvPr id="6" name="Text 3"/>
          <p:cNvSpPr/>
          <p:nvPr/>
        </p:nvSpPr>
        <p:spPr>
          <a:xfrm>
            <a:off x="804672" y="969264"/>
            <a:ext cx="3657600" cy="310896"/>
          </a:xfrm>
          <a:prstGeom prst="rect">
            <a:avLst/>
          </a:prstGeom>
          <a:noFill/>
          <a:ln/>
        </p:spPr>
        <p:txBody>
          <a:bodyPr wrap="square"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7" name="Shape 4"/>
          <p:cNvSpPr/>
          <p:nvPr/>
        </p:nvSpPr>
        <p:spPr>
          <a:xfrm>
            <a:off x="4709160" y="950976"/>
            <a:ext cx="329184" cy="329184"/>
          </a:xfrm>
          <a:prstGeom prst="ellipse">
            <a:avLst/>
          </a:prstGeom>
          <a:solidFill>
            <a:srgbClr val="D97706"/>
          </a:solidFill>
          <a:ln/>
        </p:spPr>
        <p:txBody>
          <a:bodyPr/>
          <a:lstStyle/>
          <a:p>
            <a:endParaRPr lang="en-GB"/>
          </a:p>
        </p:txBody>
      </p:sp>
      <p:pic>
        <p:nvPicPr>
          <p:cNvPr id="8" name="Image 1" descr="preencoded.png"/>
          <p:cNvPicPr>
            <a:picLocks noChangeAspect="1"/>
          </p:cNvPicPr>
          <p:nvPr/>
        </p:nvPicPr>
        <p:blipFill>
          <a:blip r:embed="rId4"/>
          <a:stretch>
            <a:fillRect/>
          </a:stretch>
        </p:blipFill>
        <p:spPr>
          <a:xfrm>
            <a:off x="4788164" y="1029980"/>
            <a:ext cx="171176" cy="171176"/>
          </a:xfrm>
          <a:prstGeom prst="rect">
            <a:avLst/>
          </a:prstGeom>
        </p:spPr>
      </p:pic>
      <p:sp>
        <p:nvSpPr>
          <p:cNvPr id="9" name="Text 5"/>
          <p:cNvSpPr/>
          <p:nvPr/>
        </p:nvSpPr>
        <p:spPr>
          <a:xfrm>
            <a:off x="5129784" y="969264"/>
            <a:ext cx="3657600" cy="310896"/>
          </a:xfrm>
          <a:prstGeom prst="rect">
            <a:avLst/>
          </a:prstGeom>
          <a:noFill/>
          <a:ln/>
        </p:spPr>
        <p:txBody>
          <a:bodyPr wrap="square"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10" name="Shape 6"/>
          <p:cNvSpPr/>
          <p:nvPr/>
        </p:nvSpPr>
        <p:spPr>
          <a:xfrm>
            <a:off x="4526280" y="914400"/>
            <a:ext cx="0" cy="3246120"/>
          </a:xfrm>
          <a:prstGeom prst="line">
            <a:avLst/>
          </a:prstGeom>
          <a:noFill/>
          <a:ln w="12700">
            <a:solidFill>
              <a:srgbClr val="E2D9F3"/>
            </a:solidFill>
            <a:prstDash val="solid"/>
          </a:ln>
        </p:spPr>
        <p:txBody>
          <a:bodyPr/>
          <a:lstStyle/>
          <a:p>
            <a:endParaRPr lang="en-GB"/>
          </a:p>
        </p:txBody>
      </p:sp>
      <p:sp>
        <p:nvSpPr>
          <p:cNvPr id="11" name="Text 7"/>
          <p:cNvSpPr/>
          <p:nvPr/>
        </p:nvSpPr>
        <p:spPr>
          <a:xfrm>
            <a:off x="384048" y="1371600"/>
            <a:ext cx="4023360" cy="2834640"/>
          </a:xfrm>
          <a:prstGeom prst="rect">
            <a:avLst/>
          </a:prstGeom>
          <a:noFill/>
          <a:ln/>
        </p:spPr>
        <p:txBody>
          <a:bodyPr wrap="square" rtlCol="0" anchor="t"/>
          <a:lstStyle/>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Most staff can already use it competently, so training barely eats into the working day (Bernoff, 2023).</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Ready-made tables and formatting keep records like falls assessments and food charts consistent.</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Built-in spellcheck and grammar tools catch errors before they reach a resident's file (Poisso, 2019).</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Anything saved to OneDrive can be opened and updated from either building.</a:t>
            </a:r>
            <a:endParaRPr lang="en-US" sz="1260" dirty="0"/>
          </a:p>
        </p:txBody>
      </p:sp>
      <p:sp>
        <p:nvSpPr>
          <p:cNvPr id="12" name="Text 8"/>
          <p:cNvSpPr/>
          <p:nvPr/>
        </p:nvSpPr>
        <p:spPr>
          <a:xfrm>
            <a:off x="4709160" y="1371600"/>
            <a:ext cx="4023360" cy="2834640"/>
          </a:xfrm>
          <a:prstGeom prst="rect">
            <a:avLst/>
          </a:prstGeom>
          <a:noFill/>
          <a:ln/>
        </p:spPr>
        <p:txBody>
          <a:bodyPr wrap="square" rtlCol="0" anchor="t"/>
          <a:lstStyle/>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Has no audit trail of its own, leaving a gap against full CQC Regulation 17 compliance (Digital Care Hub, 2024).</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Only stays consistent if every carer actually fills in the templates as intended.</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Records can end up duplicated or overwritten without agreed file-naming rules.</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Still needs a working device and a login for whoever is writing the notes.</a:t>
            </a:r>
            <a:endParaRPr lang="en-US" sz="126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400" b="1" dirty="0">
                <a:solidFill>
                  <a:srgbClr val="1A1A1A"/>
                </a:solidFill>
                <a:latin typeface="Calibri" pitchFamily="34" charset="0"/>
                <a:ea typeface="Calibri" pitchFamily="34" charset="-122"/>
                <a:cs typeface="Calibri" pitchFamily="34" charset="-120"/>
              </a:rPr>
              <a:t>Task 3: Staff Scheduling / Rotas</a:t>
            </a:r>
            <a:endParaRPr lang="en-US" sz="24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Text 2"/>
          <p:cNvSpPr/>
          <p:nvPr/>
        </p:nvSpPr>
        <p:spPr>
          <a:xfrm>
            <a:off x="384048" y="804672"/>
            <a:ext cx="8375904" cy="292608"/>
          </a:xfrm>
          <a:prstGeom prst="rect">
            <a:avLst/>
          </a:prstGeom>
          <a:noFill/>
          <a:ln/>
        </p:spPr>
        <p:txBody>
          <a:bodyPr wrap="square" rtlCol="0" anchor="ctr"/>
          <a:lstStyle/>
          <a:p>
            <a:pPr marL="0" indent="0">
              <a:buNone/>
            </a:pPr>
            <a:r>
              <a:rPr lang="en-US" sz="1350" i="1" dirty="0">
                <a:solidFill>
                  <a:srgbClr val="5B6B75"/>
                </a:solidFill>
                <a:latin typeface="Calibri" pitchFamily="34" charset="0"/>
                <a:ea typeface="Calibri" pitchFamily="34" charset="-122"/>
                <a:cs typeface="Calibri" pitchFamily="34" charset="-120"/>
              </a:rPr>
              <a:t>Recommended Tool:  </a:t>
            </a:r>
            <a:r>
              <a:rPr lang="en-US" sz="1350" b="1" i="1" dirty="0">
                <a:solidFill>
                  <a:srgbClr val="6D28D9"/>
                </a:solidFill>
                <a:latin typeface="Calibri" pitchFamily="34" charset="0"/>
                <a:ea typeface="Calibri" pitchFamily="34" charset="-122"/>
                <a:cs typeface="Calibri" pitchFamily="34" charset="-120"/>
              </a:rPr>
              <a:t>Microsoft Excel</a:t>
            </a:r>
            <a:r>
              <a:rPr lang="en-US" sz="1350" i="1" dirty="0">
                <a:solidFill>
                  <a:srgbClr val="5B6B75"/>
                </a:solidFill>
                <a:latin typeface="Calibri" pitchFamily="34" charset="0"/>
                <a:ea typeface="Calibri" pitchFamily="34" charset="-122"/>
                <a:cs typeface="Calibri" pitchFamily="34" charset="-120"/>
              </a:rPr>
              <a:t>          Presenter: </a:t>
            </a:r>
            <a:r>
              <a:rPr lang="en-US" sz="1350" b="1" i="1" dirty="0">
                <a:solidFill>
                  <a:srgbClr val="5B6B75"/>
                </a:solidFill>
                <a:latin typeface="Calibri" pitchFamily="34" charset="0"/>
                <a:ea typeface="Calibri" pitchFamily="34" charset="-122"/>
                <a:cs typeface="Calibri" pitchFamily="34" charset="-120"/>
              </a:rPr>
              <a:t>Senait Mebratu  |  2543091</a:t>
            </a:r>
            <a:endParaRPr lang="en-US" sz="1350" dirty="0"/>
          </a:p>
        </p:txBody>
      </p:sp>
      <p:sp>
        <p:nvSpPr>
          <p:cNvPr id="5" name="Shape 3"/>
          <p:cNvSpPr/>
          <p:nvPr/>
        </p:nvSpPr>
        <p:spPr>
          <a:xfrm>
            <a:off x="7818120" y="137160"/>
            <a:ext cx="502920" cy="502920"/>
          </a:xfrm>
          <a:prstGeom prst="ellipse">
            <a:avLst/>
          </a:prstGeom>
          <a:solidFill>
            <a:srgbClr val="6D28D9"/>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7938821" y="257861"/>
            <a:ext cx="261518" cy="261518"/>
          </a:xfrm>
          <a:prstGeom prst="rect">
            <a:avLst/>
          </a:prstGeom>
        </p:spPr>
      </p:pic>
      <p:sp>
        <p:nvSpPr>
          <p:cNvPr id="7" name="Text 4"/>
          <p:cNvSpPr/>
          <p:nvPr/>
        </p:nvSpPr>
        <p:spPr>
          <a:xfrm>
            <a:off x="384048" y="1133856"/>
            <a:ext cx="8375904" cy="3063240"/>
          </a:xfrm>
          <a:prstGeom prst="rect">
            <a:avLst/>
          </a:prstGeom>
          <a:noFill/>
          <a:ln/>
        </p:spPr>
        <p:txBody>
          <a:bodyPr wrap="square" rtlCol="0" anchor="t"/>
          <a:lstStyle/>
          <a:p>
            <a:pPr marL="342900" indent="-342900">
              <a:spcAft>
                <a:spcPts val="800"/>
              </a:spcAft>
              <a:buSzPct val="100000"/>
              <a:buChar char="•"/>
            </a:pPr>
            <a:r>
              <a:rPr lang="en-US" sz="1210" b="1" dirty="0">
                <a:solidFill>
                  <a:srgbClr val="6D28D9"/>
                </a:solidFill>
                <a:latin typeface="Calibri" pitchFamily="34" charset="0"/>
                <a:ea typeface="Calibri" pitchFamily="34" charset="-122"/>
                <a:cs typeface="Calibri" pitchFamily="34" charset="-120"/>
              </a:rPr>
              <a:t>What this involves:  </a:t>
            </a:r>
            <a:r>
              <a:rPr lang="en-US" sz="1210" dirty="0">
                <a:solidFill>
                  <a:srgbClr val="1A1A1A"/>
                </a:solidFill>
                <a:latin typeface="Calibri" pitchFamily="34" charset="0"/>
                <a:ea typeface="Calibri" pitchFamily="34" charset="-122"/>
                <a:cs typeface="Calibri" pitchFamily="34" charset="-120"/>
              </a:rPr>
              <a:t>Spreading each contracted member of staff's hours evenly across the year — 40 hours a week, 52 weeks a year — while building training days, supervision meetings and agreed home-working time into the rota ahead of time.</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Why Excel fits:  </a:t>
            </a:r>
            <a:r>
              <a:rPr lang="en-US" sz="1210" dirty="0">
                <a:solidFill>
                  <a:srgbClr val="1A1A1A"/>
                </a:solidFill>
                <a:latin typeface="Calibri" pitchFamily="34" charset="0"/>
                <a:ea typeface="Calibri" pitchFamily="34" charset="-122"/>
                <a:cs typeface="Calibri" pitchFamily="34" charset="-120"/>
              </a:rPr>
              <a:t>A rota can be built to match Riverdale's exact shift pattern, and a plain grid of rows and columns is still one of the clearest ways to lay out a large volume of numbers (Koschat, 2005).</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team grouping:  </a:t>
            </a:r>
            <a:r>
              <a:rPr lang="en-US" sz="1210" dirty="0">
                <a:solidFill>
                  <a:srgbClr val="1A1A1A"/>
                </a:solidFill>
                <a:latin typeface="Calibri" pitchFamily="34" charset="0"/>
                <a:ea typeface="Calibri" pitchFamily="34" charset="-122"/>
                <a:cs typeface="Calibri" pitchFamily="34" charset="-120"/>
              </a:rPr>
              <a:t>Splitting staff into teams keeps long shifts and half-day shifts balanced through the week, with every date, time and hour recorded clearly.</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colour-coding:  </a:t>
            </a:r>
            <a:r>
              <a:rPr lang="en-US" sz="1210" dirty="0">
                <a:solidFill>
                  <a:srgbClr val="1A1A1A"/>
                </a:solidFill>
                <a:latin typeface="Calibri" pitchFamily="34" charset="0"/>
                <a:ea typeface="Calibri" pitchFamily="34" charset="-122"/>
                <a:cs typeface="Calibri" pitchFamily="34" charset="-120"/>
              </a:rPr>
              <a:t>Colour keys make annual leave, last-minute changes and cover needs jump out at a glance, rather than staff having to read every cell.</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automatic flags:  </a:t>
            </a:r>
            <a:r>
              <a:rPr lang="en-US" sz="1210" dirty="0">
                <a:solidFill>
                  <a:srgbClr val="1A1A1A"/>
                </a:solidFill>
                <a:latin typeface="Calibri" pitchFamily="34" charset="0"/>
                <a:ea typeface="Calibri" pitchFamily="34" charset="-122"/>
                <a:cs typeface="Calibri" pitchFamily="34" charset="-120"/>
              </a:rPr>
              <a:t>Conditional formatting can highlight an uncovered shift automatically, so a manager spots the gap without scanning the whole rota by eye (Tuominen et al., 2016).</a:t>
            </a:r>
            <a:endParaRPr lang="en-US" sz="121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200" b="1" dirty="0">
                <a:solidFill>
                  <a:srgbClr val="1A1A1A"/>
                </a:solidFill>
                <a:latin typeface="Calibri" pitchFamily="34" charset="0"/>
                <a:ea typeface="Calibri" pitchFamily="34" charset="-122"/>
                <a:cs typeface="Calibri" pitchFamily="34" charset="-120"/>
              </a:rPr>
              <a:t>Benefits &amp; Limitations: Excel at Riverdale</a:t>
            </a:r>
            <a:endParaRPr lang="en-US" sz="22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Shape 2"/>
          <p:cNvSpPr/>
          <p:nvPr/>
        </p:nvSpPr>
        <p:spPr>
          <a:xfrm>
            <a:off x="384048" y="950976"/>
            <a:ext cx="329184" cy="329184"/>
          </a:xfrm>
          <a:prstGeom prst="ellipse">
            <a:avLst/>
          </a:prstGeom>
          <a:solidFill>
            <a:srgbClr val="6D28D9"/>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463052" y="1029980"/>
            <a:ext cx="171176" cy="171176"/>
          </a:xfrm>
          <a:prstGeom prst="rect">
            <a:avLst/>
          </a:prstGeom>
        </p:spPr>
      </p:pic>
      <p:sp>
        <p:nvSpPr>
          <p:cNvPr id="6" name="Text 3"/>
          <p:cNvSpPr/>
          <p:nvPr/>
        </p:nvSpPr>
        <p:spPr>
          <a:xfrm>
            <a:off x="804672" y="969264"/>
            <a:ext cx="3657600" cy="310896"/>
          </a:xfrm>
          <a:prstGeom prst="rect">
            <a:avLst/>
          </a:prstGeom>
          <a:noFill/>
          <a:ln/>
        </p:spPr>
        <p:txBody>
          <a:bodyPr wrap="square"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7" name="Shape 4"/>
          <p:cNvSpPr/>
          <p:nvPr/>
        </p:nvSpPr>
        <p:spPr>
          <a:xfrm>
            <a:off x="4709160" y="950976"/>
            <a:ext cx="329184" cy="329184"/>
          </a:xfrm>
          <a:prstGeom prst="ellipse">
            <a:avLst/>
          </a:prstGeom>
          <a:solidFill>
            <a:srgbClr val="D97706"/>
          </a:solidFill>
          <a:ln/>
        </p:spPr>
        <p:txBody>
          <a:bodyPr/>
          <a:lstStyle/>
          <a:p>
            <a:endParaRPr lang="en-GB"/>
          </a:p>
        </p:txBody>
      </p:sp>
      <p:pic>
        <p:nvPicPr>
          <p:cNvPr id="8" name="Image 1" descr="preencoded.png"/>
          <p:cNvPicPr>
            <a:picLocks noChangeAspect="1"/>
          </p:cNvPicPr>
          <p:nvPr/>
        </p:nvPicPr>
        <p:blipFill>
          <a:blip r:embed="rId4"/>
          <a:stretch>
            <a:fillRect/>
          </a:stretch>
        </p:blipFill>
        <p:spPr>
          <a:xfrm>
            <a:off x="4788164" y="1029980"/>
            <a:ext cx="171176" cy="171176"/>
          </a:xfrm>
          <a:prstGeom prst="rect">
            <a:avLst/>
          </a:prstGeom>
        </p:spPr>
      </p:pic>
      <p:sp>
        <p:nvSpPr>
          <p:cNvPr id="9" name="Text 5"/>
          <p:cNvSpPr/>
          <p:nvPr/>
        </p:nvSpPr>
        <p:spPr>
          <a:xfrm>
            <a:off x="5129784" y="969264"/>
            <a:ext cx="3657600" cy="310896"/>
          </a:xfrm>
          <a:prstGeom prst="rect">
            <a:avLst/>
          </a:prstGeom>
          <a:noFill/>
          <a:ln/>
        </p:spPr>
        <p:txBody>
          <a:bodyPr wrap="square"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10" name="Shape 6"/>
          <p:cNvSpPr/>
          <p:nvPr/>
        </p:nvSpPr>
        <p:spPr>
          <a:xfrm>
            <a:off x="4526280" y="914400"/>
            <a:ext cx="0" cy="3246120"/>
          </a:xfrm>
          <a:prstGeom prst="line">
            <a:avLst/>
          </a:prstGeom>
          <a:noFill/>
          <a:ln w="12700">
            <a:solidFill>
              <a:srgbClr val="E2D9F3"/>
            </a:solidFill>
            <a:prstDash val="solid"/>
          </a:ln>
        </p:spPr>
        <p:txBody>
          <a:bodyPr/>
          <a:lstStyle/>
          <a:p>
            <a:endParaRPr lang="en-GB"/>
          </a:p>
        </p:txBody>
      </p:sp>
      <p:sp>
        <p:nvSpPr>
          <p:cNvPr id="11" name="Text 7"/>
          <p:cNvSpPr/>
          <p:nvPr/>
        </p:nvSpPr>
        <p:spPr>
          <a:xfrm>
            <a:off x="384048" y="1371600"/>
            <a:ext cx="4023360" cy="2834640"/>
          </a:xfrm>
          <a:prstGeom prst="rect">
            <a:avLst/>
          </a:prstGeom>
          <a:noFill/>
          <a:ln/>
        </p:spPr>
        <p:txBody>
          <a:bodyPr wrap="square" rtlCol="0" anchor="t"/>
          <a:lstStyle/>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A grid of rows and columns makes a full rota easy to read at a glance, even across two sites (Koschat, 2005).</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Colour-coding and conditional formatting surface leave, gaps and changes instantly.</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Cuts down the manual work ward managers do when covering or reallocating shifts (Tuominen et al., 2016).</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Comes bundled with Microsoft 365 already, and updates live for everyone via OneDrive.</a:t>
            </a:r>
            <a:endParaRPr lang="en-US" sz="1260" dirty="0"/>
          </a:p>
        </p:txBody>
      </p:sp>
      <p:sp>
        <p:nvSpPr>
          <p:cNvPr id="12" name="Text 8"/>
          <p:cNvSpPr/>
          <p:nvPr/>
        </p:nvSpPr>
        <p:spPr>
          <a:xfrm>
            <a:off x="4709160" y="1371600"/>
            <a:ext cx="4023360" cy="2834640"/>
          </a:xfrm>
          <a:prstGeom prst="rect">
            <a:avLst/>
          </a:prstGeom>
          <a:noFill/>
          <a:ln/>
        </p:spPr>
        <p:txBody>
          <a:bodyPr wrap="square" rtlCol="0" anchor="t"/>
          <a:lstStyle/>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Roughly 1 formula in 20 has an error somewhere if nobody checks it (Panko, 1998).</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Both buildings need a working connection to see the same live version of the rota.</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New starters need at least a basic walkthrough before editing it with confidence.</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Won't catch a genuine human slip, like accidentally double-booking someone.</a:t>
            </a:r>
            <a:endParaRPr lang="en-US" sz="126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300" b="1" dirty="0">
                <a:solidFill>
                  <a:srgbClr val="1A1A1A"/>
                </a:solidFill>
                <a:latin typeface="Calibri" pitchFamily="34" charset="0"/>
                <a:ea typeface="Calibri" pitchFamily="34" charset="-122"/>
                <a:cs typeface="Calibri" pitchFamily="34" charset="-120"/>
              </a:rPr>
              <a:t>Task 4: Secure File Storage &amp; Sharing</a:t>
            </a:r>
            <a:endParaRPr lang="en-US" sz="23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Text 2"/>
          <p:cNvSpPr/>
          <p:nvPr/>
        </p:nvSpPr>
        <p:spPr>
          <a:xfrm>
            <a:off x="384048" y="804672"/>
            <a:ext cx="8375904" cy="292608"/>
          </a:xfrm>
          <a:prstGeom prst="rect">
            <a:avLst/>
          </a:prstGeom>
          <a:noFill/>
          <a:ln/>
        </p:spPr>
        <p:txBody>
          <a:bodyPr wrap="square" rtlCol="0" anchor="ctr"/>
          <a:lstStyle/>
          <a:p>
            <a:r>
              <a:rPr lang="en-US" sz="1350" i="1" dirty="0">
                <a:solidFill>
                  <a:srgbClr val="5B6B75"/>
                </a:solidFill>
                <a:latin typeface="Calibri" pitchFamily="34" charset="0"/>
                <a:ea typeface="Calibri" pitchFamily="34" charset="-122"/>
                <a:cs typeface="Calibri" pitchFamily="34" charset="-120"/>
              </a:rPr>
              <a:t>Recommended Tool:  </a:t>
            </a:r>
            <a:r>
              <a:rPr lang="en-US" sz="1350" b="1" i="1" dirty="0">
                <a:solidFill>
                  <a:srgbClr val="6D28D9"/>
                </a:solidFill>
                <a:latin typeface="Calibri" pitchFamily="34" charset="0"/>
                <a:ea typeface="Calibri" pitchFamily="34" charset="-122"/>
                <a:cs typeface="Calibri" pitchFamily="34" charset="-120"/>
              </a:rPr>
              <a:t>Microsoft OneDrive</a:t>
            </a:r>
            <a:r>
              <a:rPr lang="en-US" sz="1350" i="1" dirty="0">
                <a:solidFill>
                  <a:srgbClr val="5B6B75"/>
                </a:solidFill>
                <a:latin typeface="Calibri" pitchFamily="34" charset="0"/>
                <a:ea typeface="Calibri" pitchFamily="34" charset="-122"/>
                <a:cs typeface="Calibri" pitchFamily="34" charset="-120"/>
              </a:rPr>
              <a:t>          Presenter: </a:t>
            </a:r>
            <a:r>
              <a:rPr lang="en-US" sz="1350" b="1" i="1" dirty="0">
                <a:solidFill>
                  <a:srgbClr val="5B6B75"/>
                </a:solidFill>
                <a:latin typeface="Calibri" pitchFamily="34" charset="0"/>
                <a:ea typeface="Calibri" pitchFamily="34" charset="-122"/>
                <a:cs typeface="Calibri" pitchFamily="34" charset="-120"/>
              </a:rPr>
              <a:t>Monica Gregory </a:t>
            </a:r>
            <a:r>
              <a:rPr lang="en-US" sz="1400" b="1" i="1" dirty="0">
                <a:solidFill>
                  <a:srgbClr val="555555"/>
                </a:solidFill>
                <a:latin typeface="Calibri" pitchFamily="34" charset="0"/>
                <a:ea typeface="Calibri" pitchFamily="34" charset="-122"/>
                <a:cs typeface="Calibri" pitchFamily="34" charset="-120"/>
              </a:rPr>
              <a:t>2540502</a:t>
            </a:r>
            <a:endParaRPr lang="en-US" sz="1350" b="1" dirty="0"/>
          </a:p>
        </p:txBody>
      </p:sp>
      <p:sp>
        <p:nvSpPr>
          <p:cNvPr id="5" name="Shape 3"/>
          <p:cNvSpPr/>
          <p:nvPr/>
        </p:nvSpPr>
        <p:spPr>
          <a:xfrm>
            <a:off x="7818120" y="137160"/>
            <a:ext cx="502920" cy="502920"/>
          </a:xfrm>
          <a:prstGeom prst="ellipse">
            <a:avLst/>
          </a:prstGeom>
          <a:solidFill>
            <a:srgbClr val="6D28D9"/>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7938821" y="257861"/>
            <a:ext cx="261518" cy="261518"/>
          </a:xfrm>
          <a:prstGeom prst="rect">
            <a:avLst/>
          </a:prstGeom>
        </p:spPr>
      </p:pic>
      <p:sp>
        <p:nvSpPr>
          <p:cNvPr id="7" name="Text 4"/>
          <p:cNvSpPr/>
          <p:nvPr/>
        </p:nvSpPr>
        <p:spPr>
          <a:xfrm>
            <a:off x="384048" y="1133856"/>
            <a:ext cx="8375904" cy="3063240"/>
          </a:xfrm>
          <a:prstGeom prst="rect">
            <a:avLst/>
          </a:prstGeom>
          <a:noFill/>
          <a:ln/>
        </p:spPr>
        <p:txBody>
          <a:bodyPr wrap="square" rtlCol="0" anchor="t"/>
          <a:lstStyle/>
          <a:p>
            <a:pPr marL="342900" indent="-342900">
              <a:spcAft>
                <a:spcPts val="800"/>
              </a:spcAft>
              <a:buSzPct val="100000"/>
              <a:buChar char="•"/>
            </a:pPr>
            <a:r>
              <a:rPr lang="en-US" sz="1210" b="1" dirty="0">
                <a:solidFill>
                  <a:srgbClr val="6D28D9"/>
                </a:solidFill>
                <a:latin typeface="Calibri" pitchFamily="34" charset="0"/>
                <a:ea typeface="Calibri" pitchFamily="34" charset="-122"/>
                <a:cs typeface="Calibri" pitchFamily="34" charset="-120"/>
              </a:rPr>
              <a:t>What this involves:  </a:t>
            </a:r>
            <a:r>
              <a:rPr lang="en-US" sz="1210" dirty="0">
                <a:solidFill>
                  <a:srgbClr val="1A1A1A"/>
                </a:solidFill>
                <a:latin typeface="Calibri" pitchFamily="34" charset="0"/>
                <a:ea typeface="Calibri" pitchFamily="34" charset="-122"/>
                <a:cs typeface="Calibri" pitchFamily="34" charset="-120"/>
              </a:rPr>
              <a:t>Moving sensitive files incident reports, signed consent forms, care-plan photos, rota spreadsheets — safely between two buildings instead of leaving them on one laptop or a USB stick.</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Why OneDrive fits:  </a:t>
            </a:r>
            <a:r>
              <a:rPr lang="en-US" sz="1210" dirty="0">
                <a:solidFill>
                  <a:srgbClr val="1A1A1A"/>
                </a:solidFill>
                <a:latin typeface="Calibri" pitchFamily="34" charset="0"/>
                <a:ea typeface="Calibri" pitchFamily="34" charset="-122"/>
                <a:cs typeface="Calibri" pitchFamily="34" charset="-120"/>
              </a:rPr>
              <a:t>Files are encrypted both while moving and while stored, staff log in with the Microsoft 365 account they already have, and Riverdale never loses ownership of its own data (Microsoft, 2026).</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shared folders:  </a:t>
            </a:r>
            <a:r>
              <a:rPr lang="en-US" sz="1210" dirty="0">
                <a:solidFill>
                  <a:srgbClr val="1A1A1A"/>
                </a:solidFill>
                <a:latin typeface="Calibri" pitchFamily="34" charset="0"/>
                <a:ea typeface="Calibri" pitchFamily="34" charset="-122"/>
                <a:cs typeface="Calibri" pitchFamily="34" charset="-120"/>
              </a:rPr>
              <a:t>A resident's updated care plan saved to a shared OneDrive folder is available to the next shift the moment it's saved, with no attachments emailed back and forth.</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controlled sharing:  </a:t>
            </a:r>
            <a:r>
              <a:rPr lang="en-US" sz="1210" dirty="0">
                <a:solidFill>
                  <a:srgbClr val="1A1A1A"/>
                </a:solidFill>
                <a:latin typeface="Calibri" pitchFamily="34" charset="0"/>
                <a:ea typeface="Calibri" pitchFamily="34" charset="-122"/>
                <a:cs typeface="Calibri" pitchFamily="34" charset="-120"/>
              </a:rPr>
              <a:t>Sharing links can be made to expire or require a password, supporting the record-keeping duties care providers are legally expected to meet (Digital Care Hub, 2024).</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version history:  </a:t>
            </a:r>
            <a:r>
              <a:rPr lang="en-US" sz="1210" dirty="0">
                <a:solidFill>
                  <a:srgbClr val="1A1A1A"/>
                </a:solidFill>
                <a:latin typeface="Calibri" pitchFamily="34" charset="0"/>
                <a:ea typeface="Calibri" pitchFamily="34" charset="-122"/>
                <a:cs typeface="Calibri" pitchFamily="34" charset="-120"/>
              </a:rPr>
              <a:t>If a file is accidentally overwritten, version history lets staff roll back to an earlier saved copy instead of losing the information altogether.</a:t>
            </a:r>
            <a:endParaRPr lang="en-US" sz="121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100" b="1" dirty="0">
                <a:solidFill>
                  <a:srgbClr val="1A1A1A"/>
                </a:solidFill>
                <a:latin typeface="Calibri" pitchFamily="34" charset="0"/>
                <a:ea typeface="Calibri" pitchFamily="34" charset="-122"/>
                <a:cs typeface="Calibri" pitchFamily="34" charset="-120"/>
              </a:rPr>
              <a:t>Benefits &amp; Limitations: OneDrive at Riverdale</a:t>
            </a:r>
            <a:endParaRPr lang="en-US" sz="21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Shape 2"/>
          <p:cNvSpPr/>
          <p:nvPr/>
        </p:nvSpPr>
        <p:spPr>
          <a:xfrm>
            <a:off x="384048" y="950976"/>
            <a:ext cx="329184" cy="329184"/>
          </a:xfrm>
          <a:prstGeom prst="ellipse">
            <a:avLst/>
          </a:prstGeom>
          <a:solidFill>
            <a:srgbClr val="6D28D9"/>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463052" y="1029980"/>
            <a:ext cx="171176" cy="171176"/>
          </a:xfrm>
          <a:prstGeom prst="rect">
            <a:avLst/>
          </a:prstGeom>
        </p:spPr>
      </p:pic>
      <p:sp>
        <p:nvSpPr>
          <p:cNvPr id="6" name="Text 3"/>
          <p:cNvSpPr/>
          <p:nvPr/>
        </p:nvSpPr>
        <p:spPr>
          <a:xfrm>
            <a:off x="804672" y="969264"/>
            <a:ext cx="3657600" cy="310896"/>
          </a:xfrm>
          <a:prstGeom prst="rect">
            <a:avLst/>
          </a:prstGeom>
          <a:noFill/>
          <a:ln/>
        </p:spPr>
        <p:txBody>
          <a:bodyPr wrap="square"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7" name="Shape 4"/>
          <p:cNvSpPr/>
          <p:nvPr/>
        </p:nvSpPr>
        <p:spPr>
          <a:xfrm>
            <a:off x="4709160" y="950976"/>
            <a:ext cx="329184" cy="329184"/>
          </a:xfrm>
          <a:prstGeom prst="ellipse">
            <a:avLst/>
          </a:prstGeom>
          <a:solidFill>
            <a:srgbClr val="D97706"/>
          </a:solidFill>
          <a:ln/>
        </p:spPr>
        <p:txBody>
          <a:bodyPr/>
          <a:lstStyle/>
          <a:p>
            <a:endParaRPr lang="en-GB"/>
          </a:p>
        </p:txBody>
      </p:sp>
      <p:pic>
        <p:nvPicPr>
          <p:cNvPr id="8" name="Image 1" descr="preencoded.png"/>
          <p:cNvPicPr>
            <a:picLocks noChangeAspect="1"/>
          </p:cNvPicPr>
          <p:nvPr/>
        </p:nvPicPr>
        <p:blipFill>
          <a:blip r:embed="rId4"/>
          <a:stretch>
            <a:fillRect/>
          </a:stretch>
        </p:blipFill>
        <p:spPr>
          <a:xfrm>
            <a:off x="4788164" y="1029980"/>
            <a:ext cx="171176" cy="171176"/>
          </a:xfrm>
          <a:prstGeom prst="rect">
            <a:avLst/>
          </a:prstGeom>
        </p:spPr>
      </p:pic>
      <p:sp>
        <p:nvSpPr>
          <p:cNvPr id="9" name="Text 5"/>
          <p:cNvSpPr/>
          <p:nvPr/>
        </p:nvSpPr>
        <p:spPr>
          <a:xfrm>
            <a:off x="5129784" y="969264"/>
            <a:ext cx="3657600" cy="310896"/>
          </a:xfrm>
          <a:prstGeom prst="rect">
            <a:avLst/>
          </a:prstGeom>
          <a:noFill/>
          <a:ln/>
        </p:spPr>
        <p:txBody>
          <a:bodyPr wrap="square"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10" name="Shape 6"/>
          <p:cNvSpPr/>
          <p:nvPr/>
        </p:nvSpPr>
        <p:spPr>
          <a:xfrm>
            <a:off x="4526280" y="914400"/>
            <a:ext cx="0" cy="3246120"/>
          </a:xfrm>
          <a:prstGeom prst="line">
            <a:avLst/>
          </a:prstGeom>
          <a:noFill/>
          <a:ln w="12700">
            <a:solidFill>
              <a:srgbClr val="E2D9F3"/>
            </a:solidFill>
            <a:prstDash val="solid"/>
          </a:ln>
        </p:spPr>
        <p:txBody>
          <a:bodyPr/>
          <a:lstStyle/>
          <a:p>
            <a:endParaRPr lang="en-GB"/>
          </a:p>
        </p:txBody>
      </p:sp>
      <p:sp>
        <p:nvSpPr>
          <p:cNvPr id="11" name="Text 7"/>
          <p:cNvSpPr/>
          <p:nvPr/>
        </p:nvSpPr>
        <p:spPr>
          <a:xfrm>
            <a:off x="384048" y="1371600"/>
            <a:ext cx="4023360" cy="2834640"/>
          </a:xfrm>
          <a:prstGeom prst="rect">
            <a:avLst/>
          </a:prstGeom>
          <a:noFill/>
          <a:ln/>
        </p:spPr>
        <p:txBody>
          <a:bodyPr wrap="square" rtlCol="0" anchor="t"/>
          <a:lstStyle/>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Encryption in transit and at rest cuts the risk of a data breach (Microsoft, 2026).</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Automatic syncing means whichever shift opens a file, it's the current version.</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Password-protected, expiring share links support the record-keeping duties providers must meet (Digital Care Hub, 2024).</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Version history means an overwritten file can be recovered rather than lost for good.</a:t>
            </a:r>
            <a:endParaRPr lang="en-US" sz="1260" dirty="0"/>
          </a:p>
        </p:txBody>
      </p:sp>
      <p:sp>
        <p:nvSpPr>
          <p:cNvPr id="12" name="Text 8"/>
          <p:cNvSpPr/>
          <p:nvPr/>
        </p:nvSpPr>
        <p:spPr>
          <a:xfrm>
            <a:off x="4709160" y="1371600"/>
            <a:ext cx="4023360" cy="2834640"/>
          </a:xfrm>
          <a:prstGeom prst="rect">
            <a:avLst/>
          </a:prstGeom>
          <a:noFill/>
          <a:ln/>
        </p:spPr>
        <p:txBody>
          <a:bodyPr wrap="square" rtlCol="0" anchor="t"/>
          <a:lstStyle/>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How secure it is still comes down to staff choosing strong passwords and correct permissions (Mimecast, 2023).</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Large files and a shaky connection between buildings can slow things down.</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Free storage fills up faster than expected once photos and reports pile up.</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Staff new to cloud storage may need a short walkthrough before they trust it.</a:t>
            </a:r>
            <a:endParaRPr lang="en-US" sz="126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500" b="1" dirty="0">
                <a:solidFill>
                  <a:srgbClr val="1A1A1A"/>
                </a:solidFill>
                <a:latin typeface="Calibri" pitchFamily="34" charset="0"/>
                <a:ea typeface="Calibri" pitchFamily="34" charset="-122"/>
                <a:cs typeface="Calibri" pitchFamily="34" charset="-120"/>
              </a:rPr>
              <a:t>Task 5: Staff Training</a:t>
            </a:r>
            <a:endParaRPr lang="en-US" sz="25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Text 2"/>
          <p:cNvSpPr/>
          <p:nvPr/>
        </p:nvSpPr>
        <p:spPr>
          <a:xfrm>
            <a:off x="384048" y="804672"/>
            <a:ext cx="8375904" cy="292608"/>
          </a:xfrm>
          <a:prstGeom prst="rect">
            <a:avLst/>
          </a:prstGeom>
          <a:noFill/>
          <a:ln/>
        </p:spPr>
        <p:txBody>
          <a:bodyPr wrap="square" rtlCol="0" anchor="ctr"/>
          <a:lstStyle/>
          <a:p>
            <a:pPr marL="0" indent="0">
              <a:buNone/>
            </a:pPr>
            <a:r>
              <a:rPr lang="en-US" sz="1350" i="1" dirty="0">
                <a:solidFill>
                  <a:srgbClr val="5B6B75"/>
                </a:solidFill>
                <a:latin typeface="Calibri" pitchFamily="34" charset="0"/>
                <a:ea typeface="Calibri" pitchFamily="34" charset="-122"/>
                <a:cs typeface="Calibri" pitchFamily="34" charset="-120"/>
              </a:rPr>
              <a:t>Recommended Tool:  </a:t>
            </a:r>
            <a:r>
              <a:rPr lang="en-US" sz="1350" b="1" i="1" dirty="0">
                <a:solidFill>
                  <a:srgbClr val="6D28D9"/>
                </a:solidFill>
                <a:latin typeface="Calibri" pitchFamily="34" charset="0"/>
                <a:ea typeface="Calibri" pitchFamily="34" charset="-122"/>
                <a:cs typeface="Calibri" pitchFamily="34" charset="-120"/>
              </a:rPr>
              <a:t>Microsoft PowerPoint</a:t>
            </a:r>
            <a:r>
              <a:rPr lang="en-US" sz="1350" i="1" dirty="0">
                <a:solidFill>
                  <a:srgbClr val="5B6B75"/>
                </a:solidFill>
                <a:latin typeface="Calibri" pitchFamily="34" charset="0"/>
                <a:ea typeface="Calibri" pitchFamily="34" charset="-122"/>
                <a:cs typeface="Calibri" pitchFamily="34" charset="-120"/>
              </a:rPr>
              <a:t>          Presenter: </a:t>
            </a:r>
            <a:r>
              <a:rPr lang="en-US" sz="1350" b="1" i="1" dirty="0">
                <a:solidFill>
                  <a:srgbClr val="5B6B75"/>
                </a:solidFill>
                <a:latin typeface="Calibri" pitchFamily="34" charset="0"/>
                <a:ea typeface="Calibri" pitchFamily="34" charset="-122"/>
                <a:cs typeface="Calibri" pitchFamily="34" charset="-120"/>
              </a:rPr>
              <a:t>Chazelle Stanley  |  2541175</a:t>
            </a:r>
            <a:endParaRPr lang="en-US" sz="1350" dirty="0"/>
          </a:p>
        </p:txBody>
      </p:sp>
      <p:sp>
        <p:nvSpPr>
          <p:cNvPr id="5" name="Shape 3"/>
          <p:cNvSpPr/>
          <p:nvPr/>
        </p:nvSpPr>
        <p:spPr>
          <a:xfrm>
            <a:off x="7818120" y="137160"/>
            <a:ext cx="502920" cy="502920"/>
          </a:xfrm>
          <a:prstGeom prst="ellipse">
            <a:avLst/>
          </a:prstGeom>
          <a:solidFill>
            <a:srgbClr val="6D28D9"/>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7938821" y="257861"/>
            <a:ext cx="261518" cy="261518"/>
          </a:xfrm>
          <a:prstGeom prst="rect">
            <a:avLst/>
          </a:prstGeom>
        </p:spPr>
      </p:pic>
      <p:sp>
        <p:nvSpPr>
          <p:cNvPr id="7" name="Text 4"/>
          <p:cNvSpPr/>
          <p:nvPr/>
        </p:nvSpPr>
        <p:spPr>
          <a:xfrm>
            <a:off x="384048" y="1133856"/>
            <a:ext cx="8375904" cy="3063240"/>
          </a:xfrm>
          <a:prstGeom prst="rect">
            <a:avLst/>
          </a:prstGeom>
          <a:noFill/>
          <a:ln/>
        </p:spPr>
        <p:txBody>
          <a:bodyPr wrap="square" rtlCol="0" anchor="t"/>
          <a:lstStyle/>
          <a:p>
            <a:pPr marL="342900" indent="-342900">
              <a:spcAft>
                <a:spcPts val="800"/>
              </a:spcAft>
              <a:buSzPct val="100000"/>
              <a:buChar char="•"/>
            </a:pPr>
            <a:r>
              <a:rPr lang="en-US" sz="1210" b="1" dirty="0">
                <a:solidFill>
                  <a:srgbClr val="6D28D9"/>
                </a:solidFill>
                <a:latin typeface="Calibri" pitchFamily="34" charset="0"/>
                <a:ea typeface="Calibri" pitchFamily="34" charset="-122"/>
                <a:cs typeface="Calibri" pitchFamily="34" charset="-120"/>
              </a:rPr>
              <a:t>What this involves:  </a:t>
            </a:r>
            <a:r>
              <a:rPr lang="en-US" sz="1210" dirty="0">
                <a:solidFill>
                  <a:srgbClr val="1A1A1A"/>
                </a:solidFill>
                <a:latin typeface="Calibri" pitchFamily="34" charset="0"/>
                <a:ea typeface="Calibri" pitchFamily="34" charset="-122"/>
                <a:cs typeface="Calibri" pitchFamily="34" charset="-120"/>
              </a:rPr>
              <a:t>Delivering induction and refresher sessions — safeguarding, medication rules, fire safety — the same way to every carer, nurse and administrator, no matter which building they work in.</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Why PowerPoint fits:  </a:t>
            </a:r>
            <a:r>
              <a:rPr lang="en-US" sz="1210" dirty="0">
                <a:solidFill>
                  <a:srgbClr val="1A1A1A"/>
                </a:solidFill>
                <a:latin typeface="Calibri" pitchFamily="34" charset="0"/>
                <a:ea typeface="Calibri" pitchFamily="34" charset="-122"/>
                <a:cs typeface="Calibri" pitchFamily="34" charset="-120"/>
              </a:rPr>
              <a:t>It takes a written policy and turns it into a session people can follow step by step, mixing text, images and diagrams so different staff can take it in however suits them best (Webb, 2017).</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one deck, every session:  </a:t>
            </a:r>
            <a:r>
              <a:rPr lang="en-US" sz="1210" dirty="0">
                <a:solidFill>
                  <a:srgbClr val="1A1A1A"/>
                </a:solidFill>
                <a:latin typeface="Calibri" pitchFamily="34" charset="0"/>
                <a:ea typeface="Calibri" pitchFamily="34" charset="-122"/>
                <a:cs typeface="Calibri" pitchFamily="34" charset="-120"/>
              </a:rPr>
              <a:t>The same slide deck can be reused for every induction, so training stays identical whether someone joins in Building A or Building B.</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quick updates:  </a:t>
            </a:r>
            <a:r>
              <a:rPr lang="en-US" sz="1210" dirty="0">
                <a:solidFill>
                  <a:srgbClr val="1A1A1A"/>
                </a:solidFill>
                <a:latin typeface="Calibri" pitchFamily="34" charset="0"/>
                <a:ea typeface="Calibri" pitchFamily="34" charset="-122"/>
                <a:cs typeface="Calibri" pitchFamily="34" charset="-120"/>
              </a:rPr>
              <a:t>Slides are quick to edit the moment a policy changes, keeping trainers and staff working from the same information straight away.</a:t>
            </a:r>
            <a:endParaRPr lang="en-US" sz="1210" dirty="0"/>
          </a:p>
          <a:p>
            <a:pPr marL="0" indent="0">
              <a:spcAft>
                <a:spcPts val="800"/>
              </a:spcAft>
              <a:buNone/>
            </a:pPr>
            <a:r>
              <a:rPr lang="en-US" sz="1210" b="1" dirty="0">
                <a:solidFill>
                  <a:srgbClr val="6D28D9"/>
                </a:solidFill>
                <a:latin typeface="Calibri" pitchFamily="34" charset="0"/>
                <a:ea typeface="Calibri" pitchFamily="34" charset="-122"/>
                <a:cs typeface="Calibri" pitchFamily="34" charset="-120"/>
              </a:rPr>
              <a:t>Example – speaker notes:  </a:t>
            </a:r>
            <a:r>
              <a:rPr lang="en-US" sz="1210" dirty="0">
                <a:solidFill>
                  <a:srgbClr val="1A1A1A"/>
                </a:solidFill>
                <a:latin typeface="Calibri" pitchFamily="34" charset="0"/>
                <a:ea typeface="Calibri" pitchFamily="34" charset="-122"/>
                <a:cs typeface="Calibri" pitchFamily="34" charset="-120"/>
              </a:rPr>
              <a:t>Speaker notes let a new trainer deliver the same induction confidently, even if they didn't write the original deck themselves.</a:t>
            </a:r>
            <a:endParaRPr lang="en-US" sz="121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100" b="1" dirty="0">
                <a:solidFill>
                  <a:srgbClr val="1A1A1A"/>
                </a:solidFill>
                <a:latin typeface="Calibri" pitchFamily="34" charset="0"/>
                <a:ea typeface="Calibri" pitchFamily="34" charset="-122"/>
                <a:cs typeface="Calibri" pitchFamily="34" charset="-120"/>
              </a:rPr>
              <a:t>Benefits &amp; Limitations: PowerPoint at Riverdale</a:t>
            </a:r>
            <a:endParaRPr lang="en-US" sz="21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4" name="Shape 2"/>
          <p:cNvSpPr/>
          <p:nvPr/>
        </p:nvSpPr>
        <p:spPr>
          <a:xfrm>
            <a:off x="384048" y="950976"/>
            <a:ext cx="329184" cy="329184"/>
          </a:xfrm>
          <a:prstGeom prst="ellipse">
            <a:avLst/>
          </a:prstGeom>
          <a:solidFill>
            <a:srgbClr val="6D28D9"/>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463052" y="1029980"/>
            <a:ext cx="171176" cy="171176"/>
          </a:xfrm>
          <a:prstGeom prst="rect">
            <a:avLst/>
          </a:prstGeom>
        </p:spPr>
      </p:pic>
      <p:sp>
        <p:nvSpPr>
          <p:cNvPr id="6" name="Text 3"/>
          <p:cNvSpPr/>
          <p:nvPr/>
        </p:nvSpPr>
        <p:spPr>
          <a:xfrm>
            <a:off x="804672" y="969264"/>
            <a:ext cx="3657600" cy="310896"/>
          </a:xfrm>
          <a:prstGeom prst="rect">
            <a:avLst/>
          </a:prstGeom>
          <a:noFill/>
          <a:ln/>
        </p:spPr>
        <p:txBody>
          <a:bodyPr wrap="square"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7" name="Shape 4"/>
          <p:cNvSpPr/>
          <p:nvPr/>
        </p:nvSpPr>
        <p:spPr>
          <a:xfrm>
            <a:off x="4709160" y="950976"/>
            <a:ext cx="329184" cy="329184"/>
          </a:xfrm>
          <a:prstGeom prst="ellipse">
            <a:avLst/>
          </a:prstGeom>
          <a:solidFill>
            <a:srgbClr val="D97706"/>
          </a:solidFill>
          <a:ln/>
        </p:spPr>
        <p:txBody>
          <a:bodyPr/>
          <a:lstStyle/>
          <a:p>
            <a:endParaRPr lang="en-GB"/>
          </a:p>
        </p:txBody>
      </p:sp>
      <p:pic>
        <p:nvPicPr>
          <p:cNvPr id="8" name="Image 1" descr="preencoded.png"/>
          <p:cNvPicPr>
            <a:picLocks noChangeAspect="1"/>
          </p:cNvPicPr>
          <p:nvPr/>
        </p:nvPicPr>
        <p:blipFill>
          <a:blip r:embed="rId4"/>
          <a:stretch>
            <a:fillRect/>
          </a:stretch>
        </p:blipFill>
        <p:spPr>
          <a:xfrm>
            <a:off x="4788164" y="1029980"/>
            <a:ext cx="171176" cy="171176"/>
          </a:xfrm>
          <a:prstGeom prst="rect">
            <a:avLst/>
          </a:prstGeom>
        </p:spPr>
      </p:pic>
      <p:sp>
        <p:nvSpPr>
          <p:cNvPr id="9" name="Text 5"/>
          <p:cNvSpPr/>
          <p:nvPr/>
        </p:nvSpPr>
        <p:spPr>
          <a:xfrm>
            <a:off x="5129784" y="969264"/>
            <a:ext cx="3657600" cy="310896"/>
          </a:xfrm>
          <a:prstGeom prst="rect">
            <a:avLst/>
          </a:prstGeom>
          <a:noFill/>
          <a:ln/>
        </p:spPr>
        <p:txBody>
          <a:bodyPr wrap="square"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10" name="Shape 6"/>
          <p:cNvSpPr/>
          <p:nvPr/>
        </p:nvSpPr>
        <p:spPr>
          <a:xfrm>
            <a:off x="4526280" y="914400"/>
            <a:ext cx="0" cy="3246120"/>
          </a:xfrm>
          <a:prstGeom prst="line">
            <a:avLst/>
          </a:prstGeom>
          <a:noFill/>
          <a:ln w="12700">
            <a:solidFill>
              <a:srgbClr val="E2D9F3"/>
            </a:solidFill>
            <a:prstDash val="solid"/>
          </a:ln>
        </p:spPr>
        <p:txBody>
          <a:bodyPr/>
          <a:lstStyle/>
          <a:p>
            <a:endParaRPr lang="en-GB"/>
          </a:p>
        </p:txBody>
      </p:sp>
      <p:sp>
        <p:nvSpPr>
          <p:cNvPr id="11" name="Text 7"/>
          <p:cNvSpPr/>
          <p:nvPr/>
        </p:nvSpPr>
        <p:spPr>
          <a:xfrm>
            <a:off x="384048" y="1371600"/>
            <a:ext cx="4023360" cy="2834640"/>
          </a:xfrm>
          <a:prstGeom prst="rect">
            <a:avLst/>
          </a:prstGeom>
          <a:noFill/>
          <a:ln/>
        </p:spPr>
        <p:txBody>
          <a:bodyPr wrap="square" rtlCol="0" anchor="t"/>
          <a:lstStyle/>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Turns written policy into a step-by-step session that's easier to follow than a document alone.</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Mixing text, images and video suits different ways of learning (Webb, 2017).</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One deck can be reused for every induction, so training stays consistent across both buildings.</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Speaker notes let any trainer deliver a consistent session, not just the person who built it.</a:t>
            </a:r>
            <a:endParaRPr lang="en-US" sz="1260" dirty="0"/>
          </a:p>
        </p:txBody>
      </p:sp>
      <p:sp>
        <p:nvSpPr>
          <p:cNvPr id="12" name="Text 8"/>
          <p:cNvSpPr/>
          <p:nvPr/>
        </p:nvSpPr>
        <p:spPr>
          <a:xfrm>
            <a:off x="4709160" y="1371600"/>
            <a:ext cx="4023360" cy="2834640"/>
          </a:xfrm>
          <a:prstGeom prst="rect">
            <a:avLst/>
          </a:prstGeom>
          <a:noFill/>
          <a:ln/>
        </p:spPr>
        <p:txBody>
          <a:bodyPr wrap="square" rtlCol="0" anchor="t"/>
          <a:lstStyle/>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A trainer who just reads the slides can lose the room as fast as an engaging one holds it.</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Text-heavy slides risk confusing new starters instead of guiding them.</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A missing projector or a frozen laptop can throw off an entire session.</a:t>
            </a:r>
            <a:endParaRPr lang="en-US" sz="1260" dirty="0"/>
          </a:p>
          <a:p>
            <a:pPr marL="342900" indent="-342900">
              <a:spcAft>
                <a:spcPts val="700"/>
              </a:spcAft>
              <a:buSzPct val="100000"/>
              <a:buChar char="•"/>
            </a:pPr>
            <a:r>
              <a:rPr lang="en-US" sz="1260" dirty="0">
                <a:solidFill>
                  <a:srgbClr val="1A1A1A"/>
                </a:solidFill>
                <a:latin typeface="Calibri" pitchFamily="34" charset="0"/>
                <a:ea typeface="Calibri" pitchFamily="34" charset="-122"/>
                <a:cs typeface="Calibri" pitchFamily="34" charset="-120"/>
              </a:rPr>
              <a:t>A genuinely well-built induction deck still takes real time to prepare.</a:t>
            </a:r>
            <a:endParaRPr lang="en-US" sz="126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1750" b="1" dirty="0">
                <a:solidFill>
                  <a:srgbClr val="1A1A1A"/>
                </a:solidFill>
                <a:latin typeface="Calibri" pitchFamily="34" charset="0"/>
                <a:ea typeface="Calibri" pitchFamily="34" charset="-122"/>
                <a:cs typeface="Calibri" pitchFamily="34" charset="-120"/>
              </a:rPr>
              <a:t>Summary: Benefits &amp; Limitations of Recommended Tools</a:t>
            </a:r>
            <a:endParaRPr lang="en-US" sz="175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graphicFrame>
        <p:nvGraphicFramePr>
          <p:cNvPr id="16" name="Table 0"/>
          <p:cNvGraphicFramePr>
            <a:graphicFrameLocks noGrp="1"/>
          </p:cNvGraphicFramePr>
          <p:nvPr>
            <p:extLst>
              <p:ext uri="{D42A27DB-BD31-4B8C-83A1-F6EECF244321}">
                <p14:modId xmlns:p14="http://schemas.microsoft.com/office/powerpoint/2010/main" val="1579011935"/>
              </p:ext>
            </p:extLst>
          </p:nvPr>
        </p:nvGraphicFramePr>
        <p:xfrm>
          <a:off x="384048" y="868680"/>
          <a:ext cx="8375904" cy="2215896"/>
        </p:xfrm>
        <a:graphic>
          <a:graphicData uri="http://schemas.openxmlformats.org/drawingml/2006/table">
            <a:tbl>
              <a:tblPr/>
              <a:tblGrid>
                <a:gridCol w="1600200">
                  <a:extLst>
                    <a:ext uri="{9D8B030D-6E8A-4147-A177-3AD203B41FA5}">
                      <a16:colId xmlns:a16="http://schemas.microsoft.com/office/drawing/2014/main" val="20000"/>
                    </a:ext>
                  </a:extLst>
                </a:gridCol>
                <a:gridCol w="777240">
                  <a:extLst>
                    <a:ext uri="{9D8B030D-6E8A-4147-A177-3AD203B41FA5}">
                      <a16:colId xmlns:a16="http://schemas.microsoft.com/office/drawing/2014/main" val="20001"/>
                    </a:ext>
                  </a:extLst>
                </a:gridCol>
                <a:gridCol w="2999232">
                  <a:extLst>
                    <a:ext uri="{9D8B030D-6E8A-4147-A177-3AD203B41FA5}">
                      <a16:colId xmlns:a16="http://schemas.microsoft.com/office/drawing/2014/main" val="20002"/>
                    </a:ext>
                  </a:extLst>
                </a:gridCol>
                <a:gridCol w="2999232">
                  <a:extLst>
                    <a:ext uri="{9D8B030D-6E8A-4147-A177-3AD203B41FA5}">
                      <a16:colId xmlns:a16="http://schemas.microsoft.com/office/drawing/2014/main" val="20003"/>
                    </a:ext>
                  </a:extLst>
                </a:gridCol>
              </a:tblGrid>
              <a:tr h="0">
                <a:tc>
                  <a:txBody>
                    <a:bodyPr/>
                    <a:lstStyle/>
                    <a:p>
                      <a:pPr marL="0" indent="0">
                        <a:buNone/>
                      </a:pPr>
                      <a:r>
                        <a:rPr lang="en-US" sz="1180" b="1" dirty="0">
                          <a:solidFill>
                            <a:srgbClr val="1A1A1A"/>
                          </a:solidFill>
                          <a:latin typeface="Calibri" pitchFamily="34" charset="0"/>
                          <a:ea typeface="Calibri" pitchFamily="34" charset="-122"/>
                          <a:cs typeface="Calibri" pitchFamily="34" charset="-120"/>
                        </a:rPr>
                        <a:t>Workplace Task</a:t>
                      </a:r>
                      <a:endParaRPr lang="en-US" sz="118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solidFill>
                      <a:srgbClr val="F5F1FB"/>
                    </a:solidFill>
                  </a:tcPr>
                </a:tc>
                <a:tc>
                  <a:txBody>
                    <a:bodyPr/>
                    <a:lstStyle/>
                    <a:p>
                      <a:pPr marL="0" indent="0">
                        <a:buNone/>
                      </a:pPr>
                      <a:r>
                        <a:rPr lang="en-US" sz="1180" b="1" dirty="0">
                          <a:solidFill>
                            <a:srgbClr val="1A1A1A"/>
                          </a:solidFill>
                          <a:latin typeface="Calibri" pitchFamily="34" charset="0"/>
                          <a:ea typeface="Calibri" pitchFamily="34" charset="-122"/>
                          <a:cs typeface="Calibri" pitchFamily="34" charset="-120"/>
                        </a:rPr>
                        <a:t>Tool</a:t>
                      </a:r>
                      <a:endParaRPr lang="en-US" sz="118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solidFill>
                      <a:srgbClr val="F5F1FB"/>
                    </a:solidFill>
                  </a:tcPr>
                </a:tc>
                <a:tc>
                  <a:txBody>
                    <a:bodyPr/>
                    <a:lstStyle/>
                    <a:p>
                      <a:pPr marL="0" indent="0">
                        <a:buNone/>
                      </a:pPr>
                      <a:r>
                        <a:rPr lang="en-US" sz="1180" b="1" dirty="0">
                          <a:solidFill>
                            <a:srgbClr val="1A1A1A"/>
                          </a:solidFill>
                          <a:latin typeface="Calibri" pitchFamily="34" charset="0"/>
                          <a:ea typeface="Calibri" pitchFamily="34" charset="-122"/>
                          <a:cs typeface="Calibri" pitchFamily="34" charset="-120"/>
                        </a:rPr>
                        <a:t>Key Benefit</a:t>
                      </a:r>
                      <a:endParaRPr lang="en-US" sz="118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solidFill>
                      <a:srgbClr val="F5F1FB"/>
                    </a:solidFill>
                  </a:tcPr>
                </a:tc>
                <a:tc>
                  <a:txBody>
                    <a:bodyPr/>
                    <a:lstStyle/>
                    <a:p>
                      <a:pPr marL="0" indent="0">
                        <a:buNone/>
                      </a:pPr>
                      <a:r>
                        <a:rPr lang="en-US" sz="1180" b="1" dirty="0">
                          <a:solidFill>
                            <a:srgbClr val="1A1A1A"/>
                          </a:solidFill>
                          <a:latin typeface="Calibri" pitchFamily="34" charset="0"/>
                          <a:ea typeface="Calibri" pitchFamily="34" charset="-122"/>
                          <a:cs typeface="Calibri" pitchFamily="34" charset="-120"/>
                        </a:rPr>
                        <a:t>Key Limitation</a:t>
                      </a:r>
                      <a:endParaRPr lang="en-US" sz="118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solidFill>
                      <a:srgbClr val="F5F1FB"/>
                    </a:solidFill>
                  </a:tcPr>
                </a:tc>
                <a:extLst>
                  <a:ext uri="{0D108BD9-81ED-4DB2-BD59-A6C34878D82A}">
                    <a16:rowId xmlns:a16="http://schemas.microsoft.com/office/drawing/2014/main" val="10000"/>
                  </a:ext>
                </a:extLst>
              </a:tr>
              <a:tr h="0">
                <a:tc>
                  <a:txBody>
                    <a:bodyPr/>
                    <a:lstStyle/>
                    <a:p>
                      <a:pPr marL="0" indent="0">
                        <a:buNone/>
                      </a:pPr>
                      <a:r>
                        <a:rPr lang="en-US" sz="1040" dirty="0">
                          <a:solidFill>
                            <a:srgbClr val="1A1A1A"/>
                          </a:solidFill>
                          <a:latin typeface="Calibri" pitchFamily="34" charset="0"/>
                          <a:ea typeface="Calibri" pitchFamily="34" charset="-122"/>
                          <a:cs typeface="Calibri" pitchFamily="34" charset="-120"/>
                        </a:rPr>
                        <a:t>Staff Communication</a:t>
                      </a:r>
                      <a:endParaRPr lang="en-US" sz="104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1040" dirty="0">
                          <a:solidFill>
                            <a:srgbClr val="1A1A1A"/>
                          </a:solidFill>
                          <a:latin typeface="Calibri" pitchFamily="34" charset="0"/>
                          <a:ea typeface="Calibri" pitchFamily="34" charset="-122"/>
                          <a:cs typeface="Calibri" pitchFamily="34" charset="-120"/>
                        </a:rPr>
                        <a:t>Teams</a:t>
                      </a:r>
                      <a:endParaRPr lang="en-US" sz="104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960" dirty="0">
                          <a:solidFill>
                            <a:srgbClr val="1A1A1A"/>
                          </a:solidFill>
                          <a:latin typeface="Calibri" pitchFamily="34" charset="0"/>
                          <a:ea typeface="Calibri" pitchFamily="34" charset="-122"/>
                          <a:cs typeface="Calibri" pitchFamily="34" charset="-120"/>
                        </a:rPr>
                        <a:t>Urgent cover requests reach staff in minutes (Melati, 2025).</a:t>
                      </a:r>
                      <a:endParaRPr lang="en-US" sz="96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960" dirty="0">
                          <a:solidFill>
                            <a:srgbClr val="1A1A1A"/>
                          </a:solidFill>
                          <a:latin typeface="Calibri" pitchFamily="34" charset="0"/>
                          <a:ea typeface="Calibri" pitchFamily="34" charset="-122"/>
                          <a:cs typeface="Calibri" pitchFamily="34" charset="-120"/>
                        </a:rPr>
                        <a:t>Notifications can turn into noise without house rules.</a:t>
                      </a:r>
                      <a:endParaRPr lang="en-US" sz="96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buNone/>
                      </a:pPr>
                      <a:r>
                        <a:rPr lang="en-US" sz="1040" dirty="0">
                          <a:solidFill>
                            <a:srgbClr val="1A1A1A"/>
                          </a:solidFill>
                          <a:latin typeface="Calibri" pitchFamily="34" charset="0"/>
                          <a:ea typeface="Calibri" pitchFamily="34" charset="-122"/>
                          <a:cs typeface="Calibri" pitchFamily="34" charset="-120"/>
                        </a:rPr>
                        <a:t>Care Documentation</a:t>
                      </a:r>
                      <a:endParaRPr lang="en-US" sz="104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1040" dirty="0">
                          <a:solidFill>
                            <a:srgbClr val="1A1A1A"/>
                          </a:solidFill>
                          <a:latin typeface="Calibri" pitchFamily="34" charset="0"/>
                          <a:ea typeface="Calibri" pitchFamily="34" charset="-122"/>
                          <a:cs typeface="Calibri" pitchFamily="34" charset="-120"/>
                        </a:rPr>
                        <a:t>Word</a:t>
                      </a:r>
                      <a:endParaRPr lang="en-US" sz="104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960" dirty="0">
                          <a:solidFill>
                            <a:srgbClr val="1A1A1A"/>
                          </a:solidFill>
                          <a:latin typeface="Calibri" pitchFamily="34" charset="0"/>
                          <a:ea typeface="Calibri" pitchFamily="34" charset="-122"/>
                          <a:cs typeface="Calibri" pitchFamily="34" charset="-120"/>
                        </a:rPr>
                        <a:t>Most staff can already use it, cutting training time (Bernoff, 2023).</a:t>
                      </a:r>
                      <a:endParaRPr lang="en-US" sz="96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960" dirty="0">
                          <a:solidFill>
                            <a:srgbClr val="1A1A1A"/>
                          </a:solidFill>
                          <a:latin typeface="Calibri" pitchFamily="34" charset="0"/>
                          <a:ea typeface="Calibri" pitchFamily="34" charset="-122"/>
                          <a:cs typeface="Calibri" pitchFamily="34" charset="-120"/>
                        </a:rPr>
                        <a:t>Has no audit trail of its own for clinical records (Digital Care Hub, 2024).</a:t>
                      </a:r>
                      <a:endParaRPr lang="en-US" sz="96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buNone/>
                      </a:pPr>
                      <a:r>
                        <a:rPr lang="en-US" sz="1040" dirty="0">
                          <a:solidFill>
                            <a:srgbClr val="1A1A1A"/>
                          </a:solidFill>
                          <a:latin typeface="Calibri" pitchFamily="34" charset="0"/>
                          <a:ea typeface="Calibri" pitchFamily="34" charset="-122"/>
                          <a:cs typeface="Calibri" pitchFamily="34" charset="-120"/>
                        </a:rPr>
                        <a:t>Staff Scheduling / Rotas</a:t>
                      </a:r>
                      <a:endParaRPr lang="en-US" sz="104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1040" dirty="0">
                          <a:solidFill>
                            <a:srgbClr val="1A1A1A"/>
                          </a:solidFill>
                          <a:latin typeface="Calibri" pitchFamily="34" charset="0"/>
                          <a:ea typeface="Calibri" pitchFamily="34" charset="-122"/>
                          <a:cs typeface="Calibri" pitchFamily="34" charset="-120"/>
                        </a:rPr>
                        <a:t>Excel</a:t>
                      </a:r>
                      <a:endParaRPr lang="en-US" sz="104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960" dirty="0">
                          <a:solidFill>
                            <a:srgbClr val="1A1A1A"/>
                          </a:solidFill>
                          <a:latin typeface="Calibri" pitchFamily="34" charset="0"/>
                          <a:ea typeface="Calibri" pitchFamily="34" charset="-122"/>
                          <a:cs typeface="Calibri" pitchFamily="34" charset="-120"/>
                        </a:rPr>
                        <a:t>Cuts the manual work ward managers do covering shifts (Tuominen et al., 2016).</a:t>
                      </a:r>
                      <a:endParaRPr lang="en-US" sz="96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960" dirty="0">
                          <a:solidFill>
                            <a:srgbClr val="1A1A1A"/>
                          </a:solidFill>
                          <a:latin typeface="Calibri" pitchFamily="34" charset="0"/>
                          <a:ea typeface="Calibri" pitchFamily="34" charset="-122"/>
                          <a:cs typeface="Calibri" pitchFamily="34" charset="-120"/>
                        </a:rPr>
                        <a:t>Roughly 1 formula in 20 has an error if unchecked (Panko, 1998).</a:t>
                      </a:r>
                      <a:endParaRPr lang="en-US" sz="96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marL="0" indent="0">
                        <a:buNone/>
                      </a:pPr>
                      <a:r>
                        <a:rPr lang="en-US" sz="1040" dirty="0">
                          <a:solidFill>
                            <a:srgbClr val="1A1A1A"/>
                          </a:solidFill>
                          <a:latin typeface="Calibri" pitchFamily="34" charset="0"/>
                          <a:ea typeface="Calibri" pitchFamily="34" charset="-122"/>
                          <a:cs typeface="Calibri" pitchFamily="34" charset="-120"/>
                        </a:rPr>
                        <a:t>File Storage &amp; Sharing</a:t>
                      </a:r>
                      <a:endParaRPr lang="en-US" sz="104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1040" dirty="0">
                          <a:solidFill>
                            <a:srgbClr val="1A1A1A"/>
                          </a:solidFill>
                          <a:latin typeface="Calibri" pitchFamily="34" charset="0"/>
                          <a:ea typeface="Calibri" pitchFamily="34" charset="-122"/>
                          <a:cs typeface="Calibri" pitchFamily="34" charset="-120"/>
                        </a:rPr>
                        <a:t>OneDrive</a:t>
                      </a:r>
                      <a:endParaRPr lang="en-US" sz="104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960" dirty="0">
                          <a:solidFill>
                            <a:srgbClr val="1A1A1A"/>
                          </a:solidFill>
                          <a:latin typeface="Calibri" pitchFamily="34" charset="0"/>
                          <a:ea typeface="Calibri" pitchFamily="34" charset="-122"/>
                          <a:cs typeface="Calibri" pitchFamily="34" charset="-120"/>
                        </a:rPr>
                        <a:t>Encrypted both in transit and at rest (Microsoft, 2026).</a:t>
                      </a:r>
                      <a:endParaRPr lang="en-US" sz="96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960" dirty="0">
                          <a:solidFill>
                            <a:srgbClr val="1A1A1A"/>
                          </a:solidFill>
                          <a:latin typeface="Calibri" pitchFamily="34" charset="0"/>
                          <a:ea typeface="Calibri" pitchFamily="34" charset="-122"/>
                          <a:cs typeface="Calibri" pitchFamily="34" charset="-120"/>
                        </a:rPr>
                        <a:t>Security still rests on staff using strong passwords and permissions (Mimecast, 2023).</a:t>
                      </a:r>
                      <a:endParaRPr lang="en-US" sz="96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marL="0" indent="0">
                        <a:buNone/>
                      </a:pPr>
                      <a:r>
                        <a:rPr lang="en-US" sz="1040" dirty="0">
                          <a:solidFill>
                            <a:srgbClr val="1A1A1A"/>
                          </a:solidFill>
                          <a:latin typeface="Calibri" pitchFamily="34" charset="0"/>
                          <a:ea typeface="Calibri" pitchFamily="34" charset="-122"/>
                          <a:cs typeface="Calibri" pitchFamily="34" charset="-120"/>
                        </a:rPr>
                        <a:t>Staff Training</a:t>
                      </a:r>
                      <a:endParaRPr lang="en-US" sz="104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1040" dirty="0">
                          <a:solidFill>
                            <a:srgbClr val="1A1A1A"/>
                          </a:solidFill>
                          <a:latin typeface="Calibri" pitchFamily="34" charset="0"/>
                          <a:ea typeface="Calibri" pitchFamily="34" charset="-122"/>
                          <a:cs typeface="Calibri" pitchFamily="34" charset="-120"/>
                        </a:rPr>
                        <a:t>PowerPoint</a:t>
                      </a:r>
                      <a:endParaRPr lang="en-US" sz="104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960" dirty="0">
                          <a:solidFill>
                            <a:srgbClr val="1A1A1A"/>
                          </a:solidFill>
                          <a:latin typeface="Calibri" pitchFamily="34" charset="0"/>
                          <a:ea typeface="Calibri" pitchFamily="34" charset="-122"/>
                          <a:cs typeface="Calibri" pitchFamily="34" charset="-120"/>
                        </a:rPr>
                        <a:t>One deck, reused for a consistent induction everywhere (Webb, 2017).</a:t>
                      </a:r>
                      <a:endParaRPr lang="en-US" sz="96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tc>
                  <a:txBody>
                    <a:bodyPr/>
                    <a:lstStyle/>
                    <a:p>
                      <a:pPr marL="0" indent="0">
                        <a:buNone/>
                      </a:pPr>
                      <a:r>
                        <a:rPr lang="en-US" sz="960" dirty="0">
                          <a:solidFill>
                            <a:srgbClr val="1A1A1A"/>
                          </a:solidFill>
                          <a:latin typeface="Calibri" pitchFamily="34" charset="0"/>
                          <a:ea typeface="Calibri" pitchFamily="34" charset="-122"/>
                          <a:cs typeface="Calibri" pitchFamily="34" charset="-120"/>
                        </a:rPr>
                        <a:t>Text-heavy slides risk confusing new starters.</a:t>
                      </a:r>
                      <a:endParaRPr lang="en-US" sz="960" dirty="0">
                        <a:latin typeface="Calibri" charset="0"/>
                        <a:ea typeface="Calibri" charset="0"/>
                        <a:cs typeface="Calibri" charset="0"/>
                      </a:endParaRPr>
                    </a:p>
                  </a:txBody>
                  <a:tcPr anchor="ctr">
                    <a:lnL w="9525" cap="flat" cmpd="sng" algn="ctr">
                      <a:solidFill>
                        <a:srgbClr val="E2D9F3"/>
                      </a:solidFill>
                      <a:prstDash val="solid"/>
                      <a:round/>
                      <a:headEnd type="none" w="med" len="med"/>
                      <a:tailEnd type="none" w="med" len="med"/>
                    </a:lnL>
                    <a:lnR w="9525" cap="flat" cmpd="sng" algn="ctr">
                      <a:solidFill>
                        <a:srgbClr val="E2D9F3"/>
                      </a:solidFill>
                      <a:prstDash val="solid"/>
                      <a:round/>
                      <a:headEnd type="none" w="med" len="med"/>
                      <a:tailEnd type="none" w="med" len="med"/>
                    </a:lnR>
                    <a:lnT w="9525" cap="flat" cmpd="sng" algn="ctr">
                      <a:solidFill>
                        <a:srgbClr val="E2D9F3"/>
                      </a:solidFill>
                      <a:prstDash val="solid"/>
                      <a:round/>
                      <a:headEnd type="none" w="med" len="med"/>
                      <a:tailEnd type="none" w="med" len="med"/>
                    </a:lnT>
                    <a:lnB w="9525" cap="flat" cmpd="sng" algn="ctr">
                      <a:solidFill>
                        <a:srgbClr val="E2D9F3"/>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6D28D9"/>
        </a:solidFill>
        <a:effectLst/>
      </p:bgPr>
    </p:bg>
    <p:spTree>
      <p:nvGrpSpPr>
        <p:cNvPr id="1" name=""/>
        <p:cNvGrpSpPr/>
        <p:nvPr/>
      </p:nvGrpSpPr>
      <p:grpSpPr>
        <a:xfrm>
          <a:off x="0" y="0"/>
          <a:ext cx="0" cy="0"/>
          <a:chOff x="0" y="0"/>
          <a:chExt cx="0" cy="0"/>
        </a:xfrm>
      </p:grpSpPr>
      <p:sp>
        <p:nvSpPr>
          <p:cNvPr id="2" name="Shape 0"/>
          <p:cNvSpPr/>
          <p:nvPr/>
        </p:nvSpPr>
        <p:spPr>
          <a:xfrm>
            <a:off x="457200" y="365760"/>
            <a:ext cx="530352" cy="530352"/>
          </a:xfrm>
          <a:prstGeom prst="ellipse">
            <a:avLst/>
          </a:prstGeom>
          <a:solidFill>
            <a:srgbClr val="4C1D95"/>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584484" y="493044"/>
            <a:ext cx="275783" cy="275783"/>
          </a:xfrm>
          <a:prstGeom prst="rect">
            <a:avLst/>
          </a:prstGeom>
        </p:spPr>
      </p:pic>
      <p:sp>
        <p:nvSpPr>
          <p:cNvPr id="4" name="Text 1"/>
          <p:cNvSpPr/>
          <p:nvPr/>
        </p:nvSpPr>
        <p:spPr>
          <a:xfrm>
            <a:off x="1170432" y="338328"/>
            <a:ext cx="5486400" cy="594360"/>
          </a:xfrm>
          <a:prstGeom prst="rect">
            <a:avLst/>
          </a:prstGeom>
          <a:noFill/>
          <a:ln/>
        </p:spPr>
        <p:txBody>
          <a:bodyPr wrap="square"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Conclusion</a:t>
            </a:r>
            <a:endParaRPr lang="en-US" sz="2800" dirty="0"/>
          </a:p>
        </p:txBody>
      </p:sp>
      <p:sp>
        <p:nvSpPr>
          <p:cNvPr id="5" name="Text 2"/>
          <p:cNvSpPr/>
          <p:nvPr/>
        </p:nvSpPr>
        <p:spPr>
          <a:xfrm>
            <a:off x="384048" y="1097280"/>
            <a:ext cx="8375904" cy="3657600"/>
          </a:xfrm>
          <a:prstGeom prst="rect">
            <a:avLst/>
          </a:prstGeom>
          <a:noFill/>
          <a:ln/>
        </p:spPr>
        <p:txBody>
          <a:bodyPr wrap="square" rtlCol="0" anchor="t"/>
          <a:lstStyle/>
          <a:p>
            <a:pPr marL="342900" indent="-342900">
              <a:spcAft>
                <a:spcPts val="800"/>
              </a:spcAft>
              <a:buSzPct val="100000"/>
              <a:buChar char="•"/>
            </a:pPr>
            <a:r>
              <a:rPr lang="en-US" sz="1340" b="1" dirty="0">
                <a:solidFill>
                  <a:srgbClr val="FDE68A"/>
                </a:solidFill>
                <a:latin typeface="Calibri" pitchFamily="34" charset="0"/>
                <a:ea typeface="Calibri" pitchFamily="34" charset="-122"/>
                <a:cs typeface="Calibri" pitchFamily="34" charset="-120"/>
              </a:rPr>
              <a:t>The root cause:  </a:t>
            </a:r>
            <a:r>
              <a:rPr lang="en-US" sz="1340" dirty="0">
                <a:solidFill>
                  <a:srgbClr val="FFFFFF"/>
                </a:solidFill>
                <a:latin typeface="Calibri" pitchFamily="34" charset="0"/>
                <a:ea typeface="Calibri" pitchFamily="34" charset="-122"/>
                <a:cs typeface="Calibri" pitchFamily="34" charset="-120"/>
              </a:rPr>
              <a:t>Every problem Riverdale keeps running into — the wrong app for the job, work done twice over, messages that vanish, slower handovers — traces back to nobody agreeing which tool belongs to which task, not to Microsoft 365 falling short anywhere.</a:t>
            </a:r>
            <a:endParaRPr lang="en-US" sz="1340" dirty="0"/>
          </a:p>
          <a:p>
            <a:pPr marL="0" indent="0">
              <a:spcAft>
                <a:spcPts val="800"/>
              </a:spcAft>
              <a:buNone/>
            </a:pPr>
            <a:r>
              <a:rPr lang="en-US" sz="1340" b="1" dirty="0">
                <a:solidFill>
                  <a:srgbClr val="FDE68A"/>
                </a:solidFill>
                <a:latin typeface="Calibri" pitchFamily="34" charset="0"/>
                <a:ea typeface="Calibri" pitchFamily="34" charset="-122"/>
                <a:cs typeface="Calibri" pitchFamily="34" charset="-120"/>
              </a:rPr>
              <a:t>The strongest gains:  </a:t>
            </a:r>
            <a:r>
              <a:rPr lang="en-US" sz="1340" dirty="0">
                <a:solidFill>
                  <a:srgbClr val="FFFFFF"/>
                </a:solidFill>
                <a:latin typeface="Calibri" pitchFamily="34" charset="0"/>
                <a:ea typeface="Calibri" pitchFamily="34" charset="-122"/>
                <a:cs typeface="Calibri" pitchFamily="34" charset="-120"/>
              </a:rPr>
              <a:t>Teams gives staff one reliable channel for urgent cover and handovers instead of a chain of phone calls (Melati, 2025); Word's templates make daily care records quicker and more consistent to produce (Poisso, 2019); Excel replaces two separate paper rotas with one shared, live version (Tuominen et al., 2016); OneDrive moves sensitive files between buildings safely and instantly (Microsoft, 2026); and PowerPoint gives every new starter the exact same induction (Webb, 2017).</a:t>
            </a:r>
            <a:endParaRPr lang="en-US" sz="1340" dirty="0"/>
          </a:p>
          <a:p>
            <a:pPr marL="0" indent="0">
              <a:spcAft>
                <a:spcPts val="800"/>
              </a:spcAft>
              <a:buNone/>
            </a:pPr>
            <a:r>
              <a:rPr lang="en-US" sz="1340" b="1" dirty="0">
                <a:solidFill>
                  <a:srgbClr val="FDE68A"/>
                </a:solidFill>
                <a:latin typeface="Calibri" pitchFamily="34" charset="0"/>
                <a:ea typeface="Calibri" pitchFamily="34" charset="-122"/>
                <a:cs typeface="Calibri" pitchFamily="34" charset="-120"/>
              </a:rPr>
              <a:t>The shared limitation:  </a:t>
            </a:r>
            <a:r>
              <a:rPr lang="en-US" sz="1340" dirty="0">
                <a:solidFill>
                  <a:srgbClr val="FFFFFF"/>
                </a:solidFill>
                <a:latin typeface="Calibri" pitchFamily="34" charset="0"/>
                <a:ea typeface="Calibri" pitchFamily="34" charset="-122"/>
                <a:cs typeface="Calibri" pitchFamily="34" charset="-120"/>
              </a:rPr>
              <a:t>Staff need a short, hands-on introduction to each tool, and both buildings need internet they can rely on for any of it to work as intended.</a:t>
            </a:r>
            <a:endParaRPr lang="en-US" sz="1340" dirty="0"/>
          </a:p>
          <a:p>
            <a:pPr marL="0" indent="0">
              <a:spcAft>
                <a:spcPts val="800"/>
              </a:spcAft>
              <a:buNone/>
            </a:pPr>
            <a:r>
              <a:rPr lang="en-US" sz="1340" b="1" dirty="0">
                <a:solidFill>
                  <a:srgbClr val="FDE68A"/>
                </a:solidFill>
                <a:latin typeface="Calibri" pitchFamily="34" charset="0"/>
                <a:ea typeface="Calibri" pitchFamily="34" charset="-122"/>
                <a:cs typeface="Calibri" pitchFamily="34" charset="-120"/>
              </a:rPr>
              <a:t>Our recommendation:  </a:t>
            </a:r>
            <a:r>
              <a:rPr lang="en-US" sz="1340" dirty="0">
                <a:solidFill>
                  <a:srgbClr val="FFFFFF"/>
                </a:solidFill>
                <a:latin typeface="Calibri" pitchFamily="34" charset="0"/>
                <a:ea typeface="Calibri" pitchFamily="34" charset="-122"/>
                <a:cs typeface="Calibri" pitchFamily="34" charset="-120"/>
              </a:rPr>
              <a:t>Riverdale should bring in Teams, Word, Excel, OneDrive and PowerPoint together as its standard toolkit for these five tasks, backed by brief, tool-specific training for every member of staff.</a:t>
            </a:r>
            <a:endParaRPr lang="en-US" sz="134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900" b="1" dirty="0">
                <a:solidFill>
                  <a:srgbClr val="1A1A1A"/>
                </a:solidFill>
                <a:latin typeface="Calibri" pitchFamily="34" charset="0"/>
                <a:ea typeface="Calibri" pitchFamily="34" charset="-122"/>
                <a:cs typeface="Calibri" pitchFamily="34" charset="-120"/>
              </a:rPr>
              <a:t>References</a:t>
            </a:r>
            <a:endParaRPr lang="en-US" sz="2900" dirty="0"/>
          </a:p>
        </p:txBody>
      </p:sp>
      <p:sp>
        <p:nvSpPr>
          <p:cNvPr id="3" name="Shape 1"/>
          <p:cNvSpPr/>
          <p:nvPr/>
        </p:nvSpPr>
        <p:spPr>
          <a:xfrm>
            <a:off x="384048" y="749808"/>
            <a:ext cx="8375904" cy="0"/>
          </a:xfrm>
          <a:prstGeom prst="line">
            <a:avLst/>
          </a:prstGeom>
          <a:noFill/>
          <a:ln w="25400">
            <a:solidFill>
              <a:srgbClr val="6D28D9"/>
            </a:solidFill>
            <a:prstDash val="solid"/>
          </a:ln>
        </p:spPr>
        <p:txBody>
          <a:bodyPr/>
          <a:lstStyle/>
          <a:p>
            <a:endParaRPr lang="en-GB"/>
          </a:p>
        </p:txBody>
      </p:sp>
      <p:sp>
        <p:nvSpPr>
          <p:cNvPr id="5" name="Text 3"/>
          <p:cNvSpPr/>
          <p:nvPr/>
        </p:nvSpPr>
        <p:spPr>
          <a:xfrm>
            <a:off x="384048" y="1097280"/>
            <a:ext cx="3977640" cy="504444"/>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Ashberry Care Homes (2025) Why is Record Keeping Important in Care Homes? [Online]. Available at: https://www.ashberry-care-homes.co.uk/articles/why-is-record-keeping-important-in-care-homes (Accessed: 2 July 2026).</a:t>
            </a:r>
            <a:endParaRPr lang="en-US" sz="880" dirty="0"/>
          </a:p>
        </p:txBody>
      </p:sp>
      <p:sp>
        <p:nvSpPr>
          <p:cNvPr id="6" name="Text 4"/>
          <p:cNvSpPr/>
          <p:nvPr/>
        </p:nvSpPr>
        <p:spPr>
          <a:xfrm>
            <a:off x="384048" y="1638300"/>
            <a:ext cx="3977640" cy="504444"/>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Bernoff, J. (2023) Most authors still use Microsoft Word. But other writing tools have their fans [Online]. Available at: https://bernoff.com/blog/most-authors-still-use-microsoft-word-but-other-writing-tools-have-their-fans (Accessed: 2 July 2026).</a:t>
            </a:r>
            <a:endParaRPr lang="en-US" sz="880" dirty="0"/>
          </a:p>
        </p:txBody>
      </p:sp>
      <p:sp>
        <p:nvSpPr>
          <p:cNvPr id="7" name="Text 5"/>
          <p:cNvSpPr/>
          <p:nvPr/>
        </p:nvSpPr>
        <p:spPr>
          <a:xfrm>
            <a:off x="384048" y="2179320"/>
            <a:ext cx="3977640" cy="504444"/>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Digital Care Hub (2024) Section 2: Records management obligations [Online]. Available at: https://www.digitalcarehub.co.uk/data-protection-and-cyber-security/records-management-abbreviated-code-of-practice-and-guidance-for-adult-social-care-providers/section-2-records-management-obligations/ (Accessed: 2 July 2026).</a:t>
            </a:r>
            <a:endParaRPr lang="en-US" sz="880" dirty="0"/>
          </a:p>
        </p:txBody>
      </p:sp>
      <p:sp>
        <p:nvSpPr>
          <p:cNvPr id="8" name="Text 6"/>
          <p:cNvSpPr/>
          <p:nvPr/>
        </p:nvSpPr>
        <p:spPr>
          <a:xfrm>
            <a:off x="384048" y="2720340"/>
            <a:ext cx="3977640" cy="504444"/>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Koschat, M.A. (2005) 'A case for simple tables', The American Statistician, 59(1), pp. 31–40.</a:t>
            </a:r>
            <a:endParaRPr lang="en-US" sz="880" dirty="0"/>
          </a:p>
        </p:txBody>
      </p:sp>
      <p:sp>
        <p:nvSpPr>
          <p:cNvPr id="9" name="Text 7"/>
          <p:cNvSpPr/>
          <p:nvPr/>
        </p:nvSpPr>
        <p:spPr>
          <a:xfrm>
            <a:off x="384048" y="3261360"/>
            <a:ext cx="3977640" cy="504444"/>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Lane, J.N., Leonardi, P.M., Contractor, N.S. and DeChurch, L.A. (2024) 'Teams in the digital workplace: technology's role for communication, collaboration, and performance', Small Group Research, 55(3), pp. 315–341.</a:t>
            </a:r>
            <a:endParaRPr lang="en-US" sz="880" dirty="0"/>
          </a:p>
        </p:txBody>
      </p:sp>
      <p:sp>
        <p:nvSpPr>
          <p:cNvPr id="10" name="Text 8"/>
          <p:cNvSpPr/>
          <p:nvPr/>
        </p:nvSpPr>
        <p:spPr>
          <a:xfrm>
            <a:off x="384048" y="3802380"/>
            <a:ext cx="3977640" cy="504444"/>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Melati, R. (2025) 'Analysis of the advantages of Microsoft Teams as a corporate communication tool in supporting employee performance', Eduvest – Journal of Universal Studies, 5(3), pp. 2893–2899.</a:t>
            </a:r>
            <a:endParaRPr lang="en-US" sz="880" dirty="0"/>
          </a:p>
        </p:txBody>
      </p:sp>
      <p:sp>
        <p:nvSpPr>
          <p:cNvPr id="11" name="Text 9"/>
          <p:cNvSpPr/>
          <p:nvPr/>
        </p:nvSpPr>
        <p:spPr>
          <a:xfrm>
            <a:off x="4572000" y="1097280"/>
            <a:ext cx="4160520" cy="427155"/>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Microsoft (2024) Microsoft Teams [Online]. Available at: https://www.microsoft.com/en-us/microsoft-teams/group-chat-software (Accessed: 6 July 2026).</a:t>
            </a:r>
            <a:endParaRPr lang="en-US" sz="880" dirty="0"/>
          </a:p>
        </p:txBody>
      </p:sp>
      <p:sp>
        <p:nvSpPr>
          <p:cNvPr id="12" name="Text 10"/>
          <p:cNvSpPr/>
          <p:nvPr/>
        </p:nvSpPr>
        <p:spPr>
          <a:xfrm>
            <a:off x="4572000" y="1561011"/>
            <a:ext cx="4160520" cy="427155"/>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Microsoft (2026) Privacy, security, and compliance in Microsoft OneDrive [Online]. Available at: https://learn.microsoft.com/en-us/sharepoint/onedrive-privacy-security-overview (Accessed: 6 July 2026).</a:t>
            </a:r>
            <a:endParaRPr lang="en-US" sz="880" dirty="0"/>
          </a:p>
        </p:txBody>
      </p:sp>
      <p:sp>
        <p:nvSpPr>
          <p:cNvPr id="13" name="Text 11"/>
          <p:cNvSpPr/>
          <p:nvPr/>
        </p:nvSpPr>
        <p:spPr>
          <a:xfrm>
            <a:off x="4572000" y="2024743"/>
            <a:ext cx="4160520" cy="427155"/>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Mimecast (2023) How Secure is OneDrive? [Online]. Available at: https://www.mimecast.com/blog/microsoft-one-drive-security/ (Accessed: 6 July 2026).</a:t>
            </a:r>
            <a:endParaRPr lang="en-US" sz="880" dirty="0"/>
          </a:p>
        </p:txBody>
      </p:sp>
      <p:sp>
        <p:nvSpPr>
          <p:cNvPr id="14" name="Text 12"/>
          <p:cNvSpPr/>
          <p:nvPr/>
        </p:nvSpPr>
        <p:spPr>
          <a:xfrm>
            <a:off x="4572000" y="2488474"/>
            <a:ext cx="4160520" cy="427155"/>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Panko, R.R. (1998) 'What we know about spreadsheet errors', Journal of End User Computing, 10(2), pp. 15–21.</a:t>
            </a:r>
            <a:endParaRPr lang="en-US" sz="880" dirty="0"/>
          </a:p>
        </p:txBody>
      </p:sp>
      <p:sp>
        <p:nvSpPr>
          <p:cNvPr id="15" name="Text 13"/>
          <p:cNvSpPr/>
          <p:nvPr/>
        </p:nvSpPr>
        <p:spPr>
          <a:xfrm>
            <a:off x="4572000" y="2952206"/>
            <a:ext cx="4160520" cy="427155"/>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Poisso, L. (2019) Writing Software: Why you need Microsoft Word [Online]. Available at: https://www.lisapoisso.com/2019/07/21/writing-software/ (Accessed: 2 July 2026).</a:t>
            </a:r>
            <a:endParaRPr lang="en-US" sz="880" dirty="0"/>
          </a:p>
        </p:txBody>
      </p:sp>
      <p:sp>
        <p:nvSpPr>
          <p:cNvPr id="16" name="Text 14"/>
          <p:cNvSpPr/>
          <p:nvPr/>
        </p:nvSpPr>
        <p:spPr>
          <a:xfrm>
            <a:off x="4572000" y="3415937"/>
            <a:ext cx="4160520" cy="427155"/>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Tuominen, O.A., Lundgren-Laine, H., Kauppila, W., Hupli, M. and Salanterä, S. (2016) 'A real-time Excel-based scheduling solution for nursing staff reallocation', Nursing Management, 23(6), pp. 22–29.</a:t>
            </a:r>
            <a:endParaRPr lang="en-US" sz="880" dirty="0"/>
          </a:p>
        </p:txBody>
      </p:sp>
      <p:sp>
        <p:nvSpPr>
          <p:cNvPr id="17" name="Text 15"/>
          <p:cNvSpPr/>
          <p:nvPr/>
        </p:nvSpPr>
        <p:spPr>
          <a:xfrm>
            <a:off x="4572000" y="3879669"/>
            <a:ext cx="4160520" cy="427155"/>
          </a:xfrm>
          <a:prstGeom prst="rect">
            <a:avLst/>
          </a:prstGeom>
          <a:noFill/>
          <a:ln/>
        </p:spPr>
        <p:txBody>
          <a:bodyPr wrap="square" rtlCol="0" anchor="ctr"/>
          <a:lstStyle/>
          <a:p>
            <a:pPr marL="0" indent="0">
              <a:buNone/>
            </a:pPr>
            <a:r>
              <a:rPr lang="en-US" sz="880" dirty="0">
                <a:solidFill>
                  <a:srgbClr val="1A1A1A"/>
                </a:solidFill>
                <a:latin typeface="Calibri" pitchFamily="34" charset="0"/>
                <a:ea typeface="Calibri" pitchFamily="34" charset="-122"/>
                <a:cs typeface="Calibri" pitchFamily="34" charset="-120"/>
              </a:rPr>
              <a:t>Webb, S.H. (2017) 'Using Office Mix in online business communication courses: revisiting the power of Microsoft PowerPoint', The Journal of Research in Business Education, 58(1), pp. 39–50.</a:t>
            </a:r>
            <a:endParaRPr lang="en-US" sz="88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5fc19cd-fa26-435b-84bc-af8af48cbcc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8357CCDC245654FAB1F4DED54B9A2C2" ma:contentTypeVersion="5" ma:contentTypeDescription="Create a new document." ma:contentTypeScope="" ma:versionID="91d2d4d598c8ec336fa5767b9b175b93">
  <xsd:schema xmlns:xsd="http://www.w3.org/2001/XMLSchema" xmlns:xs="http://www.w3.org/2001/XMLSchema" xmlns:p="http://schemas.microsoft.com/office/2006/metadata/properties" xmlns:ns3="15fc19cd-fa26-435b-84bc-af8af48cbcc7" targetNamespace="http://schemas.microsoft.com/office/2006/metadata/properties" ma:root="true" ma:fieldsID="e3ef7512a688fe313b18e8bff2ac066c" ns3:_="">
    <xsd:import namespace="15fc19cd-fa26-435b-84bc-af8af48cbcc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5fc19cd-fa26-435b-84bc-af8af48cbcc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182FAAA-DE01-4FF7-9C89-D0FCEB45A81A}">
  <ds:schemaRefs>
    <ds:schemaRef ds:uri="http://schemas.microsoft.com/office/2006/documentManagement/types"/>
    <ds:schemaRef ds:uri="http://purl.org/dc/elements/1.1/"/>
    <ds:schemaRef ds:uri="http://schemas.openxmlformats.org/package/2006/metadata/core-properties"/>
    <ds:schemaRef ds:uri="15fc19cd-fa26-435b-84bc-af8af48cbcc7"/>
    <ds:schemaRef ds:uri="http://www.w3.org/XML/1998/namespace"/>
    <ds:schemaRef ds:uri="http://purl.org/dc/dcmitype/"/>
    <ds:schemaRef ds:uri="http://schemas.microsoft.com/office/2006/metadata/properties"/>
    <ds:schemaRef ds:uri="http://purl.org/dc/terms/"/>
    <ds:schemaRef ds:uri="http://schemas.microsoft.com/office/infopath/2007/PartnerControls"/>
  </ds:schemaRefs>
</ds:datastoreItem>
</file>

<file path=customXml/itemProps2.xml><?xml version="1.0" encoding="utf-8"?>
<ds:datastoreItem xmlns:ds="http://schemas.openxmlformats.org/officeDocument/2006/customXml" ds:itemID="{1C2EA824-DDB2-4945-882A-7AAFED3C2592}">
  <ds:schemaRefs>
    <ds:schemaRef ds:uri="http://schemas.microsoft.com/sharepoint/v3/contenttype/forms"/>
  </ds:schemaRefs>
</ds:datastoreItem>
</file>

<file path=customXml/itemProps3.xml><?xml version="1.0" encoding="utf-8"?>
<ds:datastoreItem xmlns:ds="http://schemas.openxmlformats.org/officeDocument/2006/customXml" ds:itemID="{E46CCF32-4DB5-42DC-8783-827D50BCAE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5fc19cd-fa26-435b-84bc-af8af48cbc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22</TotalTime>
  <Words>2904</Words>
  <Application>Microsoft Office PowerPoint</Application>
  <PresentationFormat>On-screen Show (16:9)</PresentationFormat>
  <Paragraphs>193</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 LCHS4007</dc:title>
  <dc:subject>PptxGenJS Presentation</dc:subject>
  <dc:creator>Monica, Chazelle Stanley, Senait Mebratu, Pearl Acher, Sevarina Naa Teiko Ayettey</dc:creator>
  <cp:lastModifiedBy>Sevarina Ayettey (2538256)</cp:lastModifiedBy>
  <cp:revision>5</cp:revision>
  <dcterms:created xsi:type="dcterms:W3CDTF">2026-07-07T09:14:24Z</dcterms:created>
  <dcterms:modified xsi:type="dcterms:W3CDTF">2026-07-13T08:29:23Z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0x010100C8357CCDC245654FAB1F4DED54B9A2C2</vt:lpwstr>
  </property>
</Properties>
</file>