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custDataLst>
    <p:tags r:id="rId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112" y="120"/>
      </p:cViewPr>
      <p:guideLst>
        <p:guide orient="horz" pos="216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2.xml"/><Relationship Id="rId4" Type="http://schemas.openxmlformats.org/officeDocument/2006/relationships/tags" Target="../tags/tag1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7.xml"/><Relationship Id="rId4" Type="http://schemas.openxmlformats.org/officeDocument/2006/relationships/tags" Target="../tags/tag16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2.xml"/><Relationship Id="rId4" Type="http://schemas.openxmlformats.org/officeDocument/2006/relationships/tags" Target="../tags/tag2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tags" Target="../tags/tag28.xml"/><Relationship Id="rId5" Type="http://schemas.openxmlformats.org/officeDocument/2006/relationships/tags" Target="../tags/tag27.xml"/><Relationship Id="rId4" Type="http://schemas.openxmlformats.org/officeDocument/2006/relationships/tags" Target="../tags/tag26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6.xml"/><Relationship Id="rId3" Type="http://schemas.openxmlformats.org/officeDocument/2006/relationships/tags" Target="../tags/tag31.xml"/><Relationship Id="rId7" Type="http://schemas.openxmlformats.org/officeDocument/2006/relationships/tags" Target="../tags/tag35.xml"/><Relationship Id="rId2" Type="http://schemas.openxmlformats.org/officeDocument/2006/relationships/tags" Target="../tags/tag30.xml"/><Relationship Id="rId1" Type="http://schemas.openxmlformats.org/officeDocument/2006/relationships/tags" Target="../tags/tag29.xml"/><Relationship Id="rId6" Type="http://schemas.openxmlformats.org/officeDocument/2006/relationships/tags" Target="../tags/tag34.xml"/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0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5" Type="http://schemas.openxmlformats.org/officeDocument/2006/relationships/tags" Target="../tags/tag48.xml"/><Relationship Id="rId4" Type="http://schemas.openxmlformats.org/officeDocument/2006/relationships/tags" Target="../tags/tag47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tags" Target="../tags/tag5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4.xml"/><Relationship Id="rId4" Type="http://schemas.openxmlformats.org/officeDocument/2006/relationships/tags" Target="../tags/tag53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tags" Target="../tags/tag55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8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3.xml"/><Relationship Id="rId4" Type="http://schemas.openxmlformats.org/officeDocument/2006/relationships/tags" Target="../tags/tag6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2024/4/16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18" Type="http://schemas.openxmlformats.org/officeDocument/2006/relationships/tags" Target="../tags/tag7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2024/4/16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custDataLst>
      <p:tags r:id="rId1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66.xml"/><Relationship Id="rId7" Type="http://schemas.openxmlformats.org/officeDocument/2006/relationships/image" Target="../media/image1.png"/><Relationship Id="rId2" Type="http://schemas.openxmlformats.org/officeDocument/2006/relationships/tags" Target="../tags/tag65.xml"/><Relationship Id="rId1" Type="http://schemas.openxmlformats.org/officeDocument/2006/relationships/tags" Target="../tags/tag64.xml"/><Relationship Id="rId6" Type="http://schemas.openxmlformats.org/officeDocument/2006/relationships/slideLayout" Target="../slideLayouts/slideLayout1.xml"/><Relationship Id="rId5" Type="http://schemas.openxmlformats.org/officeDocument/2006/relationships/audio" Target="../media/media1.m4a"/><Relationship Id="rId4" Type="http://schemas.microsoft.com/office/2007/relationships/media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67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68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69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70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7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72.xml"/><Relationship Id="rId6" Type="http://schemas.openxmlformats.org/officeDocument/2006/relationships/hyperlink" Target="https://uowtsd-my.sharepoint.com/personal/2227421_student_uwtsd_ac_uk/_layouts/15/stream.aspx?id=%2Fpersonal%2F2227421%5Fstudent%5Fuwtsd%5Fac%5Fuk%2FDocuments%2Frecord%2Fhr%2Emp4&amp;referrer=StreamWebApp%2EWeb&amp;referrerScenario=AddressBarCopied%2Eview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zh-CN">
                <a:sym typeface="+mn-ea"/>
              </a:rPr>
              <a:t>UWTSD University</a:t>
            </a:r>
            <a:br>
              <a:rPr lang="zh-CN" altLang="zh-CN">
                <a:sym typeface="+mn-ea"/>
              </a:rPr>
            </a:br>
            <a:r>
              <a:rPr lang="zh-CN" altLang="zh-CN">
                <a:sym typeface="+mn-ea"/>
              </a:rPr>
              <a:t>70</a:t>
            </a:r>
            <a:r>
              <a:rPr lang="en-US" altLang="zh-CN">
                <a:sym typeface="+mn-ea"/>
              </a:rPr>
              <a:t>2</a:t>
            </a:r>
            <a:r>
              <a:rPr lang="zh-CN" altLang="zh-CN">
                <a:sym typeface="+mn-ea"/>
              </a:rPr>
              <a:t>5 </a:t>
            </a:r>
            <a:r>
              <a:rPr lang="en-US" altLang="zh-CN">
                <a:sym typeface="+mn-ea"/>
              </a:rPr>
              <a:t>Managinf people in the organization</a:t>
            </a:r>
            <a:r>
              <a:rPr lang="zh-CN" altLang="zh-CN">
                <a:sym typeface="+mn-ea"/>
              </a:rPr>
              <a:t> </a:t>
            </a:r>
            <a:endParaRPr lang="zh-CN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Comparison between lifetime employment system adopted by CETC and Japan's seniority-based system adopted by Honda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89F9F984-5325-0B3A-1824-83A7706D7535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7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36"/>
    </mc:Choice>
    <mc:Fallback>
      <p:transition spd="slow" advTm="17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Background information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800" b="1"/>
              <a:t>B</a:t>
            </a:r>
            <a:r>
              <a:rPr lang="zh-CN" altLang="en-US" sz="2800" b="1"/>
              <a:t>ackground</a:t>
            </a:r>
            <a:r>
              <a:rPr lang="en-US" altLang="zh-CN" sz="2800" b="1"/>
              <a:t> information</a:t>
            </a:r>
            <a:r>
              <a:rPr lang="zh-CN" altLang="en-US" sz="2800" b="1"/>
              <a:t> of East Asia</a:t>
            </a:r>
          </a:p>
          <a:p>
            <a:r>
              <a:rPr lang="en-US" altLang="zh-CN" sz="2000"/>
              <a:t>Belief: A Confucian belief system with loyalty as its core value.</a:t>
            </a:r>
          </a:p>
          <a:p>
            <a:r>
              <a:rPr lang="en-US" altLang="zh-CN" sz="2000"/>
              <a:t>Political structure: Commercial centralization by the central government through control of the banking system.</a:t>
            </a:r>
          </a:p>
          <a:p>
            <a:r>
              <a:rPr lang="en-US" altLang="zh-CN" sz="2000"/>
              <a:t>Sociocultural background: A value system with collectivism as its core.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D5E6E080-DAEB-E36C-F013-D9C0850AB05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35"/>
    </mc:Choice>
    <mc:Fallback>
      <p:transition spd="slow" advTm="57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Honda’s HR system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10000"/>
          </a:bodyPr>
          <a:lstStyle/>
          <a:p>
            <a:r>
              <a:rPr lang="en-US" altLang="zh-CN" sz="3400" b="1"/>
              <a:t>Seniroity-based system</a:t>
            </a:r>
          </a:p>
          <a:p>
            <a:pPr lvl="1"/>
            <a:r>
              <a:rPr lang="en-US" altLang="zh-CN" sz="2400"/>
              <a:t>Two-way choice between labor and enterprises</a:t>
            </a:r>
          </a:p>
          <a:p>
            <a:pPr lvl="1"/>
            <a:r>
              <a:rPr lang="en-US" altLang="zh-CN" sz="2400"/>
              <a:t>Lifetime employment</a:t>
            </a:r>
          </a:p>
          <a:p>
            <a:pPr lvl="1"/>
            <a:r>
              <a:rPr lang="en-US" altLang="zh-CN" sz="2400"/>
              <a:t>Wages are determined based on factors such as age, length of service in the company, and educational background.</a:t>
            </a:r>
          </a:p>
          <a:p>
            <a:pPr lvl="1"/>
            <a:r>
              <a:rPr lang="en-US" altLang="zh-CN" sz="2400"/>
              <a:t>Multiple levels, small differences, and regular salary increases every year.</a:t>
            </a:r>
          </a:p>
          <a:p>
            <a:pPr lvl="1"/>
            <a:r>
              <a:rPr lang="en-US" altLang="zh-CN" sz="2400"/>
              <a:t>In addition to basic salary, there are bonuses, allowances and supplements. Consider the living needs of employees themselves and their families to relieve employees' worries as much as possible.</a:t>
            </a:r>
          </a:p>
          <a:p>
            <a:pPr lvl="1"/>
            <a:r>
              <a:rPr lang="en-US" altLang="zh-CN" sz="2400"/>
              <a:t>The calculation of employee pensions and bonuses also has a certain relationship with the age of the employee and the length of service in the company.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4A6C576E-150A-D381-3A8E-A9ADF7BA462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926"/>
    </mc:Choice>
    <mc:Fallback>
      <p:transition spd="slow" advTm="98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CETC’s HR system</a:t>
            </a:r>
            <a:r>
              <a:rPr lang="en-US" altLang="zh-CN"/>
              <a:t>(Before reformation)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 b="1"/>
              <a:t>SOE’s liftime employment</a:t>
            </a:r>
            <a:endParaRPr lang="zh-CN" altLang="en-US" sz="2400" b="1"/>
          </a:p>
          <a:p>
            <a:pPr lvl="1"/>
            <a:r>
              <a:rPr lang="zh-CN" altLang="en-US"/>
              <a:t>State assignment of work</a:t>
            </a:r>
          </a:p>
          <a:p>
            <a:pPr lvl="1"/>
            <a:r>
              <a:rPr lang="en-US" altLang="zh-CN"/>
              <a:t>L</a:t>
            </a:r>
            <a:r>
              <a:rPr lang="zh-CN" altLang="en-US"/>
              <a:t>ifetime employment</a:t>
            </a:r>
          </a:p>
          <a:p>
            <a:pPr lvl="1"/>
            <a:r>
              <a:rPr lang="zh-CN" altLang="en-US"/>
              <a:t>A system in which wages are divided into grades based on the complexity, heaviness and responsibility of labor or work, and wage standards are stipulated by grade.</a:t>
            </a:r>
          </a:p>
          <a:p>
            <a:pPr lvl="1"/>
            <a:r>
              <a:rPr lang="zh-CN" altLang="en-US"/>
              <a:t>Supporting living services including kindergartens, hospitals, canteens and entertainment facilities are provided by SOE.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2E4920F0-23E5-2589-730C-E69D14C023A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431"/>
    </mc:Choice>
    <mc:Fallback>
      <p:transition spd="slow" advTm="207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CETC’s HR system</a:t>
            </a:r>
            <a:r>
              <a:rPr lang="en-US" altLang="zh-CN">
                <a:sym typeface="+mn-ea"/>
              </a:rPr>
              <a:t>(After reformation)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b="1"/>
              <a:t>Dual-track lifetime employment system</a:t>
            </a:r>
          </a:p>
          <a:p>
            <a:pPr lvl="1"/>
            <a:r>
              <a:rPr lang="zh-CN" altLang="en-US" sz="2400" b="1"/>
              <a:t>Contract workers</a:t>
            </a:r>
          </a:p>
          <a:p>
            <a:pPr lvl="2"/>
            <a:r>
              <a:rPr lang="zh-CN" altLang="en-US" sz="1200"/>
              <a:t>Two-way choice between labor and enterprises</a:t>
            </a:r>
          </a:p>
          <a:p>
            <a:pPr lvl="2"/>
            <a:r>
              <a:rPr lang="zh-CN" altLang="en-US" sz="1200"/>
              <a:t>Lifetime employment system based on KPI assessment</a:t>
            </a:r>
          </a:p>
          <a:p>
            <a:pPr lvl="2"/>
            <a:r>
              <a:rPr lang="zh-CN" altLang="en-US" sz="1200"/>
              <a:t>Base pay is graded based on the complexity, onerousness and level of responsibility of the labor or job. Bonuses are determined by performance.</a:t>
            </a:r>
          </a:p>
          <a:p>
            <a:pPr lvl="2"/>
            <a:r>
              <a:rPr lang="zh-CN" altLang="en-US" sz="1200"/>
              <a:t>Supporting living services including kindergartens, hospitals, canteens and entertainment facilities are provided by SOE.</a:t>
            </a:r>
          </a:p>
          <a:p>
            <a:pPr lvl="1" algn="l" defTabSz="914400">
              <a:buClrTx/>
              <a:buSzTx/>
              <a:tabLst>
                <a:tab pos="1609725" algn="l"/>
                <a:tab pos="1609725" algn="l"/>
                <a:tab pos="1609725" algn="l"/>
                <a:tab pos="1609725" algn="l"/>
              </a:tabLst>
            </a:pPr>
            <a:r>
              <a:rPr lang="zh-CN" altLang="en-US" sz="2400" b="1">
                <a:sym typeface="+mn-ea"/>
              </a:rPr>
              <a:t>Labor dispatch</a:t>
            </a:r>
            <a:r>
              <a:rPr lang="en-US" altLang="zh-CN" sz="2400" b="1">
                <a:sym typeface="+mn-ea"/>
              </a:rPr>
              <a:t> workers</a:t>
            </a:r>
            <a:endParaRPr lang="zh-CN" altLang="en-US" sz="2400" b="1">
              <a:sym typeface="+mn-ea"/>
            </a:endParaRPr>
          </a:p>
          <a:p>
            <a:pPr lvl="2" algn="l" defTabSz="914400">
              <a:buClrTx/>
              <a:buSzTx/>
              <a:tabLst>
                <a:tab pos="1609725" algn="l"/>
                <a:tab pos="1609725" algn="l"/>
                <a:tab pos="1609725" algn="l"/>
                <a:tab pos="1609725" algn="l"/>
              </a:tabLst>
            </a:pPr>
            <a:r>
              <a:rPr lang="zh-CN" altLang="en-US" sz="1200">
                <a:sym typeface="+mn-ea"/>
              </a:rPr>
              <a:t>Two-way choice between labor and enterprises</a:t>
            </a:r>
          </a:p>
          <a:p>
            <a:pPr lvl="2" algn="l" defTabSz="914400">
              <a:buClrTx/>
              <a:buSzTx/>
              <a:tabLst>
                <a:tab pos="1609725" algn="l"/>
                <a:tab pos="1609725" algn="l"/>
                <a:tab pos="1609725" algn="l"/>
                <a:tab pos="1609725" algn="l"/>
              </a:tabLst>
            </a:pPr>
            <a:r>
              <a:rPr lang="zh-CN" altLang="en-US" sz="1200">
                <a:sym typeface="+mn-ea"/>
              </a:rPr>
              <a:t>Contract employment system based on KPI assessment</a:t>
            </a:r>
          </a:p>
          <a:p>
            <a:pPr lvl="2" algn="l" defTabSz="914400">
              <a:buClrTx/>
              <a:buSzTx/>
              <a:tabLst>
                <a:tab pos="1609725" algn="l"/>
                <a:tab pos="1609725" algn="l"/>
                <a:tab pos="1609725" algn="l"/>
                <a:tab pos="1609725" algn="l"/>
              </a:tabLst>
            </a:pPr>
            <a:r>
              <a:rPr lang="zh-CN" altLang="en-US" sz="1200">
                <a:sym typeface="+mn-ea"/>
              </a:rPr>
              <a:t>The proportion of labor dispatch employees in SOE shall not exceed 30%.</a:t>
            </a:r>
          </a:p>
          <a:p>
            <a:pPr lvl="2" algn="l" defTabSz="914400">
              <a:buClrTx/>
              <a:buSzTx/>
              <a:tabLst>
                <a:tab pos="1609725" algn="l"/>
                <a:tab pos="1609725" algn="l"/>
                <a:tab pos="1609725" algn="l"/>
                <a:tab pos="1609725" algn="l"/>
              </a:tabLst>
            </a:pPr>
            <a:r>
              <a:rPr lang="zh-CN" altLang="en-US" sz="1200">
                <a:sym typeface="+mn-ea"/>
              </a:rPr>
              <a:t>Employees with little chance of converting into lifetime employment.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C87306D8-6111-4098-D7E4-CD9378D1BF2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816"/>
    </mc:Choice>
    <mc:Fallback>
      <p:transition spd="slow" advTm="174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CN" sz="2400"/>
              <a:t>Problems Honda encountered overseas due to HR system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Employment cultures in other countries do not emphasize loyalty, making the Seniroity-system that emphasizes collectivism unsuitable.</a:t>
            </a:r>
          </a:p>
          <a:p>
            <a:endParaRPr lang="en-US" altLang="zh-CN"/>
          </a:p>
          <a:p>
            <a:r>
              <a:rPr lang="en-US" altLang="zh-CN"/>
              <a:t>Unlike Japanese employees who are accustomed to indirect communication with senior managers through lower-level leaders. Employees in other countries often prefer to communicate directly with senior managers through labor unions.</a:t>
            </a:r>
          </a:p>
          <a:p>
            <a:endParaRPr lang="en-US" altLang="zh-CN"/>
          </a:p>
          <a:p>
            <a:r>
              <a:rPr lang="en-US" altLang="zh-CN"/>
              <a:t>The lack of an employment system suitable for local culture and direct communication channels between upper and lower levels caused Honda's projects in India to suffer losses due to long-term strikes.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EA49C8C6-48D9-9B9A-235A-8FD54CCF984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263"/>
    </mc:Choice>
    <mc:Fallback>
      <p:transition spd="slow" advTm="86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2800"/>
              <a:t>Problems that CETC potentially have &amp; Solution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Due to political reasons, SOE cannot give lifetime employment contracts to non-Chinese employees. This may lead to issues related to employment discrimination in the future.</a:t>
            </a:r>
          </a:p>
          <a:p>
            <a:endParaRPr lang="zh-CN" altLang="en-US" dirty="0"/>
          </a:p>
          <a:p>
            <a:r>
              <a:rPr lang="zh-CN" altLang="en-US" dirty="0"/>
              <a:t>At the same time, there are no provisions in the SOE regarding whether foreign employees can participate in trade unions prepared for Chinese employees.</a:t>
            </a:r>
          </a:p>
          <a:p>
            <a:endParaRPr lang="zh-CN" altLang="en-US" dirty="0"/>
          </a:p>
          <a:p>
            <a:r>
              <a:rPr lang="zh-CN" altLang="en-US" dirty="0"/>
              <a:t>The solution that individuals can think of is to establish an employment relationship that is consistent with local conditions within the local legal and cultural framework.</a:t>
            </a:r>
          </a:p>
        </p:txBody>
      </p:sp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4CAEBD91-51F3-B02D-327C-000145FF266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1A769E2E-478F-E843-4756-7989608ADA50}"/>
              </a:ext>
            </a:extLst>
          </p:cNvPr>
          <p:cNvSpPr txBox="1"/>
          <p:nvPr/>
        </p:nvSpPr>
        <p:spPr>
          <a:xfrm>
            <a:off x="2732175" y="5677584"/>
            <a:ext cx="61017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/>
              <a:t>Record:</a:t>
            </a:r>
            <a:endParaRPr lang="en-US" altLang="zh-CN" dirty="0">
              <a:hlinkClick r:id="rId6"/>
            </a:endParaRPr>
          </a:p>
          <a:p>
            <a:r>
              <a:rPr lang="en-US" altLang="zh-CN" dirty="0">
                <a:hlinkClick r:id="rId6"/>
              </a:rPr>
              <a:t>hr.mp4 (sharepoint.com)</a:t>
            </a:r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198"/>
    </mc:Choice>
    <mc:Fallback>
      <p:transition spd="slow" advTm="154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oZGlkIjoiMmVkNjUwMDIzZDJiNTQzNmYxOTEyZTdmZjgxMGUzMGE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560</Words>
  <Application>Microsoft Office PowerPoint</Application>
  <PresentationFormat>宽屏</PresentationFormat>
  <Paragraphs>47</Paragraphs>
  <Slides>7</Slides>
  <Notes>0</Notes>
  <HiddenSlides>0</HiddenSlides>
  <MMClips>7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0" baseType="lpstr">
      <vt:lpstr>Arial</vt:lpstr>
      <vt:lpstr>Wingdings</vt:lpstr>
      <vt:lpstr>WPS</vt:lpstr>
      <vt:lpstr>UWTSD University 7025 Managinf people in the organization </vt:lpstr>
      <vt:lpstr>Background information</vt:lpstr>
      <vt:lpstr>Honda’s HR system </vt:lpstr>
      <vt:lpstr>CETC’s HR system(Before reformation)</vt:lpstr>
      <vt:lpstr>CETC’s HR system(After reformation)</vt:lpstr>
      <vt:lpstr>Problems Honda encountered overseas due to HR system</vt:lpstr>
      <vt:lpstr>Problems that CETC potentially have &amp;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>asus</dc:creator>
  <cp:lastModifiedBy>烁 王</cp:lastModifiedBy>
  <cp:revision>162</cp:revision>
  <dcterms:created xsi:type="dcterms:W3CDTF">2019-06-19T02:08:00Z</dcterms:created>
  <dcterms:modified xsi:type="dcterms:W3CDTF">2024-04-16T19:20:39Z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2052-12.1.0.16417</vt:lpwstr>
  </property>
  <property fmtid="{D5CDD505-2E9C-101B-9397-08002B2CF9AE}" pid="3" name="ICV">
    <vt:lpwstr>2D00090794ED4FC6935BEC60C3379FB5_11</vt:lpwstr>
  </property>
</Properties>
</file>