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61" r:id="rId5"/>
    <p:sldId id="256" r:id="rId6"/>
    <p:sldId id="266" r:id="rId7"/>
    <p:sldId id="267" r:id="rId8"/>
    <p:sldId id="257" r:id="rId9"/>
    <p:sldId id="265" r:id="rId10"/>
    <p:sldId id="263" r:id="rId11"/>
    <p:sldId id="262"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6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3866" autoAdjust="0"/>
  </p:normalViewPr>
  <p:slideViewPr>
    <p:cSldViewPr snapToGrid="0">
      <p:cViewPr varScale="1">
        <p:scale>
          <a:sx n="79" d="100"/>
          <a:sy n="79" d="100"/>
        </p:scale>
        <p:origin x="10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34AF54-2297-409D-B885-12AC829858E0}" type="datetimeFigureOut">
              <a:rPr lang="en-GB" smtClean="0"/>
              <a:t>08/04/2020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7A4818-B21F-4A86-9DD0-D74E2E051237}" type="slidenum">
              <a:rPr lang="en-GB" smtClean="0"/>
              <a:t>‹#›</a:t>
            </a:fld>
            <a:endParaRPr lang="en-GB"/>
          </a:p>
        </p:txBody>
      </p:sp>
    </p:spTree>
    <p:extLst>
      <p:ext uri="{BB962C8B-B14F-4D97-AF65-F5344CB8AC3E}">
        <p14:creationId xmlns:p14="http://schemas.microsoft.com/office/powerpoint/2010/main" val="1303646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kickstarter.com/"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learn.marsdd.com/article/marketing-strategy-for-startup-success-identifying-and-understanding-your-target-customer-and-market-segment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freeagent.com/guides/small-business/cash-flow-forecast/"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nvestopedia.com/terms/b/breakevenanalysis.asp"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Covering finance and the technical aspects of the Creativity Marketing &amp; Promotion, while Ryan Morgan covers the second half </a:t>
            </a:r>
            <a:endParaRPr lang="en-GB" dirty="0"/>
          </a:p>
        </p:txBody>
      </p:sp>
      <p:sp>
        <p:nvSpPr>
          <p:cNvPr id="4" name="Slide Number Placeholder 3"/>
          <p:cNvSpPr>
            <a:spLocks noGrp="1"/>
          </p:cNvSpPr>
          <p:nvPr>
            <p:ph type="sldNum" sz="quarter" idx="5"/>
          </p:nvPr>
        </p:nvSpPr>
        <p:spPr/>
        <p:txBody>
          <a:bodyPr/>
          <a:lstStyle/>
          <a:p>
            <a:fld id="{317A4818-B21F-4A86-9DD0-D74E2E051237}" type="slidenum">
              <a:rPr lang="en-GB" smtClean="0"/>
              <a:t>1</a:t>
            </a:fld>
            <a:endParaRPr lang="en-GB"/>
          </a:p>
        </p:txBody>
      </p:sp>
    </p:spTree>
    <p:extLst>
      <p:ext uri="{BB962C8B-B14F-4D97-AF65-F5344CB8AC3E}">
        <p14:creationId xmlns:p14="http://schemas.microsoft.com/office/powerpoint/2010/main" val="3381518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at crowd funding after initial investment to further our marketing while making direct sales to the backers </a:t>
            </a:r>
          </a:p>
          <a:p>
            <a:endParaRPr lang="en-GB" dirty="0"/>
          </a:p>
          <a:p>
            <a:r>
              <a:rPr lang="en-GB" dirty="0"/>
              <a:t>[0] </a:t>
            </a:r>
            <a:r>
              <a:rPr lang="en-GB" dirty="0">
                <a:hlinkClick r:id="rId3"/>
              </a:rPr>
              <a:t>https://www.kickstarter.com/</a:t>
            </a:r>
            <a:endParaRPr lang="en-GB" dirty="0"/>
          </a:p>
        </p:txBody>
      </p:sp>
      <p:sp>
        <p:nvSpPr>
          <p:cNvPr id="4" name="Slide Number Placeholder 3"/>
          <p:cNvSpPr>
            <a:spLocks noGrp="1"/>
          </p:cNvSpPr>
          <p:nvPr>
            <p:ph type="sldNum" sz="quarter" idx="5"/>
          </p:nvPr>
        </p:nvSpPr>
        <p:spPr/>
        <p:txBody>
          <a:bodyPr/>
          <a:lstStyle/>
          <a:p>
            <a:fld id="{317A4818-B21F-4A86-9DD0-D74E2E051237}" type="slidenum">
              <a:rPr lang="en-GB" smtClean="0"/>
              <a:t>3</a:t>
            </a:fld>
            <a:endParaRPr lang="en-GB"/>
          </a:p>
        </p:txBody>
      </p:sp>
    </p:spTree>
    <p:extLst>
      <p:ext uri="{BB962C8B-B14F-4D97-AF65-F5344CB8AC3E}">
        <p14:creationId xmlns:p14="http://schemas.microsoft.com/office/powerpoint/2010/main" val="3035858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dirty="0"/>
              <a:t>Demographic  </a:t>
            </a:r>
            <a:r>
              <a:rPr lang="en-US" sz="1200" dirty="0">
                <a:solidFill>
                  <a:schemeClr val="tx1">
                    <a:lumMod val="75000"/>
                    <a:lumOff val="25000"/>
                  </a:schemeClr>
                </a:solidFill>
              </a:rPr>
              <a:t>Vehicle owners within the age of 18-40</a:t>
            </a:r>
          </a:p>
          <a:p>
            <a:r>
              <a:rPr lang="en-US" sz="1200" dirty="0">
                <a:solidFill>
                  <a:schemeClr val="tx1">
                    <a:lumMod val="75000"/>
                    <a:lumOff val="25000"/>
                  </a:schemeClr>
                </a:solidFill>
              </a:rPr>
              <a:t>With an interest in technology and enhanced security </a:t>
            </a:r>
          </a:p>
          <a:p>
            <a:endParaRPr lang="en-US" dirty="0"/>
          </a:p>
          <a:p>
            <a:r>
              <a:rPr lang="en-GB" dirty="0">
                <a:hlinkClick r:id="rId3"/>
              </a:rPr>
              <a:t>[1] https://learn.marsdd.com/article/marketing-strategy-for-startup-success-identifying-and-understanding-your-target-customer-and-market-segments/</a:t>
            </a:r>
            <a:endParaRPr lang="en-US" dirty="0"/>
          </a:p>
          <a:p>
            <a:r>
              <a:rPr lang="en-US" dirty="0"/>
              <a:t>Our target market can be broken down to this, we want to sell directly to manufacturers to streamline any process of installation and bypass the target consumer by having it installed in the vehicle before they purchase it.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lumMod val="75000"/>
                    <a:lumOff val="25000"/>
                  </a:schemeClr>
                </a:solidFill>
              </a:rPr>
              <a:t>Allocate a large portion of budget to marketing and advertisement with a targeted advertisement campaign to our target demographic </a:t>
            </a:r>
          </a:p>
          <a:p>
            <a:endParaRPr lang="en-GB" dirty="0"/>
          </a:p>
        </p:txBody>
      </p:sp>
      <p:sp>
        <p:nvSpPr>
          <p:cNvPr id="4" name="Slide Number Placeholder 3"/>
          <p:cNvSpPr>
            <a:spLocks noGrp="1"/>
          </p:cNvSpPr>
          <p:nvPr>
            <p:ph type="sldNum" sz="quarter" idx="5"/>
          </p:nvPr>
        </p:nvSpPr>
        <p:spPr/>
        <p:txBody>
          <a:bodyPr/>
          <a:lstStyle/>
          <a:p>
            <a:fld id="{317A4818-B21F-4A86-9DD0-D74E2E051237}" type="slidenum">
              <a:rPr lang="en-GB" smtClean="0"/>
              <a:t>4</a:t>
            </a:fld>
            <a:endParaRPr lang="en-GB"/>
          </a:p>
        </p:txBody>
      </p:sp>
    </p:spTree>
    <p:extLst>
      <p:ext uri="{BB962C8B-B14F-4D97-AF65-F5344CB8AC3E}">
        <p14:creationId xmlns:p14="http://schemas.microsoft.com/office/powerpoint/2010/main" val="3267250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Selling directly will return a profit based on the quantity of units we sell, if we were to make an order for 10,000 we would immediately be in the plus and be able to start refining and growing our manufacturing capability, reduce our use of outsourcing and hire locally to decrease costs by hiring and training our own team. This would be the easiest route, and with a contract of this nature acquiring the financial resources to start meeting the demand would be a very healthy investment for a would-be investor </a:t>
            </a:r>
            <a:endParaRPr lang="en-GB" dirty="0"/>
          </a:p>
        </p:txBody>
      </p:sp>
      <p:sp>
        <p:nvSpPr>
          <p:cNvPr id="4" name="Slide Number Placeholder 3"/>
          <p:cNvSpPr>
            <a:spLocks noGrp="1"/>
          </p:cNvSpPr>
          <p:nvPr>
            <p:ph type="sldNum" sz="quarter" idx="5"/>
          </p:nvPr>
        </p:nvSpPr>
        <p:spPr/>
        <p:txBody>
          <a:bodyPr/>
          <a:lstStyle/>
          <a:p>
            <a:fld id="{317A4818-B21F-4A86-9DD0-D74E2E051237}" type="slidenum">
              <a:rPr lang="en-GB" smtClean="0"/>
              <a:t>5</a:t>
            </a:fld>
            <a:endParaRPr lang="en-GB"/>
          </a:p>
        </p:txBody>
      </p:sp>
    </p:spTree>
    <p:extLst>
      <p:ext uri="{BB962C8B-B14F-4D97-AF65-F5344CB8AC3E}">
        <p14:creationId xmlns:p14="http://schemas.microsoft.com/office/powerpoint/2010/main" val="2611048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next route would be the public market, if our plan to sell directly to the manufacturers does not work out, we will peruse selling them to the public, I have included a cash flow analysis of this showing the route we would have to take to get a solid foundation, barely breaking even with the sales numbers I’ve estimated. These numbers are at a worst-case scenario and would ideally be 4x-8x as many sales. </a:t>
            </a:r>
          </a:p>
          <a:p>
            <a:endParaRPr lang="en-US" dirty="0"/>
          </a:p>
          <a:p>
            <a:pPr marL="285750" indent="-285750">
              <a:buFont typeface="Arial" panose="020B0604020202020204" pitchFamily="34" charset="0"/>
              <a:buChar char="•"/>
            </a:pPr>
            <a:r>
              <a:rPr lang="en-US" sz="1200" dirty="0">
                <a:solidFill>
                  <a:schemeClr val="tx1">
                    <a:lumMod val="75000"/>
                    <a:lumOff val="25000"/>
                  </a:schemeClr>
                </a:solidFill>
              </a:rPr>
              <a:t>Selling on our own ecommerce platform</a:t>
            </a:r>
          </a:p>
          <a:p>
            <a:pPr marL="285750" indent="-285750">
              <a:buFont typeface="Arial" panose="020B0604020202020204" pitchFamily="34" charset="0"/>
              <a:buChar char="•"/>
            </a:pPr>
            <a:r>
              <a:rPr lang="en-US" sz="1200" dirty="0">
                <a:solidFill>
                  <a:schemeClr val="tx1">
                    <a:lumMod val="75000"/>
                    <a:lumOff val="25000"/>
                  </a:schemeClr>
                </a:solidFill>
              </a:rPr>
              <a:t>Sold at a mark up of 83% of the cost to make, for a price of £165.12</a:t>
            </a:r>
            <a:endParaRPr lang="en-GB" sz="1200" dirty="0">
              <a:solidFill>
                <a:schemeClr val="tx1">
                  <a:lumMod val="75000"/>
                  <a:lumOff val="25000"/>
                </a:schemeClr>
              </a:solidFill>
            </a:endParaRPr>
          </a:p>
          <a:p>
            <a:endParaRPr lang="en-GB" dirty="0"/>
          </a:p>
        </p:txBody>
      </p:sp>
      <p:sp>
        <p:nvSpPr>
          <p:cNvPr id="4" name="Slide Number Placeholder 3"/>
          <p:cNvSpPr>
            <a:spLocks noGrp="1"/>
          </p:cNvSpPr>
          <p:nvPr>
            <p:ph type="sldNum" sz="quarter" idx="5"/>
          </p:nvPr>
        </p:nvSpPr>
        <p:spPr/>
        <p:txBody>
          <a:bodyPr/>
          <a:lstStyle/>
          <a:p>
            <a:fld id="{317A4818-B21F-4A86-9DD0-D74E2E051237}" type="slidenum">
              <a:rPr lang="en-GB" smtClean="0"/>
              <a:t>6</a:t>
            </a:fld>
            <a:endParaRPr lang="en-GB"/>
          </a:p>
        </p:txBody>
      </p:sp>
    </p:spTree>
    <p:extLst>
      <p:ext uri="{BB962C8B-B14F-4D97-AF65-F5344CB8AC3E}">
        <p14:creationId xmlns:p14="http://schemas.microsoft.com/office/powerpoint/2010/main" val="19131723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[2] https://www.freeagent.com/guides/small-business/cash-flow-forecast/</a:t>
            </a:r>
            <a:endParaRPr lang="en-GB" dirty="0"/>
          </a:p>
          <a:p>
            <a:endParaRPr lang="en-GB" dirty="0"/>
          </a:p>
          <a:p>
            <a:r>
              <a:rPr lang="en-GB" dirty="0"/>
              <a:t>In this cash flow forecast we assume an initial investment of 10,000 and heavily invest into marketing and building our first batch of units, this will be the early stages without much sale potential so we aren’t disheartened if we don’t make a sale in this starting period as we know that isn’t the focus, the focus is making our product known initially while we prepare the ground work for manufacturing the units. </a:t>
            </a:r>
          </a:p>
          <a:p>
            <a:endParaRPr lang="en-GB" dirty="0"/>
          </a:p>
        </p:txBody>
      </p:sp>
      <p:sp>
        <p:nvSpPr>
          <p:cNvPr id="4" name="Slide Number Placeholder 3"/>
          <p:cNvSpPr>
            <a:spLocks noGrp="1"/>
          </p:cNvSpPr>
          <p:nvPr>
            <p:ph type="sldNum" sz="quarter" idx="5"/>
          </p:nvPr>
        </p:nvSpPr>
        <p:spPr/>
        <p:txBody>
          <a:bodyPr/>
          <a:lstStyle/>
          <a:p>
            <a:fld id="{317A4818-B21F-4A86-9DD0-D74E2E051237}" type="slidenum">
              <a:rPr lang="en-GB" smtClean="0"/>
              <a:t>7</a:t>
            </a:fld>
            <a:endParaRPr lang="en-GB"/>
          </a:p>
        </p:txBody>
      </p:sp>
    </p:spTree>
    <p:extLst>
      <p:ext uri="{BB962C8B-B14F-4D97-AF65-F5344CB8AC3E}">
        <p14:creationId xmlns:p14="http://schemas.microsoft.com/office/powerpoint/2010/main" val="1622657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[3] https://www.investopedia.com/terms/b/breakevenanalysis.asp</a:t>
            </a:r>
            <a:endParaRPr lang="en-GB" dirty="0"/>
          </a:p>
          <a:p>
            <a:r>
              <a:rPr lang="en-US" dirty="0"/>
              <a:t>Once we break even, the profit can be re-directed back into the company to increase the size of the team and provide further training to increase the productivity. </a:t>
            </a:r>
            <a:endParaRPr lang="en-GB" dirty="0"/>
          </a:p>
        </p:txBody>
      </p:sp>
      <p:sp>
        <p:nvSpPr>
          <p:cNvPr id="4" name="Slide Number Placeholder 3"/>
          <p:cNvSpPr>
            <a:spLocks noGrp="1"/>
          </p:cNvSpPr>
          <p:nvPr>
            <p:ph type="sldNum" sz="quarter" idx="5"/>
          </p:nvPr>
        </p:nvSpPr>
        <p:spPr/>
        <p:txBody>
          <a:bodyPr/>
          <a:lstStyle/>
          <a:p>
            <a:fld id="{317A4818-B21F-4A86-9DD0-D74E2E051237}" type="slidenum">
              <a:rPr lang="en-GB" smtClean="0"/>
              <a:t>8</a:t>
            </a:fld>
            <a:endParaRPr lang="en-GB"/>
          </a:p>
        </p:txBody>
      </p:sp>
    </p:spTree>
    <p:extLst>
      <p:ext uri="{BB962C8B-B14F-4D97-AF65-F5344CB8AC3E}">
        <p14:creationId xmlns:p14="http://schemas.microsoft.com/office/powerpoint/2010/main" val="1436865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2EC42-D2D8-47CF-A5B6-D1090D0189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FDF528-E96E-49A3-8704-4FC0611E5D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A83B62-3EC5-4960-9A2A-49F4894AE39F}"/>
              </a:ext>
            </a:extLst>
          </p:cNvPr>
          <p:cNvSpPr>
            <a:spLocks noGrp="1"/>
          </p:cNvSpPr>
          <p:nvPr>
            <p:ph type="dt" sz="half" idx="10"/>
          </p:nvPr>
        </p:nvSpPr>
        <p:spPr/>
        <p:txBody>
          <a:bodyPr/>
          <a:lstStyle/>
          <a:p>
            <a:fld id="{681CBA74-54C4-4680-9C3A-8A40EE350EB2}" type="datetimeFigureOut">
              <a:rPr lang="en-GB" smtClean="0"/>
              <a:t>08/04/2020</a:t>
            </a:fld>
            <a:endParaRPr lang="en-GB"/>
          </a:p>
        </p:txBody>
      </p:sp>
      <p:sp>
        <p:nvSpPr>
          <p:cNvPr id="5" name="Footer Placeholder 4">
            <a:extLst>
              <a:ext uri="{FF2B5EF4-FFF2-40B4-BE49-F238E27FC236}">
                <a16:creationId xmlns:a16="http://schemas.microsoft.com/office/drawing/2014/main" id="{937F27DC-0394-4AAF-A2FD-C6FAE4030E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034276-810F-4C18-A527-AAA19C0336FF}"/>
              </a:ext>
            </a:extLst>
          </p:cNvPr>
          <p:cNvSpPr>
            <a:spLocks noGrp="1"/>
          </p:cNvSpPr>
          <p:nvPr>
            <p:ph type="sldNum" sz="quarter" idx="12"/>
          </p:nvPr>
        </p:nvSpPr>
        <p:spPr/>
        <p:txBody>
          <a:bodyPr/>
          <a:lstStyle/>
          <a:p>
            <a:fld id="{62C23731-9C55-4FA2-9DE3-0AD774045284}" type="slidenum">
              <a:rPr lang="en-GB" smtClean="0"/>
              <a:t>‹#›</a:t>
            </a:fld>
            <a:endParaRPr lang="en-GB"/>
          </a:p>
        </p:txBody>
      </p:sp>
    </p:spTree>
    <p:extLst>
      <p:ext uri="{BB962C8B-B14F-4D97-AF65-F5344CB8AC3E}">
        <p14:creationId xmlns:p14="http://schemas.microsoft.com/office/powerpoint/2010/main" val="2204448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6EBA3-9763-473B-A127-E98A8C6154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5BEA20-2886-4C8F-9948-4C1BAAC68C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485C38-B921-4109-9835-07933AFF4AFD}"/>
              </a:ext>
            </a:extLst>
          </p:cNvPr>
          <p:cNvSpPr>
            <a:spLocks noGrp="1"/>
          </p:cNvSpPr>
          <p:nvPr>
            <p:ph type="dt" sz="half" idx="10"/>
          </p:nvPr>
        </p:nvSpPr>
        <p:spPr/>
        <p:txBody>
          <a:bodyPr/>
          <a:lstStyle/>
          <a:p>
            <a:fld id="{681CBA74-54C4-4680-9C3A-8A40EE350EB2}" type="datetimeFigureOut">
              <a:rPr lang="en-GB" smtClean="0"/>
              <a:t>08/04/2020</a:t>
            </a:fld>
            <a:endParaRPr lang="en-GB"/>
          </a:p>
        </p:txBody>
      </p:sp>
      <p:sp>
        <p:nvSpPr>
          <p:cNvPr id="5" name="Footer Placeholder 4">
            <a:extLst>
              <a:ext uri="{FF2B5EF4-FFF2-40B4-BE49-F238E27FC236}">
                <a16:creationId xmlns:a16="http://schemas.microsoft.com/office/drawing/2014/main" id="{45A70036-4E43-4D6F-958C-95EF55E3CB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09912F-BE5A-4B95-9011-BD15752EDC62}"/>
              </a:ext>
            </a:extLst>
          </p:cNvPr>
          <p:cNvSpPr>
            <a:spLocks noGrp="1"/>
          </p:cNvSpPr>
          <p:nvPr>
            <p:ph type="sldNum" sz="quarter" idx="12"/>
          </p:nvPr>
        </p:nvSpPr>
        <p:spPr/>
        <p:txBody>
          <a:bodyPr/>
          <a:lstStyle/>
          <a:p>
            <a:fld id="{62C23731-9C55-4FA2-9DE3-0AD774045284}" type="slidenum">
              <a:rPr lang="en-GB" smtClean="0"/>
              <a:t>‹#›</a:t>
            </a:fld>
            <a:endParaRPr lang="en-GB"/>
          </a:p>
        </p:txBody>
      </p:sp>
    </p:spTree>
    <p:extLst>
      <p:ext uri="{BB962C8B-B14F-4D97-AF65-F5344CB8AC3E}">
        <p14:creationId xmlns:p14="http://schemas.microsoft.com/office/powerpoint/2010/main" val="1538551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43B88-5556-4C54-BB72-5DC007537E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D59A7F-4B6F-48FD-B5A1-8130115455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FA6C75-5B68-4766-B1B8-12CC89283F00}"/>
              </a:ext>
            </a:extLst>
          </p:cNvPr>
          <p:cNvSpPr>
            <a:spLocks noGrp="1"/>
          </p:cNvSpPr>
          <p:nvPr>
            <p:ph type="dt" sz="half" idx="10"/>
          </p:nvPr>
        </p:nvSpPr>
        <p:spPr/>
        <p:txBody>
          <a:bodyPr/>
          <a:lstStyle/>
          <a:p>
            <a:fld id="{681CBA74-54C4-4680-9C3A-8A40EE350EB2}" type="datetimeFigureOut">
              <a:rPr lang="en-GB" smtClean="0"/>
              <a:t>08/04/2020</a:t>
            </a:fld>
            <a:endParaRPr lang="en-GB"/>
          </a:p>
        </p:txBody>
      </p:sp>
      <p:sp>
        <p:nvSpPr>
          <p:cNvPr id="5" name="Footer Placeholder 4">
            <a:extLst>
              <a:ext uri="{FF2B5EF4-FFF2-40B4-BE49-F238E27FC236}">
                <a16:creationId xmlns:a16="http://schemas.microsoft.com/office/drawing/2014/main" id="{494AAE43-9C88-4E43-B97A-5253EC85E2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5E1826-D546-41BC-A27E-A7914F9C1CAA}"/>
              </a:ext>
            </a:extLst>
          </p:cNvPr>
          <p:cNvSpPr>
            <a:spLocks noGrp="1"/>
          </p:cNvSpPr>
          <p:nvPr>
            <p:ph type="sldNum" sz="quarter" idx="12"/>
          </p:nvPr>
        </p:nvSpPr>
        <p:spPr/>
        <p:txBody>
          <a:bodyPr/>
          <a:lstStyle/>
          <a:p>
            <a:fld id="{62C23731-9C55-4FA2-9DE3-0AD774045284}" type="slidenum">
              <a:rPr lang="en-GB" smtClean="0"/>
              <a:t>‹#›</a:t>
            </a:fld>
            <a:endParaRPr lang="en-GB"/>
          </a:p>
        </p:txBody>
      </p:sp>
    </p:spTree>
    <p:extLst>
      <p:ext uri="{BB962C8B-B14F-4D97-AF65-F5344CB8AC3E}">
        <p14:creationId xmlns:p14="http://schemas.microsoft.com/office/powerpoint/2010/main" val="2341930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C2029-4210-461F-B9A1-5E253F9490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6AE845-F71D-431C-8A7F-9B72E31E6F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248C23-EF3A-4FD2-88C4-F303008E35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09B2B4-C542-4C6A-9828-EE03DE80B92F}"/>
              </a:ext>
            </a:extLst>
          </p:cNvPr>
          <p:cNvSpPr>
            <a:spLocks noGrp="1"/>
          </p:cNvSpPr>
          <p:nvPr>
            <p:ph type="dt" sz="half" idx="10"/>
          </p:nvPr>
        </p:nvSpPr>
        <p:spPr/>
        <p:txBody>
          <a:bodyPr/>
          <a:lstStyle/>
          <a:p>
            <a:fld id="{681CBA74-54C4-4680-9C3A-8A40EE350EB2}" type="datetimeFigureOut">
              <a:rPr lang="en-GB" smtClean="0"/>
              <a:t>08/04/2020</a:t>
            </a:fld>
            <a:endParaRPr lang="en-GB"/>
          </a:p>
        </p:txBody>
      </p:sp>
      <p:sp>
        <p:nvSpPr>
          <p:cNvPr id="6" name="Footer Placeholder 5">
            <a:extLst>
              <a:ext uri="{FF2B5EF4-FFF2-40B4-BE49-F238E27FC236}">
                <a16:creationId xmlns:a16="http://schemas.microsoft.com/office/drawing/2014/main" id="{8FE04D02-2569-4196-AFEC-724D130E3D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9036B8-5410-429E-801E-34A664688BD9}"/>
              </a:ext>
            </a:extLst>
          </p:cNvPr>
          <p:cNvSpPr>
            <a:spLocks noGrp="1"/>
          </p:cNvSpPr>
          <p:nvPr>
            <p:ph type="sldNum" sz="quarter" idx="12"/>
          </p:nvPr>
        </p:nvSpPr>
        <p:spPr/>
        <p:txBody>
          <a:bodyPr/>
          <a:lstStyle/>
          <a:p>
            <a:fld id="{62C23731-9C55-4FA2-9DE3-0AD774045284}" type="slidenum">
              <a:rPr lang="en-GB" smtClean="0"/>
              <a:t>‹#›</a:t>
            </a:fld>
            <a:endParaRPr lang="en-GB"/>
          </a:p>
        </p:txBody>
      </p:sp>
    </p:spTree>
    <p:extLst>
      <p:ext uri="{BB962C8B-B14F-4D97-AF65-F5344CB8AC3E}">
        <p14:creationId xmlns:p14="http://schemas.microsoft.com/office/powerpoint/2010/main" val="2038063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F1622-FDB9-4C5B-AE5B-21CEF95E6C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CB4133-90DE-4AD1-99B4-D595A5EE44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63444E-9827-4681-A0C5-32D2FDED2A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BCAE5C-31F4-4AC2-BDDA-E8D4ECC8EE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F4D83C-744B-4521-8F04-7CE14E23D9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9D6EA0-07E5-4D5C-8C2B-3C6E2DD4F54C}"/>
              </a:ext>
            </a:extLst>
          </p:cNvPr>
          <p:cNvSpPr>
            <a:spLocks noGrp="1"/>
          </p:cNvSpPr>
          <p:nvPr>
            <p:ph type="dt" sz="half" idx="10"/>
          </p:nvPr>
        </p:nvSpPr>
        <p:spPr/>
        <p:txBody>
          <a:bodyPr/>
          <a:lstStyle/>
          <a:p>
            <a:fld id="{681CBA74-54C4-4680-9C3A-8A40EE350EB2}" type="datetimeFigureOut">
              <a:rPr lang="en-GB" smtClean="0"/>
              <a:t>08/04/2020</a:t>
            </a:fld>
            <a:endParaRPr lang="en-GB"/>
          </a:p>
        </p:txBody>
      </p:sp>
      <p:sp>
        <p:nvSpPr>
          <p:cNvPr id="8" name="Footer Placeholder 7">
            <a:extLst>
              <a:ext uri="{FF2B5EF4-FFF2-40B4-BE49-F238E27FC236}">
                <a16:creationId xmlns:a16="http://schemas.microsoft.com/office/drawing/2014/main" id="{4B7E1732-28E6-4685-A16F-95BD9CA336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C0FAAF-8D78-40C1-9079-ECA2557485EB}"/>
              </a:ext>
            </a:extLst>
          </p:cNvPr>
          <p:cNvSpPr>
            <a:spLocks noGrp="1"/>
          </p:cNvSpPr>
          <p:nvPr>
            <p:ph type="sldNum" sz="quarter" idx="12"/>
          </p:nvPr>
        </p:nvSpPr>
        <p:spPr/>
        <p:txBody>
          <a:bodyPr/>
          <a:lstStyle/>
          <a:p>
            <a:fld id="{62C23731-9C55-4FA2-9DE3-0AD774045284}" type="slidenum">
              <a:rPr lang="en-GB" smtClean="0"/>
              <a:t>‹#›</a:t>
            </a:fld>
            <a:endParaRPr lang="en-GB"/>
          </a:p>
        </p:txBody>
      </p:sp>
    </p:spTree>
    <p:extLst>
      <p:ext uri="{BB962C8B-B14F-4D97-AF65-F5344CB8AC3E}">
        <p14:creationId xmlns:p14="http://schemas.microsoft.com/office/powerpoint/2010/main" val="1376769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85A36-EA3F-45AE-BEDE-1CAE7464CD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0C4D7E-76E9-4389-A725-52939716F793}"/>
              </a:ext>
            </a:extLst>
          </p:cNvPr>
          <p:cNvSpPr>
            <a:spLocks noGrp="1"/>
          </p:cNvSpPr>
          <p:nvPr>
            <p:ph type="dt" sz="half" idx="10"/>
          </p:nvPr>
        </p:nvSpPr>
        <p:spPr/>
        <p:txBody>
          <a:bodyPr/>
          <a:lstStyle/>
          <a:p>
            <a:fld id="{681CBA74-54C4-4680-9C3A-8A40EE350EB2}" type="datetimeFigureOut">
              <a:rPr lang="en-GB" smtClean="0"/>
              <a:t>08/04/2020</a:t>
            </a:fld>
            <a:endParaRPr lang="en-GB"/>
          </a:p>
        </p:txBody>
      </p:sp>
      <p:sp>
        <p:nvSpPr>
          <p:cNvPr id="4" name="Footer Placeholder 3">
            <a:extLst>
              <a:ext uri="{FF2B5EF4-FFF2-40B4-BE49-F238E27FC236}">
                <a16:creationId xmlns:a16="http://schemas.microsoft.com/office/drawing/2014/main" id="{23D7F244-5F12-46B2-95C0-437D5CF6A8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77BFE4-DCEC-4ED1-B189-9F3D561F30B2}"/>
              </a:ext>
            </a:extLst>
          </p:cNvPr>
          <p:cNvSpPr>
            <a:spLocks noGrp="1"/>
          </p:cNvSpPr>
          <p:nvPr>
            <p:ph type="sldNum" sz="quarter" idx="12"/>
          </p:nvPr>
        </p:nvSpPr>
        <p:spPr/>
        <p:txBody>
          <a:bodyPr/>
          <a:lstStyle/>
          <a:p>
            <a:fld id="{62C23731-9C55-4FA2-9DE3-0AD774045284}" type="slidenum">
              <a:rPr lang="en-GB" smtClean="0"/>
              <a:t>‹#›</a:t>
            </a:fld>
            <a:endParaRPr lang="en-GB"/>
          </a:p>
        </p:txBody>
      </p:sp>
    </p:spTree>
    <p:extLst>
      <p:ext uri="{BB962C8B-B14F-4D97-AF65-F5344CB8AC3E}">
        <p14:creationId xmlns:p14="http://schemas.microsoft.com/office/powerpoint/2010/main" val="574836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DBF109-3CAE-48AC-863A-04BF121C1D59}"/>
              </a:ext>
            </a:extLst>
          </p:cNvPr>
          <p:cNvSpPr>
            <a:spLocks noGrp="1"/>
          </p:cNvSpPr>
          <p:nvPr>
            <p:ph type="dt" sz="half" idx="10"/>
          </p:nvPr>
        </p:nvSpPr>
        <p:spPr/>
        <p:txBody>
          <a:bodyPr/>
          <a:lstStyle/>
          <a:p>
            <a:fld id="{681CBA74-54C4-4680-9C3A-8A40EE350EB2}" type="datetimeFigureOut">
              <a:rPr lang="en-GB" smtClean="0"/>
              <a:t>08/04/2020</a:t>
            </a:fld>
            <a:endParaRPr lang="en-GB"/>
          </a:p>
        </p:txBody>
      </p:sp>
      <p:sp>
        <p:nvSpPr>
          <p:cNvPr id="3" name="Footer Placeholder 2">
            <a:extLst>
              <a:ext uri="{FF2B5EF4-FFF2-40B4-BE49-F238E27FC236}">
                <a16:creationId xmlns:a16="http://schemas.microsoft.com/office/drawing/2014/main" id="{1AFEB226-BA73-489F-9CEA-0E0656513F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F6224B-10B4-4526-83D2-B24ED646E4C2}"/>
              </a:ext>
            </a:extLst>
          </p:cNvPr>
          <p:cNvSpPr>
            <a:spLocks noGrp="1"/>
          </p:cNvSpPr>
          <p:nvPr>
            <p:ph type="sldNum" sz="quarter" idx="12"/>
          </p:nvPr>
        </p:nvSpPr>
        <p:spPr/>
        <p:txBody>
          <a:bodyPr/>
          <a:lstStyle/>
          <a:p>
            <a:fld id="{62C23731-9C55-4FA2-9DE3-0AD774045284}" type="slidenum">
              <a:rPr lang="en-GB" smtClean="0"/>
              <a:t>‹#›</a:t>
            </a:fld>
            <a:endParaRPr lang="en-GB"/>
          </a:p>
        </p:txBody>
      </p:sp>
    </p:spTree>
    <p:extLst>
      <p:ext uri="{BB962C8B-B14F-4D97-AF65-F5344CB8AC3E}">
        <p14:creationId xmlns:p14="http://schemas.microsoft.com/office/powerpoint/2010/main" val="4289743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32405-C45C-4BD1-A90D-DB317E9CC1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13352C-7A13-48A6-96DA-3C0BB8CA48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5A00A4-1D95-4B33-B206-D42DCFACC0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39AF51-26CC-455D-B5CE-C7D189AAD4A1}"/>
              </a:ext>
            </a:extLst>
          </p:cNvPr>
          <p:cNvSpPr>
            <a:spLocks noGrp="1"/>
          </p:cNvSpPr>
          <p:nvPr>
            <p:ph type="dt" sz="half" idx="10"/>
          </p:nvPr>
        </p:nvSpPr>
        <p:spPr/>
        <p:txBody>
          <a:bodyPr/>
          <a:lstStyle/>
          <a:p>
            <a:fld id="{681CBA74-54C4-4680-9C3A-8A40EE350EB2}" type="datetimeFigureOut">
              <a:rPr lang="en-GB" smtClean="0"/>
              <a:t>08/04/2020</a:t>
            </a:fld>
            <a:endParaRPr lang="en-GB"/>
          </a:p>
        </p:txBody>
      </p:sp>
      <p:sp>
        <p:nvSpPr>
          <p:cNvPr id="6" name="Footer Placeholder 5">
            <a:extLst>
              <a:ext uri="{FF2B5EF4-FFF2-40B4-BE49-F238E27FC236}">
                <a16:creationId xmlns:a16="http://schemas.microsoft.com/office/drawing/2014/main" id="{8DC40017-6DF2-46D2-871E-658BBAFC40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61A8C4-94CF-4AA1-A5E0-AF4BE368D634}"/>
              </a:ext>
            </a:extLst>
          </p:cNvPr>
          <p:cNvSpPr>
            <a:spLocks noGrp="1"/>
          </p:cNvSpPr>
          <p:nvPr>
            <p:ph type="sldNum" sz="quarter" idx="12"/>
          </p:nvPr>
        </p:nvSpPr>
        <p:spPr/>
        <p:txBody>
          <a:bodyPr/>
          <a:lstStyle/>
          <a:p>
            <a:fld id="{62C23731-9C55-4FA2-9DE3-0AD774045284}" type="slidenum">
              <a:rPr lang="en-GB" smtClean="0"/>
              <a:t>‹#›</a:t>
            </a:fld>
            <a:endParaRPr lang="en-GB"/>
          </a:p>
        </p:txBody>
      </p:sp>
    </p:spTree>
    <p:extLst>
      <p:ext uri="{BB962C8B-B14F-4D97-AF65-F5344CB8AC3E}">
        <p14:creationId xmlns:p14="http://schemas.microsoft.com/office/powerpoint/2010/main" val="765998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FA552-7E99-46C1-8084-9605602CE3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057637-83A9-419D-A561-40C33CB1F6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70682C-B79E-4157-BDFF-6AEDF88D74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FD765B-135D-4AAE-85F3-E56F09697EAE}"/>
              </a:ext>
            </a:extLst>
          </p:cNvPr>
          <p:cNvSpPr>
            <a:spLocks noGrp="1"/>
          </p:cNvSpPr>
          <p:nvPr>
            <p:ph type="dt" sz="half" idx="10"/>
          </p:nvPr>
        </p:nvSpPr>
        <p:spPr/>
        <p:txBody>
          <a:bodyPr/>
          <a:lstStyle/>
          <a:p>
            <a:fld id="{681CBA74-54C4-4680-9C3A-8A40EE350EB2}" type="datetimeFigureOut">
              <a:rPr lang="en-GB" smtClean="0"/>
              <a:t>08/04/2020</a:t>
            </a:fld>
            <a:endParaRPr lang="en-GB"/>
          </a:p>
        </p:txBody>
      </p:sp>
      <p:sp>
        <p:nvSpPr>
          <p:cNvPr id="6" name="Footer Placeholder 5">
            <a:extLst>
              <a:ext uri="{FF2B5EF4-FFF2-40B4-BE49-F238E27FC236}">
                <a16:creationId xmlns:a16="http://schemas.microsoft.com/office/drawing/2014/main" id="{146055CD-A096-4881-865E-C36D58F9A8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FCF652-BC04-46F9-AE63-07C5B9CBA96E}"/>
              </a:ext>
            </a:extLst>
          </p:cNvPr>
          <p:cNvSpPr>
            <a:spLocks noGrp="1"/>
          </p:cNvSpPr>
          <p:nvPr>
            <p:ph type="sldNum" sz="quarter" idx="12"/>
          </p:nvPr>
        </p:nvSpPr>
        <p:spPr/>
        <p:txBody>
          <a:bodyPr/>
          <a:lstStyle/>
          <a:p>
            <a:fld id="{62C23731-9C55-4FA2-9DE3-0AD774045284}" type="slidenum">
              <a:rPr lang="en-GB" smtClean="0"/>
              <a:t>‹#›</a:t>
            </a:fld>
            <a:endParaRPr lang="en-GB"/>
          </a:p>
        </p:txBody>
      </p:sp>
    </p:spTree>
    <p:extLst>
      <p:ext uri="{BB962C8B-B14F-4D97-AF65-F5344CB8AC3E}">
        <p14:creationId xmlns:p14="http://schemas.microsoft.com/office/powerpoint/2010/main" val="2942672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BCF88-E3BD-4263-B628-A5F92058C2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B4302F-7C45-4B62-A392-424CA72D87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A7387E-B7BC-46CF-811A-2772A2588D8E}"/>
              </a:ext>
            </a:extLst>
          </p:cNvPr>
          <p:cNvSpPr>
            <a:spLocks noGrp="1"/>
          </p:cNvSpPr>
          <p:nvPr>
            <p:ph type="dt" sz="half" idx="10"/>
          </p:nvPr>
        </p:nvSpPr>
        <p:spPr/>
        <p:txBody>
          <a:bodyPr/>
          <a:lstStyle/>
          <a:p>
            <a:fld id="{681CBA74-54C4-4680-9C3A-8A40EE350EB2}" type="datetimeFigureOut">
              <a:rPr lang="en-GB" smtClean="0"/>
              <a:t>08/04/2020</a:t>
            </a:fld>
            <a:endParaRPr lang="en-GB"/>
          </a:p>
        </p:txBody>
      </p:sp>
      <p:sp>
        <p:nvSpPr>
          <p:cNvPr id="5" name="Footer Placeholder 4">
            <a:extLst>
              <a:ext uri="{FF2B5EF4-FFF2-40B4-BE49-F238E27FC236}">
                <a16:creationId xmlns:a16="http://schemas.microsoft.com/office/drawing/2014/main" id="{30A036C9-57E9-4C39-A8BB-45D5D137A5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BF3CAD-09BF-4B3F-94E8-E6B3CF0B0127}"/>
              </a:ext>
            </a:extLst>
          </p:cNvPr>
          <p:cNvSpPr>
            <a:spLocks noGrp="1"/>
          </p:cNvSpPr>
          <p:nvPr>
            <p:ph type="sldNum" sz="quarter" idx="12"/>
          </p:nvPr>
        </p:nvSpPr>
        <p:spPr/>
        <p:txBody>
          <a:bodyPr/>
          <a:lstStyle/>
          <a:p>
            <a:fld id="{62C23731-9C55-4FA2-9DE3-0AD774045284}" type="slidenum">
              <a:rPr lang="en-GB" smtClean="0"/>
              <a:t>‹#›</a:t>
            </a:fld>
            <a:endParaRPr lang="en-GB"/>
          </a:p>
        </p:txBody>
      </p:sp>
    </p:spTree>
    <p:extLst>
      <p:ext uri="{BB962C8B-B14F-4D97-AF65-F5344CB8AC3E}">
        <p14:creationId xmlns:p14="http://schemas.microsoft.com/office/powerpoint/2010/main" val="722552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EB93F9-6C52-405C-BCFB-DD9AA7908D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1FA6E7-FB45-43D7-A9AE-84A375CE74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A50B8-A1B5-4790-97DC-9CC5B94E997C}"/>
              </a:ext>
            </a:extLst>
          </p:cNvPr>
          <p:cNvSpPr>
            <a:spLocks noGrp="1"/>
          </p:cNvSpPr>
          <p:nvPr>
            <p:ph type="dt" sz="half" idx="10"/>
          </p:nvPr>
        </p:nvSpPr>
        <p:spPr/>
        <p:txBody>
          <a:bodyPr/>
          <a:lstStyle/>
          <a:p>
            <a:fld id="{681CBA74-54C4-4680-9C3A-8A40EE350EB2}" type="datetimeFigureOut">
              <a:rPr lang="en-GB" smtClean="0"/>
              <a:t>08/04/2020</a:t>
            </a:fld>
            <a:endParaRPr lang="en-GB"/>
          </a:p>
        </p:txBody>
      </p:sp>
      <p:sp>
        <p:nvSpPr>
          <p:cNvPr id="5" name="Footer Placeholder 4">
            <a:extLst>
              <a:ext uri="{FF2B5EF4-FFF2-40B4-BE49-F238E27FC236}">
                <a16:creationId xmlns:a16="http://schemas.microsoft.com/office/drawing/2014/main" id="{EDABD5A3-4438-44D4-BA86-B0FEF63571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354894-4892-4705-839A-F39184B3D12B}"/>
              </a:ext>
            </a:extLst>
          </p:cNvPr>
          <p:cNvSpPr>
            <a:spLocks noGrp="1"/>
          </p:cNvSpPr>
          <p:nvPr>
            <p:ph type="sldNum" sz="quarter" idx="12"/>
          </p:nvPr>
        </p:nvSpPr>
        <p:spPr/>
        <p:txBody>
          <a:bodyPr/>
          <a:lstStyle/>
          <a:p>
            <a:fld id="{62C23731-9C55-4FA2-9DE3-0AD774045284}" type="slidenum">
              <a:rPr lang="en-GB" smtClean="0"/>
              <a:t>‹#›</a:t>
            </a:fld>
            <a:endParaRPr lang="en-GB"/>
          </a:p>
        </p:txBody>
      </p:sp>
    </p:spTree>
    <p:extLst>
      <p:ext uri="{BB962C8B-B14F-4D97-AF65-F5344CB8AC3E}">
        <p14:creationId xmlns:p14="http://schemas.microsoft.com/office/powerpoint/2010/main" val="2590891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C0439A-27F3-43B2-BB33-26FA6A77F7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0D9A6A-C9F8-46C1-BBA4-3DBED412F1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9AD80D-EE59-4C94-AB47-A43BCC3DCD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1CBA74-54C4-4680-9C3A-8A40EE350EB2}" type="datetimeFigureOut">
              <a:rPr lang="en-GB" smtClean="0"/>
              <a:t>08/04/2020</a:t>
            </a:fld>
            <a:endParaRPr lang="en-GB"/>
          </a:p>
        </p:txBody>
      </p:sp>
      <p:sp>
        <p:nvSpPr>
          <p:cNvPr id="5" name="Footer Placeholder 4">
            <a:extLst>
              <a:ext uri="{FF2B5EF4-FFF2-40B4-BE49-F238E27FC236}">
                <a16:creationId xmlns:a16="http://schemas.microsoft.com/office/drawing/2014/main" id="{586B3CA2-ACAA-47A6-B00E-9DB03AD0B7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52916BE-9568-4E90-A637-436424AEE3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C23731-9C55-4FA2-9DE3-0AD774045284}" type="slidenum">
              <a:rPr lang="en-GB" smtClean="0"/>
              <a:t>‹#›</a:t>
            </a:fld>
            <a:endParaRPr lang="en-GB"/>
          </a:p>
        </p:txBody>
      </p:sp>
    </p:spTree>
    <p:extLst>
      <p:ext uri="{BB962C8B-B14F-4D97-AF65-F5344CB8AC3E}">
        <p14:creationId xmlns:p14="http://schemas.microsoft.com/office/powerpoint/2010/main" val="29708917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hyperlink" Target="https://www.investopedia.com/terms/b/breakevenanalysis.asp" TargetMode="External"/><Relationship Id="rId3" Type="http://schemas.openxmlformats.org/officeDocument/2006/relationships/slideLayout" Target="../slideLayouts/slideLayout2.xml"/><Relationship Id="rId7" Type="http://schemas.openxmlformats.org/officeDocument/2006/relationships/hyperlink" Target="https://www.freeagent.com/guides/small-business/cash-flow-forecast/" TargetMode="Externa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learn.marsdd.com/article/marketing-strategy-for-startup-success-identifying-and-understanding-your-target-customer-and-market-segments/" TargetMode="External"/><Relationship Id="rId5" Type="http://schemas.openxmlformats.org/officeDocument/2006/relationships/hyperlink" Target="https://www.kickstarter.com/" TargetMode="External"/><Relationship Id="rId4" Type="http://schemas.openxmlformats.org/officeDocument/2006/relationships/image" Target="../media/image9.png"/><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5A9B6A-9FC4-449B-8473-FD6F27A0644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 name="Group 3">
            <a:extLst>
              <a:ext uri="{FF2B5EF4-FFF2-40B4-BE49-F238E27FC236}">
                <a16:creationId xmlns:a16="http://schemas.microsoft.com/office/drawing/2014/main" id="{E3BCC85F-50E7-43FF-A39A-4E5E594055AE}"/>
              </a:ext>
            </a:extLst>
          </p:cNvPr>
          <p:cNvGrpSpPr/>
          <p:nvPr/>
        </p:nvGrpSpPr>
        <p:grpSpPr>
          <a:xfrm>
            <a:off x="2826912" y="802317"/>
            <a:ext cx="6774288" cy="5253366"/>
            <a:chOff x="2826911" y="831759"/>
            <a:chExt cx="6774288" cy="5253366"/>
          </a:xfrm>
        </p:grpSpPr>
        <p:pic>
          <p:nvPicPr>
            <p:cNvPr id="2" name="Picture 1">
              <a:extLst>
                <a:ext uri="{FF2B5EF4-FFF2-40B4-BE49-F238E27FC236}">
                  <a16:creationId xmlns:a16="http://schemas.microsoft.com/office/drawing/2014/main" id="{3E847F26-FCCE-45FC-9B0B-529AE8574963}"/>
                </a:ext>
              </a:extLst>
            </p:cNvPr>
            <p:cNvPicPr>
              <a:picLocks noChangeAspect="1"/>
            </p:cNvPicPr>
            <p:nvPr/>
          </p:nvPicPr>
          <p:blipFill>
            <a:blip r:embed="rId5"/>
            <a:stretch>
              <a:fillRect/>
            </a:stretch>
          </p:blipFill>
          <p:spPr>
            <a:xfrm>
              <a:off x="4360605" y="831759"/>
              <a:ext cx="3470790" cy="3470790"/>
            </a:xfrm>
            <a:prstGeom prst="rect">
              <a:avLst/>
            </a:prstGeom>
            <a:effectLst>
              <a:outerShdw blurRad="63500" sx="102000" sy="102000" algn="ctr" rotWithShape="0">
                <a:prstClr val="black">
                  <a:alpha val="40000"/>
                </a:prstClr>
              </a:outerShdw>
            </a:effectLst>
          </p:spPr>
        </p:pic>
        <p:sp>
          <p:nvSpPr>
            <p:cNvPr id="3" name="TextBox 2">
              <a:extLst>
                <a:ext uri="{FF2B5EF4-FFF2-40B4-BE49-F238E27FC236}">
                  <a16:creationId xmlns:a16="http://schemas.microsoft.com/office/drawing/2014/main" id="{906ABFAB-DE53-4993-AB98-12A254370B57}"/>
                </a:ext>
              </a:extLst>
            </p:cNvPr>
            <p:cNvSpPr txBox="1"/>
            <p:nvPr/>
          </p:nvSpPr>
          <p:spPr>
            <a:xfrm>
              <a:off x="2826912" y="4546242"/>
              <a:ext cx="6774287" cy="830997"/>
            </a:xfrm>
            <a:prstGeom prst="rect">
              <a:avLst/>
            </a:prstGeom>
            <a:noFill/>
          </p:spPr>
          <p:txBody>
            <a:bodyPr wrap="square" rtlCol="0">
              <a:spAutoFit/>
            </a:bodyPr>
            <a:lstStyle/>
            <a:p>
              <a:pPr algn="ctr"/>
              <a:r>
                <a:rPr lang="en-GB" sz="4800" dirty="0">
                  <a:solidFill>
                    <a:schemeClr val="tx1">
                      <a:lumMod val="65000"/>
                      <a:lumOff val="35000"/>
                    </a:schemeClr>
                  </a:solidFill>
                  <a:latin typeface="Berlin Sans FB Demi" panose="020E0802020502020306" pitchFamily="34" charset="0"/>
                </a:rPr>
                <a:t>Ddraig Coch Enterprises</a:t>
              </a:r>
            </a:p>
          </p:txBody>
        </p:sp>
        <p:sp>
          <p:nvSpPr>
            <p:cNvPr id="8" name="TextBox 7">
              <a:extLst>
                <a:ext uri="{FF2B5EF4-FFF2-40B4-BE49-F238E27FC236}">
                  <a16:creationId xmlns:a16="http://schemas.microsoft.com/office/drawing/2014/main" id="{8190B0B8-72B5-4C10-85DC-322DE05B01F1}"/>
                </a:ext>
              </a:extLst>
            </p:cNvPr>
            <p:cNvSpPr txBox="1"/>
            <p:nvPr/>
          </p:nvSpPr>
          <p:spPr>
            <a:xfrm>
              <a:off x="2826911" y="5377239"/>
              <a:ext cx="6538175" cy="707886"/>
            </a:xfrm>
            <a:prstGeom prst="rect">
              <a:avLst/>
            </a:prstGeom>
            <a:noFill/>
          </p:spPr>
          <p:txBody>
            <a:bodyPr wrap="square" rtlCol="0">
              <a:spAutoFit/>
            </a:bodyPr>
            <a:lstStyle/>
            <a:p>
              <a:pPr algn="ctr"/>
              <a:r>
                <a:rPr lang="en-GB" sz="4000" dirty="0">
                  <a:solidFill>
                    <a:schemeClr val="tx1">
                      <a:lumMod val="65000"/>
                      <a:lumOff val="35000"/>
                    </a:schemeClr>
                  </a:solidFill>
                  <a:latin typeface="Berlin Sans FB Demi" panose="020E0802020502020306" pitchFamily="34" charset="0"/>
                </a:rPr>
                <a:t>Presents</a:t>
              </a:r>
              <a:endParaRPr lang="en-GB" sz="4800" dirty="0">
                <a:solidFill>
                  <a:schemeClr val="tx1">
                    <a:lumMod val="65000"/>
                    <a:lumOff val="35000"/>
                  </a:schemeClr>
                </a:solidFill>
                <a:latin typeface="Berlin Sans FB Demi" panose="020E0802020502020306" pitchFamily="34" charset="0"/>
              </a:endParaRPr>
            </a:p>
          </p:txBody>
        </p:sp>
      </p:grpSp>
      <p:pic>
        <p:nvPicPr>
          <p:cNvPr id="7" name="Audio 6">
            <a:hlinkClick r:id="" action="ppaction://media"/>
            <a:extLst>
              <a:ext uri="{FF2B5EF4-FFF2-40B4-BE49-F238E27FC236}">
                <a16:creationId xmlns:a16="http://schemas.microsoft.com/office/drawing/2014/main" id="{0A7FD912-B2A2-4C9B-B1FA-244B8850E2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6069387"/>
      </p:ext>
    </p:extLst>
  </p:cSld>
  <p:clrMapOvr>
    <a:masterClrMapping/>
  </p:clrMapOvr>
  <mc:AlternateContent xmlns:mc="http://schemas.openxmlformats.org/markup-compatibility/2006" xmlns:p14="http://schemas.microsoft.com/office/powerpoint/2010/main">
    <mc:Choice Requires="p14">
      <p:transition spd="slow" p14:dur="2000" advTm="2889"/>
    </mc:Choice>
    <mc:Fallback xmlns="">
      <p:transition spd="slow" advTm="2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308F686-3FCA-464C-9BC1-719843EB7085}"/>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332DF3D-00B9-4DB6-BDF4-813EF77667AE}"/>
              </a:ext>
            </a:extLst>
          </p:cNvPr>
          <p:cNvSpPr txBox="1"/>
          <p:nvPr/>
        </p:nvSpPr>
        <p:spPr>
          <a:xfrm>
            <a:off x="3657600" y="5110735"/>
            <a:ext cx="723365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            The key to the future</a:t>
            </a:r>
          </a:p>
          <a:p>
            <a:endParaRPr lang="en-GB" sz="2800" dirty="0"/>
          </a:p>
          <a:p>
            <a:r>
              <a:rPr lang="en-GB" sz="2800" dirty="0"/>
              <a:t>   Nathan Daniel Morgan 1801338</a:t>
            </a:r>
          </a:p>
          <a:p>
            <a:r>
              <a:rPr lang="en-US" sz="2800"/>
              <a:t>https://youtu.be/8ldC2-p6z0c</a:t>
            </a:r>
            <a:endParaRPr lang="en-US" sz="2800" dirty="0"/>
          </a:p>
        </p:txBody>
      </p:sp>
      <p:sp>
        <p:nvSpPr>
          <p:cNvPr id="6" name="TextBox 5">
            <a:extLst>
              <a:ext uri="{FF2B5EF4-FFF2-40B4-BE49-F238E27FC236}">
                <a16:creationId xmlns:a16="http://schemas.microsoft.com/office/drawing/2014/main" id="{0ABB1B0D-5FC9-4431-A1DB-0837DEE7F92E}"/>
              </a:ext>
            </a:extLst>
          </p:cNvPr>
          <p:cNvSpPr txBox="1"/>
          <p:nvPr/>
        </p:nvSpPr>
        <p:spPr>
          <a:xfrm>
            <a:off x="5331208" y="3260988"/>
            <a:ext cx="414597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b="1" dirty="0"/>
              <a:t>CARK-E</a:t>
            </a:r>
          </a:p>
        </p:txBody>
      </p:sp>
      <p:pic>
        <p:nvPicPr>
          <p:cNvPr id="7" name="Picture 7" descr="A picture containing clock, room&#10;&#10;Description generated with very high confidence">
            <a:extLst>
              <a:ext uri="{FF2B5EF4-FFF2-40B4-BE49-F238E27FC236}">
                <a16:creationId xmlns:a16="http://schemas.microsoft.com/office/drawing/2014/main" id="{26180D16-4F43-45CF-971F-3E8E7F7E2020}"/>
              </a:ext>
            </a:extLst>
          </p:cNvPr>
          <p:cNvPicPr>
            <a:picLocks noChangeAspect="1"/>
          </p:cNvPicPr>
          <p:nvPr/>
        </p:nvPicPr>
        <p:blipFill>
          <a:blip r:embed="rId4">
            <a:biLevel thresh="75000"/>
            <a:extLst>
              <a:ext uri="{BEBA8EAE-BF5A-486C-A8C5-ECC9F3942E4B}">
                <a14:imgProps xmlns:a14="http://schemas.microsoft.com/office/drawing/2010/main">
                  <a14:imgLayer r:embed="rId5">
                    <a14:imgEffect>
                      <a14:saturation sat="400000"/>
                    </a14:imgEffect>
                  </a14:imgLayer>
                </a14:imgProps>
              </a:ext>
            </a:extLst>
          </a:blip>
          <a:stretch>
            <a:fillRect/>
          </a:stretch>
        </p:blipFill>
        <p:spPr>
          <a:xfrm rot="19800000">
            <a:off x="2701943" y="2001607"/>
            <a:ext cx="4024745" cy="2253926"/>
          </a:xfrm>
          <a:prstGeom prst="rect">
            <a:avLst/>
          </a:prstGeom>
          <a:effectLst/>
        </p:spPr>
      </p:pic>
      <p:pic>
        <p:nvPicPr>
          <p:cNvPr id="8" name="Audio 7">
            <a:hlinkClick r:id="" action="ppaction://media"/>
            <a:extLst>
              <a:ext uri="{FF2B5EF4-FFF2-40B4-BE49-F238E27FC236}">
                <a16:creationId xmlns:a16="http://schemas.microsoft.com/office/drawing/2014/main" id="{BCD2E11E-C9B2-4E64-873D-27FB4FA880B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53276667"/>
      </p:ext>
    </p:extLst>
  </p:cSld>
  <p:clrMapOvr>
    <a:masterClrMapping/>
  </p:clrMapOvr>
  <mc:AlternateContent xmlns:mc="http://schemas.openxmlformats.org/markup-compatibility/2006" xmlns:p14="http://schemas.microsoft.com/office/powerpoint/2010/main">
    <mc:Choice Requires="p14">
      <p:transition spd="slow" p14:dur="2000" advTm="6893"/>
    </mc:Choice>
    <mc:Fallback xmlns="">
      <p:transition spd="slow" advTm="6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3026E00-5547-470A-9644-D0C58071735E}"/>
              </a:ext>
            </a:extLst>
          </p:cNvPr>
          <p:cNvSpPr/>
          <p:nvPr/>
        </p:nvSpPr>
        <p:spPr>
          <a:xfrm>
            <a:off x="-120204" y="0"/>
            <a:ext cx="1231220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4AE85AE9-99BA-4592-9C82-A0A74B01AA55}"/>
              </a:ext>
            </a:extLst>
          </p:cNvPr>
          <p:cNvSpPr txBox="1"/>
          <p:nvPr/>
        </p:nvSpPr>
        <p:spPr>
          <a:xfrm>
            <a:off x="345449" y="5395001"/>
            <a:ext cx="5630348" cy="923330"/>
          </a:xfrm>
          <a:prstGeom prst="rect">
            <a:avLst/>
          </a:prstGeom>
          <a:noFill/>
        </p:spPr>
        <p:txBody>
          <a:bodyPr wrap="square" rtlCol="0">
            <a:spAutoFit/>
          </a:bodyPr>
          <a:lstStyle/>
          <a:p>
            <a:r>
              <a:rPr lang="en-GB" sz="5400" b="1" dirty="0">
                <a:solidFill>
                  <a:schemeClr val="bg1"/>
                </a:solidFill>
                <a:latin typeface="Ubuntu" panose="020B0504030602030204" pitchFamily="34" charset="0"/>
              </a:rPr>
              <a:t>Increasing Sales</a:t>
            </a:r>
          </a:p>
        </p:txBody>
      </p:sp>
      <p:sp>
        <p:nvSpPr>
          <p:cNvPr id="37" name="Rectangle 36">
            <a:extLst>
              <a:ext uri="{FF2B5EF4-FFF2-40B4-BE49-F238E27FC236}">
                <a16:creationId xmlns:a16="http://schemas.microsoft.com/office/drawing/2014/main" id="{013698BA-CDC4-463E-B746-919BD04F634E}"/>
              </a:ext>
            </a:extLst>
          </p:cNvPr>
          <p:cNvSpPr/>
          <p:nvPr/>
        </p:nvSpPr>
        <p:spPr>
          <a:xfrm rot="10800000">
            <a:off x="-120204" y="-1"/>
            <a:ext cx="12312204" cy="2205789"/>
          </a:xfrm>
          <a:prstGeom prst="rect">
            <a:avLst/>
          </a:prstGeom>
          <a:gradFill flip="none" rotWithShape="1">
            <a:gsLst>
              <a:gs pos="0">
                <a:srgbClr val="095163">
                  <a:shade val="30000"/>
                  <a:satMod val="115000"/>
                </a:srgbClr>
              </a:gs>
              <a:gs pos="50000">
                <a:srgbClr val="095163">
                  <a:shade val="67500"/>
                  <a:satMod val="115000"/>
                </a:srgbClr>
              </a:gs>
              <a:gs pos="100000">
                <a:srgbClr val="095163">
                  <a:shade val="100000"/>
                  <a:satMod val="115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25266"/>
              </a:solidFill>
            </a:endParaRPr>
          </a:p>
        </p:txBody>
      </p:sp>
      <p:sp>
        <p:nvSpPr>
          <p:cNvPr id="38" name="TextBox 37">
            <a:extLst>
              <a:ext uri="{FF2B5EF4-FFF2-40B4-BE49-F238E27FC236}">
                <a16:creationId xmlns:a16="http://schemas.microsoft.com/office/drawing/2014/main" id="{0C2483FD-2D49-4EBC-B1DC-7C5A95AC91DD}"/>
              </a:ext>
            </a:extLst>
          </p:cNvPr>
          <p:cNvSpPr txBox="1"/>
          <p:nvPr/>
        </p:nvSpPr>
        <p:spPr>
          <a:xfrm>
            <a:off x="4604197" y="641229"/>
            <a:ext cx="2743199" cy="923330"/>
          </a:xfrm>
          <a:prstGeom prst="rect">
            <a:avLst/>
          </a:prstGeom>
          <a:noFill/>
        </p:spPr>
        <p:txBody>
          <a:bodyPr wrap="square" rtlCol="0">
            <a:spAutoFit/>
          </a:bodyPr>
          <a:lstStyle/>
          <a:p>
            <a:r>
              <a:rPr lang="en-US" sz="5400" b="1" dirty="0">
                <a:solidFill>
                  <a:schemeClr val="bg1"/>
                </a:solidFill>
                <a:latin typeface="Ubuntu" panose="020B0504030602030204" pitchFamily="34" charset="0"/>
              </a:rPr>
              <a:t>Funding</a:t>
            </a:r>
            <a:endParaRPr lang="en-GB" sz="5400" b="1" dirty="0">
              <a:solidFill>
                <a:schemeClr val="bg1"/>
              </a:solidFill>
              <a:latin typeface="Ubuntu" panose="020B0504030602030204" pitchFamily="34" charset="0"/>
            </a:endParaRPr>
          </a:p>
        </p:txBody>
      </p:sp>
      <p:sp>
        <p:nvSpPr>
          <p:cNvPr id="2" name="TextBox 1">
            <a:extLst>
              <a:ext uri="{FF2B5EF4-FFF2-40B4-BE49-F238E27FC236}">
                <a16:creationId xmlns:a16="http://schemas.microsoft.com/office/drawing/2014/main" id="{BAED7116-5D5F-4283-8E88-8D38DE9CD890}"/>
              </a:ext>
            </a:extLst>
          </p:cNvPr>
          <p:cNvSpPr txBox="1"/>
          <p:nvPr/>
        </p:nvSpPr>
        <p:spPr>
          <a:xfrm>
            <a:off x="1804225" y="2677011"/>
            <a:ext cx="8122920" cy="2246769"/>
          </a:xfrm>
          <a:prstGeom prst="rect">
            <a:avLst/>
          </a:prstGeom>
          <a:noFill/>
        </p:spPr>
        <p:txBody>
          <a:bodyPr wrap="square" rtlCol="0">
            <a:spAutoFit/>
          </a:bodyPr>
          <a:lstStyle/>
          <a:p>
            <a:pPr marL="285750" indent="-285750">
              <a:buFont typeface="Arial" panose="020B0604020202020204" pitchFamily="34" charset="0"/>
              <a:buChar char="•"/>
            </a:pPr>
            <a:r>
              <a:rPr lang="en-US" sz="2800" dirty="0"/>
              <a:t>Seeking an investment of £10,000</a:t>
            </a:r>
          </a:p>
          <a:p>
            <a:pPr marL="285750" indent="-285750">
              <a:buFont typeface="Arial" panose="020B0604020202020204" pitchFamily="34" charset="0"/>
              <a:buChar char="•"/>
            </a:pPr>
            <a:r>
              <a:rPr lang="en-US" sz="2800" dirty="0"/>
              <a:t>Looking for investors locally, by presenting our idea at tech start-ups</a:t>
            </a:r>
          </a:p>
          <a:p>
            <a:pPr marL="285750" indent="-285750">
              <a:buFont typeface="Arial" panose="020B0604020202020204" pitchFamily="34" charset="0"/>
              <a:buChar char="•"/>
            </a:pPr>
            <a:r>
              <a:rPr lang="en-US" sz="2800" dirty="0"/>
              <a:t>Also crowd funding rewards for reduced costs for project backers [0]</a:t>
            </a:r>
            <a:endParaRPr lang="en-GB" sz="2800" dirty="0"/>
          </a:p>
        </p:txBody>
      </p:sp>
      <p:pic>
        <p:nvPicPr>
          <p:cNvPr id="5" name="Audio 4">
            <a:hlinkClick r:id="" action="ppaction://media"/>
            <a:extLst>
              <a:ext uri="{FF2B5EF4-FFF2-40B4-BE49-F238E27FC236}">
                <a16:creationId xmlns:a16="http://schemas.microsoft.com/office/drawing/2014/main" id="{9611DFC5-28CC-4957-982F-4A70F64A41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64025412"/>
      </p:ext>
    </p:extLst>
  </p:cSld>
  <p:clrMapOvr>
    <a:masterClrMapping/>
  </p:clrMapOvr>
  <mc:AlternateContent xmlns:mc="http://schemas.openxmlformats.org/markup-compatibility/2006" xmlns:p14="http://schemas.microsoft.com/office/powerpoint/2010/main">
    <mc:Choice Requires="p14">
      <p:transition spd="slow" p14:dur="2000" advTm="17082"/>
    </mc:Choice>
    <mc:Fallback xmlns="">
      <p:transition spd="slow" advTm="17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3026E00-5547-470A-9644-D0C58071735E}"/>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4AE85AE9-99BA-4592-9C82-A0A74B01AA55}"/>
              </a:ext>
            </a:extLst>
          </p:cNvPr>
          <p:cNvSpPr txBox="1"/>
          <p:nvPr/>
        </p:nvSpPr>
        <p:spPr>
          <a:xfrm>
            <a:off x="345449" y="5395001"/>
            <a:ext cx="5630348" cy="923330"/>
          </a:xfrm>
          <a:prstGeom prst="rect">
            <a:avLst/>
          </a:prstGeom>
          <a:noFill/>
        </p:spPr>
        <p:txBody>
          <a:bodyPr wrap="square" rtlCol="0">
            <a:spAutoFit/>
          </a:bodyPr>
          <a:lstStyle/>
          <a:p>
            <a:r>
              <a:rPr lang="en-GB" sz="5400" b="1" dirty="0">
                <a:latin typeface="Ubuntu" panose="020B0504030602030204" pitchFamily="34" charset="0"/>
              </a:rPr>
              <a:t>[1]</a:t>
            </a:r>
            <a:r>
              <a:rPr lang="en-GB" sz="5400" b="1" dirty="0">
                <a:solidFill>
                  <a:schemeClr val="bg1"/>
                </a:solidFill>
                <a:latin typeface="Ubuntu" panose="020B0504030602030204" pitchFamily="34" charset="0"/>
              </a:rPr>
              <a:t>sing Sales</a:t>
            </a:r>
          </a:p>
        </p:txBody>
      </p:sp>
      <p:pic>
        <p:nvPicPr>
          <p:cNvPr id="2" name="Audio 1">
            <a:hlinkClick r:id="" action="ppaction://media"/>
            <a:extLst>
              <a:ext uri="{FF2B5EF4-FFF2-40B4-BE49-F238E27FC236}">
                <a16:creationId xmlns:a16="http://schemas.microsoft.com/office/drawing/2014/main" id="{6393E311-6542-4A13-A2D4-E667660249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4" name="Graphic 3" descr="Bullseye">
            <a:extLst>
              <a:ext uri="{FF2B5EF4-FFF2-40B4-BE49-F238E27FC236}">
                <a16:creationId xmlns:a16="http://schemas.microsoft.com/office/drawing/2014/main" id="{C6E4E8EA-7C20-487E-9B52-D775B6A0584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875828" y="1033006"/>
            <a:ext cx="4182385" cy="4182386"/>
          </a:xfrm>
          <a:prstGeom prst="rect">
            <a:avLst/>
          </a:prstGeom>
        </p:spPr>
      </p:pic>
      <p:sp>
        <p:nvSpPr>
          <p:cNvPr id="38" name="TextBox 37">
            <a:extLst>
              <a:ext uri="{FF2B5EF4-FFF2-40B4-BE49-F238E27FC236}">
                <a16:creationId xmlns:a16="http://schemas.microsoft.com/office/drawing/2014/main" id="{0C2483FD-2D49-4EBC-B1DC-7C5A95AC91DD}"/>
              </a:ext>
            </a:extLst>
          </p:cNvPr>
          <p:cNvSpPr txBox="1"/>
          <p:nvPr/>
        </p:nvSpPr>
        <p:spPr>
          <a:xfrm>
            <a:off x="3875828" y="2606038"/>
            <a:ext cx="5095875" cy="923330"/>
          </a:xfrm>
          <a:prstGeom prst="rect">
            <a:avLst/>
          </a:prstGeom>
          <a:noFill/>
        </p:spPr>
        <p:txBody>
          <a:bodyPr wrap="square" rtlCol="0">
            <a:spAutoFit/>
          </a:bodyPr>
          <a:lstStyle/>
          <a:p>
            <a:r>
              <a:rPr lang="en-GB" sz="5400" b="1" dirty="0">
                <a:solidFill>
                  <a:schemeClr val="bg1">
                    <a:lumMod val="65000"/>
                  </a:schemeClr>
                </a:solidFill>
                <a:latin typeface="Ubuntu" panose="020B0504030602030204" pitchFamily="34" charset="0"/>
              </a:rPr>
              <a:t>Target Market</a:t>
            </a:r>
          </a:p>
        </p:txBody>
      </p:sp>
    </p:spTree>
    <p:extLst>
      <p:ext uri="{BB962C8B-B14F-4D97-AF65-F5344CB8AC3E}">
        <p14:creationId xmlns:p14="http://schemas.microsoft.com/office/powerpoint/2010/main" val="1060636860"/>
      </p:ext>
    </p:extLst>
  </p:cSld>
  <p:clrMapOvr>
    <a:masterClrMapping/>
  </p:clrMapOvr>
  <mc:AlternateContent xmlns:mc="http://schemas.openxmlformats.org/markup-compatibility/2006" xmlns:p14="http://schemas.microsoft.com/office/powerpoint/2010/main">
    <mc:Choice Requires="p14">
      <p:transition spd="slow" p14:dur="2000" advTm="22709"/>
    </mc:Choice>
    <mc:Fallback xmlns="">
      <p:transition spd="slow" advTm="22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2B32934-D483-4883-AE7A-B3AD84C2B6AE}"/>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1963BEF2-0C27-4863-997C-8D837621559B}"/>
              </a:ext>
            </a:extLst>
          </p:cNvPr>
          <p:cNvSpPr/>
          <p:nvPr/>
        </p:nvSpPr>
        <p:spPr>
          <a:xfrm>
            <a:off x="7504090" y="0"/>
            <a:ext cx="4687910" cy="6858000"/>
          </a:xfrm>
          <a:prstGeom prst="rect">
            <a:avLst/>
          </a:prstGeom>
          <a:gradFill flip="none" rotWithShape="1">
            <a:gsLst>
              <a:gs pos="0">
                <a:srgbClr val="095163">
                  <a:shade val="30000"/>
                  <a:satMod val="115000"/>
                </a:srgbClr>
              </a:gs>
              <a:gs pos="50000">
                <a:srgbClr val="095163">
                  <a:shade val="67500"/>
                  <a:satMod val="115000"/>
                </a:srgbClr>
              </a:gs>
              <a:gs pos="100000">
                <a:srgbClr val="095163">
                  <a:shade val="100000"/>
                  <a:satMod val="115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25266"/>
              </a:solidFill>
            </a:endParaRPr>
          </a:p>
        </p:txBody>
      </p:sp>
      <p:pic>
        <p:nvPicPr>
          <p:cNvPr id="3" name="Picture 2">
            <a:extLst>
              <a:ext uri="{FF2B5EF4-FFF2-40B4-BE49-F238E27FC236}">
                <a16:creationId xmlns:a16="http://schemas.microsoft.com/office/drawing/2014/main" id="{E2D5EEE1-2998-454E-BD80-2C0D4E0F2031}"/>
              </a:ext>
            </a:extLst>
          </p:cNvPr>
          <p:cNvPicPr>
            <a:picLocks noChangeAspect="1"/>
          </p:cNvPicPr>
          <p:nvPr/>
        </p:nvPicPr>
        <p:blipFill>
          <a:blip r:embed="rId5">
            <a:grayscl/>
            <a:extLst>
              <a:ext uri="{28A0092B-C50C-407E-A947-70E740481C1C}">
                <a14:useLocalDpi xmlns:a14="http://schemas.microsoft.com/office/drawing/2010/main" val="0"/>
              </a:ext>
            </a:extLst>
          </a:blip>
          <a:stretch>
            <a:fillRect/>
          </a:stretch>
        </p:blipFill>
        <p:spPr>
          <a:xfrm>
            <a:off x="662775" y="682547"/>
            <a:ext cx="6178540" cy="4119026"/>
          </a:xfrm>
          <a:prstGeom prst="rect">
            <a:avLst/>
          </a:prstGeom>
          <a:ln>
            <a:noFill/>
          </a:ln>
          <a:effectLst>
            <a:outerShdw blurRad="292100" dist="139700" dir="2700000" algn="tl" rotWithShape="0">
              <a:srgbClr val="333333">
                <a:alpha val="65000"/>
              </a:srgbClr>
            </a:outerShdw>
          </a:effectLst>
        </p:spPr>
      </p:pic>
      <p:sp>
        <p:nvSpPr>
          <p:cNvPr id="17" name="TextBox 16">
            <a:extLst>
              <a:ext uri="{FF2B5EF4-FFF2-40B4-BE49-F238E27FC236}">
                <a16:creationId xmlns:a16="http://schemas.microsoft.com/office/drawing/2014/main" id="{06F2CC68-5844-44DE-A94F-9F23C59B7CDA}"/>
              </a:ext>
            </a:extLst>
          </p:cNvPr>
          <p:cNvSpPr txBox="1"/>
          <p:nvPr/>
        </p:nvSpPr>
        <p:spPr>
          <a:xfrm>
            <a:off x="5085807" y="5103669"/>
            <a:ext cx="6178540" cy="923330"/>
          </a:xfrm>
          <a:prstGeom prst="rect">
            <a:avLst/>
          </a:prstGeom>
          <a:noFill/>
        </p:spPr>
        <p:txBody>
          <a:bodyPr wrap="square" rtlCol="0">
            <a:spAutoFit/>
          </a:bodyPr>
          <a:lstStyle/>
          <a:p>
            <a:r>
              <a:rPr lang="en-GB" sz="5400" b="1" dirty="0">
                <a:solidFill>
                  <a:srgbClr val="095163"/>
                </a:solidFill>
                <a:latin typeface="Ubuntu" panose="020B0504030602030204" pitchFamily="34" charset="0"/>
              </a:rPr>
              <a:t>Selling    </a:t>
            </a:r>
            <a:r>
              <a:rPr lang="en-GB" sz="5400" b="1" dirty="0">
                <a:solidFill>
                  <a:schemeClr val="bg1"/>
                </a:solidFill>
                <a:latin typeface="Ubuntu" panose="020B0504030602030204" pitchFamily="34" charset="0"/>
              </a:rPr>
              <a:t>Directly</a:t>
            </a:r>
          </a:p>
        </p:txBody>
      </p:sp>
      <p:pic>
        <p:nvPicPr>
          <p:cNvPr id="7" name="Audio 6">
            <a:hlinkClick r:id="" action="ppaction://media"/>
            <a:extLst>
              <a:ext uri="{FF2B5EF4-FFF2-40B4-BE49-F238E27FC236}">
                <a16:creationId xmlns:a16="http://schemas.microsoft.com/office/drawing/2014/main" id="{65036B4B-CDBD-41D9-ABDF-0AB6EA0C2A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07348358"/>
      </p:ext>
    </p:extLst>
  </p:cSld>
  <p:clrMapOvr>
    <a:masterClrMapping/>
  </p:clrMapOvr>
  <mc:AlternateContent xmlns:mc="http://schemas.openxmlformats.org/markup-compatibility/2006" xmlns:p14="http://schemas.microsoft.com/office/powerpoint/2010/main">
    <mc:Choice Requires="p14">
      <p:transition spd="slow" p14:dur="2000" advTm="25845"/>
    </mc:Choice>
    <mc:Fallback xmlns="">
      <p:transition spd="slow" advTm="25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2B32934-D483-4883-AE7A-B3AD84C2B6AE}"/>
              </a:ext>
            </a:extLst>
          </p:cNvPr>
          <p:cNvSpPr/>
          <p:nvPr/>
        </p:nvSpPr>
        <p:spPr>
          <a:xfrm>
            <a:off x="146304"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1963BEF2-0C27-4863-997C-8D837621559B}"/>
              </a:ext>
            </a:extLst>
          </p:cNvPr>
          <p:cNvSpPr/>
          <p:nvPr/>
        </p:nvSpPr>
        <p:spPr>
          <a:xfrm>
            <a:off x="7357786" y="0"/>
            <a:ext cx="4980518" cy="6858000"/>
          </a:xfrm>
          <a:prstGeom prst="rect">
            <a:avLst/>
          </a:prstGeom>
          <a:gradFill flip="none" rotWithShape="1">
            <a:gsLst>
              <a:gs pos="0">
                <a:srgbClr val="095163">
                  <a:shade val="30000"/>
                  <a:satMod val="115000"/>
                </a:srgbClr>
              </a:gs>
              <a:gs pos="50000">
                <a:srgbClr val="095163">
                  <a:shade val="67500"/>
                  <a:satMod val="115000"/>
                </a:srgbClr>
              </a:gs>
              <a:gs pos="100000">
                <a:srgbClr val="095163">
                  <a:shade val="100000"/>
                  <a:satMod val="115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25266"/>
              </a:solidFill>
            </a:endParaRPr>
          </a:p>
        </p:txBody>
      </p:sp>
      <p:sp>
        <p:nvSpPr>
          <p:cNvPr id="17" name="TextBox 16">
            <a:extLst>
              <a:ext uri="{FF2B5EF4-FFF2-40B4-BE49-F238E27FC236}">
                <a16:creationId xmlns:a16="http://schemas.microsoft.com/office/drawing/2014/main" id="{06F2CC68-5844-44DE-A94F-9F23C59B7CDA}"/>
              </a:ext>
            </a:extLst>
          </p:cNvPr>
          <p:cNvSpPr txBox="1"/>
          <p:nvPr/>
        </p:nvSpPr>
        <p:spPr>
          <a:xfrm>
            <a:off x="5113239" y="2872533"/>
            <a:ext cx="6178540" cy="923330"/>
          </a:xfrm>
          <a:prstGeom prst="rect">
            <a:avLst/>
          </a:prstGeom>
          <a:noFill/>
        </p:spPr>
        <p:txBody>
          <a:bodyPr wrap="square" rtlCol="0">
            <a:spAutoFit/>
          </a:bodyPr>
          <a:lstStyle/>
          <a:p>
            <a:r>
              <a:rPr lang="en-GB" sz="5400" b="1" dirty="0">
                <a:solidFill>
                  <a:srgbClr val="095163"/>
                </a:solidFill>
                <a:latin typeface="Ubuntu" panose="020B0504030602030204" pitchFamily="34" charset="0"/>
              </a:rPr>
              <a:t>Selling    </a:t>
            </a:r>
            <a:r>
              <a:rPr lang="en-GB" sz="5400" b="1" dirty="0">
                <a:solidFill>
                  <a:schemeClr val="bg1"/>
                </a:solidFill>
                <a:latin typeface="Ubuntu" panose="020B0504030602030204" pitchFamily="34" charset="0"/>
              </a:rPr>
              <a:t>Publicly</a:t>
            </a:r>
          </a:p>
        </p:txBody>
      </p:sp>
      <p:pic>
        <p:nvPicPr>
          <p:cNvPr id="3" name="Audio 2">
            <a:hlinkClick r:id="" action="ppaction://media"/>
            <a:extLst>
              <a:ext uri="{FF2B5EF4-FFF2-40B4-BE49-F238E27FC236}">
                <a16:creationId xmlns:a16="http://schemas.microsoft.com/office/drawing/2014/main" id="{BB58F99E-0E75-4FAA-AFBC-D9E0CABA70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58549" y="6016598"/>
            <a:ext cx="609600" cy="609600"/>
          </a:xfrm>
          <a:prstGeom prst="rect">
            <a:avLst/>
          </a:prstGeom>
        </p:spPr>
      </p:pic>
    </p:spTree>
    <p:extLst>
      <p:ext uri="{BB962C8B-B14F-4D97-AF65-F5344CB8AC3E}">
        <p14:creationId xmlns:p14="http://schemas.microsoft.com/office/powerpoint/2010/main" val="2374888469"/>
      </p:ext>
    </p:extLst>
  </p:cSld>
  <p:clrMapOvr>
    <a:masterClrMapping/>
  </p:clrMapOvr>
  <mc:AlternateContent xmlns:mc="http://schemas.openxmlformats.org/markup-compatibility/2006" xmlns:p14="http://schemas.microsoft.com/office/powerpoint/2010/main">
    <mc:Choice Requires="p14">
      <p:transition spd="slow" p14:dur="2000" advTm="73551"/>
    </mc:Choice>
    <mc:Fallback xmlns="">
      <p:transition spd="slow" advTm="73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3026E00-5547-470A-9644-D0C58071735E}"/>
              </a:ext>
            </a:extLst>
          </p:cNvPr>
          <p:cNvSpPr/>
          <p:nvPr/>
        </p:nvSpPr>
        <p:spPr>
          <a:xfrm>
            <a:off x="0" y="-4425"/>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id="{4AE85AE9-99BA-4592-9C82-A0A74B01AA55}"/>
              </a:ext>
            </a:extLst>
          </p:cNvPr>
          <p:cNvSpPr txBox="1"/>
          <p:nvPr/>
        </p:nvSpPr>
        <p:spPr>
          <a:xfrm>
            <a:off x="345449" y="5395001"/>
            <a:ext cx="5630348" cy="923330"/>
          </a:xfrm>
          <a:prstGeom prst="rect">
            <a:avLst/>
          </a:prstGeom>
          <a:noFill/>
        </p:spPr>
        <p:txBody>
          <a:bodyPr wrap="square" rtlCol="0">
            <a:spAutoFit/>
          </a:bodyPr>
          <a:lstStyle/>
          <a:p>
            <a:r>
              <a:rPr lang="en-GB" sz="5400" b="1" dirty="0">
                <a:solidFill>
                  <a:schemeClr val="bg1"/>
                </a:solidFill>
                <a:latin typeface="Ubuntu" panose="020B0504030602030204" pitchFamily="34" charset="0"/>
              </a:rPr>
              <a:t>Increasing Sales</a:t>
            </a:r>
          </a:p>
        </p:txBody>
      </p:sp>
      <p:sp>
        <p:nvSpPr>
          <p:cNvPr id="37" name="Rectangle 36">
            <a:extLst>
              <a:ext uri="{FF2B5EF4-FFF2-40B4-BE49-F238E27FC236}">
                <a16:creationId xmlns:a16="http://schemas.microsoft.com/office/drawing/2014/main" id="{013698BA-CDC4-463E-B746-919BD04F634E}"/>
              </a:ext>
            </a:extLst>
          </p:cNvPr>
          <p:cNvSpPr/>
          <p:nvPr/>
        </p:nvSpPr>
        <p:spPr>
          <a:xfrm rot="10800000">
            <a:off x="0" y="0"/>
            <a:ext cx="12192000" cy="2205789"/>
          </a:xfrm>
          <a:prstGeom prst="rect">
            <a:avLst/>
          </a:prstGeom>
          <a:gradFill flip="none" rotWithShape="1">
            <a:gsLst>
              <a:gs pos="0">
                <a:srgbClr val="095163">
                  <a:shade val="30000"/>
                  <a:satMod val="115000"/>
                </a:srgbClr>
              </a:gs>
              <a:gs pos="50000">
                <a:srgbClr val="095163">
                  <a:shade val="67500"/>
                  <a:satMod val="115000"/>
                </a:srgbClr>
              </a:gs>
              <a:gs pos="100000">
                <a:srgbClr val="095163">
                  <a:shade val="100000"/>
                  <a:satMod val="115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25266"/>
              </a:solidFill>
            </a:endParaRPr>
          </a:p>
        </p:txBody>
      </p:sp>
      <p:sp>
        <p:nvSpPr>
          <p:cNvPr id="38" name="TextBox 37">
            <a:extLst>
              <a:ext uri="{FF2B5EF4-FFF2-40B4-BE49-F238E27FC236}">
                <a16:creationId xmlns:a16="http://schemas.microsoft.com/office/drawing/2014/main" id="{0C2483FD-2D49-4EBC-B1DC-7C5A95AC91DD}"/>
              </a:ext>
            </a:extLst>
          </p:cNvPr>
          <p:cNvSpPr txBox="1"/>
          <p:nvPr/>
        </p:nvSpPr>
        <p:spPr>
          <a:xfrm>
            <a:off x="2621279" y="539669"/>
            <a:ext cx="8637767" cy="923330"/>
          </a:xfrm>
          <a:prstGeom prst="rect">
            <a:avLst/>
          </a:prstGeom>
          <a:noFill/>
        </p:spPr>
        <p:txBody>
          <a:bodyPr wrap="square" rtlCol="0">
            <a:spAutoFit/>
          </a:bodyPr>
          <a:lstStyle/>
          <a:p>
            <a:r>
              <a:rPr lang="en-US" sz="5400" b="1" dirty="0">
                <a:solidFill>
                  <a:schemeClr val="bg1"/>
                </a:solidFill>
                <a:latin typeface="Ubuntu" panose="020B0504030602030204" pitchFamily="34" charset="0"/>
              </a:rPr>
              <a:t>Public  cash flow Forecast [2]</a:t>
            </a:r>
            <a:endParaRPr lang="en-GB" sz="5400" b="1" dirty="0">
              <a:solidFill>
                <a:schemeClr val="bg1"/>
              </a:solidFill>
              <a:latin typeface="Ubuntu" panose="020B0504030602030204" pitchFamily="34" charset="0"/>
            </a:endParaRPr>
          </a:p>
        </p:txBody>
      </p:sp>
      <p:pic>
        <p:nvPicPr>
          <p:cNvPr id="6" name="Picture 5">
            <a:extLst>
              <a:ext uri="{FF2B5EF4-FFF2-40B4-BE49-F238E27FC236}">
                <a16:creationId xmlns:a16="http://schemas.microsoft.com/office/drawing/2014/main" id="{4DA1ADF3-15AB-4E95-BA04-BC2139EE83C7}"/>
              </a:ext>
            </a:extLst>
          </p:cNvPr>
          <p:cNvPicPr/>
          <p:nvPr/>
        </p:nvPicPr>
        <p:blipFill>
          <a:blip r:embed="rId5"/>
          <a:stretch>
            <a:fillRect/>
          </a:stretch>
        </p:blipFill>
        <p:spPr>
          <a:xfrm>
            <a:off x="548640" y="2662237"/>
            <a:ext cx="11186160" cy="2869883"/>
          </a:xfrm>
          <a:prstGeom prst="rect">
            <a:avLst/>
          </a:prstGeom>
        </p:spPr>
      </p:pic>
      <p:pic>
        <p:nvPicPr>
          <p:cNvPr id="4" name="Audio 3">
            <a:hlinkClick r:id="" action="ppaction://media"/>
            <a:extLst>
              <a:ext uri="{FF2B5EF4-FFF2-40B4-BE49-F238E27FC236}">
                <a16:creationId xmlns:a16="http://schemas.microsoft.com/office/drawing/2014/main" id="{280DDBD4-666E-41B7-B6C4-45E0D88EE7B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7813354"/>
      </p:ext>
    </p:extLst>
  </p:cSld>
  <p:clrMapOvr>
    <a:masterClrMapping/>
  </p:clrMapOvr>
  <mc:AlternateContent xmlns:mc="http://schemas.openxmlformats.org/markup-compatibility/2006" xmlns:p14="http://schemas.microsoft.com/office/powerpoint/2010/main">
    <mc:Choice Requires="p14">
      <p:transition spd="slow" p14:dur="2000" advTm="38797"/>
    </mc:Choice>
    <mc:Fallback xmlns="">
      <p:transition spd="slow" advTm="38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3026E00-5547-470A-9644-D0C58071735E}"/>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4AE85AE9-99BA-4592-9C82-A0A74B01AA55}"/>
              </a:ext>
            </a:extLst>
          </p:cNvPr>
          <p:cNvSpPr txBox="1"/>
          <p:nvPr/>
        </p:nvSpPr>
        <p:spPr>
          <a:xfrm>
            <a:off x="345449" y="5395001"/>
            <a:ext cx="5630348" cy="923330"/>
          </a:xfrm>
          <a:prstGeom prst="rect">
            <a:avLst/>
          </a:prstGeom>
          <a:noFill/>
        </p:spPr>
        <p:txBody>
          <a:bodyPr wrap="square" rtlCol="0">
            <a:spAutoFit/>
          </a:bodyPr>
          <a:lstStyle/>
          <a:p>
            <a:r>
              <a:rPr lang="en-GB" sz="5400" b="1" dirty="0">
                <a:solidFill>
                  <a:schemeClr val="bg1"/>
                </a:solidFill>
                <a:latin typeface="Ubuntu" panose="020B0504030602030204" pitchFamily="34" charset="0"/>
              </a:rPr>
              <a:t>Increasing Sales</a:t>
            </a:r>
          </a:p>
        </p:txBody>
      </p:sp>
      <p:sp>
        <p:nvSpPr>
          <p:cNvPr id="37" name="Rectangle 36">
            <a:extLst>
              <a:ext uri="{FF2B5EF4-FFF2-40B4-BE49-F238E27FC236}">
                <a16:creationId xmlns:a16="http://schemas.microsoft.com/office/drawing/2014/main" id="{013698BA-CDC4-463E-B746-919BD04F634E}"/>
              </a:ext>
            </a:extLst>
          </p:cNvPr>
          <p:cNvSpPr/>
          <p:nvPr/>
        </p:nvSpPr>
        <p:spPr>
          <a:xfrm rot="10800000">
            <a:off x="0" y="0"/>
            <a:ext cx="12192000" cy="2205789"/>
          </a:xfrm>
          <a:prstGeom prst="rect">
            <a:avLst/>
          </a:prstGeom>
          <a:gradFill flip="none" rotWithShape="1">
            <a:gsLst>
              <a:gs pos="0">
                <a:srgbClr val="095163">
                  <a:shade val="30000"/>
                  <a:satMod val="115000"/>
                </a:srgbClr>
              </a:gs>
              <a:gs pos="50000">
                <a:srgbClr val="095163">
                  <a:shade val="67500"/>
                  <a:satMod val="115000"/>
                </a:srgbClr>
              </a:gs>
              <a:gs pos="100000">
                <a:srgbClr val="095163">
                  <a:shade val="100000"/>
                  <a:satMod val="115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25266"/>
              </a:solidFill>
            </a:endParaRPr>
          </a:p>
        </p:txBody>
      </p:sp>
      <p:sp>
        <p:nvSpPr>
          <p:cNvPr id="38" name="TextBox 37">
            <a:extLst>
              <a:ext uri="{FF2B5EF4-FFF2-40B4-BE49-F238E27FC236}">
                <a16:creationId xmlns:a16="http://schemas.microsoft.com/office/drawing/2014/main" id="{0C2483FD-2D49-4EBC-B1DC-7C5A95AC91DD}"/>
              </a:ext>
            </a:extLst>
          </p:cNvPr>
          <p:cNvSpPr txBox="1"/>
          <p:nvPr/>
        </p:nvSpPr>
        <p:spPr>
          <a:xfrm>
            <a:off x="1550504" y="539669"/>
            <a:ext cx="8763929" cy="923330"/>
          </a:xfrm>
          <a:prstGeom prst="rect">
            <a:avLst/>
          </a:prstGeom>
          <a:noFill/>
        </p:spPr>
        <p:txBody>
          <a:bodyPr wrap="square" rtlCol="0">
            <a:spAutoFit/>
          </a:bodyPr>
          <a:lstStyle/>
          <a:p>
            <a:r>
              <a:rPr lang="en-US" sz="5400" b="1" dirty="0">
                <a:solidFill>
                  <a:schemeClr val="bg1"/>
                </a:solidFill>
                <a:latin typeface="Ubuntu" panose="020B0504030602030204" pitchFamily="34" charset="0"/>
              </a:rPr>
              <a:t>Public Break-even analysis [3]</a:t>
            </a:r>
            <a:endParaRPr lang="en-GB" sz="5400" b="1" dirty="0">
              <a:solidFill>
                <a:schemeClr val="bg1"/>
              </a:solidFill>
              <a:latin typeface="Ubuntu" panose="020B0504030602030204" pitchFamily="34" charset="0"/>
            </a:endParaRPr>
          </a:p>
        </p:txBody>
      </p:sp>
      <p:pic>
        <p:nvPicPr>
          <p:cNvPr id="6" name="Picture 5">
            <a:extLst>
              <a:ext uri="{FF2B5EF4-FFF2-40B4-BE49-F238E27FC236}">
                <a16:creationId xmlns:a16="http://schemas.microsoft.com/office/drawing/2014/main" id="{26B4C7FD-4F18-454B-B2E4-FE530FDD5A4F}"/>
              </a:ext>
            </a:extLst>
          </p:cNvPr>
          <p:cNvPicPr/>
          <p:nvPr/>
        </p:nvPicPr>
        <p:blipFill>
          <a:blip r:embed="rId5"/>
          <a:stretch>
            <a:fillRect/>
          </a:stretch>
        </p:blipFill>
        <p:spPr>
          <a:xfrm>
            <a:off x="3195637" y="2863596"/>
            <a:ext cx="5800725" cy="2667000"/>
          </a:xfrm>
          <a:prstGeom prst="rect">
            <a:avLst/>
          </a:prstGeom>
        </p:spPr>
      </p:pic>
      <p:pic>
        <p:nvPicPr>
          <p:cNvPr id="4" name="Audio 3">
            <a:hlinkClick r:id="" action="ppaction://media"/>
            <a:extLst>
              <a:ext uri="{FF2B5EF4-FFF2-40B4-BE49-F238E27FC236}">
                <a16:creationId xmlns:a16="http://schemas.microsoft.com/office/drawing/2014/main" id="{C6EA1C01-5828-4345-B957-E73274DED5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28811377"/>
      </p:ext>
    </p:extLst>
  </p:cSld>
  <p:clrMapOvr>
    <a:masterClrMapping/>
  </p:clrMapOvr>
  <mc:AlternateContent xmlns:mc="http://schemas.openxmlformats.org/markup-compatibility/2006" xmlns:p14="http://schemas.microsoft.com/office/powerpoint/2010/main">
    <mc:Choice Requires="p14">
      <p:transition spd="slow" p14:dur="2000" advTm="23886"/>
    </mc:Choice>
    <mc:Fallback xmlns="">
      <p:transition spd="slow" advTm="23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1" descr="A close up of a logo&#10;&#10;Description generated with very high confidence">
            <a:extLst>
              <a:ext uri="{FF2B5EF4-FFF2-40B4-BE49-F238E27FC236}">
                <a16:creationId xmlns:a16="http://schemas.microsoft.com/office/drawing/2014/main" id="{F335CD7D-2EDD-41B4-ABD6-9149B2EE4C4A}"/>
              </a:ext>
            </a:extLst>
          </p:cNvPr>
          <p:cNvPicPr>
            <a:picLocks noChangeAspect="1"/>
          </p:cNvPicPr>
          <p:nvPr/>
        </p:nvPicPr>
        <p:blipFill rotWithShape="1">
          <a:blip r:embed="rId4"/>
          <a:srcRect r="-415" b="47479"/>
          <a:stretch/>
        </p:blipFill>
        <p:spPr>
          <a:xfrm>
            <a:off x="4405952" y="5094028"/>
            <a:ext cx="3368733" cy="1759195"/>
          </a:xfrm>
          <a:prstGeom prst="rect">
            <a:avLst/>
          </a:prstGeom>
        </p:spPr>
      </p:pic>
      <p:grpSp>
        <p:nvGrpSpPr>
          <p:cNvPr id="2" name="Group 1">
            <a:extLst>
              <a:ext uri="{FF2B5EF4-FFF2-40B4-BE49-F238E27FC236}">
                <a16:creationId xmlns:a16="http://schemas.microsoft.com/office/drawing/2014/main" id="{7D4FFB58-01FC-4C56-8116-510D3164F903}"/>
              </a:ext>
            </a:extLst>
          </p:cNvPr>
          <p:cNvGrpSpPr/>
          <p:nvPr/>
        </p:nvGrpSpPr>
        <p:grpSpPr>
          <a:xfrm>
            <a:off x="376401" y="2201503"/>
            <a:ext cx="11427834" cy="2704825"/>
            <a:chOff x="382083" y="2539453"/>
            <a:chExt cx="11427834" cy="2704825"/>
          </a:xfrm>
        </p:grpSpPr>
        <p:sp>
          <p:nvSpPr>
            <p:cNvPr id="7" name="TextBox 6">
              <a:extLst>
                <a:ext uri="{FF2B5EF4-FFF2-40B4-BE49-F238E27FC236}">
                  <a16:creationId xmlns:a16="http://schemas.microsoft.com/office/drawing/2014/main" id="{F42EE0D3-AE3B-4384-9FE0-43DA07D255C5}"/>
                </a:ext>
              </a:extLst>
            </p:cNvPr>
            <p:cNvSpPr txBox="1"/>
            <p:nvPr/>
          </p:nvSpPr>
          <p:spPr>
            <a:xfrm>
              <a:off x="382083" y="2539453"/>
              <a:ext cx="11416470" cy="716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latin typeface="+mj-lt"/>
                </a:rPr>
                <a:t>Thanks for Listening</a:t>
              </a:r>
              <a:endParaRPr lang="en-US" dirty="0">
                <a:latin typeface="+mj-lt"/>
              </a:endParaRPr>
            </a:p>
          </p:txBody>
        </p:sp>
        <p:sp>
          <p:nvSpPr>
            <p:cNvPr id="5" name="TextBox 4">
              <a:extLst>
                <a:ext uri="{FF2B5EF4-FFF2-40B4-BE49-F238E27FC236}">
                  <a16:creationId xmlns:a16="http://schemas.microsoft.com/office/drawing/2014/main" id="{1D0136E4-BEDB-461E-96DE-2D9167CEA728}"/>
                </a:ext>
              </a:extLst>
            </p:cNvPr>
            <p:cNvSpPr txBox="1"/>
            <p:nvPr/>
          </p:nvSpPr>
          <p:spPr>
            <a:xfrm>
              <a:off x="393447" y="3243730"/>
              <a:ext cx="11416470"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dirty="0">
                  <a:latin typeface="+mj-lt"/>
                </a:rPr>
                <a:t>Any Questions?</a:t>
              </a:r>
            </a:p>
            <a:p>
              <a:pPr algn="ctr"/>
              <a:r>
                <a:rPr lang="en-GB" sz="1200" dirty="0"/>
                <a:t>[0] </a:t>
              </a:r>
              <a:r>
                <a:rPr lang="en-GB" sz="1200" dirty="0">
                  <a:hlinkClick r:id="rId5"/>
                </a:rPr>
                <a:t>https://www.kickstarter.com/</a:t>
              </a:r>
              <a:endParaRPr lang="en-GB" sz="1200" dirty="0"/>
            </a:p>
            <a:p>
              <a:pPr algn="ctr"/>
              <a:r>
                <a:rPr lang="en-GB" sz="1200" dirty="0">
                  <a:hlinkClick r:id="rId6"/>
                </a:rPr>
                <a:t>[1] https://learn.marsdd.com/article/marketing-strategy-for-startup-success-identifying-and-understanding-your-target-customer-and-market-segments/</a:t>
              </a:r>
              <a:endParaRPr lang="en-GB" sz="1200" dirty="0"/>
            </a:p>
            <a:p>
              <a:pPr algn="ctr"/>
              <a:r>
                <a:rPr lang="en-GB" sz="1200" dirty="0">
                  <a:hlinkClick r:id="rId7"/>
                </a:rPr>
                <a:t>[2] https://www.freeagent.com/guides/small-business/cash-flow-forecast/</a:t>
              </a:r>
              <a:endParaRPr lang="en-GB" sz="1200" dirty="0"/>
            </a:p>
            <a:p>
              <a:pPr algn="ctr"/>
              <a:r>
                <a:rPr lang="en-GB" sz="1200" dirty="0">
                  <a:hlinkClick r:id="rId8"/>
                </a:rPr>
                <a:t>[3] https://www.investopedia.com/terms/b/breakevenanalysis.asp</a:t>
              </a:r>
              <a:endParaRPr lang="en-GB" sz="1200" dirty="0"/>
            </a:p>
            <a:p>
              <a:pPr algn="ctr"/>
              <a:endParaRPr lang="en-GB" sz="1200" dirty="0"/>
            </a:p>
            <a:p>
              <a:pPr algn="ctr"/>
              <a:endParaRPr lang="en-US" sz="1200" dirty="0"/>
            </a:p>
            <a:p>
              <a:pPr algn="ctr"/>
              <a:endParaRPr lang="en-GB" sz="1200" dirty="0"/>
            </a:p>
            <a:p>
              <a:pPr algn="ctr"/>
              <a:endParaRPr lang="en-US" sz="1200" dirty="0">
                <a:latin typeface="+mj-lt"/>
              </a:endParaRPr>
            </a:p>
          </p:txBody>
        </p:sp>
      </p:grpSp>
      <p:pic>
        <p:nvPicPr>
          <p:cNvPr id="4" name="Audio 3">
            <a:hlinkClick r:id="" action="ppaction://media"/>
            <a:extLst>
              <a:ext uri="{FF2B5EF4-FFF2-40B4-BE49-F238E27FC236}">
                <a16:creationId xmlns:a16="http://schemas.microsoft.com/office/drawing/2014/main" id="{CE55879A-55FF-474D-B2D2-1DF31809D16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53794428"/>
      </p:ext>
    </p:extLst>
  </p:cSld>
  <p:clrMapOvr>
    <a:masterClrMapping/>
  </p:clrMapOvr>
  <mc:AlternateContent xmlns:mc="http://schemas.openxmlformats.org/markup-compatibility/2006" xmlns:p14="http://schemas.microsoft.com/office/powerpoint/2010/main">
    <mc:Choice Requires="p14">
      <p:transition spd="slow" p14:dur="2000" advTm="3089"/>
    </mc:Choice>
    <mc:Fallback xmlns="">
      <p:transition spd="slow" advTm="3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rkE">
      <a:majorFont>
        <a:latin typeface="Century Gothic"/>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9FDB190CC79EC4AA376065B3C27CE7C" ma:contentTypeVersion="12" ma:contentTypeDescription="Create a new document." ma:contentTypeScope="" ma:versionID="3586fb4baa67239e6739810fc5912e63">
  <xsd:schema xmlns:xsd="http://www.w3.org/2001/XMLSchema" xmlns:xs="http://www.w3.org/2001/XMLSchema" xmlns:p="http://schemas.microsoft.com/office/2006/metadata/properties" xmlns:ns3="b374be35-f12f-4173-83eb-fa42d7030e72" xmlns:ns4="2ad0fea9-15d1-42bd-a1c4-0986eb0db8b2" targetNamespace="http://schemas.microsoft.com/office/2006/metadata/properties" ma:root="true" ma:fieldsID="23f935cea03f715c36726663e843dad5" ns3:_="" ns4:_="">
    <xsd:import namespace="b374be35-f12f-4173-83eb-fa42d7030e72"/>
    <xsd:import namespace="2ad0fea9-15d1-42bd-a1c4-0986eb0db8b2"/>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4:SharedWithUsers" minOccurs="0"/>
                <xsd:element ref="ns4:SharedWithDetails" minOccurs="0"/>
                <xsd:element ref="ns4:SharingHintHash"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74be35-f12f-4173-83eb-fa42d7030e7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DateTaken" ma:index="11" nillable="true" ma:displayName="MediaServiceDateTaken" ma:hidden="true" ma:internalName="MediaServiceDateTake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ad0fea9-15d1-42bd-a1c4-0986eb0db8b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7228A70-464C-498E-A121-898D4C8B6A11}">
  <ds:schemaRefs>
    <ds:schemaRef ds:uri="http://www.w3.org/XML/1998/namespace"/>
    <ds:schemaRef ds:uri="http://schemas.microsoft.com/office/2006/documentManagement/types"/>
    <ds:schemaRef ds:uri="http://schemas.openxmlformats.org/package/2006/metadata/core-properties"/>
    <ds:schemaRef ds:uri="b374be35-f12f-4173-83eb-fa42d7030e72"/>
    <ds:schemaRef ds:uri="http://purl.org/dc/dcmitype/"/>
    <ds:schemaRef ds:uri="http://schemas.microsoft.com/office/2006/metadata/properties"/>
    <ds:schemaRef ds:uri="2ad0fea9-15d1-42bd-a1c4-0986eb0db8b2"/>
    <ds:schemaRef ds:uri="http://purl.org/dc/terms/"/>
    <ds:schemaRef ds:uri="http://schemas.microsoft.com/office/infopath/2007/PartnerControls"/>
    <ds:schemaRef ds:uri="http://purl.org/dc/elements/1.1/"/>
  </ds:schemaRefs>
</ds:datastoreItem>
</file>

<file path=customXml/itemProps2.xml><?xml version="1.0" encoding="utf-8"?>
<ds:datastoreItem xmlns:ds="http://schemas.openxmlformats.org/officeDocument/2006/customXml" ds:itemID="{E9C101F0-9284-420F-86B9-B7461FCBEC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374be35-f12f-4173-83eb-fa42d7030e72"/>
    <ds:schemaRef ds:uri="2ad0fea9-15d1-42bd-a1c4-0986eb0db8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8044D69-954B-496C-A2D3-EA7FBB8B144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3605</TotalTime>
  <Words>641</Words>
  <Application>Microsoft Office PowerPoint</Application>
  <PresentationFormat>Widescreen</PresentationFormat>
  <Paragraphs>56</Paragraphs>
  <Slides>9</Slides>
  <Notes>7</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Berlin Sans FB Demi</vt:lpstr>
      <vt:lpstr>Calibri</vt:lpstr>
      <vt:lpstr>Century Gothic</vt:lpstr>
      <vt:lpstr>Ubuntu</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Ryan Lee Morgan</dc:creator>
  <cp:lastModifiedBy>nathan morgan</cp:lastModifiedBy>
  <cp:revision>39</cp:revision>
  <dcterms:created xsi:type="dcterms:W3CDTF">2020-03-13T16:53:06Z</dcterms:created>
  <dcterms:modified xsi:type="dcterms:W3CDTF">2020-04-08T13:31:19Z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0x01010099FDB190CC79EC4AA376065B3C27CE7C</vt:lpwstr>
  </property>
</Properties>
</file>