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9" r:id="rId1"/>
  </p:sldMasterIdLst>
  <p:notesMasterIdLst>
    <p:notesMasterId r:id="rId36"/>
  </p:notesMasterIdLst>
  <p:handoutMasterIdLst>
    <p:handoutMasterId r:id="rId37"/>
  </p:handoutMasterIdLst>
  <p:sldIdLst>
    <p:sldId id="256" r:id="rId2"/>
    <p:sldId id="257" r:id="rId3"/>
    <p:sldId id="259" r:id="rId4"/>
    <p:sldId id="258" r:id="rId5"/>
    <p:sldId id="260" r:id="rId6"/>
    <p:sldId id="261" r:id="rId7"/>
    <p:sldId id="262" r:id="rId8"/>
    <p:sldId id="266" r:id="rId9"/>
    <p:sldId id="263" r:id="rId10"/>
    <p:sldId id="267" r:id="rId11"/>
    <p:sldId id="268" r:id="rId12"/>
    <p:sldId id="264" r:id="rId13"/>
    <p:sldId id="319" r:id="rId14"/>
    <p:sldId id="311" r:id="rId15"/>
    <p:sldId id="265" r:id="rId16"/>
    <p:sldId id="272" r:id="rId17"/>
    <p:sldId id="273" r:id="rId18"/>
    <p:sldId id="281" r:id="rId19"/>
    <p:sldId id="274" r:id="rId20"/>
    <p:sldId id="275" r:id="rId21"/>
    <p:sldId id="276" r:id="rId22"/>
    <p:sldId id="283" r:id="rId23"/>
    <p:sldId id="282" r:id="rId24"/>
    <p:sldId id="304" r:id="rId25"/>
    <p:sldId id="278" r:id="rId26"/>
    <p:sldId id="279" r:id="rId27"/>
    <p:sldId id="312" r:id="rId28"/>
    <p:sldId id="313" r:id="rId29"/>
    <p:sldId id="314" r:id="rId30"/>
    <p:sldId id="315" r:id="rId31"/>
    <p:sldId id="316" r:id="rId32"/>
    <p:sldId id="317" r:id="rId33"/>
    <p:sldId id="318" r:id="rId34"/>
    <p:sldId id="320" r:id="rId35"/>
  </p:sldIdLst>
  <p:sldSz cx="12192000" cy="6858000"/>
  <p:notesSz cx="6888163" cy="967105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09C6A11-F377-45B0-8F7D-EDEB8A79B51A}" v="1" dt="2025-04-02T07:15:39.58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74101" autoAdjust="0"/>
  </p:normalViewPr>
  <p:slideViewPr>
    <p:cSldViewPr snapToGrid="0">
      <p:cViewPr varScale="1">
        <p:scale>
          <a:sx n="83" d="100"/>
          <a:sy n="83" d="100"/>
        </p:scale>
        <p:origin x="732"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Knight" userId="fcc6b1b8-7f69-4c06-9fd3-1a1553b3cd99" providerId="ADAL" clId="{D09C6A11-F377-45B0-8F7D-EDEB8A79B51A}"/>
    <pc:docChg chg="custSel addSld modSld">
      <pc:chgData name="Laura Knight" userId="fcc6b1b8-7f69-4c06-9fd3-1a1553b3cd99" providerId="ADAL" clId="{D09C6A11-F377-45B0-8F7D-EDEB8A79B51A}" dt="2025-04-02T07:15:57.354" v="8" actId="403"/>
      <pc:docMkLst>
        <pc:docMk/>
      </pc:docMkLst>
      <pc:sldChg chg="addSp delSp modSp add mod setBg delDesignElem">
        <pc:chgData name="Laura Knight" userId="fcc6b1b8-7f69-4c06-9fd3-1a1553b3cd99" providerId="ADAL" clId="{D09C6A11-F377-45B0-8F7D-EDEB8A79B51A}" dt="2025-04-02T07:15:57.354" v="8" actId="403"/>
        <pc:sldMkLst>
          <pc:docMk/>
          <pc:sldMk cId="3628957396" sldId="279"/>
        </pc:sldMkLst>
        <pc:spChg chg="mod ord">
          <ac:chgData name="Laura Knight" userId="fcc6b1b8-7f69-4c06-9fd3-1a1553b3cd99" providerId="ADAL" clId="{D09C6A11-F377-45B0-8F7D-EDEB8A79B51A}" dt="2025-04-02T07:15:57.354" v="8" actId="403"/>
          <ac:spMkLst>
            <pc:docMk/>
            <pc:sldMk cId="3628957396" sldId="279"/>
            <ac:spMk id="2" creationId="{00000000-0000-0000-0000-000000000000}"/>
          </ac:spMkLst>
        </pc:spChg>
        <pc:spChg chg="del">
          <ac:chgData name="Laura Knight" userId="fcc6b1b8-7f69-4c06-9fd3-1a1553b3cd99" providerId="ADAL" clId="{D09C6A11-F377-45B0-8F7D-EDEB8A79B51A}" dt="2025-04-02T07:15:39.582" v="1"/>
          <ac:spMkLst>
            <pc:docMk/>
            <pc:sldMk cId="3628957396" sldId="279"/>
            <ac:spMk id="25" creationId="{2E17E911-875F-4DE5-8699-99D9F1805A5D}"/>
          </ac:spMkLst>
        </pc:spChg>
        <pc:spChg chg="del">
          <ac:chgData name="Laura Knight" userId="fcc6b1b8-7f69-4c06-9fd3-1a1553b3cd99" providerId="ADAL" clId="{D09C6A11-F377-45B0-8F7D-EDEB8A79B51A}" dt="2025-04-02T07:15:39.582" v="1"/>
          <ac:spMkLst>
            <pc:docMk/>
            <pc:sldMk cId="3628957396" sldId="279"/>
            <ac:spMk id="27" creationId="{CD9FE4EF-C4D8-49A0-B2FF-81D8DB7D8A24}"/>
          </ac:spMkLst>
        </pc:spChg>
        <pc:spChg chg="del">
          <ac:chgData name="Laura Knight" userId="fcc6b1b8-7f69-4c06-9fd3-1a1553b3cd99" providerId="ADAL" clId="{D09C6A11-F377-45B0-8F7D-EDEB8A79B51A}" dt="2025-04-02T07:15:39.582" v="1"/>
          <ac:spMkLst>
            <pc:docMk/>
            <pc:sldMk cId="3628957396" sldId="279"/>
            <ac:spMk id="29" creationId="{4300840D-0A0B-4512-BACA-B439D5B9C57C}"/>
          </ac:spMkLst>
        </pc:spChg>
        <pc:spChg chg="del">
          <ac:chgData name="Laura Knight" userId="fcc6b1b8-7f69-4c06-9fd3-1a1553b3cd99" providerId="ADAL" clId="{D09C6A11-F377-45B0-8F7D-EDEB8A79B51A}" dt="2025-04-02T07:15:39.582" v="1"/>
          <ac:spMkLst>
            <pc:docMk/>
            <pc:sldMk cId="3628957396" sldId="279"/>
            <ac:spMk id="31" creationId="{D2B78728-A580-49A7-84F9-6EF6F583ADE0}"/>
          </ac:spMkLst>
        </pc:spChg>
        <pc:spChg chg="del">
          <ac:chgData name="Laura Knight" userId="fcc6b1b8-7f69-4c06-9fd3-1a1553b3cd99" providerId="ADAL" clId="{D09C6A11-F377-45B0-8F7D-EDEB8A79B51A}" dt="2025-04-02T07:15:39.582" v="1"/>
          <ac:spMkLst>
            <pc:docMk/>
            <pc:sldMk cId="3628957396" sldId="279"/>
            <ac:spMk id="33" creationId="{38FAA1A1-D861-433F-88FA-1E9D6FD31D11}"/>
          </ac:spMkLst>
        </pc:spChg>
        <pc:spChg chg="del">
          <ac:chgData name="Laura Knight" userId="fcc6b1b8-7f69-4c06-9fd3-1a1553b3cd99" providerId="ADAL" clId="{D09C6A11-F377-45B0-8F7D-EDEB8A79B51A}" dt="2025-04-02T07:15:39.582" v="1"/>
          <ac:spMkLst>
            <pc:docMk/>
            <pc:sldMk cId="3628957396" sldId="279"/>
            <ac:spMk id="35" creationId="{8D71EDA1-87BF-4D5D-AB79-F346FD19278A}"/>
          </ac:spMkLst>
        </pc:spChg>
        <pc:spChg chg="add">
          <ac:chgData name="Laura Knight" userId="fcc6b1b8-7f69-4c06-9fd3-1a1553b3cd99" providerId="ADAL" clId="{D09C6A11-F377-45B0-8F7D-EDEB8A79B51A}" dt="2025-04-02T07:15:45.796" v="2" actId="26606"/>
          <ac:spMkLst>
            <pc:docMk/>
            <pc:sldMk cId="3628957396" sldId="279"/>
            <ac:spMk id="42" creationId="{3F088236-D655-4F88-B238-E16762358025}"/>
          </ac:spMkLst>
        </pc:spChg>
        <pc:spChg chg="add">
          <ac:chgData name="Laura Knight" userId="fcc6b1b8-7f69-4c06-9fd3-1a1553b3cd99" providerId="ADAL" clId="{D09C6A11-F377-45B0-8F7D-EDEB8A79B51A}" dt="2025-04-02T07:15:45.796" v="2" actId="26606"/>
          <ac:spMkLst>
            <pc:docMk/>
            <pc:sldMk cId="3628957396" sldId="279"/>
            <ac:spMk id="44" creationId="{3DAC0C92-199E-475C-9390-119A9B027276}"/>
          </ac:spMkLst>
        </pc:spChg>
        <pc:spChg chg="add">
          <ac:chgData name="Laura Knight" userId="fcc6b1b8-7f69-4c06-9fd3-1a1553b3cd99" providerId="ADAL" clId="{D09C6A11-F377-45B0-8F7D-EDEB8A79B51A}" dt="2025-04-02T07:15:45.796" v="2" actId="26606"/>
          <ac:spMkLst>
            <pc:docMk/>
            <pc:sldMk cId="3628957396" sldId="279"/>
            <ac:spMk id="46" creationId="{C4CFB339-0ED8-4FE2-9EF1-6D1375B8499B}"/>
          </ac:spMkLst>
        </pc:spChg>
        <pc:spChg chg="add">
          <ac:chgData name="Laura Knight" userId="fcc6b1b8-7f69-4c06-9fd3-1a1553b3cd99" providerId="ADAL" clId="{D09C6A11-F377-45B0-8F7D-EDEB8A79B51A}" dt="2025-04-02T07:15:45.796" v="2" actId="26606"/>
          <ac:spMkLst>
            <pc:docMk/>
            <pc:sldMk cId="3628957396" sldId="279"/>
            <ac:spMk id="48" creationId="{31896C80-2069-4431-9C19-83B913734490}"/>
          </ac:spMkLst>
        </pc:spChg>
        <pc:spChg chg="add">
          <ac:chgData name="Laura Knight" userId="fcc6b1b8-7f69-4c06-9fd3-1a1553b3cd99" providerId="ADAL" clId="{D09C6A11-F377-45B0-8F7D-EDEB8A79B51A}" dt="2025-04-02T07:15:45.796" v="2" actId="26606"/>
          <ac:spMkLst>
            <pc:docMk/>
            <pc:sldMk cId="3628957396" sldId="279"/>
            <ac:spMk id="50" creationId="{BF120A21-0841-4823-B0C4-28AEBCEF9B78}"/>
          </ac:spMkLst>
        </pc:spChg>
        <pc:spChg chg="add">
          <ac:chgData name="Laura Knight" userId="fcc6b1b8-7f69-4c06-9fd3-1a1553b3cd99" providerId="ADAL" clId="{D09C6A11-F377-45B0-8F7D-EDEB8A79B51A}" dt="2025-04-02T07:15:45.796" v="2" actId="26606"/>
          <ac:spMkLst>
            <pc:docMk/>
            <pc:sldMk cId="3628957396" sldId="279"/>
            <ac:spMk id="52" creationId="{DBB05BAE-BBD3-4289-899F-A6851503C6B0}"/>
          </ac:spMkLst>
        </pc:spChg>
        <pc:spChg chg="add">
          <ac:chgData name="Laura Knight" userId="fcc6b1b8-7f69-4c06-9fd3-1a1553b3cd99" providerId="ADAL" clId="{D09C6A11-F377-45B0-8F7D-EDEB8A79B51A}" dt="2025-04-02T07:15:45.796" v="2" actId="26606"/>
          <ac:spMkLst>
            <pc:docMk/>
            <pc:sldMk cId="3628957396" sldId="279"/>
            <ac:spMk id="54" creationId="{9874D11C-36F5-4BBE-A490-019A54E953B0}"/>
          </ac:spMkLst>
        </pc:spChg>
        <pc:grpChg chg="add">
          <ac:chgData name="Laura Knight" userId="fcc6b1b8-7f69-4c06-9fd3-1a1553b3cd99" providerId="ADAL" clId="{D09C6A11-F377-45B0-8F7D-EDEB8A79B51A}" dt="2025-04-02T07:15:45.796" v="2" actId="26606"/>
          <ac:grpSpMkLst>
            <pc:docMk/>
            <pc:sldMk cId="3628957396" sldId="279"/>
            <ac:grpSpMk id="26" creationId="{10BE40E3-5550-4CDD-B4FD-387C33EBF157}"/>
          </ac:grpSpMkLst>
        </pc:grpChg>
        <pc:picChg chg="mod">
          <ac:chgData name="Laura Knight" userId="fcc6b1b8-7f69-4c06-9fd3-1a1553b3cd99" providerId="ADAL" clId="{D09C6A11-F377-45B0-8F7D-EDEB8A79B51A}" dt="2025-04-02T07:15:45.796" v="2" actId="26606"/>
          <ac:picMkLst>
            <pc:docMk/>
            <pc:sldMk cId="3628957396" sldId="279"/>
            <ac:picMk id="21" creationId="{F37A9F49-8F5C-DD60-5B5A-4531D8D17033}"/>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82F93AC-F1BC-495F-BEA5-B6D2AD84D981}"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348698B6-4D52-4D25-BB13-7257C42A4B3D}">
      <dgm:prSet/>
      <dgm:spPr/>
      <dgm:t>
        <a:bodyPr/>
        <a:lstStyle/>
        <a:p>
          <a:r>
            <a:rPr lang="en-GB"/>
            <a:t>Cherrilow Ltd v Butler-Creagh [2011]</a:t>
          </a:r>
          <a:endParaRPr lang="en-US"/>
        </a:p>
      </dgm:t>
    </dgm:pt>
    <dgm:pt modelId="{DD06AAC9-32E1-4D89-92D7-272C4053A48A}" type="parTrans" cxnId="{EA012397-D614-43B9-A24E-8A457B5AFB90}">
      <dgm:prSet/>
      <dgm:spPr/>
      <dgm:t>
        <a:bodyPr/>
        <a:lstStyle/>
        <a:p>
          <a:endParaRPr lang="en-US"/>
        </a:p>
      </dgm:t>
    </dgm:pt>
    <dgm:pt modelId="{EAE1DE3E-D517-476D-8C0D-10B2748CA378}" type="sibTrans" cxnId="{EA012397-D614-43B9-A24E-8A457B5AFB90}">
      <dgm:prSet/>
      <dgm:spPr/>
      <dgm:t>
        <a:bodyPr/>
        <a:lstStyle/>
        <a:p>
          <a:endParaRPr lang="en-US"/>
        </a:p>
      </dgm:t>
    </dgm:pt>
    <dgm:pt modelId="{7B3E5794-42AC-4A85-BBA5-E311F0AC9FA2}">
      <dgm:prSet/>
      <dgm:spPr/>
      <dgm:t>
        <a:bodyPr/>
        <a:lstStyle/>
        <a:p>
          <a:r>
            <a:rPr lang="en-GB"/>
            <a:t>What are the case facts?</a:t>
          </a:r>
          <a:endParaRPr lang="en-US"/>
        </a:p>
      </dgm:t>
    </dgm:pt>
    <dgm:pt modelId="{80523B4E-455C-4673-83BA-60B6A6E6D787}" type="parTrans" cxnId="{C3DB5952-1A29-4014-A833-CB5C96297D38}">
      <dgm:prSet/>
      <dgm:spPr/>
      <dgm:t>
        <a:bodyPr/>
        <a:lstStyle/>
        <a:p>
          <a:endParaRPr lang="en-US"/>
        </a:p>
      </dgm:t>
    </dgm:pt>
    <dgm:pt modelId="{97A64F99-EA30-4E68-B3E0-0E0ED01446B2}" type="sibTrans" cxnId="{C3DB5952-1A29-4014-A833-CB5C96297D38}">
      <dgm:prSet/>
      <dgm:spPr/>
      <dgm:t>
        <a:bodyPr/>
        <a:lstStyle/>
        <a:p>
          <a:endParaRPr lang="en-US"/>
        </a:p>
      </dgm:t>
    </dgm:pt>
    <dgm:pt modelId="{DC56481F-F7BA-4C51-9F43-F1D93F6713B1}">
      <dgm:prSet/>
      <dgm:spPr/>
      <dgm:t>
        <a:bodyPr/>
        <a:lstStyle/>
        <a:p>
          <a:r>
            <a:rPr lang="en-GB"/>
            <a:t>Which principle can be derived from the case? </a:t>
          </a:r>
          <a:endParaRPr lang="en-US"/>
        </a:p>
      </dgm:t>
    </dgm:pt>
    <dgm:pt modelId="{1135DA66-0518-40BC-AB38-F171CE27FF86}" type="parTrans" cxnId="{B7297C9B-D5E4-4D3C-BFC1-412A5D21EBCE}">
      <dgm:prSet/>
      <dgm:spPr/>
      <dgm:t>
        <a:bodyPr/>
        <a:lstStyle/>
        <a:p>
          <a:endParaRPr lang="en-US"/>
        </a:p>
      </dgm:t>
    </dgm:pt>
    <dgm:pt modelId="{CB6DEB3F-699E-44E9-AEF2-973682B206C1}" type="sibTrans" cxnId="{B7297C9B-D5E4-4D3C-BFC1-412A5D21EBCE}">
      <dgm:prSet/>
      <dgm:spPr/>
      <dgm:t>
        <a:bodyPr/>
        <a:lstStyle/>
        <a:p>
          <a:endParaRPr lang="en-US"/>
        </a:p>
      </dgm:t>
    </dgm:pt>
    <dgm:pt modelId="{3A5FF7C7-1300-4446-AA44-8BBB9F73B143}" type="pres">
      <dgm:prSet presAssocID="{482F93AC-F1BC-495F-BEA5-B6D2AD84D981}" presName="linear" presStyleCnt="0">
        <dgm:presLayoutVars>
          <dgm:animLvl val="lvl"/>
          <dgm:resizeHandles val="exact"/>
        </dgm:presLayoutVars>
      </dgm:prSet>
      <dgm:spPr/>
    </dgm:pt>
    <dgm:pt modelId="{4B7DA310-96DB-405C-A688-AC30E5E851D3}" type="pres">
      <dgm:prSet presAssocID="{348698B6-4D52-4D25-BB13-7257C42A4B3D}" presName="parentText" presStyleLbl="node1" presStyleIdx="0" presStyleCnt="1">
        <dgm:presLayoutVars>
          <dgm:chMax val="0"/>
          <dgm:bulletEnabled val="1"/>
        </dgm:presLayoutVars>
      </dgm:prSet>
      <dgm:spPr/>
    </dgm:pt>
    <dgm:pt modelId="{33E47B62-BC63-4808-AA3D-4C6ABF82B962}" type="pres">
      <dgm:prSet presAssocID="{348698B6-4D52-4D25-BB13-7257C42A4B3D}" presName="childText" presStyleLbl="revTx" presStyleIdx="0" presStyleCnt="1">
        <dgm:presLayoutVars>
          <dgm:bulletEnabled val="1"/>
        </dgm:presLayoutVars>
      </dgm:prSet>
      <dgm:spPr/>
    </dgm:pt>
  </dgm:ptLst>
  <dgm:cxnLst>
    <dgm:cxn modelId="{F0B6B501-39DD-465E-BCD4-93FD19872622}" type="presOf" srcId="{348698B6-4D52-4D25-BB13-7257C42A4B3D}" destId="{4B7DA310-96DB-405C-A688-AC30E5E851D3}" srcOrd="0" destOrd="0" presId="urn:microsoft.com/office/officeart/2005/8/layout/vList2"/>
    <dgm:cxn modelId="{DFFFC01B-E2A6-436B-91D2-D267031FB525}" type="presOf" srcId="{7B3E5794-42AC-4A85-BBA5-E311F0AC9FA2}" destId="{33E47B62-BC63-4808-AA3D-4C6ABF82B962}" srcOrd="0" destOrd="0" presId="urn:microsoft.com/office/officeart/2005/8/layout/vList2"/>
    <dgm:cxn modelId="{C3DB5952-1A29-4014-A833-CB5C96297D38}" srcId="{348698B6-4D52-4D25-BB13-7257C42A4B3D}" destId="{7B3E5794-42AC-4A85-BBA5-E311F0AC9FA2}" srcOrd="0" destOrd="0" parTransId="{80523B4E-455C-4673-83BA-60B6A6E6D787}" sibTransId="{97A64F99-EA30-4E68-B3E0-0E0ED01446B2}"/>
    <dgm:cxn modelId="{7CCA5294-DFF8-45D9-9878-5F3A916DBE16}" type="presOf" srcId="{482F93AC-F1BC-495F-BEA5-B6D2AD84D981}" destId="{3A5FF7C7-1300-4446-AA44-8BBB9F73B143}" srcOrd="0" destOrd="0" presId="urn:microsoft.com/office/officeart/2005/8/layout/vList2"/>
    <dgm:cxn modelId="{EA012397-D614-43B9-A24E-8A457B5AFB90}" srcId="{482F93AC-F1BC-495F-BEA5-B6D2AD84D981}" destId="{348698B6-4D52-4D25-BB13-7257C42A4B3D}" srcOrd="0" destOrd="0" parTransId="{DD06AAC9-32E1-4D89-92D7-272C4053A48A}" sibTransId="{EAE1DE3E-D517-476D-8C0D-10B2748CA378}"/>
    <dgm:cxn modelId="{71814097-0C6D-401F-9C7A-EAB7591E0DFA}" type="presOf" srcId="{DC56481F-F7BA-4C51-9F43-F1D93F6713B1}" destId="{33E47B62-BC63-4808-AA3D-4C6ABF82B962}" srcOrd="0" destOrd="1" presId="urn:microsoft.com/office/officeart/2005/8/layout/vList2"/>
    <dgm:cxn modelId="{B7297C9B-D5E4-4D3C-BFC1-412A5D21EBCE}" srcId="{348698B6-4D52-4D25-BB13-7257C42A4B3D}" destId="{DC56481F-F7BA-4C51-9F43-F1D93F6713B1}" srcOrd="1" destOrd="0" parTransId="{1135DA66-0518-40BC-AB38-F171CE27FF86}" sibTransId="{CB6DEB3F-699E-44E9-AEF2-973682B206C1}"/>
    <dgm:cxn modelId="{EE22B50E-DBE6-4D04-8BBA-599912742795}" type="presParOf" srcId="{3A5FF7C7-1300-4446-AA44-8BBB9F73B143}" destId="{4B7DA310-96DB-405C-A688-AC30E5E851D3}" srcOrd="0" destOrd="0" presId="urn:microsoft.com/office/officeart/2005/8/layout/vList2"/>
    <dgm:cxn modelId="{F47D0941-8F84-4337-BF63-856D6D136312}" type="presParOf" srcId="{3A5FF7C7-1300-4446-AA44-8BBB9F73B143}" destId="{33E47B62-BC63-4808-AA3D-4C6ABF82B962}"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7DA310-96DB-405C-A688-AC30E5E851D3}">
      <dsp:nvSpPr>
        <dsp:cNvPr id="0" name=""/>
        <dsp:cNvSpPr/>
      </dsp:nvSpPr>
      <dsp:spPr>
        <a:xfrm>
          <a:off x="0" y="134602"/>
          <a:ext cx="6628804" cy="2790450"/>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01930" tIns="201930" rIns="201930" bIns="201930" numCol="1" spcCol="1270" anchor="ctr" anchorCtr="0">
          <a:noAutofit/>
        </a:bodyPr>
        <a:lstStyle/>
        <a:p>
          <a:pPr marL="0" lvl="0" indent="0" algn="l" defTabSz="2355850">
            <a:lnSpc>
              <a:spcPct val="90000"/>
            </a:lnSpc>
            <a:spcBef>
              <a:spcPct val="0"/>
            </a:spcBef>
            <a:spcAft>
              <a:spcPct val="35000"/>
            </a:spcAft>
            <a:buNone/>
          </a:pPr>
          <a:r>
            <a:rPr lang="en-GB" sz="5300" kern="1200"/>
            <a:t>Cherrilow Ltd v Butler-Creagh [2011]</a:t>
          </a:r>
          <a:endParaRPr lang="en-US" sz="5300" kern="1200"/>
        </a:p>
      </dsp:txBody>
      <dsp:txXfrm>
        <a:off x="136219" y="270821"/>
        <a:ext cx="6356366" cy="2518012"/>
      </dsp:txXfrm>
    </dsp:sp>
    <dsp:sp modelId="{33E47B62-BC63-4808-AA3D-4C6ABF82B962}">
      <dsp:nvSpPr>
        <dsp:cNvPr id="0" name=""/>
        <dsp:cNvSpPr/>
      </dsp:nvSpPr>
      <dsp:spPr>
        <a:xfrm>
          <a:off x="0" y="2925053"/>
          <a:ext cx="6628804" cy="19199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0465" tIns="67310" rIns="376936" bIns="67310" numCol="1" spcCol="1270" anchor="t" anchorCtr="0">
          <a:noAutofit/>
        </a:bodyPr>
        <a:lstStyle/>
        <a:p>
          <a:pPr marL="285750" lvl="1" indent="-285750" algn="l" defTabSz="1822450">
            <a:lnSpc>
              <a:spcPct val="90000"/>
            </a:lnSpc>
            <a:spcBef>
              <a:spcPct val="0"/>
            </a:spcBef>
            <a:spcAft>
              <a:spcPct val="20000"/>
            </a:spcAft>
            <a:buChar char="•"/>
          </a:pPr>
          <a:r>
            <a:rPr lang="en-GB" sz="4100" kern="1200"/>
            <a:t>What are the case facts?</a:t>
          </a:r>
          <a:endParaRPr lang="en-US" sz="4100" kern="1200"/>
        </a:p>
        <a:p>
          <a:pPr marL="285750" lvl="1" indent="-285750" algn="l" defTabSz="1822450">
            <a:lnSpc>
              <a:spcPct val="90000"/>
            </a:lnSpc>
            <a:spcBef>
              <a:spcPct val="0"/>
            </a:spcBef>
            <a:spcAft>
              <a:spcPct val="20000"/>
            </a:spcAft>
            <a:buChar char="•"/>
          </a:pPr>
          <a:r>
            <a:rPr lang="en-GB" sz="4100" kern="1200"/>
            <a:t>Which principle can be derived from the case? </a:t>
          </a:r>
          <a:endParaRPr lang="en-US" sz="4100" kern="1200"/>
        </a:p>
      </dsp:txBody>
      <dsp:txXfrm>
        <a:off x="0" y="2925053"/>
        <a:ext cx="6628804" cy="191992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4870" cy="4852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901699" y="0"/>
            <a:ext cx="2984870" cy="485232"/>
          </a:xfrm>
          <a:prstGeom prst="rect">
            <a:avLst/>
          </a:prstGeom>
        </p:spPr>
        <p:txBody>
          <a:bodyPr vert="horz" lIns="91440" tIns="45720" rIns="91440" bIns="45720" rtlCol="0"/>
          <a:lstStyle>
            <a:lvl1pPr algn="r">
              <a:defRPr sz="1200"/>
            </a:lvl1pPr>
          </a:lstStyle>
          <a:p>
            <a:fld id="{960A6F08-C7D0-4106-8A5C-C07178576F39}" type="datetimeFigureOut">
              <a:rPr lang="en-GB" smtClean="0"/>
              <a:t>02/04/2025</a:t>
            </a:fld>
            <a:endParaRPr lang="en-GB"/>
          </a:p>
        </p:txBody>
      </p:sp>
      <p:sp>
        <p:nvSpPr>
          <p:cNvPr id="4" name="Footer Placeholder 3"/>
          <p:cNvSpPr>
            <a:spLocks noGrp="1"/>
          </p:cNvSpPr>
          <p:nvPr>
            <p:ph type="ftr" sz="quarter" idx="2"/>
          </p:nvPr>
        </p:nvSpPr>
        <p:spPr>
          <a:xfrm>
            <a:off x="0" y="9185820"/>
            <a:ext cx="2984870" cy="485231"/>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901699" y="9185820"/>
            <a:ext cx="2984870" cy="485231"/>
          </a:xfrm>
          <a:prstGeom prst="rect">
            <a:avLst/>
          </a:prstGeom>
        </p:spPr>
        <p:txBody>
          <a:bodyPr vert="horz" lIns="91440" tIns="45720" rIns="91440" bIns="45720" rtlCol="0" anchor="b"/>
          <a:lstStyle>
            <a:lvl1pPr algn="r">
              <a:defRPr sz="1200"/>
            </a:lvl1pPr>
          </a:lstStyle>
          <a:p>
            <a:fld id="{D50A83FF-F8DE-4272-AB2D-AAC226CD91E0}" type="slidenum">
              <a:rPr lang="en-GB" smtClean="0"/>
              <a:t>‹#›</a:t>
            </a:fld>
            <a:endParaRPr lang="en-GB"/>
          </a:p>
        </p:txBody>
      </p:sp>
    </p:spTree>
    <p:extLst>
      <p:ext uri="{BB962C8B-B14F-4D97-AF65-F5344CB8AC3E}">
        <p14:creationId xmlns:p14="http://schemas.microsoft.com/office/powerpoint/2010/main" val="70272832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4870" cy="4852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901699" y="0"/>
            <a:ext cx="2984870" cy="485232"/>
          </a:xfrm>
          <a:prstGeom prst="rect">
            <a:avLst/>
          </a:prstGeom>
        </p:spPr>
        <p:txBody>
          <a:bodyPr vert="horz" lIns="91440" tIns="45720" rIns="91440" bIns="45720" rtlCol="0"/>
          <a:lstStyle>
            <a:lvl1pPr algn="r">
              <a:defRPr sz="1200"/>
            </a:lvl1pPr>
          </a:lstStyle>
          <a:p>
            <a:fld id="{934496CD-BA42-453C-B2E7-1D5627164E09}" type="datetimeFigureOut">
              <a:rPr lang="en-GB" smtClean="0"/>
              <a:t>02/04/2025</a:t>
            </a:fld>
            <a:endParaRPr lang="en-GB"/>
          </a:p>
        </p:txBody>
      </p:sp>
      <p:sp>
        <p:nvSpPr>
          <p:cNvPr id="4" name="Slide Image Placeholder 3"/>
          <p:cNvSpPr>
            <a:spLocks noGrp="1" noRot="1" noChangeAspect="1"/>
          </p:cNvSpPr>
          <p:nvPr>
            <p:ph type="sldImg" idx="2"/>
          </p:nvPr>
        </p:nvSpPr>
        <p:spPr>
          <a:xfrm>
            <a:off x="542925" y="1209675"/>
            <a:ext cx="5802313" cy="32639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8817" y="4654193"/>
            <a:ext cx="5510530" cy="3807976"/>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185820"/>
            <a:ext cx="2984870" cy="485231"/>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901699" y="9185820"/>
            <a:ext cx="2984870" cy="485231"/>
          </a:xfrm>
          <a:prstGeom prst="rect">
            <a:avLst/>
          </a:prstGeom>
        </p:spPr>
        <p:txBody>
          <a:bodyPr vert="horz" lIns="91440" tIns="45720" rIns="91440" bIns="45720" rtlCol="0" anchor="b"/>
          <a:lstStyle>
            <a:lvl1pPr algn="r">
              <a:defRPr sz="1200"/>
            </a:lvl1pPr>
          </a:lstStyle>
          <a:p>
            <a:fld id="{8CC206C8-8386-4917-8268-2A18F6901A2D}" type="slidenum">
              <a:rPr lang="en-GB" smtClean="0"/>
              <a:t>‹#›</a:t>
            </a:fld>
            <a:endParaRPr lang="en-GB"/>
          </a:p>
        </p:txBody>
      </p:sp>
    </p:spTree>
    <p:extLst>
      <p:ext uri="{BB962C8B-B14F-4D97-AF65-F5344CB8AC3E}">
        <p14:creationId xmlns:p14="http://schemas.microsoft.com/office/powerpoint/2010/main" val="15911558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CC206C8-8386-4917-8268-2A18F6901A2D}" type="slidenum">
              <a:rPr lang="en-GB" smtClean="0"/>
              <a:t>1</a:t>
            </a:fld>
            <a:endParaRPr lang="en-GB"/>
          </a:p>
        </p:txBody>
      </p:sp>
    </p:spTree>
    <p:extLst>
      <p:ext uri="{BB962C8B-B14F-4D97-AF65-F5344CB8AC3E}">
        <p14:creationId xmlns:p14="http://schemas.microsoft.com/office/powerpoint/2010/main" val="4527906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CC206C8-8386-4917-8268-2A18F6901A2D}" type="slidenum">
              <a:rPr lang="en-GB" smtClean="0"/>
              <a:t>2</a:t>
            </a:fld>
            <a:endParaRPr lang="en-GB"/>
          </a:p>
        </p:txBody>
      </p:sp>
    </p:spTree>
    <p:extLst>
      <p:ext uri="{BB962C8B-B14F-4D97-AF65-F5344CB8AC3E}">
        <p14:creationId xmlns:p14="http://schemas.microsoft.com/office/powerpoint/2010/main" val="41650573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CC206C8-8386-4917-8268-2A18F6901A2D}" type="slidenum">
              <a:rPr lang="en-GB" smtClean="0"/>
              <a:t>3</a:t>
            </a:fld>
            <a:endParaRPr lang="en-GB"/>
          </a:p>
        </p:txBody>
      </p:sp>
    </p:spTree>
    <p:extLst>
      <p:ext uri="{BB962C8B-B14F-4D97-AF65-F5344CB8AC3E}">
        <p14:creationId xmlns:p14="http://schemas.microsoft.com/office/powerpoint/2010/main" val="41725139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CC206C8-8386-4917-8268-2A18F6901A2D}" type="slidenum">
              <a:rPr lang="en-GB" smtClean="0"/>
              <a:t>4</a:t>
            </a:fld>
            <a:endParaRPr lang="en-GB"/>
          </a:p>
        </p:txBody>
      </p:sp>
    </p:spTree>
    <p:extLst>
      <p:ext uri="{BB962C8B-B14F-4D97-AF65-F5344CB8AC3E}">
        <p14:creationId xmlns:p14="http://schemas.microsoft.com/office/powerpoint/2010/main" val="25353164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CC206C8-8386-4917-8268-2A18F6901A2D}" type="slidenum">
              <a:rPr lang="en-GB" smtClean="0"/>
              <a:t>5</a:t>
            </a:fld>
            <a:endParaRPr lang="en-GB"/>
          </a:p>
        </p:txBody>
      </p:sp>
    </p:spTree>
    <p:extLst>
      <p:ext uri="{BB962C8B-B14F-4D97-AF65-F5344CB8AC3E}">
        <p14:creationId xmlns:p14="http://schemas.microsoft.com/office/powerpoint/2010/main" val="29962329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CC206C8-8386-4917-8268-2A18F6901A2D}" type="slidenum">
              <a:rPr lang="en-GB" smtClean="0"/>
              <a:t>6</a:t>
            </a:fld>
            <a:endParaRPr lang="en-GB"/>
          </a:p>
        </p:txBody>
      </p:sp>
    </p:spTree>
    <p:extLst>
      <p:ext uri="{BB962C8B-B14F-4D97-AF65-F5344CB8AC3E}">
        <p14:creationId xmlns:p14="http://schemas.microsoft.com/office/powerpoint/2010/main" val="3416089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CC206C8-8386-4917-8268-2A18F6901A2D}" type="slidenum">
              <a:rPr lang="en-GB" smtClean="0"/>
              <a:t>7</a:t>
            </a:fld>
            <a:endParaRPr lang="en-GB"/>
          </a:p>
        </p:txBody>
      </p:sp>
    </p:spTree>
    <p:extLst>
      <p:ext uri="{BB962C8B-B14F-4D97-AF65-F5344CB8AC3E}">
        <p14:creationId xmlns:p14="http://schemas.microsoft.com/office/powerpoint/2010/main" val="25177943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8CC206C8-8386-4917-8268-2A18F6901A2D}" type="slidenum">
              <a:rPr lang="en-GB" smtClean="0"/>
              <a:t>8</a:t>
            </a:fld>
            <a:endParaRPr lang="en-GB"/>
          </a:p>
        </p:txBody>
      </p:sp>
    </p:spTree>
    <p:extLst>
      <p:ext uri="{BB962C8B-B14F-4D97-AF65-F5344CB8AC3E}">
        <p14:creationId xmlns:p14="http://schemas.microsoft.com/office/powerpoint/2010/main" val="29466522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CC206C8-8386-4917-8268-2A18F6901A2D}" type="slidenum">
              <a:rPr lang="en-GB" smtClean="0"/>
              <a:t>9</a:t>
            </a:fld>
            <a:endParaRPr lang="en-GB"/>
          </a:p>
        </p:txBody>
      </p:sp>
    </p:spTree>
    <p:extLst>
      <p:ext uri="{BB962C8B-B14F-4D97-AF65-F5344CB8AC3E}">
        <p14:creationId xmlns:p14="http://schemas.microsoft.com/office/powerpoint/2010/main" val="104376142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CC206C8-8386-4917-8268-2A18F6901A2D}" type="slidenum">
              <a:rPr lang="en-GB" smtClean="0"/>
              <a:t>10</a:t>
            </a:fld>
            <a:endParaRPr lang="en-GB"/>
          </a:p>
        </p:txBody>
      </p:sp>
    </p:spTree>
    <p:extLst>
      <p:ext uri="{BB962C8B-B14F-4D97-AF65-F5344CB8AC3E}">
        <p14:creationId xmlns:p14="http://schemas.microsoft.com/office/powerpoint/2010/main" val="2504943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CC206C8-8386-4917-8268-2A18F6901A2D}" type="slidenum">
              <a:rPr lang="en-GB" smtClean="0"/>
              <a:t>11</a:t>
            </a:fld>
            <a:endParaRPr lang="en-GB"/>
          </a:p>
        </p:txBody>
      </p:sp>
    </p:spTree>
    <p:extLst>
      <p:ext uri="{BB962C8B-B14F-4D97-AF65-F5344CB8AC3E}">
        <p14:creationId xmlns:p14="http://schemas.microsoft.com/office/powerpoint/2010/main" val="303343328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CC206C8-8386-4917-8268-2A18F6901A2D}" type="slidenum">
              <a:rPr lang="en-GB" smtClean="0"/>
              <a:t>12</a:t>
            </a:fld>
            <a:endParaRPr lang="en-GB"/>
          </a:p>
        </p:txBody>
      </p:sp>
    </p:spTree>
    <p:extLst>
      <p:ext uri="{BB962C8B-B14F-4D97-AF65-F5344CB8AC3E}">
        <p14:creationId xmlns:p14="http://schemas.microsoft.com/office/powerpoint/2010/main" val="195284570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C206C8-8386-4917-8268-2A18F6901A2D}" type="slidenum">
              <a:rPr lang="en-GB" smtClean="0"/>
              <a:t>13</a:t>
            </a:fld>
            <a:endParaRPr lang="en-GB"/>
          </a:p>
        </p:txBody>
      </p:sp>
    </p:spTree>
    <p:extLst>
      <p:ext uri="{BB962C8B-B14F-4D97-AF65-F5344CB8AC3E}">
        <p14:creationId xmlns:p14="http://schemas.microsoft.com/office/powerpoint/2010/main" val="49486351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C206C8-8386-4917-8268-2A18F6901A2D}" type="slidenum">
              <a:rPr lang="en-GB" smtClean="0"/>
              <a:t>14</a:t>
            </a:fld>
            <a:endParaRPr lang="en-GB"/>
          </a:p>
        </p:txBody>
      </p:sp>
    </p:spTree>
    <p:extLst>
      <p:ext uri="{BB962C8B-B14F-4D97-AF65-F5344CB8AC3E}">
        <p14:creationId xmlns:p14="http://schemas.microsoft.com/office/powerpoint/2010/main" val="225472579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CC206C8-8386-4917-8268-2A18F6901A2D}" type="slidenum">
              <a:rPr lang="en-GB" smtClean="0"/>
              <a:t>15</a:t>
            </a:fld>
            <a:endParaRPr lang="en-GB"/>
          </a:p>
        </p:txBody>
      </p:sp>
    </p:spTree>
    <p:extLst>
      <p:ext uri="{BB962C8B-B14F-4D97-AF65-F5344CB8AC3E}">
        <p14:creationId xmlns:p14="http://schemas.microsoft.com/office/powerpoint/2010/main" val="112936193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CC206C8-8386-4917-8268-2A18F6901A2D}" type="slidenum">
              <a:rPr lang="en-GB" smtClean="0"/>
              <a:t>16</a:t>
            </a:fld>
            <a:endParaRPr lang="en-GB"/>
          </a:p>
        </p:txBody>
      </p:sp>
    </p:spTree>
    <p:extLst>
      <p:ext uri="{BB962C8B-B14F-4D97-AF65-F5344CB8AC3E}">
        <p14:creationId xmlns:p14="http://schemas.microsoft.com/office/powerpoint/2010/main" val="59075953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p:txBody>
      </p:sp>
      <p:sp>
        <p:nvSpPr>
          <p:cNvPr id="4" name="Slide Number Placeholder 3"/>
          <p:cNvSpPr>
            <a:spLocks noGrp="1"/>
          </p:cNvSpPr>
          <p:nvPr>
            <p:ph type="sldNum" sz="quarter" idx="10"/>
          </p:nvPr>
        </p:nvSpPr>
        <p:spPr/>
        <p:txBody>
          <a:bodyPr/>
          <a:lstStyle/>
          <a:p>
            <a:fld id="{8CC206C8-8386-4917-8268-2A18F6901A2D}" type="slidenum">
              <a:rPr lang="en-GB" smtClean="0"/>
              <a:t>17</a:t>
            </a:fld>
            <a:endParaRPr lang="en-GB"/>
          </a:p>
        </p:txBody>
      </p:sp>
    </p:spTree>
    <p:extLst>
      <p:ext uri="{BB962C8B-B14F-4D97-AF65-F5344CB8AC3E}">
        <p14:creationId xmlns:p14="http://schemas.microsoft.com/office/powerpoint/2010/main" val="41410539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CC206C8-8386-4917-8268-2A18F6901A2D}" type="slidenum">
              <a:rPr lang="en-GB" smtClean="0"/>
              <a:t>18</a:t>
            </a:fld>
            <a:endParaRPr lang="en-GB"/>
          </a:p>
        </p:txBody>
      </p:sp>
    </p:spTree>
    <p:extLst>
      <p:ext uri="{BB962C8B-B14F-4D97-AF65-F5344CB8AC3E}">
        <p14:creationId xmlns:p14="http://schemas.microsoft.com/office/powerpoint/2010/main" val="81491405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8CC206C8-8386-4917-8268-2A18F6901A2D}" type="slidenum">
              <a:rPr lang="en-GB" smtClean="0"/>
              <a:t>19</a:t>
            </a:fld>
            <a:endParaRPr lang="en-GB"/>
          </a:p>
        </p:txBody>
      </p:sp>
    </p:spTree>
    <p:extLst>
      <p:ext uri="{BB962C8B-B14F-4D97-AF65-F5344CB8AC3E}">
        <p14:creationId xmlns:p14="http://schemas.microsoft.com/office/powerpoint/2010/main" val="265432761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CC206C8-8386-4917-8268-2A18F6901A2D}" type="slidenum">
              <a:rPr lang="en-GB" smtClean="0"/>
              <a:t>20</a:t>
            </a:fld>
            <a:endParaRPr lang="en-GB"/>
          </a:p>
        </p:txBody>
      </p:sp>
    </p:spTree>
    <p:extLst>
      <p:ext uri="{BB962C8B-B14F-4D97-AF65-F5344CB8AC3E}">
        <p14:creationId xmlns:p14="http://schemas.microsoft.com/office/powerpoint/2010/main" val="175461841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CC206C8-8386-4917-8268-2A18F6901A2D}" type="slidenum">
              <a:rPr lang="en-GB" smtClean="0"/>
              <a:t>21</a:t>
            </a:fld>
            <a:endParaRPr lang="en-GB"/>
          </a:p>
        </p:txBody>
      </p:sp>
    </p:spTree>
    <p:extLst>
      <p:ext uri="{BB962C8B-B14F-4D97-AF65-F5344CB8AC3E}">
        <p14:creationId xmlns:p14="http://schemas.microsoft.com/office/powerpoint/2010/main" val="46290174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CC206C8-8386-4917-8268-2A18F6901A2D}" type="slidenum">
              <a:rPr lang="en-GB" smtClean="0"/>
              <a:t>22</a:t>
            </a:fld>
            <a:endParaRPr lang="en-GB"/>
          </a:p>
        </p:txBody>
      </p:sp>
    </p:spTree>
    <p:extLst>
      <p:ext uri="{BB962C8B-B14F-4D97-AF65-F5344CB8AC3E}">
        <p14:creationId xmlns:p14="http://schemas.microsoft.com/office/powerpoint/2010/main" val="214942059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CC206C8-8386-4917-8268-2A18F6901A2D}" type="slidenum">
              <a:rPr lang="en-GB" smtClean="0"/>
              <a:t>23</a:t>
            </a:fld>
            <a:endParaRPr lang="en-GB"/>
          </a:p>
        </p:txBody>
      </p:sp>
    </p:spTree>
    <p:extLst>
      <p:ext uri="{BB962C8B-B14F-4D97-AF65-F5344CB8AC3E}">
        <p14:creationId xmlns:p14="http://schemas.microsoft.com/office/powerpoint/2010/main" val="37734594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8CC206C8-8386-4917-8268-2A18F6901A2D}" type="slidenum">
              <a:rPr lang="en-GB" smtClean="0"/>
              <a:t>24</a:t>
            </a:fld>
            <a:endParaRPr lang="en-GB"/>
          </a:p>
        </p:txBody>
      </p:sp>
    </p:spTree>
    <p:extLst>
      <p:ext uri="{BB962C8B-B14F-4D97-AF65-F5344CB8AC3E}">
        <p14:creationId xmlns:p14="http://schemas.microsoft.com/office/powerpoint/2010/main" val="319085159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CC206C8-8386-4917-8268-2A18F6901A2D}" type="slidenum">
              <a:rPr lang="en-GB" smtClean="0"/>
              <a:t>25</a:t>
            </a:fld>
            <a:endParaRPr lang="en-GB"/>
          </a:p>
        </p:txBody>
      </p:sp>
    </p:spTree>
    <p:extLst>
      <p:ext uri="{BB962C8B-B14F-4D97-AF65-F5344CB8AC3E}">
        <p14:creationId xmlns:p14="http://schemas.microsoft.com/office/powerpoint/2010/main" val="40382277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sz="1200" b="1" dirty="0"/>
              <a:t>What is the difference between a voidable contract and a contract that is void?</a:t>
            </a:r>
          </a:p>
          <a:p>
            <a:pPr marL="0" indent="0">
              <a:buNone/>
            </a:pPr>
            <a:r>
              <a:rPr lang="en-GB" sz="1200" b="0" dirty="0"/>
              <a:t>A</a:t>
            </a:r>
            <a:r>
              <a:rPr lang="en-GB" sz="1200" b="0" baseline="0" dirty="0"/>
              <a:t> void contract is a contract that never existed. A voidable contract continues to exist until one of the parties decides to rescind it.</a:t>
            </a:r>
            <a:endParaRPr lang="en-GB" sz="1200" b="0" dirty="0"/>
          </a:p>
          <a:p>
            <a:endParaRPr lang="en-GB" sz="1200" b="1" dirty="0"/>
          </a:p>
          <a:p>
            <a:r>
              <a:rPr lang="en-GB" sz="1200" b="1" dirty="0"/>
              <a:t>2. Define misrepresentation</a:t>
            </a:r>
          </a:p>
          <a:p>
            <a:r>
              <a:rPr lang="en-GB" sz="1200" b="0" dirty="0"/>
              <a:t>A misrepresentation</a:t>
            </a:r>
            <a:r>
              <a:rPr lang="en-GB" sz="1200" b="0" baseline="0" dirty="0"/>
              <a:t> is an untrue statement of fact or law, made by one contracting party to another, which is intended to induce, and which does induce, the other party to enter into the contract by their reliance on the statement.</a:t>
            </a:r>
            <a:endParaRPr lang="en-GB" sz="1200" b="0" dirty="0"/>
          </a:p>
          <a:p>
            <a:endParaRPr lang="en-GB" sz="1200" b="1" dirty="0"/>
          </a:p>
          <a:p>
            <a:r>
              <a:rPr lang="en-GB" sz="1200" b="1" dirty="0"/>
              <a:t>3. What are the different types of misrepresentation?</a:t>
            </a:r>
          </a:p>
          <a:p>
            <a:r>
              <a:rPr lang="en-GB" sz="1200" b="0" dirty="0"/>
              <a:t> The</a:t>
            </a:r>
            <a:r>
              <a:rPr lang="en-GB" sz="1200" b="0" baseline="0" dirty="0"/>
              <a:t> three types of misrepresentation are:</a:t>
            </a:r>
          </a:p>
          <a:p>
            <a:r>
              <a:rPr lang="en-GB" sz="1200" b="0" baseline="0" dirty="0"/>
              <a:t>Fraudulent</a:t>
            </a:r>
          </a:p>
          <a:p>
            <a:r>
              <a:rPr lang="en-GB" sz="1200" b="0" baseline="0" dirty="0"/>
              <a:t>Negligent</a:t>
            </a:r>
          </a:p>
          <a:p>
            <a:r>
              <a:rPr lang="en-GB" sz="1200" b="0" baseline="0" dirty="0"/>
              <a:t>Innocent</a:t>
            </a:r>
            <a:endParaRPr lang="en-GB" sz="1200" b="0" dirty="0"/>
          </a:p>
          <a:p>
            <a:endParaRPr lang="en-GB" sz="1200" b="1" dirty="0"/>
          </a:p>
          <a:p>
            <a:r>
              <a:rPr lang="en-GB" sz="1200" b="1" dirty="0"/>
              <a:t>4. What is the difference between damages that are awarded on </a:t>
            </a:r>
          </a:p>
          <a:p>
            <a:pPr marL="342900" indent="-342900">
              <a:buAutoNum type="alphaLcParenR"/>
            </a:pPr>
            <a:r>
              <a:rPr lang="en-GB" sz="1200" b="1" dirty="0"/>
              <a:t>A tortious basis- </a:t>
            </a:r>
            <a:r>
              <a:rPr lang="en-GB" sz="1200" b="0" dirty="0"/>
              <a:t>aims to put the</a:t>
            </a:r>
            <a:r>
              <a:rPr lang="en-GB" sz="1200" b="0" baseline="0" dirty="0"/>
              <a:t> claimant back in their original before the </a:t>
            </a:r>
            <a:r>
              <a:rPr lang="en-GB" sz="1200" b="0" baseline="0" dirty="0" err="1"/>
              <a:t>misrep</a:t>
            </a:r>
            <a:r>
              <a:rPr lang="en-GB" sz="1200" b="0" baseline="0" dirty="0"/>
              <a:t>.</a:t>
            </a:r>
            <a:r>
              <a:rPr lang="en-GB" sz="1200" b="0" dirty="0"/>
              <a:t> </a:t>
            </a:r>
          </a:p>
          <a:p>
            <a:pPr marL="342900" indent="-342900">
              <a:buAutoNum type="alphaLcParenR"/>
            </a:pPr>
            <a:r>
              <a:rPr lang="en-GB" sz="1200" b="1" dirty="0"/>
              <a:t>A contractual basis – </a:t>
            </a:r>
            <a:r>
              <a:rPr lang="en-GB" sz="1200" b="0" dirty="0"/>
              <a:t>Would be in</a:t>
            </a:r>
            <a:r>
              <a:rPr lang="en-GB" sz="1200" b="0" baseline="0" dirty="0"/>
              <a:t> relation to the award of damages. These damages awarded on a contractual basis aim to put the injured party in the same contract as if the contract had been performed. </a:t>
            </a:r>
            <a:endParaRPr lang="en-GB" sz="1200" b="0" dirty="0"/>
          </a:p>
          <a:p>
            <a:endParaRPr lang="en-GB" sz="1200" b="1" dirty="0"/>
          </a:p>
          <a:p>
            <a:r>
              <a:rPr lang="en-GB" sz="1200" b="1" dirty="0"/>
              <a:t>5. List some bars to awarding rescission.</a:t>
            </a:r>
          </a:p>
          <a:p>
            <a:r>
              <a:rPr lang="en-GB" dirty="0"/>
              <a:t>Rescission will not be awarded by the courts if:</a:t>
            </a:r>
          </a:p>
          <a:p>
            <a:pPr marL="171450" indent="-171450">
              <a:buFontTx/>
              <a:buChar char="-"/>
            </a:pPr>
            <a:r>
              <a:rPr lang="en-GB" dirty="0"/>
              <a:t>The injured party has decided to carry</a:t>
            </a:r>
            <a:r>
              <a:rPr lang="en-GB" baseline="0" dirty="0"/>
              <a:t> on with (affirmed) the contract</a:t>
            </a:r>
          </a:p>
          <a:p>
            <a:pPr marL="171450" indent="-171450">
              <a:buFontTx/>
              <a:buChar char="-"/>
            </a:pPr>
            <a:r>
              <a:rPr lang="en-GB" baseline="0" dirty="0"/>
              <a:t>A reasonable time has elapsed</a:t>
            </a:r>
          </a:p>
          <a:p>
            <a:pPr marL="171450" indent="-171450">
              <a:buFontTx/>
              <a:buChar char="-"/>
            </a:pPr>
            <a:r>
              <a:rPr lang="en-GB" baseline="0" dirty="0"/>
              <a:t>It is impossible to restore the parties to their original positions</a:t>
            </a:r>
          </a:p>
          <a:p>
            <a:pPr marL="171450" indent="-171450">
              <a:buFontTx/>
              <a:buChar char="-"/>
            </a:pPr>
            <a:r>
              <a:rPr lang="en-GB" baseline="0" dirty="0"/>
              <a:t>An innocent third party acting in good faith has acquired rights in the subject matter of the contract.</a:t>
            </a:r>
            <a:endParaRPr lang="en-GB" dirty="0"/>
          </a:p>
        </p:txBody>
      </p:sp>
      <p:sp>
        <p:nvSpPr>
          <p:cNvPr id="4" name="Slide Number Placeholder 3"/>
          <p:cNvSpPr>
            <a:spLocks noGrp="1"/>
          </p:cNvSpPr>
          <p:nvPr>
            <p:ph type="sldNum" sz="quarter" idx="10"/>
          </p:nvPr>
        </p:nvSpPr>
        <p:spPr/>
        <p:txBody>
          <a:bodyPr/>
          <a:lstStyle/>
          <a:p>
            <a:fld id="{8CC206C8-8386-4917-8268-2A18F6901A2D}" type="slidenum">
              <a:rPr lang="en-GB" smtClean="0"/>
              <a:t>26</a:t>
            </a:fld>
            <a:endParaRPr lang="en-GB"/>
          </a:p>
        </p:txBody>
      </p:sp>
    </p:spTree>
    <p:extLst>
      <p:ext uri="{BB962C8B-B14F-4D97-AF65-F5344CB8AC3E}">
        <p14:creationId xmlns:p14="http://schemas.microsoft.com/office/powerpoint/2010/main" val="257964481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76C4EFF6-2E32-4103-9FD6-B27E4C1697F8}" type="slidenum">
              <a:rPr lang="en-GB" smtClean="0"/>
              <a:t>27</a:t>
            </a:fld>
            <a:endParaRPr lang="en-GB"/>
          </a:p>
        </p:txBody>
      </p:sp>
    </p:spTree>
    <p:extLst>
      <p:ext uri="{BB962C8B-B14F-4D97-AF65-F5344CB8AC3E}">
        <p14:creationId xmlns:p14="http://schemas.microsoft.com/office/powerpoint/2010/main" val="120103218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C4EFF6-2E32-4103-9FD6-B27E4C1697F8}" type="slidenum">
              <a:rPr lang="en-GB" smtClean="0"/>
              <a:t>28</a:t>
            </a:fld>
            <a:endParaRPr lang="en-GB"/>
          </a:p>
        </p:txBody>
      </p:sp>
    </p:spTree>
    <p:extLst>
      <p:ext uri="{BB962C8B-B14F-4D97-AF65-F5344CB8AC3E}">
        <p14:creationId xmlns:p14="http://schemas.microsoft.com/office/powerpoint/2010/main" val="45577079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76C4EFF6-2E32-4103-9FD6-B27E4C1697F8}" type="slidenum">
              <a:rPr lang="en-GB" smtClean="0"/>
              <a:t>29</a:t>
            </a:fld>
            <a:endParaRPr lang="en-GB"/>
          </a:p>
        </p:txBody>
      </p:sp>
    </p:spTree>
    <p:extLst>
      <p:ext uri="{BB962C8B-B14F-4D97-AF65-F5344CB8AC3E}">
        <p14:creationId xmlns:p14="http://schemas.microsoft.com/office/powerpoint/2010/main" val="399021097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C4EFF6-2E32-4103-9FD6-B27E4C1697F8}" type="slidenum">
              <a:rPr lang="en-GB" smtClean="0"/>
              <a:t>30</a:t>
            </a:fld>
            <a:endParaRPr lang="en-GB"/>
          </a:p>
        </p:txBody>
      </p:sp>
    </p:spTree>
    <p:extLst>
      <p:ext uri="{BB962C8B-B14F-4D97-AF65-F5344CB8AC3E}">
        <p14:creationId xmlns:p14="http://schemas.microsoft.com/office/powerpoint/2010/main" val="403457761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C4EFF6-2E32-4103-9FD6-B27E4C1697F8}" type="slidenum">
              <a:rPr lang="en-GB" smtClean="0"/>
              <a:t>31</a:t>
            </a:fld>
            <a:endParaRPr lang="en-GB"/>
          </a:p>
        </p:txBody>
      </p:sp>
    </p:spTree>
    <p:extLst>
      <p:ext uri="{BB962C8B-B14F-4D97-AF65-F5344CB8AC3E}">
        <p14:creationId xmlns:p14="http://schemas.microsoft.com/office/powerpoint/2010/main" val="373956709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6221">
              <a:defRPr/>
            </a:pPr>
            <a:endParaRPr lang="en-GB" dirty="0"/>
          </a:p>
        </p:txBody>
      </p:sp>
      <p:sp>
        <p:nvSpPr>
          <p:cNvPr id="4" name="Slide Number Placeholder 3"/>
          <p:cNvSpPr>
            <a:spLocks noGrp="1"/>
          </p:cNvSpPr>
          <p:nvPr>
            <p:ph type="sldNum" sz="quarter" idx="5"/>
          </p:nvPr>
        </p:nvSpPr>
        <p:spPr/>
        <p:txBody>
          <a:bodyPr/>
          <a:lstStyle/>
          <a:p>
            <a:fld id="{76C4EFF6-2E32-4103-9FD6-B27E4C1697F8}" type="slidenum">
              <a:rPr lang="en-GB" smtClean="0"/>
              <a:t>32</a:t>
            </a:fld>
            <a:endParaRPr lang="en-GB"/>
          </a:p>
        </p:txBody>
      </p:sp>
    </p:spTree>
    <p:extLst>
      <p:ext uri="{BB962C8B-B14F-4D97-AF65-F5344CB8AC3E}">
        <p14:creationId xmlns:p14="http://schemas.microsoft.com/office/powerpoint/2010/main" val="64843230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C4EFF6-2E32-4103-9FD6-B27E4C1697F8}" type="slidenum">
              <a:rPr lang="en-GB" smtClean="0"/>
              <a:t>33</a:t>
            </a:fld>
            <a:endParaRPr lang="en-GB"/>
          </a:p>
        </p:txBody>
      </p:sp>
    </p:spTree>
    <p:extLst>
      <p:ext uri="{BB962C8B-B14F-4D97-AF65-F5344CB8AC3E}">
        <p14:creationId xmlns:p14="http://schemas.microsoft.com/office/powerpoint/2010/main" val="30222422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4/2/2025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463492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A54C80-263E-416B-A8E0-580EDEADCBDC}" type="datetimeFigureOut">
              <a:rPr lang="en-US" smtClean="0"/>
              <a:t>4/2/2025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24386053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4/2/2025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530192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2A54C80-263E-416B-A8E0-580EDEADCBDC}" type="datetimeFigureOut">
              <a:rPr lang="en-US" smtClean="0"/>
              <a:t>4/2/2025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15518393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4/2/2025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613684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4/2/2025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669952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4/2/2025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473869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smtClean="0"/>
              <a:t>4/2/2025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8887132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4/2/2025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0508145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4/2/2025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451460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4/2/2025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145775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4/2/2025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0701048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4/2/2025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0627578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4/2/2025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6494577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smtClean="0"/>
              <a:t>4/2/2025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smtClean="0"/>
              <a:t>‹#›</a:t>
            </a:fld>
            <a:endParaRPr lang="en-US" dirty="0"/>
          </a:p>
        </p:txBody>
      </p:sp>
    </p:spTree>
    <p:extLst>
      <p:ext uri="{BB962C8B-B14F-4D97-AF65-F5344CB8AC3E}">
        <p14:creationId xmlns:p14="http://schemas.microsoft.com/office/powerpoint/2010/main" val="182588196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4/2/2025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565873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smtClean="0"/>
              <a:pPr/>
              <a:t>4/2/2025</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74892544"/>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 id="2147483682" r:id="rId13"/>
    <p:sldLayoutId id="2147483683" r:id="rId14"/>
    <p:sldLayoutId id="2147483684" r:id="rId15"/>
    <p:sldLayoutId id="2147483685"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0.png"/><Relationship Id="rId4"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7.xml"/><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ctr"/>
            <a:r>
              <a:rPr lang="en-GB" u="sng" dirty="0">
                <a:solidFill>
                  <a:schemeClr val="tx1"/>
                </a:solidFill>
              </a:rPr>
              <a:t>Vitiating factors: </a:t>
            </a:r>
            <a:r>
              <a:rPr lang="en-GB" dirty="0"/>
              <a:t>MISREPRESENTATION</a:t>
            </a:r>
            <a:br>
              <a:rPr lang="en-GB" dirty="0"/>
            </a:br>
            <a:r>
              <a:rPr lang="en-GB" dirty="0"/>
              <a:t>&amp;</a:t>
            </a:r>
            <a:br>
              <a:rPr lang="en-GB" dirty="0"/>
            </a:br>
            <a:r>
              <a:rPr lang="en-GB" dirty="0"/>
              <a:t>MISTAKE	</a:t>
            </a:r>
          </a:p>
        </p:txBody>
      </p:sp>
      <p:sp>
        <p:nvSpPr>
          <p:cNvPr id="3" name="Subtitle 2"/>
          <p:cNvSpPr>
            <a:spLocks noGrp="1"/>
          </p:cNvSpPr>
          <p:nvPr>
            <p:ph type="subTitle" idx="1"/>
          </p:nvPr>
        </p:nvSpPr>
        <p:spPr/>
        <p:txBody>
          <a:bodyPr/>
          <a:lstStyle/>
          <a:p>
            <a:r>
              <a:rPr lang="en-GB" dirty="0"/>
              <a:t>LAURA KNIGHT</a:t>
            </a:r>
          </a:p>
        </p:txBody>
      </p:sp>
    </p:spTree>
    <p:extLst>
      <p:ext uri="{BB962C8B-B14F-4D97-AF65-F5344CB8AC3E}">
        <p14:creationId xmlns:p14="http://schemas.microsoft.com/office/powerpoint/2010/main" val="3937208538"/>
      </p:ext>
    </p:extLst>
  </p:cSld>
  <p:clrMapOvr>
    <a:masterClrMapping/>
  </p:clrMapOvr>
  <mc:AlternateContent xmlns:mc="http://schemas.openxmlformats.org/markup-compatibility/2006" xmlns:p14="http://schemas.microsoft.com/office/powerpoint/2010/main">
    <mc:Choice Requires="p14">
      <p:transition spd="slow" p14:dur="2000" advTm="8010"/>
    </mc:Choice>
    <mc:Fallback xmlns="">
      <p:transition spd="slow" advTm="8010"/>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OBJECTIVES</a:t>
            </a:r>
          </a:p>
        </p:txBody>
      </p:sp>
      <p:sp>
        <p:nvSpPr>
          <p:cNvPr id="3" name="Content Placeholder 2"/>
          <p:cNvSpPr>
            <a:spLocks noGrp="1"/>
          </p:cNvSpPr>
          <p:nvPr>
            <p:ph idx="1"/>
          </p:nvPr>
        </p:nvSpPr>
        <p:spPr>
          <a:xfrm>
            <a:off x="934509" y="1488613"/>
            <a:ext cx="8596668" cy="3880773"/>
          </a:xfrm>
        </p:spPr>
        <p:txBody>
          <a:bodyPr>
            <a:normAutofit fontScale="85000" lnSpcReduction="10000"/>
          </a:bodyPr>
          <a:lstStyle/>
          <a:p>
            <a:pPr marL="0" indent="0">
              <a:buNone/>
            </a:pPr>
            <a:r>
              <a:rPr lang="en-GB" sz="2800" dirty="0"/>
              <a:t>BY THE END OF THIS SESSION, YOU SHOULD BE ABLE TO . . .</a:t>
            </a:r>
          </a:p>
          <a:p>
            <a:endParaRPr lang="en-GB" sz="2800" dirty="0"/>
          </a:p>
          <a:p>
            <a:r>
              <a:rPr lang="en-GB" sz="2800" dirty="0"/>
              <a:t>Define what is meant by a vitiating factor</a:t>
            </a:r>
          </a:p>
          <a:p>
            <a:pPr marL="0" indent="0">
              <a:buNone/>
            </a:pPr>
            <a:endParaRPr lang="en-GB" sz="2800" dirty="0"/>
          </a:p>
          <a:p>
            <a:r>
              <a:rPr lang="en-GB" sz="2800" dirty="0"/>
              <a:t>Provide example situations of when misrepresentation and mistake may apply</a:t>
            </a:r>
          </a:p>
          <a:p>
            <a:endParaRPr lang="en-GB" sz="2800" dirty="0"/>
          </a:p>
          <a:p>
            <a:r>
              <a:rPr lang="en-GB" sz="2800" dirty="0"/>
              <a:t>Explain the consequences of misrepresentation and mistake of contract</a:t>
            </a:r>
          </a:p>
        </p:txBody>
      </p:sp>
    </p:spTree>
    <p:extLst>
      <p:ext uri="{BB962C8B-B14F-4D97-AF65-F5344CB8AC3E}">
        <p14:creationId xmlns:p14="http://schemas.microsoft.com/office/powerpoint/2010/main" val="2669962610"/>
      </p:ext>
    </p:extLst>
  </p:cSld>
  <p:clrMapOvr>
    <a:masterClrMapping/>
  </p:clrMapOvr>
  <mc:AlternateContent xmlns:mc="http://schemas.openxmlformats.org/markup-compatibility/2006" xmlns:p14="http://schemas.microsoft.com/office/powerpoint/2010/main">
    <mc:Choice Requires="p14">
      <p:transition spd="slow" p14:dur="2000" advTm="18668"/>
    </mc:Choice>
    <mc:Fallback xmlns="">
      <p:transition spd="slow" advTm="18668"/>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a:t>
            </a:r>
          </a:p>
        </p:txBody>
      </p:sp>
      <p:sp>
        <p:nvSpPr>
          <p:cNvPr id="3" name="Content Placeholder 2"/>
          <p:cNvSpPr>
            <a:spLocks noGrp="1"/>
          </p:cNvSpPr>
          <p:nvPr>
            <p:ph idx="1"/>
          </p:nvPr>
        </p:nvSpPr>
        <p:spPr/>
        <p:txBody>
          <a:bodyPr>
            <a:normAutofit/>
          </a:bodyPr>
          <a:lstStyle/>
          <a:p>
            <a:pPr marL="0" indent="0" algn="ctr">
              <a:buNone/>
            </a:pPr>
            <a:r>
              <a:rPr lang="en-GB" sz="4400" dirty="0"/>
              <a:t>WHAT IS AN INVALIDATING FACTOR IN RELATION TO A CONTRACT?</a:t>
            </a:r>
          </a:p>
        </p:txBody>
      </p:sp>
    </p:spTree>
    <p:extLst>
      <p:ext uri="{BB962C8B-B14F-4D97-AF65-F5344CB8AC3E}">
        <p14:creationId xmlns:p14="http://schemas.microsoft.com/office/powerpoint/2010/main" val="3319698250"/>
      </p:ext>
    </p:extLst>
  </p:cSld>
  <p:clrMapOvr>
    <a:masterClrMapping/>
  </p:clrMapOvr>
  <mc:AlternateContent xmlns:mc="http://schemas.openxmlformats.org/markup-compatibility/2006" xmlns:p14="http://schemas.microsoft.com/office/powerpoint/2010/main">
    <mc:Choice Requires="p14">
      <p:transition spd="slow" p14:dur="2000" advTm="37616"/>
    </mc:Choice>
    <mc:Fallback xmlns="">
      <p:transition spd="slow" advTm="37616"/>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We will discuss</a:t>
            </a:r>
          </a:p>
        </p:txBody>
      </p:sp>
      <p:sp>
        <p:nvSpPr>
          <p:cNvPr id="3" name="Content Placeholder 2"/>
          <p:cNvSpPr>
            <a:spLocks noGrp="1"/>
          </p:cNvSpPr>
          <p:nvPr>
            <p:ph idx="1"/>
          </p:nvPr>
        </p:nvSpPr>
        <p:spPr>
          <a:xfrm>
            <a:off x="677334" y="1631093"/>
            <a:ext cx="8596668" cy="4410270"/>
          </a:xfrm>
        </p:spPr>
        <p:txBody>
          <a:bodyPr>
            <a:noAutofit/>
          </a:bodyPr>
          <a:lstStyle/>
          <a:p>
            <a:r>
              <a:rPr lang="en-GB" sz="2400" dirty="0"/>
              <a:t>The effect that an invalidating factor might have on an otherwise valid contract</a:t>
            </a:r>
          </a:p>
          <a:p>
            <a:r>
              <a:rPr lang="en-GB" sz="2400" dirty="0"/>
              <a:t>The requirements for establishing a misrepresentation</a:t>
            </a:r>
          </a:p>
          <a:p>
            <a:r>
              <a:rPr lang="en-GB" sz="2400" dirty="0"/>
              <a:t>The different types of misrepresentation recognised by the courts</a:t>
            </a:r>
          </a:p>
          <a:p>
            <a:r>
              <a:rPr lang="en-GB" sz="2400" dirty="0"/>
              <a:t>The available remedies in the event of misrepresentation occurring; and</a:t>
            </a:r>
          </a:p>
          <a:p>
            <a:r>
              <a:rPr lang="en-GB" sz="2400" dirty="0"/>
              <a:t>The effects of the </a:t>
            </a:r>
            <a:r>
              <a:rPr lang="en-GB" sz="2400" dirty="0">
                <a:solidFill>
                  <a:srgbClr val="00B0F0"/>
                </a:solidFill>
              </a:rPr>
              <a:t>Misrepresentation Act 1967 </a:t>
            </a:r>
            <a:r>
              <a:rPr lang="en-GB" sz="2400" dirty="0"/>
              <a:t>on actions for misrepresentation.</a:t>
            </a:r>
          </a:p>
        </p:txBody>
      </p:sp>
    </p:spTree>
    <p:extLst>
      <p:ext uri="{BB962C8B-B14F-4D97-AF65-F5344CB8AC3E}">
        <p14:creationId xmlns:p14="http://schemas.microsoft.com/office/powerpoint/2010/main" val="398294382"/>
      </p:ext>
    </p:extLst>
  </p:cSld>
  <p:clrMapOvr>
    <a:masterClrMapping/>
  </p:clrMapOvr>
  <mc:AlternateContent xmlns:mc="http://schemas.openxmlformats.org/markup-compatibility/2006" xmlns:p14="http://schemas.microsoft.com/office/powerpoint/2010/main">
    <mc:Choice Requires="p14">
      <p:transition spd="slow" p14:dur="2000" advTm="32717"/>
    </mc:Choice>
    <mc:Fallback xmlns="">
      <p:transition spd="slow" advTm="32717"/>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19714" y="215143"/>
            <a:ext cx="8596668" cy="1320800"/>
          </a:xfrm>
        </p:spPr>
        <p:txBody>
          <a:bodyPr/>
          <a:lstStyle/>
          <a:p>
            <a:r>
              <a:rPr lang="en-GB" dirty="0"/>
              <a:t>EFFECT OF INVALIDATION</a:t>
            </a:r>
          </a:p>
        </p:txBody>
      </p:sp>
      <p:sp>
        <p:nvSpPr>
          <p:cNvPr id="3" name="Content Placeholder 2"/>
          <p:cNvSpPr>
            <a:spLocks noGrp="1"/>
          </p:cNvSpPr>
          <p:nvPr>
            <p:ph idx="1"/>
          </p:nvPr>
        </p:nvSpPr>
        <p:spPr>
          <a:xfrm>
            <a:off x="379694" y="1127778"/>
            <a:ext cx="8737554" cy="4224754"/>
          </a:xfrm>
        </p:spPr>
        <p:txBody>
          <a:bodyPr>
            <a:normAutofit/>
          </a:bodyPr>
          <a:lstStyle/>
          <a:p>
            <a:pPr marL="0" indent="0">
              <a:buNone/>
            </a:pPr>
            <a:r>
              <a:rPr lang="en-GB" sz="2800" dirty="0">
                <a:solidFill>
                  <a:srgbClr val="00B050"/>
                </a:solidFill>
                <a:latin typeface="Arial" panose="020B0604020202020204" pitchFamily="34" charset="0"/>
                <a:cs typeface="Arial" panose="020B0604020202020204" pitchFamily="34" charset="0"/>
              </a:rPr>
              <a:t>VOID: </a:t>
            </a:r>
            <a:r>
              <a:rPr lang="en-GB" sz="2800" dirty="0">
                <a:latin typeface="Arial" panose="020B0604020202020204" pitchFamily="34" charset="0"/>
                <a:cs typeface="Arial" panose="020B0604020202020204" pitchFamily="34" charset="0"/>
              </a:rPr>
              <a:t>A contract is treated as if it never existed. This means that no rights or duties can be passed under a void contract.</a:t>
            </a:r>
          </a:p>
          <a:p>
            <a:pPr marL="0" indent="0">
              <a:buNone/>
            </a:pPr>
            <a:r>
              <a:rPr lang="en-GB" sz="4000" dirty="0">
                <a:solidFill>
                  <a:srgbClr val="00B050"/>
                </a:solidFill>
                <a:latin typeface="Arial" panose="020B0604020202020204" pitchFamily="34" charset="0"/>
                <a:cs typeface="Arial" panose="020B0604020202020204" pitchFamily="34" charset="0"/>
              </a:rPr>
              <a:t>VOIDABLE: </a:t>
            </a:r>
            <a:r>
              <a:rPr lang="en-GB" sz="2800" dirty="0">
                <a:latin typeface="Arial" panose="020B0604020202020204" pitchFamily="34" charset="0"/>
                <a:cs typeface="Arial" panose="020B0604020202020204" pitchFamily="34" charset="0"/>
              </a:rPr>
              <a:t>A voidable contract is one which does exist and will continue to exist unless one of the parties decides to bring it to an end </a:t>
            </a:r>
            <a:r>
              <a:rPr lang="en-GB" sz="2800" b="1" dirty="0">
                <a:latin typeface="Arial" panose="020B0604020202020204" pitchFamily="34" charset="0"/>
                <a:cs typeface="Arial" panose="020B0604020202020204" pitchFamily="34" charset="0"/>
              </a:rPr>
              <a:t>(rescind). </a:t>
            </a:r>
          </a:p>
        </p:txBody>
      </p:sp>
      <p:sp>
        <p:nvSpPr>
          <p:cNvPr id="4" name="Left Arrow Callout 3"/>
          <p:cNvSpPr/>
          <p:nvPr/>
        </p:nvSpPr>
        <p:spPr>
          <a:xfrm>
            <a:off x="9053199" y="2448578"/>
            <a:ext cx="2830912" cy="1759132"/>
          </a:xfrm>
          <a:prstGeom prst="leftArrowCallou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10016382" y="2978545"/>
            <a:ext cx="2011680" cy="523220"/>
          </a:xfrm>
          <a:prstGeom prst="rect">
            <a:avLst/>
          </a:prstGeom>
          <a:noFill/>
        </p:spPr>
        <p:txBody>
          <a:bodyPr wrap="square" rtlCol="0">
            <a:spAutoFit/>
          </a:bodyPr>
          <a:lstStyle/>
          <a:p>
            <a:r>
              <a:rPr lang="en-GB" sz="1400" dirty="0"/>
              <a:t>THIS APPLIES TO MISREPRESENTATION</a:t>
            </a:r>
          </a:p>
        </p:txBody>
      </p:sp>
      <p:sp>
        <p:nvSpPr>
          <p:cNvPr id="6" name="TextBox 5"/>
          <p:cNvSpPr txBox="1"/>
          <p:nvPr/>
        </p:nvSpPr>
        <p:spPr>
          <a:xfrm>
            <a:off x="536448" y="4752369"/>
            <a:ext cx="5181600" cy="1569660"/>
          </a:xfrm>
          <a:prstGeom prst="rect">
            <a:avLst/>
          </a:prstGeom>
          <a:solidFill>
            <a:srgbClr val="FFFF00"/>
          </a:solidFill>
        </p:spPr>
        <p:txBody>
          <a:bodyPr wrap="square" rtlCol="0">
            <a:spAutoFit/>
          </a:bodyPr>
          <a:lstStyle/>
          <a:p>
            <a:r>
              <a:rPr lang="en-GB" sz="2400" dirty="0"/>
              <a:t>Normally, a contract is rescinded by telling the other party that you want to end the contract. What if the other party cannot be traced?</a:t>
            </a:r>
          </a:p>
        </p:txBody>
      </p:sp>
      <p:sp>
        <p:nvSpPr>
          <p:cNvPr id="7" name="TextBox 6"/>
          <p:cNvSpPr txBox="1"/>
          <p:nvPr/>
        </p:nvSpPr>
        <p:spPr>
          <a:xfrm>
            <a:off x="5718048" y="5352532"/>
            <a:ext cx="2755392" cy="646331"/>
          </a:xfrm>
          <a:prstGeom prst="rect">
            <a:avLst/>
          </a:prstGeom>
          <a:noFill/>
        </p:spPr>
        <p:txBody>
          <a:bodyPr wrap="square" rtlCol="0">
            <a:spAutoFit/>
          </a:bodyPr>
          <a:lstStyle/>
          <a:p>
            <a:pPr algn="ctr"/>
            <a:r>
              <a:rPr lang="en-GB" i="1" dirty="0">
                <a:solidFill>
                  <a:srgbClr val="00B0F0"/>
                </a:solidFill>
              </a:rPr>
              <a:t>Car and Universal Credit v Caldwell [1964]</a:t>
            </a:r>
          </a:p>
        </p:txBody>
      </p:sp>
      <p:pic>
        <p:nvPicPr>
          <p:cNvPr id="8" name="Picture 7"/>
          <p:cNvPicPr>
            <a:picLocks noChangeAspect="1"/>
          </p:cNvPicPr>
          <p:nvPr/>
        </p:nvPicPr>
        <p:blipFill>
          <a:blip r:embed="rId3"/>
          <a:stretch>
            <a:fillRect/>
          </a:stretch>
        </p:blipFill>
        <p:spPr>
          <a:xfrm>
            <a:off x="8714912" y="4937509"/>
            <a:ext cx="3105150" cy="1476375"/>
          </a:xfrm>
          <a:prstGeom prst="rect">
            <a:avLst/>
          </a:prstGeom>
        </p:spPr>
      </p:pic>
    </p:spTree>
    <p:extLst>
      <p:ext uri="{BB962C8B-B14F-4D97-AF65-F5344CB8AC3E}">
        <p14:creationId xmlns:p14="http://schemas.microsoft.com/office/powerpoint/2010/main" val="2909469950"/>
      </p:ext>
    </p:extLst>
  </p:cSld>
  <p:clrMapOvr>
    <a:masterClrMapping/>
  </p:clrMapOvr>
  <mc:AlternateContent xmlns:mc="http://schemas.openxmlformats.org/markup-compatibility/2006" xmlns:p14="http://schemas.microsoft.com/office/powerpoint/2010/main">
    <mc:Choice Requires="p14">
      <p:transition spd="slow" p14:dur="2000" advTm="200978"/>
    </mc:Choice>
    <mc:Fallback xmlns="">
      <p:transition spd="slow" advTm="200978"/>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MISREPRESENTATION DEFINED</a:t>
            </a:r>
          </a:p>
        </p:txBody>
      </p:sp>
      <p:pic>
        <p:nvPicPr>
          <p:cNvPr id="4" name="Content Placeholder 3"/>
          <p:cNvPicPr>
            <a:picLocks noGrp="1" noChangeAspect="1"/>
          </p:cNvPicPr>
          <p:nvPr>
            <p:ph idx="1"/>
          </p:nvPr>
        </p:nvPicPr>
        <p:blipFill>
          <a:blip r:embed="rId3"/>
          <a:stretch>
            <a:fillRect/>
          </a:stretch>
        </p:blipFill>
        <p:spPr>
          <a:xfrm>
            <a:off x="1513300" y="4564300"/>
            <a:ext cx="2819813" cy="1876457"/>
          </a:xfrm>
          <a:prstGeom prst="rect">
            <a:avLst/>
          </a:prstGeom>
        </p:spPr>
      </p:pic>
      <p:sp>
        <p:nvSpPr>
          <p:cNvPr id="5" name="TextBox 4"/>
          <p:cNvSpPr txBox="1"/>
          <p:nvPr/>
        </p:nvSpPr>
        <p:spPr>
          <a:xfrm>
            <a:off x="5023104" y="5047488"/>
            <a:ext cx="1024128" cy="369332"/>
          </a:xfrm>
          <a:prstGeom prst="rect">
            <a:avLst/>
          </a:prstGeom>
          <a:noFill/>
        </p:spPr>
        <p:txBody>
          <a:bodyPr wrap="square" rtlCol="0">
            <a:spAutoFit/>
          </a:bodyPr>
          <a:lstStyle/>
          <a:p>
            <a:r>
              <a:rPr lang="en-GB" dirty="0"/>
              <a:t>VS</a:t>
            </a:r>
          </a:p>
        </p:txBody>
      </p:sp>
      <p:pic>
        <p:nvPicPr>
          <p:cNvPr id="6" name="Picture 5"/>
          <p:cNvPicPr>
            <a:picLocks noChangeAspect="1"/>
          </p:cNvPicPr>
          <p:nvPr/>
        </p:nvPicPr>
        <p:blipFill rotWithShape="1">
          <a:blip r:embed="rId4"/>
          <a:srcRect l="8975" b="12108"/>
          <a:stretch/>
        </p:blipFill>
        <p:spPr>
          <a:xfrm>
            <a:off x="6181343" y="4516858"/>
            <a:ext cx="2028825" cy="1799924"/>
          </a:xfrm>
          <a:prstGeom prst="rect">
            <a:avLst/>
          </a:prstGeom>
        </p:spPr>
      </p:pic>
      <p:sp>
        <p:nvSpPr>
          <p:cNvPr id="7" name="TextBox 6"/>
          <p:cNvSpPr txBox="1"/>
          <p:nvPr/>
        </p:nvSpPr>
        <p:spPr>
          <a:xfrm>
            <a:off x="1367559" y="1796438"/>
            <a:ext cx="8335218" cy="1569660"/>
          </a:xfrm>
          <a:prstGeom prst="rect">
            <a:avLst/>
          </a:prstGeom>
          <a:noFill/>
        </p:spPr>
        <p:txBody>
          <a:bodyPr wrap="square" rtlCol="0">
            <a:spAutoFit/>
          </a:bodyPr>
          <a:lstStyle/>
          <a:p>
            <a:pPr algn="ctr"/>
            <a:r>
              <a:rPr lang="en-GB" sz="2400" i="1" dirty="0"/>
              <a:t>A misrepresentation is an untrue statement of fact or law, made by one contracting party to another, which is intended to induce and does induce the other party to enter into the contract by reliance on the statement.</a:t>
            </a:r>
          </a:p>
        </p:txBody>
      </p:sp>
    </p:spTree>
    <p:extLst>
      <p:ext uri="{BB962C8B-B14F-4D97-AF65-F5344CB8AC3E}">
        <p14:creationId xmlns:p14="http://schemas.microsoft.com/office/powerpoint/2010/main" val="2859600483"/>
      </p:ext>
    </p:extLst>
  </p:cSld>
  <p:clrMapOvr>
    <a:masterClrMapping/>
  </p:clrMapOvr>
  <mc:AlternateContent xmlns:mc="http://schemas.openxmlformats.org/markup-compatibility/2006" xmlns:p14="http://schemas.microsoft.com/office/powerpoint/2010/main">
    <mc:Choice Requires="p14">
      <p:transition spd="slow" p14:dur="2000" advTm="99939"/>
    </mc:Choice>
    <mc:Fallback xmlns="">
      <p:transition spd="slow" advTm="99939"/>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STATEMENT OF FACT OR LAW</a:t>
            </a:r>
          </a:p>
        </p:txBody>
      </p:sp>
      <p:sp>
        <p:nvSpPr>
          <p:cNvPr id="3" name="Content Placeholder 2"/>
          <p:cNvSpPr>
            <a:spLocks noGrp="1"/>
          </p:cNvSpPr>
          <p:nvPr>
            <p:ph idx="1"/>
          </p:nvPr>
        </p:nvSpPr>
        <p:spPr>
          <a:xfrm>
            <a:off x="677334" y="1504951"/>
            <a:ext cx="8596668" cy="4536412"/>
          </a:xfrm>
        </p:spPr>
        <p:txBody>
          <a:bodyPr>
            <a:normAutofit/>
          </a:bodyPr>
          <a:lstStyle/>
          <a:p>
            <a:pPr marL="0" indent="0">
              <a:buNone/>
            </a:pPr>
            <a:r>
              <a:rPr lang="en-GB" sz="2800" dirty="0">
                <a:latin typeface="Arial" panose="020B0604020202020204" pitchFamily="34" charset="0"/>
                <a:cs typeface="Arial" panose="020B0604020202020204" pitchFamily="34" charset="0"/>
              </a:rPr>
              <a:t>Originally a misrepresentation was a false statement of FACT.</a:t>
            </a:r>
          </a:p>
          <a:p>
            <a:pPr marL="0" indent="0">
              <a:buNone/>
            </a:pPr>
            <a:r>
              <a:rPr lang="en-GB" sz="2800" dirty="0">
                <a:latin typeface="Arial" panose="020B0604020202020204" pitchFamily="34" charset="0"/>
                <a:cs typeface="Arial" panose="020B0604020202020204" pitchFamily="34" charset="0"/>
              </a:rPr>
              <a:t>Since </a:t>
            </a:r>
            <a:r>
              <a:rPr lang="en-GB" sz="2800" i="1" dirty="0" err="1">
                <a:solidFill>
                  <a:srgbClr val="00B0F0"/>
                </a:solidFill>
                <a:latin typeface="Arial" panose="020B0604020202020204" pitchFamily="34" charset="0"/>
                <a:cs typeface="Arial" panose="020B0604020202020204" pitchFamily="34" charset="0"/>
              </a:rPr>
              <a:t>Panhkhania</a:t>
            </a:r>
            <a:r>
              <a:rPr lang="en-GB" sz="2800" i="1" dirty="0">
                <a:solidFill>
                  <a:srgbClr val="00B0F0"/>
                </a:solidFill>
                <a:latin typeface="Arial" panose="020B0604020202020204" pitchFamily="34" charset="0"/>
                <a:cs typeface="Arial" panose="020B0604020202020204" pitchFamily="34" charset="0"/>
              </a:rPr>
              <a:t> v Hackney London Borough Council [2002] </a:t>
            </a:r>
            <a:r>
              <a:rPr lang="en-GB" sz="2800" dirty="0">
                <a:latin typeface="Arial" panose="020B0604020202020204" pitchFamily="34" charset="0"/>
                <a:cs typeface="Arial" panose="020B0604020202020204" pitchFamily="34" charset="0"/>
              </a:rPr>
              <a:t>– Statements of FACT &amp; LAW can now be actionable for misrepresentation.</a:t>
            </a:r>
          </a:p>
          <a:p>
            <a:pPr marL="0" indent="0">
              <a:buNone/>
            </a:pPr>
            <a:endParaRPr lang="en-GB" sz="2800" dirty="0">
              <a:latin typeface="Arial" panose="020B0604020202020204" pitchFamily="34" charset="0"/>
              <a:cs typeface="Arial" panose="020B0604020202020204" pitchFamily="34" charset="0"/>
            </a:endParaRPr>
          </a:p>
          <a:p>
            <a:pPr>
              <a:buFontTx/>
              <a:buChar char="-"/>
            </a:pPr>
            <a:r>
              <a:rPr lang="en-GB" sz="2800" dirty="0">
                <a:latin typeface="Arial" panose="020B0604020202020204" pitchFamily="34" charset="0"/>
                <a:cs typeface="Arial" panose="020B0604020202020204" pitchFamily="34" charset="0"/>
              </a:rPr>
              <a:t>The statement does not necessarily have to be in words; it can be conduct. </a:t>
            </a:r>
            <a:r>
              <a:rPr lang="en-GB" sz="2800" i="1" dirty="0">
                <a:solidFill>
                  <a:srgbClr val="00B0F0"/>
                </a:solidFill>
                <a:latin typeface="Arial" panose="020B0604020202020204" pitchFamily="34" charset="0"/>
                <a:cs typeface="Arial" panose="020B0604020202020204" pitchFamily="34" charset="0"/>
              </a:rPr>
              <a:t>Gordon v </a:t>
            </a:r>
            <a:r>
              <a:rPr lang="en-GB" sz="2800" i="1" dirty="0" err="1">
                <a:solidFill>
                  <a:srgbClr val="00B0F0"/>
                </a:solidFill>
                <a:latin typeface="Arial" panose="020B0604020202020204" pitchFamily="34" charset="0"/>
                <a:cs typeface="Arial" panose="020B0604020202020204" pitchFamily="34" charset="0"/>
              </a:rPr>
              <a:t>Selico</a:t>
            </a:r>
            <a:r>
              <a:rPr lang="en-GB" sz="2800" i="1" dirty="0">
                <a:solidFill>
                  <a:srgbClr val="00B0F0"/>
                </a:solidFill>
                <a:latin typeface="Arial" panose="020B0604020202020204" pitchFamily="34" charset="0"/>
                <a:cs typeface="Arial" panose="020B0604020202020204" pitchFamily="34" charset="0"/>
              </a:rPr>
              <a:t> [1985], Spice Girls ltd v Aprilia World Service [2002]</a:t>
            </a:r>
          </a:p>
          <a:p>
            <a:pPr>
              <a:buFontTx/>
              <a:buChar char="-"/>
            </a:pPr>
            <a:endParaRPr lang="en-GB" i="1" dirty="0">
              <a:solidFill>
                <a:srgbClr val="FF0000"/>
              </a:solidFill>
            </a:endParaRPr>
          </a:p>
          <a:p>
            <a:pPr marL="0" indent="0">
              <a:buNone/>
            </a:pPr>
            <a:endParaRPr lang="en-GB" i="1" dirty="0">
              <a:solidFill>
                <a:srgbClr val="FF0000"/>
              </a:solidFill>
            </a:endParaRPr>
          </a:p>
        </p:txBody>
      </p:sp>
    </p:spTree>
    <p:extLst>
      <p:ext uri="{BB962C8B-B14F-4D97-AF65-F5344CB8AC3E}">
        <p14:creationId xmlns:p14="http://schemas.microsoft.com/office/powerpoint/2010/main" val="3214831193"/>
      </p:ext>
    </p:extLst>
  </p:cSld>
  <p:clrMapOvr>
    <a:masterClrMapping/>
  </p:clrMapOvr>
  <mc:AlternateContent xmlns:mc="http://schemas.openxmlformats.org/markup-compatibility/2006" xmlns:p14="http://schemas.microsoft.com/office/powerpoint/2010/main">
    <mc:Choice Requires="p14">
      <p:transition spd="slow" p14:dur="2000" advTm="82222"/>
    </mc:Choice>
    <mc:Fallback xmlns="">
      <p:transition spd="slow" advTm="82222"/>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9126" y="38671"/>
            <a:ext cx="8596668" cy="1320800"/>
          </a:xfrm>
        </p:spPr>
        <p:txBody>
          <a:bodyPr/>
          <a:lstStyle/>
          <a:p>
            <a:r>
              <a:rPr lang="en-GB" dirty="0"/>
              <a:t>The following matter are NOT normally misrepresentations . . . </a:t>
            </a: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2694908700"/>
              </p:ext>
            </p:extLst>
          </p:nvPr>
        </p:nvGraphicFramePr>
        <p:xfrm>
          <a:off x="491236" y="1283779"/>
          <a:ext cx="11180064" cy="5358321"/>
        </p:xfrm>
        <a:graphic>
          <a:graphicData uri="http://schemas.openxmlformats.org/drawingml/2006/table">
            <a:tbl>
              <a:tblPr firstRow="1" bandRow="1">
                <a:tableStyleId>{5C22544A-7EE6-4342-B048-85BDC9FD1C3A}</a:tableStyleId>
              </a:tblPr>
              <a:tblGrid>
                <a:gridCol w="5590032">
                  <a:extLst>
                    <a:ext uri="{9D8B030D-6E8A-4147-A177-3AD203B41FA5}">
                      <a16:colId xmlns:a16="http://schemas.microsoft.com/office/drawing/2014/main" val="20000"/>
                    </a:ext>
                  </a:extLst>
                </a:gridCol>
                <a:gridCol w="5590032">
                  <a:extLst>
                    <a:ext uri="{9D8B030D-6E8A-4147-A177-3AD203B41FA5}">
                      <a16:colId xmlns:a16="http://schemas.microsoft.com/office/drawing/2014/main" val="20001"/>
                    </a:ext>
                  </a:extLst>
                </a:gridCol>
              </a:tblGrid>
              <a:tr h="571032">
                <a:tc>
                  <a:txBody>
                    <a:bodyPr/>
                    <a:lstStyle/>
                    <a:p>
                      <a:r>
                        <a:rPr lang="en-GB" dirty="0"/>
                        <a:t>STATEMENT</a:t>
                      </a:r>
                      <a:r>
                        <a:rPr lang="en-GB" baseline="0" dirty="0"/>
                        <a:t> OF OPINIONS </a:t>
                      </a:r>
                      <a:endParaRPr lang="en-GB" dirty="0"/>
                    </a:p>
                  </a:txBody>
                  <a:tcPr/>
                </a:tc>
                <a:tc>
                  <a:txBody>
                    <a:bodyPr/>
                    <a:lstStyle/>
                    <a:p>
                      <a:r>
                        <a:rPr lang="en-GB" dirty="0"/>
                        <a:t>STATEMENTS OF INTENTION</a:t>
                      </a:r>
                    </a:p>
                  </a:txBody>
                  <a:tcPr/>
                </a:tc>
                <a:extLst>
                  <a:ext uri="{0D108BD9-81ED-4DB2-BD59-A6C34878D82A}">
                    <a16:rowId xmlns:a16="http://schemas.microsoft.com/office/drawing/2014/main" val="10000"/>
                  </a:ext>
                </a:extLst>
              </a:tr>
              <a:tr h="4787289">
                <a:tc>
                  <a:txBody>
                    <a:bodyPr/>
                    <a:lstStyle/>
                    <a:p>
                      <a:r>
                        <a:rPr lang="en-GB" sz="2000" b="1" i="1" dirty="0" err="1">
                          <a:solidFill>
                            <a:srgbClr val="00B0F0"/>
                          </a:solidFill>
                        </a:rPr>
                        <a:t>Bissett</a:t>
                      </a:r>
                      <a:r>
                        <a:rPr lang="en-GB" sz="2000" b="1" i="1" baseline="0" dirty="0">
                          <a:solidFill>
                            <a:srgbClr val="00B0F0"/>
                          </a:solidFill>
                        </a:rPr>
                        <a:t> v Wilkinson [1927]</a:t>
                      </a:r>
                    </a:p>
                    <a:p>
                      <a:endParaRPr lang="en-GB" sz="2000" b="1" i="1" baseline="0" dirty="0">
                        <a:solidFill>
                          <a:srgbClr val="FF0000"/>
                        </a:solidFill>
                      </a:endParaRPr>
                    </a:p>
                    <a:p>
                      <a:endParaRPr lang="en-GB" sz="2000" baseline="0" dirty="0"/>
                    </a:p>
                    <a:p>
                      <a:endParaRPr lang="en-GB" sz="2000" baseline="0" dirty="0"/>
                    </a:p>
                    <a:p>
                      <a:endParaRPr lang="en-GB" sz="2000" baseline="0" dirty="0"/>
                    </a:p>
                    <a:p>
                      <a:endParaRPr lang="en-GB" sz="2000" baseline="0" dirty="0"/>
                    </a:p>
                    <a:p>
                      <a:r>
                        <a:rPr lang="en-GB" sz="2000" baseline="0" dirty="0"/>
                        <a:t>However, </a:t>
                      </a:r>
                    </a:p>
                    <a:p>
                      <a:r>
                        <a:rPr lang="en-GB" sz="2000" baseline="0" dirty="0"/>
                        <a:t>If the person making the statement is in a better position to know the facts on which his opinion is based, there may be IMPLICIT REPRESENTATION.</a:t>
                      </a:r>
                    </a:p>
                    <a:p>
                      <a:endParaRPr lang="en-GB" sz="2000" b="1" i="1" baseline="0" dirty="0">
                        <a:solidFill>
                          <a:srgbClr val="00B0F0"/>
                        </a:solidFill>
                      </a:endParaRPr>
                    </a:p>
                    <a:p>
                      <a:r>
                        <a:rPr lang="en-GB" sz="2000" b="1" i="1" baseline="0" dirty="0">
                          <a:solidFill>
                            <a:srgbClr val="00B0F0"/>
                          </a:solidFill>
                        </a:rPr>
                        <a:t>Smith v Land House Property Corp [1884]</a:t>
                      </a:r>
                    </a:p>
                    <a:p>
                      <a:r>
                        <a:rPr lang="en-GB" sz="2000" b="1" i="1" baseline="0" dirty="0" err="1">
                          <a:solidFill>
                            <a:srgbClr val="00B0F0"/>
                          </a:solidFill>
                        </a:rPr>
                        <a:t>Cherrilow</a:t>
                      </a:r>
                      <a:r>
                        <a:rPr lang="en-GB" sz="2000" b="1" i="1" baseline="0" dirty="0">
                          <a:solidFill>
                            <a:srgbClr val="00B0F0"/>
                          </a:solidFill>
                        </a:rPr>
                        <a:t> Ltd v Butler-</a:t>
                      </a:r>
                      <a:r>
                        <a:rPr lang="en-GB" sz="2000" b="1" i="1" baseline="0" dirty="0" err="1">
                          <a:solidFill>
                            <a:srgbClr val="00B0F0"/>
                          </a:solidFill>
                        </a:rPr>
                        <a:t>Creagh</a:t>
                      </a:r>
                      <a:r>
                        <a:rPr lang="en-GB" sz="2000" b="1" i="1" baseline="0" dirty="0">
                          <a:solidFill>
                            <a:srgbClr val="00B0F0"/>
                          </a:solidFill>
                        </a:rPr>
                        <a:t> [2011]</a:t>
                      </a:r>
                    </a:p>
                  </a:txBody>
                  <a:tcPr/>
                </a:tc>
                <a:tc>
                  <a:txBody>
                    <a:bodyPr/>
                    <a:lstStyle/>
                    <a:p>
                      <a:r>
                        <a:rPr lang="en-GB" sz="2400" dirty="0"/>
                        <a:t>Statements of intention do not normally constitute misrepresentation, unless you</a:t>
                      </a:r>
                      <a:r>
                        <a:rPr lang="en-GB" sz="2400" baseline="0" dirty="0"/>
                        <a:t> state the intention of doing something that you do not intend to do.</a:t>
                      </a:r>
                    </a:p>
                    <a:p>
                      <a:endParaRPr lang="en-GB" baseline="0" dirty="0"/>
                    </a:p>
                    <a:p>
                      <a:endParaRPr lang="en-GB" baseline="0" dirty="0">
                        <a:solidFill>
                          <a:srgbClr val="00B0F0"/>
                        </a:solidFill>
                      </a:endParaRPr>
                    </a:p>
                    <a:p>
                      <a:r>
                        <a:rPr lang="en-GB" i="1" dirty="0">
                          <a:solidFill>
                            <a:srgbClr val="00B0F0"/>
                          </a:solidFill>
                        </a:rPr>
                        <a:t>Edgington v Fitzmaurice [1885]</a:t>
                      </a:r>
                    </a:p>
                  </a:txBody>
                  <a:tcPr/>
                </a:tc>
                <a:extLst>
                  <a:ext uri="{0D108BD9-81ED-4DB2-BD59-A6C34878D82A}">
                    <a16:rowId xmlns:a16="http://schemas.microsoft.com/office/drawing/2014/main" val="10001"/>
                  </a:ext>
                </a:extLst>
              </a:tr>
            </a:tbl>
          </a:graphicData>
        </a:graphic>
      </p:graphicFrame>
      <p:pic>
        <p:nvPicPr>
          <p:cNvPr id="7" name="Picture 6"/>
          <p:cNvPicPr>
            <a:picLocks noChangeAspect="1"/>
          </p:cNvPicPr>
          <p:nvPr/>
        </p:nvPicPr>
        <p:blipFill>
          <a:blip r:embed="rId3"/>
          <a:stretch>
            <a:fillRect/>
          </a:stretch>
        </p:blipFill>
        <p:spPr>
          <a:xfrm>
            <a:off x="3742639" y="2428842"/>
            <a:ext cx="1548308" cy="1290257"/>
          </a:xfrm>
          <a:prstGeom prst="rect">
            <a:avLst/>
          </a:prstGeom>
        </p:spPr>
      </p:pic>
      <p:pic>
        <p:nvPicPr>
          <p:cNvPr id="8" name="Picture 7"/>
          <p:cNvPicPr>
            <a:picLocks noChangeAspect="1"/>
          </p:cNvPicPr>
          <p:nvPr/>
        </p:nvPicPr>
        <p:blipFill>
          <a:blip r:embed="rId4"/>
          <a:stretch>
            <a:fillRect/>
          </a:stretch>
        </p:blipFill>
        <p:spPr>
          <a:xfrm>
            <a:off x="7547494" y="5174866"/>
            <a:ext cx="2266950" cy="1247775"/>
          </a:xfrm>
          <a:prstGeom prst="rect">
            <a:avLst/>
          </a:prstGeom>
        </p:spPr>
      </p:pic>
    </p:spTree>
    <p:extLst>
      <p:ext uri="{BB962C8B-B14F-4D97-AF65-F5344CB8AC3E}">
        <p14:creationId xmlns:p14="http://schemas.microsoft.com/office/powerpoint/2010/main" val="83047228"/>
      </p:ext>
    </p:extLst>
  </p:cSld>
  <p:clrMapOvr>
    <a:masterClrMapping/>
  </p:clrMapOvr>
  <mc:AlternateContent xmlns:mc="http://schemas.openxmlformats.org/markup-compatibility/2006" xmlns:p14="http://schemas.microsoft.com/office/powerpoint/2010/main">
    <mc:Choice Requires="p14">
      <p:transition spd="slow" p14:dur="2000" advTm="253290"/>
    </mc:Choice>
    <mc:Fallback xmlns="">
      <p:transition spd="slow" advTm="253290"/>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NON-DISCLOSURE</a:t>
            </a:r>
          </a:p>
        </p:txBody>
      </p:sp>
      <p:pic>
        <p:nvPicPr>
          <p:cNvPr id="6" name="Content Placeholder 5"/>
          <p:cNvPicPr>
            <a:picLocks noGrp="1" noChangeAspect="1"/>
          </p:cNvPicPr>
          <p:nvPr>
            <p:ph idx="1"/>
          </p:nvPr>
        </p:nvPicPr>
        <p:blipFill>
          <a:blip r:embed="rId3"/>
          <a:stretch>
            <a:fillRect/>
          </a:stretch>
        </p:blipFill>
        <p:spPr>
          <a:xfrm>
            <a:off x="479636" y="2118582"/>
            <a:ext cx="5839790" cy="3270282"/>
          </a:xfrm>
          <a:prstGeom prst="rect">
            <a:avLst/>
          </a:prstGeom>
        </p:spPr>
      </p:pic>
      <p:sp>
        <p:nvSpPr>
          <p:cNvPr id="7" name="TextBox 6"/>
          <p:cNvSpPr txBox="1"/>
          <p:nvPr/>
        </p:nvSpPr>
        <p:spPr>
          <a:xfrm>
            <a:off x="6595872" y="1145570"/>
            <a:ext cx="3108960" cy="1569660"/>
          </a:xfrm>
          <a:prstGeom prst="rect">
            <a:avLst/>
          </a:prstGeom>
          <a:noFill/>
        </p:spPr>
        <p:txBody>
          <a:bodyPr wrap="square" rtlCol="0">
            <a:spAutoFit/>
          </a:bodyPr>
          <a:lstStyle/>
          <a:p>
            <a:pPr algn="ctr"/>
            <a:r>
              <a:rPr lang="en-GB" sz="2400" dirty="0"/>
              <a:t>It is the buyers responsibility to find out about the goods before buying</a:t>
            </a:r>
          </a:p>
        </p:txBody>
      </p:sp>
      <p:sp>
        <p:nvSpPr>
          <p:cNvPr id="8" name="TextBox 7"/>
          <p:cNvSpPr txBox="1"/>
          <p:nvPr/>
        </p:nvSpPr>
        <p:spPr>
          <a:xfrm>
            <a:off x="6595872" y="3267456"/>
            <a:ext cx="3608832" cy="2246769"/>
          </a:xfrm>
          <a:prstGeom prst="rect">
            <a:avLst/>
          </a:prstGeom>
          <a:noFill/>
        </p:spPr>
        <p:txBody>
          <a:bodyPr wrap="square" rtlCol="0">
            <a:spAutoFit/>
          </a:bodyPr>
          <a:lstStyle/>
          <a:p>
            <a:r>
              <a:rPr lang="en-GB" sz="2800" b="1" i="1" dirty="0">
                <a:solidFill>
                  <a:srgbClr val="00B0F0"/>
                </a:solidFill>
              </a:rPr>
              <a:t>Sykes v Taylor Rose [2004]</a:t>
            </a:r>
          </a:p>
          <a:p>
            <a:endParaRPr lang="en-GB" sz="2800" b="1" i="1" dirty="0">
              <a:solidFill>
                <a:srgbClr val="00B0F0"/>
              </a:solidFill>
            </a:endParaRPr>
          </a:p>
          <a:p>
            <a:r>
              <a:rPr lang="en-GB" sz="2800" b="1" i="1" dirty="0">
                <a:solidFill>
                  <a:srgbClr val="00B0F0"/>
                </a:solidFill>
              </a:rPr>
              <a:t>Hardy v Griffiths [2014]</a:t>
            </a:r>
          </a:p>
        </p:txBody>
      </p:sp>
    </p:spTree>
    <p:extLst>
      <p:ext uri="{BB962C8B-B14F-4D97-AF65-F5344CB8AC3E}">
        <p14:creationId xmlns:p14="http://schemas.microsoft.com/office/powerpoint/2010/main" val="3933899250"/>
      </p:ext>
    </p:extLst>
  </p:cSld>
  <p:clrMapOvr>
    <a:masterClrMapping/>
  </p:clrMapOvr>
  <mc:AlternateContent xmlns:mc="http://schemas.openxmlformats.org/markup-compatibility/2006" xmlns:p14="http://schemas.microsoft.com/office/powerpoint/2010/main">
    <mc:Choice Requires="p14">
      <p:transition spd="slow" p14:dur="2000" advTm="161332"/>
    </mc:Choice>
    <mc:Fallback xmlns="">
      <p:transition spd="slow" advTm="161332"/>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0"/>
            <a:ext cx="8596668" cy="1320800"/>
          </a:xfrm>
        </p:spPr>
        <p:txBody>
          <a:bodyPr>
            <a:normAutofit/>
          </a:bodyPr>
          <a:lstStyle/>
          <a:p>
            <a:pPr algn="ctr"/>
            <a:r>
              <a:rPr lang="en-GB" sz="4800" dirty="0">
                <a:solidFill>
                  <a:schemeClr val="tx1"/>
                </a:solidFill>
              </a:rPr>
              <a:t>Caveat Emptor: </a:t>
            </a:r>
            <a:r>
              <a:rPr lang="en-GB" sz="4800" u="sng" dirty="0">
                <a:solidFill>
                  <a:schemeClr val="tx1"/>
                </a:solidFill>
              </a:rPr>
              <a:t>EXCEPTIONS</a:t>
            </a:r>
          </a:p>
        </p:txBody>
      </p:sp>
      <p:sp>
        <p:nvSpPr>
          <p:cNvPr id="3" name="Content Placeholder 2"/>
          <p:cNvSpPr>
            <a:spLocks noGrp="1"/>
          </p:cNvSpPr>
          <p:nvPr>
            <p:ph idx="1"/>
          </p:nvPr>
        </p:nvSpPr>
        <p:spPr>
          <a:xfrm>
            <a:off x="409110" y="1320800"/>
            <a:ext cx="10490538" cy="4803648"/>
          </a:xfrm>
          <a:solidFill>
            <a:schemeClr val="bg1"/>
          </a:solidFill>
        </p:spPr>
        <p:txBody>
          <a:bodyPr>
            <a:normAutofit fontScale="85000" lnSpcReduction="20000"/>
          </a:bodyPr>
          <a:lstStyle/>
          <a:p>
            <a:pPr marL="514350" indent="-514350">
              <a:buAutoNum type="arabicPeriod"/>
            </a:pPr>
            <a:r>
              <a:rPr lang="en-GB" sz="2800" dirty="0">
                <a:latin typeface="Arial" panose="020B0604020202020204" pitchFamily="34" charset="0"/>
                <a:cs typeface="Arial" panose="020B0604020202020204" pitchFamily="34" charset="0"/>
              </a:rPr>
              <a:t>When one party has told a “half-truth” which he knows will give a false impression to the other party: </a:t>
            </a:r>
            <a:r>
              <a:rPr lang="en-GB" sz="2800" i="1" dirty="0">
                <a:solidFill>
                  <a:schemeClr val="accent2">
                    <a:lumMod val="60000"/>
                    <a:lumOff val="40000"/>
                  </a:schemeClr>
                </a:solidFill>
                <a:latin typeface="Arial" panose="020B0604020202020204" pitchFamily="34" charset="0"/>
                <a:cs typeface="Arial" panose="020B0604020202020204" pitchFamily="34" charset="0"/>
              </a:rPr>
              <a:t>Nottingham Patent Brick &amp;Tile Co v Butler [1886] , Webster and Others v </a:t>
            </a:r>
            <a:r>
              <a:rPr lang="en-GB" sz="2800" i="1" dirty="0" err="1">
                <a:solidFill>
                  <a:schemeClr val="accent2">
                    <a:lumMod val="60000"/>
                    <a:lumOff val="40000"/>
                  </a:schemeClr>
                </a:solidFill>
                <a:latin typeface="Arial" panose="020B0604020202020204" pitchFamily="34" charset="0"/>
                <a:cs typeface="Arial" panose="020B0604020202020204" pitchFamily="34" charset="0"/>
              </a:rPr>
              <a:t>Liddington</a:t>
            </a:r>
            <a:r>
              <a:rPr lang="en-GB" sz="2800" i="1" dirty="0">
                <a:solidFill>
                  <a:schemeClr val="accent2">
                    <a:lumMod val="60000"/>
                    <a:lumOff val="40000"/>
                  </a:schemeClr>
                </a:solidFill>
                <a:latin typeface="Arial" panose="020B0604020202020204" pitchFamily="34" charset="0"/>
                <a:cs typeface="Arial" panose="020B0604020202020204" pitchFamily="34" charset="0"/>
              </a:rPr>
              <a:t> and Others [2014]</a:t>
            </a:r>
          </a:p>
          <a:p>
            <a:pPr marL="0" indent="0">
              <a:buNone/>
            </a:pPr>
            <a:endParaRPr lang="en-GB" sz="2800" i="1" dirty="0">
              <a:solidFill>
                <a:schemeClr val="accent2">
                  <a:lumMod val="60000"/>
                  <a:lumOff val="40000"/>
                </a:schemeClr>
              </a:solidFill>
              <a:latin typeface="Arial" panose="020B0604020202020204" pitchFamily="34" charset="0"/>
              <a:cs typeface="Arial" panose="020B0604020202020204" pitchFamily="34" charset="0"/>
            </a:endParaRPr>
          </a:p>
          <a:p>
            <a:pPr marL="0" indent="0">
              <a:buNone/>
            </a:pPr>
            <a:r>
              <a:rPr lang="en-GB" sz="2800" dirty="0">
                <a:solidFill>
                  <a:schemeClr val="tx1"/>
                </a:solidFill>
                <a:latin typeface="Arial" panose="020B0604020202020204" pitchFamily="34" charset="0"/>
                <a:cs typeface="Arial" panose="020B0604020202020204" pitchFamily="34" charset="0"/>
              </a:rPr>
              <a:t>2. If a statement is accurate when it is made, but circumstances change before the contract is finally settled. </a:t>
            </a:r>
            <a:r>
              <a:rPr lang="en-GB" sz="2800" i="1" dirty="0">
                <a:solidFill>
                  <a:schemeClr val="accent2">
                    <a:lumMod val="60000"/>
                    <a:lumOff val="40000"/>
                  </a:schemeClr>
                </a:solidFill>
                <a:latin typeface="Arial" panose="020B0604020202020204" pitchFamily="34" charset="0"/>
                <a:cs typeface="Arial" panose="020B0604020202020204" pitchFamily="34" charset="0"/>
              </a:rPr>
              <a:t>With v </a:t>
            </a:r>
            <a:r>
              <a:rPr lang="en-GB" sz="2800" i="1" dirty="0" err="1">
                <a:solidFill>
                  <a:schemeClr val="accent2">
                    <a:lumMod val="60000"/>
                    <a:lumOff val="40000"/>
                  </a:schemeClr>
                </a:solidFill>
                <a:latin typeface="Arial" panose="020B0604020202020204" pitchFamily="34" charset="0"/>
                <a:cs typeface="Arial" panose="020B0604020202020204" pitchFamily="34" charset="0"/>
              </a:rPr>
              <a:t>O’Flanagan</a:t>
            </a:r>
            <a:r>
              <a:rPr lang="en-GB" sz="2800" i="1" dirty="0">
                <a:solidFill>
                  <a:schemeClr val="accent2">
                    <a:lumMod val="60000"/>
                    <a:lumOff val="40000"/>
                  </a:schemeClr>
                </a:solidFill>
                <a:latin typeface="Arial" panose="020B0604020202020204" pitchFamily="34" charset="0"/>
                <a:cs typeface="Arial" panose="020B0604020202020204" pitchFamily="34" charset="0"/>
              </a:rPr>
              <a:t> [1936]</a:t>
            </a:r>
          </a:p>
          <a:p>
            <a:pPr marL="0" indent="0">
              <a:buNone/>
            </a:pPr>
            <a:endParaRPr lang="en-GB" sz="2800" i="1" dirty="0">
              <a:solidFill>
                <a:schemeClr val="accent2">
                  <a:lumMod val="60000"/>
                  <a:lumOff val="40000"/>
                </a:schemeClr>
              </a:solidFill>
              <a:latin typeface="Arial" panose="020B0604020202020204" pitchFamily="34" charset="0"/>
              <a:cs typeface="Arial" panose="020B0604020202020204" pitchFamily="34" charset="0"/>
            </a:endParaRPr>
          </a:p>
          <a:p>
            <a:pPr marL="0" indent="0">
              <a:buNone/>
            </a:pPr>
            <a:r>
              <a:rPr lang="en-GB" sz="2800" dirty="0">
                <a:solidFill>
                  <a:schemeClr val="tx1"/>
                </a:solidFill>
                <a:latin typeface="Arial" panose="020B0604020202020204" pitchFamily="34" charset="0"/>
                <a:cs typeface="Arial" panose="020B0604020202020204" pitchFamily="34" charset="0"/>
              </a:rPr>
              <a:t>3. Contracts of utmost good faith (</a:t>
            </a:r>
            <a:r>
              <a:rPr lang="en-GB" sz="2800" dirty="0" err="1">
                <a:solidFill>
                  <a:schemeClr val="tx1"/>
                </a:solidFill>
                <a:latin typeface="Arial" panose="020B0604020202020204" pitchFamily="34" charset="0"/>
                <a:cs typeface="Arial" panose="020B0604020202020204" pitchFamily="34" charset="0"/>
              </a:rPr>
              <a:t>Uberrimae</a:t>
            </a:r>
            <a:r>
              <a:rPr lang="en-GB" sz="2800" dirty="0">
                <a:solidFill>
                  <a:schemeClr val="tx1"/>
                </a:solidFill>
                <a:latin typeface="Arial" panose="020B0604020202020204" pitchFamily="34" charset="0"/>
                <a:cs typeface="Arial" panose="020B0604020202020204" pitchFamily="34" charset="0"/>
              </a:rPr>
              <a:t> fidei) </a:t>
            </a:r>
            <a:r>
              <a:rPr lang="en-GB" sz="2800" b="1" i="1" dirty="0">
                <a:solidFill>
                  <a:schemeClr val="accent1">
                    <a:lumMod val="40000"/>
                    <a:lumOff val="60000"/>
                  </a:schemeClr>
                </a:solidFill>
                <a:latin typeface="Arial" panose="020B0604020202020204" pitchFamily="34" charset="0"/>
                <a:cs typeface="Arial" panose="020B0604020202020204" pitchFamily="34" charset="0"/>
              </a:rPr>
              <a:t>Conlon v Simms [2008]</a:t>
            </a:r>
          </a:p>
          <a:p>
            <a:pPr>
              <a:buAutoNum type="arabicPeriod"/>
            </a:pPr>
            <a:endParaRPr lang="en-GB" sz="2800" dirty="0">
              <a:solidFill>
                <a:schemeClr val="tx1"/>
              </a:solidFill>
              <a:latin typeface="Arial" panose="020B0604020202020204" pitchFamily="34" charset="0"/>
              <a:cs typeface="Arial" panose="020B0604020202020204" pitchFamily="34" charset="0"/>
            </a:endParaRPr>
          </a:p>
          <a:p>
            <a:pPr marL="0" indent="0">
              <a:buNone/>
            </a:pPr>
            <a:r>
              <a:rPr lang="en-GB" sz="2800" dirty="0">
                <a:solidFill>
                  <a:schemeClr val="tx1"/>
                </a:solidFill>
                <a:latin typeface="Arial" panose="020B0604020202020204" pitchFamily="34" charset="0"/>
                <a:cs typeface="Arial" panose="020B0604020202020204" pitchFamily="34" charset="0"/>
              </a:rPr>
              <a:t>4. Where the parties have a </a:t>
            </a:r>
            <a:r>
              <a:rPr lang="en-GB" sz="2800" b="1" dirty="0">
                <a:solidFill>
                  <a:schemeClr val="accent2">
                    <a:lumMod val="60000"/>
                    <a:lumOff val="40000"/>
                  </a:schemeClr>
                </a:solidFill>
                <a:latin typeface="Arial" panose="020B0604020202020204" pitchFamily="34" charset="0"/>
                <a:cs typeface="Arial" panose="020B0604020202020204" pitchFamily="34" charset="0"/>
              </a:rPr>
              <a:t>fiduciary relationship</a:t>
            </a:r>
          </a:p>
          <a:p>
            <a:pPr marL="0" indent="0">
              <a:buNone/>
            </a:pPr>
            <a:endParaRPr lang="en-GB" sz="2800" b="1" dirty="0">
              <a:solidFill>
                <a:schemeClr val="accent2">
                  <a:lumMod val="60000"/>
                  <a:lumOff val="40000"/>
                </a:schemeClr>
              </a:solidFill>
              <a:latin typeface="Arial" panose="020B0604020202020204" pitchFamily="34" charset="0"/>
              <a:cs typeface="Arial" panose="020B0604020202020204" pitchFamily="34" charset="0"/>
            </a:endParaRPr>
          </a:p>
          <a:p>
            <a:pPr marL="0" indent="0">
              <a:buNone/>
            </a:pPr>
            <a:r>
              <a:rPr lang="en-GB" sz="2800" dirty="0">
                <a:solidFill>
                  <a:schemeClr val="tx1"/>
                </a:solidFill>
                <a:latin typeface="Arial" panose="020B0604020202020204" pitchFamily="34" charset="0"/>
                <a:cs typeface="Arial" panose="020B0604020202020204" pitchFamily="34" charset="0"/>
              </a:rPr>
              <a:t>5. </a:t>
            </a:r>
            <a:r>
              <a:rPr lang="en-GB" sz="2800" b="1" i="1" dirty="0">
                <a:solidFill>
                  <a:schemeClr val="accent2">
                    <a:lumMod val="60000"/>
                    <a:lumOff val="40000"/>
                  </a:schemeClr>
                </a:solidFill>
                <a:latin typeface="Arial" panose="020B0604020202020204" pitchFamily="34" charset="0"/>
                <a:cs typeface="Arial" panose="020B0604020202020204" pitchFamily="34" charset="0"/>
              </a:rPr>
              <a:t>Hamilton v Allied Domecq [2007] </a:t>
            </a:r>
          </a:p>
          <a:p>
            <a:pPr>
              <a:buAutoNum type="arabicPeriod"/>
            </a:pPr>
            <a:endParaRPr lang="en-GB" dirty="0"/>
          </a:p>
        </p:txBody>
      </p:sp>
    </p:spTree>
    <p:extLst>
      <p:ext uri="{BB962C8B-B14F-4D97-AF65-F5344CB8AC3E}">
        <p14:creationId xmlns:p14="http://schemas.microsoft.com/office/powerpoint/2010/main" val="1356290034"/>
      </p:ext>
    </p:extLst>
  </p:cSld>
  <p:clrMapOvr>
    <a:masterClrMapping/>
  </p:clrMapOvr>
  <mc:AlternateContent xmlns:mc="http://schemas.openxmlformats.org/markup-compatibility/2006" xmlns:p14="http://schemas.microsoft.com/office/powerpoint/2010/main">
    <mc:Choice Requires="p14">
      <p:transition spd="slow" p14:dur="2000" advTm="227301"/>
    </mc:Choice>
    <mc:Fallback xmlns="">
      <p:transition spd="slow" advTm="227301"/>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lgn="ctr">
              <a:buNone/>
            </a:pPr>
            <a:r>
              <a:rPr lang="en-GB" sz="3600" dirty="0">
                <a:solidFill>
                  <a:srgbClr val="7030A0"/>
                </a:solidFill>
              </a:rPr>
              <a:t>WHAT IS A </a:t>
            </a:r>
          </a:p>
          <a:p>
            <a:pPr marL="0" indent="0" algn="ctr">
              <a:buNone/>
            </a:pPr>
            <a:r>
              <a:rPr lang="en-GB" sz="3600" dirty="0">
                <a:solidFill>
                  <a:srgbClr val="7030A0"/>
                </a:solidFill>
              </a:rPr>
              <a:t>a) REPRESENTOR</a:t>
            </a:r>
          </a:p>
          <a:p>
            <a:pPr marL="0" indent="0" algn="ctr">
              <a:buNone/>
            </a:pPr>
            <a:r>
              <a:rPr lang="en-GB" sz="3600" dirty="0">
                <a:solidFill>
                  <a:srgbClr val="7030A0"/>
                </a:solidFill>
              </a:rPr>
              <a:t>b) REPRESENTEE</a:t>
            </a:r>
          </a:p>
          <a:p>
            <a:pPr marL="0" indent="0" algn="ctr">
              <a:buNone/>
            </a:pPr>
            <a:r>
              <a:rPr lang="en-GB" sz="3600" dirty="0">
                <a:solidFill>
                  <a:srgbClr val="7030A0"/>
                </a:solidFill>
              </a:rPr>
              <a:t>IN RELATION TO MISREPRESENTATION?</a:t>
            </a:r>
          </a:p>
        </p:txBody>
      </p:sp>
    </p:spTree>
    <p:extLst>
      <p:ext uri="{BB962C8B-B14F-4D97-AF65-F5344CB8AC3E}">
        <p14:creationId xmlns:p14="http://schemas.microsoft.com/office/powerpoint/2010/main" val="1501890663"/>
      </p:ext>
    </p:extLst>
  </p:cSld>
  <p:clrMapOvr>
    <a:masterClrMapping/>
  </p:clrMapOvr>
  <mc:AlternateContent xmlns:mc="http://schemas.openxmlformats.org/markup-compatibility/2006" xmlns:p14="http://schemas.microsoft.com/office/powerpoint/2010/main">
    <mc:Choice Requires="p14">
      <p:transition spd="slow" p14:dur="2000" advTm="31997"/>
    </mc:Choice>
    <mc:Fallback xmlns="">
      <p:transition spd="slow" advTm="31997"/>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9100" y="156237"/>
            <a:ext cx="8596668" cy="1320800"/>
          </a:xfrm>
        </p:spPr>
        <p:txBody>
          <a:bodyPr/>
          <a:lstStyle/>
          <a:p>
            <a:r>
              <a:rPr lang="en-GB" dirty="0"/>
              <a:t>INDUCEMENT – Negligent or Innocent </a:t>
            </a:r>
            <a:r>
              <a:rPr lang="en-GB" dirty="0" err="1"/>
              <a:t>misrep</a:t>
            </a:r>
            <a:endParaRPr lang="en-GB" dirty="0"/>
          </a:p>
        </p:txBody>
      </p:sp>
      <p:sp>
        <p:nvSpPr>
          <p:cNvPr id="3" name="Content Placeholder 2"/>
          <p:cNvSpPr>
            <a:spLocks noGrp="1"/>
          </p:cNvSpPr>
          <p:nvPr>
            <p:ph idx="1"/>
          </p:nvPr>
        </p:nvSpPr>
        <p:spPr>
          <a:xfrm>
            <a:off x="419100" y="1409700"/>
            <a:ext cx="8854902" cy="4631663"/>
          </a:xfrm>
        </p:spPr>
        <p:txBody>
          <a:bodyPr>
            <a:normAutofit/>
          </a:bodyPr>
          <a:lstStyle/>
          <a:p>
            <a:pPr marL="0" indent="0">
              <a:buNone/>
            </a:pPr>
            <a:r>
              <a:rPr lang="en-GB" sz="3600" dirty="0">
                <a:latin typeface="Arial" panose="020B0604020202020204" pitchFamily="34" charset="0"/>
                <a:cs typeface="Arial" panose="020B0604020202020204" pitchFamily="34" charset="0"/>
              </a:rPr>
              <a:t>Inducement: </a:t>
            </a:r>
            <a:r>
              <a:rPr lang="en-GB" sz="2400" dirty="0"/>
              <a:t>The representor must intend that this false statement will induce the other party to enter into the contract and the false statement must induce the representee to enter into the contract.</a:t>
            </a:r>
          </a:p>
          <a:p>
            <a:pPr marL="0" indent="0">
              <a:buNone/>
            </a:pPr>
            <a:r>
              <a:rPr lang="en-GB" sz="3600" dirty="0">
                <a:latin typeface="Arial" panose="020B0604020202020204" pitchFamily="34" charset="0"/>
                <a:cs typeface="Arial" panose="020B0604020202020204" pitchFamily="34" charset="0"/>
              </a:rPr>
              <a:t> - </a:t>
            </a:r>
            <a:r>
              <a:rPr lang="en-GB" sz="2400" dirty="0"/>
              <a:t>In cases of negligent or innocent misrepresentation, the representee will have to show that “but for” the misrepresentation they would not have entered into the contract (BV </a:t>
            </a:r>
            <a:r>
              <a:rPr lang="en-GB" sz="2400" dirty="0" err="1"/>
              <a:t>Neder-landse</a:t>
            </a:r>
            <a:r>
              <a:rPr lang="en-GB" sz="2400" dirty="0"/>
              <a:t> Industrie v Rembrandt Enterprises [2019]).</a:t>
            </a:r>
          </a:p>
          <a:p>
            <a:pPr marL="0" indent="0">
              <a:buNone/>
            </a:pPr>
            <a:endParaRPr lang="en-GB" sz="3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88775301"/>
      </p:ext>
    </p:extLst>
  </p:cSld>
  <p:clrMapOvr>
    <a:masterClrMapping/>
  </p:clrMapOvr>
  <mc:AlternateContent xmlns:mc="http://schemas.openxmlformats.org/markup-compatibility/2006" xmlns:p14="http://schemas.microsoft.com/office/powerpoint/2010/main">
    <mc:Choice Requires="p14">
      <p:transition spd="slow" p14:dur="2000" advTm="30952"/>
    </mc:Choice>
    <mc:Fallback xmlns="">
      <p:transition spd="slow" advTm="30952"/>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D920209C-E85B-4D6F-A56F-724F5ADA81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9125522E-1DFD-4F78-912B-B922A2D39DA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FDA72C10-FE9D-49B3-80CB-A7EE8BCB38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6E7DF470-1055-45E4-AB9D-11E42EC538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6AA35CFF-3837-4B7F-B875-718AC2E14E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62F41804-A347-47E3-8BD8-BD00CF2F64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76894B81-EE9C-4546-BCFA-DD9ED2C0AD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3AF181D1-71AC-43D8-A6E1-D4C488D5DC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4132D661-917C-4D2D-8E37-8590B55D9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7969643D-8B71-434D-A235-68CB241F9D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DF15C24A-4BCF-47C0-B2FA-76A0EF3384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21" name="Rectangle 20">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24" name="Straight Connector 23">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25" name="Straight Connector 24">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26"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Isosceles Triangle 31">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34" name="Rectangle 33">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extBox 2">
            <a:extLst>
              <a:ext uri="{FF2B5EF4-FFF2-40B4-BE49-F238E27FC236}">
                <a16:creationId xmlns:a16="http://schemas.microsoft.com/office/drawing/2014/main" id="{7A4338DE-B16D-F524-ABE6-26257BD0FA93}"/>
              </a:ext>
            </a:extLst>
          </p:cNvPr>
          <p:cNvGraphicFramePr/>
          <p:nvPr>
            <p:extLst>
              <p:ext uri="{D42A27DB-BD31-4B8C-83A1-F6EECF244321}">
                <p14:modId xmlns:p14="http://schemas.microsoft.com/office/powerpoint/2010/main" val="189284274"/>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221669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C83D2C-E077-E25F-8190-347EBCAD0003}"/>
              </a:ext>
            </a:extLst>
          </p:cNvPr>
          <p:cNvSpPr>
            <a:spLocks noGrp="1"/>
          </p:cNvSpPr>
          <p:nvPr>
            <p:ph type="title"/>
          </p:nvPr>
        </p:nvSpPr>
        <p:spPr/>
        <p:txBody>
          <a:bodyPr/>
          <a:lstStyle/>
          <a:p>
            <a:r>
              <a:rPr lang="en-GB" dirty="0"/>
              <a:t>INDUCEMENT – Fraudulent </a:t>
            </a:r>
            <a:r>
              <a:rPr lang="en-GB" dirty="0" err="1"/>
              <a:t>Misrep</a:t>
            </a:r>
            <a:endParaRPr lang="en-GB" dirty="0"/>
          </a:p>
        </p:txBody>
      </p:sp>
      <p:sp>
        <p:nvSpPr>
          <p:cNvPr id="3" name="Content Placeholder 2">
            <a:extLst>
              <a:ext uri="{FF2B5EF4-FFF2-40B4-BE49-F238E27FC236}">
                <a16:creationId xmlns:a16="http://schemas.microsoft.com/office/drawing/2014/main" id="{E8C74B84-66BF-B11D-2551-EE7A6EA82A62}"/>
              </a:ext>
            </a:extLst>
          </p:cNvPr>
          <p:cNvSpPr>
            <a:spLocks noGrp="1"/>
          </p:cNvSpPr>
          <p:nvPr>
            <p:ph idx="1"/>
          </p:nvPr>
        </p:nvSpPr>
        <p:spPr>
          <a:xfrm>
            <a:off x="677334" y="1385889"/>
            <a:ext cx="8596668" cy="5381624"/>
          </a:xfrm>
        </p:spPr>
        <p:txBody>
          <a:bodyPr>
            <a:normAutofit fontScale="92500" lnSpcReduction="20000"/>
          </a:bodyPr>
          <a:lstStyle/>
          <a:p>
            <a:r>
              <a:rPr lang="en-GB" dirty="0"/>
              <a:t>(1)   The representee to a fraudulent statement does not need to meet a “but for” test. According to </a:t>
            </a:r>
            <a:r>
              <a:rPr lang="en-GB" b="1" dirty="0">
                <a:solidFill>
                  <a:srgbClr val="00B0F0"/>
                </a:solidFill>
              </a:rPr>
              <a:t>Attwood v Small, </a:t>
            </a:r>
            <a:r>
              <a:rPr lang="en-GB" dirty="0"/>
              <a:t>the representee will satisfy the requirement of inducement so long as they can show that the representation was induced “in any way” by the fraudulent statement. This is so even if there are other reasons for entering into the contract and is generally described as a material inducement.</a:t>
            </a:r>
          </a:p>
          <a:p>
            <a:pPr marL="0" indent="0">
              <a:buNone/>
            </a:pPr>
            <a:endParaRPr lang="en-GB" dirty="0"/>
          </a:p>
          <a:p>
            <a:r>
              <a:rPr lang="en-GB" dirty="0"/>
              <a:t>(2)   </a:t>
            </a:r>
            <a:r>
              <a:rPr lang="en-GB" b="1" dirty="0">
                <a:solidFill>
                  <a:srgbClr val="00B0F0"/>
                </a:solidFill>
              </a:rPr>
              <a:t>In Hayward v Zurich Insurance Co plc [2016] </a:t>
            </a:r>
            <a:r>
              <a:rPr lang="en-GB" dirty="0"/>
              <a:t>the Supreme Court confirmed that this meant that the claimant will succeed if they can show that they were “influenced” by the misrepresentation. Lord Clarke also stated that the representee doesn’t need to have believed the representation; it is enough if they are influenced by it.</a:t>
            </a:r>
          </a:p>
          <a:p>
            <a:endParaRPr lang="en-GB" dirty="0"/>
          </a:p>
          <a:p>
            <a:r>
              <a:rPr lang="en-GB" dirty="0"/>
              <a:t>(3)   In </a:t>
            </a:r>
            <a:r>
              <a:rPr lang="en-GB" b="1" dirty="0">
                <a:solidFill>
                  <a:srgbClr val="00B0F0"/>
                </a:solidFill>
              </a:rPr>
              <a:t>BV </a:t>
            </a:r>
            <a:r>
              <a:rPr lang="en-GB" b="1" dirty="0" err="1">
                <a:solidFill>
                  <a:srgbClr val="00B0F0"/>
                </a:solidFill>
              </a:rPr>
              <a:t>Nederlandse</a:t>
            </a:r>
            <a:r>
              <a:rPr lang="en-GB" b="1" dirty="0">
                <a:solidFill>
                  <a:srgbClr val="00B0F0"/>
                </a:solidFill>
              </a:rPr>
              <a:t> Industrie v Rembrandt Enterprises [2019] </a:t>
            </a:r>
            <a:r>
              <a:rPr lang="en-GB" dirty="0"/>
              <a:t>Longmore LJ stated that the representee has the burden of proving that they were materially induced by the fraud but in doing so they will benefit from “a presumption of inducement”. This is a rebuttable presumption that the fraud was a material inducement that persuaded the representee to enter into the contract.</a:t>
            </a:r>
          </a:p>
          <a:p>
            <a:endParaRPr lang="en-GB" dirty="0"/>
          </a:p>
          <a:p>
            <a:r>
              <a:rPr lang="en-GB" dirty="0"/>
              <a:t>(4)   The presumption can be rebutted if facts are adduced by either party which shows that it should be but, in actuality, it is “very difficult to rebut” (BV </a:t>
            </a:r>
            <a:r>
              <a:rPr lang="en-GB" dirty="0" err="1"/>
              <a:t>Nederlandse</a:t>
            </a:r>
            <a:r>
              <a:rPr lang="en-GB" dirty="0"/>
              <a:t>). </a:t>
            </a:r>
          </a:p>
        </p:txBody>
      </p:sp>
    </p:spTree>
    <p:extLst>
      <p:ext uri="{BB962C8B-B14F-4D97-AF65-F5344CB8AC3E}">
        <p14:creationId xmlns:p14="http://schemas.microsoft.com/office/powerpoint/2010/main" val="22113406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70560" y="1682496"/>
            <a:ext cx="9046464" cy="2308324"/>
          </a:xfrm>
          <a:prstGeom prst="rect">
            <a:avLst/>
          </a:prstGeom>
          <a:noFill/>
        </p:spPr>
        <p:txBody>
          <a:bodyPr wrap="square" rtlCol="0">
            <a:spAutoFit/>
          </a:bodyPr>
          <a:lstStyle/>
          <a:p>
            <a:pPr algn="ctr"/>
            <a:r>
              <a:rPr lang="en-GB" sz="7200" dirty="0"/>
              <a:t>TYPES OF MISREPRESENTATION</a:t>
            </a:r>
          </a:p>
        </p:txBody>
      </p:sp>
      <p:sp>
        <p:nvSpPr>
          <p:cNvPr id="3" name="TextBox 2"/>
          <p:cNvSpPr txBox="1"/>
          <p:nvPr/>
        </p:nvSpPr>
        <p:spPr>
          <a:xfrm>
            <a:off x="762000" y="4255008"/>
            <a:ext cx="6858000" cy="1569660"/>
          </a:xfrm>
          <a:prstGeom prst="rect">
            <a:avLst/>
          </a:prstGeom>
          <a:noFill/>
        </p:spPr>
        <p:txBody>
          <a:bodyPr wrap="square" rtlCol="0">
            <a:spAutoFit/>
          </a:bodyPr>
          <a:lstStyle/>
          <a:p>
            <a:r>
              <a:rPr lang="en-GB" sz="3200" dirty="0"/>
              <a:t>1. FRAUDULENT</a:t>
            </a:r>
          </a:p>
          <a:p>
            <a:r>
              <a:rPr lang="en-GB" sz="3200" dirty="0"/>
              <a:t>2. NEGLIGENT</a:t>
            </a:r>
          </a:p>
          <a:p>
            <a:r>
              <a:rPr lang="en-GB" sz="3200" dirty="0"/>
              <a:t>3. INNOCENT</a:t>
            </a:r>
          </a:p>
        </p:txBody>
      </p:sp>
      <p:sp>
        <p:nvSpPr>
          <p:cNvPr id="4" name="Rounded Rectangle 3"/>
          <p:cNvSpPr/>
          <p:nvPr/>
        </p:nvSpPr>
        <p:spPr>
          <a:xfrm>
            <a:off x="5886450" y="4572000"/>
            <a:ext cx="6305550" cy="1885950"/>
          </a:xfrm>
          <a:prstGeom prst="roundRec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6762750" y="4914900"/>
            <a:ext cx="4476750" cy="1077218"/>
          </a:xfrm>
          <a:prstGeom prst="rect">
            <a:avLst/>
          </a:prstGeom>
          <a:noFill/>
        </p:spPr>
        <p:txBody>
          <a:bodyPr wrap="square" rtlCol="0">
            <a:spAutoFit/>
          </a:bodyPr>
          <a:lstStyle/>
          <a:p>
            <a:pPr algn="ctr"/>
            <a:r>
              <a:rPr lang="en-GB" sz="3200" dirty="0">
                <a:solidFill>
                  <a:srgbClr val="0070C0"/>
                </a:solidFill>
                <a:latin typeface="Times New Roman" panose="02020603050405020304" pitchFamily="18" charset="0"/>
                <a:cs typeface="Times New Roman" panose="02020603050405020304" pitchFamily="18" charset="0"/>
              </a:rPr>
              <a:t>MISREPRESENTATION ACT 1967</a:t>
            </a:r>
          </a:p>
        </p:txBody>
      </p:sp>
      <p:pic>
        <p:nvPicPr>
          <p:cNvPr id="8" name="Picture 7">
            <a:extLst>
              <a:ext uri="{FF2B5EF4-FFF2-40B4-BE49-F238E27FC236}">
                <a16:creationId xmlns:a16="http://schemas.microsoft.com/office/drawing/2014/main" id="{1D145CBD-A4F5-A636-1CBE-4085CBC21F1F}"/>
              </a:ext>
            </a:extLst>
          </p:cNvPr>
          <p:cNvPicPr>
            <a:picLocks noChangeAspect="1"/>
          </p:cNvPicPr>
          <p:nvPr/>
        </p:nvPicPr>
        <p:blipFill>
          <a:blip r:embed="rId3"/>
          <a:srcRect t="15744" b="15844"/>
          <a:stretch/>
        </p:blipFill>
        <p:spPr>
          <a:xfrm>
            <a:off x="5578475" y="148363"/>
            <a:ext cx="6524625" cy="1531299"/>
          </a:xfrm>
          <a:prstGeom prst="rect">
            <a:avLst/>
          </a:prstGeom>
        </p:spPr>
      </p:pic>
    </p:spTree>
    <p:extLst>
      <p:ext uri="{BB962C8B-B14F-4D97-AF65-F5344CB8AC3E}">
        <p14:creationId xmlns:p14="http://schemas.microsoft.com/office/powerpoint/2010/main" val="607785331"/>
      </p:ext>
    </p:extLst>
  </p:cSld>
  <p:clrMapOvr>
    <a:masterClrMapping/>
  </p:clrMapOvr>
  <mc:AlternateContent xmlns:mc="http://schemas.openxmlformats.org/markup-compatibility/2006" xmlns:p14="http://schemas.microsoft.com/office/powerpoint/2010/main">
    <mc:Choice Requires="p14">
      <p:transition spd="slow" p14:dur="2000" advTm="42005"/>
    </mc:Choice>
    <mc:Fallback xmlns="">
      <p:transition spd="slow" advTm="42005"/>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 FRAUDULENT MISREP</a:t>
            </a:r>
          </a:p>
        </p:txBody>
      </p:sp>
      <p:sp>
        <p:nvSpPr>
          <p:cNvPr id="3" name="Content Placeholder 2"/>
          <p:cNvSpPr>
            <a:spLocks noGrp="1"/>
          </p:cNvSpPr>
          <p:nvPr>
            <p:ph idx="1"/>
          </p:nvPr>
        </p:nvSpPr>
        <p:spPr/>
        <p:txBody>
          <a:bodyPr>
            <a:noAutofit/>
          </a:bodyPr>
          <a:lstStyle/>
          <a:p>
            <a:pPr marL="0" indent="0">
              <a:buNone/>
            </a:pPr>
            <a:r>
              <a:rPr lang="en-GB" sz="3200" dirty="0">
                <a:latin typeface="Arial" panose="020B0604020202020204" pitchFamily="34" charset="0"/>
                <a:cs typeface="Arial" panose="020B0604020202020204" pitchFamily="34" charset="0"/>
              </a:rPr>
              <a:t>Defined in </a:t>
            </a:r>
            <a:r>
              <a:rPr lang="en-GB" sz="3200" i="1" dirty="0">
                <a:solidFill>
                  <a:srgbClr val="0070C0"/>
                </a:solidFill>
                <a:latin typeface="Arial" panose="020B0604020202020204" pitchFamily="34" charset="0"/>
                <a:cs typeface="Arial" panose="020B0604020202020204" pitchFamily="34" charset="0"/>
              </a:rPr>
              <a:t>Derry v Peek [1889]: </a:t>
            </a:r>
            <a:r>
              <a:rPr lang="en-GB" sz="3200" dirty="0">
                <a:latin typeface="Arial" panose="020B0604020202020204" pitchFamily="34" charset="0"/>
                <a:cs typeface="Arial" panose="020B0604020202020204" pitchFamily="34" charset="0"/>
              </a:rPr>
              <a:t>fraudulent </a:t>
            </a:r>
            <a:r>
              <a:rPr lang="en-GB" sz="3200" dirty="0" err="1">
                <a:latin typeface="Arial" panose="020B0604020202020204" pitchFamily="34" charset="0"/>
                <a:cs typeface="Arial" panose="020B0604020202020204" pitchFamily="34" charset="0"/>
              </a:rPr>
              <a:t>misrep</a:t>
            </a:r>
            <a:r>
              <a:rPr lang="en-GB" sz="3200" dirty="0">
                <a:latin typeface="Arial" panose="020B0604020202020204" pitchFamily="34" charset="0"/>
                <a:cs typeface="Arial" panose="020B0604020202020204" pitchFamily="34" charset="0"/>
              </a:rPr>
              <a:t> arises where:</a:t>
            </a:r>
          </a:p>
          <a:p>
            <a:pPr>
              <a:buFontTx/>
              <a:buChar char="-"/>
            </a:pPr>
            <a:r>
              <a:rPr lang="en-GB" sz="3200" dirty="0">
                <a:solidFill>
                  <a:srgbClr val="0070C0"/>
                </a:solidFill>
                <a:latin typeface="Arial" panose="020B0604020202020204" pitchFamily="34" charset="0"/>
                <a:cs typeface="Arial" panose="020B0604020202020204" pitchFamily="34" charset="0"/>
              </a:rPr>
              <a:t>A knowingly false statement is made; or</a:t>
            </a:r>
          </a:p>
          <a:p>
            <a:pPr>
              <a:buFontTx/>
              <a:buChar char="-"/>
            </a:pPr>
            <a:r>
              <a:rPr lang="en-GB" sz="3200" dirty="0">
                <a:solidFill>
                  <a:srgbClr val="0070C0"/>
                </a:solidFill>
                <a:latin typeface="Arial" panose="020B0604020202020204" pitchFamily="34" charset="0"/>
                <a:cs typeface="Arial" panose="020B0604020202020204" pitchFamily="34" charset="0"/>
              </a:rPr>
              <a:t>The statement is made without belief in its truth; or</a:t>
            </a:r>
          </a:p>
          <a:p>
            <a:pPr>
              <a:buFontTx/>
              <a:buChar char="-"/>
            </a:pPr>
            <a:r>
              <a:rPr lang="en-GB" sz="3200" dirty="0">
                <a:solidFill>
                  <a:srgbClr val="0070C0"/>
                </a:solidFill>
                <a:latin typeface="Arial" panose="020B0604020202020204" pitchFamily="34" charset="0"/>
                <a:cs typeface="Arial" panose="020B0604020202020204" pitchFamily="34" charset="0"/>
              </a:rPr>
              <a:t>The statement is made with reckless carelessness as to whether it is true or false.</a:t>
            </a:r>
          </a:p>
        </p:txBody>
      </p:sp>
      <p:pic>
        <p:nvPicPr>
          <p:cNvPr id="4" name="Picture 3"/>
          <p:cNvPicPr>
            <a:picLocks noChangeAspect="1"/>
          </p:cNvPicPr>
          <p:nvPr/>
        </p:nvPicPr>
        <p:blipFill>
          <a:blip r:embed="rId3"/>
          <a:stretch>
            <a:fillRect/>
          </a:stretch>
        </p:blipFill>
        <p:spPr>
          <a:xfrm>
            <a:off x="8858250" y="311150"/>
            <a:ext cx="2819400" cy="1619250"/>
          </a:xfrm>
          <a:prstGeom prst="rect">
            <a:avLst/>
          </a:prstGeom>
        </p:spPr>
      </p:pic>
    </p:spTree>
    <p:extLst>
      <p:ext uri="{BB962C8B-B14F-4D97-AF65-F5344CB8AC3E}">
        <p14:creationId xmlns:p14="http://schemas.microsoft.com/office/powerpoint/2010/main" val="3840161901"/>
      </p:ext>
    </p:extLst>
  </p:cSld>
  <p:clrMapOvr>
    <a:masterClrMapping/>
  </p:clrMapOvr>
  <mc:AlternateContent xmlns:mc="http://schemas.openxmlformats.org/markup-compatibility/2006" xmlns:p14="http://schemas.microsoft.com/office/powerpoint/2010/main">
    <mc:Choice Requires="p14">
      <p:transition spd="slow" p14:dur="2000" advTm="140223"/>
    </mc:Choice>
    <mc:Fallback xmlns="">
      <p:transition spd="slow" advTm="140223"/>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 Fraudulent </a:t>
            </a:r>
            <a:r>
              <a:rPr lang="en-GB" dirty="0" err="1"/>
              <a:t>misrep</a:t>
            </a:r>
            <a:r>
              <a:rPr lang="en-GB" dirty="0"/>
              <a:t>: REMEDIES</a:t>
            </a:r>
          </a:p>
        </p:txBody>
      </p:sp>
      <p:sp>
        <p:nvSpPr>
          <p:cNvPr id="3" name="Content Placeholder 2"/>
          <p:cNvSpPr>
            <a:spLocks noGrp="1"/>
          </p:cNvSpPr>
          <p:nvPr>
            <p:ph idx="1"/>
          </p:nvPr>
        </p:nvSpPr>
        <p:spPr>
          <a:xfrm>
            <a:off x="361950" y="1657351"/>
            <a:ext cx="8912052" cy="4384012"/>
          </a:xfrm>
        </p:spPr>
        <p:txBody>
          <a:bodyPr/>
          <a:lstStyle/>
          <a:p>
            <a:r>
              <a:rPr lang="en-GB" sz="2800" dirty="0">
                <a:latin typeface="Arial" panose="020B0604020202020204" pitchFamily="34" charset="0"/>
                <a:cs typeface="Arial" panose="020B0604020202020204" pitchFamily="34" charset="0"/>
              </a:rPr>
              <a:t>Sue for </a:t>
            </a:r>
            <a:r>
              <a:rPr lang="en-GB" sz="2800" b="1" dirty="0">
                <a:latin typeface="Arial" panose="020B0604020202020204" pitchFamily="34" charset="0"/>
                <a:cs typeface="Arial" panose="020B0604020202020204" pitchFamily="34" charset="0"/>
              </a:rPr>
              <a:t>DAMAGES</a:t>
            </a:r>
            <a:r>
              <a:rPr lang="en-GB" sz="2800" dirty="0">
                <a:latin typeface="Arial" panose="020B0604020202020204" pitchFamily="34" charset="0"/>
                <a:cs typeface="Arial" panose="020B0604020202020204" pitchFamily="34" charset="0"/>
              </a:rPr>
              <a:t> and/or seek </a:t>
            </a:r>
            <a:r>
              <a:rPr lang="en-GB" sz="2800" b="1" dirty="0">
                <a:latin typeface="Arial" panose="020B0604020202020204" pitchFamily="34" charset="0"/>
                <a:cs typeface="Arial" panose="020B0604020202020204" pitchFamily="34" charset="0"/>
              </a:rPr>
              <a:t>RESCISSION</a:t>
            </a:r>
            <a:r>
              <a:rPr lang="en-GB" sz="2800" dirty="0">
                <a:latin typeface="Arial" panose="020B0604020202020204" pitchFamily="34" charset="0"/>
                <a:cs typeface="Arial" panose="020B0604020202020204" pitchFamily="34" charset="0"/>
              </a:rPr>
              <a:t> of the contract.</a:t>
            </a:r>
          </a:p>
          <a:p>
            <a:endParaRPr lang="en-GB" dirty="0">
              <a:latin typeface="Arial" panose="020B0604020202020204" pitchFamily="34" charset="0"/>
              <a:cs typeface="Arial" panose="020B0604020202020204" pitchFamily="34" charset="0"/>
            </a:endParaRPr>
          </a:p>
          <a:p>
            <a:pPr marL="0" indent="0">
              <a:buNone/>
            </a:pPr>
            <a:r>
              <a:rPr lang="en-GB" sz="2800" b="1" u="sng" dirty="0">
                <a:latin typeface="Arial" panose="020B0604020202020204" pitchFamily="34" charset="0"/>
                <a:cs typeface="Arial" panose="020B0604020202020204" pitchFamily="34" charset="0"/>
              </a:rPr>
              <a:t>DAMAGES</a:t>
            </a:r>
          </a:p>
          <a:p>
            <a:pPr>
              <a:buFontTx/>
              <a:buChar char="-"/>
            </a:pPr>
            <a:r>
              <a:rPr lang="en-GB" sz="2800" dirty="0">
                <a:latin typeface="Arial" panose="020B0604020202020204" pitchFamily="34" charset="0"/>
                <a:cs typeface="Arial" panose="020B0604020202020204" pitchFamily="34" charset="0"/>
              </a:rPr>
              <a:t>Tort of deceit: aims at putting the claimant in the position he would have been but for the </a:t>
            </a:r>
            <a:r>
              <a:rPr lang="en-GB" sz="2800" dirty="0" err="1">
                <a:latin typeface="Arial" panose="020B0604020202020204" pitchFamily="34" charset="0"/>
                <a:cs typeface="Arial" panose="020B0604020202020204" pitchFamily="34" charset="0"/>
              </a:rPr>
              <a:t>misrep</a:t>
            </a:r>
            <a:r>
              <a:rPr lang="en-GB" sz="2800" dirty="0">
                <a:latin typeface="Arial" panose="020B0604020202020204" pitchFamily="34" charset="0"/>
                <a:cs typeface="Arial" panose="020B0604020202020204" pitchFamily="34" charset="0"/>
              </a:rPr>
              <a:t>.</a:t>
            </a:r>
          </a:p>
          <a:p>
            <a:pPr>
              <a:buFontTx/>
              <a:buChar char="-"/>
            </a:pPr>
            <a:r>
              <a:rPr lang="en-GB" sz="2800" i="1" dirty="0">
                <a:solidFill>
                  <a:srgbClr val="00B0F0"/>
                </a:solidFill>
                <a:latin typeface="Arial" panose="020B0604020202020204" pitchFamily="34" charset="0"/>
                <a:cs typeface="Arial" panose="020B0604020202020204" pitchFamily="34" charset="0"/>
              </a:rPr>
              <a:t>Smith &amp; New Court Securities Ltd v </a:t>
            </a:r>
            <a:r>
              <a:rPr lang="en-GB" sz="2800" i="1" dirty="0" err="1">
                <a:solidFill>
                  <a:srgbClr val="00B0F0"/>
                </a:solidFill>
                <a:latin typeface="Arial" panose="020B0604020202020204" pitchFamily="34" charset="0"/>
                <a:cs typeface="Arial" panose="020B0604020202020204" pitchFamily="34" charset="0"/>
              </a:rPr>
              <a:t>Scrimgeour</a:t>
            </a:r>
            <a:r>
              <a:rPr lang="en-GB" sz="2800" i="1" dirty="0">
                <a:solidFill>
                  <a:srgbClr val="00B0F0"/>
                </a:solidFill>
                <a:latin typeface="Arial" panose="020B0604020202020204" pitchFamily="34" charset="0"/>
                <a:cs typeface="Arial" panose="020B0604020202020204" pitchFamily="34" charset="0"/>
              </a:rPr>
              <a:t> Vickers [1996]</a:t>
            </a:r>
          </a:p>
        </p:txBody>
      </p:sp>
    </p:spTree>
    <p:extLst>
      <p:ext uri="{BB962C8B-B14F-4D97-AF65-F5344CB8AC3E}">
        <p14:creationId xmlns:p14="http://schemas.microsoft.com/office/powerpoint/2010/main" val="214550583"/>
      </p:ext>
    </p:extLst>
  </p:cSld>
  <p:clrMapOvr>
    <a:masterClrMapping/>
  </p:clrMapOvr>
  <mc:AlternateContent xmlns:mc="http://schemas.openxmlformats.org/markup-compatibility/2006" xmlns:p14="http://schemas.microsoft.com/office/powerpoint/2010/main">
    <mc:Choice Requires="p14">
      <p:transition spd="slow" p14:dur="2000" advTm="73700"/>
    </mc:Choice>
    <mc:Fallback xmlns="">
      <p:transition spd="slow" advTm="73700"/>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29784" y="0"/>
            <a:ext cx="8596668" cy="1320800"/>
          </a:xfrm>
        </p:spPr>
        <p:txBody>
          <a:bodyPr/>
          <a:lstStyle/>
          <a:p>
            <a:r>
              <a:rPr lang="en-GB" dirty="0"/>
              <a:t>Fraudulent </a:t>
            </a:r>
            <a:r>
              <a:rPr lang="en-GB" dirty="0" err="1"/>
              <a:t>misrep</a:t>
            </a:r>
            <a:r>
              <a:rPr lang="en-GB" dirty="0"/>
              <a:t>: REMEDIES</a:t>
            </a:r>
          </a:p>
        </p:txBody>
      </p:sp>
      <p:sp>
        <p:nvSpPr>
          <p:cNvPr id="3" name="Content Placeholder 2"/>
          <p:cNvSpPr>
            <a:spLocks noGrp="1"/>
          </p:cNvSpPr>
          <p:nvPr>
            <p:ph idx="1"/>
          </p:nvPr>
        </p:nvSpPr>
        <p:spPr>
          <a:xfrm>
            <a:off x="505884" y="1079500"/>
            <a:ext cx="10886016" cy="5397500"/>
          </a:xfrm>
          <a:solidFill>
            <a:schemeClr val="bg1"/>
          </a:solidFill>
        </p:spPr>
        <p:txBody>
          <a:bodyPr>
            <a:normAutofit fontScale="92500" lnSpcReduction="10000"/>
          </a:bodyPr>
          <a:lstStyle/>
          <a:p>
            <a:pPr marL="0" indent="0">
              <a:buNone/>
            </a:pPr>
            <a:r>
              <a:rPr lang="en-GB" sz="3200" b="1" u="sng" dirty="0">
                <a:latin typeface="Arial" panose="020B0604020202020204" pitchFamily="34" charset="0"/>
                <a:cs typeface="Arial" panose="020B0604020202020204" pitchFamily="34" charset="0"/>
              </a:rPr>
              <a:t>RESCISSION (cancel)</a:t>
            </a:r>
          </a:p>
          <a:p>
            <a:pPr marL="0" indent="0">
              <a:buNone/>
            </a:pPr>
            <a:r>
              <a:rPr lang="en-GB" sz="3200" dirty="0">
                <a:latin typeface="Arial" panose="020B0604020202020204" pitchFamily="34" charset="0"/>
                <a:cs typeface="Arial" panose="020B0604020202020204" pitchFamily="34" charset="0"/>
              </a:rPr>
              <a:t>Aim: to put the parties back in the position they were in before the contract was made</a:t>
            </a:r>
            <a:r>
              <a:rPr lang="en-GB" sz="3200" i="1" dirty="0">
                <a:solidFill>
                  <a:schemeClr val="accent5"/>
                </a:solidFill>
                <a:latin typeface="Arial" panose="020B0604020202020204" pitchFamily="34" charset="0"/>
                <a:cs typeface="Arial" panose="020B0604020202020204" pitchFamily="34" charset="0"/>
              </a:rPr>
              <a:t> Car &amp; Universal Finance Co Ltd v Caldwell [1961]</a:t>
            </a:r>
          </a:p>
          <a:p>
            <a:pPr marL="0" indent="0">
              <a:buNone/>
            </a:pPr>
            <a:endParaRPr lang="en-GB" sz="3200" dirty="0">
              <a:latin typeface="Arial" panose="020B0604020202020204" pitchFamily="34" charset="0"/>
              <a:cs typeface="Arial" panose="020B0604020202020204" pitchFamily="34" charset="0"/>
            </a:endParaRPr>
          </a:p>
          <a:p>
            <a:pPr marL="0" indent="0">
              <a:buNone/>
            </a:pPr>
            <a:r>
              <a:rPr lang="en-GB" sz="3200" dirty="0">
                <a:latin typeface="Arial" panose="020B0604020202020204" pitchFamily="34" charset="0"/>
                <a:cs typeface="Arial" panose="020B0604020202020204" pitchFamily="34" charset="0"/>
              </a:rPr>
              <a:t>The remedy will not be allowed in the following circumstances:</a:t>
            </a:r>
          </a:p>
          <a:p>
            <a:pPr>
              <a:buFontTx/>
              <a:buChar char="-"/>
            </a:pPr>
            <a:r>
              <a:rPr lang="en-GB" sz="3200" dirty="0">
                <a:latin typeface="Arial" panose="020B0604020202020204" pitchFamily="34" charset="0"/>
                <a:cs typeface="Arial" panose="020B0604020202020204" pitchFamily="34" charset="0"/>
              </a:rPr>
              <a:t>Contract has been affirmed </a:t>
            </a:r>
            <a:r>
              <a:rPr lang="en-GB" sz="3200" i="1" dirty="0">
                <a:solidFill>
                  <a:schemeClr val="accent5"/>
                </a:solidFill>
                <a:latin typeface="Arial" panose="020B0604020202020204" pitchFamily="34" charset="0"/>
                <a:cs typeface="Arial" panose="020B0604020202020204" pitchFamily="34" charset="0"/>
              </a:rPr>
              <a:t>Long v Lloyd [1958]</a:t>
            </a:r>
          </a:p>
          <a:p>
            <a:pPr>
              <a:buFontTx/>
              <a:buChar char="-"/>
            </a:pPr>
            <a:r>
              <a:rPr lang="en-GB" sz="3200" dirty="0">
                <a:latin typeface="Arial" panose="020B0604020202020204" pitchFamily="34" charset="0"/>
                <a:cs typeface="Arial" panose="020B0604020202020204" pitchFamily="34" charset="0"/>
              </a:rPr>
              <a:t>If the parties cannot be restored to their original positions</a:t>
            </a:r>
          </a:p>
          <a:p>
            <a:pPr>
              <a:buFontTx/>
              <a:buChar char="-"/>
            </a:pPr>
            <a:r>
              <a:rPr lang="en-GB" sz="3200" dirty="0">
                <a:latin typeface="Arial" panose="020B0604020202020204" pitchFamily="34" charset="0"/>
                <a:cs typeface="Arial" panose="020B0604020202020204" pitchFamily="34" charset="0"/>
              </a:rPr>
              <a:t>If a third party has acquired rights </a:t>
            </a:r>
            <a:r>
              <a:rPr lang="en-GB" sz="3200" i="1" dirty="0" err="1">
                <a:solidFill>
                  <a:schemeClr val="accent5"/>
                </a:solidFill>
                <a:latin typeface="Arial" panose="020B0604020202020204" pitchFamily="34" charset="0"/>
                <a:cs typeface="Arial" panose="020B0604020202020204" pitchFamily="34" charset="0"/>
              </a:rPr>
              <a:t>Vigers</a:t>
            </a:r>
            <a:r>
              <a:rPr lang="en-GB" sz="3200" i="1" dirty="0">
                <a:solidFill>
                  <a:schemeClr val="accent5"/>
                </a:solidFill>
                <a:latin typeface="Arial" panose="020B0604020202020204" pitchFamily="34" charset="0"/>
                <a:cs typeface="Arial" panose="020B0604020202020204" pitchFamily="34" charset="0"/>
              </a:rPr>
              <a:t> v Pike [1842]</a:t>
            </a:r>
          </a:p>
          <a:p>
            <a:pPr>
              <a:buFontTx/>
              <a:buChar char="-"/>
            </a:pPr>
            <a:r>
              <a:rPr lang="en-GB" sz="3200" dirty="0">
                <a:latin typeface="Arial" panose="020B0604020202020204" pitchFamily="34" charset="0"/>
                <a:cs typeface="Arial" panose="020B0604020202020204" pitchFamily="34" charset="0"/>
              </a:rPr>
              <a:t>Time lapse/delay: </a:t>
            </a:r>
            <a:r>
              <a:rPr lang="en-GB" sz="3200" i="1" dirty="0">
                <a:solidFill>
                  <a:srgbClr val="FF0000"/>
                </a:solidFill>
                <a:latin typeface="Arial" panose="020B0604020202020204" pitchFamily="34" charset="0"/>
                <a:cs typeface="Arial" panose="020B0604020202020204" pitchFamily="34" charset="0"/>
              </a:rPr>
              <a:t>Leaf v International Galleries [1950]</a:t>
            </a:r>
          </a:p>
        </p:txBody>
      </p:sp>
    </p:spTree>
    <p:extLst>
      <p:ext uri="{BB962C8B-B14F-4D97-AF65-F5344CB8AC3E}">
        <p14:creationId xmlns:p14="http://schemas.microsoft.com/office/powerpoint/2010/main" val="1829451159"/>
      </p:ext>
    </p:extLst>
  </p:cSld>
  <p:clrMapOvr>
    <a:masterClrMapping/>
  </p:clrMapOvr>
  <mc:AlternateContent xmlns:mc="http://schemas.openxmlformats.org/markup-compatibility/2006" xmlns:p14="http://schemas.microsoft.com/office/powerpoint/2010/main">
    <mc:Choice Requires="p14">
      <p:transition spd="slow" p14:dur="2000" advTm="241070"/>
    </mc:Choice>
    <mc:Fallback xmlns="">
      <p:transition spd="slow" advTm="241070"/>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2. Negligent Misrepresentation</a:t>
            </a:r>
          </a:p>
        </p:txBody>
      </p:sp>
      <p:sp>
        <p:nvSpPr>
          <p:cNvPr id="3" name="Content Placeholder 2"/>
          <p:cNvSpPr>
            <a:spLocks noGrp="1"/>
          </p:cNvSpPr>
          <p:nvPr>
            <p:ph idx="1"/>
          </p:nvPr>
        </p:nvSpPr>
        <p:spPr>
          <a:xfrm>
            <a:off x="677334" y="1543050"/>
            <a:ext cx="8981016" cy="4991099"/>
          </a:xfrm>
        </p:spPr>
        <p:txBody>
          <a:bodyPr>
            <a:normAutofit/>
          </a:bodyPr>
          <a:lstStyle/>
          <a:p>
            <a:r>
              <a:rPr lang="en-GB" sz="3200" b="1" dirty="0">
                <a:latin typeface="Arial" panose="020B0604020202020204" pitchFamily="34" charset="0"/>
                <a:cs typeface="Arial" panose="020B0604020202020204" pitchFamily="34" charset="0"/>
              </a:rPr>
              <a:t>S2(1) MA 1967</a:t>
            </a:r>
          </a:p>
          <a:p>
            <a:r>
              <a:rPr lang="en-GB" sz="3200" dirty="0">
                <a:latin typeface="Arial" panose="020B0604020202020204" pitchFamily="34" charset="0"/>
                <a:cs typeface="Arial" panose="020B0604020202020204" pitchFamily="34" charset="0"/>
              </a:rPr>
              <a:t>The person making the statement must prove that he had reasonable grounds to believe, and did believe, that the statement was true.</a:t>
            </a:r>
          </a:p>
          <a:p>
            <a:pPr marL="0" indent="0">
              <a:buNone/>
            </a:pPr>
            <a:r>
              <a:rPr lang="en-GB" sz="3200" dirty="0">
                <a:latin typeface="Arial" panose="020B0604020202020204" pitchFamily="34" charset="0"/>
                <a:cs typeface="Arial" panose="020B0604020202020204" pitchFamily="34" charset="0"/>
              </a:rPr>
              <a:t>Cannot prove this = </a:t>
            </a:r>
            <a:r>
              <a:rPr lang="en-GB" sz="3200" b="1" dirty="0">
                <a:latin typeface="Arial" panose="020B0604020202020204" pitchFamily="34" charset="0"/>
                <a:cs typeface="Arial" panose="020B0604020202020204" pitchFamily="34" charset="0"/>
              </a:rPr>
              <a:t>negligent </a:t>
            </a:r>
            <a:r>
              <a:rPr lang="en-GB" sz="3200" b="1" dirty="0" err="1">
                <a:latin typeface="Arial" panose="020B0604020202020204" pitchFamily="34" charset="0"/>
                <a:cs typeface="Arial" panose="020B0604020202020204" pitchFamily="34" charset="0"/>
              </a:rPr>
              <a:t>misrep</a:t>
            </a:r>
            <a:endParaRPr lang="en-GB" sz="3200" b="1" dirty="0">
              <a:latin typeface="Arial" panose="020B0604020202020204" pitchFamily="34" charset="0"/>
              <a:cs typeface="Arial" panose="020B0604020202020204" pitchFamily="34" charset="0"/>
            </a:endParaRPr>
          </a:p>
          <a:p>
            <a:pPr marL="0" indent="0">
              <a:buNone/>
            </a:pPr>
            <a:r>
              <a:rPr lang="en-GB" sz="3200" dirty="0">
                <a:latin typeface="Arial" panose="020B0604020202020204" pitchFamily="34" charset="0"/>
                <a:cs typeface="Arial" panose="020B0604020202020204" pitchFamily="34" charset="0"/>
              </a:rPr>
              <a:t>Can prove this = </a:t>
            </a:r>
            <a:r>
              <a:rPr lang="en-GB" sz="3200" b="1" dirty="0">
                <a:latin typeface="Arial" panose="020B0604020202020204" pitchFamily="34" charset="0"/>
                <a:cs typeface="Arial" panose="020B0604020202020204" pitchFamily="34" charset="0"/>
              </a:rPr>
              <a:t>innocent </a:t>
            </a:r>
            <a:r>
              <a:rPr lang="en-GB" sz="3200" b="1" dirty="0" err="1">
                <a:latin typeface="Arial" panose="020B0604020202020204" pitchFamily="34" charset="0"/>
                <a:cs typeface="Arial" panose="020B0604020202020204" pitchFamily="34" charset="0"/>
              </a:rPr>
              <a:t>misrep</a:t>
            </a:r>
            <a:endParaRPr lang="en-GB" sz="3200" b="1" dirty="0">
              <a:latin typeface="Arial" panose="020B0604020202020204" pitchFamily="34" charset="0"/>
              <a:cs typeface="Arial" panose="020B0604020202020204" pitchFamily="34" charset="0"/>
            </a:endParaRPr>
          </a:p>
          <a:p>
            <a:r>
              <a:rPr lang="en-GB" sz="3200" i="1" dirty="0">
                <a:solidFill>
                  <a:srgbClr val="00B0F0"/>
                </a:solidFill>
                <a:latin typeface="Arial" panose="020B0604020202020204" pitchFamily="34" charset="0"/>
                <a:cs typeface="Arial" panose="020B0604020202020204" pitchFamily="34" charset="0"/>
              </a:rPr>
              <a:t>Howard Marine &amp; Dredging Co Ltd v A Ogden &amp; Sons (Excavations) Ltd [1978]</a:t>
            </a:r>
          </a:p>
        </p:txBody>
      </p:sp>
      <p:pic>
        <p:nvPicPr>
          <p:cNvPr id="4" name="Picture 3"/>
          <p:cNvPicPr>
            <a:picLocks noChangeAspect="1"/>
          </p:cNvPicPr>
          <p:nvPr/>
        </p:nvPicPr>
        <p:blipFill>
          <a:blip r:embed="rId3"/>
          <a:stretch>
            <a:fillRect/>
          </a:stretch>
        </p:blipFill>
        <p:spPr>
          <a:xfrm>
            <a:off x="9407352" y="5095874"/>
            <a:ext cx="2625285" cy="1438275"/>
          </a:xfrm>
          <a:prstGeom prst="rect">
            <a:avLst/>
          </a:prstGeom>
        </p:spPr>
      </p:pic>
    </p:spTree>
    <p:extLst>
      <p:ext uri="{BB962C8B-B14F-4D97-AF65-F5344CB8AC3E}">
        <p14:creationId xmlns:p14="http://schemas.microsoft.com/office/powerpoint/2010/main" val="3547914457"/>
      </p:ext>
    </p:extLst>
  </p:cSld>
  <p:clrMapOvr>
    <a:masterClrMapping/>
  </p:clrMapOvr>
  <mc:AlternateContent xmlns:mc="http://schemas.openxmlformats.org/markup-compatibility/2006" xmlns:p14="http://schemas.microsoft.com/office/powerpoint/2010/main">
    <mc:Choice Requires="p14">
      <p:transition spd="slow" p14:dur="2000" advTm="93716"/>
    </mc:Choice>
    <mc:Fallback xmlns="">
      <p:transition spd="slow" advTm="93716"/>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2. Negligent </a:t>
            </a:r>
            <a:r>
              <a:rPr lang="en-GB" dirty="0" err="1"/>
              <a:t>misrep</a:t>
            </a:r>
            <a:r>
              <a:rPr lang="en-GB" dirty="0"/>
              <a:t>: REMEDIES</a:t>
            </a:r>
          </a:p>
        </p:txBody>
      </p:sp>
      <p:sp>
        <p:nvSpPr>
          <p:cNvPr id="3" name="Content Placeholder 2"/>
          <p:cNvSpPr>
            <a:spLocks noGrp="1"/>
          </p:cNvSpPr>
          <p:nvPr>
            <p:ph idx="1"/>
          </p:nvPr>
        </p:nvSpPr>
        <p:spPr>
          <a:xfrm>
            <a:off x="448734" y="1581151"/>
            <a:ext cx="10695516" cy="4593562"/>
          </a:xfrm>
          <a:solidFill>
            <a:schemeClr val="bg1"/>
          </a:solidFill>
        </p:spPr>
        <p:txBody>
          <a:bodyPr>
            <a:normAutofit lnSpcReduction="10000"/>
          </a:bodyPr>
          <a:lstStyle/>
          <a:p>
            <a:r>
              <a:rPr lang="en-GB" sz="2400" dirty="0">
                <a:latin typeface="Arial" panose="020B0604020202020204" pitchFamily="34" charset="0"/>
                <a:cs typeface="Arial" panose="020B0604020202020204" pitchFamily="34" charset="0"/>
              </a:rPr>
              <a:t>Damages and Rescission are available</a:t>
            </a:r>
          </a:p>
          <a:p>
            <a:endParaRPr lang="en-GB" sz="2400" dirty="0">
              <a:latin typeface="Arial" panose="020B0604020202020204" pitchFamily="34" charset="0"/>
              <a:cs typeface="Arial" panose="020B0604020202020204" pitchFamily="34" charset="0"/>
            </a:endParaRPr>
          </a:p>
          <a:p>
            <a:r>
              <a:rPr lang="en-GB" sz="2400" u="sng" dirty="0">
                <a:latin typeface="Arial" panose="020B0604020202020204" pitchFamily="34" charset="0"/>
                <a:cs typeface="Arial" panose="020B0604020202020204" pitchFamily="34" charset="0"/>
              </a:rPr>
              <a:t>DAMAGES</a:t>
            </a:r>
          </a:p>
          <a:p>
            <a:pPr marL="0" indent="0">
              <a:buNone/>
            </a:pPr>
            <a:r>
              <a:rPr lang="en-GB" sz="2400" b="1" dirty="0">
                <a:solidFill>
                  <a:srgbClr val="00B0F0"/>
                </a:solidFill>
                <a:latin typeface="Arial" panose="020B0604020202020204" pitchFamily="34" charset="0"/>
                <a:cs typeface="Arial" panose="020B0604020202020204" pitchFamily="34" charset="0"/>
              </a:rPr>
              <a:t>S2(1) MA 1967 </a:t>
            </a:r>
            <a:r>
              <a:rPr lang="en-GB" sz="2400" dirty="0">
                <a:latin typeface="Arial" panose="020B0604020202020204" pitchFamily="34" charset="0"/>
                <a:cs typeface="Arial" panose="020B0604020202020204" pitchFamily="34" charset="0"/>
              </a:rPr>
              <a:t>–provides little guidance</a:t>
            </a:r>
          </a:p>
          <a:p>
            <a:pPr marL="0" indent="0">
              <a:buNone/>
            </a:pPr>
            <a:r>
              <a:rPr lang="en-GB" sz="2400" i="1" dirty="0" err="1">
                <a:solidFill>
                  <a:srgbClr val="00B0F0"/>
                </a:solidFill>
                <a:latin typeface="Arial" panose="020B0604020202020204" pitchFamily="34" charset="0"/>
                <a:cs typeface="Arial" panose="020B0604020202020204" pitchFamily="34" charset="0"/>
              </a:rPr>
              <a:t>Royscot</a:t>
            </a:r>
            <a:r>
              <a:rPr lang="en-GB" sz="2400" i="1" dirty="0">
                <a:solidFill>
                  <a:srgbClr val="00B0F0"/>
                </a:solidFill>
                <a:latin typeface="Arial" panose="020B0604020202020204" pitchFamily="34" charset="0"/>
                <a:cs typeface="Arial" panose="020B0604020202020204" pitchFamily="34" charset="0"/>
              </a:rPr>
              <a:t> Trust Ltd v Rogerson [1991] </a:t>
            </a:r>
            <a:r>
              <a:rPr lang="en-GB" sz="2400" dirty="0">
                <a:latin typeface="Arial" panose="020B0604020202020204" pitchFamily="34" charset="0"/>
                <a:cs typeface="Arial" panose="020B0604020202020204" pitchFamily="34" charset="0"/>
              </a:rPr>
              <a:t>– the same measure of damages will apply to fraudulent and negligent </a:t>
            </a:r>
            <a:r>
              <a:rPr lang="en-GB" sz="2400" dirty="0" err="1">
                <a:latin typeface="Arial" panose="020B0604020202020204" pitchFamily="34" charset="0"/>
                <a:cs typeface="Arial" panose="020B0604020202020204" pitchFamily="34" charset="0"/>
              </a:rPr>
              <a:t>misrep</a:t>
            </a:r>
            <a:r>
              <a:rPr lang="en-GB" sz="2400" dirty="0">
                <a:latin typeface="Arial" panose="020B0604020202020204" pitchFamily="34" charset="0"/>
                <a:cs typeface="Arial" panose="020B0604020202020204" pitchFamily="34" charset="0"/>
              </a:rPr>
              <a:t>.</a:t>
            </a:r>
          </a:p>
          <a:p>
            <a:pPr marL="0" indent="0">
              <a:buNone/>
            </a:pPr>
            <a:endParaRPr lang="en-GB" sz="2400" dirty="0">
              <a:latin typeface="Arial" panose="020B0604020202020204" pitchFamily="34" charset="0"/>
              <a:cs typeface="Arial" panose="020B0604020202020204" pitchFamily="34" charset="0"/>
            </a:endParaRPr>
          </a:p>
          <a:p>
            <a:r>
              <a:rPr lang="en-GB" sz="2400" u="sng" dirty="0">
                <a:latin typeface="Arial" panose="020B0604020202020204" pitchFamily="34" charset="0"/>
                <a:cs typeface="Arial" panose="020B0604020202020204" pitchFamily="34" charset="0"/>
              </a:rPr>
              <a:t>RESCISSION</a:t>
            </a:r>
          </a:p>
          <a:p>
            <a:pPr marL="0" indent="0">
              <a:buNone/>
            </a:pPr>
            <a:r>
              <a:rPr lang="en-GB" sz="2400" dirty="0">
                <a:latin typeface="Arial" panose="020B0604020202020204" pitchFamily="34" charset="0"/>
                <a:cs typeface="Arial" panose="020B0604020202020204" pitchFamily="34" charset="0"/>
              </a:rPr>
              <a:t>As with fraudulent </a:t>
            </a:r>
            <a:r>
              <a:rPr lang="en-GB" sz="2400" dirty="0" err="1">
                <a:latin typeface="Arial" panose="020B0604020202020204" pitchFamily="34" charset="0"/>
                <a:cs typeface="Arial" panose="020B0604020202020204" pitchFamily="34" charset="0"/>
              </a:rPr>
              <a:t>misrep</a:t>
            </a:r>
            <a:r>
              <a:rPr lang="en-GB" sz="2400" dirty="0">
                <a:latin typeface="Arial" panose="020B0604020202020204" pitchFamily="34" charset="0"/>
                <a:cs typeface="Arial" panose="020B0604020202020204" pitchFamily="34" charset="0"/>
              </a:rPr>
              <a:t>, the award of rescission will be barred in some circumstances.</a:t>
            </a:r>
          </a:p>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p:txBody>
      </p:sp>
      <p:pic>
        <p:nvPicPr>
          <p:cNvPr id="4" name="Audio 3">
            <a:hlinkClick r:id="" action="ppaction://media"/>
            <a:extLst>
              <a:ext uri="{FF2B5EF4-FFF2-40B4-BE49-F238E27FC236}">
                <a16:creationId xmlns:a16="http://schemas.microsoft.com/office/drawing/2014/main" id="{93788C30-D6BB-4524-997C-49106D6130F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952025249"/>
      </p:ext>
    </p:extLst>
  </p:cSld>
  <p:clrMapOvr>
    <a:masterClrMapping/>
  </p:clrMapOvr>
  <mc:AlternateContent xmlns:mc="http://schemas.openxmlformats.org/markup-compatibility/2006" xmlns:p14="http://schemas.microsoft.com/office/powerpoint/2010/main">
    <mc:Choice Requires="p14">
      <p:transition spd="slow" p14:dur="2000" advTm="61324"/>
    </mc:Choice>
    <mc:Fallback xmlns="">
      <p:transition spd="slow" advTm="613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3.INNOCENT misrepresentation</a:t>
            </a:r>
          </a:p>
        </p:txBody>
      </p:sp>
      <p:sp>
        <p:nvSpPr>
          <p:cNvPr id="3" name="Content Placeholder 2"/>
          <p:cNvSpPr>
            <a:spLocks noGrp="1"/>
          </p:cNvSpPr>
          <p:nvPr>
            <p:ph idx="1"/>
          </p:nvPr>
        </p:nvSpPr>
        <p:spPr/>
        <p:txBody>
          <a:bodyPr>
            <a:normAutofit/>
          </a:bodyPr>
          <a:lstStyle/>
          <a:p>
            <a:pPr marL="0" indent="0" algn="ctr">
              <a:buNone/>
            </a:pPr>
            <a:r>
              <a:rPr lang="en-GB" sz="4400" dirty="0"/>
              <a:t>TASK: WHAT IS INNOCENT MISREPRESENTATION?</a:t>
            </a:r>
          </a:p>
        </p:txBody>
      </p:sp>
    </p:spTree>
    <p:extLst>
      <p:ext uri="{BB962C8B-B14F-4D97-AF65-F5344CB8AC3E}">
        <p14:creationId xmlns:p14="http://schemas.microsoft.com/office/powerpoint/2010/main" val="2689394356"/>
      </p:ext>
    </p:extLst>
  </p:cSld>
  <p:clrMapOvr>
    <a:masterClrMapping/>
  </p:clrMapOvr>
  <mc:AlternateContent xmlns:mc="http://schemas.openxmlformats.org/markup-compatibility/2006" xmlns:p14="http://schemas.microsoft.com/office/powerpoint/2010/main">
    <mc:Choice Requires="p14">
      <p:transition spd="slow" p14:dur="2000" advTm="28700"/>
    </mc:Choice>
    <mc:Fallback xmlns="">
      <p:transition spd="slow" advTm="28700"/>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D7580E-8E80-421C-BB3A-A4A378E0395B}"/>
              </a:ext>
            </a:extLst>
          </p:cNvPr>
          <p:cNvSpPr>
            <a:spLocks noGrp="1"/>
          </p:cNvSpPr>
          <p:nvPr>
            <p:ph type="title"/>
          </p:nvPr>
        </p:nvSpPr>
        <p:spPr/>
        <p:txBody>
          <a:bodyPr/>
          <a:lstStyle/>
          <a:p>
            <a:r>
              <a:rPr lang="en-GB" dirty="0"/>
              <a:t>Innocent misrepresentation</a:t>
            </a:r>
          </a:p>
        </p:txBody>
      </p:sp>
      <p:sp>
        <p:nvSpPr>
          <p:cNvPr id="3" name="Content Placeholder 2">
            <a:extLst>
              <a:ext uri="{FF2B5EF4-FFF2-40B4-BE49-F238E27FC236}">
                <a16:creationId xmlns:a16="http://schemas.microsoft.com/office/drawing/2014/main" id="{237B1ADE-BE07-4242-A58B-6A1AF56491E6}"/>
              </a:ext>
            </a:extLst>
          </p:cNvPr>
          <p:cNvSpPr>
            <a:spLocks noGrp="1"/>
          </p:cNvSpPr>
          <p:nvPr>
            <p:ph idx="1"/>
          </p:nvPr>
        </p:nvSpPr>
        <p:spPr/>
        <p:txBody>
          <a:bodyPr>
            <a:normAutofit/>
          </a:bodyPr>
          <a:lstStyle/>
          <a:p>
            <a:r>
              <a:rPr lang="en-GB" sz="2800" dirty="0"/>
              <a:t>An innocent misrepresentation is one that is neither fraudulent, nor negligent. </a:t>
            </a:r>
          </a:p>
          <a:p>
            <a:r>
              <a:rPr lang="en-GB" sz="2800" dirty="0"/>
              <a:t>An innocent misrepresentation will occur where a representor believed that the facts represented were true AND that they can prove they had reasonable grounds for believing those statements. </a:t>
            </a:r>
          </a:p>
        </p:txBody>
      </p:sp>
    </p:spTree>
    <p:extLst>
      <p:ext uri="{BB962C8B-B14F-4D97-AF65-F5344CB8AC3E}">
        <p14:creationId xmlns:p14="http://schemas.microsoft.com/office/powerpoint/2010/main" val="1172703128"/>
      </p:ext>
    </p:extLst>
  </p:cSld>
  <p:clrMapOvr>
    <a:masterClrMapping/>
  </p:clrMapOvr>
  <mc:AlternateContent xmlns:mc="http://schemas.openxmlformats.org/markup-compatibility/2006" xmlns:p14="http://schemas.microsoft.com/office/powerpoint/2010/main">
    <mc:Choice Requires="p14">
      <p:transition spd="slow" p14:dur="2000" advTm="24079"/>
    </mc:Choice>
    <mc:Fallback xmlns="">
      <p:transition spd="slow" advTm="24079"/>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3. Innocent </a:t>
            </a:r>
            <a:r>
              <a:rPr lang="en-GB" dirty="0" err="1"/>
              <a:t>misrep</a:t>
            </a:r>
            <a:r>
              <a:rPr lang="en-GB" dirty="0"/>
              <a:t>: REMEDIES</a:t>
            </a:r>
          </a:p>
        </p:txBody>
      </p:sp>
      <p:sp>
        <p:nvSpPr>
          <p:cNvPr id="3" name="Content Placeholder 2"/>
          <p:cNvSpPr>
            <a:spLocks noGrp="1"/>
          </p:cNvSpPr>
          <p:nvPr>
            <p:ph idx="1"/>
          </p:nvPr>
        </p:nvSpPr>
        <p:spPr>
          <a:xfrm>
            <a:off x="677334" y="1338263"/>
            <a:ext cx="8596668" cy="4703099"/>
          </a:xfrm>
        </p:spPr>
        <p:txBody>
          <a:bodyPr>
            <a:normAutofit fontScale="92500" lnSpcReduction="10000"/>
          </a:bodyPr>
          <a:lstStyle/>
          <a:p>
            <a:r>
              <a:rPr lang="en-GB" sz="2800" dirty="0">
                <a:latin typeface="Arial" panose="020B0604020202020204" pitchFamily="34" charset="0"/>
                <a:cs typeface="Arial" panose="020B0604020202020204" pitchFamily="34" charset="0"/>
              </a:rPr>
              <a:t>Traditionally, only rescission was allowed.</a:t>
            </a:r>
          </a:p>
          <a:p>
            <a:r>
              <a:rPr lang="en-GB" sz="2800" dirty="0">
                <a:latin typeface="Arial" panose="020B0604020202020204" pitchFamily="34" charset="0"/>
                <a:cs typeface="Arial" panose="020B0604020202020204" pitchFamily="34" charset="0"/>
              </a:rPr>
              <a:t>NOW: Under </a:t>
            </a:r>
            <a:r>
              <a:rPr lang="en-GB" sz="2800" dirty="0">
                <a:solidFill>
                  <a:srgbClr val="FF0000"/>
                </a:solidFill>
                <a:latin typeface="Arial" panose="020B0604020202020204" pitchFamily="34" charset="0"/>
                <a:cs typeface="Arial" panose="020B0604020202020204" pitchFamily="34" charset="0"/>
              </a:rPr>
              <a:t>s2(2)MA 1967 </a:t>
            </a:r>
            <a:r>
              <a:rPr lang="en-GB" sz="2800" dirty="0">
                <a:latin typeface="Arial" panose="020B0604020202020204" pitchFamily="34" charset="0"/>
                <a:cs typeface="Arial" panose="020B0604020202020204" pitchFamily="34" charset="0"/>
              </a:rPr>
              <a:t>– Courts may award </a:t>
            </a:r>
            <a:r>
              <a:rPr lang="en-GB" sz="2800" b="1" dirty="0">
                <a:latin typeface="Arial" panose="020B0604020202020204" pitchFamily="34" charset="0"/>
                <a:cs typeface="Arial" panose="020B0604020202020204" pitchFamily="34" charset="0"/>
              </a:rPr>
              <a:t>DAMAGES IN LIEU (in place) OF RESCISSION</a:t>
            </a:r>
          </a:p>
          <a:p>
            <a:r>
              <a:rPr lang="en-GB" sz="2800" dirty="0">
                <a:latin typeface="Arial" panose="020B0604020202020204" pitchFamily="34" charset="0"/>
                <a:cs typeface="Arial" panose="020B0604020202020204" pitchFamily="34" charset="0"/>
              </a:rPr>
              <a:t>MA 1967 instructs the courts to consider:</a:t>
            </a:r>
          </a:p>
          <a:p>
            <a:pPr marL="0" indent="0">
              <a:buNone/>
            </a:pPr>
            <a:r>
              <a:rPr lang="en-GB" sz="2800" i="1" dirty="0">
                <a:latin typeface="Arial" panose="020B0604020202020204" pitchFamily="34" charset="0"/>
                <a:cs typeface="Arial" panose="020B0604020202020204" pitchFamily="34" charset="0"/>
              </a:rPr>
              <a:t>‘That it would be equitable to do so, having regard to the nature of the </a:t>
            </a:r>
            <a:r>
              <a:rPr lang="en-GB" sz="2800" i="1" dirty="0" err="1">
                <a:latin typeface="Arial" panose="020B0604020202020204" pitchFamily="34" charset="0"/>
                <a:cs typeface="Arial" panose="020B0604020202020204" pitchFamily="34" charset="0"/>
              </a:rPr>
              <a:t>misrep</a:t>
            </a:r>
            <a:r>
              <a:rPr lang="en-GB" sz="2800" i="1" dirty="0">
                <a:latin typeface="Arial" panose="020B0604020202020204" pitchFamily="34" charset="0"/>
                <a:cs typeface="Arial" panose="020B0604020202020204" pitchFamily="34" charset="0"/>
              </a:rPr>
              <a:t> and the loss that would be caused by it if the contract were upheld, as well as to the loss that rescission would cause the other party’</a:t>
            </a:r>
          </a:p>
          <a:p>
            <a:pPr marL="0" indent="0">
              <a:buNone/>
            </a:pPr>
            <a:endParaRPr lang="en-GB" sz="2800" i="1"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Court cannot award both remedies – the right to damages will also be lost if the power to rescind is lost.</a:t>
            </a:r>
          </a:p>
        </p:txBody>
      </p:sp>
    </p:spTree>
    <p:extLst>
      <p:ext uri="{BB962C8B-B14F-4D97-AF65-F5344CB8AC3E}">
        <p14:creationId xmlns:p14="http://schemas.microsoft.com/office/powerpoint/2010/main" val="1650643098"/>
      </p:ext>
    </p:extLst>
  </p:cSld>
  <p:clrMapOvr>
    <a:masterClrMapping/>
  </p:clrMapOvr>
  <mc:AlternateContent xmlns:mc="http://schemas.openxmlformats.org/markup-compatibility/2006" xmlns:p14="http://schemas.microsoft.com/office/powerpoint/2010/main">
    <mc:Choice Requires="p14">
      <p:transition spd="slow" p14:dur="2000" advTm="76231"/>
    </mc:Choice>
    <mc:Fallback xmlns="">
      <p:transition spd="slow" advTm="76231"/>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3686BB-2FE4-4575-9439-F6D1AB3D723A}"/>
              </a:ext>
            </a:extLst>
          </p:cNvPr>
          <p:cNvSpPr txBox="1">
            <a:spLocks noGrp="1"/>
          </p:cNvSpPr>
          <p:nvPr>
            <p:ph type="title"/>
          </p:nvPr>
        </p:nvSpPr>
        <p:spPr>
          <a:xfrm>
            <a:off x="752474" y="609600"/>
            <a:ext cx="8521527" cy="1104900"/>
          </a:xfrm>
        </p:spPr>
        <p:txBody>
          <a:bodyPr/>
          <a:lstStyle/>
          <a:p>
            <a:endParaRPr lang="en-GB" dirty="0"/>
          </a:p>
        </p:txBody>
      </p:sp>
      <p:sp>
        <p:nvSpPr>
          <p:cNvPr id="3" name="Content Placeholder 2">
            <a:extLst>
              <a:ext uri="{FF2B5EF4-FFF2-40B4-BE49-F238E27FC236}">
                <a16:creationId xmlns:a16="http://schemas.microsoft.com/office/drawing/2014/main" id="{ACAFEE6E-24AD-4F18-890F-3D92982E2721}"/>
              </a:ext>
            </a:extLst>
          </p:cNvPr>
          <p:cNvSpPr txBox="1">
            <a:spLocks noGrp="1"/>
          </p:cNvSpPr>
          <p:nvPr>
            <p:ph idx="1"/>
          </p:nvPr>
        </p:nvSpPr>
        <p:spPr>
          <a:xfrm>
            <a:off x="677334" y="1571625"/>
            <a:ext cx="8596668" cy="4469737"/>
          </a:xfrm>
        </p:spPr>
        <p:txBody>
          <a:bodyPr/>
          <a:lstStyle/>
          <a:p>
            <a:pPr marL="0" lvl="0" indent="0">
              <a:buNone/>
            </a:pPr>
            <a:r>
              <a:rPr lang="en-GB" sz="2400" dirty="0"/>
              <a:t>The measure of damages under s2(2) is debatable, but is generally thought to be the less generous contractual measure.</a:t>
            </a:r>
          </a:p>
          <a:p>
            <a:pPr marL="0" lvl="0" indent="0">
              <a:buNone/>
            </a:pPr>
            <a:r>
              <a:rPr lang="en-GB" sz="2400" dirty="0"/>
              <a:t>Note that the Court cannot award both remedies under s2(2) and </a:t>
            </a:r>
            <a:r>
              <a:rPr lang="en-GB" sz="2400" b="1" i="1" dirty="0"/>
              <a:t>Salt v </a:t>
            </a:r>
            <a:r>
              <a:rPr lang="en-GB" sz="2400" b="1" i="1" dirty="0" err="1"/>
              <a:t>Stratstone</a:t>
            </a:r>
            <a:r>
              <a:rPr lang="en-GB" sz="2400" b="1" i="1" dirty="0"/>
              <a:t> Specialist Ltd [2015] </a:t>
            </a:r>
            <a:r>
              <a:rPr lang="en-GB" sz="2400" dirty="0"/>
              <a:t>has confirmed the right to damages will be lost if the power to rescind is lost.  Consequently, the victim of an innocent representation may have no remedy at all, unless he/she can prove that the statement was a term of the contract.</a:t>
            </a:r>
          </a:p>
        </p:txBody>
      </p:sp>
    </p:spTree>
  </p:cSld>
  <p:clrMapOvr>
    <a:masterClrMapping/>
  </p:clrMapOvr>
  <mc:AlternateContent xmlns:mc="http://schemas.openxmlformats.org/markup-compatibility/2006" xmlns:p14="http://schemas.microsoft.com/office/powerpoint/2010/main">
    <mc:Choice Requires="p14">
      <p:transition spd="slow" p14:dur="2000" advTm="25263"/>
    </mc:Choice>
    <mc:Fallback xmlns="">
      <p:transition spd="slow" advTm="25263"/>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a:t>Summary of remedies for misrepresentation</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473981494"/>
              </p:ext>
            </p:extLst>
          </p:nvPr>
        </p:nvGraphicFramePr>
        <p:xfrm>
          <a:off x="649818" y="1270000"/>
          <a:ext cx="10864848" cy="5434641"/>
        </p:xfrm>
        <a:graphic>
          <a:graphicData uri="http://schemas.openxmlformats.org/drawingml/2006/table">
            <a:tbl>
              <a:tblPr firstRow="1" bandRow="1">
                <a:tableStyleId>{5C22544A-7EE6-4342-B048-85BDC9FD1C3A}</a:tableStyleId>
              </a:tblPr>
              <a:tblGrid>
                <a:gridCol w="3608744">
                  <a:extLst>
                    <a:ext uri="{9D8B030D-6E8A-4147-A177-3AD203B41FA5}">
                      <a16:colId xmlns:a16="http://schemas.microsoft.com/office/drawing/2014/main" val="20000"/>
                    </a:ext>
                  </a:extLst>
                </a:gridCol>
                <a:gridCol w="3608744">
                  <a:extLst>
                    <a:ext uri="{9D8B030D-6E8A-4147-A177-3AD203B41FA5}">
                      <a16:colId xmlns:a16="http://schemas.microsoft.com/office/drawing/2014/main" val="20001"/>
                    </a:ext>
                  </a:extLst>
                </a:gridCol>
                <a:gridCol w="3647360">
                  <a:extLst>
                    <a:ext uri="{9D8B030D-6E8A-4147-A177-3AD203B41FA5}">
                      <a16:colId xmlns:a16="http://schemas.microsoft.com/office/drawing/2014/main" val="20002"/>
                    </a:ext>
                  </a:extLst>
                </a:gridCol>
              </a:tblGrid>
              <a:tr h="382994">
                <a:tc>
                  <a:txBody>
                    <a:bodyPr/>
                    <a:lstStyle/>
                    <a:p>
                      <a:r>
                        <a:rPr lang="en-GB" dirty="0"/>
                        <a:t>TYPE</a:t>
                      </a:r>
                    </a:p>
                  </a:txBody>
                  <a:tcPr/>
                </a:tc>
                <a:tc>
                  <a:txBody>
                    <a:bodyPr/>
                    <a:lstStyle/>
                    <a:p>
                      <a:r>
                        <a:rPr lang="en-GB" dirty="0"/>
                        <a:t>RESCISSION</a:t>
                      </a:r>
                    </a:p>
                  </a:txBody>
                  <a:tcPr/>
                </a:tc>
                <a:tc>
                  <a:txBody>
                    <a:bodyPr/>
                    <a:lstStyle/>
                    <a:p>
                      <a:r>
                        <a:rPr lang="en-GB" dirty="0"/>
                        <a:t>DAMAGES</a:t>
                      </a:r>
                    </a:p>
                  </a:txBody>
                  <a:tcPr/>
                </a:tc>
                <a:extLst>
                  <a:ext uri="{0D108BD9-81ED-4DB2-BD59-A6C34878D82A}">
                    <a16:rowId xmlns:a16="http://schemas.microsoft.com/office/drawing/2014/main" val="10000"/>
                  </a:ext>
                </a:extLst>
              </a:tr>
              <a:tr h="2077614">
                <a:tc>
                  <a:txBody>
                    <a:bodyPr/>
                    <a:lstStyle/>
                    <a:p>
                      <a:r>
                        <a:rPr lang="en-GB" dirty="0"/>
                        <a:t>FRAUDULENT</a:t>
                      </a:r>
                    </a:p>
                    <a:p>
                      <a:endParaRPr lang="en-GB" dirty="0"/>
                    </a:p>
                    <a:p>
                      <a:r>
                        <a:rPr lang="en-GB" dirty="0"/>
                        <a:t>Derry v Peek [1889]</a:t>
                      </a:r>
                    </a:p>
                  </a:txBody>
                  <a:tcPr/>
                </a:tc>
                <a:tc>
                  <a:txBody>
                    <a:bodyPr/>
                    <a:lstStyle/>
                    <a:p>
                      <a:r>
                        <a:rPr lang="en-GB" dirty="0"/>
                        <a:t>Available: subject to usual restrictions</a:t>
                      </a:r>
                    </a:p>
                    <a:p>
                      <a:endParaRPr lang="en-GB" dirty="0"/>
                    </a:p>
                  </a:txBody>
                  <a:tcPr/>
                </a:tc>
                <a:tc>
                  <a:txBody>
                    <a:bodyPr/>
                    <a:lstStyle/>
                    <a:p>
                      <a:r>
                        <a:rPr lang="en-GB" dirty="0"/>
                        <a:t>Available: awarded on a tortious basis</a:t>
                      </a:r>
                    </a:p>
                    <a:p>
                      <a:endParaRPr lang="en-GB" dirty="0"/>
                    </a:p>
                    <a:p>
                      <a:r>
                        <a:rPr lang="en-GB" dirty="0"/>
                        <a:t>Smith</a:t>
                      </a:r>
                      <a:r>
                        <a:rPr lang="en-GB" baseline="0" dirty="0"/>
                        <a:t> &amp; New Court Securities Ltd v </a:t>
                      </a:r>
                      <a:r>
                        <a:rPr lang="en-GB" baseline="0" dirty="0" err="1"/>
                        <a:t>Scrimgeour</a:t>
                      </a:r>
                      <a:r>
                        <a:rPr lang="en-GB" baseline="0" dirty="0"/>
                        <a:t> Vickers (Asset Management) Ltd [1996]</a:t>
                      </a:r>
                      <a:endParaRPr lang="en-GB" dirty="0"/>
                    </a:p>
                  </a:txBody>
                  <a:tcPr/>
                </a:tc>
                <a:extLst>
                  <a:ext uri="{0D108BD9-81ED-4DB2-BD59-A6C34878D82A}">
                    <a16:rowId xmlns:a16="http://schemas.microsoft.com/office/drawing/2014/main" val="10001"/>
                  </a:ext>
                </a:extLst>
              </a:tr>
              <a:tr h="1510993">
                <a:tc>
                  <a:txBody>
                    <a:bodyPr/>
                    <a:lstStyle/>
                    <a:p>
                      <a:r>
                        <a:rPr lang="en-GB" dirty="0"/>
                        <a:t>NEGLIGENT</a:t>
                      </a:r>
                    </a:p>
                    <a:p>
                      <a:endParaRPr lang="en-GB" dirty="0"/>
                    </a:p>
                    <a:p>
                      <a:r>
                        <a:rPr lang="en-GB" dirty="0"/>
                        <a:t>S2(1) MA 1967</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Available:</a:t>
                      </a:r>
                      <a:r>
                        <a:rPr lang="en-GB" baseline="0" dirty="0"/>
                        <a:t> subject to usual restrictions</a:t>
                      </a:r>
                      <a:endParaRPr lang="en-GB" dirty="0"/>
                    </a:p>
                    <a:p>
                      <a:endParaRPr lang="en-GB" dirty="0"/>
                    </a:p>
                  </a:txBody>
                  <a:tcPr/>
                </a:tc>
                <a:tc>
                  <a:txBody>
                    <a:bodyPr/>
                    <a:lstStyle/>
                    <a:p>
                      <a:r>
                        <a:rPr lang="en-GB" dirty="0"/>
                        <a:t>Available: awarded on a tortious basis</a:t>
                      </a:r>
                    </a:p>
                    <a:p>
                      <a:endParaRPr lang="en-GB" dirty="0"/>
                    </a:p>
                    <a:p>
                      <a:r>
                        <a:rPr lang="en-GB" dirty="0" err="1"/>
                        <a:t>Royscot</a:t>
                      </a:r>
                      <a:r>
                        <a:rPr lang="en-GB" dirty="0"/>
                        <a:t> Trust Ltd v Rogerson [1991]</a:t>
                      </a:r>
                    </a:p>
                  </a:txBody>
                  <a:tcPr/>
                </a:tc>
                <a:extLst>
                  <a:ext uri="{0D108BD9-81ED-4DB2-BD59-A6C34878D82A}">
                    <a16:rowId xmlns:a16="http://schemas.microsoft.com/office/drawing/2014/main" val="10002"/>
                  </a:ext>
                </a:extLst>
              </a:tr>
              <a:tr h="1371235">
                <a:tc>
                  <a:txBody>
                    <a:bodyPr/>
                    <a:lstStyle/>
                    <a:p>
                      <a:r>
                        <a:rPr lang="en-GB" dirty="0"/>
                        <a:t>INNOCENT</a:t>
                      </a:r>
                    </a:p>
                    <a:p>
                      <a:endParaRPr lang="en-GB" dirty="0"/>
                    </a:p>
                    <a:p>
                      <a:r>
                        <a:rPr lang="en-GB" dirty="0"/>
                        <a:t>S2(2)MA</a:t>
                      </a:r>
                      <a:r>
                        <a:rPr lang="en-GB" baseline="0" dirty="0"/>
                        <a:t> 1967</a:t>
                      </a:r>
                      <a:endParaRPr lang="en-GB" dirty="0"/>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Available:</a:t>
                      </a:r>
                      <a:r>
                        <a:rPr lang="en-GB" baseline="0" dirty="0"/>
                        <a:t> subject to usual restrictions</a:t>
                      </a:r>
                      <a:endParaRPr lang="en-GB" dirty="0"/>
                    </a:p>
                    <a:p>
                      <a:endParaRPr lang="en-GB" dirty="0"/>
                    </a:p>
                  </a:txBody>
                  <a:tcPr/>
                </a:tc>
                <a:tc>
                  <a:txBody>
                    <a:bodyPr/>
                    <a:lstStyle/>
                    <a:p>
                      <a:r>
                        <a:rPr lang="en-GB" dirty="0"/>
                        <a:t>Only available in lieu of rescission – s2(2)MA 1967</a:t>
                      </a:r>
                    </a:p>
                    <a:p>
                      <a:r>
                        <a:rPr lang="en-GB" dirty="0"/>
                        <a:t>Contractual basis rather than tortious</a:t>
                      </a:r>
                    </a:p>
                    <a:p>
                      <a:endParaRPr lang="en-GB" dirty="0"/>
                    </a:p>
                  </a:txBody>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1599175375"/>
      </p:ext>
    </p:extLst>
  </p:cSld>
  <p:clrMapOvr>
    <a:masterClrMapping/>
  </p:clrMapOvr>
  <mc:AlternateContent xmlns:mc="http://schemas.openxmlformats.org/markup-compatibility/2006" xmlns:p14="http://schemas.microsoft.com/office/powerpoint/2010/main">
    <mc:Choice Requires="p14">
      <p:transition spd="slow" p14:dur="2000" advTm="19760"/>
    </mc:Choice>
    <mc:Fallback xmlns="">
      <p:transition spd="slow" advTm="19760"/>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6" name="Group 25">
            <a:extLst>
              <a:ext uri="{FF2B5EF4-FFF2-40B4-BE49-F238E27FC236}">
                <a16:creationId xmlns:a16="http://schemas.microsoft.com/office/drawing/2014/main" id="{10BE40E3-5550-4CDD-B4FD-387C33EBF1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3" name="Straight Connector 22">
              <a:extLst>
                <a:ext uri="{FF2B5EF4-FFF2-40B4-BE49-F238E27FC236}">
                  <a16:creationId xmlns:a16="http://schemas.microsoft.com/office/drawing/2014/main" id="{71A6B738-E50C-4653-B343-B9D6A5EA27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8" name="Straight Connector 27">
              <a:extLst>
                <a:ext uri="{FF2B5EF4-FFF2-40B4-BE49-F238E27FC236}">
                  <a16:creationId xmlns:a16="http://schemas.microsoft.com/office/drawing/2014/main" id="{498768D6-B28C-40A3-B381-39306F5816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a:extLst>
                <a:ext uri="{FF2B5EF4-FFF2-40B4-BE49-F238E27FC236}">
                  <a16:creationId xmlns:a16="http://schemas.microsoft.com/office/drawing/2014/main" id="{B27C15B9-7795-4321-AB30-DF1DEF65C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5">
              <a:extLst>
                <a:ext uri="{FF2B5EF4-FFF2-40B4-BE49-F238E27FC236}">
                  <a16:creationId xmlns:a16="http://schemas.microsoft.com/office/drawing/2014/main" id="{578EC957-1F3F-4C00-B023-C8725C217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7" name="Isosceles Triangle 36">
              <a:extLst>
                <a:ext uri="{FF2B5EF4-FFF2-40B4-BE49-F238E27FC236}">
                  <a16:creationId xmlns:a16="http://schemas.microsoft.com/office/drawing/2014/main" id="{3D642632-BBD5-46D6-A91D-9B2BF6821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Rectangle 27">
              <a:extLst>
                <a:ext uri="{FF2B5EF4-FFF2-40B4-BE49-F238E27FC236}">
                  <a16:creationId xmlns:a16="http://schemas.microsoft.com/office/drawing/2014/main" id="{BF9D518D-AFF5-4DE2-AEE2-0EC15479A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9" name="Rectangle 28">
              <a:extLst>
                <a:ext uri="{FF2B5EF4-FFF2-40B4-BE49-F238E27FC236}">
                  <a16:creationId xmlns:a16="http://schemas.microsoft.com/office/drawing/2014/main" id="{14EF979B-B00D-460C-BD56-7EEAFB7E0F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Rectangle 29">
              <a:extLst>
                <a:ext uri="{FF2B5EF4-FFF2-40B4-BE49-F238E27FC236}">
                  <a16:creationId xmlns:a16="http://schemas.microsoft.com/office/drawing/2014/main" id="{3E40F9A1-6B82-400F-9397-26D1D36F1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Isosceles Triangle 40">
              <a:extLst>
                <a:ext uri="{FF2B5EF4-FFF2-40B4-BE49-F238E27FC236}">
                  <a16:creationId xmlns:a16="http://schemas.microsoft.com/office/drawing/2014/main" id="{2EF7DDF1-FF86-4CA4-B08B-8939557EBD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6" name="Isosceles Triangle 35">
              <a:extLst>
                <a:ext uri="{FF2B5EF4-FFF2-40B4-BE49-F238E27FC236}">
                  <a16:creationId xmlns:a16="http://schemas.microsoft.com/office/drawing/2014/main" id="{6D7C1F89-72B2-4FDC-B9E2-04F52D5C5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pic>
        <p:nvPicPr>
          <p:cNvPr id="21" name="Picture 20" descr="A hand holding a pen and shading circles on a sheet">
            <a:extLst>
              <a:ext uri="{FF2B5EF4-FFF2-40B4-BE49-F238E27FC236}">
                <a16:creationId xmlns:a16="http://schemas.microsoft.com/office/drawing/2014/main" id="{F37A9F49-8F5C-DD60-5B5A-4531D8D17033}"/>
              </a:ext>
            </a:extLst>
          </p:cNvPr>
          <p:cNvPicPr>
            <a:picLocks noChangeAspect="1"/>
          </p:cNvPicPr>
          <p:nvPr/>
        </p:nvPicPr>
        <p:blipFill rotWithShape="1">
          <a:blip r:embed="rId3"/>
          <a:srcRect l="28011" r="4700" b="-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extBox 1"/>
          <p:cNvSpPr txBox="1"/>
          <p:nvPr/>
        </p:nvSpPr>
        <p:spPr>
          <a:xfrm>
            <a:off x="485245" y="1319514"/>
            <a:ext cx="4878514" cy="6366075"/>
          </a:xfrm>
          <a:prstGeom prst="rect">
            <a:avLst/>
          </a:prstGeom>
        </p:spPr>
        <p:txBody>
          <a:bodyPr vert="horz" lIns="91440" tIns="45720" rIns="91440" bIns="45720" rtlCol="0">
            <a:normAutofit/>
          </a:bodyPr>
          <a:lstStyle/>
          <a:p>
            <a:pPr indent="-228600">
              <a:lnSpc>
                <a:spcPct val="90000"/>
              </a:lnSpc>
              <a:spcBef>
                <a:spcPts val="1000"/>
              </a:spcBef>
              <a:buClr>
                <a:schemeClr val="accent1"/>
              </a:buClr>
              <a:buSzPct val="80000"/>
              <a:buFont typeface="Wingdings 3" charset="2"/>
              <a:buChar char=""/>
            </a:pPr>
            <a:r>
              <a:rPr lang="en-US" sz="1600" b="1" u="sng" dirty="0">
                <a:solidFill>
                  <a:schemeClr val="tx1">
                    <a:lumMod val="75000"/>
                    <a:lumOff val="25000"/>
                  </a:schemeClr>
                </a:solidFill>
              </a:rPr>
              <a:t>SELF-ASSESSMENT QUESTIONS</a:t>
            </a:r>
          </a:p>
          <a:p>
            <a:pPr indent="-228600">
              <a:lnSpc>
                <a:spcPct val="90000"/>
              </a:lnSpc>
              <a:spcBef>
                <a:spcPts val="1000"/>
              </a:spcBef>
              <a:buClr>
                <a:schemeClr val="accent1"/>
              </a:buClr>
              <a:buSzPct val="80000"/>
              <a:buFont typeface="Wingdings 3" charset="2"/>
              <a:buChar char=""/>
            </a:pPr>
            <a:endParaRPr lang="en-US" sz="1600" dirty="0">
              <a:solidFill>
                <a:schemeClr val="tx1">
                  <a:lumMod val="75000"/>
                  <a:lumOff val="25000"/>
                </a:schemeClr>
              </a:solidFill>
            </a:endParaRPr>
          </a:p>
          <a:p>
            <a:pPr indent="-228600">
              <a:lnSpc>
                <a:spcPct val="90000"/>
              </a:lnSpc>
              <a:spcBef>
                <a:spcPts val="1000"/>
              </a:spcBef>
              <a:buClr>
                <a:schemeClr val="accent1"/>
              </a:buClr>
              <a:buSzPct val="80000"/>
              <a:buFont typeface="Wingdings 3" charset="2"/>
              <a:buChar char=""/>
            </a:pPr>
            <a:r>
              <a:rPr lang="en-US" sz="1600" dirty="0">
                <a:solidFill>
                  <a:schemeClr val="tx1">
                    <a:lumMod val="75000"/>
                    <a:lumOff val="25000"/>
                  </a:schemeClr>
                </a:solidFill>
              </a:rPr>
              <a:t>1. What is the difference between a voidable contract and a contract that is void?</a:t>
            </a:r>
          </a:p>
          <a:p>
            <a:pPr indent="-228600">
              <a:lnSpc>
                <a:spcPct val="90000"/>
              </a:lnSpc>
              <a:spcBef>
                <a:spcPts val="1000"/>
              </a:spcBef>
              <a:buClr>
                <a:schemeClr val="accent1"/>
              </a:buClr>
              <a:buSzPct val="80000"/>
              <a:buFont typeface="Wingdings 3" charset="2"/>
              <a:buChar char=""/>
            </a:pPr>
            <a:endParaRPr lang="en-US" sz="1600" dirty="0">
              <a:solidFill>
                <a:schemeClr val="tx1">
                  <a:lumMod val="75000"/>
                  <a:lumOff val="25000"/>
                </a:schemeClr>
              </a:solidFill>
            </a:endParaRPr>
          </a:p>
          <a:p>
            <a:pPr indent="-228600">
              <a:lnSpc>
                <a:spcPct val="90000"/>
              </a:lnSpc>
              <a:spcBef>
                <a:spcPts val="1000"/>
              </a:spcBef>
              <a:buClr>
                <a:schemeClr val="accent1"/>
              </a:buClr>
              <a:buSzPct val="80000"/>
              <a:buFont typeface="Wingdings 3" charset="2"/>
              <a:buChar char=""/>
            </a:pPr>
            <a:r>
              <a:rPr lang="en-US" sz="1600" dirty="0">
                <a:solidFill>
                  <a:schemeClr val="tx1">
                    <a:lumMod val="75000"/>
                    <a:lumOff val="25000"/>
                  </a:schemeClr>
                </a:solidFill>
              </a:rPr>
              <a:t>2. Define misrepresentation</a:t>
            </a:r>
          </a:p>
          <a:p>
            <a:pPr indent="-228600">
              <a:lnSpc>
                <a:spcPct val="90000"/>
              </a:lnSpc>
              <a:spcBef>
                <a:spcPts val="1000"/>
              </a:spcBef>
              <a:buClr>
                <a:schemeClr val="accent1"/>
              </a:buClr>
              <a:buSzPct val="80000"/>
              <a:buFont typeface="Wingdings 3" charset="2"/>
              <a:buChar char=""/>
            </a:pPr>
            <a:endParaRPr lang="en-US" sz="1600" dirty="0">
              <a:solidFill>
                <a:schemeClr val="tx1">
                  <a:lumMod val="75000"/>
                  <a:lumOff val="25000"/>
                </a:schemeClr>
              </a:solidFill>
            </a:endParaRPr>
          </a:p>
          <a:p>
            <a:pPr indent="-228600">
              <a:lnSpc>
                <a:spcPct val="90000"/>
              </a:lnSpc>
              <a:spcBef>
                <a:spcPts val="1000"/>
              </a:spcBef>
              <a:buClr>
                <a:schemeClr val="accent1"/>
              </a:buClr>
              <a:buSzPct val="80000"/>
              <a:buFont typeface="Wingdings 3" charset="2"/>
              <a:buChar char=""/>
            </a:pPr>
            <a:r>
              <a:rPr lang="en-US" sz="1600" dirty="0">
                <a:solidFill>
                  <a:schemeClr val="tx1">
                    <a:lumMod val="75000"/>
                    <a:lumOff val="25000"/>
                  </a:schemeClr>
                </a:solidFill>
              </a:rPr>
              <a:t>3. What are the different types of misrepresentation?</a:t>
            </a:r>
          </a:p>
          <a:p>
            <a:pPr indent="-228600">
              <a:lnSpc>
                <a:spcPct val="90000"/>
              </a:lnSpc>
              <a:spcBef>
                <a:spcPts val="1000"/>
              </a:spcBef>
              <a:buClr>
                <a:schemeClr val="accent1"/>
              </a:buClr>
              <a:buSzPct val="80000"/>
              <a:buFont typeface="Wingdings 3" charset="2"/>
              <a:buChar char=""/>
            </a:pPr>
            <a:endParaRPr lang="en-US" sz="1600" dirty="0">
              <a:solidFill>
                <a:schemeClr val="tx1">
                  <a:lumMod val="75000"/>
                  <a:lumOff val="25000"/>
                </a:schemeClr>
              </a:solidFill>
            </a:endParaRPr>
          </a:p>
          <a:p>
            <a:pPr indent="-228600">
              <a:lnSpc>
                <a:spcPct val="90000"/>
              </a:lnSpc>
              <a:spcBef>
                <a:spcPts val="1000"/>
              </a:spcBef>
              <a:buClr>
                <a:schemeClr val="accent1"/>
              </a:buClr>
              <a:buSzPct val="80000"/>
              <a:buFont typeface="Wingdings 3" charset="2"/>
              <a:buChar char=""/>
            </a:pPr>
            <a:r>
              <a:rPr lang="en-US" sz="1600" dirty="0">
                <a:solidFill>
                  <a:schemeClr val="tx1">
                    <a:lumMod val="75000"/>
                    <a:lumOff val="25000"/>
                  </a:schemeClr>
                </a:solidFill>
              </a:rPr>
              <a:t>4. What is the difference between damages that are awarded on </a:t>
            </a:r>
          </a:p>
          <a:p>
            <a:pPr marL="342900" indent="-228600">
              <a:lnSpc>
                <a:spcPct val="90000"/>
              </a:lnSpc>
              <a:spcBef>
                <a:spcPts val="1000"/>
              </a:spcBef>
              <a:buClr>
                <a:schemeClr val="accent1"/>
              </a:buClr>
              <a:buSzPct val="80000"/>
              <a:buFont typeface="Wingdings 3" charset="2"/>
              <a:buChar char=""/>
            </a:pPr>
            <a:r>
              <a:rPr lang="en-US" sz="1600" dirty="0">
                <a:solidFill>
                  <a:schemeClr val="tx1">
                    <a:lumMod val="75000"/>
                    <a:lumOff val="25000"/>
                  </a:schemeClr>
                </a:solidFill>
              </a:rPr>
              <a:t>A tortious basis </a:t>
            </a:r>
          </a:p>
          <a:p>
            <a:pPr marL="342900" indent="-228600">
              <a:lnSpc>
                <a:spcPct val="90000"/>
              </a:lnSpc>
              <a:spcBef>
                <a:spcPts val="1000"/>
              </a:spcBef>
              <a:buClr>
                <a:schemeClr val="accent1"/>
              </a:buClr>
              <a:buSzPct val="80000"/>
              <a:buFont typeface="Wingdings 3" charset="2"/>
              <a:buChar char=""/>
            </a:pPr>
            <a:r>
              <a:rPr lang="en-US" sz="1600" dirty="0">
                <a:solidFill>
                  <a:schemeClr val="tx1">
                    <a:lumMod val="75000"/>
                    <a:lumOff val="25000"/>
                  </a:schemeClr>
                </a:solidFill>
              </a:rPr>
              <a:t>A contractual basis</a:t>
            </a:r>
          </a:p>
          <a:p>
            <a:pPr indent="-228600">
              <a:lnSpc>
                <a:spcPct val="90000"/>
              </a:lnSpc>
              <a:spcBef>
                <a:spcPts val="1000"/>
              </a:spcBef>
              <a:buClr>
                <a:schemeClr val="accent1"/>
              </a:buClr>
              <a:buSzPct val="80000"/>
              <a:buFont typeface="Wingdings 3" charset="2"/>
              <a:buChar char=""/>
            </a:pPr>
            <a:endParaRPr lang="en-US" sz="1600" dirty="0">
              <a:solidFill>
                <a:schemeClr val="tx1">
                  <a:lumMod val="75000"/>
                  <a:lumOff val="25000"/>
                </a:schemeClr>
              </a:solidFill>
            </a:endParaRPr>
          </a:p>
          <a:p>
            <a:pPr indent="-228600">
              <a:lnSpc>
                <a:spcPct val="90000"/>
              </a:lnSpc>
              <a:spcBef>
                <a:spcPts val="1000"/>
              </a:spcBef>
              <a:buClr>
                <a:schemeClr val="accent1"/>
              </a:buClr>
              <a:buSzPct val="80000"/>
              <a:buFont typeface="Wingdings 3" charset="2"/>
              <a:buChar char=""/>
            </a:pPr>
            <a:r>
              <a:rPr lang="en-US" sz="1600" dirty="0">
                <a:solidFill>
                  <a:schemeClr val="tx1">
                    <a:lumMod val="75000"/>
                    <a:lumOff val="25000"/>
                  </a:schemeClr>
                </a:solidFill>
              </a:rPr>
              <a:t>5. List some bars to awarding rescission.</a:t>
            </a:r>
          </a:p>
          <a:p>
            <a:pPr indent="-228600">
              <a:lnSpc>
                <a:spcPct val="90000"/>
              </a:lnSpc>
              <a:spcBef>
                <a:spcPts val="1000"/>
              </a:spcBef>
              <a:buClr>
                <a:schemeClr val="accent1"/>
              </a:buClr>
              <a:buSzPct val="80000"/>
              <a:buFont typeface="Wingdings 3" charset="2"/>
              <a:buChar char=""/>
            </a:pPr>
            <a:endParaRPr lang="en-US" sz="1100" dirty="0">
              <a:solidFill>
                <a:schemeClr val="tx1">
                  <a:lumMod val="75000"/>
                  <a:lumOff val="25000"/>
                </a:schemeClr>
              </a:solidFill>
            </a:endParaRPr>
          </a:p>
          <a:p>
            <a:pPr indent="-228600">
              <a:lnSpc>
                <a:spcPct val="90000"/>
              </a:lnSpc>
              <a:spcBef>
                <a:spcPts val="1000"/>
              </a:spcBef>
              <a:buClr>
                <a:schemeClr val="accent1"/>
              </a:buClr>
              <a:buSzPct val="80000"/>
              <a:buFont typeface="Wingdings 3" charset="2"/>
              <a:buChar char=""/>
            </a:pPr>
            <a:endParaRPr lang="en-US" sz="1100" dirty="0">
              <a:solidFill>
                <a:schemeClr val="tx1">
                  <a:lumMod val="75000"/>
                  <a:lumOff val="25000"/>
                </a:schemeClr>
              </a:solidFill>
            </a:endParaRPr>
          </a:p>
        </p:txBody>
      </p:sp>
      <p:cxnSp>
        <p:nvCxnSpPr>
          <p:cNvPr id="38" name="Straight Connector 37">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40" name="Straight Connector 39">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2"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4"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6"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8"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0"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2"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4"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62895739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71B91-4214-46BE-B0B4-862F63E86F93}"/>
              </a:ext>
            </a:extLst>
          </p:cNvPr>
          <p:cNvSpPr>
            <a:spLocks noGrp="1"/>
          </p:cNvSpPr>
          <p:nvPr>
            <p:ph type="ctrTitle"/>
          </p:nvPr>
        </p:nvSpPr>
        <p:spPr>
          <a:xfrm>
            <a:off x="-1057272" y="-248285"/>
            <a:ext cx="9144000" cy="2764028"/>
          </a:xfrm>
        </p:spPr>
        <p:txBody>
          <a:bodyPr anchor="ctr">
            <a:normAutofit/>
          </a:bodyPr>
          <a:lstStyle/>
          <a:p>
            <a:r>
              <a:rPr lang="en-GB" sz="7200" dirty="0"/>
              <a:t>Mistake</a:t>
            </a:r>
          </a:p>
        </p:txBody>
      </p:sp>
      <p:pic>
        <p:nvPicPr>
          <p:cNvPr id="4" name="Picture 3">
            <a:extLst>
              <a:ext uri="{FF2B5EF4-FFF2-40B4-BE49-F238E27FC236}">
                <a16:creationId xmlns:a16="http://schemas.microsoft.com/office/drawing/2014/main" id="{1ED3ED16-BA98-4E89-CD2C-82013A187160}"/>
              </a:ext>
            </a:extLst>
          </p:cNvPr>
          <p:cNvPicPr>
            <a:picLocks noChangeAspect="1"/>
          </p:cNvPicPr>
          <p:nvPr/>
        </p:nvPicPr>
        <p:blipFill>
          <a:blip r:embed="rId3"/>
          <a:srcRect b="18712"/>
          <a:stretch/>
        </p:blipFill>
        <p:spPr>
          <a:xfrm>
            <a:off x="818279" y="2064134"/>
            <a:ext cx="8890078" cy="3050791"/>
          </a:xfrm>
          <a:prstGeom prst="rect">
            <a:avLst/>
          </a:prstGeom>
        </p:spPr>
      </p:pic>
    </p:spTree>
    <p:extLst>
      <p:ext uri="{BB962C8B-B14F-4D97-AF65-F5344CB8AC3E}">
        <p14:creationId xmlns:p14="http://schemas.microsoft.com/office/powerpoint/2010/main" val="5353981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4A3669-E5EF-4169-B8AB-008EF0CA97D3}"/>
              </a:ext>
            </a:extLst>
          </p:cNvPr>
          <p:cNvSpPr>
            <a:spLocks noGrp="1"/>
          </p:cNvSpPr>
          <p:nvPr>
            <p:ph type="title"/>
          </p:nvPr>
        </p:nvSpPr>
        <p:spPr>
          <a:xfrm>
            <a:off x="1285240" y="1050595"/>
            <a:ext cx="8074815" cy="1618489"/>
          </a:xfrm>
        </p:spPr>
        <p:txBody>
          <a:bodyPr anchor="ctr">
            <a:normAutofit/>
          </a:bodyPr>
          <a:lstStyle/>
          <a:p>
            <a:r>
              <a:rPr lang="en-GB" sz="7200" dirty="0"/>
              <a:t>Types of mistake</a:t>
            </a:r>
          </a:p>
        </p:txBody>
      </p:sp>
      <p:pic>
        <p:nvPicPr>
          <p:cNvPr id="5" name="Picture 4">
            <a:extLst>
              <a:ext uri="{FF2B5EF4-FFF2-40B4-BE49-F238E27FC236}">
                <a16:creationId xmlns:a16="http://schemas.microsoft.com/office/drawing/2014/main" id="{E323EAC7-BF6F-4F83-A439-BAFFBAA1DE47}"/>
              </a:ext>
            </a:extLst>
          </p:cNvPr>
          <p:cNvPicPr>
            <a:picLocks noChangeAspect="1"/>
          </p:cNvPicPr>
          <p:nvPr/>
        </p:nvPicPr>
        <p:blipFill rotWithShape="1">
          <a:blip r:embed="rId3"/>
          <a:srcRect l="35544" t="51075" r="41517" b="23334"/>
          <a:stretch/>
        </p:blipFill>
        <p:spPr>
          <a:xfrm>
            <a:off x="2934928" y="2612107"/>
            <a:ext cx="4240161" cy="3153620"/>
          </a:xfrm>
          <a:prstGeom prst="rect">
            <a:avLst/>
          </a:prstGeom>
        </p:spPr>
      </p:pic>
    </p:spTree>
    <p:extLst>
      <p:ext uri="{BB962C8B-B14F-4D97-AF65-F5344CB8AC3E}">
        <p14:creationId xmlns:p14="http://schemas.microsoft.com/office/powerpoint/2010/main" val="133064400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FB4859-C5BD-49F6-9C0D-4621F3FEA5D6}"/>
              </a:ext>
            </a:extLst>
          </p:cNvPr>
          <p:cNvSpPr>
            <a:spLocks noGrp="1"/>
          </p:cNvSpPr>
          <p:nvPr>
            <p:ph type="title"/>
          </p:nvPr>
        </p:nvSpPr>
        <p:spPr>
          <a:xfrm>
            <a:off x="1194141" y="-72232"/>
            <a:ext cx="10515600" cy="1325563"/>
          </a:xfrm>
        </p:spPr>
        <p:txBody>
          <a:bodyPr/>
          <a:lstStyle/>
          <a:p>
            <a:r>
              <a:rPr lang="en-GB" dirty="0"/>
              <a:t>Common mistake </a:t>
            </a:r>
          </a:p>
        </p:txBody>
      </p:sp>
      <p:sp>
        <p:nvSpPr>
          <p:cNvPr id="3" name="Content Placeholder 2">
            <a:extLst>
              <a:ext uri="{FF2B5EF4-FFF2-40B4-BE49-F238E27FC236}">
                <a16:creationId xmlns:a16="http://schemas.microsoft.com/office/drawing/2014/main" id="{DE3C39C2-907E-40CC-AA3F-69E4F6C0CBAB}"/>
              </a:ext>
            </a:extLst>
          </p:cNvPr>
          <p:cNvSpPr>
            <a:spLocks noGrp="1"/>
          </p:cNvSpPr>
          <p:nvPr>
            <p:ph idx="1"/>
          </p:nvPr>
        </p:nvSpPr>
        <p:spPr>
          <a:xfrm>
            <a:off x="525217" y="1253331"/>
            <a:ext cx="10515600" cy="4351338"/>
          </a:xfrm>
        </p:spPr>
        <p:txBody>
          <a:bodyPr>
            <a:normAutofit/>
          </a:bodyPr>
          <a:lstStyle/>
          <a:p>
            <a:r>
              <a:rPr lang="en-GB" dirty="0"/>
              <a:t>Sometimes known as ‘identical mistake’ or ‘shared mistake’ because both parties have made the same fundamental mistake. </a:t>
            </a:r>
          </a:p>
          <a:p>
            <a:pPr marL="0" indent="0">
              <a:buNone/>
            </a:pPr>
            <a:r>
              <a:rPr lang="en-GB" dirty="0"/>
              <a:t>• It will not operate if one party is at fault. </a:t>
            </a:r>
          </a:p>
          <a:p>
            <a:pPr marL="0" indent="0">
              <a:buNone/>
            </a:pPr>
            <a:r>
              <a:rPr lang="en-GB" dirty="0"/>
              <a:t>• The contract must not make express provision on the matter. </a:t>
            </a:r>
          </a:p>
          <a:p>
            <a:pPr marL="0" indent="0">
              <a:buNone/>
            </a:pPr>
            <a:r>
              <a:rPr lang="en-GB" dirty="0"/>
              <a:t>• The mistake must be fundamental, </a:t>
            </a:r>
          </a:p>
          <a:p>
            <a:pPr marL="0" indent="0">
              <a:buNone/>
            </a:pPr>
            <a:r>
              <a:rPr lang="en-GB" dirty="0"/>
              <a:t>One instance where the courts will find a fundamental mistake is where both parties are mistaken as to the very existence of the subject matter of the contract. </a:t>
            </a:r>
          </a:p>
        </p:txBody>
      </p:sp>
      <p:sp>
        <p:nvSpPr>
          <p:cNvPr id="6" name="TextBox 5">
            <a:extLst>
              <a:ext uri="{FF2B5EF4-FFF2-40B4-BE49-F238E27FC236}">
                <a16:creationId xmlns:a16="http://schemas.microsoft.com/office/drawing/2014/main" id="{08FD7DEA-E2BE-45A7-829C-4B23ABA23C4A}"/>
              </a:ext>
            </a:extLst>
          </p:cNvPr>
          <p:cNvSpPr txBox="1"/>
          <p:nvPr/>
        </p:nvSpPr>
        <p:spPr>
          <a:xfrm>
            <a:off x="3403430" y="4866005"/>
            <a:ext cx="6097022" cy="1477328"/>
          </a:xfrm>
          <a:prstGeom prst="rect">
            <a:avLst/>
          </a:prstGeom>
          <a:noFill/>
        </p:spPr>
        <p:txBody>
          <a:bodyPr wrap="square">
            <a:spAutoFit/>
          </a:bodyPr>
          <a:lstStyle/>
          <a:p>
            <a:r>
              <a:rPr lang="en-GB" dirty="0" err="1"/>
              <a:t>Ruhi</a:t>
            </a:r>
            <a:r>
              <a:rPr lang="en-GB" dirty="0"/>
              <a:t> agrees to sell her car to Bharat, but unbeknown to either of them the car has already </a:t>
            </a:r>
          </a:p>
          <a:p>
            <a:r>
              <a:rPr lang="en-GB" dirty="0"/>
              <a:t>been destroyed in a fire. Their contract will be rendered void as there is nothing to </a:t>
            </a:r>
          </a:p>
          <a:p>
            <a:r>
              <a:rPr lang="en-GB" dirty="0"/>
              <a:t>contract about.</a:t>
            </a:r>
          </a:p>
        </p:txBody>
      </p:sp>
      <p:pic>
        <p:nvPicPr>
          <p:cNvPr id="7" name="Picture 6">
            <a:extLst>
              <a:ext uri="{FF2B5EF4-FFF2-40B4-BE49-F238E27FC236}">
                <a16:creationId xmlns:a16="http://schemas.microsoft.com/office/drawing/2014/main" id="{A0281AFB-A55A-48B2-8E69-B941C6380387}"/>
              </a:ext>
            </a:extLst>
          </p:cNvPr>
          <p:cNvPicPr>
            <a:picLocks noChangeAspect="1"/>
          </p:cNvPicPr>
          <p:nvPr/>
        </p:nvPicPr>
        <p:blipFill>
          <a:blip r:embed="rId3"/>
          <a:stretch>
            <a:fillRect/>
          </a:stretch>
        </p:blipFill>
        <p:spPr>
          <a:xfrm>
            <a:off x="739010" y="5142022"/>
            <a:ext cx="2450627" cy="925294"/>
          </a:xfrm>
          <a:prstGeom prst="rect">
            <a:avLst/>
          </a:prstGeom>
        </p:spPr>
      </p:pic>
    </p:spTree>
    <p:extLst>
      <p:ext uri="{BB962C8B-B14F-4D97-AF65-F5344CB8AC3E}">
        <p14:creationId xmlns:p14="http://schemas.microsoft.com/office/powerpoint/2010/main" val="215030803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C66660-CE7B-4D2F-A3B5-71CAA1E3B367}"/>
              </a:ext>
            </a:extLst>
          </p:cNvPr>
          <p:cNvSpPr>
            <a:spLocks noGrp="1"/>
          </p:cNvSpPr>
          <p:nvPr>
            <p:ph type="title"/>
          </p:nvPr>
        </p:nvSpPr>
        <p:spPr/>
        <p:txBody>
          <a:bodyPr/>
          <a:lstStyle/>
          <a:p>
            <a:r>
              <a:rPr lang="en-GB" dirty="0"/>
              <a:t>Common mistake</a:t>
            </a:r>
          </a:p>
        </p:txBody>
      </p:sp>
      <p:sp>
        <p:nvSpPr>
          <p:cNvPr id="5" name="Content Placeholder 4">
            <a:extLst>
              <a:ext uri="{FF2B5EF4-FFF2-40B4-BE49-F238E27FC236}">
                <a16:creationId xmlns:a16="http://schemas.microsoft.com/office/drawing/2014/main" id="{7CAFC153-57E3-48CE-9723-2DC10F248646}"/>
              </a:ext>
            </a:extLst>
          </p:cNvPr>
          <p:cNvSpPr>
            <a:spLocks noGrp="1"/>
          </p:cNvSpPr>
          <p:nvPr>
            <p:ph idx="1"/>
          </p:nvPr>
        </p:nvSpPr>
        <p:spPr>
          <a:xfrm>
            <a:off x="677334" y="1447801"/>
            <a:ext cx="8596668" cy="4593562"/>
          </a:xfrm>
        </p:spPr>
        <p:txBody>
          <a:bodyPr>
            <a:normAutofit fontScale="92500" lnSpcReduction="10000"/>
          </a:bodyPr>
          <a:lstStyle/>
          <a:p>
            <a:r>
              <a:rPr lang="en-GB" dirty="0"/>
              <a:t>On the other hand a simple mistake as to the quality of the subject matter will not usually be deemed sufficiently fundamental as to effect the validity of a contract. </a:t>
            </a:r>
          </a:p>
          <a:p>
            <a:r>
              <a:rPr lang="en-GB" dirty="0"/>
              <a:t>This is best illustrated by the case of </a:t>
            </a:r>
            <a:r>
              <a:rPr lang="en-GB" i="1" dirty="0">
                <a:solidFill>
                  <a:srgbClr val="00B0F0"/>
                </a:solidFill>
              </a:rPr>
              <a:t>Bell v Lever Bros [1932]</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2800" dirty="0">
                <a:solidFill>
                  <a:schemeClr val="tx1"/>
                </a:solidFill>
                <a:effectLst/>
                <a:latin typeface="Calibri" panose="020F0502020204030204" pitchFamily="34" charset="0"/>
                <a:ea typeface="DengXian" panose="02010600030101010101" pitchFamily="2" charset="-122"/>
                <a:cs typeface="Arial" panose="020B0604020202020204" pitchFamily="34" charset="0"/>
              </a:rPr>
              <a:t>Because a mistake as to quality is unlikely to make performance radically different it is generally viewed as a last resort argument i.e.  where there is no other course of action open to the claimant as was indeed in the case above A and B had not lied about the status of the settlement agreement they had genuinely forgotten about their earlier breaches so there had been no prospect of lever Bros suing them for misrepresentation and or breach of an express term of the contract lever Bros only option had been to argue mistake.</a:t>
            </a:r>
          </a:p>
          <a:p>
            <a:endParaRPr lang="en-GB" dirty="0"/>
          </a:p>
        </p:txBody>
      </p:sp>
    </p:spTree>
    <p:extLst>
      <p:ext uri="{BB962C8B-B14F-4D97-AF65-F5344CB8AC3E}">
        <p14:creationId xmlns:p14="http://schemas.microsoft.com/office/powerpoint/2010/main" val="8715829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D5CD0-5346-4FDB-B80D-5620FFAC180F}"/>
              </a:ext>
            </a:extLst>
          </p:cNvPr>
          <p:cNvSpPr>
            <a:spLocks noGrp="1"/>
          </p:cNvSpPr>
          <p:nvPr>
            <p:ph type="title"/>
          </p:nvPr>
        </p:nvSpPr>
        <p:spPr>
          <a:xfrm>
            <a:off x="332740" y="-182402"/>
            <a:ext cx="10449560" cy="1618489"/>
          </a:xfrm>
        </p:spPr>
        <p:txBody>
          <a:bodyPr anchor="ctr">
            <a:normAutofit/>
          </a:bodyPr>
          <a:lstStyle/>
          <a:p>
            <a:r>
              <a:rPr lang="en-GB" sz="7200" dirty="0"/>
              <a:t>Cross-purpose mistake</a:t>
            </a:r>
          </a:p>
        </p:txBody>
      </p:sp>
      <p:sp>
        <p:nvSpPr>
          <p:cNvPr id="3" name="Content Placeholder 2">
            <a:extLst>
              <a:ext uri="{FF2B5EF4-FFF2-40B4-BE49-F238E27FC236}">
                <a16:creationId xmlns:a16="http://schemas.microsoft.com/office/drawing/2014/main" id="{0E64F98D-CC2A-439F-8D60-94E2B063D8F9}"/>
              </a:ext>
            </a:extLst>
          </p:cNvPr>
          <p:cNvSpPr>
            <a:spLocks noGrp="1"/>
          </p:cNvSpPr>
          <p:nvPr>
            <p:ph idx="1"/>
          </p:nvPr>
        </p:nvSpPr>
        <p:spPr>
          <a:xfrm>
            <a:off x="600075" y="1285875"/>
            <a:ext cx="7839075" cy="4945281"/>
          </a:xfrm>
        </p:spPr>
        <p:txBody>
          <a:bodyPr anchor="t">
            <a:normAutofit/>
          </a:bodyPr>
          <a:lstStyle/>
          <a:p>
            <a:pPr marL="0" indent="0">
              <a:buNone/>
            </a:pPr>
            <a:r>
              <a:rPr lang="en-GB" sz="2400" b="1" i="1" dirty="0">
                <a:solidFill>
                  <a:srgbClr val="00B0F0"/>
                </a:solidFill>
              </a:rPr>
              <a:t>Raffles v </a:t>
            </a:r>
            <a:r>
              <a:rPr lang="en-GB" sz="2400" b="1" i="1" dirty="0" err="1">
                <a:solidFill>
                  <a:srgbClr val="00B0F0"/>
                </a:solidFill>
              </a:rPr>
              <a:t>Wickelhaus</a:t>
            </a:r>
            <a:r>
              <a:rPr lang="en-GB" sz="2400" b="1" i="1" dirty="0">
                <a:solidFill>
                  <a:srgbClr val="00B0F0"/>
                </a:solidFill>
              </a:rPr>
              <a:t> [1864]</a:t>
            </a:r>
          </a:p>
          <a:p>
            <a:pPr marL="0" indent="0">
              <a:buNone/>
            </a:pPr>
            <a:r>
              <a:rPr lang="en-GB" sz="2400" dirty="0">
                <a:solidFill>
                  <a:schemeClr val="tx1"/>
                </a:solidFill>
                <a:latin typeface="Calibri" panose="020F0502020204030204" pitchFamily="34" charset="0"/>
                <a:ea typeface="DengXian" panose="02010600030101010101" pitchFamily="2" charset="-122"/>
                <a:cs typeface="Arial" panose="020B0604020202020204" pitchFamily="34" charset="0"/>
              </a:rPr>
              <a:t>C</a:t>
            </a:r>
            <a:r>
              <a:rPr lang="en-GB" sz="2400" dirty="0">
                <a:solidFill>
                  <a:schemeClr val="tx1"/>
                </a:solidFill>
                <a:effectLst/>
                <a:latin typeface="Calibri" panose="020F0502020204030204" pitchFamily="34" charset="0"/>
                <a:ea typeface="DengXian" panose="02010600030101010101" pitchFamily="2" charset="-122"/>
                <a:cs typeface="Arial" panose="020B0604020202020204" pitchFamily="34" charset="0"/>
              </a:rPr>
              <a:t>oncerned a contract to sell cotton from a ship named Peerless which had sailed from Bombay.  </a:t>
            </a:r>
            <a:r>
              <a:rPr lang="en-GB" sz="2400" dirty="0">
                <a:solidFill>
                  <a:schemeClr val="tx1"/>
                </a:solidFill>
                <a:latin typeface="Calibri" panose="020F0502020204030204" pitchFamily="34" charset="0"/>
                <a:ea typeface="DengXian" panose="02010600030101010101" pitchFamily="2" charset="-122"/>
                <a:cs typeface="Arial" panose="020B0604020202020204" pitchFamily="34" charset="0"/>
              </a:rPr>
              <a:t>I</a:t>
            </a:r>
            <a:r>
              <a:rPr lang="en-GB" sz="2400" dirty="0">
                <a:solidFill>
                  <a:schemeClr val="tx1"/>
                </a:solidFill>
                <a:effectLst/>
                <a:latin typeface="Calibri" panose="020F0502020204030204" pitchFamily="34" charset="0"/>
                <a:ea typeface="DengXian" panose="02010600030101010101" pitchFamily="2" charset="-122"/>
                <a:cs typeface="Arial" panose="020B0604020202020204" pitchFamily="34" charset="0"/>
              </a:rPr>
              <a:t>n the event there were two ships named Peerless that had sailed from Bombay one had sailed in October and the other in December. The seller brought an action against the buyer for failing to take delivery of the cotton from the ship that had sailed in December the buyer argued that there was a latent ambiguity in the contract and that they believed the ship in the contract to be the one that had sailed in October on an objective analysis there was no way to resolve the ambiguity so the court found for the buyer, i.e. the contract was void.</a:t>
            </a:r>
          </a:p>
          <a:p>
            <a:pPr marL="0" indent="0">
              <a:buNone/>
            </a:pPr>
            <a:endParaRPr lang="en-GB" sz="2400" b="1" i="1" dirty="0">
              <a:solidFill>
                <a:srgbClr val="FF0000"/>
              </a:solidFill>
            </a:endParaRPr>
          </a:p>
        </p:txBody>
      </p:sp>
    </p:spTree>
    <p:extLst>
      <p:ext uri="{BB962C8B-B14F-4D97-AF65-F5344CB8AC3E}">
        <p14:creationId xmlns:p14="http://schemas.microsoft.com/office/powerpoint/2010/main" val="409807363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4F363D-93FA-4CDE-88AC-435D1F495A83}"/>
              </a:ext>
            </a:extLst>
          </p:cNvPr>
          <p:cNvSpPr>
            <a:spLocks noGrp="1"/>
          </p:cNvSpPr>
          <p:nvPr>
            <p:ph type="title"/>
          </p:nvPr>
        </p:nvSpPr>
        <p:spPr>
          <a:xfrm>
            <a:off x="1927014" y="545669"/>
            <a:ext cx="8074815" cy="1618489"/>
          </a:xfrm>
        </p:spPr>
        <p:txBody>
          <a:bodyPr anchor="ctr">
            <a:normAutofit/>
          </a:bodyPr>
          <a:lstStyle/>
          <a:p>
            <a:r>
              <a:rPr lang="en-GB" sz="7200" dirty="0"/>
              <a:t>Unilateral mistake </a:t>
            </a:r>
          </a:p>
        </p:txBody>
      </p:sp>
      <p:sp>
        <p:nvSpPr>
          <p:cNvPr id="3" name="Content Placeholder 2">
            <a:extLst>
              <a:ext uri="{FF2B5EF4-FFF2-40B4-BE49-F238E27FC236}">
                <a16:creationId xmlns:a16="http://schemas.microsoft.com/office/drawing/2014/main" id="{3E014D69-19D6-4711-85D7-0CF4B7DB460D}"/>
              </a:ext>
            </a:extLst>
          </p:cNvPr>
          <p:cNvSpPr>
            <a:spLocks noGrp="1"/>
          </p:cNvSpPr>
          <p:nvPr>
            <p:ph idx="1"/>
          </p:nvPr>
        </p:nvSpPr>
        <p:spPr>
          <a:xfrm>
            <a:off x="742566" y="2086551"/>
            <a:ext cx="8617489" cy="3683314"/>
          </a:xfrm>
        </p:spPr>
        <p:txBody>
          <a:bodyPr anchor="t">
            <a:normAutofit fontScale="47500" lnSpcReduction="20000"/>
          </a:bodyPr>
          <a:lstStyle/>
          <a:p>
            <a:r>
              <a:rPr lang="en-GB" sz="3600" dirty="0">
                <a:effectLst/>
                <a:latin typeface="Calibri" panose="020F0502020204030204" pitchFamily="34" charset="0"/>
                <a:ea typeface="DengXian" panose="02010600030101010101" pitchFamily="2" charset="-122"/>
                <a:cs typeface="Arial" panose="020B0604020202020204" pitchFamily="34" charset="0"/>
              </a:rPr>
              <a:t>Unilateral mistake </a:t>
            </a:r>
            <a:r>
              <a:rPr lang="en-GB" sz="3600" dirty="0" err="1">
                <a:effectLst/>
                <a:latin typeface="Calibri" panose="020F0502020204030204" pitchFamily="34" charset="0"/>
                <a:ea typeface="DengXian" panose="02010600030101010101" pitchFamily="2" charset="-122"/>
                <a:cs typeface="Arial" panose="020B0604020202020204" pitchFamily="34" charset="0"/>
              </a:rPr>
              <a:t>ie</a:t>
            </a:r>
            <a:r>
              <a:rPr lang="en-GB" sz="3600" dirty="0">
                <a:effectLst/>
                <a:latin typeface="Calibri" panose="020F0502020204030204" pitchFamily="34" charset="0"/>
                <a:ea typeface="DengXian" panose="02010600030101010101" pitchFamily="2" charset="-122"/>
                <a:cs typeface="Arial" panose="020B0604020202020204" pitchFamily="34" charset="0"/>
              </a:rPr>
              <a:t> where only one party is mistaken is often relied on where there has been a mistake as to the identity of the other contracting party however only a genuine mistake of this nature where the identity of the other party is of vital importance will render the contract void if the mistake is as to anything less for example any mistakes simply as to the other parties attributes such as credit worthiness then it will generally not affect the validity of the contract.</a:t>
            </a:r>
          </a:p>
          <a:p>
            <a:r>
              <a:rPr lang="en-GB" sz="3600" i="1" dirty="0">
                <a:solidFill>
                  <a:srgbClr val="00B0F0"/>
                </a:solidFill>
              </a:rPr>
              <a:t>Cundy v Lindsay [1878]</a:t>
            </a:r>
          </a:p>
          <a:p>
            <a:pPr marL="0" indent="0">
              <a:buNone/>
            </a:pPr>
            <a:r>
              <a:rPr lang="en-GB" sz="3600" dirty="0">
                <a:solidFill>
                  <a:schemeClr val="tx1"/>
                </a:solidFill>
                <a:effectLst/>
                <a:latin typeface="Calibri" panose="020F0502020204030204" pitchFamily="34" charset="0"/>
                <a:ea typeface="DengXian" panose="02010600030101010101" pitchFamily="2" charset="-122"/>
                <a:cs typeface="Arial" panose="020B0604020202020204" pitchFamily="34" charset="0"/>
              </a:rPr>
              <a:t>A case in which the identity of the other party was held to be crucial is Cundy and Lindsay 1878. It involved a contract concluded by written correspondence. A rogue set up business under the name ‘</a:t>
            </a:r>
            <a:r>
              <a:rPr lang="en-GB" sz="3600" dirty="0" err="1">
                <a:solidFill>
                  <a:schemeClr val="tx1"/>
                </a:solidFill>
                <a:latin typeface="Calibri" panose="020F0502020204030204" pitchFamily="34" charset="0"/>
                <a:ea typeface="DengXian" panose="02010600030101010101" pitchFamily="2" charset="-122"/>
                <a:cs typeface="Arial" panose="020B0604020202020204" pitchFamily="34" charset="0"/>
              </a:rPr>
              <a:t>B</a:t>
            </a:r>
            <a:r>
              <a:rPr lang="en-GB" sz="3600" dirty="0" err="1">
                <a:solidFill>
                  <a:schemeClr val="tx1"/>
                </a:solidFill>
                <a:effectLst/>
                <a:latin typeface="Calibri" panose="020F0502020204030204" pitchFamily="34" charset="0"/>
                <a:ea typeface="DengXian" panose="02010600030101010101" pitchFamily="2" charset="-122"/>
                <a:cs typeface="Arial" panose="020B0604020202020204" pitchFamily="34" charset="0"/>
              </a:rPr>
              <a:t>lenkarn</a:t>
            </a:r>
            <a:r>
              <a:rPr lang="en-GB" sz="3600" dirty="0">
                <a:solidFill>
                  <a:schemeClr val="tx1"/>
                </a:solidFill>
                <a:effectLst/>
                <a:latin typeface="Calibri" panose="020F0502020204030204" pitchFamily="34" charset="0"/>
                <a:ea typeface="DengXian" panose="02010600030101010101" pitchFamily="2" charset="-122"/>
                <a:cs typeface="Arial" panose="020B0604020202020204" pitchFamily="34" charset="0"/>
              </a:rPr>
              <a:t>’ at 37 wood St. A reputable company </a:t>
            </a:r>
            <a:r>
              <a:rPr lang="en-GB" sz="3600" dirty="0" err="1">
                <a:solidFill>
                  <a:schemeClr val="tx1"/>
                </a:solidFill>
                <a:latin typeface="Calibri" panose="020F0502020204030204" pitchFamily="34" charset="0"/>
                <a:ea typeface="DengXian" panose="02010600030101010101" pitchFamily="2" charset="-122"/>
                <a:cs typeface="Arial" panose="020B0604020202020204" pitchFamily="34" charset="0"/>
              </a:rPr>
              <a:t>B</a:t>
            </a:r>
            <a:r>
              <a:rPr lang="en-GB" sz="3600" dirty="0" err="1">
                <a:solidFill>
                  <a:schemeClr val="tx1"/>
                </a:solidFill>
                <a:effectLst/>
                <a:latin typeface="Calibri" panose="020F0502020204030204" pitchFamily="34" charset="0"/>
                <a:ea typeface="DengXian" panose="02010600030101010101" pitchFamily="2" charset="-122"/>
                <a:cs typeface="Arial" panose="020B0604020202020204" pitchFamily="34" charset="0"/>
              </a:rPr>
              <a:t>lenkiron</a:t>
            </a:r>
            <a:r>
              <a:rPr lang="en-GB" sz="3600" dirty="0">
                <a:solidFill>
                  <a:schemeClr val="tx1"/>
                </a:solidFill>
                <a:effectLst/>
                <a:latin typeface="Calibri" panose="020F0502020204030204" pitchFamily="34" charset="0"/>
                <a:ea typeface="DengXian" panose="02010600030101010101" pitchFamily="2" charset="-122"/>
                <a:cs typeface="Arial" panose="020B0604020202020204" pitchFamily="34" charset="0"/>
              </a:rPr>
              <a:t> and Co traded at 123 wood St. The rogue ordered goods from the plaintiffs making his signature look like </a:t>
            </a:r>
            <a:r>
              <a:rPr lang="en-GB" sz="3600" dirty="0" err="1">
                <a:solidFill>
                  <a:schemeClr val="tx1"/>
                </a:solidFill>
                <a:effectLst/>
                <a:latin typeface="Calibri" panose="020F0502020204030204" pitchFamily="34" charset="0"/>
                <a:ea typeface="DengXian" panose="02010600030101010101" pitchFamily="2" charset="-122"/>
                <a:cs typeface="Arial" panose="020B0604020202020204" pitchFamily="34" charset="0"/>
              </a:rPr>
              <a:t>Blenkiron</a:t>
            </a:r>
            <a:r>
              <a:rPr lang="en-GB" sz="3600" dirty="0">
                <a:solidFill>
                  <a:schemeClr val="tx1"/>
                </a:solidFill>
                <a:effectLst/>
                <a:latin typeface="Calibri" panose="020F0502020204030204" pitchFamily="34" charset="0"/>
                <a:ea typeface="DengXian" panose="02010600030101010101" pitchFamily="2" charset="-122"/>
                <a:cs typeface="Arial" panose="020B0604020202020204" pitchFamily="34" charset="0"/>
              </a:rPr>
              <a:t>. The plaintiff sent the goods to </a:t>
            </a:r>
            <a:r>
              <a:rPr lang="en-GB" sz="3600" dirty="0" err="1">
                <a:solidFill>
                  <a:schemeClr val="tx1"/>
                </a:solidFill>
                <a:effectLst/>
                <a:latin typeface="Calibri" panose="020F0502020204030204" pitchFamily="34" charset="0"/>
                <a:ea typeface="DengXian" panose="02010600030101010101" pitchFamily="2" charset="-122"/>
                <a:cs typeface="Arial" panose="020B0604020202020204" pitchFamily="34" charset="0"/>
              </a:rPr>
              <a:t>Blankiron</a:t>
            </a:r>
            <a:r>
              <a:rPr lang="en-GB" sz="3600" dirty="0">
                <a:solidFill>
                  <a:schemeClr val="tx1"/>
                </a:solidFill>
                <a:effectLst/>
                <a:latin typeface="Calibri" panose="020F0502020204030204" pitchFamily="34" charset="0"/>
                <a:ea typeface="DengXian" panose="02010600030101010101" pitchFamily="2" charset="-122"/>
                <a:cs typeface="Arial" panose="020B0604020202020204" pitchFamily="34" charset="0"/>
              </a:rPr>
              <a:t> Co at the rogue's address. Before the rogue paid for the goods, though, he resold them to an innocent purchases. The plaintiffs only hope to recover the goods was to argue mistaken identity on the basis that they intended to deal specifically with </a:t>
            </a:r>
            <a:r>
              <a:rPr lang="en-GB" sz="3600" dirty="0" err="1">
                <a:solidFill>
                  <a:schemeClr val="tx1"/>
                </a:solidFill>
                <a:latin typeface="Calibri" panose="020F0502020204030204" pitchFamily="34" charset="0"/>
                <a:ea typeface="DengXian" panose="02010600030101010101" pitchFamily="2" charset="-122"/>
                <a:cs typeface="Arial" panose="020B0604020202020204" pitchFamily="34" charset="0"/>
              </a:rPr>
              <a:t>B</a:t>
            </a:r>
            <a:r>
              <a:rPr lang="en-GB" sz="3600" dirty="0" err="1">
                <a:solidFill>
                  <a:schemeClr val="tx1"/>
                </a:solidFill>
                <a:effectLst/>
                <a:latin typeface="Calibri" panose="020F0502020204030204" pitchFamily="34" charset="0"/>
                <a:ea typeface="DengXian" panose="02010600030101010101" pitchFamily="2" charset="-122"/>
                <a:cs typeface="Arial" panose="020B0604020202020204" pitchFamily="34" charset="0"/>
              </a:rPr>
              <a:t>lenkiron</a:t>
            </a:r>
            <a:r>
              <a:rPr lang="en-GB" sz="3600" dirty="0">
                <a:solidFill>
                  <a:schemeClr val="tx1"/>
                </a:solidFill>
                <a:effectLst/>
                <a:latin typeface="Calibri" panose="020F0502020204030204" pitchFamily="34" charset="0"/>
                <a:ea typeface="DengXian" panose="02010600030101010101" pitchFamily="2" charset="-122"/>
                <a:cs typeface="Arial" panose="020B0604020202020204" pitchFamily="34" charset="0"/>
              </a:rPr>
              <a:t> and Co and not with whatever firm happened to be operating from 23 Wood Street their argument succeeded and the contract was held to be void mistake.</a:t>
            </a:r>
          </a:p>
          <a:p>
            <a:pPr marL="0" indent="0">
              <a:buNone/>
            </a:pPr>
            <a:endParaRPr lang="en-GB" sz="2400" i="1" dirty="0">
              <a:solidFill>
                <a:srgbClr val="FF0000"/>
              </a:solidFill>
            </a:endParaRPr>
          </a:p>
        </p:txBody>
      </p:sp>
    </p:spTree>
    <p:extLst>
      <p:ext uri="{BB962C8B-B14F-4D97-AF65-F5344CB8AC3E}">
        <p14:creationId xmlns:p14="http://schemas.microsoft.com/office/powerpoint/2010/main" val="406860550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81CA9-F81C-4F95-BC4E-89AB58B7D399}"/>
              </a:ext>
            </a:extLst>
          </p:cNvPr>
          <p:cNvSpPr>
            <a:spLocks noGrp="1"/>
          </p:cNvSpPr>
          <p:nvPr>
            <p:ph type="title"/>
          </p:nvPr>
        </p:nvSpPr>
        <p:spPr/>
        <p:txBody>
          <a:bodyPr/>
          <a:lstStyle/>
          <a:p>
            <a:r>
              <a:rPr lang="en-GB" dirty="0"/>
              <a:t>Mistake or Misrepresentation?</a:t>
            </a:r>
          </a:p>
        </p:txBody>
      </p:sp>
      <p:pic>
        <p:nvPicPr>
          <p:cNvPr id="5" name="Content Placeholder 4">
            <a:extLst>
              <a:ext uri="{FF2B5EF4-FFF2-40B4-BE49-F238E27FC236}">
                <a16:creationId xmlns:a16="http://schemas.microsoft.com/office/drawing/2014/main" id="{BA5A4F20-CC5D-4E5E-82D8-51B6B6C756F2}"/>
              </a:ext>
            </a:extLst>
          </p:cNvPr>
          <p:cNvPicPr>
            <a:picLocks noGrp="1" noChangeAspect="1"/>
          </p:cNvPicPr>
          <p:nvPr>
            <p:ph idx="1"/>
          </p:nvPr>
        </p:nvPicPr>
        <p:blipFill rotWithShape="1">
          <a:blip r:embed="rId3"/>
          <a:srcRect l="37610" t="39729" r="33806" b="32308"/>
          <a:stretch/>
        </p:blipFill>
        <p:spPr>
          <a:xfrm>
            <a:off x="3134033" y="1762432"/>
            <a:ext cx="6264134" cy="4085303"/>
          </a:xfrm>
        </p:spPr>
      </p:pic>
    </p:spTree>
    <p:extLst>
      <p:ext uri="{BB962C8B-B14F-4D97-AF65-F5344CB8AC3E}">
        <p14:creationId xmlns:p14="http://schemas.microsoft.com/office/powerpoint/2010/main" val="40791711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643905-0632-FE4D-329E-369A20DAEB27}"/>
              </a:ext>
            </a:extLst>
          </p:cNvPr>
          <p:cNvSpPr>
            <a:spLocks noGrp="1"/>
          </p:cNvSpPr>
          <p:nvPr>
            <p:ph type="ctrTitle"/>
          </p:nvPr>
        </p:nvSpPr>
        <p:spPr>
          <a:xfrm>
            <a:off x="-216958" y="0"/>
            <a:ext cx="7766936" cy="1646302"/>
          </a:xfrm>
        </p:spPr>
        <p:txBody>
          <a:bodyPr/>
          <a:lstStyle/>
          <a:p>
            <a:r>
              <a:rPr lang="en-GB" dirty="0"/>
              <a:t>Any questions?</a:t>
            </a:r>
          </a:p>
        </p:txBody>
      </p:sp>
    </p:spTree>
    <p:extLst>
      <p:ext uri="{BB962C8B-B14F-4D97-AF65-F5344CB8AC3E}">
        <p14:creationId xmlns:p14="http://schemas.microsoft.com/office/powerpoint/2010/main" val="90950463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2633</Words>
  <Application>Microsoft Office PowerPoint</Application>
  <PresentationFormat>Widescreen</PresentationFormat>
  <Paragraphs>254</Paragraphs>
  <Slides>34</Slides>
  <Notes>33</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34</vt:i4>
      </vt:variant>
    </vt:vector>
  </HeadingPairs>
  <TitlesOfParts>
    <vt:vector size="40" baseType="lpstr">
      <vt:lpstr>Arial</vt:lpstr>
      <vt:lpstr>Calibri</vt:lpstr>
      <vt:lpstr>Times New Roman</vt:lpstr>
      <vt:lpstr>Trebuchet MS</vt:lpstr>
      <vt:lpstr>Wingdings 3</vt:lpstr>
      <vt:lpstr>Facet</vt:lpstr>
      <vt:lpstr>Vitiating factors: MISREPRESENTATION &amp; MISTAKE </vt:lpstr>
      <vt:lpstr>LEARNING OBJECTIVES</vt:lpstr>
      <vt:lpstr>QUESTION</vt:lpstr>
      <vt:lpstr>We will discuss</vt:lpstr>
      <vt:lpstr>EFFECT OF INVALIDATION</vt:lpstr>
      <vt:lpstr>MISREPRESENTATION DEFINED</vt:lpstr>
      <vt:lpstr>STATEMENT OF FACT OR LAW</vt:lpstr>
      <vt:lpstr>The following matter are NOT normally misrepresentations . . . </vt:lpstr>
      <vt:lpstr>NON-DISCLOSURE</vt:lpstr>
      <vt:lpstr>Caveat Emptor: EXCEPTIONS</vt:lpstr>
      <vt:lpstr>PowerPoint Presentation</vt:lpstr>
      <vt:lpstr>INDUCEMENT – Negligent or Innocent misrep</vt:lpstr>
      <vt:lpstr>PowerPoint Presentation</vt:lpstr>
      <vt:lpstr>INDUCEMENT – Fraudulent Misrep</vt:lpstr>
      <vt:lpstr>PowerPoint Presentation</vt:lpstr>
      <vt:lpstr>1. FRAUDULENT MISREP</vt:lpstr>
      <vt:lpstr>1. Fraudulent misrep: REMEDIES</vt:lpstr>
      <vt:lpstr>Fraudulent misrep: REMEDIES</vt:lpstr>
      <vt:lpstr>2. Negligent Misrepresentation</vt:lpstr>
      <vt:lpstr>2. Negligent misrep: REMEDIES</vt:lpstr>
      <vt:lpstr>3.INNOCENT misrepresentation</vt:lpstr>
      <vt:lpstr>Innocent misrepresentation</vt:lpstr>
      <vt:lpstr>3. Innocent misrep: REMEDIES</vt:lpstr>
      <vt:lpstr>PowerPoint Presentation</vt:lpstr>
      <vt:lpstr>Summary of remedies for misrepresentation</vt:lpstr>
      <vt:lpstr>PowerPoint Presentation</vt:lpstr>
      <vt:lpstr>Mistake</vt:lpstr>
      <vt:lpstr>Types of mistake</vt:lpstr>
      <vt:lpstr>Common mistake </vt:lpstr>
      <vt:lpstr>Common mistake</vt:lpstr>
      <vt:lpstr>Cross-purpose mistake</vt:lpstr>
      <vt:lpstr>Unilateral mistake </vt:lpstr>
      <vt:lpstr>Mistake or Misrepresentation?</vt:lpstr>
      <vt:lpstr>Any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MISREPRESENTATION</dc:title>
  <dc:creator>Laura Knight</dc:creator>
  <cp:lastModifiedBy>Laura Knight</cp:lastModifiedBy>
  <cp:revision>40</cp:revision>
  <cp:lastPrinted>2021-11-16T09:11:06Z</cp:lastPrinted>
  <dcterms:created xsi:type="dcterms:W3CDTF">2018-03-13T14:19:41Z</dcterms:created>
  <dcterms:modified xsi:type="dcterms:W3CDTF">2025-04-02T07:15:59Z</dcterms:modified>
</cp:coreProperties>
</file>