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7"/>
  </p:notesMasterIdLst>
  <p:handoutMasterIdLst>
    <p:handoutMasterId r:id="rId58"/>
  </p:handoutMasterIdLst>
  <p:sldIdLst>
    <p:sldId id="257" r:id="rId5"/>
    <p:sldId id="258" r:id="rId6"/>
    <p:sldId id="331" r:id="rId7"/>
    <p:sldId id="402" r:id="rId8"/>
    <p:sldId id="323" r:id="rId9"/>
    <p:sldId id="337" r:id="rId10"/>
    <p:sldId id="324" r:id="rId11"/>
    <p:sldId id="325" r:id="rId12"/>
    <p:sldId id="357" r:id="rId13"/>
    <p:sldId id="327" r:id="rId14"/>
    <p:sldId id="407" r:id="rId15"/>
    <p:sldId id="328" r:id="rId16"/>
    <p:sldId id="338" r:id="rId17"/>
    <p:sldId id="404" r:id="rId18"/>
    <p:sldId id="339" r:id="rId19"/>
    <p:sldId id="340" r:id="rId20"/>
    <p:sldId id="361" r:id="rId21"/>
    <p:sldId id="341" r:id="rId22"/>
    <p:sldId id="362" r:id="rId23"/>
    <p:sldId id="363" r:id="rId24"/>
    <p:sldId id="342" r:id="rId25"/>
    <p:sldId id="343" r:id="rId26"/>
    <p:sldId id="408" r:id="rId27"/>
    <p:sldId id="344" r:id="rId28"/>
    <p:sldId id="345" r:id="rId29"/>
    <p:sldId id="409" r:id="rId30"/>
    <p:sldId id="346" r:id="rId31"/>
    <p:sldId id="392" r:id="rId32"/>
    <p:sldId id="412" r:id="rId33"/>
    <p:sldId id="415" r:id="rId34"/>
    <p:sldId id="393" r:id="rId35"/>
    <p:sldId id="394" r:id="rId36"/>
    <p:sldId id="395" r:id="rId37"/>
    <p:sldId id="396" r:id="rId38"/>
    <p:sldId id="397" r:id="rId39"/>
    <p:sldId id="398" r:id="rId40"/>
    <p:sldId id="349" r:id="rId41"/>
    <p:sldId id="350" r:id="rId42"/>
    <p:sldId id="414" r:id="rId43"/>
    <p:sldId id="351" r:id="rId44"/>
    <p:sldId id="367" r:id="rId45"/>
    <p:sldId id="366" r:id="rId46"/>
    <p:sldId id="405" r:id="rId47"/>
    <p:sldId id="368" r:id="rId48"/>
    <p:sldId id="369" r:id="rId49"/>
    <p:sldId id="370" r:id="rId50"/>
    <p:sldId id="371" r:id="rId51"/>
    <p:sldId id="355" r:id="rId52"/>
    <p:sldId id="413" r:id="rId53"/>
    <p:sldId id="321" r:id="rId54"/>
    <p:sldId id="416" r:id="rId55"/>
    <p:sldId id="374" r:id="rId56"/>
  </p:sldIdLst>
  <p:sldSz cx="9144000" cy="6858000" type="screen4x3"/>
  <p:notesSz cx="6858000" cy="14287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9" userDrawn="1">
          <p15:clr>
            <a:srgbClr val="A4A3A4"/>
          </p15:clr>
        </p15:guide>
        <p15:guide id="2" pos="2118"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0846" autoAdjust="0"/>
  </p:normalViewPr>
  <p:slideViewPr>
    <p:cSldViewPr snapToGrid="0">
      <p:cViewPr varScale="1">
        <p:scale>
          <a:sx n="92" d="100"/>
          <a:sy n="92" d="100"/>
        </p:scale>
        <p:origin x="2136" y="84"/>
      </p:cViewPr>
      <p:guideLst>
        <p:guide orient="horz" pos="2160"/>
        <p:guide pos="2880"/>
      </p:guideLst>
    </p:cSldViewPr>
  </p:slideViewPr>
  <p:notesTextViewPr>
    <p:cViewPr>
      <p:scale>
        <a:sx n="1" d="1"/>
        <a:sy n="1" d="1"/>
      </p:scale>
      <p:origin x="0" y="0"/>
    </p:cViewPr>
  </p:notesTextViewPr>
  <p:sorterViewPr>
    <p:cViewPr>
      <p:scale>
        <a:sx n="100" d="100"/>
        <a:sy n="100" d="100"/>
      </p:scale>
      <p:origin x="0" y="-8746"/>
    </p:cViewPr>
  </p:sorterViewPr>
  <p:notesViewPr>
    <p:cSldViewPr snapToGrid="0">
      <p:cViewPr>
        <p:scale>
          <a:sx n="1" d="2"/>
          <a:sy n="1" d="2"/>
        </p:scale>
        <p:origin x="3413" y="331"/>
      </p:cViewPr>
      <p:guideLst>
        <p:guide orient="horz" pos="3079"/>
        <p:guide pos="2118"/>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handoutMaster" Target="handoutMasters/handoutMaster1.xml"/><Relationship Id="rId5" Type="http://schemas.openxmlformats.org/officeDocument/2006/relationships/slide" Target="slides/slide1.xml"/><Relationship Id="rId61"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notesMaster" Target="notesMasters/notesMaster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0206" tIns="45103" rIns="90206" bIns="45103" rtlCol="0"/>
          <a:lstStyle>
            <a:lvl1pPr algn="l">
              <a:defRPr sz="1200"/>
            </a:lvl1pPr>
          </a:lstStyle>
          <a:p>
            <a:endParaRPr lang="en-GB" dirty="0"/>
          </a:p>
        </p:txBody>
      </p:sp>
      <p:sp>
        <p:nvSpPr>
          <p:cNvPr id="3" name="Date Placeholder 2"/>
          <p:cNvSpPr>
            <a:spLocks noGrp="1"/>
          </p:cNvSpPr>
          <p:nvPr>
            <p:ph type="dt" sz="quarter" idx="1"/>
          </p:nvPr>
        </p:nvSpPr>
        <p:spPr>
          <a:xfrm>
            <a:off x="3809079" y="0"/>
            <a:ext cx="2914015" cy="488712"/>
          </a:xfrm>
          <a:prstGeom prst="rect">
            <a:avLst/>
          </a:prstGeom>
        </p:spPr>
        <p:txBody>
          <a:bodyPr vert="horz" lIns="90206" tIns="45103" rIns="90206" bIns="45103" rtlCol="0"/>
          <a:lstStyle>
            <a:lvl1pPr algn="r">
              <a:defRPr sz="1200"/>
            </a:lvl1pPr>
          </a:lstStyle>
          <a:p>
            <a:fld id="{96D292DE-8B7A-4254-AA83-74C1F4DD4AF0}" type="datetimeFigureOut">
              <a:rPr lang="en-GB" smtClean="0"/>
              <a:t>03/03/2023</a:t>
            </a:fld>
            <a:endParaRPr lang="en-GB" dirty="0"/>
          </a:p>
        </p:txBody>
      </p:sp>
      <p:sp>
        <p:nvSpPr>
          <p:cNvPr id="4" name="Footer Placeholder 3"/>
          <p:cNvSpPr>
            <a:spLocks noGrp="1"/>
          </p:cNvSpPr>
          <p:nvPr>
            <p:ph type="ftr" sz="quarter" idx="2"/>
          </p:nvPr>
        </p:nvSpPr>
        <p:spPr>
          <a:xfrm>
            <a:off x="0" y="9283829"/>
            <a:ext cx="2914015" cy="488712"/>
          </a:xfrm>
          <a:prstGeom prst="rect">
            <a:avLst/>
          </a:prstGeom>
        </p:spPr>
        <p:txBody>
          <a:bodyPr vert="horz" lIns="90206" tIns="45103" rIns="90206" bIns="45103"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09079" y="9283829"/>
            <a:ext cx="2914015" cy="488712"/>
          </a:xfrm>
          <a:prstGeom prst="rect">
            <a:avLst/>
          </a:prstGeom>
        </p:spPr>
        <p:txBody>
          <a:bodyPr vert="horz" lIns="90206" tIns="45103" rIns="90206" bIns="45103"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10"/>
          </a:xfrm>
          <a:prstGeom prst="rect">
            <a:avLst/>
          </a:prstGeom>
        </p:spPr>
        <p:txBody>
          <a:bodyPr vert="horz" lIns="90206" tIns="45103" rIns="90206" bIns="45103" rtlCol="0"/>
          <a:lstStyle>
            <a:lvl1pPr algn="l">
              <a:defRPr sz="1200"/>
            </a:lvl1pPr>
          </a:lstStyle>
          <a:p>
            <a:endParaRPr lang="en-GB" dirty="0"/>
          </a:p>
        </p:txBody>
      </p:sp>
      <p:sp>
        <p:nvSpPr>
          <p:cNvPr id="3" name="Date Placeholder 2"/>
          <p:cNvSpPr>
            <a:spLocks noGrp="1"/>
          </p:cNvSpPr>
          <p:nvPr>
            <p:ph type="dt" idx="1"/>
          </p:nvPr>
        </p:nvSpPr>
        <p:spPr>
          <a:xfrm>
            <a:off x="3809079" y="0"/>
            <a:ext cx="2914015" cy="490410"/>
          </a:xfrm>
          <a:prstGeom prst="rect">
            <a:avLst/>
          </a:prstGeom>
        </p:spPr>
        <p:txBody>
          <a:bodyPr vert="horz" lIns="90206" tIns="45103" rIns="90206" bIns="45103" rtlCol="0"/>
          <a:lstStyle>
            <a:lvl1pPr algn="r">
              <a:defRPr sz="1200"/>
            </a:lvl1pPr>
          </a:lstStyle>
          <a:p>
            <a:fld id="{D4D0546C-25D5-441B-A719-570C871FDDA2}" type="datetimeFigureOut">
              <a:rPr lang="en-GB" smtClean="0"/>
              <a:t>03/03/2023</a:t>
            </a:fld>
            <a:endParaRPr lang="en-GB" dirty="0"/>
          </a:p>
        </p:txBody>
      </p:sp>
      <p:sp>
        <p:nvSpPr>
          <p:cNvPr id="4" name="Slide Image Placeholder 3"/>
          <p:cNvSpPr>
            <a:spLocks noGrp="1" noRot="1" noChangeAspect="1"/>
          </p:cNvSpPr>
          <p:nvPr>
            <p:ph type="sldImg" idx="2"/>
          </p:nvPr>
        </p:nvSpPr>
        <p:spPr>
          <a:xfrm>
            <a:off x="1163638" y="1222375"/>
            <a:ext cx="4397375" cy="3298825"/>
          </a:xfrm>
          <a:prstGeom prst="rect">
            <a:avLst/>
          </a:prstGeom>
          <a:noFill/>
          <a:ln w="12700">
            <a:solidFill>
              <a:prstClr val="black"/>
            </a:solidFill>
          </a:ln>
        </p:spPr>
        <p:txBody>
          <a:bodyPr vert="horz" lIns="90206" tIns="45103" rIns="90206" bIns="45103" rtlCol="0" anchor="ctr"/>
          <a:lstStyle/>
          <a:p>
            <a:endParaRPr lang="en-GB" dirty="0"/>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0206" tIns="45103" rIns="90206" bIns="45103"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1"/>
            <a:ext cx="2914015" cy="490409"/>
          </a:xfrm>
          <a:prstGeom prst="rect">
            <a:avLst/>
          </a:prstGeom>
        </p:spPr>
        <p:txBody>
          <a:bodyPr vert="horz" lIns="90206" tIns="45103" rIns="90206" bIns="45103"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09079" y="9283831"/>
            <a:ext cx="2914015" cy="490409"/>
          </a:xfrm>
          <a:prstGeom prst="rect">
            <a:avLst/>
          </a:prstGeom>
        </p:spPr>
        <p:txBody>
          <a:bodyPr vert="horz" lIns="90206" tIns="45103" rIns="90206" bIns="45103" rtlCol="0" anchor="b"/>
          <a:lstStyle>
            <a:lvl1pPr algn="r">
              <a:defRPr sz="1200"/>
            </a:lvl1pPr>
          </a:lstStyle>
          <a:p>
            <a:fld id="{947C2D0C-38E8-467C-B792-96B6B7CB159A}" type="slidenum">
              <a:rPr lang="en-GB" smtClean="0"/>
              <a:t>‹#›</a:t>
            </a:fld>
            <a:endParaRPr lang="en-GB"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a:t>
            </a:fld>
            <a:endParaRPr lang="en-GB" dirty="0"/>
          </a:p>
        </p:txBody>
      </p:sp>
    </p:spTree>
    <p:extLst>
      <p:ext uri="{BB962C8B-B14F-4D97-AF65-F5344CB8AC3E}">
        <p14:creationId xmlns:p14="http://schemas.microsoft.com/office/powerpoint/2010/main" val="2027919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a:t>
            </a:fld>
            <a:endParaRPr lang="en-GB" dirty="0"/>
          </a:p>
        </p:txBody>
      </p:sp>
    </p:spTree>
    <p:extLst>
      <p:ext uri="{BB962C8B-B14F-4D97-AF65-F5344CB8AC3E}">
        <p14:creationId xmlns:p14="http://schemas.microsoft.com/office/powerpoint/2010/main" val="39848429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4</a:t>
            </a:fld>
            <a:endParaRPr lang="en-GB" dirty="0"/>
          </a:p>
        </p:txBody>
      </p:sp>
    </p:spTree>
    <p:extLst>
      <p:ext uri="{BB962C8B-B14F-4D97-AF65-F5344CB8AC3E}">
        <p14:creationId xmlns:p14="http://schemas.microsoft.com/office/powerpoint/2010/main" val="1788619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5</a:t>
            </a:fld>
            <a:endParaRPr lang="en-GB" dirty="0"/>
          </a:p>
        </p:txBody>
      </p:sp>
    </p:spTree>
    <p:extLst>
      <p:ext uri="{BB962C8B-B14F-4D97-AF65-F5344CB8AC3E}">
        <p14:creationId xmlns:p14="http://schemas.microsoft.com/office/powerpoint/2010/main" val="33235695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8</a:t>
            </a:fld>
            <a:endParaRPr lang="en-GB" dirty="0"/>
          </a:p>
        </p:txBody>
      </p:sp>
    </p:spTree>
    <p:extLst>
      <p:ext uri="{BB962C8B-B14F-4D97-AF65-F5344CB8AC3E}">
        <p14:creationId xmlns:p14="http://schemas.microsoft.com/office/powerpoint/2010/main" val="26350154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10</a:t>
            </a:fld>
            <a:endParaRPr lang="en-GB" dirty="0"/>
          </a:p>
        </p:txBody>
      </p:sp>
    </p:spTree>
    <p:extLst>
      <p:ext uri="{BB962C8B-B14F-4D97-AF65-F5344CB8AC3E}">
        <p14:creationId xmlns:p14="http://schemas.microsoft.com/office/powerpoint/2010/main" val="10945563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12</a:t>
            </a:fld>
            <a:endParaRPr lang="en-GB" dirty="0"/>
          </a:p>
        </p:txBody>
      </p:sp>
    </p:spTree>
    <p:extLst>
      <p:ext uri="{BB962C8B-B14F-4D97-AF65-F5344CB8AC3E}">
        <p14:creationId xmlns:p14="http://schemas.microsoft.com/office/powerpoint/2010/main" val="28249983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This is what you wouldn’t see in the</a:t>
            </a:r>
            <a:r>
              <a:rPr lang="en-GB" baseline="0" dirty="0"/>
              <a:t> NFL.   Brought in by UEFA and FA to limit clubs losses and maintain competitive balance – prevent ‘financial doping’ i.e. clubs being bankrolled by wealthy owners. </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14</a:t>
            </a:fld>
            <a:endParaRPr lang="en-GB" dirty="0"/>
          </a:p>
        </p:txBody>
      </p:sp>
    </p:spTree>
    <p:extLst>
      <p:ext uri="{BB962C8B-B14F-4D97-AF65-F5344CB8AC3E}">
        <p14:creationId xmlns:p14="http://schemas.microsoft.com/office/powerpoint/2010/main" val="3523875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16</a:t>
            </a:fld>
            <a:endParaRPr lang="en-GB" dirty="0"/>
          </a:p>
        </p:txBody>
      </p:sp>
    </p:spTree>
    <p:extLst>
      <p:ext uri="{BB962C8B-B14F-4D97-AF65-F5344CB8AC3E}">
        <p14:creationId xmlns:p14="http://schemas.microsoft.com/office/powerpoint/2010/main" val="34115224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18</a:t>
            </a:fld>
            <a:endParaRPr lang="en-GB" dirty="0"/>
          </a:p>
        </p:txBody>
      </p:sp>
    </p:spTree>
    <p:extLst>
      <p:ext uri="{BB962C8B-B14F-4D97-AF65-F5344CB8AC3E}">
        <p14:creationId xmlns:p14="http://schemas.microsoft.com/office/powerpoint/2010/main" val="27388696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947C2D0C-38E8-467C-B792-96B6B7CB159A}" type="slidenum">
              <a:rPr lang="en-GB" smtClean="0"/>
              <a:t>21</a:t>
            </a:fld>
            <a:endParaRPr lang="en-GB" dirty="0"/>
          </a:p>
        </p:txBody>
      </p:sp>
    </p:spTree>
    <p:extLst>
      <p:ext uri="{BB962C8B-B14F-4D97-AF65-F5344CB8AC3E}">
        <p14:creationId xmlns:p14="http://schemas.microsoft.com/office/powerpoint/2010/main" val="28197299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26</a:t>
            </a:fld>
            <a:endParaRPr lang="en-GB" dirty="0"/>
          </a:p>
        </p:txBody>
      </p:sp>
    </p:spTree>
    <p:extLst>
      <p:ext uri="{BB962C8B-B14F-4D97-AF65-F5344CB8AC3E}">
        <p14:creationId xmlns:p14="http://schemas.microsoft.com/office/powerpoint/2010/main" val="25988920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27</a:t>
            </a:fld>
            <a:endParaRPr lang="en-GB" dirty="0"/>
          </a:p>
        </p:txBody>
      </p:sp>
    </p:spTree>
    <p:extLst>
      <p:ext uri="{BB962C8B-B14F-4D97-AF65-F5344CB8AC3E}">
        <p14:creationId xmlns:p14="http://schemas.microsoft.com/office/powerpoint/2010/main" val="36979273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31</a:t>
            </a:fld>
            <a:endParaRPr lang="en-GB" dirty="0"/>
          </a:p>
        </p:txBody>
      </p:sp>
    </p:spTree>
    <p:extLst>
      <p:ext uri="{BB962C8B-B14F-4D97-AF65-F5344CB8AC3E}">
        <p14:creationId xmlns:p14="http://schemas.microsoft.com/office/powerpoint/2010/main" val="31658576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33</a:t>
            </a:fld>
            <a:endParaRPr lang="en-GB" dirty="0"/>
          </a:p>
        </p:txBody>
      </p:sp>
    </p:spTree>
    <p:extLst>
      <p:ext uri="{BB962C8B-B14F-4D97-AF65-F5344CB8AC3E}">
        <p14:creationId xmlns:p14="http://schemas.microsoft.com/office/powerpoint/2010/main" val="12078474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34</a:t>
            </a:fld>
            <a:endParaRPr lang="en-GB" dirty="0"/>
          </a:p>
        </p:txBody>
      </p:sp>
    </p:spTree>
    <p:extLst>
      <p:ext uri="{BB962C8B-B14F-4D97-AF65-F5344CB8AC3E}">
        <p14:creationId xmlns:p14="http://schemas.microsoft.com/office/powerpoint/2010/main" val="25888024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35</a:t>
            </a:fld>
            <a:endParaRPr lang="en-GB" dirty="0"/>
          </a:p>
        </p:txBody>
      </p:sp>
    </p:spTree>
    <p:extLst>
      <p:ext uri="{BB962C8B-B14F-4D97-AF65-F5344CB8AC3E}">
        <p14:creationId xmlns:p14="http://schemas.microsoft.com/office/powerpoint/2010/main" val="3108958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40</a:t>
            </a:fld>
            <a:endParaRPr lang="en-GB" dirty="0"/>
          </a:p>
        </p:txBody>
      </p:sp>
    </p:spTree>
    <p:extLst>
      <p:ext uri="{BB962C8B-B14F-4D97-AF65-F5344CB8AC3E}">
        <p14:creationId xmlns:p14="http://schemas.microsoft.com/office/powerpoint/2010/main" val="38791175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03/03/2023</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03/03/2023</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03/03/2023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03/03/2023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03/03/2023</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03/03/2023</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03/03/2023</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03/03/2023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03/03/2023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03/03/2023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03/03/2023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03/03/2023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push dir="u"/>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youtu.be/1zycTSTruj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gi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2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hyperlink" Target="https://www.dailymail.co.uk/sport/football/article-11798409/MLS-boosts-attendance-opening-day-turnout-better-NFL-teams-average-records.html"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5.gif"/><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6.jpeg"/></Relationships>
</file>

<file path=ppt/slides/_rels/slide34.xml.rels><?xml version="1.0" encoding="UTF-8" standalone="yes"?>
<Relationships xmlns="http://schemas.openxmlformats.org/package/2006/relationships"><Relationship Id="rId3" Type="http://schemas.openxmlformats.org/officeDocument/2006/relationships/image" Target="../media/image27.gif"/><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8.gif"/></Relationships>
</file>

<file path=ppt/slides/_rels/slide3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6.emf"/><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8" Type="http://schemas.openxmlformats.org/officeDocument/2006/relationships/hyperlink" Target="http://www.financialfairplay.co.uk/" TargetMode="External"/><Relationship Id="rId3" Type="http://schemas.openxmlformats.org/officeDocument/2006/relationships/hyperlink" Target="http://www2.deloitte.com/uk/en/pages/sports-business-group/articles/deloitte-football-money-league.html" TargetMode="External"/><Relationship Id="rId7" Type="http://schemas.openxmlformats.org/officeDocument/2006/relationships/hyperlink" Target="http://www.insidermedia.com/insider/yorkshire/146312-insider-football-finance-championship-debt-hits-11bn/" TargetMode="External"/><Relationship Id="rId2" Type="http://schemas.openxmlformats.org/officeDocument/2006/relationships/hyperlink" Target="http://www2.deloitte.com/uk/en/pages/sports-business-group/articles/annual-review-of-football-finance.html" TargetMode="External"/><Relationship Id="rId1" Type="http://schemas.openxmlformats.org/officeDocument/2006/relationships/slideLayout" Target="../slideLayouts/slideLayout2.xml"/><Relationship Id="rId6" Type="http://schemas.openxmlformats.org/officeDocument/2006/relationships/hyperlink" Target="http://hubpages.com/sports/Anti-Glazer-Campaign-What-are-the-Green-and-Gold-Scarves-at-Manchester-United" TargetMode="External"/><Relationship Id="rId5" Type="http://schemas.openxmlformats.org/officeDocument/2006/relationships/hyperlink" Target="http://www.deloitte.com/assets/Dcom-UnitedKingdom/Local%20Assets/Documents/Industries/Sports%20Business%20Group/uk-deloitte-sbg-dfml-2014.pdf" TargetMode="External"/><Relationship Id="rId10" Type="http://schemas.openxmlformats.org/officeDocument/2006/relationships/hyperlink" Target="https://www.bbc.co.uk/sport/football/29361839" TargetMode="External"/><Relationship Id="rId4" Type="http://schemas.openxmlformats.org/officeDocument/2006/relationships/hyperlink" Target="http://www.deloitte.com/assets/Dcom-Poland/Local%20Assets/Documents/Raporty,%20badania,%20rankingi/pl_kluby_pilkarskie_finanse_ARFF_2014_Highlights.pdf" TargetMode="External"/><Relationship Id="rId9" Type="http://schemas.openxmlformats.org/officeDocument/2006/relationships/hyperlink" Target="https://www.birminghammail.co.uk/sport/football/football-news/aston-villa-xia-china-ffp-1240843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
            <a:ext cx="9135875" cy="5733257"/>
          </a:xfrm>
          <a:prstGeom prst="rect">
            <a:avLst/>
          </a:prstGeom>
        </p:spPr>
      </p:pic>
      <p:sp>
        <p:nvSpPr>
          <p:cNvPr id="2" name="Title 1"/>
          <p:cNvSpPr>
            <a:spLocks noGrp="1"/>
          </p:cNvSpPr>
          <p:nvPr>
            <p:ph type="title"/>
          </p:nvPr>
        </p:nvSpPr>
        <p:spPr>
          <a:xfrm>
            <a:off x="387626" y="115699"/>
            <a:ext cx="8229600" cy="957727"/>
          </a:xfrm>
        </p:spPr>
        <p:txBody>
          <a:bodyPr>
            <a:noAutofit/>
          </a:bodyPr>
          <a:lstStyle/>
          <a:p>
            <a:br>
              <a:rPr lang="en-GB" sz="2500" b="1" dirty="0">
                <a:solidFill>
                  <a:schemeClr val="accent3">
                    <a:lumMod val="40000"/>
                    <a:lumOff val="60000"/>
                  </a:schemeClr>
                </a:solidFill>
              </a:rPr>
            </a:br>
            <a:r>
              <a:rPr lang="en-GB" sz="2500" b="1" dirty="0">
                <a:solidFill>
                  <a:schemeClr val="accent2"/>
                </a:solidFill>
              </a:rPr>
              <a:t>Global Cultural Sporting Environment</a:t>
            </a:r>
            <a:br>
              <a:rPr lang="en-GB" sz="2500" b="1" dirty="0">
                <a:solidFill>
                  <a:schemeClr val="accent2"/>
                </a:solidFill>
              </a:rPr>
            </a:br>
            <a:r>
              <a:rPr lang="en-GB" sz="2500" b="1" dirty="0">
                <a:solidFill>
                  <a:schemeClr val="accent2"/>
                </a:solidFill>
              </a:rPr>
              <a:t>M5X02091</a:t>
            </a:r>
          </a:p>
        </p:txBody>
      </p:sp>
      <p:sp>
        <p:nvSpPr>
          <p:cNvPr id="3" name="Content Placeholder 2"/>
          <p:cNvSpPr>
            <a:spLocks noGrp="1"/>
          </p:cNvSpPr>
          <p:nvPr>
            <p:ph idx="1"/>
          </p:nvPr>
        </p:nvSpPr>
        <p:spPr>
          <a:xfrm>
            <a:off x="796752" y="4890052"/>
            <a:ext cx="7550496" cy="843204"/>
          </a:xfrm>
        </p:spPr>
        <p:txBody>
          <a:bodyPr>
            <a:normAutofit lnSpcReduction="10000"/>
          </a:bodyPr>
          <a:lstStyle/>
          <a:p>
            <a:pPr marL="0" indent="0" algn="ctr">
              <a:buNone/>
            </a:pPr>
            <a:r>
              <a:rPr lang="en-GB" sz="1500" b="1" dirty="0">
                <a:solidFill>
                  <a:schemeClr val="accent2"/>
                </a:solidFill>
              </a:rPr>
              <a:t>Lecture 5</a:t>
            </a:r>
          </a:p>
          <a:p>
            <a:pPr marL="0" indent="0" algn="ctr">
              <a:buNone/>
            </a:pPr>
            <a:r>
              <a:rPr lang="en-GB" sz="1500" b="1" dirty="0">
                <a:solidFill>
                  <a:schemeClr val="accent2"/>
                </a:solidFill>
              </a:rPr>
              <a:t>The Business of Professional Team Sports</a:t>
            </a:r>
          </a:p>
          <a:p>
            <a:pPr marL="0" indent="0" algn="ctr">
              <a:buNone/>
            </a:pPr>
            <a:r>
              <a:rPr lang="en-GB" sz="1500" b="1" dirty="0">
                <a:solidFill>
                  <a:schemeClr val="accent2"/>
                </a:solidFill>
              </a:rPr>
              <a:t>2018-19</a:t>
            </a:r>
          </a:p>
        </p:txBody>
      </p:sp>
    </p:spTree>
    <p:extLst>
      <p:ext uri="{BB962C8B-B14F-4D97-AF65-F5344CB8AC3E}">
        <p14:creationId xmlns:p14="http://schemas.microsoft.com/office/powerpoint/2010/main" val="1947463288"/>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95125"/>
            <a:ext cx="8229600" cy="957814"/>
          </a:xfrm>
        </p:spPr>
        <p:txBody>
          <a:bodyPr/>
          <a:lstStyle/>
          <a:p>
            <a:r>
              <a:rPr lang="en-GB" b="1" u="sng" dirty="0">
                <a:solidFill>
                  <a:srgbClr val="002060"/>
                </a:solidFill>
              </a:rPr>
              <a:t>Session Overview</a:t>
            </a:r>
          </a:p>
        </p:txBody>
      </p:sp>
      <p:sp>
        <p:nvSpPr>
          <p:cNvPr id="4" name="Rectangle 2"/>
          <p:cNvSpPr>
            <a:spLocks noGrp="1" noChangeArrowheads="1"/>
          </p:cNvSpPr>
          <p:nvPr>
            <p:ph idx="1"/>
          </p:nvPr>
        </p:nvSpPr>
        <p:spPr>
          <a:xfrm>
            <a:off x="457200" y="1744939"/>
            <a:ext cx="8229600" cy="2554356"/>
          </a:xfrm>
          <a:noFill/>
        </p:spPr>
        <p:txBody>
          <a:bodyPr>
            <a:normAutofit/>
          </a:bodyPr>
          <a:lstStyle/>
          <a:p>
            <a:pPr>
              <a:lnSpc>
                <a:spcPct val="80000"/>
              </a:lnSpc>
            </a:pPr>
            <a:r>
              <a:rPr lang="en-GB" altLang="en-US" dirty="0">
                <a:solidFill>
                  <a:srgbClr val="002060"/>
                </a:solidFill>
              </a:rPr>
              <a:t>Recap week 4 – Sport in North America</a:t>
            </a:r>
          </a:p>
          <a:p>
            <a:pPr>
              <a:lnSpc>
                <a:spcPct val="80000"/>
              </a:lnSpc>
            </a:pPr>
            <a:r>
              <a:rPr lang="en-GB" altLang="en-US" dirty="0">
                <a:solidFill>
                  <a:srgbClr val="002060"/>
                </a:solidFill>
              </a:rPr>
              <a:t>Introduction to professional team sports</a:t>
            </a:r>
          </a:p>
          <a:p>
            <a:pPr>
              <a:lnSpc>
                <a:spcPct val="80000"/>
              </a:lnSpc>
            </a:pPr>
            <a:r>
              <a:rPr lang="en-GB" altLang="en-US" dirty="0">
                <a:solidFill>
                  <a:srgbClr val="002060"/>
                </a:solidFill>
              </a:rPr>
              <a:t>Economics of professional team sports</a:t>
            </a:r>
          </a:p>
          <a:p>
            <a:pPr>
              <a:lnSpc>
                <a:spcPct val="80000"/>
              </a:lnSpc>
            </a:pPr>
            <a:r>
              <a:rPr lang="en-GB" altLang="en-US" dirty="0">
                <a:solidFill>
                  <a:srgbClr val="002060"/>
                </a:solidFill>
              </a:rPr>
              <a:t>Recent trends in European Football</a:t>
            </a:r>
          </a:p>
        </p:txBody>
      </p:sp>
      <p:sp>
        <p:nvSpPr>
          <p:cNvPr id="5" name="TextBox 4"/>
          <p:cNvSpPr txBox="1"/>
          <p:nvPr/>
        </p:nvSpPr>
        <p:spPr>
          <a:xfrm>
            <a:off x="228600" y="4970808"/>
            <a:ext cx="8686800" cy="276999"/>
          </a:xfrm>
          <a:prstGeom prst="rect">
            <a:avLst/>
          </a:prstGeom>
          <a:noFill/>
        </p:spPr>
        <p:txBody>
          <a:bodyPr wrap="square" rtlCol="0">
            <a:spAutoFit/>
          </a:bodyPr>
          <a:lstStyle/>
          <a:p>
            <a:r>
              <a:rPr lang="en-GB" sz="1200" b="1" dirty="0"/>
              <a:t>Cover photo: Old Trafford anti Glazer protests circa 2010.  </a:t>
            </a:r>
            <a:endParaRPr lang="en-GB" sz="1200" dirty="0"/>
          </a:p>
        </p:txBody>
      </p:sp>
    </p:spTree>
    <p:extLst>
      <p:ext uri="{BB962C8B-B14F-4D97-AF65-F5344CB8AC3E}">
        <p14:creationId xmlns:p14="http://schemas.microsoft.com/office/powerpoint/2010/main" val="4228389427"/>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500" b="1" u="sng" dirty="0" err="1">
                <a:solidFill>
                  <a:srgbClr val="002060"/>
                </a:solidFill>
              </a:rPr>
              <a:t>Wk</a:t>
            </a:r>
            <a:r>
              <a:rPr lang="en-GB" sz="3500" b="1" u="sng" dirty="0">
                <a:solidFill>
                  <a:srgbClr val="002060"/>
                </a:solidFill>
              </a:rPr>
              <a:t> 4 – Sport in N. America</a:t>
            </a:r>
          </a:p>
        </p:txBody>
      </p:sp>
      <p:sp>
        <p:nvSpPr>
          <p:cNvPr id="3" name="Content Placeholder 2"/>
          <p:cNvSpPr>
            <a:spLocks noGrp="1"/>
          </p:cNvSpPr>
          <p:nvPr>
            <p:ph idx="1"/>
          </p:nvPr>
        </p:nvSpPr>
        <p:spPr>
          <a:xfrm>
            <a:off x="457200" y="1692276"/>
            <a:ext cx="8229600" cy="3917032"/>
          </a:xfrm>
        </p:spPr>
        <p:txBody>
          <a:bodyPr>
            <a:normAutofit/>
          </a:bodyPr>
          <a:lstStyle/>
          <a:p>
            <a:pPr marL="541338" indent="-541338">
              <a:buFont typeface="Wingdings" panose="05000000000000000000" pitchFamily="2" charset="2"/>
              <a:buChar char="ü"/>
            </a:pPr>
            <a:r>
              <a:rPr lang="en-GB" dirty="0">
                <a:solidFill>
                  <a:srgbClr val="002060"/>
                </a:solidFill>
              </a:rPr>
              <a:t>Role of sport in shaping American national identity.  </a:t>
            </a:r>
          </a:p>
          <a:p>
            <a:pPr marL="541338" indent="-541338">
              <a:buFont typeface="Wingdings" panose="05000000000000000000" pitchFamily="2" charset="2"/>
              <a:buChar char="ü"/>
            </a:pPr>
            <a:r>
              <a:rPr lang="en-GB" dirty="0">
                <a:solidFill>
                  <a:srgbClr val="002060"/>
                </a:solidFill>
              </a:rPr>
              <a:t>Case studies: Baseball and American Football.</a:t>
            </a:r>
          </a:p>
          <a:p>
            <a:pPr marL="541338" indent="-541338">
              <a:buFont typeface="Wingdings" panose="05000000000000000000" pitchFamily="2" charset="2"/>
              <a:buChar char="ü"/>
            </a:pPr>
            <a:r>
              <a:rPr lang="en-GB" dirty="0">
                <a:solidFill>
                  <a:srgbClr val="002060"/>
                </a:solidFill>
              </a:rPr>
              <a:t>Significant trends in North America </a:t>
            </a:r>
          </a:p>
          <a:p>
            <a:pPr marL="541338" indent="-541338">
              <a:buFont typeface="Wingdings" panose="05000000000000000000" pitchFamily="2" charset="2"/>
              <a:buChar char="ü"/>
            </a:pPr>
            <a:r>
              <a:rPr lang="en-GB" dirty="0">
                <a:solidFill>
                  <a:srgbClr val="002060"/>
                </a:solidFill>
              </a:rPr>
              <a:t>Compare approaches to youth sport, high school sport and intercollegiate.</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1428237" cy="1149156"/>
          </a:xfrm>
          <a:prstGeom prst="rect">
            <a:avLst/>
          </a:prstGeom>
        </p:spPr>
      </p:pic>
    </p:spTree>
    <p:extLst>
      <p:ext uri="{BB962C8B-B14F-4D97-AF65-F5344CB8AC3E}">
        <p14:creationId xmlns:p14="http://schemas.microsoft.com/office/powerpoint/2010/main" val="2675240363"/>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514" y="1886857"/>
            <a:ext cx="8860971" cy="1143000"/>
          </a:xfrm>
        </p:spPr>
        <p:txBody>
          <a:bodyPr>
            <a:normAutofit fontScale="90000"/>
          </a:bodyPr>
          <a:lstStyle/>
          <a:p>
            <a:r>
              <a:rPr lang="en-GB" b="1" u="sng" dirty="0">
                <a:solidFill>
                  <a:srgbClr val="FF0000"/>
                </a:solidFill>
              </a:rPr>
              <a:t>Independent Study </a:t>
            </a:r>
            <a:br>
              <a:rPr lang="en-GB" b="1" u="sng" dirty="0">
                <a:solidFill>
                  <a:srgbClr val="FF0000"/>
                </a:solidFill>
              </a:rPr>
            </a:br>
            <a:r>
              <a:rPr lang="en-GB" b="1" u="sng" dirty="0">
                <a:solidFill>
                  <a:srgbClr val="FF0000"/>
                </a:solidFill>
              </a:rPr>
              <a:t>Tasks </a:t>
            </a:r>
          </a:p>
        </p:txBody>
      </p:sp>
      <p:sp>
        <p:nvSpPr>
          <p:cNvPr id="5" name="Content Placeholder 4">
            <a:extLst>
              <a:ext uri="{FF2B5EF4-FFF2-40B4-BE49-F238E27FC236}">
                <a16:creationId xmlns:a16="http://schemas.microsoft.com/office/drawing/2014/main" id="{84BC2F92-E7EF-00DF-B5C6-26F5DA42410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642274900"/>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9086"/>
            <a:ext cx="8229600" cy="900803"/>
          </a:xfrm>
        </p:spPr>
        <p:txBody>
          <a:bodyPr/>
          <a:lstStyle/>
          <a:p>
            <a:r>
              <a:rPr lang="en-GB" b="1" u="sng" dirty="0"/>
              <a:t>What is professional sport?</a:t>
            </a:r>
          </a:p>
        </p:txBody>
      </p:sp>
      <p:sp>
        <p:nvSpPr>
          <p:cNvPr id="3" name="Content Placeholder 2"/>
          <p:cNvSpPr>
            <a:spLocks noGrp="1"/>
          </p:cNvSpPr>
          <p:nvPr>
            <p:ph idx="1"/>
          </p:nvPr>
        </p:nvSpPr>
        <p:spPr>
          <a:xfrm>
            <a:off x="457200" y="1417636"/>
            <a:ext cx="8229600" cy="3164302"/>
          </a:xfrm>
        </p:spPr>
        <p:txBody>
          <a:bodyPr>
            <a:noAutofit/>
          </a:bodyPr>
          <a:lstStyle/>
          <a:p>
            <a:pPr marL="0" indent="0">
              <a:buNone/>
            </a:pPr>
            <a:r>
              <a:rPr lang="en-GB" sz="3000" i="1" dirty="0"/>
              <a:t>“Professional sport, wherever it is played, is </a:t>
            </a:r>
            <a:r>
              <a:rPr lang="en-GB" sz="3000" b="1" i="1" dirty="0">
                <a:solidFill>
                  <a:srgbClr val="FF0000"/>
                </a:solidFill>
              </a:rPr>
              <a:t>the most expensive, most visible and most watched sporting activity.</a:t>
            </a:r>
            <a:r>
              <a:rPr lang="en-GB" sz="3000" i="1" dirty="0"/>
              <a:t>  It captures the lion’s share of media coverage, as well as almost all sponsorship revenue and corporate support that is on offer,” </a:t>
            </a:r>
            <a:r>
              <a:rPr lang="en-GB" sz="3000" dirty="0" err="1"/>
              <a:t>Hoye</a:t>
            </a:r>
            <a:r>
              <a:rPr lang="en-GB" sz="3000" dirty="0"/>
              <a:t> et al (2012, p. 54)</a:t>
            </a:r>
          </a:p>
          <a:p>
            <a:pPr marL="0" indent="0">
              <a:buNone/>
            </a:pPr>
            <a:endParaRPr lang="en-GB" sz="3000" dirty="0"/>
          </a:p>
          <a:p>
            <a:pPr marL="0" indent="0">
              <a:buNone/>
            </a:pPr>
            <a:r>
              <a:rPr lang="en-GB" sz="3000" dirty="0"/>
              <a:t>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34469" y="4084983"/>
            <a:ext cx="1350065" cy="1350065"/>
          </a:xfrm>
          <a:prstGeom prst="rect">
            <a:avLst/>
          </a:prstGeom>
        </p:spPr>
      </p:pic>
    </p:spTree>
    <p:extLst>
      <p:ext uri="{BB962C8B-B14F-4D97-AF65-F5344CB8AC3E}">
        <p14:creationId xmlns:p14="http://schemas.microsoft.com/office/powerpoint/2010/main" val="274895092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795131"/>
            <a:ext cx="8229600" cy="3917032"/>
          </a:xfrm>
        </p:spPr>
        <p:txBody>
          <a:bodyPr>
            <a:normAutofit/>
          </a:bodyPr>
          <a:lstStyle/>
          <a:p>
            <a:pPr marL="0" indent="0">
              <a:buNone/>
            </a:pPr>
            <a:r>
              <a:rPr lang="en-GB" i="1" dirty="0"/>
              <a:t>“At its best, professional sport is the peak of the sports industry that supports those organisations below it by generating financial resources and cultural cachet.  At its worst, it a rapacious commercial animal with an insatiable appetite for financial, cultural and social resources</a:t>
            </a:r>
            <a:r>
              <a:rPr lang="en-GB" dirty="0"/>
              <a:t>,” </a:t>
            </a:r>
            <a:r>
              <a:rPr lang="en-GB" dirty="0" err="1"/>
              <a:t>Hoye</a:t>
            </a:r>
            <a:r>
              <a:rPr lang="en-GB" dirty="0"/>
              <a:t> et al (ibid).  </a:t>
            </a:r>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5656" cy="5715001"/>
          </a:xfrm>
          <a:prstGeom prst="rect">
            <a:avLst/>
          </a:prstGeom>
        </p:spPr>
      </p:pic>
    </p:spTree>
    <p:extLst>
      <p:ext uri="{BB962C8B-B14F-4D97-AF65-F5344CB8AC3E}">
        <p14:creationId xmlns:p14="http://schemas.microsoft.com/office/powerpoint/2010/main" val="388332677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9086" y="640555"/>
            <a:ext cx="3557587" cy="5000418"/>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5775" y="1033876"/>
            <a:ext cx="5029200" cy="3895725"/>
          </a:xfrm>
          <a:prstGeom prst="rect">
            <a:avLst/>
          </a:prstGeom>
        </p:spPr>
      </p:pic>
      <p:sp>
        <p:nvSpPr>
          <p:cNvPr id="6" name="Title 1"/>
          <p:cNvSpPr>
            <a:spLocks noGrp="1"/>
          </p:cNvSpPr>
          <p:nvPr>
            <p:ph type="title"/>
          </p:nvPr>
        </p:nvSpPr>
        <p:spPr>
          <a:xfrm>
            <a:off x="238539" y="0"/>
            <a:ext cx="8229600" cy="900803"/>
          </a:xfrm>
        </p:spPr>
        <p:txBody>
          <a:bodyPr>
            <a:normAutofit/>
          </a:bodyPr>
          <a:lstStyle/>
          <a:p>
            <a:pPr algn="l"/>
            <a:r>
              <a:rPr lang="en-GB" sz="3000" b="1" dirty="0"/>
              <a:t>Closer to home….</a:t>
            </a:r>
          </a:p>
        </p:txBody>
      </p:sp>
    </p:spTree>
    <p:extLst>
      <p:ext uri="{BB962C8B-B14F-4D97-AF65-F5344CB8AC3E}">
        <p14:creationId xmlns:p14="http://schemas.microsoft.com/office/powerpoint/2010/main" val="301250361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239" y="188842"/>
            <a:ext cx="8895522" cy="692081"/>
          </a:xfrm>
        </p:spPr>
        <p:txBody>
          <a:bodyPr>
            <a:normAutofit/>
          </a:bodyPr>
          <a:lstStyle/>
          <a:p>
            <a:r>
              <a:rPr lang="en-GB" sz="3000" b="1" u="sng" dirty="0">
                <a:solidFill>
                  <a:srgbClr val="002060"/>
                </a:solidFill>
              </a:rPr>
              <a:t>Professional Sport– An overview</a:t>
            </a:r>
          </a:p>
        </p:txBody>
      </p:sp>
      <p:sp>
        <p:nvSpPr>
          <p:cNvPr id="3" name="Content Placeholder 2"/>
          <p:cNvSpPr>
            <a:spLocks noGrp="1"/>
          </p:cNvSpPr>
          <p:nvPr>
            <p:ph idx="1"/>
          </p:nvPr>
        </p:nvSpPr>
        <p:spPr>
          <a:xfrm>
            <a:off x="457200" y="983974"/>
            <a:ext cx="8229600" cy="4611755"/>
          </a:xfrm>
        </p:spPr>
        <p:txBody>
          <a:bodyPr>
            <a:normAutofit/>
          </a:bodyPr>
          <a:lstStyle/>
          <a:p>
            <a:pPr marL="0" indent="0">
              <a:buNone/>
            </a:pPr>
            <a:r>
              <a:rPr lang="en-GB" sz="2000" i="1" dirty="0">
                <a:solidFill>
                  <a:srgbClr val="002060"/>
                </a:solidFill>
              </a:rPr>
              <a:t>“The constancy and consistency of professional sport leagues has been the foundation on which their popularity has been built.” </a:t>
            </a:r>
            <a:r>
              <a:rPr lang="en-GB" sz="2000" dirty="0" err="1">
                <a:solidFill>
                  <a:srgbClr val="002060"/>
                </a:solidFill>
              </a:rPr>
              <a:t>Hoye</a:t>
            </a:r>
            <a:r>
              <a:rPr lang="en-GB" sz="2000" dirty="0">
                <a:solidFill>
                  <a:srgbClr val="002060"/>
                </a:solidFill>
              </a:rPr>
              <a:t> et al (2012, p.54).  e.g. college football in USA.</a:t>
            </a:r>
          </a:p>
          <a:p>
            <a:pPr marL="0" indent="0">
              <a:buNone/>
            </a:pPr>
            <a:endParaRPr lang="en-GB" sz="2000" dirty="0">
              <a:solidFill>
                <a:srgbClr val="002060"/>
              </a:solidFill>
            </a:endParaRPr>
          </a:p>
          <a:p>
            <a:pPr marL="0" indent="0">
              <a:buNone/>
            </a:pPr>
            <a:r>
              <a:rPr lang="en-GB" sz="2000" dirty="0">
                <a:solidFill>
                  <a:srgbClr val="002060"/>
                </a:solidFill>
              </a:rPr>
              <a:t>Professional sports leagues have become “an ingrained part of what it means to belong to a culture or social group,” (</a:t>
            </a:r>
            <a:r>
              <a:rPr lang="en-GB" sz="2000" dirty="0" err="1">
                <a:solidFill>
                  <a:srgbClr val="002060"/>
                </a:solidFill>
              </a:rPr>
              <a:t>Hoye</a:t>
            </a:r>
            <a:r>
              <a:rPr lang="en-GB" sz="2000" dirty="0">
                <a:solidFill>
                  <a:srgbClr val="002060"/>
                </a:solidFill>
              </a:rPr>
              <a:t> et al, ibid), thus they help people, fans especially, define who they are.   </a:t>
            </a:r>
          </a:p>
          <a:p>
            <a:pPr marL="0" indent="0">
              <a:buNone/>
            </a:pPr>
            <a:endParaRPr lang="en-GB" sz="2000" dirty="0">
              <a:solidFill>
                <a:srgbClr val="002060"/>
              </a:solidFill>
            </a:endParaRPr>
          </a:p>
          <a:p>
            <a:pPr marL="0" indent="0">
              <a:buNone/>
            </a:pPr>
            <a:r>
              <a:rPr lang="en-GB" sz="2000" i="1" dirty="0">
                <a:solidFill>
                  <a:srgbClr val="FF0000"/>
                </a:solidFill>
              </a:rPr>
              <a:t>“Professional sports event have become part of our “cultural and commercial consumption” </a:t>
            </a:r>
            <a:r>
              <a:rPr lang="en-GB" sz="2000" dirty="0" err="1">
                <a:solidFill>
                  <a:srgbClr val="002060"/>
                </a:solidFill>
              </a:rPr>
              <a:t>Hoye</a:t>
            </a:r>
            <a:r>
              <a:rPr lang="en-GB" sz="2000" dirty="0">
                <a:solidFill>
                  <a:srgbClr val="002060"/>
                </a:solidFill>
              </a:rPr>
              <a:t> et al (ibid). </a:t>
            </a:r>
          </a:p>
          <a:p>
            <a:pPr marL="0" indent="0">
              <a:buNone/>
            </a:pPr>
            <a:endParaRPr lang="en-GB" sz="2000" dirty="0">
              <a:solidFill>
                <a:srgbClr val="002060"/>
              </a:solidFill>
            </a:endParaRPr>
          </a:p>
          <a:p>
            <a:pPr marL="0" indent="0">
              <a:buNone/>
            </a:pPr>
            <a:r>
              <a:rPr lang="en-GB" sz="2000" dirty="0">
                <a:solidFill>
                  <a:srgbClr val="002060"/>
                </a:solidFill>
              </a:rPr>
              <a:t>Professional sport is now BIG business. </a:t>
            </a:r>
          </a:p>
          <a:p>
            <a:pPr marL="0" indent="0">
              <a:buNone/>
            </a:pPr>
            <a:endParaRPr lang="en-GB" sz="2000" dirty="0">
              <a:solidFill>
                <a:srgbClr val="002060"/>
              </a:solidFill>
            </a:endParaRPr>
          </a:p>
          <a:p>
            <a:pPr marL="0" indent="0">
              <a:buNone/>
            </a:pPr>
            <a:endParaRPr lang="en-GB" sz="2000" dirty="0">
              <a:solidFill>
                <a:srgbClr val="002060"/>
              </a:solidFill>
            </a:endParaRPr>
          </a:p>
          <a:p>
            <a:pPr marL="0" indent="0">
              <a:buNone/>
            </a:pPr>
            <a:endParaRPr lang="en-GB" sz="2000" dirty="0">
              <a:solidFill>
                <a:srgbClr val="002060"/>
              </a:solidFill>
            </a:endParaRPr>
          </a:p>
          <a:p>
            <a:pPr marL="0" indent="0">
              <a:buNone/>
            </a:pPr>
            <a:endParaRPr lang="en-GB" sz="2000" dirty="0">
              <a:solidFill>
                <a:srgbClr val="002060"/>
              </a:solidFill>
            </a:endParaRPr>
          </a:p>
        </p:txBody>
      </p:sp>
    </p:spTree>
    <p:extLst>
      <p:ext uri="{BB962C8B-B14F-4D97-AF65-F5344CB8AC3E}">
        <p14:creationId xmlns:p14="http://schemas.microsoft.com/office/powerpoint/2010/main" val="346434217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41902" y="944217"/>
            <a:ext cx="8229600" cy="4752906"/>
          </a:xfrm>
        </p:spPr>
        <p:txBody>
          <a:bodyPr>
            <a:normAutofit fontScale="85000" lnSpcReduction="20000"/>
          </a:bodyPr>
          <a:lstStyle/>
          <a:p>
            <a:pPr marL="0" indent="0">
              <a:buNone/>
            </a:pPr>
            <a:r>
              <a:rPr lang="en-GB" dirty="0"/>
              <a:t>Professional sport organisations have </a:t>
            </a:r>
            <a:r>
              <a:rPr lang="en-GB" b="1" u="sng" dirty="0">
                <a:solidFill>
                  <a:srgbClr val="FF0000"/>
                </a:solidFill>
              </a:rPr>
              <a:t>2 KEY FEATURES </a:t>
            </a:r>
            <a:r>
              <a:rPr lang="en-GB" dirty="0"/>
              <a:t>that define them:</a:t>
            </a:r>
          </a:p>
          <a:p>
            <a:pPr marL="0" indent="0">
              <a:buNone/>
            </a:pPr>
            <a:endParaRPr lang="en-GB" dirty="0"/>
          </a:p>
          <a:p>
            <a:pPr marL="514350" indent="-514350">
              <a:buAutoNum type="arabicPeriod"/>
            </a:pPr>
            <a:r>
              <a:rPr lang="en-GB" dirty="0"/>
              <a:t>“They share a scale of operations (particularly commercial and financial) that means </a:t>
            </a:r>
            <a:r>
              <a:rPr lang="en-GB" u="sng" dirty="0">
                <a:solidFill>
                  <a:srgbClr val="FF0000"/>
                </a:solidFill>
              </a:rPr>
              <a:t>they exist at the apex of the sports industry</a:t>
            </a:r>
            <a:r>
              <a:rPr lang="en-GB" dirty="0"/>
              <a:t>.”</a:t>
            </a:r>
          </a:p>
          <a:p>
            <a:pPr marL="0" indent="0">
              <a:buNone/>
            </a:pPr>
            <a:endParaRPr lang="en-GB" dirty="0"/>
          </a:p>
          <a:p>
            <a:pPr marL="514350" indent="-514350">
              <a:buFont typeface="+mj-lt"/>
              <a:buAutoNum type="arabicPeriod" startAt="2"/>
            </a:pPr>
            <a:r>
              <a:rPr lang="en-GB" u="sng" dirty="0">
                <a:solidFill>
                  <a:srgbClr val="FF0000"/>
                </a:solidFill>
              </a:rPr>
              <a:t>All the players or athletes are ‘professionals’  </a:t>
            </a:r>
            <a:r>
              <a:rPr lang="en-GB" dirty="0"/>
              <a:t>- sport is their job and they are paid to train and play full time.” </a:t>
            </a:r>
          </a:p>
          <a:p>
            <a:pPr marL="0" indent="0">
              <a:buNone/>
            </a:pPr>
            <a:endParaRPr lang="en-GB" dirty="0"/>
          </a:p>
          <a:p>
            <a:pPr marL="0" indent="0">
              <a:buNone/>
            </a:pPr>
            <a:r>
              <a:rPr lang="en-GB" dirty="0" err="1"/>
              <a:t>Hoye</a:t>
            </a:r>
            <a:r>
              <a:rPr lang="en-GB" dirty="0"/>
              <a:t> et al (2012, p.55)</a:t>
            </a:r>
          </a:p>
        </p:txBody>
      </p:sp>
      <p:sp>
        <p:nvSpPr>
          <p:cNvPr id="4" name="Title 1"/>
          <p:cNvSpPr>
            <a:spLocks noGrp="1"/>
          </p:cNvSpPr>
          <p:nvPr>
            <p:ph type="title"/>
          </p:nvPr>
        </p:nvSpPr>
        <p:spPr>
          <a:xfrm>
            <a:off x="407505" y="125551"/>
            <a:ext cx="8229600" cy="818666"/>
          </a:xfrm>
        </p:spPr>
        <p:txBody>
          <a:bodyPr>
            <a:normAutofit/>
          </a:bodyPr>
          <a:lstStyle/>
          <a:p>
            <a:r>
              <a:rPr lang="en-GB" sz="3000" b="1" u="sng" dirty="0"/>
              <a:t>Professional Sport– An overview</a:t>
            </a:r>
          </a:p>
        </p:txBody>
      </p:sp>
    </p:spTree>
    <p:extLst>
      <p:ext uri="{BB962C8B-B14F-4D97-AF65-F5344CB8AC3E}">
        <p14:creationId xmlns:p14="http://schemas.microsoft.com/office/powerpoint/2010/main" val="405609328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75246"/>
            <a:ext cx="8229600" cy="1143000"/>
          </a:xfrm>
        </p:spPr>
        <p:txBody>
          <a:bodyPr>
            <a:noAutofit/>
          </a:bodyPr>
          <a:lstStyle/>
          <a:p>
            <a:r>
              <a:rPr lang="en-GB" sz="3000" b="1" u="sng" dirty="0"/>
              <a:t>Unusual characteristics of professional team sports: can you think of any?</a:t>
            </a:r>
          </a:p>
        </p:txBody>
      </p:sp>
      <p:sp>
        <p:nvSpPr>
          <p:cNvPr id="3" name="Content Placeholder 2"/>
          <p:cNvSpPr>
            <a:spLocks noGrp="1"/>
          </p:cNvSpPr>
          <p:nvPr>
            <p:ph idx="1"/>
          </p:nvPr>
        </p:nvSpPr>
        <p:spPr>
          <a:xfrm>
            <a:off x="457200" y="1540566"/>
            <a:ext cx="8229600" cy="4174434"/>
          </a:xfrm>
        </p:spPr>
        <p:txBody>
          <a:bodyPr>
            <a:normAutofit fontScale="85000" lnSpcReduction="10000"/>
          </a:bodyPr>
          <a:lstStyle/>
          <a:p>
            <a:pPr marL="514350" indent="-514350">
              <a:buFont typeface="+mj-lt"/>
              <a:buAutoNum type="arabicPeriod"/>
            </a:pPr>
            <a:r>
              <a:rPr lang="en-GB" dirty="0"/>
              <a:t>Teams perform in leagues on which they are dependent.</a:t>
            </a:r>
          </a:p>
          <a:p>
            <a:pPr marL="514350" indent="-514350">
              <a:buFont typeface="+mj-lt"/>
              <a:buAutoNum type="arabicPeriod"/>
            </a:pPr>
            <a:r>
              <a:rPr lang="en-GB" dirty="0"/>
              <a:t>Fans consume the product but are also part of it.</a:t>
            </a:r>
          </a:p>
          <a:p>
            <a:pPr marL="514350" indent="-514350">
              <a:buFont typeface="+mj-lt"/>
              <a:buAutoNum type="arabicPeriod"/>
            </a:pPr>
            <a:r>
              <a:rPr lang="en-GB" dirty="0"/>
              <a:t>Fan loyalty provides a deep sense of identity, usually rooted in a geographical place. </a:t>
            </a:r>
          </a:p>
          <a:p>
            <a:pPr marL="514350" indent="-514350">
              <a:buFont typeface="+mj-lt"/>
              <a:buAutoNum type="arabicPeriod"/>
            </a:pPr>
            <a:r>
              <a:rPr lang="en-GB" dirty="0"/>
              <a:t>As a business, relegation and promotion adds to excitement, but the economic consequences makes business planning very difficult. </a:t>
            </a:r>
          </a:p>
          <a:p>
            <a:pPr marL="0" indent="0">
              <a:buNone/>
            </a:pPr>
            <a:r>
              <a:rPr lang="en-GB" dirty="0"/>
              <a:t>(</a:t>
            </a:r>
            <a:r>
              <a:rPr lang="en-GB" dirty="0" err="1"/>
              <a:t>n.b.</a:t>
            </a:r>
            <a:r>
              <a:rPr lang="en-GB" dirty="0"/>
              <a:t> North American model avoids this by having closed leagues).</a:t>
            </a:r>
          </a:p>
        </p:txBody>
      </p:sp>
    </p:spTree>
    <p:extLst>
      <p:ext uri="{BB962C8B-B14F-4D97-AF65-F5344CB8AC3E}">
        <p14:creationId xmlns:p14="http://schemas.microsoft.com/office/powerpoint/2010/main" val="18572976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90378"/>
            <a:ext cx="9144000" cy="1972339"/>
          </a:xfrm>
        </p:spPr>
        <p:txBody>
          <a:bodyPr>
            <a:normAutofit lnSpcReduction="10000"/>
          </a:bodyPr>
          <a:lstStyle/>
          <a:p>
            <a:pPr marL="0" indent="0">
              <a:buNone/>
            </a:pPr>
            <a:r>
              <a:rPr lang="en-US" dirty="0"/>
              <a:t>Supporters are a contributor to the product – if they were not there the product would be less valuable – both live and televised products. Thus, ensuring a good crowd is an important part of the product.</a:t>
            </a:r>
            <a:endParaRPr lang="en-GB"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967023"/>
            <a:ext cx="9144000" cy="4890978"/>
          </a:xfrm>
          <a:prstGeom prst="rect">
            <a:avLst/>
          </a:prstGeom>
        </p:spPr>
      </p:pic>
    </p:spTree>
    <p:extLst>
      <p:ext uri="{BB962C8B-B14F-4D97-AF65-F5344CB8AC3E}">
        <p14:creationId xmlns:p14="http://schemas.microsoft.com/office/powerpoint/2010/main" val="370304045"/>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5368"/>
            <a:ext cx="8229600" cy="778910"/>
          </a:xfrm>
        </p:spPr>
        <p:txBody>
          <a:bodyPr>
            <a:normAutofit fontScale="90000"/>
          </a:bodyPr>
          <a:lstStyle/>
          <a:p>
            <a:r>
              <a:rPr lang="en-GB" b="1" u="sng" dirty="0"/>
              <a:t>Ownership and Outcome Models</a:t>
            </a:r>
          </a:p>
        </p:txBody>
      </p:sp>
      <p:sp>
        <p:nvSpPr>
          <p:cNvPr id="3" name="Content Placeholder 2"/>
          <p:cNvSpPr>
            <a:spLocks noGrp="1"/>
          </p:cNvSpPr>
          <p:nvPr>
            <p:ph idx="1"/>
          </p:nvPr>
        </p:nvSpPr>
        <p:spPr>
          <a:xfrm>
            <a:off x="314325" y="1292914"/>
            <a:ext cx="8401050" cy="4193486"/>
          </a:xfrm>
        </p:spPr>
        <p:txBody>
          <a:bodyPr>
            <a:normAutofit/>
          </a:bodyPr>
          <a:lstStyle/>
          <a:p>
            <a:pPr marL="0" indent="0">
              <a:buNone/>
            </a:pPr>
            <a:r>
              <a:rPr lang="en-GB" sz="3000" b="1" dirty="0">
                <a:solidFill>
                  <a:srgbClr val="FF0000"/>
                </a:solidFill>
              </a:rPr>
              <a:t>1. Profit maximisation/profit </a:t>
            </a:r>
            <a:r>
              <a:rPr lang="en-GB" sz="3000" b="1" dirty="0" err="1">
                <a:solidFill>
                  <a:srgbClr val="FF0000"/>
                </a:solidFill>
              </a:rPr>
              <a:t>maximisers</a:t>
            </a:r>
            <a:endParaRPr lang="en-GB" sz="3000" b="1" dirty="0">
              <a:solidFill>
                <a:srgbClr val="FF0000"/>
              </a:solidFill>
            </a:endParaRPr>
          </a:p>
          <a:p>
            <a:pPr>
              <a:buFont typeface="Wingdings" panose="05000000000000000000" pitchFamily="2" charset="2"/>
              <a:buChar char="§"/>
            </a:pPr>
            <a:r>
              <a:rPr lang="en-GB" sz="3000" dirty="0"/>
              <a:t>Typically American professional sports leagues</a:t>
            </a:r>
          </a:p>
          <a:p>
            <a:pPr>
              <a:buFont typeface="Wingdings" panose="05000000000000000000" pitchFamily="2" charset="2"/>
              <a:buChar char="§"/>
            </a:pPr>
            <a:r>
              <a:rPr lang="en-GB" sz="3000" dirty="0"/>
              <a:t>Owned and run by individuals or businesses who seek to maximise the financial return on investment – just like in other industries.     </a:t>
            </a:r>
          </a:p>
          <a:p>
            <a:pPr marL="0" indent="0">
              <a:buNone/>
            </a:pPr>
            <a:endParaRPr lang="en-GB" i="1" dirty="0"/>
          </a:p>
          <a:p>
            <a:pPr marL="0" indent="0">
              <a:buNone/>
            </a:pPr>
            <a:endParaRPr lang="en-GB" dirty="0"/>
          </a:p>
        </p:txBody>
      </p:sp>
    </p:spTree>
    <p:extLst>
      <p:ext uri="{BB962C8B-B14F-4D97-AF65-F5344CB8AC3E}">
        <p14:creationId xmlns:p14="http://schemas.microsoft.com/office/powerpoint/2010/main" val="327447951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8746" y="180148"/>
            <a:ext cx="8229600" cy="3917032"/>
          </a:xfrm>
        </p:spPr>
        <p:txBody>
          <a:bodyPr>
            <a:noAutofit/>
          </a:bodyPr>
          <a:lstStyle/>
          <a:p>
            <a:pPr marL="0" indent="0">
              <a:buNone/>
            </a:pPr>
            <a:r>
              <a:rPr lang="en-US" sz="2600" b="1" dirty="0">
                <a:solidFill>
                  <a:srgbClr val="FF0000"/>
                </a:solidFill>
              </a:rPr>
              <a:t>2. Utility </a:t>
            </a:r>
            <a:r>
              <a:rPr lang="en-US" sz="2600" b="1" dirty="0" err="1">
                <a:solidFill>
                  <a:srgbClr val="FF0000"/>
                </a:solidFill>
              </a:rPr>
              <a:t>maximisation</a:t>
            </a:r>
            <a:r>
              <a:rPr lang="en-US" sz="2600" b="1" dirty="0">
                <a:solidFill>
                  <a:srgbClr val="FF0000"/>
                </a:solidFill>
              </a:rPr>
              <a:t> or ‘win </a:t>
            </a:r>
            <a:r>
              <a:rPr lang="en-US" sz="2600" b="1" dirty="0" err="1">
                <a:solidFill>
                  <a:srgbClr val="FF0000"/>
                </a:solidFill>
              </a:rPr>
              <a:t>maximisers’</a:t>
            </a:r>
            <a:endParaRPr lang="en-US" sz="2600" b="1" dirty="0">
              <a:solidFill>
                <a:srgbClr val="FF0000"/>
              </a:solidFill>
            </a:endParaRPr>
          </a:p>
          <a:p>
            <a:pPr>
              <a:buFont typeface="Wingdings" panose="05000000000000000000" pitchFamily="2" charset="2"/>
              <a:buChar char="§"/>
            </a:pPr>
            <a:r>
              <a:rPr lang="en-US" sz="2600" dirty="0"/>
              <a:t>Typically found in European and Australian professional sports leagues, where the need to win is a greater priority that the need to make a profit.</a:t>
            </a:r>
          </a:p>
          <a:p>
            <a:pPr>
              <a:buFont typeface="Wingdings" panose="05000000000000000000" pitchFamily="2" charset="2"/>
              <a:buChar char="§"/>
            </a:pPr>
            <a:r>
              <a:rPr lang="en-US" sz="2600" dirty="0"/>
              <a:t>In some instances, utility </a:t>
            </a:r>
            <a:r>
              <a:rPr lang="en-US" sz="2600" dirty="0" err="1"/>
              <a:t>maximising</a:t>
            </a:r>
            <a:r>
              <a:rPr lang="en-US" sz="2600" dirty="0"/>
              <a:t> clubs will place themselves in financial jeopardy, by purchasing players they cannot afford e.g. Leeds United FC, Portsmouth FC.</a:t>
            </a:r>
          </a:p>
          <a:p>
            <a:pPr>
              <a:buFont typeface="Wingdings" panose="05000000000000000000" pitchFamily="2" charset="2"/>
              <a:buChar char="§"/>
            </a:pPr>
            <a:r>
              <a:rPr lang="en-US" sz="2600" dirty="0"/>
              <a:t>In most instances, ‘a more plausible assumption is the </a:t>
            </a:r>
            <a:r>
              <a:rPr lang="en-US" sz="2600" dirty="0" err="1"/>
              <a:t>maximisation</a:t>
            </a:r>
            <a:r>
              <a:rPr lang="en-US" sz="2600" dirty="0"/>
              <a:t> of games won subject to minimum profits ( or maximum loss)’ Sandy, Sloane and </a:t>
            </a:r>
            <a:r>
              <a:rPr lang="en-US" sz="2600" dirty="0" err="1"/>
              <a:t>Rosentraub</a:t>
            </a:r>
            <a:r>
              <a:rPr lang="en-US" sz="2600" dirty="0"/>
              <a:t> (2004, p.16).</a:t>
            </a:r>
            <a:endParaRPr lang="en-GB" sz="2600" dirty="0"/>
          </a:p>
          <a:p>
            <a:pPr marL="0" indent="0">
              <a:buNone/>
            </a:pPr>
            <a:r>
              <a:rPr lang="en-US" sz="2600" dirty="0"/>
              <a:t>  </a:t>
            </a:r>
            <a:r>
              <a:rPr lang="en-US" sz="2600" dirty="0">
                <a:hlinkClick r:id="rId2"/>
              </a:rPr>
              <a:t>https://youtu.be/1zycTSTrujE</a:t>
            </a:r>
            <a:endParaRPr lang="en-US" sz="2600" dirty="0"/>
          </a:p>
          <a:p>
            <a:pPr marL="0" indent="0">
              <a:buNone/>
            </a:pPr>
            <a:endParaRPr lang="en-US" sz="2600" dirty="0"/>
          </a:p>
          <a:p>
            <a:pPr marL="0" indent="0">
              <a:buNone/>
            </a:pPr>
            <a:endParaRPr lang="en-GB" sz="2600" dirty="0"/>
          </a:p>
          <a:p>
            <a:pPr marL="0" indent="0">
              <a:buNone/>
            </a:pPr>
            <a:r>
              <a:rPr lang="en-US" sz="2600" dirty="0"/>
              <a:t> </a:t>
            </a:r>
            <a:endParaRPr lang="en-GB" sz="2600" dirty="0"/>
          </a:p>
          <a:p>
            <a:endParaRPr lang="en-GB" sz="2600" dirty="0"/>
          </a:p>
        </p:txBody>
      </p:sp>
    </p:spTree>
    <p:extLst>
      <p:ext uri="{BB962C8B-B14F-4D97-AF65-F5344CB8AC3E}">
        <p14:creationId xmlns:p14="http://schemas.microsoft.com/office/powerpoint/2010/main" val="292757347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89327"/>
            <a:ext cx="8229600" cy="421101"/>
          </a:xfrm>
        </p:spPr>
        <p:txBody>
          <a:bodyPr>
            <a:normAutofit fontScale="90000"/>
          </a:bodyPr>
          <a:lstStyle/>
          <a:p>
            <a:r>
              <a:rPr lang="en-GB" sz="2000" b="1" dirty="0"/>
              <a:t>Limits for clubs in Premier League in 2016/17 season</a:t>
            </a:r>
            <a:br>
              <a:rPr lang="en-GB" sz="2000" dirty="0"/>
            </a:br>
            <a:endParaRPr lang="en-GB" sz="2000" b="1"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286" y="1726239"/>
            <a:ext cx="8961428" cy="1697143"/>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4257358"/>
            <a:ext cx="9144000" cy="2378571"/>
          </a:xfrm>
          <a:prstGeom prst="rect">
            <a:avLst/>
          </a:prstGeom>
        </p:spPr>
      </p:pic>
      <p:sp>
        <p:nvSpPr>
          <p:cNvPr id="6" name="Rectangle 5"/>
          <p:cNvSpPr/>
          <p:nvPr/>
        </p:nvSpPr>
        <p:spPr>
          <a:xfrm>
            <a:off x="1580321" y="3746579"/>
            <a:ext cx="6500192" cy="369332"/>
          </a:xfrm>
          <a:prstGeom prst="rect">
            <a:avLst/>
          </a:prstGeom>
        </p:spPr>
        <p:txBody>
          <a:bodyPr wrap="square">
            <a:spAutoFit/>
          </a:bodyPr>
          <a:lstStyle/>
          <a:p>
            <a:r>
              <a:rPr lang="en-GB" b="1" dirty="0">
                <a:latin typeface="Arial" panose="020B0604020202020204" pitchFamily="34" charset="0"/>
              </a:rPr>
              <a:t>Limits for clubs in Championship in 2016/17 season</a:t>
            </a:r>
            <a:endParaRPr lang="en-GB" dirty="0"/>
          </a:p>
        </p:txBody>
      </p:sp>
      <p:sp>
        <p:nvSpPr>
          <p:cNvPr id="7" name="TextBox 6"/>
          <p:cNvSpPr txBox="1"/>
          <p:nvPr/>
        </p:nvSpPr>
        <p:spPr>
          <a:xfrm>
            <a:off x="1719470" y="487017"/>
            <a:ext cx="6221895" cy="707886"/>
          </a:xfrm>
          <a:prstGeom prst="rect">
            <a:avLst/>
          </a:prstGeom>
          <a:noFill/>
        </p:spPr>
        <p:txBody>
          <a:bodyPr wrap="square" rtlCol="0">
            <a:spAutoFit/>
          </a:bodyPr>
          <a:lstStyle/>
          <a:p>
            <a:pPr algn="ctr"/>
            <a:r>
              <a:rPr lang="en-GB" sz="4000" b="1" dirty="0"/>
              <a:t>Financial Fair Play</a:t>
            </a:r>
          </a:p>
        </p:txBody>
      </p:sp>
    </p:spTree>
    <p:extLst>
      <p:ext uri="{BB962C8B-B14F-4D97-AF65-F5344CB8AC3E}">
        <p14:creationId xmlns:p14="http://schemas.microsoft.com/office/powerpoint/2010/main" val="3157269918"/>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574" y="274638"/>
            <a:ext cx="8895522" cy="1143000"/>
          </a:xfrm>
        </p:spPr>
        <p:txBody>
          <a:bodyPr>
            <a:normAutofit/>
          </a:bodyPr>
          <a:lstStyle/>
          <a:p>
            <a:r>
              <a:rPr lang="en-GB" sz="3500" b="1" u="sng" dirty="0"/>
              <a:t>Economics of Professional Team Sports</a:t>
            </a:r>
          </a:p>
        </p:txBody>
      </p:sp>
      <p:sp>
        <p:nvSpPr>
          <p:cNvPr id="3" name="Content Placeholder 2"/>
          <p:cNvSpPr>
            <a:spLocks noGrp="1"/>
          </p:cNvSpPr>
          <p:nvPr>
            <p:ph idx="1"/>
          </p:nvPr>
        </p:nvSpPr>
        <p:spPr/>
        <p:txBody>
          <a:bodyPr>
            <a:normAutofit/>
          </a:bodyPr>
          <a:lstStyle/>
          <a:p>
            <a:pPr marL="0" indent="0">
              <a:buNone/>
            </a:pPr>
            <a:r>
              <a:rPr lang="en-US" dirty="0"/>
              <a:t>Professional team sports rely on the following economic characteristics:</a:t>
            </a:r>
            <a:endParaRPr lang="en-GB" dirty="0"/>
          </a:p>
          <a:p>
            <a:pPr marL="514350" indent="-514350">
              <a:buFont typeface="+mj-lt"/>
              <a:buAutoNum type="arabicPeriod"/>
            </a:pPr>
            <a:r>
              <a:rPr lang="en-US" b="1" dirty="0">
                <a:solidFill>
                  <a:srgbClr val="FF0000"/>
                </a:solidFill>
              </a:rPr>
              <a:t>Uncertainty of outcome </a:t>
            </a:r>
            <a:r>
              <a:rPr lang="en-US" dirty="0"/>
              <a:t>– maintenance of competitive balance.</a:t>
            </a:r>
            <a:endParaRPr lang="en-GB" dirty="0"/>
          </a:p>
          <a:p>
            <a:pPr marL="514350" indent="-514350">
              <a:buFont typeface="+mj-lt"/>
              <a:buAutoNum type="arabicPeriod" startAt="2"/>
            </a:pPr>
            <a:r>
              <a:rPr lang="en-US" b="1" dirty="0">
                <a:solidFill>
                  <a:srgbClr val="FF0000"/>
                </a:solidFill>
              </a:rPr>
              <a:t>Restricted markets.</a:t>
            </a:r>
            <a:endParaRPr lang="en-GB" dirty="0">
              <a:solidFill>
                <a:srgbClr val="FF0000"/>
              </a:solidFill>
            </a:endParaRPr>
          </a:p>
          <a:p>
            <a:pPr marL="514350" indent="-514350">
              <a:buFont typeface="+mj-lt"/>
              <a:buAutoNum type="arabicPeriod" startAt="3"/>
            </a:pPr>
            <a:r>
              <a:rPr lang="en-US" b="1" dirty="0">
                <a:solidFill>
                  <a:srgbClr val="FF0000"/>
                </a:solidFill>
              </a:rPr>
              <a:t>Near zero cross-price elasticity of demand</a:t>
            </a:r>
            <a:r>
              <a:rPr lang="en-US" dirty="0">
                <a:solidFill>
                  <a:srgbClr val="FF0000"/>
                </a:solidFill>
              </a:rPr>
              <a:t>.</a:t>
            </a:r>
            <a:endParaRPr lang="en-GB" dirty="0">
              <a:solidFill>
                <a:srgbClr val="FF0000"/>
              </a:solidFill>
            </a:endParaRPr>
          </a:p>
          <a:p>
            <a:endParaRPr lang="en-GB" dirty="0"/>
          </a:p>
        </p:txBody>
      </p:sp>
    </p:spTree>
    <p:extLst>
      <p:ext uri="{BB962C8B-B14F-4D97-AF65-F5344CB8AC3E}">
        <p14:creationId xmlns:p14="http://schemas.microsoft.com/office/powerpoint/2010/main" val="838983006"/>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1. Uncertainty of outcome</a:t>
            </a:r>
          </a:p>
        </p:txBody>
      </p:sp>
      <p:sp>
        <p:nvSpPr>
          <p:cNvPr id="3" name="Content Placeholder 2"/>
          <p:cNvSpPr>
            <a:spLocks noGrp="1"/>
          </p:cNvSpPr>
          <p:nvPr>
            <p:ph idx="1"/>
          </p:nvPr>
        </p:nvSpPr>
        <p:spPr>
          <a:xfrm>
            <a:off x="526774" y="1417638"/>
            <a:ext cx="8229600" cy="4621694"/>
          </a:xfrm>
        </p:spPr>
        <p:txBody>
          <a:bodyPr>
            <a:normAutofit fontScale="92500" lnSpcReduction="10000"/>
          </a:bodyPr>
          <a:lstStyle/>
          <a:p>
            <a:pPr>
              <a:buFont typeface="Wingdings" panose="05000000000000000000" pitchFamily="2" charset="2"/>
              <a:buChar char="q"/>
            </a:pPr>
            <a:r>
              <a:rPr lang="en-US" dirty="0"/>
              <a:t> Maintenance of competitive balance is a </a:t>
            </a:r>
            <a:r>
              <a:rPr lang="en-US" b="1" dirty="0"/>
              <a:t>major factor </a:t>
            </a:r>
            <a:r>
              <a:rPr lang="en-US" dirty="0"/>
              <a:t>in determining attendances, revenue and the profitability of all professional clubs.</a:t>
            </a:r>
            <a:endParaRPr lang="en-GB" dirty="0"/>
          </a:p>
          <a:p>
            <a:pPr>
              <a:buFont typeface="Wingdings" panose="05000000000000000000" pitchFamily="2" charset="2"/>
              <a:buChar char="q"/>
            </a:pPr>
            <a:endParaRPr lang="en-GB" dirty="0"/>
          </a:p>
          <a:p>
            <a:pPr>
              <a:buFont typeface="Wingdings" panose="05000000000000000000" pitchFamily="2" charset="2"/>
              <a:buChar char="q"/>
            </a:pPr>
            <a:r>
              <a:rPr lang="en-US" dirty="0"/>
              <a:t>League </a:t>
            </a:r>
            <a:r>
              <a:rPr lang="en-US" dirty="0" err="1"/>
              <a:t>organisers</a:t>
            </a:r>
            <a:r>
              <a:rPr lang="en-US" dirty="0"/>
              <a:t> have role of controlling the relative strength of teams so than no one team becomes dominant.</a:t>
            </a:r>
            <a:endParaRPr lang="en-GB" dirty="0"/>
          </a:p>
          <a:p>
            <a:pPr marL="0" indent="0">
              <a:buNone/>
            </a:pPr>
            <a:endParaRPr lang="en-GB" sz="1800" dirty="0"/>
          </a:p>
          <a:p>
            <a:pPr marL="0" indent="0" algn="ctr">
              <a:buNone/>
            </a:pPr>
            <a:r>
              <a:rPr lang="en-US" i="1" dirty="0">
                <a:solidFill>
                  <a:srgbClr val="FF0000"/>
                </a:solidFill>
              </a:rPr>
              <a:t>“The essential feature of a sporting contest is uncertainty of outcome,” </a:t>
            </a:r>
            <a:r>
              <a:rPr lang="en-US" sz="1800" dirty="0"/>
              <a:t>Sandy, Sloane and </a:t>
            </a:r>
            <a:r>
              <a:rPr lang="en-US" sz="1800" dirty="0" err="1"/>
              <a:t>Rosentraub</a:t>
            </a:r>
            <a:r>
              <a:rPr lang="en-US" sz="1800" dirty="0"/>
              <a:t> (2004, p.5).</a:t>
            </a:r>
            <a:r>
              <a:rPr lang="en-US" dirty="0"/>
              <a:t> </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66527280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Content Placeholder 2"/>
          <p:cNvSpPr>
            <a:spLocks noGrp="1"/>
          </p:cNvSpPr>
          <p:nvPr>
            <p:ph idx="1"/>
          </p:nvPr>
        </p:nvSpPr>
        <p:spPr>
          <a:xfrm>
            <a:off x="0" y="109331"/>
            <a:ext cx="9144000" cy="715617"/>
          </a:xfrm>
        </p:spPr>
        <p:txBody>
          <a:bodyPr>
            <a:normAutofit/>
          </a:bodyPr>
          <a:lstStyle/>
          <a:p>
            <a:pPr marL="0" indent="0" algn="ctr">
              <a:buNone/>
            </a:pPr>
            <a:r>
              <a:rPr lang="en-US" sz="2000" i="1" dirty="0">
                <a:solidFill>
                  <a:schemeClr val="bg1"/>
                </a:solidFill>
              </a:rPr>
              <a:t>“Sport is unlike any other business in that it requires a competitor</a:t>
            </a:r>
            <a:r>
              <a:rPr lang="en-US" sz="2000" dirty="0">
                <a:solidFill>
                  <a:schemeClr val="bg1"/>
                </a:solidFill>
              </a:rPr>
              <a:t>,” </a:t>
            </a:r>
          </a:p>
          <a:p>
            <a:pPr marL="0" indent="0" algn="ctr">
              <a:buNone/>
            </a:pPr>
            <a:r>
              <a:rPr lang="en-US" sz="1500" dirty="0">
                <a:solidFill>
                  <a:schemeClr val="bg1"/>
                </a:solidFill>
              </a:rPr>
              <a:t>Sandy, Sloane and </a:t>
            </a:r>
            <a:r>
              <a:rPr lang="en-US" sz="1500" dirty="0" err="1">
                <a:solidFill>
                  <a:schemeClr val="bg1"/>
                </a:solidFill>
              </a:rPr>
              <a:t>Rosentraub</a:t>
            </a:r>
            <a:r>
              <a:rPr lang="en-US" sz="1500" dirty="0">
                <a:solidFill>
                  <a:schemeClr val="bg1"/>
                </a:solidFill>
              </a:rPr>
              <a:t> (2004, p.6).</a:t>
            </a:r>
            <a:endParaRPr lang="en-GB" sz="1500" dirty="0">
              <a:solidFill>
                <a:schemeClr val="bg1"/>
              </a:solidFill>
            </a:endParaRPr>
          </a:p>
          <a:p>
            <a:endParaRPr lang="en-GB" sz="2500" dirty="0">
              <a:solidFill>
                <a:schemeClr val="bg1"/>
              </a:solidFill>
            </a:endParaRPr>
          </a:p>
        </p:txBody>
      </p:sp>
    </p:spTree>
    <p:extLst>
      <p:ext uri="{BB962C8B-B14F-4D97-AF65-F5344CB8AC3E}">
        <p14:creationId xmlns:p14="http://schemas.microsoft.com/office/powerpoint/2010/main" val="2176600291"/>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86409" y="477079"/>
            <a:ext cx="8229600" cy="3917032"/>
          </a:xfrm>
        </p:spPr>
        <p:txBody>
          <a:bodyPr>
            <a:normAutofit/>
          </a:bodyPr>
          <a:lstStyle/>
          <a:p>
            <a:pPr marL="0" indent="0" algn="ctr">
              <a:buNone/>
            </a:pPr>
            <a:r>
              <a:rPr lang="en-US" b="1" dirty="0"/>
              <a:t>Does a professional sports league lose its appeal if the same team/handful of teams win all the time?</a:t>
            </a:r>
            <a:endParaRPr lang="en-GB" dirty="0"/>
          </a:p>
          <a:p>
            <a:pPr marL="0" indent="0" algn="ctr">
              <a:buNone/>
            </a:pPr>
            <a:br>
              <a:rPr lang="en-US" dirty="0"/>
            </a:br>
            <a:endParaRPr lang="en-GB" dirty="0"/>
          </a:p>
        </p:txBody>
      </p:sp>
      <p:pic>
        <p:nvPicPr>
          <p:cNvPr id="4" name="Picture 3"/>
          <p:cNvPicPr/>
          <p:nvPr/>
        </p:nvPicPr>
        <p:blipFill>
          <a:blip r:embed="rId3">
            <a:extLst>
              <a:ext uri="{28A0092B-C50C-407E-A947-70E740481C1C}">
                <a14:useLocalDpi xmlns:a14="http://schemas.microsoft.com/office/drawing/2010/main" val="0"/>
              </a:ext>
            </a:extLst>
          </a:blip>
          <a:srcRect/>
          <a:stretch>
            <a:fillRect/>
          </a:stretch>
        </p:blipFill>
        <p:spPr bwMode="auto">
          <a:xfrm>
            <a:off x="1964380" y="2222334"/>
            <a:ext cx="5473658" cy="3323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4008022"/>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00600" y="2173010"/>
            <a:ext cx="4075043" cy="1143000"/>
          </a:xfrm>
        </p:spPr>
        <p:txBody>
          <a:bodyPr>
            <a:normAutofit fontScale="90000"/>
          </a:bodyPr>
          <a:lstStyle/>
          <a:p>
            <a:r>
              <a:rPr lang="en-GB" dirty="0"/>
              <a:t>1. Man </a:t>
            </a:r>
            <a:r>
              <a:rPr lang="en-GB" dirty="0" err="1"/>
              <a:t>Utd</a:t>
            </a:r>
            <a:r>
              <a:rPr lang="en-GB" dirty="0"/>
              <a:t> x 13</a:t>
            </a:r>
            <a:br>
              <a:rPr lang="en-GB" dirty="0"/>
            </a:br>
            <a:r>
              <a:rPr lang="en-GB" dirty="0"/>
              <a:t>2. Chelsea x 5</a:t>
            </a:r>
            <a:br>
              <a:rPr lang="en-GB" dirty="0"/>
            </a:br>
            <a:r>
              <a:rPr lang="en-GB" dirty="0"/>
              <a:t>3. Arsenal x 3</a:t>
            </a:r>
            <a:br>
              <a:rPr lang="en-GB" dirty="0"/>
            </a:br>
            <a:r>
              <a:rPr lang="en-GB" dirty="0"/>
              <a:t>4. Man City x 3</a:t>
            </a:r>
            <a:br>
              <a:rPr lang="en-GB" dirty="0"/>
            </a:br>
            <a:r>
              <a:rPr lang="en-GB" dirty="0"/>
              <a:t>5. Blackburn x 1</a:t>
            </a:r>
            <a:br>
              <a:rPr lang="en-GB" dirty="0"/>
            </a:br>
            <a:r>
              <a:rPr lang="en-GB" dirty="0"/>
              <a:t>6. Leicester x 1</a:t>
            </a:r>
            <a:br>
              <a:rPr lang="en-GB" dirty="0"/>
            </a:br>
            <a:br>
              <a:rPr lang="en-GB" dirty="0"/>
            </a:br>
            <a:r>
              <a:rPr lang="en-GB" dirty="0"/>
              <a:t>Man </a:t>
            </a:r>
            <a:r>
              <a:rPr lang="en-GB" dirty="0" err="1"/>
              <a:t>Utd</a:t>
            </a:r>
            <a:r>
              <a:rPr lang="en-GB" dirty="0"/>
              <a:t> win:  50%</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771876"/>
            <a:ext cx="4109243" cy="5605009"/>
          </a:xfrm>
        </p:spPr>
      </p:pic>
      <p:sp>
        <p:nvSpPr>
          <p:cNvPr id="3" name="TextBox 2">
            <a:extLst>
              <a:ext uri="{FF2B5EF4-FFF2-40B4-BE49-F238E27FC236}">
                <a16:creationId xmlns:a16="http://schemas.microsoft.com/office/drawing/2014/main" id="{39A45690-F85C-AE29-E4F5-648822AA7585}"/>
              </a:ext>
            </a:extLst>
          </p:cNvPr>
          <p:cNvSpPr txBox="1"/>
          <p:nvPr/>
        </p:nvSpPr>
        <p:spPr>
          <a:xfrm>
            <a:off x="103909" y="103909"/>
            <a:ext cx="4270664" cy="923330"/>
          </a:xfrm>
          <a:prstGeom prst="rect">
            <a:avLst/>
          </a:prstGeom>
          <a:noFill/>
        </p:spPr>
        <p:txBody>
          <a:bodyPr wrap="square" rtlCol="0">
            <a:spAutoFit/>
          </a:bodyPr>
          <a:lstStyle/>
          <a:p>
            <a:r>
              <a:rPr lang="en-GB" dirty="0"/>
              <a:t>2018-2022</a:t>
            </a:r>
          </a:p>
          <a:p>
            <a:r>
              <a:rPr lang="en-GB" dirty="0" err="1"/>
              <a:t>Manchesteer</a:t>
            </a:r>
            <a:r>
              <a:rPr lang="en-GB" dirty="0"/>
              <a:t> city x4</a:t>
            </a:r>
          </a:p>
          <a:p>
            <a:r>
              <a:rPr lang="en-GB" dirty="0"/>
              <a:t>Liverpool x1</a:t>
            </a:r>
          </a:p>
        </p:txBody>
      </p:sp>
    </p:spTree>
    <p:extLst>
      <p:ext uri="{BB962C8B-B14F-4D97-AF65-F5344CB8AC3E}">
        <p14:creationId xmlns:p14="http://schemas.microsoft.com/office/powerpoint/2010/main" val="511677681"/>
      </p:ext>
    </p:extLst>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500" b="1" i="1" dirty="0"/>
              <a:t>What about NFL Champions 1993-2018? </a:t>
            </a:r>
          </a:p>
        </p:txBody>
      </p:sp>
      <p:sp>
        <p:nvSpPr>
          <p:cNvPr id="3" name="Content Placeholder 2"/>
          <p:cNvSpPr>
            <a:spLocks noGrp="1"/>
          </p:cNvSpPr>
          <p:nvPr>
            <p:ph idx="1"/>
          </p:nvPr>
        </p:nvSpPr>
        <p:spPr>
          <a:xfrm>
            <a:off x="457200" y="1417638"/>
            <a:ext cx="8229600" cy="3917032"/>
          </a:xfrm>
        </p:spPr>
        <p:txBody>
          <a:bodyPr/>
          <a:lstStyle/>
          <a:p>
            <a:pPr marL="0" indent="0">
              <a:buNone/>
            </a:pPr>
            <a:r>
              <a:rPr lang="en-GB" b="1" dirty="0"/>
              <a:t>Number of different winners?</a:t>
            </a:r>
          </a:p>
          <a:p>
            <a:pPr marL="0" indent="0">
              <a:buNone/>
            </a:pPr>
            <a:r>
              <a:rPr lang="en-GB" b="1" dirty="0"/>
              <a:t>15</a:t>
            </a:r>
          </a:p>
          <a:p>
            <a:pPr marL="0" indent="0">
              <a:buNone/>
            </a:pPr>
            <a:r>
              <a:rPr lang="en-GB" b="1" dirty="0"/>
              <a:t>Most successful team?</a:t>
            </a:r>
          </a:p>
          <a:p>
            <a:pPr marL="0" indent="0">
              <a:buNone/>
            </a:pPr>
            <a:r>
              <a:rPr lang="en-GB" b="1" dirty="0"/>
              <a:t>New England Patriots</a:t>
            </a:r>
          </a:p>
          <a:p>
            <a:pPr marL="0" indent="0">
              <a:buNone/>
            </a:pPr>
            <a:r>
              <a:rPr lang="en-GB" b="1" dirty="0"/>
              <a:t>Number of victories?</a:t>
            </a:r>
          </a:p>
          <a:p>
            <a:pPr marL="0" indent="0">
              <a:buNone/>
            </a:pPr>
            <a:r>
              <a:rPr lang="en-GB" b="1" dirty="0"/>
              <a:t>5</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77516" y="2077336"/>
            <a:ext cx="2367630" cy="3058189"/>
          </a:xfrm>
          <a:prstGeom prst="rect">
            <a:avLst/>
          </a:prstGeom>
        </p:spPr>
      </p:pic>
    </p:spTree>
    <p:extLst>
      <p:ext uri="{BB962C8B-B14F-4D97-AF65-F5344CB8AC3E}">
        <p14:creationId xmlns:p14="http://schemas.microsoft.com/office/powerpoint/2010/main" val="92144236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2. Restricted Markets</a:t>
            </a:r>
          </a:p>
        </p:txBody>
      </p:sp>
      <p:sp>
        <p:nvSpPr>
          <p:cNvPr id="3" name="Content Placeholder 2"/>
          <p:cNvSpPr>
            <a:spLocks noGrp="1"/>
          </p:cNvSpPr>
          <p:nvPr>
            <p:ph idx="1"/>
          </p:nvPr>
        </p:nvSpPr>
        <p:spPr>
          <a:xfrm>
            <a:off x="457200" y="1417637"/>
            <a:ext cx="8229600" cy="4355841"/>
          </a:xfrm>
        </p:spPr>
        <p:txBody>
          <a:bodyPr>
            <a:normAutofit fontScale="92500" lnSpcReduction="20000"/>
          </a:bodyPr>
          <a:lstStyle/>
          <a:p>
            <a:pPr>
              <a:buFont typeface="Wingdings" panose="05000000000000000000" pitchFamily="2" charset="2"/>
              <a:buChar char="q"/>
            </a:pPr>
            <a:r>
              <a:rPr lang="en-US" dirty="0"/>
              <a:t>League </a:t>
            </a:r>
            <a:r>
              <a:rPr lang="en-US" dirty="0" err="1"/>
              <a:t>organisers</a:t>
            </a:r>
            <a:r>
              <a:rPr lang="en-US" dirty="0"/>
              <a:t> and clubs are mutually dependent, and entry to the ‘market’ is restricted.</a:t>
            </a:r>
          </a:p>
          <a:p>
            <a:pPr>
              <a:buFont typeface="Wingdings" panose="05000000000000000000" pitchFamily="2" charset="2"/>
              <a:buChar char="q"/>
            </a:pPr>
            <a:endParaRPr lang="en-US" dirty="0"/>
          </a:p>
          <a:p>
            <a:pPr>
              <a:buFont typeface="Wingdings" panose="05000000000000000000" pitchFamily="2" charset="2"/>
              <a:buChar char="q"/>
            </a:pPr>
            <a:r>
              <a:rPr lang="en-US" dirty="0"/>
              <a:t>Leagues provide the structure for competition, without which there is no product.</a:t>
            </a:r>
          </a:p>
          <a:p>
            <a:pPr>
              <a:buFont typeface="Wingdings" panose="05000000000000000000" pitchFamily="2" charset="2"/>
              <a:buChar char="q"/>
            </a:pPr>
            <a:endParaRPr lang="en-US" dirty="0"/>
          </a:p>
          <a:p>
            <a:pPr>
              <a:buFont typeface="Wingdings" panose="05000000000000000000" pitchFamily="2" charset="2"/>
              <a:buChar char="q"/>
            </a:pPr>
            <a:r>
              <a:rPr lang="en-US" dirty="0"/>
              <a:t>A league can negotiate media rights for its members, and will generally be in a stronger position than an individual club.	</a:t>
            </a:r>
          </a:p>
          <a:p>
            <a:pPr marL="0" indent="0">
              <a:buNone/>
            </a:pPr>
            <a:endParaRPr lang="en-US" dirty="0"/>
          </a:p>
          <a:p>
            <a:pPr>
              <a:buFont typeface="Wingdings" panose="05000000000000000000" pitchFamily="2" charset="2"/>
              <a:buChar char="q"/>
            </a:pPr>
            <a:endParaRPr lang="en-GB" dirty="0"/>
          </a:p>
        </p:txBody>
      </p:sp>
    </p:spTree>
    <p:extLst>
      <p:ext uri="{BB962C8B-B14F-4D97-AF65-F5344CB8AC3E}">
        <p14:creationId xmlns:p14="http://schemas.microsoft.com/office/powerpoint/2010/main" val="38240884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158" y="739697"/>
            <a:ext cx="9000461" cy="799250"/>
          </a:xfrm>
        </p:spPr>
        <p:txBody>
          <a:bodyPr>
            <a:noAutofit/>
          </a:bodyPr>
          <a:lstStyle/>
          <a:p>
            <a:pPr algn="l"/>
            <a:r>
              <a:rPr lang="en-GB" sz="3000" b="1" dirty="0"/>
              <a:t>3. Near zero cross-price elasticity of demand</a:t>
            </a:r>
          </a:p>
        </p:txBody>
      </p:sp>
      <p:sp>
        <p:nvSpPr>
          <p:cNvPr id="3" name="Content Placeholder 2"/>
          <p:cNvSpPr>
            <a:spLocks noGrp="1"/>
          </p:cNvSpPr>
          <p:nvPr>
            <p:ph idx="1"/>
          </p:nvPr>
        </p:nvSpPr>
        <p:spPr>
          <a:xfrm>
            <a:off x="444945" y="1638572"/>
            <a:ext cx="8452885" cy="3917032"/>
          </a:xfrm>
        </p:spPr>
        <p:txBody>
          <a:bodyPr>
            <a:noAutofit/>
          </a:bodyPr>
          <a:lstStyle/>
          <a:p>
            <a:pPr marL="0" indent="0">
              <a:buNone/>
            </a:pPr>
            <a:r>
              <a:rPr lang="en-US" sz="3500" dirty="0">
                <a:solidFill>
                  <a:srgbClr val="FF0000"/>
                </a:solidFill>
              </a:rPr>
              <a:t>Cross-price elasticity of demand is the proportionate change in demand for one good divided by the proportionate change in price of a related good.  </a:t>
            </a:r>
          </a:p>
          <a:p>
            <a:pPr marL="0" indent="0">
              <a:buNone/>
            </a:pPr>
            <a:endParaRPr lang="en-US" sz="2500" dirty="0"/>
          </a:p>
          <a:p>
            <a:pPr marL="0" indent="0">
              <a:buNone/>
            </a:pPr>
            <a:r>
              <a:rPr lang="en-US" sz="2500" dirty="0"/>
              <a:t>For example, a change in demand for watching Swansea over a change in price for watching Cardiff.</a:t>
            </a:r>
          </a:p>
        </p:txBody>
      </p:sp>
    </p:spTree>
    <p:extLst>
      <p:ext uri="{BB962C8B-B14F-4D97-AF65-F5344CB8AC3E}">
        <p14:creationId xmlns:p14="http://schemas.microsoft.com/office/powerpoint/2010/main" val="3179538019"/>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769" y="242741"/>
            <a:ext cx="9000461" cy="799250"/>
          </a:xfrm>
        </p:spPr>
        <p:txBody>
          <a:bodyPr>
            <a:noAutofit/>
          </a:bodyPr>
          <a:lstStyle/>
          <a:p>
            <a:pPr algn="l"/>
            <a:r>
              <a:rPr lang="en-GB" sz="3000" b="1" dirty="0"/>
              <a:t>3. Near zero cross-price elasticity of demand</a:t>
            </a:r>
          </a:p>
        </p:txBody>
      </p:sp>
      <p:sp>
        <p:nvSpPr>
          <p:cNvPr id="3" name="Content Placeholder 2"/>
          <p:cNvSpPr>
            <a:spLocks noGrp="1"/>
          </p:cNvSpPr>
          <p:nvPr>
            <p:ph idx="1"/>
          </p:nvPr>
        </p:nvSpPr>
        <p:spPr>
          <a:xfrm>
            <a:off x="345556" y="1171432"/>
            <a:ext cx="8452885" cy="4563445"/>
          </a:xfrm>
        </p:spPr>
        <p:txBody>
          <a:bodyPr>
            <a:noAutofit/>
          </a:bodyPr>
          <a:lstStyle/>
          <a:p>
            <a:pPr>
              <a:buFont typeface="Wingdings" panose="05000000000000000000" pitchFamily="2" charset="2"/>
              <a:buChar char="q"/>
            </a:pPr>
            <a:r>
              <a:rPr lang="en-US" sz="2300" dirty="0"/>
              <a:t>We expect near zero C-P ED between football clubs due to fan loyalty.</a:t>
            </a:r>
            <a:endParaRPr lang="en-GB" sz="2300" dirty="0"/>
          </a:p>
          <a:p>
            <a:pPr>
              <a:buFont typeface="Wingdings" panose="05000000000000000000" pitchFamily="2" charset="2"/>
              <a:buChar char="q"/>
            </a:pPr>
            <a:r>
              <a:rPr lang="en-US" sz="2300" b="1" u="sng" dirty="0">
                <a:solidFill>
                  <a:srgbClr val="FF0000"/>
                </a:solidFill>
              </a:rPr>
              <a:t>In this way each club is a natural monopoly </a:t>
            </a:r>
            <a:r>
              <a:rPr lang="en-US" sz="2300" dirty="0"/>
              <a:t>– no other team could hope to compete, even where there are more than one team per city e.g. Liverpool and Everton.</a:t>
            </a:r>
          </a:p>
          <a:p>
            <a:pPr>
              <a:buFont typeface="Wingdings" panose="05000000000000000000" pitchFamily="2" charset="2"/>
              <a:buChar char="q"/>
            </a:pPr>
            <a:r>
              <a:rPr lang="en-US" sz="2300" dirty="0"/>
              <a:t>In theory, clubs can therefore increase prices without losing supporters to other teams. The C-P ED is nearly zero.</a:t>
            </a:r>
          </a:p>
          <a:p>
            <a:pPr>
              <a:buFont typeface="Wingdings" panose="05000000000000000000" pitchFamily="2" charset="2"/>
              <a:buChar char="q"/>
            </a:pPr>
            <a:r>
              <a:rPr lang="en-US" sz="2300" dirty="0"/>
              <a:t>BUT, if we consider the C-P ED for the leisure market as a whole for tickets will be higher – given the plethora of leisure activities that fans may choose to instead of watching their team.</a:t>
            </a:r>
            <a:endParaRPr lang="en-GB" sz="2300" dirty="0"/>
          </a:p>
        </p:txBody>
      </p:sp>
    </p:spTree>
    <p:extLst>
      <p:ext uri="{BB962C8B-B14F-4D97-AF65-F5344CB8AC3E}">
        <p14:creationId xmlns:p14="http://schemas.microsoft.com/office/powerpoint/2010/main" val="335660207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p:nvPr/>
        </p:nvPicPr>
        <p:blipFill>
          <a:blip r:embed="rId3">
            <a:extLst>
              <a:ext uri="{28A0092B-C50C-407E-A947-70E740481C1C}">
                <a14:useLocalDpi xmlns:a14="http://schemas.microsoft.com/office/drawing/2010/main" val="0"/>
              </a:ext>
            </a:extLst>
          </a:blip>
          <a:srcRect/>
          <a:stretch>
            <a:fillRect/>
          </a:stretch>
        </p:blipFill>
        <p:spPr bwMode="auto">
          <a:xfrm>
            <a:off x="408305" y="274955"/>
            <a:ext cx="1191895" cy="1138555"/>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p:cNvPicPr/>
          <p:nvPr/>
        </p:nvPicPr>
        <p:blipFill>
          <a:blip r:embed="rId4">
            <a:extLst>
              <a:ext uri="{28A0092B-C50C-407E-A947-70E740481C1C}">
                <a14:useLocalDpi xmlns:a14="http://schemas.microsoft.com/office/drawing/2010/main" val="0"/>
              </a:ext>
            </a:extLst>
          </a:blip>
          <a:srcRect/>
          <a:stretch>
            <a:fillRect/>
          </a:stretch>
        </p:blipFill>
        <p:spPr bwMode="auto">
          <a:xfrm>
            <a:off x="7687338" y="4072270"/>
            <a:ext cx="1382233" cy="144496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Question?</a:t>
            </a:r>
          </a:p>
        </p:txBody>
      </p:sp>
      <p:sp>
        <p:nvSpPr>
          <p:cNvPr id="3" name="Content Placeholder 2"/>
          <p:cNvSpPr>
            <a:spLocks noGrp="1"/>
          </p:cNvSpPr>
          <p:nvPr>
            <p:ph idx="1"/>
          </p:nvPr>
        </p:nvSpPr>
        <p:spPr>
          <a:xfrm>
            <a:off x="1307804" y="1600201"/>
            <a:ext cx="6453963" cy="3917032"/>
          </a:xfrm>
        </p:spPr>
        <p:txBody>
          <a:bodyPr>
            <a:normAutofit lnSpcReduction="10000"/>
          </a:bodyPr>
          <a:lstStyle/>
          <a:p>
            <a:pPr marL="0" indent="0" algn="ctr">
              <a:buNone/>
            </a:pPr>
            <a:r>
              <a:rPr lang="en-US" sz="2500" dirty="0"/>
              <a:t>How high or low do you think the cross price elasticity for demand is for Swansea City FC and our regional rugby sides? </a:t>
            </a:r>
            <a:endParaRPr lang="en-GB" sz="2500" dirty="0"/>
          </a:p>
          <a:p>
            <a:pPr marL="0" indent="0" algn="ctr">
              <a:buNone/>
            </a:pPr>
            <a:r>
              <a:rPr lang="en-US" sz="2500" dirty="0"/>
              <a:t> </a:t>
            </a:r>
            <a:endParaRPr lang="en-GB" sz="2500" dirty="0"/>
          </a:p>
          <a:p>
            <a:pPr marL="0" indent="0" algn="ctr">
              <a:buNone/>
            </a:pPr>
            <a:r>
              <a:rPr lang="en-US" sz="2500" dirty="0"/>
              <a:t>Would a change in the price of Swansea City tickets effect demand for the Ospreys?</a:t>
            </a:r>
          </a:p>
          <a:p>
            <a:pPr marL="0" indent="0" algn="ctr">
              <a:buNone/>
            </a:pPr>
            <a:endParaRPr lang="en-US" sz="2500" dirty="0"/>
          </a:p>
          <a:p>
            <a:pPr marL="0" indent="0" algn="ctr">
              <a:buNone/>
            </a:pPr>
            <a:r>
              <a:rPr lang="en-US" sz="2500" dirty="0"/>
              <a:t>What did Swansea City’s relegation from the Premier League mean for CPE and their ticket prices?  </a:t>
            </a:r>
            <a:endParaRPr lang="en-GB" sz="2500" dirty="0"/>
          </a:p>
          <a:p>
            <a:pPr marL="0" indent="0" algn="ctr">
              <a:buNone/>
            </a:pPr>
            <a:endParaRPr lang="en-GB" sz="2500" dirty="0"/>
          </a:p>
        </p:txBody>
      </p:sp>
    </p:spTree>
    <p:extLst>
      <p:ext uri="{BB962C8B-B14F-4D97-AF65-F5344CB8AC3E}">
        <p14:creationId xmlns:p14="http://schemas.microsoft.com/office/powerpoint/2010/main" val="3160792912"/>
      </p:ext>
    </p:extLst>
  </p:cSld>
  <p:clrMapOvr>
    <a:masterClrMapping/>
  </p:clrMapOvr>
  <p:transition spd="slow">
    <p:push dir="u"/>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9451" y="1097343"/>
            <a:ext cx="8229600" cy="1143000"/>
          </a:xfrm>
        </p:spPr>
        <p:txBody>
          <a:bodyPr>
            <a:noAutofit/>
          </a:bodyPr>
          <a:lstStyle/>
          <a:p>
            <a:pPr>
              <a:lnSpc>
                <a:spcPts val="3600"/>
              </a:lnSpc>
              <a:spcBef>
                <a:spcPts val="0"/>
              </a:spcBef>
            </a:pPr>
            <a:r>
              <a:rPr lang="en-US" sz="3000" b="1" i="1" dirty="0">
                <a:solidFill>
                  <a:srgbClr val="002060"/>
                </a:solidFill>
              </a:rPr>
              <a:t>Q. What evidence is there for profit </a:t>
            </a:r>
            <a:r>
              <a:rPr lang="en-US" sz="3000" b="1" i="1" dirty="0" err="1">
                <a:solidFill>
                  <a:srgbClr val="002060"/>
                </a:solidFill>
              </a:rPr>
              <a:t>maximisation</a:t>
            </a:r>
            <a:r>
              <a:rPr lang="en-US" sz="3000" b="1" i="1" dirty="0">
                <a:solidFill>
                  <a:srgbClr val="002060"/>
                </a:solidFill>
              </a:rPr>
              <a:t> by US team owners &amp; league </a:t>
            </a:r>
            <a:r>
              <a:rPr lang="en-US" sz="3000" b="1" i="1" dirty="0" err="1">
                <a:solidFill>
                  <a:srgbClr val="002060"/>
                </a:solidFill>
              </a:rPr>
              <a:t>organisers</a:t>
            </a:r>
            <a:r>
              <a:rPr lang="en-US" sz="3000" b="1" i="1" dirty="0">
                <a:solidFill>
                  <a:srgbClr val="002060"/>
                </a:solidFill>
              </a:rPr>
              <a:t>?  </a:t>
            </a:r>
            <a:br>
              <a:rPr lang="en-US" sz="3000" b="1" i="1" dirty="0">
                <a:solidFill>
                  <a:srgbClr val="002060"/>
                </a:solidFill>
              </a:rPr>
            </a:br>
            <a:r>
              <a:rPr lang="en-US" sz="3000" b="1" i="1" dirty="0">
                <a:solidFill>
                  <a:srgbClr val="002060"/>
                </a:solidFill>
              </a:rPr>
              <a:t>Q. How is competitive balance maintained in North American leagues?</a:t>
            </a:r>
            <a:endParaRPr lang="en-GB" sz="3000" i="1" dirty="0">
              <a:solidFill>
                <a:srgbClr val="002060"/>
              </a:solidFill>
            </a:endParaRP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5683170" y="3019033"/>
            <a:ext cx="3460830" cy="2637682"/>
          </a:xfr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32309" y="3433413"/>
            <a:ext cx="3150861" cy="2012841"/>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29451" y="3481263"/>
            <a:ext cx="1254672" cy="1917139"/>
          </a:xfrm>
          <a:prstGeom prst="rect">
            <a:avLst/>
          </a:prstGeom>
        </p:spPr>
      </p:pic>
    </p:spTree>
    <p:extLst>
      <p:ext uri="{BB962C8B-B14F-4D97-AF65-F5344CB8AC3E}">
        <p14:creationId xmlns:p14="http://schemas.microsoft.com/office/powerpoint/2010/main" val="3226349602"/>
      </p:ext>
    </p:extLst>
  </p:cSld>
  <p:clrMapOvr>
    <a:masterClrMapping/>
  </p:clrMapOvr>
  <p:transition spd="slow">
    <p:push dir="u"/>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0874" y="232107"/>
            <a:ext cx="8229600" cy="1143000"/>
          </a:xfrm>
        </p:spPr>
        <p:txBody>
          <a:bodyPr>
            <a:noAutofit/>
          </a:bodyPr>
          <a:lstStyle/>
          <a:p>
            <a:r>
              <a:rPr lang="en-US" sz="3000" b="1" u="heavy" dirty="0">
                <a:solidFill>
                  <a:srgbClr val="002060"/>
                </a:solidFill>
              </a:rPr>
              <a:t>Evidence for profit </a:t>
            </a:r>
            <a:r>
              <a:rPr lang="en-US" sz="3000" b="1" u="heavy" dirty="0" err="1">
                <a:solidFill>
                  <a:srgbClr val="002060"/>
                </a:solidFill>
              </a:rPr>
              <a:t>maximisation</a:t>
            </a:r>
            <a:r>
              <a:rPr lang="en-US" sz="3000" b="1" u="heavy" dirty="0">
                <a:solidFill>
                  <a:srgbClr val="002060"/>
                </a:solidFill>
              </a:rPr>
              <a:t> by US team owners</a:t>
            </a:r>
            <a:endParaRPr lang="en-GB" sz="3000" dirty="0">
              <a:solidFill>
                <a:srgbClr val="002060"/>
              </a:solidFill>
            </a:endParaRPr>
          </a:p>
        </p:txBody>
      </p:sp>
      <p:sp>
        <p:nvSpPr>
          <p:cNvPr id="3" name="Content Placeholder 2"/>
          <p:cNvSpPr>
            <a:spLocks noGrp="1"/>
          </p:cNvSpPr>
          <p:nvPr>
            <p:ph idx="1"/>
          </p:nvPr>
        </p:nvSpPr>
        <p:spPr>
          <a:xfrm>
            <a:off x="497648" y="1375107"/>
            <a:ext cx="8229600" cy="4270127"/>
          </a:xfrm>
        </p:spPr>
        <p:txBody>
          <a:bodyPr>
            <a:normAutofit fontScale="62500" lnSpcReduction="20000"/>
          </a:bodyPr>
          <a:lstStyle/>
          <a:p>
            <a:pPr>
              <a:buFont typeface="Wingdings" panose="05000000000000000000" pitchFamily="2" charset="2"/>
              <a:buChar char="q"/>
            </a:pPr>
            <a:r>
              <a:rPr lang="en-US" dirty="0">
                <a:solidFill>
                  <a:srgbClr val="002060"/>
                </a:solidFill>
              </a:rPr>
              <a:t>Owners have relocated teams to new cities for financial gain e.g. subsidies, stadium deals, larger populations. </a:t>
            </a:r>
            <a:endParaRPr lang="en-GB" dirty="0">
              <a:solidFill>
                <a:srgbClr val="002060"/>
              </a:solidFill>
            </a:endParaRPr>
          </a:p>
          <a:p>
            <a:pPr marL="0" indent="0">
              <a:buNone/>
            </a:pPr>
            <a:endParaRPr lang="en-GB" dirty="0">
              <a:solidFill>
                <a:srgbClr val="002060"/>
              </a:solidFill>
            </a:endParaRPr>
          </a:p>
          <a:p>
            <a:pPr>
              <a:buFont typeface="Wingdings" panose="05000000000000000000" pitchFamily="2" charset="2"/>
              <a:buChar char="q"/>
            </a:pPr>
            <a:r>
              <a:rPr lang="en-US" dirty="0">
                <a:solidFill>
                  <a:srgbClr val="002060"/>
                </a:solidFill>
              </a:rPr>
              <a:t>Restriction of competition to maintain ‘uncertainty of outcome’ e.g. draft pick system e.g. revenue sharing amongst clubs.  </a:t>
            </a:r>
          </a:p>
          <a:p>
            <a:pPr>
              <a:buFont typeface="Wingdings" panose="05000000000000000000" pitchFamily="2" charset="2"/>
              <a:buChar char="q"/>
            </a:pPr>
            <a:endParaRPr lang="en-US" dirty="0">
              <a:solidFill>
                <a:srgbClr val="002060"/>
              </a:solidFill>
            </a:endParaRPr>
          </a:p>
          <a:p>
            <a:pPr>
              <a:buFont typeface="Wingdings" panose="05000000000000000000" pitchFamily="2" charset="2"/>
              <a:buChar char="q"/>
            </a:pPr>
            <a:r>
              <a:rPr lang="en-US" dirty="0">
                <a:solidFill>
                  <a:srgbClr val="002060"/>
                </a:solidFill>
              </a:rPr>
              <a:t>Very few exceptions to profit </a:t>
            </a:r>
            <a:r>
              <a:rPr lang="en-US" dirty="0" err="1">
                <a:solidFill>
                  <a:srgbClr val="002060"/>
                </a:solidFill>
              </a:rPr>
              <a:t>maximisation</a:t>
            </a:r>
            <a:r>
              <a:rPr lang="en-US" dirty="0">
                <a:solidFill>
                  <a:srgbClr val="002060"/>
                </a:solidFill>
              </a:rPr>
              <a:t> in the USA since 1980 (Sandy, Sloane </a:t>
            </a:r>
            <a:r>
              <a:rPr lang="en-US" dirty="0" err="1">
                <a:solidFill>
                  <a:srgbClr val="002060"/>
                </a:solidFill>
              </a:rPr>
              <a:t>Rosentraub</a:t>
            </a:r>
            <a:r>
              <a:rPr lang="en-US" dirty="0">
                <a:solidFill>
                  <a:srgbClr val="002060"/>
                </a:solidFill>
              </a:rPr>
              <a:t>, 2004).  </a:t>
            </a:r>
          </a:p>
          <a:p>
            <a:pPr>
              <a:buFont typeface="Wingdings" panose="05000000000000000000" pitchFamily="2" charset="2"/>
              <a:buChar char="q"/>
            </a:pPr>
            <a:endParaRPr lang="en-GB" dirty="0">
              <a:solidFill>
                <a:srgbClr val="002060"/>
              </a:solidFill>
            </a:endParaRPr>
          </a:p>
          <a:p>
            <a:pPr>
              <a:buFont typeface="Wingdings" panose="05000000000000000000" pitchFamily="2" charset="2"/>
              <a:buChar char="q"/>
            </a:pPr>
            <a:r>
              <a:rPr lang="en-US" dirty="0">
                <a:solidFill>
                  <a:srgbClr val="002060"/>
                </a:solidFill>
              </a:rPr>
              <a:t>Is there a tension between Profit Max. and what the fans want? </a:t>
            </a:r>
          </a:p>
          <a:p>
            <a:pPr marL="0" indent="0">
              <a:buNone/>
            </a:pPr>
            <a:endParaRPr lang="en-GB" dirty="0">
              <a:solidFill>
                <a:srgbClr val="002060"/>
              </a:solidFill>
            </a:endParaRPr>
          </a:p>
          <a:p>
            <a:pPr>
              <a:buFont typeface="Wingdings" panose="05000000000000000000" pitchFamily="2" charset="2"/>
              <a:buChar char="q"/>
            </a:pPr>
            <a:r>
              <a:rPr lang="en-US" dirty="0">
                <a:solidFill>
                  <a:srgbClr val="002060"/>
                </a:solidFill>
              </a:rPr>
              <a:t>However, many US teams are part of large corps. where profits and losses can be moved around different division for financial advantage, so true picture can be difficult to gauge.</a:t>
            </a:r>
            <a:endParaRPr lang="en-GB" dirty="0">
              <a:solidFill>
                <a:srgbClr val="002060"/>
              </a:solidFill>
            </a:endParaRPr>
          </a:p>
          <a:p>
            <a:endParaRPr lang="en-GB" dirty="0">
              <a:solidFill>
                <a:srgbClr val="002060"/>
              </a:solidFill>
            </a:endParaRPr>
          </a:p>
        </p:txBody>
      </p:sp>
    </p:spTree>
    <p:extLst>
      <p:ext uri="{BB962C8B-B14F-4D97-AF65-F5344CB8AC3E}">
        <p14:creationId xmlns:p14="http://schemas.microsoft.com/office/powerpoint/2010/main" val="251305723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8721" y="318978"/>
            <a:ext cx="8346558" cy="1143000"/>
          </a:xfrm>
        </p:spPr>
        <p:txBody>
          <a:bodyPr>
            <a:normAutofit fontScale="90000"/>
          </a:bodyPr>
          <a:lstStyle/>
          <a:p>
            <a:r>
              <a:rPr lang="en-US" b="1" dirty="0">
                <a:solidFill>
                  <a:srgbClr val="002060"/>
                </a:solidFill>
              </a:rPr>
              <a:t>What constraints are there on utility maximizing clubs?</a:t>
            </a:r>
            <a:br>
              <a:rPr lang="en-GB" dirty="0">
                <a:solidFill>
                  <a:srgbClr val="002060"/>
                </a:solidFill>
              </a:rPr>
            </a:br>
            <a:endParaRPr lang="en-GB" dirty="0">
              <a:solidFill>
                <a:srgbClr val="002060"/>
              </a:solidFill>
            </a:endParaRPr>
          </a:p>
        </p:txBody>
      </p:sp>
      <p:sp>
        <p:nvSpPr>
          <p:cNvPr id="3" name="Content Placeholder 2"/>
          <p:cNvSpPr>
            <a:spLocks noGrp="1"/>
          </p:cNvSpPr>
          <p:nvPr>
            <p:ph idx="1"/>
          </p:nvPr>
        </p:nvSpPr>
        <p:spPr>
          <a:xfrm>
            <a:off x="515679" y="1553048"/>
            <a:ext cx="8229600" cy="4364664"/>
          </a:xfrm>
        </p:spPr>
        <p:txBody>
          <a:bodyPr>
            <a:normAutofit fontScale="85000" lnSpcReduction="20000"/>
          </a:bodyPr>
          <a:lstStyle/>
          <a:p>
            <a:pPr>
              <a:buFont typeface="Wingdings" panose="05000000000000000000" pitchFamily="2" charset="2"/>
              <a:buChar char="q"/>
            </a:pPr>
            <a:r>
              <a:rPr lang="en-US" dirty="0">
                <a:solidFill>
                  <a:srgbClr val="002060"/>
                </a:solidFill>
              </a:rPr>
              <a:t>Publically traded clubs face pressure from shareholders.  </a:t>
            </a:r>
          </a:p>
          <a:p>
            <a:pPr>
              <a:buFont typeface="Wingdings" panose="05000000000000000000" pitchFamily="2" charset="2"/>
              <a:buChar char="q"/>
            </a:pPr>
            <a:endParaRPr lang="en-US" dirty="0">
              <a:solidFill>
                <a:srgbClr val="002060"/>
              </a:solidFill>
            </a:endParaRPr>
          </a:p>
          <a:p>
            <a:pPr>
              <a:buFont typeface="Wingdings" panose="05000000000000000000" pitchFamily="2" charset="2"/>
              <a:buChar char="q"/>
            </a:pPr>
            <a:r>
              <a:rPr lang="en-US" dirty="0">
                <a:solidFill>
                  <a:srgbClr val="002060"/>
                </a:solidFill>
              </a:rPr>
              <a:t>Trend in Europe towards </a:t>
            </a:r>
            <a:r>
              <a:rPr lang="en-US" b="1" u="sng" dirty="0">
                <a:solidFill>
                  <a:srgbClr val="002060"/>
                </a:solidFill>
              </a:rPr>
              <a:t>clubs becoming PLCs</a:t>
            </a:r>
            <a:r>
              <a:rPr lang="en-US" dirty="0">
                <a:solidFill>
                  <a:srgbClr val="002060"/>
                </a:solidFill>
              </a:rPr>
              <a:t>.</a:t>
            </a:r>
            <a:endParaRPr lang="en-GB" dirty="0">
              <a:solidFill>
                <a:srgbClr val="002060"/>
              </a:solidFill>
            </a:endParaRPr>
          </a:p>
          <a:p>
            <a:pPr>
              <a:buFont typeface="Wingdings" panose="05000000000000000000" pitchFamily="2" charset="2"/>
              <a:buChar char="q"/>
            </a:pPr>
            <a:endParaRPr lang="en-US" dirty="0">
              <a:solidFill>
                <a:srgbClr val="002060"/>
              </a:solidFill>
            </a:endParaRPr>
          </a:p>
          <a:p>
            <a:pPr>
              <a:buFont typeface="Wingdings" panose="05000000000000000000" pitchFamily="2" charset="2"/>
              <a:buChar char="q"/>
            </a:pPr>
            <a:r>
              <a:rPr lang="en-US" b="1" u="sng" dirty="0">
                <a:solidFill>
                  <a:srgbClr val="002060"/>
                </a:solidFill>
              </a:rPr>
              <a:t>Immobility of clubs</a:t>
            </a:r>
            <a:r>
              <a:rPr lang="en-US" b="1" dirty="0">
                <a:solidFill>
                  <a:srgbClr val="002060"/>
                </a:solidFill>
              </a:rPr>
              <a:t> </a:t>
            </a:r>
            <a:r>
              <a:rPr lang="en-US" dirty="0">
                <a:solidFill>
                  <a:srgbClr val="002060"/>
                </a:solidFill>
              </a:rPr>
              <a:t>and could argue there are too many clubs in Europe given the population size. </a:t>
            </a:r>
          </a:p>
          <a:p>
            <a:pPr marL="0" indent="0">
              <a:buNone/>
            </a:pPr>
            <a:endParaRPr lang="en-GB" dirty="0">
              <a:solidFill>
                <a:srgbClr val="002060"/>
              </a:solidFill>
            </a:endParaRPr>
          </a:p>
          <a:p>
            <a:pPr>
              <a:buFont typeface="Wingdings" panose="05000000000000000000" pitchFamily="2" charset="2"/>
              <a:buChar char="q"/>
            </a:pPr>
            <a:r>
              <a:rPr lang="en-US" dirty="0">
                <a:solidFill>
                  <a:srgbClr val="002060"/>
                </a:solidFill>
              </a:rPr>
              <a:t>Whereas, in </a:t>
            </a:r>
            <a:r>
              <a:rPr lang="en-US" b="1" u="sng" dirty="0">
                <a:solidFill>
                  <a:srgbClr val="002060"/>
                </a:solidFill>
              </a:rPr>
              <a:t>US under-provision of teams </a:t>
            </a:r>
            <a:r>
              <a:rPr lang="en-US" dirty="0">
                <a:solidFill>
                  <a:srgbClr val="002060"/>
                </a:solidFill>
              </a:rPr>
              <a:t>enables them to consider moving to cities that will pay the most &amp; provide new stadiums.  </a:t>
            </a:r>
            <a:endParaRPr lang="en-GB" dirty="0">
              <a:solidFill>
                <a:srgbClr val="002060"/>
              </a:solidFill>
            </a:endParaRPr>
          </a:p>
        </p:txBody>
      </p:sp>
    </p:spTree>
    <p:extLst>
      <p:ext uri="{BB962C8B-B14F-4D97-AF65-F5344CB8AC3E}">
        <p14:creationId xmlns:p14="http://schemas.microsoft.com/office/powerpoint/2010/main" val="409630317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75247"/>
            <a:ext cx="8229600" cy="937936"/>
          </a:xfrm>
        </p:spPr>
        <p:txBody>
          <a:bodyPr/>
          <a:lstStyle/>
          <a:p>
            <a:r>
              <a:rPr lang="en-GB" b="1" u="sng" dirty="0">
                <a:solidFill>
                  <a:srgbClr val="002060"/>
                </a:solidFill>
              </a:rPr>
              <a:t>North American v UK</a:t>
            </a:r>
          </a:p>
        </p:txBody>
      </p:sp>
      <p:sp>
        <p:nvSpPr>
          <p:cNvPr id="3" name="Content Placeholder 2"/>
          <p:cNvSpPr>
            <a:spLocks noGrp="1"/>
          </p:cNvSpPr>
          <p:nvPr>
            <p:ph idx="1"/>
          </p:nvPr>
        </p:nvSpPr>
        <p:spPr>
          <a:xfrm>
            <a:off x="457200" y="1245013"/>
            <a:ext cx="8229600" cy="4201629"/>
          </a:xfrm>
        </p:spPr>
        <p:txBody>
          <a:bodyPr>
            <a:normAutofit fontScale="92500" lnSpcReduction="20000"/>
          </a:bodyPr>
          <a:lstStyle/>
          <a:p>
            <a:pPr marL="0" indent="0">
              <a:buNone/>
            </a:pPr>
            <a:r>
              <a:rPr lang="en-US" b="1" dirty="0">
                <a:solidFill>
                  <a:srgbClr val="002060"/>
                </a:solidFill>
              </a:rPr>
              <a:t>2 fundamental differences?</a:t>
            </a:r>
            <a:endParaRPr lang="en-GB" dirty="0">
              <a:solidFill>
                <a:srgbClr val="002060"/>
              </a:solidFill>
            </a:endParaRPr>
          </a:p>
          <a:p>
            <a:pPr marL="514350" indent="-514350">
              <a:buFont typeface="+mj-lt"/>
              <a:buAutoNum type="arabicPeriod"/>
            </a:pPr>
            <a:r>
              <a:rPr lang="en-US" dirty="0">
                <a:solidFill>
                  <a:srgbClr val="002060"/>
                </a:solidFill>
              </a:rPr>
              <a:t>US professional teams are typically local monopolies with permanent major league status – there is no threat of relegation unlike in European leagues.</a:t>
            </a:r>
            <a:endParaRPr lang="en-GB" dirty="0">
              <a:solidFill>
                <a:srgbClr val="002060"/>
              </a:solidFill>
            </a:endParaRPr>
          </a:p>
          <a:p>
            <a:pPr marL="0" indent="0">
              <a:buNone/>
            </a:pPr>
            <a:r>
              <a:rPr lang="en-US" dirty="0">
                <a:solidFill>
                  <a:srgbClr val="002060"/>
                </a:solidFill>
              </a:rPr>
              <a:t> </a:t>
            </a:r>
            <a:endParaRPr lang="en-GB" dirty="0">
              <a:solidFill>
                <a:srgbClr val="002060"/>
              </a:solidFill>
            </a:endParaRPr>
          </a:p>
          <a:p>
            <a:pPr marL="514350" indent="-514350">
              <a:buFont typeface="+mj-lt"/>
              <a:buAutoNum type="arabicPeriod" startAt="2"/>
            </a:pPr>
            <a:r>
              <a:rPr lang="en-US" dirty="0">
                <a:solidFill>
                  <a:srgbClr val="002060"/>
                </a:solidFill>
              </a:rPr>
              <a:t>US leagues will not allow another member of the league to locate within a team’s exclusive territory.</a:t>
            </a:r>
          </a:p>
          <a:p>
            <a:pPr marL="0" indent="0">
              <a:buNone/>
            </a:pPr>
            <a:r>
              <a:rPr lang="en-US" b="1" dirty="0">
                <a:solidFill>
                  <a:srgbClr val="002060"/>
                </a:solidFill>
              </a:rPr>
              <a:t>(Sandy, Sloane and </a:t>
            </a:r>
            <a:r>
              <a:rPr lang="en-US" b="1" dirty="0" err="1">
                <a:solidFill>
                  <a:srgbClr val="002060"/>
                </a:solidFill>
              </a:rPr>
              <a:t>Rosentraub</a:t>
            </a:r>
            <a:r>
              <a:rPr lang="en-US" b="1" dirty="0">
                <a:solidFill>
                  <a:srgbClr val="002060"/>
                </a:solidFill>
              </a:rPr>
              <a:t>, 2004)</a:t>
            </a:r>
            <a:endParaRPr lang="en-US" dirty="0">
              <a:solidFill>
                <a:srgbClr val="002060"/>
              </a:solidFill>
            </a:endParaRPr>
          </a:p>
          <a:p>
            <a:pPr marL="0" indent="0">
              <a:buNone/>
            </a:pPr>
            <a:endParaRPr lang="en-GB" dirty="0">
              <a:solidFill>
                <a:srgbClr val="002060"/>
              </a:solidFill>
            </a:endParaRPr>
          </a:p>
          <a:p>
            <a:endParaRPr lang="en-GB" dirty="0">
              <a:solidFill>
                <a:srgbClr val="002060"/>
              </a:solidFill>
            </a:endParaRPr>
          </a:p>
        </p:txBody>
      </p:sp>
    </p:spTree>
    <p:extLst>
      <p:ext uri="{BB962C8B-B14F-4D97-AF65-F5344CB8AC3E}">
        <p14:creationId xmlns:p14="http://schemas.microsoft.com/office/powerpoint/2010/main" val="53753964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5" name="Table 4"/>
          <p:cNvGraphicFramePr>
            <a:graphicFrameLocks noGrp="1"/>
          </p:cNvGraphicFramePr>
          <p:nvPr/>
        </p:nvGraphicFramePr>
        <p:xfrm>
          <a:off x="412474" y="373791"/>
          <a:ext cx="8319052" cy="2385552"/>
        </p:xfrm>
        <a:graphic>
          <a:graphicData uri="http://schemas.openxmlformats.org/drawingml/2006/table">
            <a:tbl>
              <a:tblPr firstRow="1" bandRow="1">
                <a:tableStyleId>{5C22544A-7EE6-4342-B048-85BDC9FD1C3A}</a:tableStyleId>
              </a:tblPr>
              <a:tblGrid>
                <a:gridCol w="2112065">
                  <a:extLst>
                    <a:ext uri="{9D8B030D-6E8A-4147-A177-3AD203B41FA5}">
                      <a16:colId xmlns:a16="http://schemas.microsoft.com/office/drawing/2014/main" val="20000"/>
                    </a:ext>
                  </a:extLst>
                </a:gridCol>
                <a:gridCol w="1863587">
                  <a:extLst>
                    <a:ext uri="{9D8B030D-6E8A-4147-A177-3AD203B41FA5}">
                      <a16:colId xmlns:a16="http://schemas.microsoft.com/office/drawing/2014/main" val="20001"/>
                    </a:ext>
                  </a:extLst>
                </a:gridCol>
                <a:gridCol w="2097156">
                  <a:extLst>
                    <a:ext uri="{9D8B030D-6E8A-4147-A177-3AD203B41FA5}">
                      <a16:colId xmlns:a16="http://schemas.microsoft.com/office/drawing/2014/main" val="20002"/>
                    </a:ext>
                  </a:extLst>
                </a:gridCol>
                <a:gridCol w="2246244">
                  <a:extLst>
                    <a:ext uri="{9D8B030D-6E8A-4147-A177-3AD203B41FA5}">
                      <a16:colId xmlns:a16="http://schemas.microsoft.com/office/drawing/2014/main" val="20003"/>
                    </a:ext>
                  </a:extLst>
                </a:gridCol>
              </a:tblGrid>
              <a:tr h="457676">
                <a:tc>
                  <a:txBody>
                    <a:bodyPr/>
                    <a:lstStyle/>
                    <a:p>
                      <a:pPr algn="ctr"/>
                      <a:r>
                        <a:rPr lang="en-GB" sz="1600" dirty="0"/>
                        <a:t>NFL</a:t>
                      </a:r>
                    </a:p>
                  </a:txBody>
                  <a:tcPr/>
                </a:tc>
                <a:tc>
                  <a:txBody>
                    <a:bodyPr/>
                    <a:lstStyle/>
                    <a:p>
                      <a:pPr algn="ctr"/>
                      <a:r>
                        <a:rPr lang="en-GB" sz="1600" dirty="0"/>
                        <a:t>CFL</a:t>
                      </a:r>
                    </a:p>
                  </a:txBody>
                  <a:tcPr/>
                </a:tc>
                <a:tc>
                  <a:txBody>
                    <a:bodyPr/>
                    <a:lstStyle/>
                    <a:p>
                      <a:pPr algn="ctr"/>
                      <a:r>
                        <a:rPr lang="en-GB" sz="1600" dirty="0"/>
                        <a:t>NHL</a:t>
                      </a:r>
                    </a:p>
                  </a:txBody>
                  <a:tcPr/>
                </a:tc>
                <a:tc>
                  <a:txBody>
                    <a:bodyPr/>
                    <a:lstStyle/>
                    <a:p>
                      <a:pPr algn="ctr"/>
                      <a:r>
                        <a:rPr lang="en-GB" sz="1600" dirty="0"/>
                        <a:t>NBA</a:t>
                      </a:r>
                    </a:p>
                  </a:txBody>
                  <a:tcPr/>
                </a:tc>
                <a:extLst>
                  <a:ext uri="{0D108BD9-81ED-4DB2-BD59-A6C34878D82A}">
                    <a16:rowId xmlns:a16="http://schemas.microsoft.com/office/drawing/2014/main" val="10000"/>
                  </a:ext>
                </a:extLst>
              </a:tr>
              <a:tr h="1927876">
                <a:tc>
                  <a:txBody>
                    <a:bodyPr/>
                    <a:lstStyle/>
                    <a:p>
                      <a:pPr marL="285750" indent="-285750">
                        <a:buFont typeface="Wingdings" panose="05000000000000000000" pitchFamily="2" charset="2"/>
                        <a:buChar char="q"/>
                      </a:pPr>
                      <a:r>
                        <a:rPr lang="en-GB" sz="1600" dirty="0"/>
                        <a:t>Entirely US based</a:t>
                      </a:r>
                    </a:p>
                    <a:p>
                      <a:pPr marL="285750" indent="-285750">
                        <a:buFont typeface="Wingdings" panose="05000000000000000000" pitchFamily="2" charset="2"/>
                        <a:buChar char="q"/>
                      </a:pPr>
                      <a:r>
                        <a:rPr lang="en-GB" sz="1600" dirty="0"/>
                        <a:t>32 teams </a:t>
                      </a:r>
                    </a:p>
                    <a:p>
                      <a:pPr marL="285750" indent="-285750">
                        <a:buFont typeface="Wingdings" panose="05000000000000000000" pitchFamily="2" charset="2"/>
                        <a:buChar char="q"/>
                      </a:pPr>
                      <a:r>
                        <a:rPr lang="en-GB" sz="1600" dirty="0"/>
                        <a:t>2 conferences:  AFC and NFC x 4 divisions</a:t>
                      </a:r>
                    </a:p>
                    <a:p>
                      <a:pPr marL="285750" indent="-285750">
                        <a:buFont typeface="Wingdings" panose="05000000000000000000" pitchFamily="2" charset="2"/>
                        <a:buChar char="q"/>
                      </a:pPr>
                      <a:r>
                        <a:rPr lang="en-GB" sz="1600" dirty="0"/>
                        <a:t>2012 average</a:t>
                      </a:r>
                      <a:r>
                        <a:rPr lang="en-GB" sz="1600" baseline="0" dirty="0"/>
                        <a:t> salary $1.9m</a:t>
                      </a:r>
                      <a:endParaRPr lang="en-GB" sz="1600" dirty="0"/>
                    </a:p>
                  </a:txBody>
                  <a:tcPr/>
                </a:tc>
                <a:tc>
                  <a:txBody>
                    <a:bodyPr/>
                    <a:lstStyle/>
                    <a:p>
                      <a:pPr marL="285750" indent="-285750">
                        <a:buFont typeface="Wingdings" panose="05000000000000000000" pitchFamily="2" charset="2"/>
                        <a:buChar char="q"/>
                      </a:pPr>
                      <a:r>
                        <a:rPr lang="en-GB" sz="1600" dirty="0"/>
                        <a:t>Teams in</a:t>
                      </a:r>
                      <a:r>
                        <a:rPr lang="en-GB" sz="1600" baseline="0" dirty="0"/>
                        <a:t> 9 cities</a:t>
                      </a:r>
                      <a:endParaRPr lang="en-GB" sz="1600" dirty="0"/>
                    </a:p>
                  </a:txBody>
                  <a:tcPr/>
                </a:tc>
                <a:tc>
                  <a:txBody>
                    <a:bodyPr/>
                    <a:lstStyle/>
                    <a:p>
                      <a:pPr marL="285750" indent="-285750">
                        <a:buFont typeface="Wingdings" panose="05000000000000000000" pitchFamily="2" charset="2"/>
                        <a:buChar char="q"/>
                      </a:pPr>
                      <a:r>
                        <a:rPr lang="en-GB" sz="1600" dirty="0"/>
                        <a:t>30 teams</a:t>
                      </a:r>
                    </a:p>
                    <a:p>
                      <a:pPr marL="285750" indent="-285750">
                        <a:buFont typeface="Wingdings" panose="05000000000000000000" pitchFamily="2" charset="2"/>
                        <a:buChar char="q"/>
                      </a:pPr>
                      <a:r>
                        <a:rPr lang="en-GB" sz="1600" dirty="0"/>
                        <a:t>Eastern and Western</a:t>
                      </a:r>
                      <a:r>
                        <a:rPr lang="en-GB" sz="1600" baseline="0" dirty="0"/>
                        <a:t> Conferences x 2 divisions</a:t>
                      </a:r>
                    </a:p>
                    <a:p>
                      <a:pPr marL="285750" indent="-285750">
                        <a:buFont typeface="Wingdings" panose="05000000000000000000" pitchFamily="2" charset="2"/>
                        <a:buChar char="q"/>
                      </a:pPr>
                      <a:r>
                        <a:rPr lang="en-GB" sz="1600" baseline="0" dirty="0"/>
                        <a:t>2012 average salary $2.4m</a:t>
                      </a:r>
                      <a:endParaRPr lang="en-GB" sz="1600" dirty="0"/>
                    </a:p>
                  </a:txBody>
                  <a:tcPr/>
                </a:tc>
                <a:tc>
                  <a:txBody>
                    <a:bodyPr/>
                    <a:lstStyle/>
                    <a:p>
                      <a:pPr marL="285750" indent="-285750">
                        <a:buFont typeface="Wingdings" panose="05000000000000000000" pitchFamily="2" charset="2"/>
                        <a:buChar char="q"/>
                      </a:pPr>
                      <a:r>
                        <a:rPr lang="en-GB" sz="1600" dirty="0"/>
                        <a:t>30 teams</a:t>
                      </a:r>
                    </a:p>
                    <a:p>
                      <a:pPr marL="285750" indent="-285750">
                        <a:buFont typeface="Wingdings" panose="05000000000000000000" pitchFamily="2" charset="2"/>
                        <a:buChar char="q"/>
                      </a:pPr>
                      <a:r>
                        <a:rPr lang="en-GB" sz="1600" dirty="0"/>
                        <a:t>Eastern and Western</a:t>
                      </a:r>
                      <a:r>
                        <a:rPr lang="en-GB" sz="1600" baseline="0" dirty="0"/>
                        <a:t> Conferences  x 3 divisions</a:t>
                      </a:r>
                    </a:p>
                    <a:p>
                      <a:pPr marL="285750" indent="-285750">
                        <a:buFont typeface="Wingdings" panose="05000000000000000000" pitchFamily="2" charset="2"/>
                        <a:buChar char="q"/>
                      </a:pPr>
                      <a:r>
                        <a:rPr lang="en-GB" sz="1600" baseline="0" dirty="0"/>
                        <a:t>2012 average salary $5.15m </a:t>
                      </a:r>
                    </a:p>
                  </a:txBody>
                  <a:tcPr/>
                </a:tc>
                <a:extLst>
                  <a:ext uri="{0D108BD9-81ED-4DB2-BD59-A6C34878D82A}">
                    <a16:rowId xmlns:a16="http://schemas.microsoft.com/office/drawing/2014/main" val="10001"/>
                  </a:ext>
                </a:extLst>
              </a:tr>
            </a:tbl>
          </a:graphicData>
        </a:graphic>
      </p:graphicFrame>
      <p:graphicFrame>
        <p:nvGraphicFramePr>
          <p:cNvPr id="6" name="Table 5"/>
          <p:cNvGraphicFramePr>
            <a:graphicFrameLocks noGrp="1"/>
          </p:cNvGraphicFramePr>
          <p:nvPr/>
        </p:nvGraphicFramePr>
        <p:xfrm>
          <a:off x="412474" y="2889106"/>
          <a:ext cx="8319052" cy="2377440"/>
        </p:xfrm>
        <a:graphic>
          <a:graphicData uri="http://schemas.openxmlformats.org/drawingml/2006/table">
            <a:tbl>
              <a:tblPr firstRow="1" bandRow="1">
                <a:tableStyleId>{5C22544A-7EE6-4342-B048-85BDC9FD1C3A}</a:tableStyleId>
              </a:tblPr>
              <a:tblGrid>
                <a:gridCol w="2087217">
                  <a:extLst>
                    <a:ext uri="{9D8B030D-6E8A-4147-A177-3AD203B41FA5}">
                      <a16:colId xmlns:a16="http://schemas.microsoft.com/office/drawing/2014/main" val="20000"/>
                    </a:ext>
                  </a:extLst>
                </a:gridCol>
                <a:gridCol w="1858618">
                  <a:extLst>
                    <a:ext uri="{9D8B030D-6E8A-4147-A177-3AD203B41FA5}">
                      <a16:colId xmlns:a16="http://schemas.microsoft.com/office/drawing/2014/main" val="20001"/>
                    </a:ext>
                  </a:extLst>
                </a:gridCol>
                <a:gridCol w="2126973">
                  <a:extLst>
                    <a:ext uri="{9D8B030D-6E8A-4147-A177-3AD203B41FA5}">
                      <a16:colId xmlns:a16="http://schemas.microsoft.com/office/drawing/2014/main" val="20002"/>
                    </a:ext>
                  </a:extLst>
                </a:gridCol>
                <a:gridCol w="2246244">
                  <a:extLst>
                    <a:ext uri="{9D8B030D-6E8A-4147-A177-3AD203B41FA5}">
                      <a16:colId xmlns:a16="http://schemas.microsoft.com/office/drawing/2014/main" val="20003"/>
                    </a:ext>
                  </a:extLst>
                </a:gridCol>
              </a:tblGrid>
              <a:tr h="312744">
                <a:tc>
                  <a:txBody>
                    <a:bodyPr/>
                    <a:lstStyle/>
                    <a:p>
                      <a:pPr algn="ctr"/>
                      <a:r>
                        <a:rPr lang="en-GB" sz="1600" dirty="0"/>
                        <a:t>MLB</a:t>
                      </a:r>
                    </a:p>
                  </a:txBody>
                  <a:tcPr/>
                </a:tc>
                <a:tc>
                  <a:txBody>
                    <a:bodyPr/>
                    <a:lstStyle/>
                    <a:p>
                      <a:pPr algn="ctr"/>
                      <a:r>
                        <a:rPr lang="en-GB" sz="1600" dirty="0"/>
                        <a:t>MLS</a:t>
                      </a:r>
                    </a:p>
                  </a:txBody>
                  <a:tcPr/>
                </a:tc>
                <a:tc>
                  <a:txBody>
                    <a:bodyPr/>
                    <a:lstStyle/>
                    <a:p>
                      <a:pPr algn="ctr"/>
                      <a:r>
                        <a:rPr lang="en-GB" sz="1600" dirty="0"/>
                        <a:t>WNBA</a:t>
                      </a:r>
                    </a:p>
                  </a:txBody>
                  <a:tcPr/>
                </a:tc>
                <a:tc>
                  <a:txBody>
                    <a:bodyPr/>
                    <a:lstStyle/>
                    <a:p>
                      <a:pPr algn="ctr"/>
                      <a:r>
                        <a:rPr lang="en-GB" sz="1600" dirty="0"/>
                        <a:t>Football</a:t>
                      </a:r>
                      <a:r>
                        <a:rPr lang="en-GB" sz="1600" baseline="0" dirty="0"/>
                        <a:t> League </a:t>
                      </a:r>
                      <a:endParaRPr lang="en-GB" sz="1600" dirty="0"/>
                    </a:p>
                  </a:txBody>
                  <a:tcPr/>
                </a:tc>
                <a:extLst>
                  <a:ext uri="{0D108BD9-81ED-4DB2-BD59-A6C34878D82A}">
                    <a16:rowId xmlns:a16="http://schemas.microsoft.com/office/drawing/2014/main" val="10000"/>
                  </a:ext>
                </a:extLst>
              </a:tr>
              <a:tr h="1927876">
                <a:tc>
                  <a:txBody>
                    <a:bodyPr/>
                    <a:lstStyle/>
                    <a:p>
                      <a:pPr marL="285750" indent="-285750">
                        <a:buFont typeface="Wingdings" panose="05000000000000000000" pitchFamily="2" charset="2"/>
                        <a:buChar char="q"/>
                      </a:pPr>
                      <a:r>
                        <a:rPr lang="en-GB" sz="1600" dirty="0"/>
                        <a:t>30 teams</a:t>
                      </a:r>
                    </a:p>
                    <a:p>
                      <a:pPr marL="285750" indent="-285750">
                        <a:buFont typeface="Wingdings" panose="05000000000000000000" pitchFamily="2" charset="2"/>
                        <a:buChar char="q"/>
                      </a:pPr>
                      <a:r>
                        <a:rPr lang="en-GB" sz="1600" dirty="0"/>
                        <a:t>2 leagues: AL</a:t>
                      </a:r>
                      <a:r>
                        <a:rPr lang="en-GB" sz="1600" baseline="0" dirty="0"/>
                        <a:t> and NL x 3 divisions</a:t>
                      </a:r>
                    </a:p>
                    <a:p>
                      <a:pPr marL="285750" indent="-285750">
                        <a:buFont typeface="Wingdings" panose="05000000000000000000" pitchFamily="2" charset="2"/>
                        <a:buChar char="q"/>
                      </a:pPr>
                      <a:r>
                        <a:rPr lang="en-GB" sz="1600" baseline="0" dirty="0"/>
                        <a:t>2012 average salary $3.2m</a:t>
                      </a:r>
                      <a:endParaRPr lang="en-GB" sz="1600" dirty="0"/>
                    </a:p>
                  </a:txBody>
                  <a:tcPr/>
                </a:tc>
                <a:tc>
                  <a:txBody>
                    <a:bodyPr/>
                    <a:lstStyle/>
                    <a:p>
                      <a:pPr marL="285750" indent="-285750">
                        <a:buFont typeface="Wingdings" panose="05000000000000000000" pitchFamily="2" charset="2"/>
                        <a:buChar char="q"/>
                      </a:pPr>
                      <a:r>
                        <a:rPr lang="en-GB" sz="1600" dirty="0"/>
                        <a:t>19</a:t>
                      </a:r>
                      <a:r>
                        <a:rPr lang="en-GB" sz="1600" baseline="0" dirty="0"/>
                        <a:t> teams</a:t>
                      </a:r>
                    </a:p>
                    <a:p>
                      <a:pPr marL="285750" indent="-285750">
                        <a:buFont typeface="Wingdings" panose="05000000000000000000" pitchFamily="2" charset="2"/>
                        <a:buChar char="q"/>
                      </a:pPr>
                      <a:r>
                        <a:rPr lang="en-GB" sz="1600" baseline="0" dirty="0"/>
                        <a:t>Eastern and Western conferences</a:t>
                      </a:r>
                    </a:p>
                    <a:p>
                      <a:pPr marL="285750" indent="-285750">
                        <a:buFont typeface="Wingdings" panose="05000000000000000000" pitchFamily="2" charset="2"/>
                        <a:buChar char="q"/>
                      </a:pPr>
                      <a:r>
                        <a:rPr lang="en-GB" sz="1600" baseline="0" dirty="0"/>
                        <a:t>No divisions</a:t>
                      </a:r>
                      <a:endParaRPr lang="en-GB" sz="1600" dirty="0"/>
                    </a:p>
                  </a:txBody>
                  <a:tcPr/>
                </a:tc>
                <a:tc>
                  <a:txBody>
                    <a:bodyPr/>
                    <a:lstStyle/>
                    <a:p>
                      <a:pPr marL="285750" indent="-285750">
                        <a:buFont typeface="Wingdings" panose="05000000000000000000" pitchFamily="2" charset="2"/>
                        <a:buChar char="q"/>
                      </a:pPr>
                      <a:r>
                        <a:rPr lang="en-GB" sz="1600" dirty="0"/>
                        <a:t>Only major professional team sport league for women</a:t>
                      </a:r>
                    </a:p>
                    <a:p>
                      <a:pPr marL="285750" indent="-285750">
                        <a:buFont typeface="Wingdings" panose="05000000000000000000" pitchFamily="2" charset="2"/>
                        <a:buChar char="q"/>
                      </a:pPr>
                      <a:r>
                        <a:rPr lang="en-GB" sz="1600" dirty="0"/>
                        <a:t>12</a:t>
                      </a:r>
                      <a:r>
                        <a:rPr lang="en-GB" sz="1600" baseline="0" dirty="0"/>
                        <a:t> teams</a:t>
                      </a:r>
                    </a:p>
                    <a:p>
                      <a:pPr marL="285750" indent="-285750">
                        <a:buFont typeface="Wingdings" panose="05000000000000000000" pitchFamily="2" charset="2"/>
                        <a:buChar char="q"/>
                      </a:pPr>
                      <a:r>
                        <a:rPr lang="en-GB" sz="1600" baseline="0" dirty="0"/>
                        <a:t>Eastern and Western Conferences</a:t>
                      </a:r>
                      <a:endParaRPr lang="en-GB" sz="1600" dirty="0"/>
                    </a:p>
                  </a:txBody>
                  <a:tcPr/>
                </a:tc>
                <a:tc>
                  <a:txBody>
                    <a:bodyPr/>
                    <a:lstStyle/>
                    <a:p>
                      <a:pPr marL="285750" indent="-285750">
                        <a:buFont typeface="Wingdings" panose="05000000000000000000" pitchFamily="2" charset="2"/>
                        <a:buChar char="q"/>
                      </a:pPr>
                      <a:r>
                        <a:rPr lang="en-GB" sz="1600" baseline="0" dirty="0"/>
                        <a:t>72 clubs </a:t>
                      </a:r>
                    </a:p>
                    <a:p>
                      <a:pPr marL="285750" indent="-285750">
                        <a:buFont typeface="Wingdings" panose="05000000000000000000" pitchFamily="2" charset="2"/>
                        <a:buChar char="q"/>
                      </a:pPr>
                      <a:r>
                        <a:rPr lang="en-GB" sz="1600" baseline="0" dirty="0"/>
                        <a:t>3 divisions</a:t>
                      </a:r>
                    </a:p>
                    <a:p>
                      <a:pPr marL="285750" indent="-285750">
                        <a:buFont typeface="Wingdings" panose="05000000000000000000" pitchFamily="2" charset="2"/>
                        <a:buChar char="q"/>
                      </a:pPr>
                      <a:r>
                        <a:rPr lang="en-GB" sz="1600" baseline="0" dirty="0"/>
                        <a:t>22 clubs split away and formed Premier League in 1992</a:t>
                      </a:r>
                    </a:p>
                    <a:p>
                      <a:pPr marL="285750" indent="-285750">
                        <a:buFont typeface="Wingdings" panose="05000000000000000000" pitchFamily="2" charset="2"/>
                        <a:buChar char="q"/>
                      </a:pPr>
                      <a:r>
                        <a:rPr lang="en-GB" sz="1600" baseline="0" dirty="0"/>
                        <a:t>Average premier league salary £1.6m 2012-13.</a:t>
                      </a: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685284899"/>
      </p:ext>
    </p:extLst>
  </p:cSld>
  <p:clrMapOvr>
    <a:masterClrMapping/>
  </p:clrMapOvr>
  <p:transition spd="slow">
    <p:push dir="u"/>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7F1E2-5BCF-B44D-6D4E-3B86B7A7DE34}"/>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72C669BD-F58A-9CF4-ABC6-577147DAA958}"/>
              </a:ext>
            </a:extLst>
          </p:cNvPr>
          <p:cNvSpPr>
            <a:spLocks noGrp="1"/>
          </p:cNvSpPr>
          <p:nvPr>
            <p:ph idx="1"/>
          </p:nvPr>
        </p:nvSpPr>
        <p:spPr>
          <a:xfrm>
            <a:off x="4499263" y="1600199"/>
            <a:ext cx="4042064" cy="3116933"/>
          </a:xfrm>
        </p:spPr>
        <p:txBody>
          <a:bodyPr>
            <a:normAutofit fontScale="92500" lnSpcReduction="20000"/>
          </a:bodyPr>
          <a:lstStyle/>
          <a:p>
            <a:r>
              <a:rPr lang="en-GB" dirty="0">
                <a:hlinkClick r:id="rId2"/>
              </a:rPr>
              <a:t>https://www.dailymail.co.uk/sport/football/article-11798409/MLS-boosts-attendance-opening-day-turnout-better-NFL-teams-average-records.html</a:t>
            </a:r>
            <a:endParaRPr lang="en-GB" dirty="0"/>
          </a:p>
          <a:p>
            <a:endParaRPr lang="en-GB" dirty="0"/>
          </a:p>
        </p:txBody>
      </p:sp>
      <p:pic>
        <p:nvPicPr>
          <p:cNvPr id="1026" name="Picture 2" descr="Charlotte FC set MLS single-game attendance record | MLSSoccer.com">
            <a:extLst>
              <a:ext uri="{FF2B5EF4-FFF2-40B4-BE49-F238E27FC236}">
                <a16:creationId xmlns:a16="http://schemas.microsoft.com/office/drawing/2014/main" id="{277BEB5F-F414-4FE3-0720-52B8437F6F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405244"/>
            <a:ext cx="3773978" cy="47174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633128"/>
      </p:ext>
    </p:extLst>
  </p:cSld>
  <p:clrMapOvr>
    <a:masterClrMapping/>
  </p:clrMapOvr>
  <p:transition spd="slow">
    <p:push dir="u"/>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 y="0"/>
            <a:ext cx="9144001" cy="5724682"/>
          </a:xfrm>
          <a:prstGeom prst="rect">
            <a:avLst/>
          </a:prstGeom>
        </p:spPr>
      </p:pic>
      <p:sp>
        <p:nvSpPr>
          <p:cNvPr id="2" name="Title 1"/>
          <p:cNvSpPr>
            <a:spLocks noGrp="1"/>
          </p:cNvSpPr>
          <p:nvPr>
            <p:ph type="title"/>
          </p:nvPr>
        </p:nvSpPr>
        <p:spPr>
          <a:xfrm>
            <a:off x="457200" y="433665"/>
            <a:ext cx="8229600" cy="888240"/>
          </a:xfrm>
        </p:spPr>
        <p:txBody>
          <a:bodyPr>
            <a:normAutofit fontScale="90000"/>
          </a:bodyPr>
          <a:lstStyle/>
          <a:p>
            <a:r>
              <a:rPr lang="en-GB" sz="3500" b="1" u="sng" dirty="0">
                <a:solidFill>
                  <a:schemeClr val="bg1"/>
                </a:solidFill>
              </a:rPr>
              <a:t>Problems Facing Professional Sport in US and Canada</a:t>
            </a:r>
          </a:p>
        </p:txBody>
      </p:sp>
      <p:sp>
        <p:nvSpPr>
          <p:cNvPr id="3" name="Content Placeholder 2"/>
          <p:cNvSpPr>
            <a:spLocks noGrp="1"/>
          </p:cNvSpPr>
          <p:nvPr>
            <p:ph idx="1"/>
          </p:nvPr>
        </p:nvSpPr>
        <p:spPr>
          <a:xfrm>
            <a:off x="457200" y="1596542"/>
            <a:ext cx="8229600" cy="4754562"/>
          </a:xfrm>
        </p:spPr>
        <p:txBody>
          <a:bodyPr>
            <a:noAutofit/>
          </a:bodyPr>
          <a:lstStyle/>
          <a:p>
            <a:pPr marL="914400" lvl="1" indent="-514350">
              <a:buAutoNum type="arabicPeriod"/>
            </a:pPr>
            <a:r>
              <a:rPr lang="en-GB" dirty="0">
                <a:solidFill>
                  <a:schemeClr val="bg1"/>
                </a:solidFill>
              </a:rPr>
              <a:t>Small market teams.</a:t>
            </a:r>
          </a:p>
          <a:p>
            <a:pPr marL="914400" lvl="1" indent="-514350">
              <a:buAutoNum type="arabicPeriod"/>
            </a:pPr>
            <a:r>
              <a:rPr lang="en-GB" dirty="0">
                <a:solidFill>
                  <a:schemeClr val="bg1"/>
                </a:solidFill>
              </a:rPr>
              <a:t>Public subsidies of stadiums.</a:t>
            </a:r>
          </a:p>
          <a:p>
            <a:pPr marL="914400" lvl="1" indent="-514350">
              <a:buAutoNum type="arabicPeriod"/>
            </a:pPr>
            <a:r>
              <a:rPr lang="en-GB" dirty="0">
                <a:solidFill>
                  <a:schemeClr val="bg1"/>
                </a:solidFill>
              </a:rPr>
              <a:t>Escalating player salaries.</a:t>
            </a:r>
          </a:p>
          <a:p>
            <a:pPr marL="914400" lvl="1" indent="-514350">
              <a:buAutoNum type="arabicPeriod"/>
            </a:pPr>
            <a:r>
              <a:rPr lang="en-GB" dirty="0">
                <a:solidFill>
                  <a:schemeClr val="bg1"/>
                </a:solidFill>
              </a:rPr>
              <a:t>Increasing violence.</a:t>
            </a:r>
          </a:p>
          <a:p>
            <a:pPr marL="914400" lvl="1" indent="-514350">
              <a:buAutoNum type="arabicPeriod"/>
            </a:pPr>
            <a:r>
              <a:rPr lang="en-GB" dirty="0">
                <a:solidFill>
                  <a:schemeClr val="bg1"/>
                </a:solidFill>
              </a:rPr>
              <a:t>Drug abuse.</a:t>
            </a:r>
          </a:p>
          <a:p>
            <a:pPr marL="914400" lvl="1" indent="-514350">
              <a:buAutoNum type="arabicPeriod"/>
            </a:pPr>
            <a:r>
              <a:rPr lang="en-GB" dirty="0">
                <a:solidFill>
                  <a:schemeClr val="bg1"/>
                </a:solidFill>
              </a:rPr>
              <a:t>Labour relations between players and owners.</a:t>
            </a:r>
          </a:p>
          <a:p>
            <a:pPr marL="400050" lvl="1" indent="0">
              <a:buNone/>
            </a:pPr>
            <a:r>
              <a:rPr lang="en-GB" dirty="0">
                <a:solidFill>
                  <a:schemeClr val="bg1"/>
                </a:solidFill>
              </a:rPr>
              <a:t>Slack and Parent (2016)</a:t>
            </a:r>
          </a:p>
        </p:txBody>
      </p:sp>
    </p:spTree>
    <p:extLst>
      <p:ext uri="{BB962C8B-B14F-4D97-AF65-F5344CB8AC3E}">
        <p14:creationId xmlns:p14="http://schemas.microsoft.com/office/powerpoint/2010/main" val="293787845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2060"/>
                </a:solidFill>
              </a:rPr>
              <a:t>Small Market Teams</a:t>
            </a:r>
          </a:p>
        </p:txBody>
      </p:sp>
      <p:sp>
        <p:nvSpPr>
          <p:cNvPr id="3" name="Content Placeholder 2"/>
          <p:cNvSpPr>
            <a:spLocks noGrp="1"/>
          </p:cNvSpPr>
          <p:nvPr>
            <p:ph idx="1"/>
          </p:nvPr>
        </p:nvSpPr>
        <p:spPr>
          <a:xfrm>
            <a:off x="658460" y="1550505"/>
            <a:ext cx="4790661" cy="3917032"/>
          </a:xfrm>
        </p:spPr>
        <p:txBody>
          <a:bodyPr/>
          <a:lstStyle/>
          <a:p>
            <a:pPr marL="0" indent="0">
              <a:buNone/>
            </a:pPr>
            <a:r>
              <a:rPr lang="en-GB" dirty="0">
                <a:solidFill>
                  <a:srgbClr val="002060"/>
                </a:solidFill>
              </a:rPr>
              <a:t>Particularly acute issue in Canada – resulted in teams relocating to US.</a:t>
            </a:r>
          </a:p>
          <a:p>
            <a:pPr marL="0" indent="0">
              <a:buNone/>
            </a:pPr>
            <a:endParaRPr lang="en-GB" sz="1500" dirty="0">
              <a:solidFill>
                <a:srgbClr val="002060"/>
              </a:solidFill>
            </a:endParaRPr>
          </a:p>
          <a:p>
            <a:pPr marL="0" indent="0">
              <a:buNone/>
            </a:pPr>
            <a:r>
              <a:rPr lang="en-GB" dirty="0">
                <a:solidFill>
                  <a:srgbClr val="002060"/>
                </a:solidFill>
              </a:rPr>
              <a:t>Why do you think this occurs?</a:t>
            </a:r>
          </a:p>
        </p:txBody>
      </p:sp>
      <p:pic>
        <p:nvPicPr>
          <p:cNvPr id="4" name="Content Placeholder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650380" y="1417638"/>
            <a:ext cx="3036420" cy="3916363"/>
          </a:xfrm>
          <a:prstGeom prst="rect">
            <a:avLst/>
          </a:prstGeom>
          <a:effectLst>
            <a:softEdge rad="76200"/>
          </a:effectLst>
        </p:spPr>
      </p:pic>
    </p:spTree>
    <p:extLst>
      <p:ext uri="{BB962C8B-B14F-4D97-AF65-F5344CB8AC3E}">
        <p14:creationId xmlns:p14="http://schemas.microsoft.com/office/powerpoint/2010/main" val="3115188392"/>
      </p:ext>
    </p:extLst>
  </p:cSld>
  <p:clrMapOvr>
    <a:masterClrMapping/>
  </p:clrMapOvr>
  <p:transition spd="slow">
    <p:push dir="u"/>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99589" y="274638"/>
            <a:ext cx="3885918" cy="2969076"/>
          </a:xfr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398603" y="1759176"/>
            <a:ext cx="4343142" cy="3258152"/>
          </a:xfrm>
          <a:prstGeom prst="rect">
            <a:avLst/>
          </a:prstGeom>
        </p:spPr>
      </p:pic>
      <p:sp>
        <p:nvSpPr>
          <p:cNvPr id="6" name="TextBox 5"/>
          <p:cNvSpPr txBox="1"/>
          <p:nvPr/>
        </p:nvSpPr>
        <p:spPr>
          <a:xfrm>
            <a:off x="1042999" y="3243714"/>
            <a:ext cx="2512194" cy="584775"/>
          </a:xfrm>
          <a:prstGeom prst="rect">
            <a:avLst/>
          </a:prstGeom>
          <a:noFill/>
        </p:spPr>
        <p:txBody>
          <a:bodyPr wrap="square" rtlCol="0">
            <a:spAutoFit/>
          </a:bodyPr>
          <a:lstStyle/>
          <a:p>
            <a:r>
              <a:rPr lang="en-GB" sz="3200" b="1" dirty="0">
                <a:solidFill>
                  <a:srgbClr val="002060"/>
                </a:solidFill>
              </a:rPr>
              <a:t>1995 - 2001</a:t>
            </a:r>
          </a:p>
        </p:txBody>
      </p:sp>
      <p:sp>
        <p:nvSpPr>
          <p:cNvPr id="7" name="TextBox 6"/>
          <p:cNvSpPr txBox="1"/>
          <p:nvPr/>
        </p:nvSpPr>
        <p:spPr>
          <a:xfrm>
            <a:off x="5647999" y="5017328"/>
            <a:ext cx="2512194" cy="584775"/>
          </a:xfrm>
          <a:prstGeom prst="rect">
            <a:avLst/>
          </a:prstGeom>
          <a:noFill/>
        </p:spPr>
        <p:txBody>
          <a:bodyPr wrap="square" rtlCol="0">
            <a:spAutoFit/>
          </a:bodyPr>
          <a:lstStyle/>
          <a:p>
            <a:r>
              <a:rPr lang="en-GB" sz="3200" b="1" dirty="0">
                <a:solidFill>
                  <a:srgbClr val="002060"/>
                </a:solidFill>
              </a:rPr>
              <a:t>2001 - </a:t>
            </a:r>
          </a:p>
        </p:txBody>
      </p:sp>
      <p:sp>
        <p:nvSpPr>
          <p:cNvPr id="8" name="Bent Arrow 7"/>
          <p:cNvSpPr/>
          <p:nvPr/>
        </p:nvSpPr>
        <p:spPr>
          <a:xfrm rot="5400000">
            <a:off x="5117301" y="601929"/>
            <a:ext cx="1061397" cy="857773"/>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784521524"/>
      </p:ext>
    </p:extLst>
  </p:cSld>
  <p:clrMapOvr>
    <a:masterClrMapping/>
  </p:clrMapOvr>
  <p:transition spd="slow">
    <p:push dir="u"/>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950195" y="4098809"/>
            <a:ext cx="2512194" cy="584775"/>
          </a:xfrm>
          <a:prstGeom prst="rect">
            <a:avLst/>
          </a:prstGeom>
          <a:noFill/>
        </p:spPr>
        <p:txBody>
          <a:bodyPr wrap="square" rtlCol="0">
            <a:spAutoFit/>
          </a:bodyPr>
          <a:lstStyle/>
          <a:p>
            <a:r>
              <a:rPr lang="en-GB" sz="3200" b="1" dirty="0">
                <a:solidFill>
                  <a:srgbClr val="002060"/>
                </a:solidFill>
              </a:rPr>
              <a:t>1972 - 1995</a:t>
            </a:r>
          </a:p>
        </p:txBody>
      </p:sp>
      <p:sp>
        <p:nvSpPr>
          <p:cNvPr id="7" name="TextBox 6"/>
          <p:cNvSpPr txBox="1"/>
          <p:nvPr/>
        </p:nvSpPr>
        <p:spPr>
          <a:xfrm>
            <a:off x="5647999" y="5017328"/>
            <a:ext cx="2512194" cy="584775"/>
          </a:xfrm>
          <a:prstGeom prst="rect">
            <a:avLst/>
          </a:prstGeom>
          <a:noFill/>
        </p:spPr>
        <p:txBody>
          <a:bodyPr wrap="square" rtlCol="0">
            <a:spAutoFit/>
          </a:bodyPr>
          <a:lstStyle/>
          <a:p>
            <a:r>
              <a:rPr lang="en-GB" sz="3200" b="1" dirty="0">
                <a:solidFill>
                  <a:srgbClr val="002060"/>
                </a:solidFill>
              </a:rPr>
              <a:t>1995 - </a:t>
            </a:r>
          </a:p>
        </p:txBody>
      </p:sp>
      <p:sp>
        <p:nvSpPr>
          <p:cNvPr id="8" name="Bent Arrow 7"/>
          <p:cNvSpPr/>
          <p:nvPr/>
        </p:nvSpPr>
        <p:spPr>
          <a:xfrm rot="5400000">
            <a:off x="5117301" y="601929"/>
            <a:ext cx="1061397" cy="857773"/>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11939" y="182446"/>
            <a:ext cx="3905919" cy="3916363"/>
          </a:xfrm>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76553" y="1654381"/>
            <a:ext cx="2898336" cy="3270079"/>
          </a:xfrm>
          <a:prstGeom prst="rect">
            <a:avLst/>
          </a:prstGeom>
        </p:spPr>
      </p:pic>
    </p:spTree>
    <p:extLst>
      <p:ext uri="{BB962C8B-B14F-4D97-AF65-F5344CB8AC3E}">
        <p14:creationId xmlns:p14="http://schemas.microsoft.com/office/powerpoint/2010/main" val="583794442"/>
      </p:ext>
    </p:extLst>
  </p:cSld>
  <p:clrMapOvr>
    <a:masterClrMapping/>
  </p:clrMapOvr>
  <p:transition spd="slow">
    <p:push dir="u"/>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950195" y="4098809"/>
            <a:ext cx="2512194" cy="584775"/>
          </a:xfrm>
          <a:prstGeom prst="rect">
            <a:avLst/>
          </a:prstGeom>
          <a:noFill/>
        </p:spPr>
        <p:txBody>
          <a:bodyPr wrap="square" rtlCol="0">
            <a:spAutoFit/>
          </a:bodyPr>
          <a:lstStyle/>
          <a:p>
            <a:r>
              <a:rPr lang="en-GB" sz="3200" b="1" dirty="0">
                <a:solidFill>
                  <a:srgbClr val="002060"/>
                </a:solidFill>
              </a:rPr>
              <a:t>1972 - 2004</a:t>
            </a:r>
          </a:p>
        </p:txBody>
      </p:sp>
      <p:sp>
        <p:nvSpPr>
          <p:cNvPr id="7" name="TextBox 6"/>
          <p:cNvSpPr txBox="1"/>
          <p:nvPr/>
        </p:nvSpPr>
        <p:spPr>
          <a:xfrm>
            <a:off x="5647999" y="5017328"/>
            <a:ext cx="2512194" cy="584775"/>
          </a:xfrm>
          <a:prstGeom prst="rect">
            <a:avLst/>
          </a:prstGeom>
          <a:noFill/>
        </p:spPr>
        <p:txBody>
          <a:bodyPr wrap="square" rtlCol="0">
            <a:spAutoFit/>
          </a:bodyPr>
          <a:lstStyle/>
          <a:p>
            <a:r>
              <a:rPr lang="en-GB" sz="3200" b="1" dirty="0">
                <a:solidFill>
                  <a:srgbClr val="002060"/>
                </a:solidFill>
              </a:rPr>
              <a:t>2005 - </a:t>
            </a:r>
          </a:p>
        </p:txBody>
      </p:sp>
      <p:sp>
        <p:nvSpPr>
          <p:cNvPr id="8" name="Bent Arrow 7"/>
          <p:cNvSpPr/>
          <p:nvPr/>
        </p:nvSpPr>
        <p:spPr>
          <a:xfrm rot="5400000">
            <a:off x="4321487" y="814211"/>
            <a:ext cx="1061397" cy="857773"/>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71893" y="682956"/>
            <a:ext cx="3207092" cy="3218905"/>
          </a:xfr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852185" y="1942530"/>
            <a:ext cx="3074798" cy="3074798"/>
          </a:xfrm>
          <a:prstGeom prst="rect">
            <a:avLst/>
          </a:prstGeom>
        </p:spPr>
      </p:pic>
    </p:spTree>
    <p:extLst>
      <p:ext uri="{BB962C8B-B14F-4D97-AF65-F5344CB8AC3E}">
        <p14:creationId xmlns:p14="http://schemas.microsoft.com/office/powerpoint/2010/main" val="1937618918"/>
      </p:ext>
    </p:extLst>
  </p:cSld>
  <p:clrMapOvr>
    <a:masterClrMapping/>
  </p:clrMapOvr>
  <p:transition spd="slow">
    <p:push dir="u"/>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1496"/>
            <a:ext cx="8229600" cy="1143000"/>
          </a:xfrm>
        </p:spPr>
        <p:txBody>
          <a:bodyPr/>
          <a:lstStyle/>
          <a:p>
            <a:r>
              <a:rPr lang="en-GB" b="1" u="sng" dirty="0">
                <a:solidFill>
                  <a:srgbClr val="002060"/>
                </a:solidFill>
              </a:rPr>
              <a:t>Critical Factors</a:t>
            </a:r>
          </a:p>
        </p:txBody>
      </p:sp>
      <p:sp>
        <p:nvSpPr>
          <p:cNvPr id="3" name="Content Placeholder 2"/>
          <p:cNvSpPr>
            <a:spLocks noGrp="1"/>
          </p:cNvSpPr>
          <p:nvPr>
            <p:ph idx="1"/>
          </p:nvPr>
        </p:nvSpPr>
        <p:spPr>
          <a:xfrm>
            <a:off x="457200" y="1244496"/>
            <a:ext cx="8229600" cy="3917032"/>
          </a:xfrm>
        </p:spPr>
        <p:txBody>
          <a:bodyPr>
            <a:normAutofit fontScale="92500" lnSpcReduction="10000"/>
          </a:bodyPr>
          <a:lstStyle/>
          <a:p>
            <a:pPr marL="630238" indent="-630238">
              <a:buFont typeface="Wingdings" panose="05000000000000000000" pitchFamily="2" charset="2"/>
              <a:buChar char="q"/>
            </a:pPr>
            <a:r>
              <a:rPr lang="en-GB" dirty="0">
                <a:solidFill>
                  <a:srgbClr val="002060"/>
                </a:solidFill>
              </a:rPr>
              <a:t>Canadian cities typically smaller – smaller fan base &amp; TV audience.</a:t>
            </a:r>
          </a:p>
          <a:p>
            <a:pPr marL="630238" indent="-630238">
              <a:buFont typeface="Wingdings" panose="05000000000000000000" pitchFamily="2" charset="2"/>
              <a:buChar char="q"/>
            </a:pPr>
            <a:r>
              <a:rPr lang="en-GB" dirty="0">
                <a:solidFill>
                  <a:srgbClr val="002060"/>
                </a:solidFill>
              </a:rPr>
              <a:t>Canadian $ worth less than US $.</a:t>
            </a:r>
          </a:p>
          <a:p>
            <a:pPr marL="630238" indent="-630238">
              <a:buFont typeface="Wingdings" panose="05000000000000000000" pitchFamily="2" charset="2"/>
              <a:buChar char="q"/>
            </a:pPr>
            <a:r>
              <a:rPr lang="en-GB" dirty="0">
                <a:solidFill>
                  <a:srgbClr val="002060"/>
                </a:solidFill>
              </a:rPr>
              <a:t>Taxes – bonds to build sports facilities and income taxes, more favourable in US.</a:t>
            </a:r>
          </a:p>
          <a:p>
            <a:pPr marL="630238" indent="-630238">
              <a:buFont typeface="Wingdings" panose="05000000000000000000" pitchFamily="2" charset="2"/>
              <a:buChar char="q"/>
            </a:pPr>
            <a:r>
              <a:rPr lang="en-GB" dirty="0">
                <a:solidFill>
                  <a:srgbClr val="002060"/>
                </a:solidFill>
              </a:rPr>
              <a:t>US cities lure franchises with stadium deals. </a:t>
            </a:r>
          </a:p>
          <a:p>
            <a:pPr marL="630238" indent="-630238">
              <a:buFont typeface="Wingdings" panose="05000000000000000000" pitchFamily="2" charset="2"/>
              <a:buChar char="q"/>
            </a:pPr>
            <a:r>
              <a:rPr lang="en-GB" dirty="0">
                <a:solidFill>
                  <a:srgbClr val="002060"/>
                </a:solidFill>
              </a:rPr>
              <a:t>Canadian public not prepared to allocate tax dollars to subsidise professional sports teams. </a:t>
            </a:r>
          </a:p>
          <a:p>
            <a:pPr marL="0" indent="0">
              <a:buNone/>
            </a:pPr>
            <a:endParaRPr lang="en-GB" dirty="0"/>
          </a:p>
        </p:txBody>
      </p:sp>
      <p:sp>
        <p:nvSpPr>
          <p:cNvPr id="4" name="TextBox 3"/>
          <p:cNvSpPr txBox="1"/>
          <p:nvPr/>
        </p:nvSpPr>
        <p:spPr>
          <a:xfrm>
            <a:off x="5029200" y="4976862"/>
            <a:ext cx="3528391" cy="369332"/>
          </a:xfrm>
          <a:prstGeom prst="rect">
            <a:avLst/>
          </a:prstGeom>
          <a:noFill/>
        </p:spPr>
        <p:txBody>
          <a:bodyPr wrap="square" rtlCol="0">
            <a:spAutoFit/>
          </a:bodyPr>
          <a:lstStyle/>
          <a:p>
            <a:r>
              <a:rPr lang="en-GB" dirty="0"/>
              <a:t>Slack and Parent (2016, p.481) </a:t>
            </a:r>
          </a:p>
        </p:txBody>
      </p:sp>
    </p:spTree>
    <p:extLst>
      <p:ext uri="{BB962C8B-B14F-4D97-AF65-F5344CB8AC3E}">
        <p14:creationId xmlns:p14="http://schemas.microsoft.com/office/powerpoint/2010/main" val="3762831724"/>
      </p:ext>
    </p:extLst>
  </p:cSld>
  <p:clrMapOvr>
    <a:masterClrMapping/>
  </p:clrMapOvr>
  <p:transition spd="slow">
    <p:push dir="u"/>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642" y="622981"/>
            <a:ext cx="8920716" cy="1143000"/>
          </a:xfrm>
        </p:spPr>
        <p:txBody>
          <a:bodyPr>
            <a:normAutofit/>
          </a:bodyPr>
          <a:lstStyle/>
          <a:p>
            <a:r>
              <a:rPr lang="en-GB" sz="3500" b="1" u="sng" dirty="0"/>
              <a:t>Group Discussion:  North America v UK</a:t>
            </a:r>
          </a:p>
        </p:txBody>
      </p:sp>
      <p:sp>
        <p:nvSpPr>
          <p:cNvPr id="3" name="Content Placeholder 2"/>
          <p:cNvSpPr>
            <a:spLocks noGrp="1"/>
          </p:cNvSpPr>
          <p:nvPr>
            <p:ph idx="1"/>
          </p:nvPr>
        </p:nvSpPr>
        <p:spPr/>
        <p:txBody>
          <a:bodyPr>
            <a:noAutofit/>
          </a:bodyPr>
          <a:lstStyle/>
          <a:p>
            <a:pPr marL="0" indent="0" algn="ctr">
              <a:buNone/>
            </a:pPr>
            <a:r>
              <a:rPr lang="en-US" sz="2800" b="1" dirty="0"/>
              <a:t> </a:t>
            </a:r>
            <a:endParaRPr lang="en-GB" sz="2800" b="1" dirty="0"/>
          </a:p>
          <a:p>
            <a:pPr marL="0" indent="0" algn="ctr">
              <a:buNone/>
            </a:pPr>
            <a:r>
              <a:rPr lang="en-US" sz="2800" b="1" dirty="0"/>
              <a:t>Where would you rather be a sport fan? </a:t>
            </a:r>
          </a:p>
          <a:p>
            <a:pPr marL="0" indent="0" algn="ctr">
              <a:buNone/>
            </a:pPr>
            <a:endParaRPr lang="en-US" sz="2800" b="1" dirty="0"/>
          </a:p>
          <a:p>
            <a:pPr marL="0" indent="0" algn="ctr">
              <a:buNone/>
            </a:pPr>
            <a:r>
              <a:rPr lang="en-US" sz="2800" b="1" dirty="0"/>
              <a:t>Where would you rather be a team owner?</a:t>
            </a:r>
            <a:endParaRPr lang="en-GB" sz="2800" b="1" dirty="0"/>
          </a:p>
          <a:p>
            <a:pPr marL="0" indent="0" algn="ctr">
              <a:buNone/>
            </a:pPr>
            <a:endParaRPr lang="en-GB" sz="2800" b="1" dirty="0"/>
          </a:p>
          <a:p>
            <a:pPr algn="ctr"/>
            <a:endParaRPr lang="en-GB" sz="2800" b="1" dirty="0"/>
          </a:p>
        </p:txBody>
      </p:sp>
    </p:spTree>
    <p:extLst>
      <p:ext uri="{BB962C8B-B14F-4D97-AF65-F5344CB8AC3E}">
        <p14:creationId xmlns:p14="http://schemas.microsoft.com/office/powerpoint/2010/main" val="132160043"/>
      </p:ext>
    </p:extLst>
  </p:cSld>
  <p:clrMapOvr>
    <a:masterClrMapping/>
  </p:clrMapOvr>
  <p:transition spd="slow">
    <p:push dir="u"/>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288" y="503238"/>
            <a:ext cx="8835656" cy="1143000"/>
          </a:xfrm>
        </p:spPr>
        <p:txBody>
          <a:bodyPr>
            <a:normAutofit/>
          </a:bodyPr>
          <a:lstStyle/>
          <a:p>
            <a:r>
              <a:rPr lang="en-US" sz="3500" b="1" dirty="0"/>
              <a:t>Is Australian team sport different?</a:t>
            </a:r>
            <a:endParaRPr lang="en-GB" sz="3500" dirty="0"/>
          </a:p>
        </p:txBody>
      </p:sp>
      <p:sp>
        <p:nvSpPr>
          <p:cNvPr id="3" name="Content Placeholder 2"/>
          <p:cNvSpPr>
            <a:spLocks noGrp="1"/>
          </p:cNvSpPr>
          <p:nvPr>
            <p:ph idx="1"/>
          </p:nvPr>
        </p:nvSpPr>
        <p:spPr>
          <a:xfrm>
            <a:off x="159488" y="1803485"/>
            <a:ext cx="5323740" cy="4553772"/>
          </a:xfrm>
        </p:spPr>
        <p:txBody>
          <a:bodyPr>
            <a:normAutofit fontScale="92500" lnSpcReduction="20000"/>
          </a:bodyPr>
          <a:lstStyle/>
          <a:p>
            <a:pPr marL="0" indent="0">
              <a:buNone/>
            </a:pPr>
            <a:r>
              <a:rPr lang="en-US" dirty="0"/>
              <a:t> </a:t>
            </a:r>
            <a:r>
              <a:rPr lang="en-US" u="heavy" dirty="0"/>
              <a:t>Australian Football League </a:t>
            </a:r>
          </a:p>
          <a:p>
            <a:pPr>
              <a:buFont typeface="Wingdings" panose="05000000000000000000" pitchFamily="2" charset="2"/>
              <a:buChar char="q"/>
            </a:pPr>
            <a:r>
              <a:rPr lang="en-US" dirty="0"/>
              <a:t>Clubs are member-based </a:t>
            </a:r>
            <a:r>
              <a:rPr lang="en-US" dirty="0" err="1"/>
              <a:t>organisations</a:t>
            </a:r>
            <a:r>
              <a:rPr lang="en-US" dirty="0"/>
              <a:t>;</a:t>
            </a:r>
            <a:endParaRPr lang="en-GB" dirty="0"/>
          </a:p>
          <a:p>
            <a:pPr>
              <a:buFont typeface="Wingdings" panose="05000000000000000000" pitchFamily="2" charset="2"/>
              <a:buChar char="q"/>
            </a:pPr>
            <a:r>
              <a:rPr lang="en-US" dirty="0"/>
              <a:t>Members pay to watch and can vote at AGM; </a:t>
            </a:r>
            <a:endParaRPr lang="en-GB" dirty="0"/>
          </a:p>
          <a:p>
            <a:pPr>
              <a:buFont typeface="Wingdings" panose="05000000000000000000" pitchFamily="2" charset="2"/>
              <a:buChar char="q"/>
            </a:pPr>
            <a:r>
              <a:rPr lang="en-US" dirty="0"/>
              <a:t>Not-for-profit - all money is used on club operations and profits are not returned to an owner or shareholder.</a:t>
            </a:r>
            <a:endParaRPr lang="en-GB" dirty="0"/>
          </a:p>
          <a:p>
            <a:pPr marL="0" indent="0">
              <a:buNone/>
            </a:pPr>
            <a:r>
              <a:rPr lang="en-US" dirty="0"/>
              <a:t> </a:t>
            </a:r>
            <a:endParaRPr lang="en-GB" dirty="0"/>
          </a:p>
          <a:p>
            <a:endParaRPr lang="en-GB"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650312" y="2038123"/>
            <a:ext cx="3180920" cy="3306762"/>
          </a:xfrm>
          <a:prstGeom prst="rect">
            <a:avLst/>
          </a:prstGeom>
        </p:spPr>
      </p:pic>
    </p:spTree>
    <p:extLst>
      <p:ext uri="{BB962C8B-B14F-4D97-AF65-F5344CB8AC3E}">
        <p14:creationId xmlns:p14="http://schemas.microsoft.com/office/powerpoint/2010/main" val="324772869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44009"/>
            <a:ext cx="8835656" cy="1143000"/>
          </a:xfrm>
        </p:spPr>
        <p:txBody>
          <a:bodyPr>
            <a:normAutofit/>
          </a:bodyPr>
          <a:lstStyle/>
          <a:p>
            <a:r>
              <a:rPr lang="en-US" sz="3500" b="1" dirty="0"/>
              <a:t>Is Australian team sport different?</a:t>
            </a:r>
            <a:endParaRPr lang="en-GB" sz="3500" dirty="0"/>
          </a:p>
        </p:txBody>
      </p:sp>
      <p:sp>
        <p:nvSpPr>
          <p:cNvPr id="3" name="Content Placeholder 2"/>
          <p:cNvSpPr>
            <a:spLocks noGrp="1"/>
          </p:cNvSpPr>
          <p:nvPr>
            <p:ph idx="1"/>
          </p:nvPr>
        </p:nvSpPr>
        <p:spPr>
          <a:xfrm>
            <a:off x="565447" y="1287009"/>
            <a:ext cx="5657027" cy="4205176"/>
          </a:xfrm>
        </p:spPr>
        <p:txBody>
          <a:bodyPr>
            <a:normAutofit fontScale="92500" lnSpcReduction="10000"/>
          </a:bodyPr>
          <a:lstStyle/>
          <a:p>
            <a:pPr marL="0" indent="0">
              <a:buNone/>
            </a:pPr>
            <a:r>
              <a:rPr lang="en-US" u="heavy" dirty="0"/>
              <a:t>Australian National Rugby League </a:t>
            </a:r>
          </a:p>
          <a:p>
            <a:pPr marL="0" indent="0">
              <a:buNone/>
            </a:pPr>
            <a:r>
              <a:rPr lang="en-US" dirty="0"/>
              <a:t>Majority of clubs are member owned but some are privately owned e.g. Melbourne Storm owned by media conglomerate News Corporation.</a:t>
            </a:r>
            <a:endParaRPr lang="en-GB" dirty="0"/>
          </a:p>
          <a:p>
            <a:pPr marL="0" indent="0">
              <a:buNone/>
            </a:pPr>
            <a:endParaRPr lang="en-US" u="heavy" dirty="0"/>
          </a:p>
          <a:p>
            <a:pPr marL="0" indent="0">
              <a:buNone/>
            </a:pPr>
            <a:r>
              <a:rPr lang="en-US" u="heavy" dirty="0"/>
              <a:t>Australian A-League  </a:t>
            </a:r>
            <a:r>
              <a:rPr lang="en-US" dirty="0"/>
              <a:t>- all eight clubs are privately owned.</a:t>
            </a:r>
            <a:endParaRPr lang="en-GB" dirty="0"/>
          </a:p>
          <a:p>
            <a:endParaRPr lang="en-GB"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222474" y="3389597"/>
            <a:ext cx="2841172" cy="2130879"/>
          </a:xfrm>
          <a:prstGeom prst="rect">
            <a:avLst/>
          </a:prstGeom>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04892" y="931308"/>
            <a:ext cx="2207223" cy="2584526"/>
          </a:xfrm>
          <a:prstGeom prst="rect">
            <a:avLst/>
          </a:prstGeom>
        </p:spPr>
      </p:pic>
    </p:spTree>
    <p:extLst>
      <p:ext uri="{BB962C8B-B14F-4D97-AF65-F5344CB8AC3E}">
        <p14:creationId xmlns:p14="http://schemas.microsoft.com/office/powerpoint/2010/main" val="221858452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35422"/>
            <a:ext cx="8229600" cy="888578"/>
          </a:xfrm>
        </p:spPr>
        <p:txBody>
          <a:bodyPr>
            <a:noAutofit/>
          </a:bodyPr>
          <a:lstStyle/>
          <a:p>
            <a:r>
              <a:rPr lang="en-US" sz="3500" b="1" dirty="0">
                <a:solidFill>
                  <a:srgbClr val="0070C0"/>
                </a:solidFill>
              </a:rPr>
              <a:t>Recent Trends in English and</a:t>
            </a:r>
            <a:br>
              <a:rPr lang="en-GB" sz="3500" dirty="0">
                <a:solidFill>
                  <a:srgbClr val="0070C0"/>
                </a:solidFill>
              </a:rPr>
            </a:br>
            <a:r>
              <a:rPr lang="en-US" sz="3500" b="1" dirty="0">
                <a:solidFill>
                  <a:srgbClr val="0070C0"/>
                </a:solidFill>
              </a:rPr>
              <a:t>European Club Football</a:t>
            </a:r>
            <a:br>
              <a:rPr lang="en-GB" sz="3500" dirty="0">
                <a:solidFill>
                  <a:srgbClr val="0070C0"/>
                </a:solidFill>
              </a:rPr>
            </a:br>
            <a:endParaRPr lang="en-GB" sz="3500" dirty="0">
              <a:solidFill>
                <a:srgbClr val="0070C0"/>
              </a:solidFill>
            </a:endParaRPr>
          </a:p>
        </p:txBody>
      </p:sp>
      <p:sp>
        <p:nvSpPr>
          <p:cNvPr id="3" name="Content Placeholder 2"/>
          <p:cNvSpPr>
            <a:spLocks noGrp="1"/>
          </p:cNvSpPr>
          <p:nvPr>
            <p:ph idx="1"/>
          </p:nvPr>
        </p:nvSpPr>
        <p:spPr>
          <a:xfrm>
            <a:off x="674914" y="1524000"/>
            <a:ext cx="8229600" cy="4045688"/>
          </a:xfrm>
        </p:spPr>
        <p:txBody>
          <a:bodyPr>
            <a:noAutofit/>
          </a:bodyPr>
          <a:lstStyle/>
          <a:p>
            <a:pPr marL="0" indent="0">
              <a:buNone/>
            </a:pPr>
            <a:r>
              <a:rPr lang="en-US" sz="1600" b="1" dirty="0"/>
              <a:t>1. Rising player salaries.</a:t>
            </a:r>
          </a:p>
          <a:p>
            <a:pPr marL="0" indent="0">
              <a:buNone/>
            </a:pPr>
            <a:r>
              <a:rPr lang="en-US" sz="1600" b="1" dirty="0"/>
              <a:t>2. A new ‘transnational order’ (King, 2003) e.g. European Leagues, more interconnected player development. </a:t>
            </a:r>
          </a:p>
          <a:p>
            <a:pPr marL="0" indent="0">
              <a:buNone/>
            </a:pPr>
            <a:r>
              <a:rPr lang="en-US" sz="1600" b="1" dirty="0"/>
              <a:t>3. Floating</a:t>
            </a:r>
            <a:endParaRPr lang="en-GB" sz="1600" dirty="0"/>
          </a:p>
          <a:p>
            <a:pPr marL="0" indent="0">
              <a:buNone/>
            </a:pPr>
            <a:r>
              <a:rPr lang="en-US" sz="1600" dirty="0"/>
              <a:t>Clubs adopted this strategy in res4.ponse to competitive pressures and to sustain financial position.</a:t>
            </a:r>
            <a:endParaRPr lang="en-GB" sz="1600" dirty="0"/>
          </a:p>
          <a:p>
            <a:pPr marL="0" indent="0">
              <a:buNone/>
            </a:pPr>
            <a:r>
              <a:rPr lang="en-US" sz="1600" b="1" dirty="0"/>
              <a:t>4. Merchandising and Sponsorship</a:t>
            </a:r>
            <a:endParaRPr lang="en-GB" sz="1600" dirty="0"/>
          </a:p>
          <a:p>
            <a:pPr marL="0" indent="0">
              <a:buNone/>
            </a:pPr>
            <a:r>
              <a:rPr lang="en-US" sz="1600" dirty="0"/>
              <a:t>The exploitation of brand has become an important strategy for European football clubs.</a:t>
            </a:r>
            <a:endParaRPr lang="en-US" sz="1600" b="1" dirty="0"/>
          </a:p>
          <a:p>
            <a:pPr marL="0" indent="0">
              <a:buNone/>
            </a:pPr>
            <a:r>
              <a:rPr lang="en-US" sz="1600" b="1" dirty="0"/>
              <a:t>5. Widening income gap between rich and poor clubs.</a:t>
            </a:r>
            <a:endParaRPr lang="en-GB" sz="1600" dirty="0"/>
          </a:p>
          <a:p>
            <a:pPr marL="0" indent="0">
              <a:buNone/>
            </a:pPr>
            <a:r>
              <a:rPr lang="en-US" sz="1600" dirty="0"/>
              <a:t>Especially the gap between the PL clubs and the other 72 football league clubs.</a:t>
            </a:r>
            <a:endParaRPr lang="en-GB" sz="1600" dirty="0"/>
          </a:p>
          <a:p>
            <a:pPr marL="0" indent="0">
              <a:buNone/>
            </a:pPr>
            <a:r>
              <a:rPr lang="en-US" sz="1600" b="1" dirty="0"/>
              <a:t>6. Increased income from TV broadcast rights</a:t>
            </a:r>
            <a:endParaRPr lang="en-GB" sz="1600" b="1" dirty="0"/>
          </a:p>
          <a:p>
            <a:pPr marL="0" indent="0">
              <a:buNone/>
            </a:pPr>
            <a:r>
              <a:rPr lang="en-US" sz="1600" b="1" dirty="0"/>
              <a:t>7. </a:t>
            </a:r>
            <a:r>
              <a:rPr lang="en-US" sz="1600" b="1" dirty="0" err="1"/>
              <a:t>Internationalisation</a:t>
            </a:r>
            <a:r>
              <a:rPr lang="en-US" sz="1600" b="1" dirty="0"/>
              <a:t> of media coverage – global brands.</a:t>
            </a:r>
            <a:endParaRPr lang="en-US" sz="1600" dirty="0"/>
          </a:p>
          <a:p>
            <a:pPr marL="0" indent="0">
              <a:buNone/>
            </a:pPr>
            <a:r>
              <a:rPr lang="en-US" sz="1600" dirty="0"/>
              <a:t>40% of PL rights fees are from international sources.</a:t>
            </a:r>
            <a:endParaRPr lang="en-GB" sz="1600" dirty="0"/>
          </a:p>
          <a:p>
            <a:pPr marL="0" indent="0">
              <a:buNone/>
            </a:pPr>
            <a:r>
              <a:rPr lang="en-US" sz="1600" b="1" dirty="0"/>
              <a:t>8. Stadiums – ownership, expansion, relocation, naming rights</a:t>
            </a:r>
            <a:endParaRPr lang="en-GB" sz="1600" b="1" dirty="0"/>
          </a:p>
          <a:p>
            <a:pPr marL="0" indent="0">
              <a:buNone/>
            </a:pPr>
            <a:endParaRPr lang="en-GB" sz="1600" dirty="0"/>
          </a:p>
          <a:p>
            <a:pPr marL="0" indent="0">
              <a:buNone/>
            </a:pPr>
            <a:endParaRPr lang="en-GB" sz="1600" dirty="0"/>
          </a:p>
          <a:p>
            <a:pPr marL="0" indent="0">
              <a:buNone/>
            </a:pPr>
            <a:endParaRPr lang="en-GB" sz="1600" dirty="0"/>
          </a:p>
          <a:p>
            <a:pPr marL="0" indent="0">
              <a:buNone/>
            </a:pPr>
            <a:r>
              <a:rPr lang="en-US" sz="1600" dirty="0"/>
              <a:t> </a:t>
            </a:r>
            <a:endParaRPr lang="en-GB" sz="1600" dirty="0"/>
          </a:p>
          <a:p>
            <a:pPr marL="0" indent="0">
              <a:buNone/>
            </a:pPr>
            <a:endParaRPr lang="en-GB" sz="1600" dirty="0"/>
          </a:p>
        </p:txBody>
      </p:sp>
    </p:spTree>
    <p:extLst>
      <p:ext uri="{BB962C8B-B14F-4D97-AF65-F5344CB8AC3E}">
        <p14:creationId xmlns:p14="http://schemas.microsoft.com/office/powerpoint/2010/main" val="310380094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572000"/>
            <a:ext cx="9144000" cy="2286000"/>
          </a:xfrm>
          <a:prstGeom prst="rect">
            <a:avLst/>
          </a:prstGeom>
        </p:spPr>
      </p:pic>
      <p:sp>
        <p:nvSpPr>
          <p:cNvPr id="3" name="Content Placeholder 2"/>
          <p:cNvSpPr>
            <a:spLocks noGrp="1"/>
          </p:cNvSpPr>
          <p:nvPr>
            <p:ph idx="1"/>
          </p:nvPr>
        </p:nvSpPr>
        <p:spPr>
          <a:xfrm>
            <a:off x="287078" y="132908"/>
            <a:ext cx="8516679" cy="3917032"/>
          </a:xfrm>
        </p:spPr>
        <p:txBody>
          <a:bodyPr>
            <a:noAutofit/>
          </a:bodyPr>
          <a:lstStyle/>
          <a:p>
            <a:pPr marL="0" indent="0">
              <a:buNone/>
            </a:pPr>
            <a:r>
              <a:rPr lang="en-US" sz="2800" i="1" dirty="0"/>
              <a:t>“The rest of the football world, the Football League Clubs, the non-leagues, the grass roots – schools and park teams – which were suffering severe decline in funding and facilities, could only gape as enormous money came into football to be pocketed entirely by the top clubs. And the wider world gaped a little as well.  </a:t>
            </a:r>
            <a:r>
              <a:rPr lang="en-US" sz="2800" b="1" i="1" dirty="0"/>
              <a:t>The arrival of £300m into an industry of only 22 companies was not to be sneered at. It was pure profit, paid for just being part of the Premier League, no costs involved,” </a:t>
            </a:r>
            <a:r>
              <a:rPr lang="en-US" sz="3000" dirty="0"/>
              <a:t>Conn, 1998, p. 156, describing the reaction to the first Sky deal.</a:t>
            </a:r>
            <a:endParaRPr lang="en-GB" sz="3000" dirty="0"/>
          </a:p>
          <a:p>
            <a:pPr marL="0" indent="0">
              <a:buNone/>
            </a:pPr>
            <a:endParaRPr lang="en-GB" sz="3000" dirty="0"/>
          </a:p>
        </p:txBody>
      </p:sp>
    </p:spTree>
    <p:extLst>
      <p:ext uri="{BB962C8B-B14F-4D97-AF65-F5344CB8AC3E}">
        <p14:creationId xmlns:p14="http://schemas.microsoft.com/office/powerpoint/2010/main" val="881687799"/>
      </p:ext>
    </p:extLst>
  </p:cSld>
  <p:clrMapOvr>
    <a:masterClrMapping/>
  </p:clrMapOvr>
  <p:transition spd="slow">
    <p:push dir="u"/>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2772" y="529503"/>
            <a:ext cx="8229600" cy="3917032"/>
          </a:xfrm>
        </p:spPr>
        <p:txBody>
          <a:bodyPr/>
          <a:lstStyle/>
          <a:p>
            <a:pPr marL="0" indent="0">
              <a:buNone/>
            </a:pPr>
            <a:r>
              <a:rPr lang="en-US" dirty="0"/>
              <a:t>“We are going in the direction which is close to the American system where you have the top clubs and the farm teams,”  Umberto </a:t>
            </a:r>
            <a:r>
              <a:rPr lang="en-US" dirty="0" err="1"/>
              <a:t>Gandini</a:t>
            </a:r>
            <a:r>
              <a:rPr lang="en-US" dirty="0"/>
              <a:t>, director of AC Milan, quoted in King (2003).</a:t>
            </a:r>
            <a:endParaRPr lang="en-GB" dirty="0"/>
          </a:p>
          <a:p>
            <a:pPr marL="0" indent="0">
              <a:buNone/>
            </a:pPr>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2949059"/>
            <a:ext cx="9144000" cy="2239630"/>
          </a:xfrm>
          <a:prstGeom prst="rect">
            <a:avLst/>
          </a:prstGeom>
        </p:spPr>
      </p:pic>
    </p:spTree>
    <p:extLst>
      <p:ext uri="{BB962C8B-B14F-4D97-AF65-F5344CB8AC3E}">
        <p14:creationId xmlns:p14="http://schemas.microsoft.com/office/powerpoint/2010/main" val="4100628428"/>
      </p:ext>
    </p:extLst>
  </p:cSld>
  <p:clrMapOvr>
    <a:masterClrMapping/>
  </p:clrMapOvr>
  <p:transition spd="slow">
    <p:push dir="u"/>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899616" y="587307"/>
            <a:ext cx="5516218" cy="5983357"/>
          </a:xfrm>
          <a:prstGeom prst="rect">
            <a:avLst/>
          </a:prstGeom>
        </p:spPr>
      </p:pic>
      <p:sp>
        <p:nvSpPr>
          <p:cNvPr id="2" name="Title 1"/>
          <p:cNvSpPr>
            <a:spLocks noGrp="1"/>
          </p:cNvSpPr>
          <p:nvPr>
            <p:ph type="title"/>
          </p:nvPr>
        </p:nvSpPr>
        <p:spPr>
          <a:xfrm>
            <a:off x="0" y="-296862"/>
            <a:ext cx="9144000" cy="1143000"/>
          </a:xfrm>
        </p:spPr>
        <p:txBody>
          <a:bodyPr>
            <a:normAutofit/>
          </a:bodyPr>
          <a:lstStyle/>
          <a:p>
            <a:r>
              <a:rPr lang="en-GB" sz="3000" dirty="0"/>
              <a:t>Deloitte Annual Review of Football Finance 2016.</a:t>
            </a:r>
          </a:p>
        </p:txBody>
      </p:sp>
    </p:spTree>
    <p:extLst>
      <p:ext uri="{BB962C8B-B14F-4D97-AF65-F5344CB8AC3E}">
        <p14:creationId xmlns:p14="http://schemas.microsoft.com/office/powerpoint/2010/main" val="3425909175"/>
      </p:ext>
    </p:extLst>
  </p:cSld>
  <p:clrMapOvr>
    <a:masterClrMapping/>
  </p:clrMapOvr>
  <p:transition spd="slow">
    <p:push dir="u"/>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78465" y="1047308"/>
            <a:ext cx="8229600" cy="3917032"/>
          </a:xfrm>
        </p:spPr>
        <p:txBody>
          <a:bodyPr/>
          <a:lstStyle/>
          <a:p>
            <a:pPr marL="0" indent="0">
              <a:buNone/>
            </a:pPr>
            <a:r>
              <a:rPr lang="en-US" i="1" dirty="0"/>
              <a:t>“English clubs have serious advantage over their European rivals in one significant area: they own their own grounds.  In the rest of Europe, the grounds are typically owned by the local council , which leases this facility to the clubs,” </a:t>
            </a:r>
            <a:r>
              <a:rPr lang="en-US" dirty="0"/>
              <a:t>King (2003, p.129).  E.g.  San Siro Stadium leased to AC and Inter Milan.</a:t>
            </a:r>
            <a:endParaRPr lang="en-GB" dirty="0"/>
          </a:p>
          <a:p>
            <a:endParaRPr lang="en-GB" dirty="0"/>
          </a:p>
        </p:txBody>
      </p:sp>
    </p:spTree>
    <p:extLst>
      <p:ext uri="{BB962C8B-B14F-4D97-AF65-F5344CB8AC3E}">
        <p14:creationId xmlns:p14="http://schemas.microsoft.com/office/powerpoint/2010/main" val="2692640678"/>
      </p:ext>
    </p:extLst>
  </p:cSld>
  <p:clrMapOvr>
    <a:masterClrMapping/>
  </p:clrMapOvr>
  <p:transition spd="slow">
    <p:push dir="u"/>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0"/>
            <a:ext cx="9140961" cy="5709684"/>
          </a:xfrm>
        </p:spPr>
      </p:pic>
    </p:spTree>
    <p:extLst>
      <p:ext uri="{BB962C8B-B14F-4D97-AF65-F5344CB8AC3E}">
        <p14:creationId xmlns:p14="http://schemas.microsoft.com/office/powerpoint/2010/main" val="2395168632"/>
      </p:ext>
    </p:extLst>
  </p:cSld>
  <p:clrMapOvr>
    <a:masterClrMapping/>
  </p:clrMapOvr>
  <p:transition spd="slow">
    <p:push dir="u"/>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9144000" cy="6858000"/>
          </a:xfrm>
        </p:spPr>
      </p:pic>
    </p:spTree>
    <p:extLst>
      <p:ext uri="{BB962C8B-B14F-4D97-AF65-F5344CB8AC3E}">
        <p14:creationId xmlns:p14="http://schemas.microsoft.com/office/powerpoint/2010/main" val="491250553"/>
      </p:ext>
    </p:extLst>
  </p:cSld>
  <p:clrMapOvr>
    <a:masterClrMapping/>
  </p:clrMapOvr>
  <p:transition spd="slow">
    <p:push dir="u"/>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9144000" cy="5699051"/>
          </a:xfrm>
        </p:spPr>
      </p:pic>
    </p:spTree>
    <p:extLst>
      <p:ext uri="{BB962C8B-B14F-4D97-AF65-F5344CB8AC3E}">
        <p14:creationId xmlns:p14="http://schemas.microsoft.com/office/powerpoint/2010/main" val="856613526"/>
      </p:ext>
    </p:extLst>
  </p:cSld>
  <p:clrMapOvr>
    <a:masterClrMapping/>
  </p:clrMapOvr>
  <p:transition spd="slow">
    <p:push dir="u"/>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8966"/>
            <a:ext cx="8229600" cy="1143000"/>
          </a:xfrm>
        </p:spPr>
        <p:txBody>
          <a:bodyPr/>
          <a:lstStyle/>
          <a:p>
            <a:r>
              <a:rPr lang="en-GB" b="1" dirty="0"/>
              <a:t>Group Discussion</a:t>
            </a:r>
          </a:p>
        </p:txBody>
      </p:sp>
      <p:sp>
        <p:nvSpPr>
          <p:cNvPr id="3" name="Content Placeholder 2"/>
          <p:cNvSpPr>
            <a:spLocks noGrp="1"/>
          </p:cNvSpPr>
          <p:nvPr>
            <p:ph idx="1"/>
          </p:nvPr>
        </p:nvSpPr>
        <p:spPr>
          <a:xfrm>
            <a:off x="457200" y="1311966"/>
            <a:ext cx="8229600" cy="3917032"/>
          </a:xfrm>
        </p:spPr>
        <p:txBody>
          <a:bodyPr>
            <a:noAutofit/>
          </a:bodyPr>
          <a:lstStyle/>
          <a:p>
            <a:pPr marL="0" indent="0" algn="ctr">
              <a:buNone/>
            </a:pPr>
            <a:r>
              <a:rPr lang="en-US" sz="2500" dirty="0"/>
              <a:t> To what extent can clubs in the UK drive up entrance fees for fans to increase their revenues?	</a:t>
            </a:r>
            <a:endParaRPr lang="en-GB" sz="2500" dirty="0"/>
          </a:p>
          <a:p>
            <a:pPr marL="0" indent="0" algn="ctr">
              <a:buNone/>
            </a:pPr>
            <a:r>
              <a:rPr lang="en-US" sz="2500" dirty="0"/>
              <a:t> </a:t>
            </a:r>
            <a:endParaRPr lang="en-GB" sz="2500" dirty="0"/>
          </a:p>
          <a:p>
            <a:pPr marL="0" indent="0" algn="ctr">
              <a:buNone/>
            </a:pPr>
            <a:r>
              <a:rPr lang="en-US" sz="2500" dirty="0"/>
              <a:t>Is allowing promotion and relegation good or bad for the business of professional team sport? </a:t>
            </a:r>
          </a:p>
          <a:p>
            <a:pPr marL="0" indent="0" algn="ctr">
              <a:buNone/>
            </a:pPr>
            <a:endParaRPr lang="en-GB" sz="2500" dirty="0"/>
          </a:p>
          <a:p>
            <a:pPr marL="0" indent="0" algn="ctr">
              <a:buNone/>
            </a:pPr>
            <a:r>
              <a:rPr lang="en-US" sz="2500" dirty="0"/>
              <a:t>Draft picks and salary caps – would these improve professional sport in the UK?</a:t>
            </a:r>
            <a:endParaRPr lang="en-GB" sz="2500" dirty="0"/>
          </a:p>
          <a:p>
            <a:pPr algn="ctr"/>
            <a:endParaRPr lang="en-GB" sz="2500" dirty="0"/>
          </a:p>
        </p:txBody>
      </p:sp>
    </p:spTree>
    <p:extLst>
      <p:ext uri="{BB962C8B-B14F-4D97-AF65-F5344CB8AC3E}">
        <p14:creationId xmlns:p14="http://schemas.microsoft.com/office/powerpoint/2010/main" val="169121400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2055" name="Table 2054"/>
          <p:cNvGraphicFramePr>
            <a:graphicFrameLocks noGrp="1"/>
          </p:cNvGraphicFramePr>
          <p:nvPr/>
        </p:nvGraphicFramePr>
        <p:xfrm>
          <a:off x="735496" y="274638"/>
          <a:ext cx="7722704" cy="5251519"/>
        </p:xfrm>
        <a:graphic>
          <a:graphicData uri="http://schemas.openxmlformats.org/drawingml/2006/table">
            <a:tbl>
              <a:tblPr firstRow="1" bandRow="1">
                <a:tableStyleId>{5C22544A-7EE6-4342-B048-85BDC9FD1C3A}</a:tableStyleId>
              </a:tblPr>
              <a:tblGrid>
                <a:gridCol w="3861352">
                  <a:extLst>
                    <a:ext uri="{9D8B030D-6E8A-4147-A177-3AD203B41FA5}">
                      <a16:colId xmlns:a16="http://schemas.microsoft.com/office/drawing/2014/main" val="20000"/>
                    </a:ext>
                  </a:extLst>
                </a:gridCol>
                <a:gridCol w="3861352">
                  <a:extLst>
                    <a:ext uri="{9D8B030D-6E8A-4147-A177-3AD203B41FA5}">
                      <a16:colId xmlns:a16="http://schemas.microsoft.com/office/drawing/2014/main" val="20001"/>
                    </a:ext>
                  </a:extLst>
                </a:gridCol>
              </a:tblGrid>
              <a:tr h="706935">
                <a:tc>
                  <a:txBody>
                    <a:bodyPr/>
                    <a:lstStyle/>
                    <a:p>
                      <a:pPr algn="ctr"/>
                      <a:r>
                        <a:rPr lang="en-GB" dirty="0"/>
                        <a:t>BRITISH PROFESSIONAL SPORT</a:t>
                      </a:r>
                    </a:p>
                  </a:txBody>
                  <a:tcPr/>
                </a:tc>
                <a:tc>
                  <a:txBody>
                    <a:bodyPr/>
                    <a:lstStyle/>
                    <a:p>
                      <a:pPr algn="ctr"/>
                      <a:r>
                        <a:rPr lang="en-GB" dirty="0"/>
                        <a:t>NORTH</a:t>
                      </a:r>
                      <a:r>
                        <a:rPr lang="en-GB" baseline="0" dirty="0"/>
                        <a:t> AMERICAN PROFESSIONAL SPORT</a:t>
                      </a:r>
                      <a:endParaRPr lang="en-GB" dirty="0"/>
                    </a:p>
                  </a:txBody>
                  <a:tcPr/>
                </a:tc>
                <a:extLst>
                  <a:ext uri="{0D108BD9-81ED-4DB2-BD59-A6C34878D82A}">
                    <a16:rowId xmlns:a16="http://schemas.microsoft.com/office/drawing/2014/main" val="10000"/>
                  </a:ext>
                </a:extLst>
              </a:tr>
              <a:tr h="4544584">
                <a:tc>
                  <a:txBody>
                    <a:bodyPr/>
                    <a:lstStyle/>
                    <a:p>
                      <a:pPr marL="171450" indent="-171450">
                        <a:buFont typeface="Wingdings" panose="05000000000000000000" pitchFamily="2" charset="2"/>
                        <a:buChar char="q"/>
                      </a:pPr>
                      <a:r>
                        <a:rPr lang="en-US" sz="1600" b="1" kern="1200" dirty="0">
                          <a:solidFill>
                            <a:srgbClr val="002060"/>
                          </a:solidFill>
                          <a:effectLst/>
                          <a:latin typeface="+mn-lt"/>
                          <a:ea typeface="+mn-ea"/>
                          <a:cs typeface="+mn-cs"/>
                        </a:rPr>
                        <a:t>Playing success has traditionally been the prime motive of owners rather than profit maximization. </a:t>
                      </a:r>
                      <a:endParaRPr lang="en-GB" sz="1600" b="1" kern="1200" dirty="0">
                        <a:solidFill>
                          <a:srgbClr val="002060"/>
                        </a:solidFill>
                        <a:effectLst/>
                        <a:latin typeface="+mn-lt"/>
                        <a:ea typeface="+mn-ea"/>
                        <a:cs typeface="+mn-cs"/>
                      </a:endParaRPr>
                    </a:p>
                    <a:p>
                      <a:pPr marL="171450" indent="-171450">
                        <a:buFont typeface="Wingdings" panose="05000000000000000000" pitchFamily="2" charset="2"/>
                        <a:buChar char="q"/>
                      </a:pPr>
                      <a:r>
                        <a:rPr lang="en-US" sz="1600" b="1" kern="1200" dirty="0">
                          <a:solidFill>
                            <a:srgbClr val="002060"/>
                          </a:solidFill>
                          <a:effectLst/>
                          <a:latin typeface="+mn-lt"/>
                          <a:ea typeface="+mn-ea"/>
                          <a:cs typeface="+mn-cs"/>
                        </a:rPr>
                        <a:t>Large numbers of teams in relation to population. </a:t>
                      </a:r>
                      <a:endParaRPr lang="en-GB" sz="1600" b="1" kern="1200" dirty="0">
                        <a:solidFill>
                          <a:srgbClr val="002060"/>
                        </a:solidFill>
                        <a:effectLst/>
                        <a:latin typeface="+mn-lt"/>
                        <a:ea typeface="+mn-ea"/>
                        <a:cs typeface="+mn-cs"/>
                      </a:endParaRPr>
                    </a:p>
                    <a:p>
                      <a:pPr marL="171450" indent="-171450">
                        <a:buFont typeface="Wingdings" panose="05000000000000000000" pitchFamily="2" charset="2"/>
                        <a:buChar char="q"/>
                      </a:pPr>
                      <a:r>
                        <a:rPr lang="en-US" sz="1600" b="1" kern="1200" dirty="0">
                          <a:solidFill>
                            <a:srgbClr val="002060"/>
                          </a:solidFill>
                          <a:effectLst/>
                          <a:latin typeface="+mn-lt"/>
                          <a:ea typeface="+mn-ea"/>
                          <a:cs typeface="+mn-cs"/>
                        </a:rPr>
                        <a:t>No movement of franchises between cities /towns because of strong community attachment. </a:t>
                      </a:r>
                      <a:endParaRPr lang="en-GB" sz="1600" b="1" kern="1200" dirty="0">
                        <a:solidFill>
                          <a:srgbClr val="002060"/>
                        </a:solidFill>
                        <a:effectLst/>
                        <a:latin typeface="+mn-lt"/>
                        <a:ea typeface="+mn-ea"/>
                        <a:cs typeface="+mn-cs"/>
                      </a:endParaRPr>
                    </a:p>
                    <a:p>
                      <a:pPr marL="171450" indent="-171450">
                        <a:buFont typeface="Wingdings" panose="05000000000000000000" pitchFamily="2" charset="2"/>
                        <a:buChar char="q"/>
                      </a:pPr>
                      <a:r>
                        <a:rPr lang="en-US" sz="1600" b="1" kern="1200" dirty="0">
                          <a:solidFill>
                            <a:srgbClr val="002060"/>
                          </a:solidFill>
                          <a:effectLst/>
                          <a:latin typeface="+mn-lt"/>
                          <a:ea typeface="+mn-ea"/>
                          <a:cs typeface="+mn-cs"/>
                        </a:rPr>
                        <a:t>No attempt to  maintain ‘uncertainty of outcome’ or to share revenue. </a:t>
                      </a:r>
                    </a:p>
                    <a:p>
                      <a:pPr marL="171450" indent="-171450">
                        <a:buFont typeface="Wingdings" panose="05000000000000000000" pitchFamily="2" charset="2"/>
                        <a:buChar char="q"/>
                      </a:pPr>
                      <a:r>
                        <a:rPr lang="en-US" sz="1600" b="1" kern="1200" dirty="0">
                          <a:solidFill>
                            <a:srgbClr val="002060"/>
                          </a:solidFill>
                          <a:effectLst/>
                          <a:latin typeface="+mn-lt"/>
                          <a:ea typeface="+mn-ea"/>
                          <a:cs typeface="+mn-cs"/>
                        </a:rPr>
                        <a:t>Role</a:t>
                      </a:r>
                      <a:r>
                        <a:rPr lang="en-US" sz="1600" b="1" kern="1200" baseline="0" dirty="0">
                          <a:solidFill>
                            <a:srgbClr val="002060"/>
                          </a:solidFill>
                          <a:effectLst/>
                          <a:latin typeface="+mn-lt"/>
                          <a:ea typeface="+mn-ea"/>
                          <a:cs typeface="+mn-cs"/>
                        </a:rPr>
                        <a:t> of TV driven by objective of increasing pay-per-view subscriptions. </a:t>
                      </a:r>
                      <a:endParaRPr lang="en-GB" sz="1600" b="1" kern="1200" dirty="0">
                        <a:solidFill>
                          <a:srgbClr val="002060"/>
                        </a:solidFill>
                        <a:effectLst/>
                        <a:latin typeface="+mn-lt"/>
                        <a:ea typeface="+mn-ea"/>
                        <a:cs typeface="+mn-cs"/>
                      </a:endParaRPr>
                    </a:p>
                    <a:p>
                      <a:pPr marL="171450" indent="-171450">
                        <a:buFont typeface="Wingdings" panose="05000000000000000000" pitchFamily="2" charset="2"/>
                        <a:buChar char="q"/>
                      </a:pPr>
                      <a:r>
                        <a:rPr lang="en-US" sz="1600" b="1" kern="1200" dirty="0">
                          <a:solidFill>
                            <a:srgbClr val="002060"/>
                          </a:solidFill>
                          <a:effectLst/>
                          <a:latin typeface="+mn-lt"/>
                          <a:ea typeface="+mn-ea"/>
                          <a:cs typeface="+mn-cs"/>
                        </a:rPr>
                        <a:t>International club competitions (e.g. Champions League) and internationals are very important. </a:t>
                      </a:r>
                      <a:endParaRPr lang="en-GB" sz="1600" b="1" kern="1200" dirty="0">
                        <a:solidFill>
                          <a:srgbClr val="002060"/>
                        </a:solidFill>
                        <a:effectLst/>
                        <a:latin typeface="+mn-lt"/>
                        <a:ea typeface="+mn-ea"/>
                        <a:cs typeface="+mn-cs"/>
                      </a:endParaRPr>
                    </a:p>
                    <a:p>
                      <a:endParaRPr lang="en-GB" sz="1600" dirty="0"/>
                    </a:p>
                  </a:txBody>
                  <a:tcPr/>
                </a:tc>
                <a:tc>
                  <a:txBody>
                    <a:bodyPr/>
                    <a:lstStyle/>
                    <a:p>
                      <a:pPr marL="285750" indent="-285750">
                        <a:buFont typeface="Wingdings" panose="05000000000000000000" pitchFamily="2" charset="2"/>
                        <a:buChar char="q"/>
                      </a:pPr>
                      <a:r>
                        <a:rPr lang="en-US" sz="1600" b="1" kern="1200" dirty="0">
                          <a:solidFill>
                            <a:srgbClr val="002060"/>
                          </a:solidFill>
                          <a:effectLst/>
                          <a:latin typeface="+mn-lt"/>
                          <a:ea typeface="+mn-ea"/>
                          <a:cs typeface="+mn-cs"/>
                        </a:rPr>
                        <a:t>Profit </a:t>
                      </a:r>
                      <a:r>
                        <a:rPr lang="en-US" sz="1600" b="1" kern="1200" dirty="0" err="1">
                          <a:solidFill>
                            <a:srgbClr val="002060"/>
                          </a:solidFill>
                          <a:effectLst/>
                          <a:latin typeface="+mn-lt"/>
                          <a:ea typeface="+mn-ea"/>
                          <a:cs typeface="+mn-cs"/>
                        </a:rPr>
                        <a:t>maximisation</a:t>
                      </a:r>
                      <a:r>
                        <a:rPr lang="en-US" sz="1600" b="1" kern="1200" dirty="0">
                          <a:solidFill>
                            <a:srgbClr val="002060"/>
                          </a:solidFill>
                          <a:effectLst/>
                          <a:latin typeface="+mn-lt"/>
                          <a:ea typeface="+mn-ea"/>
                          <a:cs typeface="+mn-cs"/>
                        </a:rPr>
                        <a:t> the prime motive of owners </a:t>
                      </a:r>
                      <a:endParaRPr lang="en-GB" sz="1600" b="1" kern="1200" dirty="0">
                        <a:solidFill>
                          <a:srgbClr val="002060"/>
                        </a:solidFill>
                        <a:effectLst/>
                        <a:latin typeface="+mn-lt"/>
                        <a:ea typeface="+mn-ea"/>
                        <a:cs typeface="+mn-cs"/>
                      </a:endParaRPr>
                    </a:p>
                    <a:p>
                      <a:pPr marL="285750" indent="-285750">
                        <a:buFont typeface="Wingdings" panose="05000000000000000000" pitchFamily="2" charset="2"/>
                        <a:buChar char="q"/>
                      </a:pPr>
                      <a:r>
                        <a:rPr lang="en-US" sz="1600" b="1" kern="1200" dirty="0">
                          <a:solidFill>
                            <a:srgbClr val="002060"/>
                          </a:solidFill>
                          <a:effectLst/>
                          <a:latin typeface="+mn-lt"/>
                          <a:ea typeface="+mn-ea"/>
                          <a:cs typeface="+mn-cs"/>
                        </a:rPr>
                        <a:t>Relatively small number of teams in relation to population size </a:t>
                      </a:r>
                      <a:endParaRPr lang="en-GB" sz="1600" b="1" kern="1200" dirty="0">
                        <a:solidFill>
                          <a:srgbClr val="002060"/>
                        </a:solidFill>
                        <a:effectLst/>
                        <a:latin typeface="+mn-lt"/>
                        <a:ea typeface="+mn-ea"/>
                        <a:cs typeface="+mn-cs"/>
                      </a:endParaRPr>
                    </a:p>
                    <a:p>
                      <a:pPr marL="285750" indent="-285750">
                        <a:buFont typeface="Wingdings" panose="05000000000000000000" pitchFamily="2" charset="2"/>
                        <a:buChar char="q"/>
                      </a:pPr>
                      <a:r>
                        <a:rPr lang="en-US" sz="1600" b="1" kern="1200" dirty="0">
                          <a:solidFill>
                            <a:srgbClr val="002060"/>
                          </a:solidFill>
                          <a:effectLst/>
                          <a:latin typeface="+mn-lt"/>
                          <a:ea typeface="+mn-ea"/>
                          <a:cs typeface="+mn-cs"/>
                        </a:rPr>
                        <a:t>Movement of franchises to cities of larger populations </a:t>
                      </a:r>
                      <a:endParaRPr lang="en-GB" sz="1600" b="1" kern="1200" dirty="0">
                        <a:solidFill>
                          <a:srgbClr val="002060"/>
                        </a:solidFill>
                        <a:effectLst/>
                        <a:latin typeface="+mn-lt"/>
                        <a:ea typeface="+mn-ea"/>
                        <a:cs typeface="+mn-cs"/>
                      </a:endParaRPr>
                    </a:p>
                    <a:p>
                      <a:pPr marL="285750" indent="-285750">
                        <a:buFont typeface="Wingdings" panose="05000000000000000000" pitchFamily="2" charset="2"/>
                        <a:buChar char="q"/>
                      </a:pPr>
                      <a:r>
                        <a:rPr lang="en-US" sz="1600" b="1" kern="1200" dirty="0">
                          <a:solidFill>
                            <a:srgbClr val="002060"/>
                          </a:solidFill>
                          <a:effectLst/>
                          <a:latin typeface="+mn-lt"/>
                          <a:ea typeface="+mn-ea"/>
                          <a:cs typeface="+mn-cs"/>
                        </a:rPr>
                        <a:t>Restriction of competition to maintain ‘uncertainty of outcome ’ (</a:t>
                      </a:r>
                      <a:r>
                        <a:rPr lang="en-US" sz="1600" b="1" kern="1200" dirty="0" err="1">
                          <a:solidFill>
                            <a:srgbClr val="002060"/>
                          </a:solidFill>
                          <a:effectLst/>
                          <a:latin typeface="+mn-lt"/>
                          <a:ea typeface="+mn-ea"/>
                          <a:cs typeface="+mn-cs"/>
                        </a:rPr>
                        <a:t>n.b.</a:t>
                      </a:r>
                      <a:r>
                        <a:rPr lang="en-US" sz="1600" b="1" kern="1200" dirty="0">
                          <a:solidFill>
                            <a:srgbClr val="002060"/>
                          </a:solidFill>
                          <a:effectLst/>
                          <a:latin typeface="+mn-lt"/>
                          <a:ea typeface="+mn-ea"/>
                          <a:cs typeface="+mn-cs"/>
                        </a:rPr>
                        <a:t> draft system) </a:t>
                      </a:r>
                      <a:endParaRPr lang="en-GB" sz="1600" b="1" kern="1200" dirty="0">
                        <a:solidFill>
                          <a:srgbClr val="002060"/>
                        </a:solidFill>
                        <a:effectLst/>
                        <a:latin typeface="+mn-lt"/>
                        <a:ea typeface="+mn-ea"/>
                        <a:cs typeface="+mn-cs"/>
                      </a:endParaRPr>
                    </a:p>
                    <a:p>
                      <a:pPr marL="285750" indent="-285750">
                        <a:buFont typeface="Wingdings" panose="05000000000000000000" pitchFamily="2" charset="2"/>
                        <a:buChar char="q"/>
                      </a:pPr>
                      <a:r>
                        <a:rPr lang="en-US" sz="1600" b="1" kern="1200" dirty="0">
                          <a:solidFill>
                            <a:srgbClr val="002060"/>
                          </a:solidFill>
                          <a:effectLst/>
                          <a:latin typeface="+mn-lt"/>
                          <a:ea typeface="+mn-ea"/>
                          <a:cs typeface="+mn-cs"/>
                        </a:rPr>
                        <a:t>Revenue sharing among clubs </a:t>
                      </a:r>
                    </a:p>
                    <a:p>
                      <a:pPr marL="285750" indent="-285750">
                        <a:buFont typeface="Wingdings" panose="05000000000000000000" pitchFamily="2" charset="2"/>
                        <a:buChar char="q"/>
                      </a:pPr>
                      <a:r>
                        <a:rPr lang="en-US" sz="1600" b="1" kern="1200" dirty="0">
                          <a:solidFill>
                            <a:srgbClr val="002060"/>
                          </a:solidFill>
                          <a:effectLst/>
                          <a:latin typeface="+mn-lt"/>
                          <a:ea typeface="+mn-ea"/>
                          <a:cs typeface="+mn-cs"/>
                        </a:rPr>
                        <a:t>Main motivation of TV  is ability to sell advertising to massive audiences (e.g. 130 million to watch </a:t>
                      </a:r>
                      <a:r>
                        <a:rPr lang="en-US" sz="1600" b="1" kern="1200" dirty="0" err="1">
                          <a:solidFill>
                            <a:srgbClr val="002060"/>
                          </a:solidFill>
                          <a:effectLst/>
                          <a:latin typeface="+mn-lt"/>
                          <a:ea typeface="+mn-ea"/>
                          <a:cs typeface="+mn-cs"/>
                        </a:rPr>
                        <a:t>Superbowl</a:t>
                      </a:r>
                      <a:r>
                        <a:rPr lang="en-US" sz="1600" b="1" kern="1200" dirty="0">
                          <a:solidFill>
                            <a:srgbClr val="002060"/>
                          </a:solidFill>
                          <a:effectLst/>
                          <a:latin typeface="+mn-lt"/>
                          <a:ea typeface="+mn-ea"/>
                          <a:cs typeface="+mn-cs"/>
                        </a:rPr>
                        <a:t>). </a:t>
                      </a:r>
                      <a:endParaRPr lang="en-GB" sz="1600" b="1" kern="1200" dirty="0">
                        <a:solidFill>
                          <a:srgbClr val="002060"/>
                        </a:solidFill>
                        <a:effectLst/>
                        <a:latin typeface="+mn-lt"/>
                        <a:ea typeface="+mn-ea"/>
                        <a:cs typeface="+mn-cs"/>
                      </a:endParaRPr>
                    </a:p>
                    <a:p>
                      <a:pPr marL="285750" indent="-285750">
                        <a:buFont typeface="Wingdings" panose="05000000000000000000" pitchFamily="2" charset="2"/>
                        <a:buChar char="q"/>
                      </a:pPr>
                      <a:r>
                        <a:rPr lang="en-US" sz="1600" b="1" kern="1200" dirty="0">
                          <a:solidFill>
                            <a:srgbClr val="002060"/>
                          </a:solidFill>
                          <a:effectLst/>
                          <a:latin typeface="+mn-lt"/>
                          <a:ea typeface="+mn-ea"/>
                          <a:cs typeface="+mn-cs"/>
                        </a:rPr>
                        <a:t>Domestic team competition paramount.</a:t>
                      </a:r>
                    </a:p>
                    <a:p>
                      <a:pPr marL="285750" indent="-285750">
                        <a:buFont typeface="Wingdings" panose="05000000000000000000" pitchFamily="2" charset="2"/>
                        <a:buChar char="q"/>
                      </a:pPr>
                      <a:r>
                        <a:rPr lang="en-US" sz="1600" b="1" kern="1200" dirty="0">
                          <a:solidFill>
                            <a:srgbClr val="002060"/>
                          </a:solidFill>
                          <a:effectLst/>
                          <a:latin typeface="+mn-lt"/>
                          <a:ea typeface="+mn-ea"/>
                          <a:cs typeface="+mn-cs"/>
                        </a:rPr>
                        <a:t>Little or no international competition for clubs or country.</a:t>
                      </a:r>
                      <a:endParaRPr lang="en-GB" sz="1600" b="1" kern="1200" dirty="0">
                        <a:solidFill>
                          <a:srgbClr val="002060"/>
                        </a:solidFill>
                        <a:effectLst/>
                        <a:latin typeface="+mn-lt"/>
                        <a:ea typeface="+mn-ea"/>
                        <a:cs typeface="+mn-cs"/>
                      </a:endParaRP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574148092"/>
      </p:ext>
    </p:extLst>
  </p:cSld>
  <p:clrMapOvr>
    <a:masterClrMapping/>
  </p:clrMapOvr>
  <p:transition spd="slow">
    <p:push dir="u"/>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4084" y="2044750"/>
            <a:ext cx="8229600" cy="1143000"/>
          </a:xfrm>
        </p:spPr>
        <p:txBody>
          <a:bodyPr>
            <a:normAutofit fontScale="90000"/>
          </a:bodyPr>
          <a:lstStyle/>
          <a:p>
            <a:r>
              <a:rPr lang="en-GB" dirty="0"/>
              <a:t>Any questions?</a:t>
            </a:r>
            <a:br>
              <a:rPr lang="en-GB" dirty="0"/>
            </a:br>
            <a:br>
              <a:rPr lang="en-GB" dirty="0"/>
            </a:br>
            <a:r>
              <a:rPr lang="en-GB" dirty="0"/>
              <a:t>Thanks for listening. </a:t>
            </a:r>
          </a:p>
        </p:txBody>
      </p:sp>
    </p:spTree>
    <p:extLst>
      <p:ext uri="{BB962C8B-B14F-4D97-AF65-F5344CB8AC3E}">
        <p14:creationId xmlns:p14="http://schemas.microsoft.com/office/powerpoint/2010/main" val="1072405801"/>
      </p:ext>
    </p:extLst>
  </p:cSld>
  <p:clrMapOvr>
    <a:masterClrMapping/>
  </p:clrMapOvr>
  <p:transition spd="slow">
    <p:push dir="u"/>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4084" y="2044750"/>
            <a:ext cx="8229600" cy="1143000"/>
          </a:xfrm>
        </p:spPr>
        <p:txBody>
          <a:bodyPr>
            <a:normAutofit fontScale="90000"/>
          </a:bodyPr>
          <a:lstStyle/>
          <a:p>
            <a:r>
              <a:rPr lang="en-GB" dirty="0"/>
              <a:t>Assessment- Presentation  </a:t>
            </a:r>
            <a:br>
              <a:rPr lang="en-GB" dirty="0"/>
            </a:br>
            <a:r>
              <a:rPr lang="en-GB" dirty="0"/>
              <a:t>Hand in 10/3/23</a:t>
            </a:r>
            <a:br>
              <a:rPr lang="en-GB" dirty="0"/>
            </a:br>
            <a:r>
              <a:rPr lang="en-GB" dirty="0"/>
              <a:t>Present- 17/3/23 3pm- time slots</a:t>
            </a:r>
          </a:p>
        </p:txBody>
      </p:sp>
    </p:spTree>
    <p:extLst>
      <p:ext uri="{BB962C8B-B14F-4D97-AF65-F5344CB8AC3E}">
        <p14:creationId xmlns:p14="http://schemas.microsoft.com/office/powerpoint/2010/main" val="3100564226"/>
      </p:ext>
    </p:extLst>
  </p:cSld>
  <p:clrMapOvr>
    <a:masterClrMapping/>
  </p:clrMapOvr>
  <p:transition spd="slow">
    <p:push dir="u"/>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5685183"/>
            <a:ext cx="9144000" cy="1172817"/>
          </a:xfrm>
          <a:prstGeom prst="rect">
            <a:avLst/>
          </a:prstGeom>
          <a:solidFill>
            <a:schemeClr val="bg1"/>
          </a:solidFill>
        </p:spPr>
        <p:txBody>
          <a:bodyPr wrap="square" rtlCol="0">
            <a:spAutoFit/>
          </a:bodyPr>
          <a:lstStyle/>
          <a:p>
            <a:endParaRPr lang="en-GB" dirty="0"/>
          </a:p>
        </p:txBody>
      </p:sp>
      <p:sp>
        <p:nvSpPr>
          <p:cNvPr id="3" name="Content Placeholder 2"/>
          <p:cNvSpPr>
            <a:spLocks noGrp="1"/>
          </p:cNvSpPr>
          <p:nvPr>
            <p:ph idx="1"/>
          </p:nvPr>
        </p:nvSpPr>
        <p:spPr>
          <a:xfrm>
            <a:off x="308113" y="0"/>
            <a:ext cx="7812157" cy="3917032"/>
          </a:xfrm>
        </p:spPr>
        <p:txBody>
          <a:bodyPr>
            <a:noAutofit/>
          </a:bodyPr>
          <a:lstStyle/>
          <a:p>
            <a:pPr marL="0" indent="0">
              <a:buNone/>
            </a:pPr>
            <a:r>
              <a:rPr lang="en-US" sz="1000" b="1" u="heavy" dirty="0"/>
              <a:t>References and additional reading</a:t>
            </a:r>
            <a:endParaRPr lang="en-GB" sz="1000" dirty="0"/>
          </a:p>
          <a:p>
            <a:pPr marL="0" indent="0">
              <a:buNone/>
            </a:pPr>
            <a:r>
              <a:rPr lang="en-US" sz="1000" dirty="0" err="1"/>
              <a:t>Hoye</a:t>
            </a:r>
            <a:r>
              <a:rPr lang="en-US" sz="1000" dirty="0"/>
              <a:t>, R., Smith, </a:t>
            </a:r>
            <a:r>
              <a:rPr lang="en-US" sz="1000" dirty="0" err="1"/>
              <a:t>A.C.T.,Nicholson</a:t>
            </a:r>
            <a:r>
              <a:rPr lang="en-US" sz="1000" dirty="0"/>
              <a:t>, M., Stewart, B., and </a:t>
            </a:r>
            <a:r>
              <a:rPr lang="en-US" sz="1000" dirty="0" err="1"/>
              <a:t>Westerbeek</a:t>
            </a:r>
            <a:r>
              <a:rPr lang="en-US" sz="1000" dirty="0"/>
              <a:t>, H. (2012). Sport Management: Principles and Applications. Third Ed. Oxon: Routledge</a:t>
            </a:r>
            <a:endParaRPr lang="en-GB" sz="1000" dirty="0"/>
          </a:p>
          <a:p>
            <a:pPr marL="0" indent="0">
              <a:buNone/>
            </a:pPr>
            <a:r>
              <a:rPr lang="en-US" sz="1000" dirty="0"/>
              <a:t>King, A., The European Ritual – Football in the New Europe, </a:t>
            </a:r>
            <a:r>
              <a:rPr lang="en-US" sz="1000" dirty="0" err="1"/>
              <a:t>Ashgate</a:t>
            </a:r>
            <a:r>
              <a:rPr lang="en-US" sz="1000" dirty="0"/>
              <a:t> Publishing, 2003. Several relevant chapters e.g. Bosman, TV, The New Business of Football. Sandy, R., Sloane, P.J., and </a:t>
            </a:r>
            <a:r>
              <a:rPr lang="en-US" sz="1000" dirty="0" err="1"/>
              <a:t>Rosentraub</a:t>
            </a:r>
            <a:r>
              <a:rPr lang="en-US" sz="1000" dirty="0"/>
              <a:t>, M.S., The Economics of Sport: An International Perspective, Palgrave Macmillan, 2004.  Thorough examination of sports economics. Contains chapter on profit versus utility </a:t>
            </a:r>
            <a:r>
              <a:rPr lang="en-US" sz="1000" dirty="0" err="1"/>
              <a:t>maximisation</a:t>
            </a:r>
            <a:r>
              <a:rPr lang="en-US" sz="1000" dirty="0"/>
              <a:t>.</a:t>
            </a:r>
            <a:endParaRPr lang="en-GB" sz="1000" dirty="0"/>
          </a:p>
          <a:p>
            <a:pPr marL="0" indent="0">
              <a:buNone/>
            </a:pPr>
            <a:r>
              <a:rPr lang="en-US" sz="1000" b="1" u="heavy" dirty="0"/>
              <a:t>General Reading</a:t>
            </a:r>
            <a:endParaRPr lang="en-GB" sz="1000" dirty="0"/>
          </a:p>
          <a:p>
            <a:pPr marL="0" indent="0">
              <a:buNone/>
            </a:pPr>
            <a:r>
              <a:rPr lang="en-US" sz="1000" dirty="0" err="1"/>
              <a:t>Rosner</a:t>
            </a:r>
            <a:r>
              <a:rPr lang="en-US" sz="1000" dirty="0"/>
              <a:t>, S. and </a:t>
            </a:r>
            <a:r>
              <a:rPr lang="en-US" sz="1000" dirty="0" err="1"/>
              <a:t>Shopshire</a:t>
            </a:r>
            <a:r>
              <a:rPr lang="en-US" sz="1000" dirty="0"/>
              <a:t>, K.L. (2011) </a:t>
            </a:r>
            <a:r>
              <a:rPr lang="en-US" sz="1000" i="1" dirty="0"/>
              <a:t>The Business of Sports </a:t>
            </a:r>
            <a:r>
              <a:rPr lang="en-US" sz="1000" dirty="0"/>
              <a:t>(2nd edition) London: Jones and Bartlett learning. </a:t>
            </a:r>
            <a:r>
              <a:rPr lang="en-US" sz="1000" u="sng" dirty="0"/>
              <a:t>An overview of the relationship between the different sectors of sport.</a:t>
            </a:r>
            <a:endParaRPr lang="en-GB" sz="1000" dirty="0"/>
          </a:p>
          <a:p>
            <a:pPr marL="0" indent="0">
              <a:buNone/>
            </a:pPr>
            <a:r>
              <a:rPr lang="en-US" sz="1000" dirty="0"/>
              <a:t>Szymanski, S. (2011)  Sport financing and governance in Europe.  In: W. </a:t>
            </a:r>
            <a:r>
              <a:rPr lang="en-US" sz="1000" dirty="0" err="1"/>
              <a:t>Andreff</a:t>
            </a:r>
            <a:r>
              <a:rPr lang="en-US" sz="1000" dirty="0"/>
              <a:t> (</a:t>
            </a:r>
            <a:r>
              <a:rPr lang="en-US" sz="1000" dirty="0" err="1"/>
              <a:t>ed</a:t>
            </a:r>
            <a:r>
              <a:rPr lang="en-US" sz="1000" dirty="0"/>
              <a:t>) </a:t>
            </a:r>
            <a:r>
              <a:rPr lang="en-US" sz="1000" i="1" dirty="0"/>
              <a:t>Contemporary issues in sports economics; participation and professional team sports. </a:t>
            </a:r>
            <a:r>
              <a:rPr lang="en-US" sz="1000" dirty="0"/>
              <a:t>Cheltenham: Edward Elgar.  Pp 65 – 79.</a:t>
            </a:r>
            <a:endParaRPr lang="en-GB" sz="1000" dirty="0"/>
          </a:p>
          <a:p>
            <a:pPr marL="0" indent="0">
              <a:buNone/>
            </a:pPr>
            <a:r>
              <a:rPr lang="en-US" sz="1000" b="1" u="heavy" dirty="0"/>
              <a:t>The North American model</a:t>
            </a:r>
            <a:endParaRPr lang="en-GB" sz="1000" dirty="0"/>
          </a:p>
          <a:p>
            <a:pPr marL="0" indent="0">
              <a:buNone/>
            </a:pPr>
            <a:r>
              <a:rPr lang="en-US" sz="1000" dirty="0"/>
              <a:t>Barros, C., </a:t>
            </a:r>
            <a:r>
              <a:rPr lang="en-US" sz="1000" dirty="0" err="1"/>
              <a:t>Ibrahimo</a:t>
            </a:r>
            <a:r>
              <a:rPr lang="en-US" sz="1000" dirty="0"/>
              <a:t>, M. and Szymanski, S. (2002) Transatlantic Sport: the comparative economics of North American and European Sport.  Cheltenham; E Elgar. Crompton J.L. &amp; Howard D.R., The American experience with facility naming rights: opportunities for English professional football teams. Managing Leisure, Vol 8 No 4, October 2003.  This article outlines the historical development of stadium naming rights (US) and shirt naming rights (UK) and the merits of each.  The potential for English football clubs to pursue stadium naming rights is assessed.</a:t>
            </a:r>
            <a:endParaRPr lang="en-GB" sz="1000" dirty="0"/>
          </a:p>
          <a:p>
            <a:pPr marL="0" indent="0">
              <a:buNone/>
            </a:pPr>
            <a:r>
              <a:rPr lang="en-US" sz="1000" dirty="0"/>
              <a:t>Quirk J. and Fort R.D., Pay Dirt: the business of professional team sports, Princeton University Press, 1992</a:t>
            </a:r>
            <a:endParaRPr lang="en-GB" sz="1000" dirty="0"/>
          </a:p>
          <a:p>
            <a:pPr marL="0" indent="0">
              <a:buNone/>
            </a:pPr>
            <a:r>
              <a:rPr lang="en-US" sz="1000" dirty="0"/>
              <a:t>Hoehn T. &amp; Szymanski S., The Americanization of European Football, </a:t>
            </a:r>
            <a:r>
              <a:rPr lang="en-US" sz="1000" i="1" dirty="0"/>
              <a:t>Economic Policy</a:t>
            </a:r>
            <a:r>
              <a:rPr lang="en-US" sz="1000" dirty="0"/>
              <a:t>, 28, 1999</a:t>
            </a:r>
            <a:endParaRPr lang="en-GB" sz="1000" dirty="0"/>
          </a:p>
          <a:p>
            <a:pPr marL="0" indent="0">
              <a:buNone/>
            </a:pPr>
            <a:r>
              <a:rPr lang="en-US" sz="1000" dirty="0"/>
              <a:t>Howard D.R. &amp; Crompton J.L., The growth and financial status of professional sports in North America – insights for English soccer leagues? Managing Leisure, 7, 3, July 2002 (NB electronic access)</a:t>
            </a:r>
            <a:endParaRPr lang="en-GB" sz="1000" dirty="0"/>
          </a:p>
          <a:p>
            <a:pPr marL="0" indent="0">
              <a:buNone/>
            </a:pPr>
            <a:r>
              <a:rPr lang="en-US" sz="1000" dirty="0"/>
              <a:t>Frank P. </a:t>
            </a:r>
            <a:r>
              <a:rPr lang="en-US" sz="1000" dirty="0" err="1"/>
              <a:t>Jozsa</a:t>
            </a:r>
            <a:r>
              <a:rPr lang="en-US" sz="1000" dirty="0"/>
              <a:t> (2004)  Sports capitalism: the foreign business of American Professional Leagues   </a:t>
            </a:r>
            <a:r>
              <a:rPr lang="en-US" sz="1000" dirty="0" err="1"/>
              <a:t>Ashgate</a:t>
            </a:r>
            <a:r>
              <a:rPr lang="en-US" sz="1000" dirty="0"/>
              <a:t>: Hants</a:t>
            </a:r>
            <a:endParaRPr lang="en-GB" sz="1000" dirty="0"/>
          </a:p>
          <a:p>
            <a:pPr marL="0" indent="0">
              <a:buNone/>
            </a:pPr>
            <a:r>
              <a:rPr lang="en-US" sz="1000" b="1" u="heavy" dirty="0"/>
              <a:t>Web based reading</a:t>
            </a:r>
            <a:endParaRPr lang="en-GB" sz="1000" dirty="0"/>
          </a:p>
          <a:p>
            <a:pPr marL="0" indent="0">
              <a:buNone/>
            </a:pPr>
            <a:r>
              <a:rPr lang="en-US" sz="1000" dirty="0"/>
              <a:t>Annual Review of Football Finance 2016’  freely available on a web site. </a:t>
            </a:r>
            <a:r>
              <a:rPr lang="en-US" sz="1000" u="sng" dirty="0">
                <a:hlinkClick r:id="rId2"/>
              </a:rPr>
              <a:t>http://www2.deloitte.com/uk/en/pages/sports-business-group/articles/annual-review-of-football-finance.html</a:t>
            </a:r>
            <a:r>
              <a:rPr lang="en-US" sz="1000" dirty="0">
                <a:hlinkClick r:id="rId2"/>
              </a:rPr>
              <a:t> </a:t>
            </a:r>
            <a:r>
              <a:rPr lang="en-US" sz="1000" dirty="0"/>
              <a:t>Deloitte Annual Review of Football Finance 2015</a:t>
            </a:r>
            <a:endParaRPr lang="en-GB" sz="1000" dirty="0"/>
          </a:p>
          <a:p>
            <a:pPr marL="0" indent="0">
              <a:buNone/>
            </a:pPr>
            <a:r>
              <a:rPr lang="en-US" sz="1000" u="sng" dirty="0">
                <a:hlinkClick r:id="rId2"/>
              </a:rPr>
              <a:t>http://www2.deloitte.com/uk/en/pages/sports-business-group/articles/annual-review-of-football-finance.html</a:t>
            </a:r>
            <a:endParaRPr lang="en-GB" sz="1000" dirty="0"/>
          </a:p>
          <a:p>
            <a:pPr marL="0" indent="0">
              <a:buNone/>
            </a:pPr>
            <a:r>
              <a:rPr lang="en-US" sz="1000" dirty="0"/>
              <a:t>Deloitte Football Money League 2015</a:t>
            </a:r>
            <a:endParaRPr lang="en-GB" sz="1000" dirty="0"/>
          </a:p>
          <a:p>
            <a:pPr marL="0" indent="0">
              <a:buNone/>
            </a:pPr>
            <a:r>
              <a:rPr lang="en-US" sz="1000" u="sng" dirty="0">
                <a:hlinkClick r:id="rId3"/>
              </a:rPr>
              <a:t>http://www2.deloitte.com/uk/en/pages/sports-business-group/articles/deloitte-football-money-league.html</a:t>
            </a:r>
            <a:endParaRPr lang="en-GB" sz="1000" dirty="0"/>
          </a:p>
          <a:p>
            <a:pPr marL="0" indent="0">
              <a:buNone/>
            </a:pPr>
            <a:r>
              <a:rPr lang="en-US" sz="1000" dirty="0"/>
              <a:t>Deloitte Annual Review of Football Finance 2014</a:t>
            </a:r>
            <a:endParaRPr lang="en-GB" sz="1000" dirty="0"/>
          </a:p>
          <a:p>
            <a:pPr marL="0" indent="0">
              <a:buNone/>
            </a:pPr>
            <a:r>
              <a:rPr lang="en-US" sz="1000" u="sng" dirty="0">
                <a:hlinkClick r:id="rId4"/>
              </a:rPr>
              <a:t>http://www.deloitte.com/assets/Dcom-Poland/Local%20Assets/Documents/Raporty,%20badania,%20rankingi/pl_kluby_pilkarskie_finanse_ARFF_2014_Highlights.pdf</a:t>
            </a:r>
            <a:endParaRPr lang="en-GB" sz="1000" dirty="0"/>
          </a:p>
          <a:p>
            <a:pPr marL="0" indent="0">
              <a:buNone/>
            </a:pPr>
            <a:r>
              <a:rPr lang="en-US" sz="1000" dirty="0"/>
              <a:t>Deloitte Football Money League 2014</a:t>
            </a:r>
            <a:endParaRPr lang="en-GB" sz="1000" dirty="0"/>
          </a:p>
          <a:p>
            <a:pPr marL="0" indent="0">
              <a:buNone/>
            </a:pPr>
            <a:r>
              <a:rPr lang="en-US" sz="1000" u="sng" dirty="0">
                <a:hlinkClick r:id="rId5"/>
              </a:rPr>
              <a:t>https://w</a:t>
            </a:r>
            <a:r>
              <a:rPr lang="en-US" sz="1000" u="sng" dirty="0"/>
              <a:t>ww.del</a:t>
            </a:r>
            <a:r>
              <a:rPr lang="en-US" sz="1000" u="sng" dirty="0">
                <a:hlinkClick r:id="rId5"/>
              </a:rPr>
              <a:t>oitte.com/assets/Dcom-Unite</a:t>
            </a:r>
            <a:r>
              <a:rPr lang="en-US" sz="1000" u="sng" dirty="0"/>
              <a:t>d</a:t>
            </a:r>
            <a:r>
              <a:rPr lang="en-US" sz="1000" u="sng" dirty="0">
                <a:hlinkClick r:id="rId5"/>
              </a:rPr>
              <a:t>Kingdom/Local%20Assets/Documents/Industries/Sports%20Business</a:t>
            </a:r>
            <a:r>
              <a:rPr lang="en-US" sz="1000" u="sng" dirty="0"/>
              <a:t>%</a:t>
            </a:r>
            <a:r>
              <a:rPr lang="en-US" sz="1000" u="sng" dirty="0">
                <a:hlinkClick r:id="rId5"/>
              </a:rPr>
              <a:t>20Group/uk-deloitte-sbg-dfml-2014.pdf</a:t>
            </a:r>
            <a:r>
              <a:rPr lang="en-US" sz="1000" dirty="0">
                <a:hlinkClick r:id="rId5"/>
              </a:rPr>
              <a:t> </a:t>
            </a:r>
            <a:r>
              <a:rPr lang="en-US" sz="1000" u="sng" dirty="0">
                <a:hlinkClick r:id="rId6"/>
              </a:rPr>
              <a:t>http://hubpages.com/sports/Anti-Glazer-Campaign-What-are-the-Green-and-Gold-Scarves-at-Manchester-United</a:t>
            </a:r>
            <a:r>
              <a:rPr lang="en-US" sz="1000" dirty="0">
                <a:hlinkClick r:id="rId6"/>
              </a:rPr>
              <a:t> </a:t>
            </a:r>
            <a:r>
              <a:rPr lang="en-US" sz="1000" u="sng" dirty="0">
                <a:hlinkClick r:id="rId7"/>
              </a:rPr>
              <a:t>http://www.insidermedia.com/insider/yorkshire/146312-insider-football-finance-championship-debt-hits-11bn/</a:t>
            </a:r>
            <a:endParaRPr lang="en-GB" sz="1000" dirty="0"/>
          </a:p>
          <a:p>
            <a:pPr marL="0" indent="0">
              <a:buNone/>
            </a:pPr>
            <a:endParaRPr lang="en-GB" sz="1000" dirty="0"/>
          </a:p>
          <a:p>
            <a:pPr marL="0" indent="0">
              <a:buNone/>
            </a:pPr>
            <a:r>
              <a:rPr lang="en-GB" sz="1000" dirty="0"/>
              <a:t>Financial Fair Play</a:t>
            </a:r>
          </a:p>
          <a:p>
            <a:pPr marL="0" indent="0">
              <a:buNone/>
            </a:pPr>
            <a:r>
              <a:rPr lang="en-GB" sz="1000" dirty="0">
                <a:hlinkClick r:id="rId8"/>
              </a:rPr>
              <a:t>http://www.financialfairplay.co.uk/</a:t>
            </a:r>
            <a:endParaRPr lang="en-GB" sz="1000" dirty="0"/>
          </a:p>
          <a:p>
            <a:pPr marL="0" indent="0">
              <a:buNone/>
            </a:pPr>
            <a:r>
              <a:rPr lang="en-GB" sz="1000" dirty="0">
                <a:hlinkClick r:id="rId9"/>
              </a:rPr>
              <a:t>https://www.birminghammail.co.uk/sport/football/football-news/aston-villa-xia-china-ffp-12408433</a:t>
            </a:r>
            <a:endParaRPr lang="en-GB" sz="1000" dirty="0"/>
          </a:p>
          <a:p>
            <a:pPr marL="0" indent="0">
              <a:buNone/>
            </a:pPr>
            <a:r>
              <a:rPr lang="en-GB" sz="1000" dirty="0">
                <a:hlinkClick r:id="rId10"/>
              </a:rPr>
              <a:t>https://www.bbc.co.uk/sport/football/29361839</a:t>
            </a:r>
            <a:endParaRPr lang="en-GB" sz="1000" dirty="0"/>
          </a:p>
          <a:p>
            <a:pPr marL="0" indent="0">
              <a:buNone/>
            </a:pPr>
            <a:endParaRPr lang="en-GB" sz="1000" dirty="0"/>
          </a:p>
          <a:p>
            <a:pPr marL="0" indent="0">
              <a:buNone/>
            </a:pPr>
            <a:endParaRPr lang="en-GB" sz="1000" dirty="0"/>
          </a:p>
          <a:p>
            <a:pPr marL="0" indent="0">
              <a:buNone/>
            </a:pPr>
            <a:endParaRPr lang="en-GB" sz="1000" dirty="0"/>
          </a:p>
        </p:txBody>
      </p:sp>
    </p:spTree>
    <p:extLst>
      <p:ext uri="{BB962C8B-B14F-4D97-AF65-F5344CB8AC3E}">
        <p14:creationId xmlns:p14="http://schemas.microsoft.com/office/powerpoint/2010/main" val="1136149229"/>
      </p:ext>
    </p:extLst>
  </p:cSld>
  <p:clrMapOvr>
    <a:masterClrMapping/>
  </p:clrMapOvr>
  <p:transition spd="slow">
    <p:push dir="u"/>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303dbf9b-b85b-46a0-94f1-894078c07ecd"/>
    <ds:schemaRef ds:uri="http://schemas.microsoft.com/office/2006/documentManagement/types"/>
    <ds:schemaRef ds:uri="http://purl.org/dc/dcmitype/"/>
    <ds:schemaRef ds:uri="http://schemas.microsoft.com/office/infopath/2007/PartnerControls"/>
    <ds:schemaRef ds:uri="http://schemas.microsoft.com/office/2006/metadata/properties"/>
    <ds:schemaRef ds:uri="http://www.w3.org/XML/1998/namespace"/>
    <ds:schemaRef ds:uri="http://purl.org/dc/elements/1.1/"/>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2675</TotalTime>
  <Words>3271</Words>
  <Application>Microsoft Office PowerPoint</Application>
  <PresentationFormat>On-screen Show (4:3)</PresentationFormat>
  <Paragraphs>299</Paragraphs>
  <Slides>52</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52</vt:i4>
      </vt:variant>
    </vt:vector>
  </HeadingPairs>
  <TitlesOfParts>
    <vt:vector size="57" baseType="lpstr">
      <vt:lpstr>Arial</vt:lpstr>
      <vt:lpstr>Calibri</vt:lpstr>
      <vt:lpstr>Myriad Pro</vt:lpstr>
      <vt:lpstr>Wingdings</vt:lpstr>
      <vt:lpstr>20140311PresentationUWTSDTemplate</vt:lpstr>
      <vt:lpstr> Global Cultural Sporting Environment M5X02091</vt:lpstr>
      <vt:lpstr>Session Overview</vt:lpstr>
      <vt:lpstr>Wk 4 – Sport in N. America</vt:lpstr>
      <vt:lpstr>Independent Study  Tasks </vt:lpstr>
      <vt:lpstr>What is professional sport?</vt:lpstr>
      <vt:lpstr>PowerPoint Presentation</vt:lpstr>
      <vt:lpstr>Closer to home….</vt:lpstr>
      <vt:lpstr>Professional Sport– An overview</vt:lpstr>
      <vt:lpstr>Professional Sport– An overview</vt:lpstr>
      <vt:lpstr>Unusual characteristics of professional team sports: can you think of any?</vt:lpstr>
      <vt:lpstr>PowerPoint Presentation</vt:lpstr>
      <vt:lpstr>Ownership and Outcome Models</vt:lpstr>
      <vt:lpstr>PowerPoint Presentation</vt:lpstr>
      <vt:lpstr>Limits for clubs in Premier League in 2016/17 season </vt:lpstr>
      <vt:lpstr>Economics of Professional Team Sports</vt:lpstr>
      <vt:lpstr>1. Uncertainty of outcome</vt:lpstr>
      <vt:lpstr>PowerPoint Presentation</vt:lpstr>
      <vt:lpstr>PowerPoint Presentation</vt:lpstr>
      <vt:lpstr>1. Man Utd x 13 2. Chelsea x 5 3. Arsenal x 3 4. Man City x 3 5. Blackburn x 1 6. Leicester x 1  Man Utd win:  50%</vt:lpstr>
      <vt:lpstr>What about NFL Champions 1993-2018? </vt:lpstr>
      <vt:lpstr>2. Restricted Markets</vt:lpstr>
      <vt:lpstr>3. Near zero cross-price elasticity of demand</vt:lpstr>
      <vt:lpstr>3. Near zero cross-price elasticity of demand</vt:lpstr>
      <vt:lpstr>Question?</vt:lpstr>
      <vt:lpstr>Q. What evidence is there for profit maximisation by US team owners &amp; league organisers?   Q. How is competitive balance maintained in North American leagues?</vt:lpstr>
      <vt:lpstr>Evidence for profit maximisation by US team owners</vt:lpstr>
      <vt:lpstr>What constraints are there on utility maximizing clubs? </vt:lpstr>
      <vt:lpstr>North American v UK</vt:lpstr>
      <vt:lpstr>PowerPoint Presentation</vt:lpstr>
      <vt:lpstr>PowerPoint Presentation</vt:lpstr>
      <vt:lpstr>Problems Facing Professional Sport in US and Canada</vt:lpstr>
      <vt:lpstr>Small Market Teams</vt:lpstr>
      <vt:lpstr>PowerPoint Presentation</vt:lpstr>
      <vt:lpstr>PowerPoint Presentation</vt:lpstr>
      <vt:lpstr>PowerPoint Presentation</vt:lpstr>
      <vt:lpstr>Critical Factors</vt:lpstr>
      <vt:lpstr>Group Discussion:  North America v UK</vt:lpstr>
      <vt:lpstr>Is Australian team sport different?</vt:lpstr>
      <vt:lpstr>Is Australian team sport different?</vt:lpstr>
      <vt:lpstr>Recent Trends in English and European Club Football </vt:lpstr>
      <vt:lpstr>PowerPoint Presentation</vt:lpstr>
      <vt:lpstr>PowerPoint Presentation</vt:lpstr>
      <vt:lpstr>Deloitte Annual Review of Football Finance 2016.</vt:lpstr>
      <vt:lpstr>PowerPoint Presentation</vt:lpstr>
      <vt:lpstr>PowerPoint Presentation</vt:lpstr>
      <vt:lpstr>PowerPoint Presentation</vt:lpstr>
      <vt:lpstr>PowerPoint Presentation</vt:lpstr>
      <vt:lpstr>Group Discussion</vt:lpstr>
      <vt:lpstr>PowerPoint Presentation</vt:lpstr>
      <vt:lpstr>Any questions?  Thanks for listening. </vt:lpstr>
      <vt:lpstr>Assessment- Presentation   Hand in 10/3/23 Present- 17/3/23 3pm- time slots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Partneriaeth Dysgu Proffesiynol  Professional Learning Partnership</dc:title>
  <dc:creator>Matthew James</dc:creator>
  <cp:lastModifiedBy>Mark Napieralla</cp:lastModifiedBy>
  <cp:revision>129</cp:revision>
  <cp:lastPrinted>2017-11-02T16:51:30Z</cp:lastPrinted>
  <dcterms:modified xsi:type="dcterms:W3CDTF">2023-03-03T13:51:19Z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