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3.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4.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5.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1"/>
    <p:sldMasterId id="2147483725" r:id="rId2"/>
    <p:sldMasterId id="2147483686" r:id="rId3"/>
  </p:sldMasterIdLst>
  <p:notesMasterIdLst>
    <p:notesMasterId r:id="rId30"/>
  </p:notesMasterIdLst>
  <p:sldIdLst>
    <p:sldId id="256" r:id="rId4"/>
    <p:sldId id="257" r:id="rId5"/>
    <p:sldId id="258" r:id="rId6"/>
    <p:sldId id="259" r:id="rId7"/>
    <p:sldId id="260" r:id="rId8"/>
    <p:sldId id="262" r:id="rId9"/>
    <p:sldId id="261" r:id="rId10"/>
    <p:sldId id="263" r:id="rId11"/>
    <p:sldId id="264" r:id="rId12"/>
    <p:sldId id="265" r:id="rId13"/>
    <p:sldId id="266" r:id="rId14"/>
    <p:sldId id="267" r:id="rId15"/>
    <p:sldId id="269" r:id="rId16"/>
    <p:sldId id="270" r:id="rId17"/>
    <p:sldId id="271" r:id="rId18"/>
    <p:sldId id="273" r:id="rId19"/>
    <p:sldId id="274" r:id="rId20"/>
    <p:sldId id="275" r:id="rId21"/>
    <p:sldId id="276" r:id="rId22"/>
    <p:sldId id="277" r:id="rId23"/>
    <p:sldId id="279" r:id="rId24"/>
    <p:sldId id="278" r:id="rId25"/>
    <p:sldId id="285" r:id="rId26"/>
    <p:sldId id="280" r:id="rId27"/>
    <p:sldId id="281" r:id="rId28"/>
    <p:sldId id="282"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5670" autoAdjust="0"/>
  </p:normalViewPr>
  <p:slideViewPr>
    <p:cSldViewPr snapToGrid="0">
      <p:cViewPr>
        <p:scale>
          <a:sx n="68" d="100"/>
          <a:sy n="68" d="100"/>
        </p:scale>
        <p:origin x="831"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Knight" userId="fcc6b1b8-7f69-4c06-9fd3-1a1553b3cd99" providerId="ADAL" clId="{C2C12E33-C16A-4CEB-BB55-DA3588354377}"/>
    <pc:docChg chg="delSld modSld">
      <pc:chgData name="Laura Knight" userId="fcc6b1b8-7f69-4c06-9fd3-1a1553b3cd99" providerId="ADAL" clId="{C2C12E33-C16A-4CEB-BB55-DA3588354377}" dt="2025-10-24T15:26:01.713" v="25" actId="47"/>
      <pc:docMkLst>
        <pc:docMk/>
      </pc:docMkLst>
      <pc:sldChg chg="modNotesTx">
        <pc:chgData name="Laura Knight" userId="fcc6b1b8-7f69-4c06-9fd3-1a1553b3cd99" providerId="ADAL" clId="{C2C12E33-C16A-4CEB-BB55-DA3588354377}" dt="2025-10-24T15:24:01.265" v="0" actId="20577"/>
        <pc:sldMkLst>
          <pc:docMk/>
          <pc:sldMk cId="1905080399" sldId="258"/>
        </pc:sldMkLst>
      </pc:sldChg>
      <pc:sldChg chg="modNotesTx">
        <pc:chgData name="Laura Knight" userId="fcc6b1b8-7f69-4c06-9fd3-1a1553b3cd99" providerId="ADAL" clId="{C2C12E33-C16A-4CEB-BB55-DA3588354377}" dt="2025-10-24T15:24:05.716" v="1" actId="20577"/>
        <pc:sldMkLst>
          <pc:docMk/>
          <pc:sldMk cId="3684749783" sldId="259"/>
        </pc:sldMkLst>
      </pc:sldChg>
      <pc:sldChg chg="modNotesTx">
        <pc:chgData name="Laura Knight" userId="fcc6b1b8-7f69-4c06-9fd3-1a1553b3cd99" providerId="ADAL" clId="{C2C12E33-C16A-4CEB-BB55-DA3588354377}" dt="2025-10-24T15:24:09.453" v="2" actId="20577"/>
        <pc:sldMkLst>
          <pc:docMk/>
          <pc:sldMk cId="3695484467" sldId="260"/>
        </pc:sldMkLst>
      </pc:sldChg>
      <pc:sldChg chg="modNotesTx">
        <pc:chgData name="Laura Knight" userId="fcc6b1b8-7f69-4c06-9fd3-1a1553b3cd99" providerId="ADAL" clId="{C2C12E33-C16A-4CEB-BB55-DA3588354377}" dt="2025-10-24T15:24:19.520" v="4" actId="5793"/>
        <pc:sldMkLst>
          <pc:docMk/>
          <pc:sldMk cId="448483635" sldId="261"/>
        </pc:sldMkLst>
      </pc:sldChg>
      <pc:sldChg chg="modNotesTx">
        <pc:chgData name="Laura Knight" userId="fcc6b1b8-7f69-4c06-9fd3-1a1553b3cd99" providerId="ADAL" clId="{C2C12E33-C16A-4CEB-BB55-DA3588354377}" dt="2025-10-24T15:24:22.787" v="5" actId="20577"/>
        <pc:sldMkLst>
          <pc:docMk/>
          <pc:sldMk cId="3030552021" sldId="263"/>
        </pc:sldMkLst>
      </pc:sldChg>
      <pc:sldChg chg="modNotesTx">
        <pc:chgData name="Laura Knight" userId="fcc6b1b8-7f69-4c06-9fd3-1a1553b3cd99" providerId="ADAL" clId="{C2C12E33-C16A-4CEB-BB55-DA3588354377}" dt="2025-10-24T15:24:26.803" v="6" actId="20577"/>
        <pc:sldMkLst>
          <pc:docMk/>
          <pc:sldMk cId="3931658564" sldId="264"/>
        </pc:sldMkLst>
      </pc:sldChg>
      <pc:sldChg chg="modNotesTx">
        <pc:chgData name="Laura Knight" userId="fcc6b1b8-7f69-4c06-9fd3-1a1553b3cd99" providerId="ADAL" clId="{C2C12E33-C16A-4CEB-BB55-DA3588354377}" dt="2025-10-24T15:24:32.598" v="8" actId="20577"/>
        <pc:sldMkLst>
          <pc:docMk/>
          <pc:sldMk cId="608194545" sldId="265"/>
        </pc:sldMkLst>
      </pc:sldChg>
      <pc:sldChg chg="modNotesTx">
        <pc:chgData name="Laura Knight" userId="fcc6b1b8-7f69-4c06-9fd3-1a1553b3cd99" providerId="ADAL" clId="{C2C12E33-C16A-4CEB-BB55-DA3588354377}" dt="2025-10-24T15:24:37.238" v="9" actId="20577"/>
        <pc:sldMkLst>
          <pc:docMk/>
          <pc:sldMk cId="2904199843" sldId="266"/>
        </pc:sldMkLst>
      </pc:sldChg>
      <pc:sldChg chg="modNotesTx">
        <pc:chgData name="Laura Knight" userId="fcc6b1b8-7f69-4c06-9fd3-1a1553b3cd99" providerId="ADAL" clId="{C2C12E33-C16A-4CEB-BB55-DA3588354377}" dt="2025-10-24T15:24:41.643" v="10" actId="20577"/>
        <pc:sldMkLst>
          <pc:docMk/>
          <pc:sldMk cId="1070444507" sldId="267"/>
        </pc:sldMkLst>
      </pc:sldChg>
      <pc:sldChg chg="modNotesTx">
        <pc:chgData name="Laura Knight" userId="fcc6b1b8-7f69-4c06-9fd3-1a1553b3cd99" providerId="ADAL" clId="{C2C12E33-C16A-4CEB-BB55-DA3588354377}" dt="2025-10-24T15:24:45.612" v="11" actId="20577"/>
        <pc:sldMkLst>
          <pc:docMk/>
          <pc:sldMk cId="3415164545" sldId="269"/>
        </pc:sldMkLst>
      </pc:sldChg>
      <pc:sldChg chg="modNotesTx">
        <pc:chgData name="Laura Knight" userId="fcc6b1b8-7f69-4c06-9fd3-1a1553b3cd99" providerId="ADAL" clId="{C2C12E33-C16A-4CEB-BB55-DA3588354377}" dt="2025-10-24T15:24:51.096" v="12" actId="20577"/>
        <pc:sldMkLst>
          <pc:docMk/>
          <pc:sldMk cId="1959319989" sldId="270"/>
        </pc:sldMkLst>
      </pc:sldChg>
      <pc:sldChg chg="modNotesTx">
        <pc:chgData name="Laura Knight" userId="fcc6b1b8-7f69-4c06-9fd3-1a1553b3cd99" providerId="ADAL" clId="{C2C12E33-C16A-4CEB-BB55-DA3588354377}" dt="2025-10-24T15:24:56.033" v="13" actId="20577"/>
        <pc:sldMkLst>
          <pc:docMk/>
          <pc:sldMk cId="4023195161" sldId="271"/>
        </pc:sldMkLst>
      </pc:sldChg>
      <pc:sldChg chg="modNotesTx">
        <pc:chgData name="Laura Knight" userId="fcc6b1b8-7f69-4c06-9fd3-1a1553b3cd99" providerId="ADAL" clId="{C2C12E33-C16A-4CEB-BB55-DA3588354377}" dt="2025-10-24T15:25:04.112" v="14" actId="20577"/>
        <pc:sldMkLst>
          <pc:docMk/>
          <pc:sldMk cId="2349173680" sldId="273"/>
        </pc:sldMkLst>
      </pc:sldChg>
      <pc:sldChg chg="modNotesTx">
        <pc:chgData name="Laura Knight" userId="fcc6b1b8-7f69-4c06-9fd3-1a1553b3cd99" providerId="ADAL" clId="{C2C12E33-C16A-4CEB-BB55-DA3588354377}" dt="2025-10-24T15:25:10.001" v="15" actId="20577"/>
        <pc:sldMkLst>
          <pc:docMk/>
          <pc:sldMk cId="577056435" sldId="274"/>
        </pc:sldMkLst>
      </pc:sldChg>
      <pc:sldChg chg="modNotesTx">
        <pc:chgData name="Laura Knight" userId="fcc6b1b8-7f69-4c06-9fd3-1a1553b3cd99" providerId="ADAL" clId="{C2C12E33-C16A-4CEB-BB55-DA3588354377}" dt="2025-10-24T15:25:14.202" v="16" actId="20577"/>
        <pc:sldMkLst>
          <pc:docMk/>
          <pc:sldMk cId="538568305" sldId="275"/>
        </pc:sldMkLst>
      </pc:sldChg>
      <pc:sldChg chg="modNotesTx">
        <pc:chgData name="Laura Knight" userId="fcc6b1b8-7f69-4c06-9fd3-1a1553b3cd99" providerId="ADAL" clId="{C2C12E33-C16A-4CEB-BB55-DA3588354377}" dt="2025-10-24T15:25:19.228" v="17" actId="20577"/>
        <pc:sldMkLst>
          <pc:docMk/>
          <pc:sldMk cId="745417312" sldId="276"/>
        </pc:sldMkLst>
      </pc:sldChg>
      <pc:sldChg chg="modNotesTx">
        <pc:chgData name="Laura Knight" userId="fcc6b1b8-7f69-4c06-9fd3-1a1553b3cd99" providerId="ADAL" clId="{C2C12E33-C16A-4CEB-BB55-DA3588354377}" dt="2025-10-24T15:25:30.171" v="19" actId="20577"/>
        <pc:sldMkLst>
          <pc:docMk/>
          <pc:sldMk cId="2757763177" sldId="277"/>
        </pc:sldMkLst>
      </pc:sldChg>
      <pc:sldChg chg="modNotesTx">
        <pc:chgData name="Laura Knight" userId="fcc6b1b8-7f69-4c06-9fd3-1a1553b3cd99" providerId="ADAL" clId="{C2C12E33-C16A-4CEB-BB55-DA3588354377}" dt="2025-10-24T15:25:39.466" v="21" actId="20577"/>
        <pc:sldMkLst>
          <pc:docMk/>
          <pc:sldMk cId="3549262732" sldId="278"/>
        </pc:sldMkLst>
      </pc:sldChg>
      <pc:sldChg chg="modNotesTx">
        <pc:chgData name="Laura Knight" userId="fcc6b1b8-7f69-4c06-9fd3-1a1553b3cd99" providerId="ADAL" clId="{C2C12E33-C16A-4CEB-BB55-DA3588354377}" dt="2025-10-24T15:25:35.345" v="20" actId="20577"/>
        <pc:sldMkLst>
          <pc:docMk/>
          <pc:sldMk cId="595483143" sldId="279"/>
        </pc:sldMkLst>
      </pc:sldChg>
      <pc:sldChg chg="modNotesTx">
        <pc:chgData name="Laura Knight" userId="fcc6b1b8-7f69-4c06-9fd3-1a1553b3cd99" providerId="ADAL" clId="{C2C12E33-C16A-4CEB-BB55-DA3588354377}" dt="2025-10-24T15:25:51.061" v="23" actId="20577"/>
        <pc:sldMkLst>
          <pc:docMk/>
          <pc:sldMk cId="3853234748" sldId="280"/>
        </pc:sldMkLst>
      </pc:sldChg>
      <pc:sldChg chg="modNotesTx">
        <pc:chgData name="Laura Knight" userId="fcc6b1b8-7f69-4c06-9fd3-1a1553b3cd99" providerId="ADAL" clId="{C2C12E33-C16A-4CEB-BB55-DA3588354377}" dt="2025-10-24T15:25:57.236" v="24" actId="20577"/>
        <pc:sldMkLst>
          <pc:docMk/>
          <pc:sldMk cId="1174924663" sldId="281"/>
        </pc:sldMkLst>
      </pc:sldChg>
      <pc:sldChg chg="del">
        <pc:chgData name="Laura Knight" userId="fcc6b1b8-7f69-4c06-9fd3-1a1553b3cd99" providerId="ADAL" clId="{C2C12E33-C16A-4CEB-BB55-DA3588354377}" dt="2025-10-24T15:25:24.944" v="18" actId="47"/>
        <pc:sldMkLst>
          <pc:docMk/>
          <pc:sldMk cId="744167108" sldId="284"/>
        </pc:sldMkLst>
      </pc:sldChg>
      <pc:sldChg chg="modNotesTx">
        <pc:chgData name="Laura Knight" userId="fcc6b1b8-7f69-4c06-9fd3-1a1553b3cd99" providerId="ADAL" clId="{C2C12E33-C16A-4CEB-BB55-DA3588354377}" dt="2025-10-24T15:25:45.652" v="22" actId="20577"/>
        <pc:sldMkLst>
          <pc:docMk/>
          <pc:sldMk cId="1988341658" sldId="285"/>
        </pc:sldMkLst>
      </pc:sldChg>
      <pc:sldChg chg="del">
        <pc:chgData name="Laura Knight" userId="fcc6b1b8-7f69-4c06-9fd3-1a1553b3cd99" providerId="ADAL" clId="{C2C12E33-C16A-4CEB-BB55-DA3588354377}" dt="2025-10-24T15:26:01.713" v="25" actId="47"/>
        <pc:sldMkLst>
          <pc:docMk/>
          <pc:sldMk cId="3992088965" sldId="286"/>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7F6613-16EE-493D-9B26-DBF7188B76D0}" type="doc">
      <dgm:prSet loTypeId="urn:microsoft.com/office/officeart/2005/8/layout/chevron1" loCatId="process" qsTypeId="urn:microsoft.com/office/officeart/2005/8/quickstyle/simple3" qsCatId="simple" csTypeId="urn:microsoft.com/office/officeart/2005/8/colors/accent1_2" csCatId="accent1" phldr="1"/>
      <dgm:spPr/>
    </dgm:pt>
    <dgm:pt modelId="{D6F6060D-28A4-4B5D-B601-0862D8081E43}">
      <dgm:prSet phldrT="[Text]"/>
      <dgm:spPr/>
      <dgm:t>
        <a:bodyPr/>
        <a:lstStyle/>
        <a:p>
          <a:r>
            <a:rPr lang="en-GB"/>
            <a:t>Simplification</a:t>
          </a:r>
        </a:p>
      </dgm:t>
    </dgm:pt>
    <dgm:pt modelId="{93761738-036C-4CC9-BEB7-693AD8A8DF29}" type="parTrans" cxnId="{968D684C-353B-451A-AA9A-8AAEBCF816F3}">
      <dgm:prSet/>
      <dgm:spPr/>
      <dgm:t>
        <a:bodyPr/>
        <a:lstStyle/>
        <a:p>
          <a:endParaRPr lang="en-GB"/>
        </a:p>
      </dgm:t>
    </dgm:pt>
    <dgm:pt modelId="{F91BF996-C544-454C-9428-982A99590B27}" type="sibTrans" cxnId="{968D684C-353B-451A-AA9A-8AAEBCF816F3}">
      <dgm:prSet/>
      <dgm:spPr/>
      <dgm:t>
        <a:bodyPr/>
        <a:lstStyle/>
        <a:p>
          <a:endParaRPr lang="en-GB"/>
        </a:p>
      </dgm:t>
    </dgm:pt>
    <dgm:pt modelId="{6FC821F9-584D-4483-A1E5-1415315752DB}">
      <dgm:prSet phldrT="[Text]"/>
      <dgm:spPr/>
      <dgm:t>
        <a:bodyPr/>
        <a:lstStyle/>
        <a:p>
          <a:r>
            <a:rPr lang="en-GB"/>
            <a:t> simplification	</a:t>
          </a:r>
        </a:p>
      </dgm:t>
    </dgm:pt>
    <dgm:pt modelId="{5408E409-8BEF-4275-948C-3C486CE14179}" type="parTrans" cxnId="{F7573C26-3148-4857-B202-A7581B8D5AA2}">
      <dgm:prSet/>
      <dgm:spPr/>
      <dgm:t>
        <a:bodyPr/>
        <a:lstStyle/>
        <a:p>
          <a:endParaRPr lang="en-GB"/>
        </a:p>
      </dgm:t>
    </dgm:pt>
    <dgm:pt modelId="{1E234150-74DF-437D-A90D-9C3BBB0C4C18}" type="sibTrans" cxnId="{F7573C26-3148-4857-B202-A7581B8D5AA2}">
      <dgm:prSet/>
      <dgm:spPr/>
      <dgm:t>
        <a:bodyPr/>
        <a:lstStyle/>
        <a:p>
          <a:endParaRPr lang="en-GB"/>
        </a:p>
      </dgm:t>
    </dgm:pt>
    <dgm:pt modelId="{D2D05F6E-BC2B-4C58-8F0A-FC267B4A13AE}">
      <dgm:prSet phldrT="[Text]"/>
      <dgm:spPr/>
      <dgm:t>
        <a:bodyPr/>
        <a:lstStyle/>
        <a:p>
          <a:r>
            <a:rPr lang="en-GB"/>
            <a:t>SYNTHESIS</a:t>
          </a:r>
        </a:p>
      </dgm:t>
    </dgm:pt>
    <dgm:pt modelId="{67D42B3B-1C51-427E-847E-E54241A3066D}" type="parTrans" cxnId="{7E922EBB-EC8C-49BA-A2E2-CDC21D0DD686}">
      <dgm:prSet/>
      <dgm:spPr/>
      <dgm:t>
        <a:bodyPr/>
        <a:lstStyle/>
        <a:p>
          <a:endParaRPr lang="en-GB"/>
        </a:p>
      </dgm:t>
    </dgm:pt>
    <dgm:pt modelId="{252FD266-37A9-4E4C-BCD4-19AB93DC2396}" type="sibTrans" cxnId="{7E922EBB-EC8C-49BA-A2E2-CDC21D0DD686}">
      <dgm:prSet/>
      <dgm:spPr/>
      <dgm:t>
        <a:bodyPr/>
        <a:lstStyle/>
        <a:p>
          <a:endParaRPr lang="en-GB"/>
        </a:p>
      </dgm:t>
    </dgm:pt>
    <dgm:pt modelId="{A65CA817-5A69-4580-AB86-B04226FA4A7E}" type="pres">
      <dgm:prSet presAssocID="{287F6613-16EE-493D-9B26-DBF7188B76D0}" presName="Name0" presStyleCnt="0">
        <dgm:presLayoutVars>
          <dgm:dir/>
          <dgm:animLvl val="lvl"/>
          <dgm:resizeHandles val="exact"/>
        </dgm:presLayoutVars>
      </dgm:prSet>
      <dgm:spPr/>
    </dgm:pt>
    <dgm:pt modelId="{A761B466-E97B-4AFE-A69A-973FBC4AA0DA}" type="pres">
      <dgm:prSet presAssocID="{D6F6060D-28A4-4B5D-B601-0862D8081E43}" presName="parTxOnly" presStyleLbl="node1" presStyleIdx="0" presStyleCnt="3" custLinFactNeighborX="-821" custLinFactNeighborY="-83768">
        <dgm:presLayoutVars>
          <dgm:chMax val="0"/>
          <dgm:chPref val="0"/>
          <dgm:bulletEnabled val="1"/>
        </dgm:presLayoutVars>
      </dgm:prSet>
      <dgm:spPr/>
    </dgm:pt>
    <dgm:pt modelId="{3FB75CE1-7E67-4B2B-9803-06AA61B27E33}" type="pres">
      <dgm:prSet presAssocID="{F91BF996-C544-454C-9428-982A99590B27}" presName="parTxOnlySpace" presStyleCnt="0"/>
      <dgm:spPr/>
    </dgm:pt>
    <dgm:pt modelId="{3CCEC78A-6495-47B0-A56C-5896641BA27E}" type="pres">
      <dgm:prSet presAssocID="{6FC821F9-584D-4483-A1E5-1415315752DB}" presName="parTxOnly" presStyleLbl="node1" presStyleIdx="1" presStyleCnt="3" custLinFactNeighborX="18828" custLinFactNeighborY="-83768">
        <dgm:presLayoutVars>
          <dgm:chMax val="0"/>
          <dgm:chPref val="0"/>
          <dgm:bulletEnabled val="1"/>
        </dgm:presLayoutVars>
      </dgm:prSet>
      <dgm:spPr/>
    </dgm:pt>
    <dgm:pt modelId="{AF23BFC0-428F-462D-89CD-8A4D8408ACA6}" type="pres">
      <dgm:prSet presAssocID="{1E234150-74DF-437D-A90D-9C3BBB0C4C18}" presName="parTxOnlySpace" presStyleCnt="0"/>
      <dgm:spPr/>
    </dgm:pt>
    <dgm:pt modelId="{048C29C6-0D87-451D-A902-210E543DBB0B}" type="pres">
      <dgm:prSet presAssocID="{D2D05F6E-BC2B-4C58-8F0A-FC267B4A13AE}" presName="parTxOnly" presStyleLbl="node1" presStyleIdx="2" presStyleCnt="3" custLinFactNeighborX="38476" custLinFactNeighborY="-83768">
        <dgm:presLayoutVars>
          <dgm:chMax val="0"/>
          <dgm:chPref val="0"/>
          <dgm:bulletEnabled val="1"/>
        </dgm:presLayoutVars>
      </dgm:prSet>
      <dgm:spPr/>
    </dgm:pt>
  </dgm:ptLst>
  <dgm:cxnLst>
    <dgm:cxn modelId="{1B27490B-6277-403D-8DF5-659EBB37CD21}" type="presOf" srcId="{D6F6060D-28A4-4B5D-B601-0862D8081E43}" destId="{A761B466-E97B-4AFE-A69A-973FBC4AA0DA}" srcOrd="0" destOrd="0" presId="urn:microsoft.com/office/officeart/2005/8/layout/chevron1"/>
    <dgm:cxn modelId="{F7573C26-3148-4857-B202-A7581B8D5AA2}" srcId="{287F6613-16EE-493D-9B26-DBF7188B76D0}" destId="{6FC821F9-584D-4483-A1E5-1415315752DB}" srcOrd="1" destOrd="0" parTransId="{5408E409-8BEF-4275-948C-3C486CE14179}" sibTransId="{1E234150-74DF-437D-A90D-9C3BBB0C4C18}"/>
    <dgm:cxn modelId="{33D9E560-B997-4F31-8B61-4023CFE916A7}" type="presOf" srcId="{287F6613-16EE-493D-9B26-DBF7188B76D0}" destId="{A65CA817-5A69-4580-AB86-B04226FA4A7E}" srcOrd="0" destOrd="0" presId="urn:microsoft.com/office/officeart/2005/8/layout/chevron1"/>
    <dgm:cxn modelId="{C619006B-E0BE-412C-8D9D-CD19D323A2C0}" type="presOf" srcId="{6FC821F9-584D-4483-A1E5-1415315752DB}" destId="{3CCEC78A-6495-47B0-A56C-5896641BA27E}" srcOrd="0" destOrd="0" presId="urn:microsoft.com/office/officeart/2005/8/layout/chevron1"/>
    <dgm:cxn modelId="{968D684C-353B-451A-AA9A-8AAEBCF816F3}" srcId="{287F6613-16EE-493D-9B26-DBF7188B76D0}" destId="{D6F6060D-28A4-4B5D-B601-0862D8081E43}" srcOrd="0" destOrd="0" parTransId="{93761738-036C-4CC9-BEB7-693AD8A8DF29}" sibTransId="{F91BF996-C544-454C-9428-982A99590B27}"/>
    <dgm:cxn modelId="{2D28F77A-0590-43E4-9BD0-59132915C7BB}" type="presOf" srcId="{D2D05F6E-BC2B-4C58-8F0A-FC267B4A13AE}" destId="{048C29C6-0D87-451D-A902-210E543DBB0B}" srcOrd="0" destOrd="0" presId="urn:microsoft.com/office/officeart/2005/8/layout/chevron1"/>
    <dgm:cxn modelId="{7E922EBB-EC8C-49BA-A2E2-CDC21D0DD686}" srcId="{287F6613-16EE-493D-9B26-DBF7188B76D0}" destId="{D2D05F6E-BC2B-4C58-8F0A-FC267B4A13AE}" srcOrd="2" destOrd="0" parTransId="{67D42B3B-1C51-427E-847E-E54241A3066D}" sibTransId="{252FD266-37A9-4E4C-BCD4-19AB93DC2396}"/>
    <dgm:cxn modelId="{02384CE3-1125-4763-96BE-AA7DEF2FFDBA}" type="presParOf" srcId="{A65CA817-5A69-4580-AB86-B04226FA4A7E}" destId="{A761B466-E97B-4AFE-A69A-973FBC4AA0DA}" srcOrd="0" destOrd="0" presId="urn:microsoft.com/office/officeart/2005/8/layout/chevron1"/>
    <dgm:cxn modelId="{22FA104C-4A91-47C4-A1EC-CF8A52812FCB}" type="presParOf" srcId="{A65CA817-5A69-4580-AB86-B04226FA4A7E}" destId="{3FB75CE1-7E67-4B2B-9803-06AA61B27E33}" srcOrd="1" destOrd="0" presId="urn:microsoft.com/office/officeart/2005/8/layout/chevron1"/>
    <dgm:cxn modelId="{B8B86872-A6FB-4254-9ECF-23666025BAB0}" type="presParOf" srcId="{A65CA817-5A69-4580-AB86-B04226FA4A7E}" destId="{3CCEC78A-6495-47B0-A56C-5896641BA27E}" srcOrd="2" destOrd="0" presId="urn:microsoft.com/office/officeart/2005/8/layout/chevron1"/>
    <dgm:cxn modelId="{B95F3FED-0CED-4DDE-B34C-7F6AA0D1039E}" type="presParOf" srcId="{A65CA817-5A69-4580-AB86-B04226FA4A7E}" destId="{AF23BFC0-428F-462D-89CD-8A4D8408ACA6}" srcOrd="3" destOrd="0" presId="urn:microsoft.com/office/officeart/2005/8/layout/chevron1"/>
    <dgm:cxn modelId="{0A16CCCA-8E95-4FD4-B357-6FC9713F8B6C}" type="presParOf" srcId="{A65CA817-5A69-4580-AB86-B04226FA4A7E}" destId="{048C29C6-0D87-451D-A902-210E543DBB0B}" srcOrd="4" destOrd="0" presId="urn:microsoft.com/office/officeart/2005/8/layout/chevron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9ED09B-0262-4008-B043-F2759709330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2601AAD-2ADF-411C-8E38-59CA613E8F7E}">
      <dgm:prSet/>
      <dgm:spPr/>
      <dgm:t>
        <a:bodyPr/>
        <a:lstStyle/>
        <a:p>
          <a:r>
            <a:rPr lang="en-GB"/>
            <a:t>No theory is universally applicable – It cannot be used to explain all types of crime, at all times  and by all people who commit crime. </a:t>
          </a:r>
          <a:endParaRPr lang="en-US"/>
        </a:p>
      </dgm:t>
    </dgm:pt>
    <dgm:pt modelId="{322F92A7-F377-442F-A840-DA4025523908}" type="parTrans" cxnId="{C4AA80C1-0D6C-482F-995A-54F33E4423EB}">
      <dgm:prSet/>
      <dgm:spPr/>
      <dgm:t>
        <a:bodyPr/>
        <a:lstStyle/>
        <a:p>
          <a:endParaRPr lang="en-US"/>
        </a:p>
      </dgm:t>
    </dgm:pt>
    <dgm:pt modelId="{71E8D417-196D-4E0E-8A82-B407C6AAD67A}" type="sibTrans" cxnId="{C4AA80C1-0D6C-482F-995A-54F33E4423EB}">
      <dgm:prSet/>
      <dgm:spPr/>
      <dgm:t>
        <a:bodyPr/>
        <a:lstStyle/>
        <a:p>
          <a:endParaRPr lang="en-US"/>
        </a:p>
      </dgm:t>
    </dgm:pt>
    <dgm:pt modelId="{CBC21DB5-340C-4242-A0F8-F1DDD0385DB3}">
      <dgm:prSet/>
      <dgm:spPr/>
      <dgm:t>
        <a:bodyPr/>
        <a:lstStyle/>
        <a:p>
          <a:r>
            <a:rPr lang="en-GB"/>
            <a:t>The need to recognise limitations of theories is important when suggesting parts of the theory may be misleading, inaccurate or the fact that certain areas of crime cannot be explained by just relying on that theory alone.</a:t>
          </a:r>
          <a:endParaRPr lang="en-US"/>
        </a:p>
      </dgm:t>
    </dgm:pt>
    <dgm:pt modelId="{52C738A7-E138-4F14-BDAB-CF44E6F70CE3}" type="parTrans" cxnId="{BAFD076D-BABE-4A4C-9761-E951095BC51D}">
      <dgm:prSet/>
      <dgm:spPr/>
      <dgm:t>
        <a:bodyPr/>
        <a:lstStyle/>
        <a:p>
          <a:endParaRPr lang="en-US"/>
        </a:p>
      </dgm:t>
    </dgm:pt>
    <dgm:pt modelId="{B5A29457-9FB2-47E7-BAFD-B64007323243}" type="sibTrans" cxnId="{BAFD076D-BABE-4A4C-9761-E951095BC51D}">
      <dgm:prSet/>
      <dgm:spPr/>
      <dgm:t>
        <a:bodyPr/>
        <a:lstStyle/>
        <a:p>
          <a:endParaRPr lang="en-US"/>
        </a:p>
      </dgm:t>
    </dgm:pt>
    <dgm:pt modelId="{511AFCE0-F778-4579-AA61-1532CEA2D5CB}" type="pres">
      <dgm:prSet presAssocID="{549ED09B-0262-4008-B043-F2759709330D}" presName="linear" presStyleCnt="0">
        <dgm:presLayoutVars>
          <dgm:animLvl val="lvl"/>
          <dgm:resizeHandles val="exact"/>
        </dgm:presLayoutVars>
      </dgm:prSet>
      <dgm:spPr/>
    </dgm:pt>
    <dgm:pt modelId="{D1952AED-DD26-4B63-989F-98E02C427717}" type="pres">
      <dgm:prSet presAssocID="{E2601AAD-2ADF-411C-8E38-59CA613E8F7E}" presName="parentText" presStyleLbl="node1" presStyleIdx="0" presStyleCnt="2">
        <dgm:presLayoutVars>
          <dgm:chMax val="0"/>
          <dgm:bulletEnabled val="1"/>
        </dgm:presLayoutVars>
      </dgm:prSet>
      <dgm:spPr/>
    </dgm:pt>
    <dgm:pt modelId="{6A0846B1-4548-4F8A-B610-0D6B2AD1F1D6}" type="pres">
      <dgm:prSet presAssocID="{71E8D417-196D-4E0E-8A82-B407C6AAD67A}" presName="spacer" presStyleCnt="0"/>
      <dgm:spPr/>
    </dgm:pt>
    <dgm:pt modelId="{5143FB87-727D-479D-B07B-3248B87616D2}" type="pres">
      <dgm:prSet presAssocID="{CBC21DB5-340C-4242-A0F8-F1DDD0385DB3}" presName="parentText" presStyleLbl="node1" presStyleIdx="1" presStyleCnt="2">
        <dgm:presLayoutVars>
          <dgm:chMax val="0"/>
          <dgm:bulletEnabled val="1"/>
        </dgm:presLayoutVars>
      </dgm:prSet>
      <dgm:spPr/>
    </dgm:pt>
  </dgm:ptLst>
  <dgm:cxnLst>
    <dgm:cxn modelId="{3E14A226-9275-4960-A828-0E30BD776F19}" type="presOf" srcId="{549ED09B-0262-4008-B043-F2759709330D}" destId="{511AFCE0-F778-4579-AA61-1532CEA2D5CB}" srcOrd="0" destOrd="0" presId="urn:microsoft.com/office/officeart/2005/8/layout/vList2"/>
    <dgm:cxn modelId="{BAFD076D-BABE-4A4C-9761-E951095BC51D}" srcId="{549ED09B-0262-4008-B043-F2759709330D}" destId="{CBC21DB5-340C-4242-A0F8-F1DDD0385DB3}" srcOrd="1" destOrd="0" parTransId="{52C738A7-E138-4F14-BDAB-CF44E6F70CE3}" sibTransId="{B5A29457-9FB2-47E7-BAFD-B64007323243}"/>
    <dgm:cxn modelId="{E09A4375-D124-452C-AD57-BDA2DD4F28F4}" type="presOf" srcId="{CBC21DB5-340C-4242-A0F8-F1DDD0385DB3}" destId="{5143FB87-727D-479D-B07B-3248B87616D2}" srcOrd="0" destOrd="0" presId="urn:microsoft.com/office/officeart/2005/8/layout/vList2"/>
    <dgm:cxn modelId="{C4AA80C1-0D6C-482F-995A-54F33E4423EB}" srcId="{549ED09B-0262-4008-B043-F2759709330D}" destId="{E2601AAD-2ADF-411C-8E38-59CA613E8F7E}" srcOrd="0" destOrd="0" parTransId="{322F92A7-F377-442F-A840-DA4025523908}" sibTransId="{71E8D417-196D-4E0E-8A82-B407C6AAD67A}"/>
    <dgm:cxn modelId="{F5E880EB-357C-43F8-9C72-6B3292F3CEE1}" type="presOf" srcId="{E2601AAD-2ADF-411C-8E38-59CA613E8F7E}" destId="{D1952AED-DD26-4B63-989F-98E02C427717}" srcOrd="0" destOrd="0" presId="urn:microsoft.com/office/officeart/2005/8/layout/vList2"/>
    <dgm:cxn modelId="{52C4BDFB-852F-4579-BB63-15F161CBA38C}" type="presParOf" srcId="{511AFCE0-F778-4579-AA61-1532CEA2D5CB}" destId="{D1952AED-DD26-4B63-989F-98E02C427717}" srcOrd="0" destOrd="0" presId="urn:microsoft.com/office/officeart/2005/8/layout/vList2"/>
    <dgm:cxn modelId="{A6594CAA-84A7-4C81-9A5B-9C37DF8E7BBA}" type="presParOf" srcId="{511AFCE0-F778-4579-AA61-1532CEA2D5CB}" destId="{6A0846B1-4548-4F8A-B610-0D6B2AD1F1D6}" srcOrd="1" destOrd="0" presId="urn:microsoft.com/office/officeart/2005/8/layout/vList2"/>
    <dgm:cxn modelId="{C7433031-3503-445C-8D43-85DAC2D8E2D2}" type="presParOf" srcId="{511AFCE0-F778-4579-AA61-1532CEA2D5CB}" destId="{5143FB87-727D-479D-B07B-3248B87616D2}" srcOrd="2"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61B466-E97B-4AFE-A69A-973FBC4AA0DA}">
      <dsp:nvSpPr>
        <dsp:cNvPr id="0" name=""/>
        <dsp:cNvSpPr/>
      </dsp:nvSpPr>
      <dsp:spPr>
        <a:xfrm>
          <a:off x="0" y="971021"/>
          <a:ext cx="3703592" cy="1481437"/>
        </a:xfrm>
        <a:prstGeom prst="chevron">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0013" tIns="33338" rIns="33338" bIns="33338" numCol="1" spcCol="1270" anchor="ctr" anchorCtr="0">
          <a:noAutofit/>
        </a:bodyPr>
        <a:lstStyle/>
        <a:p>
          <a:pPr marL="0" lvl="0" indent="0" algn="ctr" defTabSz="1111250">
            <a:lnSpc>
              <a:spcPct val="90000"/>
            </a:lnSpc>
            <a:spcBef>
              <a:spcPct val="0"/>
            </a:spcBef>
            <a:spcAft>
              <a:spcPct val="35000"/>
            </a:spcAft>
            <a:buNone/>
          </a:pPr>
          <a:r>
            <a:rPr lang="en-GB" sz="2500" kern="1200"/>
            <a:t>Simplification</a:t>
          </a:r>
        </a:p>
      </dsp:txBody>
      <dsp:txXfrm>
        <a:off x="740719" y="971021"/>
        <a:ext cx="2222155" cy="1481437"/>
      </dsp:txXfrm>
    </dsp:sp>
    <dsp:sp modelId="{3CCEC78A-6495-47B0-A56C-5896641BA27E}">
      <dsp:nvSpPr>
        <dsp:cNvPr id="0" name=""/>
        <dsp:cNvSpPr/>
      </dsp:nvSpPr>
      <dsp:spPr>
        <a:xfrm>
          <a:off x="3406004" y="971021"/>
          <a:ext cx="3703592" cy="1481437"/>
        </a:xfrm>
        <a:prstGeom prst="chevron">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0013" tIns="33338" rIns="33338" bIns="33338" numCol="1" spcCol="1270" anchor="ctr" anchorCtr="0">
          <a:noAutofit/>
        </a:bodyPr>
        <a:lstStyle/>
        <a:p>
          <a:pPr marL="0" lvl="0" indent="0" algn="ctr" defTabSz="1111250">
            <a:lnSpc>
              <a:spcPct val="90000"/>
            </a:lnSpc>
            <a:spcBef>
              <a:spcPct val="0"/>
            </a:spcBef>
            <a:spcAft>
              <a:spcPct val="35000"/>
            </a:spcAft>
            <a:buNone/>
          </a:pPr>
          <a:r>
            <a:rPr lang="en-GB" sz="2500" kern="1200"/>
            <a:t> simplification	</a:t>
          </a:r>
        </a:p>
      </dsp:txBody>
      <dsp:txXfrm>
        <a:off x="4146723" y="971021"/>
        <a:ext cx="2222155" cy="1481437"/>
      </dsp:txXfrm>
    </dsp:sp>
    <dsp:sp modelId="{048C29C6-0D87-451D-A902-210E543DBB0B}">
      <dsp:nvSpPr>
        <dsp:cNvPr id="0" name=""/>
        <dsp:cNvSpPr/>
      </dsp:nvSpPr>
      <dsp:spPr>
        <a:xfrm>
          <a:off x="6672547" y="971021"/>
          <a:ext cx="3703592" cy="1481437"/>
        </a:xfrm>
        <a:prstGeom prst="chevron">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0013" tIns="33338" rIns="33338" bIns="33338" numCol="1" spcCol="1270" anchor="ctr" anchorCtr="0">
          <a:noAutofit/>
        </a:bodyPr>
        <a:lstStyle/>
        <a:p>
          <a:pPr marL="0" lvl="0" indent="0" algn="ctr" defTabSz="1111250">
            <a:lnSpc>
              <a:spcPct val="90000"/>
            </a:lnSpc>
            <a:spcBef>
              <a:spcPct val="0"/>
            </a:spcBef>
            <a:spcAft>
              <a:spcPct val="35000"/>
            </a:spcAft>
            <a:buNone/>
          </a:pPr>
          <a:r>
            <a:rPr lang="en-GB" sz="2500" kern="1200"/>
            <a:t>SYNTHESIS</a:t>
          </a:r>
        </a:p>
      </dsp:txBody>
      <dsp:txXfrm>
        <a:off x="7413266" y="971021"/>
        <a:ext cx="2222155" cy="14814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952AED-DD26-4B63-989F-98E02C427717}">
      <dsp:nvSpPr>
        <dsp:cNvPr id="0" name=""/>
        <dsp:cNvSpPr/>
      </dsp:nvSpPr>
      <dsp:spPr>
        <a:xfrm>
          <a:off x="0" y="60271"/>
          <a:ext cx="4785765" cy="19509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No theory is universally applicable – It cannot be used to explain all types of crime, at all times  and by all people who commit crime. </a:t>
          </a:r>
          <a:endParaRPr lang="en-US" sz="2000" kern="1200"/>
        </a:p>
      </dsp:txBody>
      <dsp:txXfrm>
        <a:off x="95239" y="155510"/>
        <a:ext cx="4595287" cy="1760497"/>
      </dsp:txXfrm>
    </dsp:sp>
    <dsp:sp modelId="{5143FB87-727D-479D-B07B-3248B87616D2}">
      <dsp:nvSpPr>
        <dsp:cNvPr id="0" name=""/>
        <dsp:cNvSpPr/>
      </dsp:nvSpPr>
      <dsp:spPr>
        <a:xfrm>
          <a:off x="0" y="2068847"/>
          <a:ext cx="4785765" cy="19509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The need to recognise limitations of theories is important when suggesting parts of the theory may be misleading, inaccurate or the fact that certain areas of crime cannot be explained by just relying on that theory alone.</a:t>
          </a:r>
          <a:endParaRPr lang="en-US" sz="2000" kern="1200"/>
        </a:p>
      </dsp:txBody>
      <dsp:txXfrm>
        <a:off x="95239" y="2164086"/>
        <a:ext cx="4595287" cy="1760497"/>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6B52DF-5B3C-4F06-A9F3-E776D145F6FA}" type="datetimeFigureOut">
              <a:rPr lang="en-GB" smtClean="0"/>
              <a:t>24/10/2025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BA8DF8-E98F-4B8E-A957-88080A8793CD}" type="slidenum">
              <a:rPr lang="en-GB" smtClean="0"/>
              <a:t>‹#›</a:t>
            </a:fld>
            <a:endParaRPr lang="en-GB"/>
          </a:p>
        </p:txBody>
      </p:sp>
    </p:spTree>
    <p:extLst>
      <p:ext uri="{BB962C8B-B14F-4D97-AF65-F5344CB8AC3E}">
        <p14:creationId xmlns:p14="http://schemas.microsoft.com/office/powerpoint/2010/main" val="1758905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2</a:t>
            </a:fld>
            <a:endParaRPr lang="en-GB"/>
          </a:p>
        </p:txBody>
      </p:sp>
    </p:spTree>
    <p:extLst>
      <p:ext uri="{BB962C8B-B14F-4D97-AF65-F5344CB8AC3E}">
        <p14:creationId xmlns:p14="http://schemas.microsoft.com/office/powerpoint/2010/main" val="32582420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9D80DD-CD0E-4D57-9E7B-E164595FAB46}" type="slidenum">
              <a:rPr lang="en-GB" smtClean="0"/>
              <a:t>3</a:t>
            </a:fld>
            <a:endParaRPr lang="en-GB"/>
          </a:p>
        </p:txBody>
      </p:sp>
    </p:spTree>
    <p:extLst>
      <p:ext uri="{BB962C8B-B14F-4D97-AF65-F5344CB8AC3E}">
        <p14:creationId xmlns:p14="http://schemas.microsoft.com/office/powerpoint/2010/main" val="3707110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4</a:t>
            </a:fld>
            <a:endParaRPr lang="en-GB"/>
          </a:p>
        </p:txBody>
      </p:sp>
    </p:spTree>
    <p:extLst>
      <p:ext uri="{BB962C8B-B14F-4D97-AF65-F5344CB8AC3E}">
        <p14:creationId xmlns:p14="http://schemas.microsoft.com/office/powerpoint/2010/main" val="6719963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5</a:t>
            </a:fld>
            <a:endParaRPr lang="en-GB"/>
          </a:p>
        </p:txBody>
      </p:sp>
    </p:spTree>
    <p:extLst>
      <p:ext uri="{BB962C8B-B14F-4D97-AF65-F5344CB8AC3E}">
        <p14:creationId xmlns:p14="http://schemas.microsoft.com/office/powerpoint/2010/main" val="18063370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9D80DD-CD0E-4D57-9E7B-E164595FAB46}" type="slidenum">
              <a:rPr lang="en-GB" smtClean="0"/>
              <a:t>6</a:t>
            </a:fld>
            <a:endParaRPr lang="en-GB"/>
          </a:p>
        </p:txBody>
      </p:sp>
    </p:spTree>
    <p:extLst>
      <p:ext uri="{BB962C8B-B14F-4D97-AF65-F5344CB8AC3E}">
        <p14:creationId xmlns:p14="http://schemas.microsoft.com/office/powerpoint/2010/main" val="5475086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1" dirty="0"/>
          </a:p>
        </p:txBody>
      </p:sp>
      <p:sp>
        <p:nvSpPr>
          <p:cNvPr id="4" name="Slide Number Placeholder 3"/>
          <p:cNvSpPr>
            <a:spLocks noGrp="1"/>
          </p:cNvSpPr>
          <p:nvPr>
            <p:ph type="sldNum" sz="quarter" idx="5"/>
          </p:nvPr>
        </p:nvSpPr>
        <p:spPr/>
        <p:txBody>
          <a:bodyPr/>
          <a:lstStyle/>
          <a:p>
            <a:fld id="{C0BA8DF8-E98F-4B8E-A957-88080A8793CD}" type="slidenum">
              <a:rPr lang="en-GB" smtClean="0"/>
              <a:t>7</a:t>
            </a:fld>
            <a:endParaRPr lang="en-GB"/>
          </a:p>
        </p:txBody>
      </p:sp>
    </p:spTree>
    <p:extLst>
      <p:ext uri="{BB962C8B-B14F-4D97-AF65-F5344CB8AC3E}">
        <p14:creationId xmlns:p14="http://schemas.microsoft.com/office/powerpoint/2010/main" val="2106361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8</a:t>
            </a:fld>
            <a:endParaRPr lang="en-GB"/>
          </a:p>
        </p:txBody>
      </p:sp>
    </p:spTree>
    <p:extLst>
      <p:ext uri="{BB962C8B-B14F-4D97-AF65-F5344CB8AC3E}">
        <p14:creationId xmlns:p14="http://schemas.microsoft.com/office/powerpoint/2010/main" val="36612621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9</a:t>
            </a:fld>
            <a:endParaRPr lang="en-GB"/>
          </a:p>
        </p:txBody>
      </p:sp>
    </p:spTree>
    <p:extLst>
      <p:ext uri="{BB962C8B-B14F-4D97-AF65-F5344CB8AC3E}">
        <p14:creationId xmlns:p14="http://schemas.microsoft.com/office/powerpoint/2010/main" val="12600679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10</a:t>
            </a:fld>
            <a:endParaRPr lang="en-GB"/>
          </a:p>
        </p:txBody>
      </p:sp>
    </p:spTree>
    <p:extLst>
      <p:ext uri="{BB962C8B-B14F-4D97-AF65-F5344CB8AC3E}">
        <p14:creationId xmlns:p14="http://schemas.microsoft.com/office/powerpoint/2010/main" val="13153664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5"/>
          </p:nvPr>
        </p:nvSpPr>
        <p:spPr/>
        <p:txBody>
          <a:bodyPr/>
          <a:lstStyle/>
          <a:p>
            <a:fld id="{C0BA8DF8-E98F-4B8E-A957-88080A8793CD}" type="slidenum">
              <a:rPr lang="en-GB" smtClean="0"/>
              <a:t>11</a:t>
            </a:fld>
            <a:endParaRPr lang="en-GB"/>
          </a:p>
        </p:txBody>
      </p:sp>
    </p:spTree>
    <p:extLst>
      <p:ext uri="{BB962C8B-B14F-4D97-AF65-F5344CB8AC3E}">
        <p14:creationId xmlns:p14="http://schemas.microsoft.com/office/powerpoint/2010/main" val="14992840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12</a:t>
            </a:fld>
            <a:endParaRPr lang="en-GB"/>
          </a:p>
        </p:txBody>
      </p:sp>
    </p:spTree>
    <p:extLst>
      <p:ext uri="{BB962C8B-B14F-4D97-AF65-F5344CB8AC3E}">
        <p14:creationId xmlns:p14="http://schemas.microsoft.com/office/powerpoint/2010/main" val="2117894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13</a:t>
            </a:fld>
            <a:endParaRPr lang="en-GB"/>
          </a:p>
        </p:txBody>
      </p:sp>
    </p:spTree>
    <p:extLst>
      <p:ext uri="{BB962C8B-B14F-4D97-AF65-F5344CB8AC3E}">
        <p14:creationId xmlns:p14="http://schemas.microsoft.com/office/powerpoint/2010/main" val="3229339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14</a:t>
            </a:fld>
            <a:endParaRPr lang="en-GB"/>
          </a:p>
        </p:txBody>
      </p:sp>
    </p:spTree>
    <p:extLst>
      <p:ext uri="{BB962C8B-B14F-4D97-AF65-F5344CB8AC3E}">
        <p14:creationId xmlns:p14="http://schemas.microsoft.com/office/powerpoint/2010/main" val="4481204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15</a:t>
            </a:fld>
            <a:endParaRPr lang="en-GB"/>
          </a:p>
        </p:txBody>
      </p:sp>
    </p:spTree>
    <p:extLst>
      <p:ext uri="{BB962C8B-B14F-4D97-AF65-F5344CB8AC3E}">
        <p14:creationId xmlns:p14="http://schemas.microsoft.com/office/powerpoint/2010/main" val="29326876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16</a:t>
            </a:fld>
            <a:endParaRPr lang="en-GB"/>
          </a:p>
        </p:txBody>
      </p:sp>
    </p:spTree>
    <p:extLst>
      <p:ext uri="{BB962C8B-B14F-4D97-AF65-F5344CB8AC3E}">
        <p14:creationId xmlns:p14="http://schemas.microsoft.com/office/powerpoint/2010/main" val="1959026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17</a:t>
            </a:fld>
            <a:endParaRPr lang="en-GB"/>
          </a:p>
        </p:txBody>
      </p:sp>
    </p:spTree>
    <p:extLst>
      <p:ext uri="{BB962C8B-B14F-4D97-AF65-F5344CB8AC3E}">
        <p14:creationId xmlns:p14="http://schemas.microsoft.com/office/powerpoint/2010/main" val="17315078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18</a:t>
            </a:fld>
            <a:endParaRPr lang="en-GB"/>
          </a:p>
        </p:txBody>
      </p:sp>
    </p:spTree>
    <p:extLst>
      <p:ext uri="{BB962C8B-B14F-4D97-AF65-F5344CB8AC3E}">
        <p14:creationId xmlns:p14="http://schemas.microsoft.com/office/powerpoint/2010/main" val="29984915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19</a:t>
            </a:fld>
            <a:endParaRPr lang="en-GB"/>
          </a:p>
        </p:txBody>
      </p:sp>
    </p:spTree>
    <p:extLst>
      <p:ext uri="{BB962C8B-B14F-4D97-AF65-F5344CB8AC3E}">
        <p14:creationId xmlns:p14="http://schemas.microsoft.com/office/powerpoint/2010/main" val="13027703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20</a:t>
            </a:fld>
            <a:endParaRPr lang="en-GB"/>
          </a:p>
        </p:txBody>
      </p:sp>
    </p:spTree>
    <p:extLst>
      <p:ext uri="{BB962C8B-B14F-4D97-AF65-F5344CB8AC3E}">
        <p14:creationId xmlns:p14="http://schemas.microsoft.com/office/powerpoint/2010/main" val="39941829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21</a:t>
            </a:fld>
            <a:endParaRPr lang="en-GB"/>
          </a:p>
        </p:txBody>
      </p:sp>
    </p:spTree>
    <p:extLst>
      <p:ext uri="{BB962C8B-B14F-4D97-AF65-F5344CB8AC3E}">
        <p14:creationId xmlns:p14="http://schemas.microsoft.com/office/powerpoint/2010/main" val="890267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22</a:t>
            </a:fld>
            <a:endParaRPr lang="en-GB"/>
          </a:p>
        </p:txBody>
      </p:sp>
    </p:spTree>
    <p:extLst>
      <p:ext uri="{BB962C8B-B14F-4D97-AF65-F5344CB8AC3E}">
        <p14:creationId xmlns:p14="http://schemas.microsoft.com/office/powerpoint/2010/main" val="29825480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23</a:t>
            </a:fld>
            <a:endParaRPr lang="en-GB"/>
          </a:p>
        </p:txBody>
      </p:sp>
    </p:spTree>
    <p:extLst>
      <p:ext uri="{BB962C8B-B14F-4D97-AF65-F5344CB8AC3E}">
        <p14:creationId xmlns:p14="http://schemas.microsoft.com/office/powerpoint/2010/main" val="12263355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24</a:t>
            </a:fld>
            <a:endParaRPr lang="en-GB"/>
          </a:p>
        </p:txBody>
      </p:sp>
    </p:spTree>
    <p:extLst>
      <p:ext uri="{BB962C8B-B14F-4D97-AF65-F5344CB8AC3E}">
        <p14:creationId xmlns:p14="http://schemas.microsoft.com/office/powerpoint/2010/main" val="38193114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A8DF8-E98F-4B8E-A957-88080A8793CD}" type="slidenum">
              <a:rPr lang="en-GB" smtClean="0"/>
              <a:t>25</a:t>
            </a:fld>
            <a:endParaRPr lang="en-GB"/>
          </a:p>
        </p:txBody>
      </p:sp>
    </p:spTree>
    <p:extLst>
      <p:ext uri="{BB962C8B-B14F-4D97-AF65-F5344CB8AC3E}">
        <p14:creationId xmlns:p14="http://schemas.microsoft.com/office/powerpoint/2010/main" val="541031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04406-9FC5-ACFE-893D-D4EADEB1A89D}"/>
              </a:ext>
            </a:extLst>
          </p:cNvPr>
          <p:cNvSpPr>
            <a:spLocks noGrp="1"/>
          </p:cNvSpPr>
          <p:nvPr>
            <p:ph type="ctrTitle"/>
          </p:nvPr>
        </p:nvSpPr>
        <p:spPr>
          <a:xfrm>
            <a:off x="308388" y="745440"/>
            <a:ext cx="8132227" cy="3559859"/>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BC0AF19C-C14B-F137-2DE9-1992459045F5}"/>
              </a:ext>
            </a:extLst>
          </p:cNvPr>
          <p:cNvSpPr>
            <a:spLocks noGrp="1"/>
          </p:cNvSpPr>
          <p:nvPr>
            <p:ph type="subTitle" idx="1"/>
          </p:nvPr>
        </p:nvSpPr>
        <p:spPr>
          <a:xfrm>
            <a:off x="317308" y="4669316"/>
            <a:ext cx="8132227" cy="135048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AC6A999-B8D4-1774-9F1B-9F9FE1B3BFA6}"/>
              </a:ext>
            </a:extLst>
          </p:cNvPr>
          <p:cNvSpPr>
            <a:spLocks noGrp="1"/>
          </p:cNvSpPr>
          <p:nvPr>
            <p:ph type="dt" sz="half" idx="10"/>
          </p:nvPr>
        </p:nvSpPr>
        <p:spPr/>
        <p:txBody>
          <a:bodyPr/>
          <a:lstStyle/>
          <a:p>
            <a:fld id="{F2EE3B7B-C7B5-42CF-90CF-67B3D21B2314}" type="datetime1">
              <a:rPr lang="en-US" smtClean="0"/>
              <a:t>10/24/2025</a:t>
            </a:fld>
            <a:endParaRPr lang="en-US"/>
          </a:p>
        </p:txBody>
      </p:sp>
      <p:sp>
        <p:nvSpPr>
          <p:cNvPr id="5" name="Footer Placeholder 4">
            <a:extLst>
              <a:ext uri="{FF2B5EF4-FFF2-40B4-BE49-F238E27FC236}">
                <a16:creationId xmlns:a16="http://schemas.microsoft.com/office/drawing/2014/main" id="{61165D5D-2AE2-6F91-D1EB-6DD8FC3CE64C}"/>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BF0029E4-3A4E-970A-17A8-1E17D37D1F2B}"/>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3213355154"/>
      </p:ext>
    </p:extLst>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5D22A-1F6D-0DE5-E04A-DC466353DA6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ADD6F-7C93-3CD3-AC8D-28A78787CB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706E74-14FC-84D9-4B41-7D9FB0D573C4}"/>
              </a:ext>
            </a:extLst>
          </p:cNvPr>
          <p:cNvSpPr>
            <a:spLocks noGrp="1"/>
          </p:cNvSpPr>
          <p:nvPr>
            <p:ph type="dt" sz="half" idx="10"/>
          </p:nvPr>
        </p:nvSpPr>
        <p:spPr/>
        <p:txBody>
          <a:bodyPr/>
          <a:lstStyle/>
          <a:p>
            <a:fld id="{0F996519-E62D-4F8C-AE1E-36928EC7D15C}" type="datetime1">
              <a:rPr lang="en-US" smtClean="0"/>
              <a:t>10/24/2025</a:t>
            </a:fld>
            <a:endParaRPr lang="en-US"/>
          </a:p>
        </p:txBody>
      </p:sp>
      <p:sp>
        <p:nvSpPr>
          <p:cNvPr id="5" name="Footer Placeholder 4">
            <a:extLst>
              <a:ext uri="{FF2B5EF4-FFF2-40B4-BE49-F238E27FC236}">
                <a16:creationId xmlns:a16="http://schemas.microsoft.com/office/drawing/2014/main" id="{1F35A7DC-6292-6181-949E-F8BC3FA11BA6}"/>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050F5C6-EADC-E072-B19B-49BB11DF0309}"/>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276792355"/>
      </p:ext>
    </p:extLst>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2054-1AE7-534F-0CFE-1F0628A09FC1}"/>
              </a:ext>
            </a:extLst>
          </p:cNvPr>
          <p:cNvSpPr>
            <a:spLocks noGrp="1"/>
          </p:cNvSpPr>
          <p:nvPr>
            <p:ph type="title"/>
          </p:nvPr>
        </p:nvSpPr>
        <p:spPr>
          <a:xfrm>
            <a:off x="340138" y="2243708"/>
            <a:ext cx="9156288" cy="3776091"/>
          </a:xfrm>
        </p:spPr>
        <p:txBody>
          <a:bodyPr anchor="b">
            <a:normAutofit/>
          </a:bodyPr>
          <a:lstStyle>
            <a:lvl1pPr>
              <a:defRPr sz="66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988EC2A-45C7-131C-0F4A-56E62EB029C2}"/>
              </a:ext>
            </a:extLst>
          </p:cNvPr>
          <p:cNvSpPr>
            <a:spLocks noGrp="1"/>
          </p:cNvSpPr>
          <p:nvPr>
            <p:ph type="body" idx="1"/>
          </p:nvPr>
        </p:nvSpPr>
        <p:spPr>
          <a:xfrm>
            <a:off x="340137" y="838201"/>
            <a:ext cx="9156289" cy="1405508"/>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C75A323-2679-E978-8856-2FEBE8F5AE45}"/>
              </a:ext>
            </a:extLst>
          </p:cNvPr>
          <p:cNvSpPr>
            <a:spLocks noGrp="1"/>
          </p:cNvSpPr>
          <p:nvPr>
            <p:ph type="dt" sz="half" idx="10"/>
          </p:nvPr>
        </p:nvSpPr>
        <p:spPr/>
        <p:txBody>
          <a:bodyPr/>
          <a:lstStyle/>
          <a:p>
            <a:fld id="{6477AEB6-FCE1-4CD5-923B-84E54F1460D5}" type="datetime1">
              <a:rPr lang="en-US" smtClean="0"/>
              <a:t>10/24/2025</a:t>
            </a:fld>
            <a:endParaRPr lang="en-US"/>
          </a:p>
        </p:txBody>
      </p:sp>
      <p:sp>
        <p:nvSpPr>
          <p:cNvPr id="5" name="Footer Placeholder 4">
            <a:extLst>
              <a:ext uri="{FF2B5EF4-FFF2-40B4-BE49-F238E27FC236}">
                <a16:creationId xmlns:a16="http://schemas.microsoft.com/office/drawing/2014/main" id="{2C971DC2-625E-0477-BF8C-F3CDDCE4B11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8EF1A644-D449-E464-C2DF-F045A51899D0}"/>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1218342775"/>
      </p:ext>
    </p:extLst>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12719-44A3-3EE8-D757-F0E0F9632AEC}"/>
              </a:ext>
            </a:extLst>
          </p:cNvPr>
          <p:cNvSpPr>
            <a:spLocks noGrp="1"/>
          </p:cNvSpPr>
          <p:nvPr>
            <p:ph type="title"/>
          </p:nvPr>
        </p:nvSpPr>
        <p:spPr>
          <a:xfrm>
            <a:off x="303197" y="750627"/>
            <a:ext cx="10846556" cy="1304150"/>
          </a:xfrm>
        </p:spPr>
        <p:txBody>
          <a:bodyPr anchor="t"/>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0440DC2-69F2-A056-508C-F5138E71FCA2}"/>
              </a:ext>
            </a:extLst>
          </p:cNvPr>
          <p:cNvSpPr>
            <a:spLocks noGrp="1"/>
          </p:cNvSpPr>
          <p:nvPr>
            <p:ph sz="half" idx="1"/>
          </p:nvPr>
        </p:nvSpPr>
        <p:spPr>
          <a:xfrm>
            <a:off x="1056961" y="2075250"/>
            <a:ext cx="4571288" cy="410149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DA2243E-0673-54F2-5B38-DF5D2C7367F4}"/>
              </a:ext>
            </a:extLst>
          </p:cNvPr>
          <p:cNvSpPr>
            <a:spLocks noGrp="1"/>
          </p:cNvSpPr>
          <p:nvPr>
            <p:ph sz="half" idx="2"/>
          </p:nvPr>
        </p:nvSpPr>
        <p:spPr>
          <a:xfrm>
            <a:off x="6379560" y="2075250"/>
            <a:ext cx="4770191" cy="410149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AE946B7D-7BAF-8DE9-FB5A-282908B03106}"/>
              </a:ext>
            </a:extLst>
          </p:cNvPr>
          <p:cNvSpPr>
            <a:spLocks noGrp="1"/>
          </p:cNvSpPr>
          <p:nvPr>
            <p:ph type="dt" sz="half" idx="10"/>
          </p:nvPr>
        </p:nvSpPr>
        <p:spPr/>
        <p:txBody>
          <a:bodyPr/>
          <a:lstStyle/>
          <a:p>
            <a:fld id="{96374C2F-71A1-43C9-B2F6-A4FAC8157F1A}" type="datetime1">
              <a:rPr lang="en-US" smtClean="0"/>
              <a:t>10/24/2025</a:t>
            </a:fld>
            <a:endParaRPr lang="en-US"/>
          </a:p>
        </p:txBody>
      </p:sp>
      <p:sp>
        <p:nvSpPr>
          <p:cNvPr id="6" name="Footer Placeholder 5">
            <a:extLst>
              <a:ext uri="{FF2B5EF4-FFF2-40B4-BE49-F238E27FC236}">
                <a16:creationId xmlns:a16="http://schemas.microsoft.com/office/drawing/2014/main" id="{0AF99017-BDD7-56C7-43AE-4B86AC78194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CF6E7D63-14BF-E333-B350-75DA58E281CF}"/>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2899826731"/>
      </p:ext>
    </p:extLst>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C7F72-3970-859F-C268-E9940EF2D0E4}"/>
              </a:ext>
            </a:extLst>
          </p:cNvPr>
          <p:cNvSpPr>
            <a:spLocks noGrp="1"/>
          </p:cNvSpPr>
          <p:nvPr>
            <p:ph type="title"/>
          </p:nvPr>
        </p:nvSpPr>
        <p:spPr>
          <a:xfrm>
            <a:off x="305649" y="743803"/>
            <a:ext cx="10764271" cy="1025362"/>
          </a:xfrm>
        </p:spPr>
        <p:txBody>
          <a:bodyPr anchor="t"/>
          <a:lstStyle/>
          <a:p>
            <a:r>
              <a:rPr lang="en-US" dirty="0"/>
              <a:t>Click to edit Master title style</a:t>
            </a:r>
          </a:p>
        </p:txBody>
      </p:sp>
      <p:sp>
        <p:nvSpPr>
          <p:cNvPr id="3" name="Text Placeholder 2">
            <a:extLst>
              <a:ext uri="{FF2B5EF4-FFF2-40B4-BE49-F238E27FC236}">
                <a16:creationId xmlns:a16="http://schemas.microsoft.com/office/drawing/2014/main" id="{F9B37CC6-89B8-3CF3-6973-1B5B71782F56}"/>
              </a:ext>
            </a:extLst>
          </p:cNvPr>
          <p:cNvSpPr>
            <a:spLocks noGrp="1"/>
          </p:cNvSpPr>
          <p:nvPr>
            <p:ph type="body" idx="1"/>
          </p:nvPr>
        </p:nvSpPr>
        <p:spPr>
          <a:xfrm>
            <a:off x="1056961" y="1769166"/>
            <a:ext cx="4571287" cy="815008"/>
          </a:xfrm>
        </p:spPr>
        <p:txBody>
          <a:bodyPr anchor="b">
            <a:noAutofit/>
          </a:bodyPr>
          <a:lstStyle>
            <a:lvl1pPr marL="0" indent="0">
              <a:buNone/>
              <a:defRPr sz="20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0650EB0-E35B-DA3D-B6A1-2422B01C6005}"/>
              </a:ext>
            </a:extLst>
          </p:cNvPr>
          <p:cNvSpPr>
            <a:spLocks noGrp="1"/>
          </p:cNvSpPr>
          <p:nvPr>
            <p:ph sz="half" idx="2"/>
          </p:nvPr>
        </p:nvSpPr>
        <p:spPr>
          <a:xfrm>
            <a:off x="1056961" y="2678597"/>
            <a:ext cx="4571287" cy="35067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57A15D0-F178-1506-0E61-C8FFDF9BD6B5}"/>
              </a:ext>
            </a:extLst>
          </p:cNvPr>
          <p:cNvSpPr>
            <a:spLocks noGrp="1"/>
          </p:cNvSpPr>
          <p:nvPr>
            <p:ph type="body" sz="quarter" idx="3"/>
          </p:nvPr>
        </p:nvSpPr>
        <p:spPr>
          <a:xfrm>
            <a:off x="6498633" y="1769166"/>
            <a:ext cx="4571287" cy="815008"/>
          </a:xfrm>
        </p:spPr>
        <p:txBody>
          <a:bodyPr anchor="b">
            <a:noAutofit/>
          </a:bodyPr>
          <a:lstStyle>
            <a:lvl1pPr marL="0" indent="0">
              <a:buNone/>
              <a:defRPr sz="20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256CB421-A65A-A7DC-40A7-D8B76F9C3A3A}"/>
              </a:ext>
            </a:extLst>
          </p:cNvPr>
          <p:cNvSpPr>
            <a:spLocks noGrp="1"/>
          </p:cNvSpPr>
          <p:nvPr>
            <p:ph sz="quarter" idx="4"/>
          </p:nvPr>
        </p:nvSpPr>
        <p:spPr>
          <a:xfrm>
            <a:off x="6498633" y="2678596"/>
            <a:ext cx="4571287" cy="3506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7AF5675-5329-D2DB-FAFF-700D076CA886}"/>
              </a:ext>
            </a:extLst>
          </p:cNvPr>
          <p:cNvSpPr>
            <a:spLocks noGrp="1"/>
          </p:cNvSpPr>
          <p:nvPr>
            <p:ph type="dt" sz="half" idx="10"/>
          </p:nvPr>
        </p:nvSpPr>
        <p:spPr/>
        <p:txBody>
          <a:bodyPr/>
          <a:lstStyle/>
          <a:p>
            <a:fld id="{AD631DCC-9916-4BB7-A2E9-25EC84C740A7}" type="datetime1">
              <a:rPr lang="en-US" smtClean="0"/>
              <a:t>10/24/2025</a:t>
            </a:fld>
            <a:endParaRPr lang="en-US"/>
          </a:p>
        </p:txBody>
      </p:sp>
      <p:sp>
        <p:nvSpPr>
          <p:cNvPr id="8" name="Footer Placeholder 7">
            <a:extLst>
              <a:ext uri="{FF2B5EF4-FFF2-40B4-BE49-F238E27FC236}">
                <a16:creationId xmlns:a16="http://schemas.microsoft.com/office/drawing/2014/main" id="{D1392A97-07D9-5E5C-2A31-3B7D764CE1B8}"/>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4E626143-8FEE-0ABD-25C7-C34AF6568B83}"/>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1717042841"/>
      </p:ext>
    </p:extLst>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26EFE-D86C-B076-D4D1-FAD1883E0813}"/>
              </a:ext>
            </a:extLst>
          </p:cNvPr>
          <p:cNvSpPr>
            <a:spLocks noGrp="1"/>
          </p:cNvSpPr>
          <p:nvPr>
            <p:ph type="title"/>
          </p:nvPr>
        </p:nvSpPr>
        <p:spPr>
          <a:xfrm>
            <a:off x="308387" y="757766"/>
            <a:ext cx="7240293" cy="3547534"/>
          </a:xfrm>
        </p:spPr>
        <p:txBody>
          <a:bodyPr anchor="t"/>
          <a:lstStyle/>
          <a:p>
            <a:r>
              <a:rPr lang="en-US"/>
              <a:t>Click to edit Master title style</a:t>
            </a:r>
            <a:endParaRPr lang="en-US" dirty="0"/>
          </a:p>
        </p:txBody>
      </p:sp>
      <p:sp>
        <p:nvSpPr>
          <p:cNvPr id="3" name="Date Placeholder 2">
            <a:extLst>
              <a:ext uri="{FF2B5EF4-FFF2-40B4-BE49-F238E27FC236}">
                <a16:creationId xmlns:a16="http://schemas.microsoft.com/office/drawing/2014/main" id="{C23F3B23-C631-4B62-3211-30222ABE1C33}"/>
              </a:ext>
            </a:extLst>
          </p:cNvPr>
          <p:cNvSpPr>
            <a:spLocks noGrp="1"/>
          </p:cNvSpPr>
          <p:nvPr>
            <p:ph type="dt" sz="half" idx="10"/>
          </p:nvPr>
        </p:nvSpPr>
        <p:spPr/>
        <p:txBody>
          <a:bodyPr/>
          <a:lstStyle/>
          <a:p>
            <a:fld id="{AF59146A-335D-4B7F-86AE-5D483B1F631C}" type="datetime1">
              <a:rPr lang="en-US" smtClean="0"/>
              <a:t>10/24/2025</a:t>
            </a:fld>
            <a:endParaRPr lang="en-US"/>
          </a:p>
        </p:txBody>
      </p:sp>
      <p:sp>
        <p:nvSpPr>
          <p:cNvPr id="4" name="Footer Placeholder 3">
            <a:extLst>
              <a:ext uri="{FF2B5EF4-FFF2-40B4-BE49-F238E27FC236}">
                <a16:creationId xmlns:a16="http://schemas.microsoft.com/office/drawing/2014/main" id="{7789A1FB-EA0D-F6A3-A4EB-001AA082AAFF}"/>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6D671B7-A902-587D-89D0-ECFB738FD702}"/>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2387988139"/>
      </p:ext>
    </p:extLst>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A27D49-E5B4-0E67-FCFC-62A04E705682}"/>
              </a:ext>
            </a:extLst>
          </p:cNvPr>
          <p:cNvSpPr>
            <a:spLocks noGrp="1"/>
          </p:cNvSpPr>
          <p:nvPr>
            <p:ph type="dt" sz="half" idx="10"/>
          </p:nvPr>
        </p:nvSpPr>
        <p:spPr/>
        <p:txBody>
          <a:bodyPr/>
          <a:lstStyle/>
          <a:p>
            <a:fld id="{DD71D8EC-8E17-4CE6-99C2-C22488572868}" type="datetime1">
              <a:rPr lang="en-US" smtClean="0"/>
              <a:t>10/24/2025</a:t>
            </a:fld>
            <a:endParaRPr lang="en-US"/>
          </a:p>
        </p:txBody>
      </p:sp>
      <p:sp>
        <p:nvSpPr>
          <p:cNvPr id="3" name="Footer Placeholder 2">
            <a:extLst>
              <a:ext uri="{FF2B5EF4-FFF2-40B4-BE49-F238E27FC236}">
                <a16:creationId xmlns:a16="http://schemas.microsoft.com/office/drawing/2014/main" id="{6B0E4B02-DD32-C63F-6FEE-BC36E2EFD012}"/>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CF25FA8B-18F7-7DDC-74E0-B1C7139E7B05}"/>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2281791164"/>
      </p:ext>
    </p:extLst>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2D42A-8FC3-F6BE-4CF7-1490DE4FD462}"/>
              </a:ext>
            </a:extLst>
          </p:cNvPr>
          <p:cNvSpPr>
            <a:spLocks noGrp="1"/>
          </p:cNvSpPr>
          <p:nvPr>
            <p:ph type="title"/>
          </p:nvPr>
        </p:nvSpPr>
        <p:spPr>
          <a:xfrm>
            <a:off x="317395" y="766636"/>
            <a:ext cx="3951745" cy="1510628"/>
          </a:xfrm>
        </p:spPr>
        <p:txBody>
          <a:bodyPr anchor="t"/>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CAA2BAA-1CCB-696D-D506-5E1747080119}"/>
              </a:ext>
            </a:extLst>
          </p:cNvPr>
          <p:cNvSpPr>
            <a:spLocks noGrp="1"/>
          </p:cNvSpPr>
          <p:nvPr>
            <p:ph idx="1"/>
          </p:nvPr>
        </p:nvSpPr>
        <p:spPr>
          <a:xfrm>
            <a:off x="5105400" y="702452"/>
            <a:ext cx="6249988" cy="531734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10B3C3E7-B970-EF6C-A6D3-6CB81C948775}"/>
              </a:ext>
            </a:extLst>
          </p:cNvPr>
          <p:cNvSpPr>
            <a:spLocks noGrp="1"/>
          </p:cNvSpPr>
          <p:nvPr>
            <p:ph type="body" sz="half" idx="2"/>
          </p:nvPr>
        </p:nvSpPr>
        <p:spPr>
          <a:xfrm>
            <a:off x="323953" y="2277264"/>
            <a:ext cx="3752747" cy="374253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F32464-D130-7DA0-050D-B444566B1A2F}"/>
              </a:ext>
            </a:extLst>
          </p:cNvPr>
          <p:cNvSpPr>
            <a:spLocks noGrp="1"/>
          </p:cNvSpPr>
          <p:nvPr>
            <p:ph type="dt" sz="half" idx="10"/>
          </p:nvPr>
        </p:nvSpPr>
        <p:spPr/>
        <p:txBody>
          <a:bodyPr/>
          <a:lstStyle/>
          <a:p>
            <a:fld id="{9A750ABA-DFFA-4B13-BB77-624D9164A38B}" type="datetime1">
              <a:rPr lang="en-US" smtClean="0"/>
              <a:t>10/24/2025</a:t>
            </a:fld>
            <a:endParaRPr lang="en-US"/>
          </a:p>
        </p:txBody>
      </p:sp>
      <p:sp>
        <p:nvSpPr>
          <p:cNvPr id="6" name="Footer Placeholder 5">
            <a:extLst>
              <a:ext uri="{FF2B5EF4-FFF2-40B4-BE49-F238E27FC236}">
                <a16:creationId xmlns:a16="http://schemas.microsoft.com/office/drawing/2014/main" id="{3FC2B3B4-209E-187A-6F86-2F2EAD9F747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036A2A86-6CB1-F027-66AC-8EBFA9D0647A}"/>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3191477923"/>
      </p:ext>
    </p:extLst>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68F49-A418-C21F-25DC-E4C2E1716387}"/>
              </a:ext>
            </a:extLst>
          </p:cNvPr>
          <p:cNvSpPr>
            <a:spLocks noGrp="1"/>
          </p:cNvSpPr>
          <p:nvPr>
            <p:ph type="title"/>
          </p:nvPr>
        </p:nvSpPr>
        <p:spPr>
          <a:xfrm>
            <a:off x="318972" y="765850"/>
            <a:ext cx="3995693" cy="1774778"/>
          </a:xfrm>
        </p:spPr>
        <p:txBody>
          <a:bodyPr anchor="t"/>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378CDE2-0C1B-D3BE-F399-98D983EF4534}"/>
              </a:ext>
            </a:extLst>
          </p:cNvPr>
          <p:cNvSpPr>
            <a:spLocks noGrp="1"/>
          </p:cNvSpPr>
          <p:nvPr>
            <p:ph type="pic" idx="1"/>
          </p:nvPr>
        </p:nvSpPr>
        <p:spPr>
          <a:xfrm>
            <a:off x="5105400" y="838200"/>
            <a:ext cx="6249988" cy="51815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38786322-CA2D-A634-C10E-4F22BCE48B7F}"/>
              </a:ext>
            </a:extLst>
          </p:cNvPr>
          <p:cNvSpPr>
            <a:spLocks noGrp="1"/>
          </p:cNvSpPr>
          <p:nvPr>
            <p:ph type="body" sz="half" idx="2"/>
          </p:nvPr>
        </p:nvSpPr>
        <p:spPr>
          <a:xfrm>
            <a:off x="340137" y="2552699"/>
            <a:ext cx="3736563" cy="3467099"/>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AD0DD6-F55F-4437-DEC5-FA6028509A2D}"/>
              </a:ext>
            </a:extLst>
          </p:cNvPr>
          <p:cNvSpPr>
            <a:spLocks noGrp="1"/>
          </p:cNvSpPr>
          <p:nvPr>
            <p:ph type="dt" sz="half" idx="10"/>
          </p:nvPr>
        </p:nvSpPr>
        <p:spPr>
          <a:xfrm>
            <a:off x="340137" y="63202"/>
            <a:ext cx="2743200" cy="318221"/>
          </a:xfrm>
        </p:spPr>
        <p:txBody>
          <a:bodyPr/>
          <a:lstStyle/>
          <a:p>
            <a:fld id="{3220A08F-2B1D-4498-A043-7C299B1C2561}" type="datetime1">
              <a:rPr lang="en-US" smtClean="0"/>
              <a:t>10/24/2025</a:t>
            </a:fld>
            <a:endParaRPr lang="en-US"/>
          </a:p>
        </p:txBody>
      </p:sp>
      <p:sp>
        <p:nvSpPr>
          <p:cNvPr id="6" name="Footer Placeholder 5">
            <a:extLst>
              <a:ext uri="{FF2B5EF4-FFF2-40B4-BE49-F238E27FC236}">
                <a16:creationId xmlns:a16="http://schemas.microsoft.com/office/drawing/2014/main" id="{595B46D7-EE7C-E399-6A6B-18237228F6B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F211B808-3207-D755-3B0B-E1D8814B2FA1}"/>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169107873"/>
      </p:ext>
    </p:extLst>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CDEBC-9F49-FA9D-D13C-DB380A6281E2}"/>
              </a:ext>
            </a:extLst>
          </p:cNvPr>
          <p:cNvSpPr>
            <a:spLocks noGrp="1"/>
          </p:cNvSpPr>
          <p:nvPr>
            <p:ph type="title"/>
          </p:nvPr>
        </p:nvSpPr>
        <p:spPr>
          <a:xfrm>
            <a:off x="308387" y="757451"/>
            <a:ext cx="10875953" cy="1214650"/>
          </a:xfrm>
        </p:spPr>
        <p:txBody>
          <a:bodyPr ancho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00CB13-23E6-D711-450C-A85A0CB99576}"/>
              </a:ext>
            </a:extLst>
          </p:cNvPr>
          <p:cNvSpPr>
            <a:spLocks noGrp="1"/>
          </p:cNvSpPr>
          <p:nvPr>
            <p:ph type="body" orient="vert" idx="1"/>
          </p:nvPr>
        </p:nvSpPr>
        <p:spPr>
          <a:xfrm>
            <a:off x="335467" y="1972101"/>
            <a:ext cx="10848873" cy="40476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089BB7B-5C14-76DB-FEA8-3DBC09A96516}"/>
              </a:ext>
            </a:extLst>
          </p:cNvPr>
          <p:cNvSpPr>
            <a:spLocks noGrp="1"/>
          </p:cNvSpPr>
          <p:nvPr>
            <p:ph type="dt" sz="half" idx="10"/>
          </p:nvPr>
        </p:nvSpPr>
        <p:spPr/>
        <p:txBody>
          <a:bodyPr/>
          <a:lstStyle/>
          <a:p>
            <a:fld id="{6BAD9902-F134-45BD-ABD2-80C28059B090}" type="datetime1">
              <a:rPr lang="en-US" smtClean="0"/>
              <a:t>10/24/2025</a:t>
            </a:fld>
            <a:endParaRPr lang="en-US"/>
          </a:p>
        </p:txBody>
      </p:sp>
      <p:sp>
        <p:nvSpPr>
          <p:cNvPr id="5" name="Footer Placeholder 4">
            <a:extLst>
              <a:ext uri="{FF2B5EF4-FFF2-40B4-BE49-F238E27FC236}">
                <a16:creationId xmlns:a16="http://schemas.microsoft.com/office/drawing/2014/main" id="{48BC13CC-29B3-9FDC-C746-D5D65CC2A5D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AB52A12-895F-E9BE-5289-4E0411BD3F4B}"/>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3869022614"/>
      </p:ext>
    </p:extLst>
  </p:cSld>
  <p:clrMapOvr>
    <a:masterClrMapping/>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A17614-2270-537D-8B09-6CB65016AD8F}"/>
              </a:ext>
            </a:extLst>
          </p:cNvPr>
          <p:cNvSpPr>
            <a:spLocks noGrp="1"/>
          </p:cNvSpPr>
          <p:nvPr>
            <p:ph type="title" orient="vert"/>
          </p:nvPr>
        </p:nvSpPr>
        <p:spPr>
          <a:xfrm>
            <a:off x="9359496" y="755981"/>
            <a:ext cx="2277552" cy="5338369"/>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0BC98B5-885C-CBB1-A858-76F65F7D28BD}"/>
              </a:ext>
            </a:extLst>
          </p:cNvPr>
          <p:cNvSpPr>
            <a:spLocks noGrp="1"/>
          </p:cNvSpPr>
          <p:nvPr>
            <p:ph type="body" orient="vert" idx="1"/>
          </p:nvPr>
        </p:nvSpPr>
        <p:spPr>
          <a:xfrm>
            <a:off x="838199" y="755981"/>
            <a:ext cx="8230086" cy="5338369"/>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CE5DAFE-6A83-FB7D-72DF-232EFE20424E}"/>
              </a:ext>
            </a:extLst>
          </p:cNvPr>
          <p:cNvSpPr>
            <a:spLocks noGrp="1"/>
          </p:cNvSpPr>
          <p:nvPr>
            <p:ph type="dt" sz="half" idx="10"/>
          </p:nvPr>
        </p:nvSpPr>
        <p:spPr/>
        <p:txBody>
          <a:bodyPr/>
          <a:lstStyle/>
          <a:p>
            <a:fld id="{C2B04DB0-379A-41B7-9B29-7F42F0D571D5}" type="datetime1">
              <a:rPr lang="en-US" smtClean="0"/>
              <a:t>10/24/2025</a:t>
            </a:fld>
            <a:endParaRPr lang="en-US"/>
          </a:p>
        </p:txBody>
      </p:sp>
      <p:sp>
        <p:nvSpPr>
          <p:cNvPr id="5" name="Footer Placeholder 4">
            <a:extLst>
              <a:ext uri="{FF2B5EF4-FFF2-40B4-BE49-F238E27FC236}">
                <a16:creationId xmlns:a16="http://schemas.microsoft.com/office/drawing/2014/main" id="{43B41CCF-A3CD-506E-3AAE-CAEFA8C1BB12}"/>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7420DD9D-25C2-0EDF-A6F4-71946D57B3CD}"/>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2053883163"/>
      </p:ext>
    </p:extLst>
  </p:cSld>
  <p:clrMapOvr>
    <a:masterClrMapping/>
  </p:clrMapOvr>
  <p:transition spd="med">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F3E8B1C-86EF-43CF-8304-249481088644}" type="datetimeFigureOut">
              <a:rPr lang="en-US" smtClean="0"/>
              <a:t>10/24/2025</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585904544"/>
      </p:ext>
    </p:extLst>
  </p:cSld>
  <p:clrMapOvr>
    <a:masterClrMapping/>
  </p:clrMapOvr>
  <p:transition spd="med">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10/24/2025</a:t>
            </a:fld>
            <a:endParaRPr lang="en-US"/>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2815691"/>
      </p:ext>
    </p:extLst>
  </p:cSld>
  <p:clrMapOvr>
    <a:masterClrMapping/>
  </p:clrMapOvr>
  <p:transition spd="med">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BFF45E2-9197-4E34-029A-725ADAC0C752}"/>
              </a:ext>
            </a:extLst>
          </p:cNvPr>
          <p:cNvSpPr>
            <a:spLocks noGrp="1"/>
          </p:cNvSpPr>
          <p:nvPr>
            <p:ph type="title"/>
          </p:nvPr>
        </p:nvSpPr>
        <p:spPr>
          <a:xfrm>
            <a:off x="308387" y="620202"/>
            <a:ext cx="9956747" cy="143878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8CC19E-63FE-1D76-2550-01FD9A6D9A95}"/>
              </a:ext>
            </a:extLst>
          </p:cNvPr>
          <p:cNvSpPr>
            <a:spLocks noGrp="1"/>
          </p:cNvSpPr>
          <p:nvPr>
            <p:ph type="body" idx="1"/>
          </p:nvPr>
        </p:nvSpPr>
        <p:spPr>
          <a:xfrm>
            <a:off x="335467" y="2306781"/>
            <a:ext cx="9956747" cy="38701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BDFA067-55BA-33CD-E6F2-B24B2D5DE896}"/>
              </a:ext>
            </a:extLst>
          </p:cNvPr>
          <p:cNvSpPr>
            <a:spLocks noGrp="1"/>
          </p:cNvSpPr>
          <p:nvPr>
            <p:ph type="dt" sz="half" idx="2"/>
          </p:nvPr>
        </p:nvSpPr>
        <p:spPr>
          <a:xfrm>
            <a:off x="340137" y="63202"/>
            <a:ext cx="2743200" cy="318221"/>
          </a:xfrm>
          <a:prstGeom prst="rect">
            <a:avLst/>
          </a:prstGeom>
        </p:spPr>
        <p:txBody>
          <a:bodyPr vert="horz" lIns="91440" tIns="45720" rIns="91440" bIns="45720" rtlCol="0" anchor="ctr"/>
          <a:lstStyle>
            <a:lvl1pPr algn="l">
              <a:defRPr sz="800">
                <a:solidFill>
                  <a:schemeClr val="tx1"/>
                </a:solidFill>
              </a:defRPr>
            </a:lvl1pPr>
          </a:lstStyle>
          <a:p>
            <a:fld id="{567E9B64-DC09-41C8-9DE3-DA74AF8D2F97}" type="datetime1">
              <a:rPr lang="en-US" smtClean="0"/>
              <a:t>10/24/2025</a:t>
            </a:fld>
            <a:endParaRPr lang="en-US" dirty="0"/>
          </a:p>
        </p:txBody>
      </p:sp>
      <p:sp>
        <p:nvSpPr>
          <p:cNvPr id="5" name="Footer Placeholder 4">
            <a:extLst>
              <a:ext uri="{FF2B5EF4-FFF2-40B4-BE49-F238E27FC236}">
                <a16:creationId xmlns:a16="http://schemas.microsoft.com/office/drawing/2014/main" id="{C965EAE2-7EF5-FFAA-CD74-AA63C671197D}"/>
              </a:ext>
            </a:extLst>
          </p:cNvPr>
          <p:cNvSpPr>
            <a:spLocks noGrp="1"/>
          </p:cNvSpPr>
          <p:nvPr>
            <p:ph type="ftr" sz="quarter" idx="3"/>
          </p:nvPr>
        </p:nvSpPr>
        <p:spPr>
          <a:xfrm>
            <a:off x="7344016" y="6424761"/>
            <a:ext cx="4059936" cy="365125"/>
          </a:xfrm>
          <a:prstGeom prst="rect">
            <a:avLst/>
          </a:prstGeom>
        </p:spPr>
        <p:txBody>
          <a:bodyPr vert="horz" lIns="91440" tIns="45720" rIns="91440" bIns="45720" rtlCol="0" anchor="ctr"/>
          <a:lstStyle>
            <a:lvl1pPr algn="r">
              <a:defRPr sz="800" b="0" cap="all" spc="0" baseline="0">
                <a:solidFill>
                  <a:schemeClr val="tx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D109DC1A-2539-3AE9-11EA-B87D22E62CDB}"/>
              </a:ext>
            </a:extLst>
          </p:cNvPr>
          <p:cNvSpPr>
            <a:spLocks noGrp="1"/>
          </p:cNvSpPr>
          <p:nvPr>
            <p:ph type="sldNum" sz="quarter" idx="4"/>
          </p:nvPr>
        </p:nvSpPr>
        <p:spPr>
          <a:xfrm>
            <a:off x="11403951" y="6425816"/>
            <a:ext cx="429768" cy="365125"/>
          </a:xfrm>
          <a:prstGeom prst="rect">
            <a:avLst/>
          </a:prstGeom>
        </p:spPr>
        <p:txBody>
          <a:bodyPr vert="horz" lIns="91440" tIns="45720" rIns="91440" bIns="45720" rtlCol="0" anchor="ctr"/>
          <a:lstStyle>
            <a:lvl1pPr algn="r">
              <a:defRPr sz="800">
                <a:solidFill>
                  <a:schemeClr val="tx1"/>
                </a:solidFill>
              </a:defRPr>
            </a:lvl1pPr>
          </a:lstStyle>
          <a:p>
            <a:fld id="{6E91CC32-6A6B-4E2E-BBA1-6864F305DA26}" type="slidenum">
              <a:rPr lang="en-US" smtClean="0"/>
              <a:t>‹#›</a:t>
            </a:fld>
            <a:endParaRPr lang="en-US" dirty="0"/>
          </a:p>
        </p:txBody>
      </p:sp>
    </p:spTree>
    <p:extLst>
      <p:ext uri="{BB962C8B-B14F-4D97-AF65-F5344CB8AC3E}">
        <p14:creationId xmlns:p14="http://schemas.microsoft.com/office/powerpoint/2010/main" val="1911258682"/>
      </p:ext>
    </p:extLst>
  </p:cSld>
  <p:clrMap bg1="dk1" tx1="lt1" bg2="dk2" tx2="lt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1" r:id="rId6"/>
    <p:sldLayoutId id="2147483707" r:id="rId7"/>
    <p:sldLayoutId id="2147483708" r:id="rId8"/>
    <p:sldLayoutId id="2147483709" r:id="rId9"/>
    <p:sldLayoutId id="2147483710" r:id="rId10"/>
    <p:sldLayoutId id="2147483712" r:id="rId11"/>
  </p:sldLayoutIdLst>
  <p:transition spd="med">
    <p:pull/>
  </p:transition>
  <p:hf hdr="0"/>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Neue Haas Grotesk Text Pro" panose="020B05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868680" indent="-228600" algn="l" defTabSz="914400" rtl="0" eaLnBrk="1" latinLnBrk="0" hangingPunct="1">
        <a:lnSpc>
          <a:spcPct val="120000"/>
        </a:lnSpc>
        <a:spcBef>
          <a:spcPts val="500"/>
        </a:spcBef>
        <a:buFont typeface="Neue Haas Grotesk Text Pro" panose="020B0504020202020204" pitchFamily="34" charset="0"/>
        <a:buChar char="+"/>
        <a:defRPr sz="1200" kern="1200">
          <a:solidFill>
            <a:schemeClr val="tx1"/>
          </a:solidFill>
          <a:latin typeface="+mn-lt"/>
          <a:ea typeface="+mn-ea"/>
          <a:cs typeface="+mn-cs"/>
        </a:defRPr>
      </a:lvl4pPr>
      <a:lvl5pPr marL="109728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2F3E8B1C-86EF-43CF-8304-249481088644}" type="datetimeFigureOut">
              <a:rPr lang="en-US" smtClean="0"/>
              <a:pPr/>
              <a:t>10/24/2025</a:t>
            </a:fld>
            <a:endParaRPr lang="en-US" dirty="0"/>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C3DB2ADC-AF19-4574-8C10-79B5B04FCA27}" type="slidenum">
              <a:rPr lang="en-US" smtClean="0"/>
              <a:pPr/>
              <a:t>‹#›</a:t>
            </a:fld>
            <a:endParaRPr lang="en-US" dirty="0"/>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2236701"/>
      </p:ext>
    </p:extLst>
  </p:cSld>
  <p:clrMap bg1="lt1" tx1="dk1" bg2="lt2" tx2="dk2" accent1="accent1" accent2="accent2" accent3="accent3" accent4="accent4" accent5="accent5" accent6="accent6" hlink="hlink" folHlink="folHlink"/>
  <p:sldLayoutIdLst>
    <p:sldLayoutId id="2147483722" r:id="rId1"/>
  </p:sldLayoutIdLst>
  <p:transition spd="med">
    <p:pull/>
  </p:transition>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cap="none" spc="0" baseline="0">
                <a:solidFill>
                  <a:schemeClr val="tx1">
                    <a:tint val="75000"/>
                  </a:schemeClr>
                </a:solidFill>
                <a:latin typeface="+mn-lt"/>
              </a:defRPr>
            </a:lvl1pPr>
          </a:lstStyle>
          <a:p>
            <a:fld id="{82EDB8D0-98ED-4B86-9D5F-E61ADC70144D}" type="datetimeFigureOut">
              <a:rPr lang="en-US" smtClean="0"/>
              <a:pPr/>
              <a:t>10/24/2025</a:t>
            </a:fld>
            <a:endParaRPr lang="en-US"/>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1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2508586742"/>
      </p:ext>
    </p:extLst>
  </p:cSld>
  <p:clrMap bg1="lt1" tx1="dk1" bg2="lt2" tx2="dk2" accent1="accent1" accent2="accent2" accent3="accent3" accent4="accent4" accent5="accent5" accent6="accent6" hlink="hlink" folHlink="folHlink"/>
  <p:sldLayoutIdLst>
    <p:sldLayoutId id="2147483683" r:id="rId1"/>
  </p:sldLayoutIdLst>
  <p:transition spd="med">
    <p:pull/>
  </p:transition>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2.png"/><Relationship Id="rId2" Type="http://schemas.microsoft.com/office/2007/relationships/media" Target="../media/media3.m4a"/><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notesSlide" Target="../notesSlides/notesSlide2.xml"/><Relationship Id="rId4"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audio" Target="../media/media6.m4a"/><Relationship Id="rId7" Type="http://schemas.openxmlformats.org/officeDocument/2006/relationships/diagramData" Target="../diagrams/data1.xml"/><Relationship Id="rId12" Type="http://schemas.openxmlformats.org/officeDocument/2006/relationships/image" Target="../media/image2.png"/><Relationship Id="rId2" Type="http://schemas.microsoft.com/office/2007/relationships/media" Target="../media/media6.m4a"/><Relationship Id="rId1" Type="http://schemas.openxmlformats.org/officeDocument/2006/relationships/tags" Target="../tags/tag2.xml"/><Relationship Id="rId6" Type="http://schemas.openxmlformats.org/officeDocument/2006/relationships/image" Target="../media/image5.png"/><Relationship Id="rId11" Type="http://schemas.microsoft.com/office/2007/relationships/diagramDrawing" Target="../diagrams/drawing1.xml"/><Relationship Id="rId5" Type="http://schemas.openxmlformats.org/officeDocument/2006/relationships/notesSlide" Target="../notesSlides/notesSlide5.xml"/><Relationship Id="rId10" Type="http://schemas.openxmlformats.org/officeDocument/2006/relationships/diagramColors" Target="../diagrams/colors1.xml"/><Relationship Id="rId4" Type="http://schemas.openxmlformats.org/officeDocument/2006/relationships/slideLayout" Target="../slideLayouts/slideLayout13.xml"/><Relationship Id="rId9"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12.xml"/><Relationship Id="rId7" Type="http://schemas.openxmlformats.org/officeDocument/2006/relationships/diagramQuickStyle" Target="../diagrams/quickStyle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2.png"/><Relationship Id="rId4" Type="http://schemas.openxmlformats.org/officeDocument/2006/relationships/notesSlide" Target="../notesSlides/notesSlide6.xml"/><Relationship Id="rId9" Type="http://schemas.microsoft.com/office/2007/relationships/diagramDrawing" Target="../diagrams/drawing2.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3.xml"/><Relationship Id="rId6" Type="http://schemas.openxmlformats.org/officeDocument/2006/relationships/image" Target="../media/image2.png"/><Relationship Id="rId5" Type="http://schemas.openxmlformats.org/officeDocument/2006/relationships/notesSlide" Target="../notesSlides/notesSlide7.xml"/><Relationship Id="rId4"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2.pn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audio" Target="../media/media16.m4a"/><Relationship Id="rId7" Type="http://schemas.openxmlformats.org/officeDocument/2006/relationships/image" Target="../media/image10.svg"/><Relationship Id="rId2" Type="http://schemas.microsoft.com/office/2007/relationships/media" Target="../media/media16.m4a"/><Relationship Id="rId1" Type="http://schemas.openxmlformats.org/officeDocument/2006/relationships/tags" Target="../tags/tag4.xml"/><Relationship Id="rId6" Type="http://schemas.openxmlformats.org/officeDocument/2006/relationships/image" Target="../media/image9.png"/><Relationship Id="rId11" Type="http://schemas.openxmlformats.org/officeDocument/2006/relationships/image" Target="../media/image2.png"/><Relationship Id="rId5" Type="http://schemas.openxmlformats.org/officeDocument/2006/relationships/notesSlide" Target="../notesSlides/notesSlide15.xml"/><Relationship Id="rId10" Type="http://schemas.openxmlformats.org/officeDocument/2006/relationships/image" Target="../media/image13.png"/><Relationship Id="rId4" Type="http://schemas.openxmlformats.org/officeDocument/2006/relationships/slideLayout" Target="../slideLayouts/slideLayout12.xml"/><Relationship Id="rId9" Type="http://schemas.openxmlformats.org/officeDocument/2006/relationships/image" Target="../media/image12.sv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2.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3" Type="http://schemas.openxmlformats.org/officeDocument/2006/relationships/audio" Target="../media/media18.m4a"/><Relationship Id="rId2" Type="http://schemas.microsoft.com/office/2007/relationships/media" Target="../media/media18.m4a"/><Relationship Id="rId1" Type="http://schemas.openxmlformats.org/officeDocument/2006/relationships/tags" Target="../tags/tag5.xml"/><Relationship Id="rId6" Type="http://schemas.openxmlformats.org/officeDocument/2006/relationships/image" Target="../media/image2.png"/><Relationship Id="rId5" Type="http://schemas.openxmlformats.org/officeDocument/2006/relationships/notesSlide" Target="../notesSlides/notesSlide17.xml"/><Relationship Id="rId4"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2.png"/><Relationship Id="rId4"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2.png"/><Relationship Id="rId5" Type="http://schemas.openxmlformats.org/officeDocument/2006/relationships/image" Target="../media/image17.png"/><Relationship Id="rId4"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2.png"/><Relationship Id="rId5" Type="http://schemas.openxmlformats.org/officeDocument/2006/relationships/image" Target="../media/image18.png"/><Relationship Id="rId4"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2.png"/><Relationship Id="rId5" Type="http://schemas.openxmlformats.org/officeDocument/2006/relationships/image" Target="../media/image19.png"/><Relationship Id="rId4" Type="http://schemas.openxmlformats.org/officeDocument/2006/relationships/notesSlide" Target="../notesSlides/notesSlide23.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2.svg"/><Relationship Id="rId2" Type="http://schemas.openxmlformats.org/officeDocument/2006/relationships/notesSlide" Target="../notesSlides/notesSlide24.xml"/><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FA6B3B35-324C-0E4F-9288-7DF50CE9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49951C-F218-A3B4-4A0E-612B8C3E0DCD}"/>
              </a:ext>
            </a:extLst>
          </p:cNvPr>
          <p:cNvSpPr>
            <a:spLocks noGrp="1"/>
          </p:cNvSpPr>
          <p:nvPr>
            <p:ph type="ctrTitle"/>
          </p:nvPr>
        </p:nvSpPr>
        <p:spPr>
          <a:xfrm>
            <a:off x="318747" y="4990563"/>
            <a:ext cx="11206313" cy="928567"/>
          </a:xfrm>
        </p:spPr>
        <p:txBody>
          <a:bodyPr anchor="b">
            <a:normAutofit/>
          </a:bodyPr>
          <a:lstStyle/>
          <a:p>
            <a:r>
              <a:rPr lang="en-GB" sz="4800" dirty="0"/>
              <a:t>Integrated criminological theories</a:t>
            </a:r>
          </a:p>
        </p:txBody>
      </p:sp>
      <p:sp>
        <p:nvSpPr>
          <p:cNvPr id="3" name="Subtitle 2">
            <a:extLst>
              <a:ext uri="{FF2B5EF4-FFF2-40B4-BE49-F238E27FC236}">
                <a16:creationId xmlns:a16="http://schemas.microsoft.com/office/drawing/2014/main" id="{3A9CF7DB-76C1-E2BD-F5F4-969F3DE59294}"/>
              </a:ext>
            </a:extLst>
          </p:cNvPr>
          <p:cNvSpPr>
            <a:spLocks noGrp="1"/>
          </p:cNvSpPr>
          <p:nvPr>
            <p:ph type="subTitle" idx="1"/>
          </p:nvPr>
        </p:nvSpPr>
        <p:spPr>
          <a:xfrm>
            <a:off x="321218" y="5897931"/>
            <a:ext cx="11203841" cy="539804"/>
          </a:xfrm>
        </p:spPr>
        <p:txBody>
          <a:bodyPr anchor="t">
            <a:normAutofit/>
          </a:bodyPr>
          <a:lstStyle/>
          <a:p>
            <a:r>
              <a:rPr lang="en-GB" dirty="0"/>
              <a:t>Laura Knight</a:t>
            </a:r>
          </a:p>
        </p:txBody>
      </p:sp>
      <p:pic>
        <p:nvPicPr>
          <p:cNvPr id="18" name="Picture 17" descr="A blue lines on a black background&#10;&#10;Description automatically generated">
            <a:extLst>
              <a:ext uri="{FF2B5EF4-FFF2-40B4-BE49-F238E27FC236}">
                <a16:creationId xmlns:a16="http://schemas.microsoft.com/office/drawing/2014/main" id="{8BA8FF03-D627-40D4-8FFD-570B208B64D5}"/>
              </a:ext>
            </a:extLst>
          </p:cNvPr>
          <p:cNvPicPr>
            <a:picLocks noChangeAspect="1"/>
          </p:cNvPicPr>
          <p:nvPr/>
        </p:nvPicPr>
        <p:blipFill>
          <a:blip r:embed="rId4"/>
          <a:srcRect t="14410" b="31517"/>
          <a:stretch/>
        </p:blipFill>
        <p:spPr>
          <a:xfrm>
            <a:off x="20" y="10"/>
            <a:ext cx="12191979" cy="4763159"/>
          </a:xfrm>
          <a:custGeom>
            <a:avLst/>
            <a:gdLst/>
            <a:ahLst/>
            <a:cxnLst/>
            <a:rect l="l" t="t" r="r" b="b"/>
            <a:pathLst>
              <a:path w="12191999" h="4763169">
                <a:moveTo>
                  <a:pt x="0" y="0"/>
                </a:moveTo>
                <a:lnTo>
                  <a:pt x="12191999" y="0"/>
                </a:lnTo>
                <a:lnTo>
                  <a:pt x="12191999" y="4083630"/>
                </a:lnTo>
                <a:cubicBezTo>
                  <a:pt x="12191999" y="4458929"/>
                  <a:pt x="11887759" y="4763169"/>
                  <a:pt x="11512459" y="4763169"/>
                </a:cubicBezTo>
                <a:lnTo>
                  <a:pt x="6172519" y="4763169"/>
                </a:lnTo>
                <a:lnTo>
                  <a:pt x="5997087" y="4763169"/>
                </a:lnTo>
                <a:lnTo>
                  <a:pt x="657146" y="4763169"/>
                </a:lnTo>
                <a:cubicBezTo>
                  <a:pt x="375671" y="4763169"/>
                  <a:pt x="134167" y="4592034"/>
                  <a:pt x="31007" y="4348137"/>
                </a:cubicBezTo>
                <a:lnTo>
                  <a:pt x="0" y="4248250"/>
                </a:lnTo>
                <a:close/>
              </a:path>
            </a:pathLst>
          </a:custGeom>
        </p:spPr>
      </p:pic>
      <p:pic>
        <p:nvPicPr>
          <p:cNvPr id="11" name="Audio 10">
            <a:hlinkClick r:id="" action="ppaction://media"/>
            <a:extLst>
              <a:ext uri="{FF2B5EF4-FFF2-40B4-BE49-F238E27FC236}">
                <a16:creationId xmlns:a16="http://schemas.microsoft.com/office/drawing/2014/main" id="{9326D74E-9A8D-5A28-763D-EB1CF459536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22756690"/>
      </p:ext>
    </p:extLst>
  </p:cSld>
  <p:clrMapOvr>
    <a:masterClrMapping/>
  </p:clrMapOvr>
  <p:transition spd="med" advTm="14391">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32F2A31-C129-2298-9973-26A0E0FAAE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8C22C4-F1FD-B3AB-ECDE-1F1CFBB7DE5D}"/>
              </a:ext>
            </a:extLst>
          </p:cNvPr>
          <p:cNvSpPr>
            <a:spLocks noGrp="1"/>
          </p:cNvSpPr>
          <p:nvPr>
            <p:ph type="title"/>
          </p:nvPr>
        </p:nvSpPr>
        <p:spPr>
          <a:xfrm>
            <a:off x="308388" y="749808"/>
            <a:ext cx="5093863" cy="1811482"/>
          </a:xfrm>
        </p:spPr>
        <p:txBody>
          <a:bodyPr anchor="t">
            <a:normAutofit/>
          </a:bodyPr>
          <a:lstStyle/>
          <a:p>
            <a:r>
              <a:rPr lang="en-GB" dirty="0"/>
              <a:t>Learning Objectives</a:t>
            </a:r>
          </a:p>
        </p:txBody>
      </p:sp>
      <p:sp>
        <p:nvSpPr>
          <p:cNvPr id="3" name="Content Placeholder 2">
            <a:extLst>
              <a:ext uri="{FF2B5EF4-FFF2-40B4-BE49-F238E27FC236}">
                <a16:creationId xmlns:a16="http://schemas.microsoft.com/office/drawing/2014/main" id="{1AC3908E-51A6-B825-E9CB-98D088296F8C}"/>
              </a:ext>
            </a:extLst>
          </p:cNvPr>
          <p:cNvSpPr>
            <a:spLocks noGrp="1"/>
          </p:cNvSpPr>
          <p:nvPr>
            <p:ph idx="1"/>
          </p:nvPr>
        </p:nvSpPr>
        <p:spPr>
          <a:xfrm>
            <a:off x="685577" y="2194224"/>
            <a:ext cx="5410423" cy="4204973"/>
          </a:xfrm>
        </p:spPr>
        <p:txBody>
          <a:bodyPr anchor="b">
            <a:normAutofit/>
          </a:bodyPr>
          <a:lstStyle/>
          <a:p>
            <a:pPr marL="0" indent="0">
              <a:buNone/>
            </a:pPr>
            <a:r>
              <a:rPr lang="en-GB" sz="2800" dirty="0"/>
              <a:t>By the end of this session, you should be able to:</a:t>
            </a:r>
          </a:p>
          <a:p>
            <a:r>
              <a:rPr lang="en-GB" sz="2800" dirty="0"/>
              <a:t>Explain and evaluate integrated positivist theories</a:t>
            </a:r>
          </a:p>
          <a:p>
            <a:r>
              <a:rPr lang="en-GB" sz="2800" dirty="0"/>
              <a:t>Explain and evaluate integrated risk factor theories</a:t>
            </a:r>
          </a:p>
          <a:p>
            <a:endParaRPr lang="en-GB" dirty="0"/>
          </a:p>
        </p:txBody>
      </p:sp>
      <p:pic>
        <p:nvPicPr>
          <p:cNvPr id="7" name="Picture 6">
            <a:extLst>
              <a:ext uri="{FF2B5EF4-FFF2-40B4-BE49-F238E27FC236}">
                <a16:creationId xmlns:a16="http://schemas.microsoft.com/office/drawing/2014/main" id="{1C057C1A-A7A5-E984-835A-16DE4113FB5C}"/>
              </a:ext>
            </a:extLst>
          </p:cNvPr>
          <p:cNvPicPr>
            <a:picLocks noChangeAspect="1"/>
          </p:cNvPicPr>
          <p:nvPr/>
        </p:nvPicPr>
        <p:blipFill>
          <a:blip r:embed="rId5"/>
          <a:srcRect l="4912" r="21010"/>
          <a:stretch/>
        </p:blipFill>
        <p:spPr>
          <a:xfrm>
            <a:off x="7156290" y="78539"/>
            <a:ext cx="4963886" cy="6700922"/>
          </a:xfrm>
          <a:custGeom>
            <a:avLst/>
            <a:gdLst/>
            <a:ahLst/>
            <a:cxnLst/>
            <a:rect l="l" t="t" r="r" b="b"/>
            <a:pathLst>
              <a:path w="4963886" h="6700922">
                <a:moveTo>
                  <a:pt x="678017" y="0"/>
                </a:moveTo>
                <a:lnTo>
                  <a:pt x="4285869" y="0"/>
                </a:lnTo>
                <a:cubicBezTo>
                  <a:pt x="4660327" y="0"/>
                  <a:pt x="4963886" y="303559"/>
                  <a:pt x="4963886" y="678017"/>
                </a:cubicBezTo>
                <a:lnTo>
                  <a:pt x="4963886" y="6022905"/>
                </a:lnTo>
                <a:cubicBezTo>
                  <a:pt x="4963886" y="6397363"/>
                  <a:pt x="4660327" y="6700922"/>
                  <a:pt x="4285869" y="6700922"/>
                </a:cubicBezTo>
                <a:lnTo>
                  <a:pt x="678017" y="6700922"/>
                </a:lnTo>
                <a:cubicBezTo>
                  <a:pt x="303559" y="6700922"/>
                  <a:pt x="0" y="6397363"/>
                  <a:pt x="0" y="6022905"/>
                </a:cubicBezTo>
                <a:lnTo>
                  <a:pt x="0" y="678017"/>
                </a:lnTo>
                <a:cubicBezTo>
                  <a:pt x="0" y="303559"/>
                  <a:pt x="303559" y="0"/>
                  <a:pt x="678017" y="0"/>
                </a:cubicBezTo>
                <a:close/>
              </a:path>
            </a:pathLst>
          </a:custGeom>
        </p:spPr>
      </p:pic>
      <p:sp>
        <p:nvSpPr>
          <p:cNvPr id="6" name="Slide Number Placeholder 5">
            <a:extLst>
              <a:ext uri="{FF2B5EF4-FFF2-40B4-BE49-F238E27FC236}">
                <a16:creationId xmlns:a16="http://schemas.microsoft.com/office/drawing/2014/main" id="{DF7F2428-F594-32EF-F34C-1FC8E7EF7282}"/>
              </a:ext>
            </a:extLst>
          </p:cNvPr>
          <p:cNvSpPr>
            <a:spLocks noGrp="1"/>
          </p:cNvSpPr>
          <p:nvPr>
            <p:ph type="sldNum" sz="quarter" idx="12"/>
          </p:nvPr>
        </p:nvSpPr>
        <p:spPr>
          <a:xfrm>
            <a:off x="11403951" y="6425816"/>
            <a:ext cx="429768" cy="365125"/>
          </a:xfrm>
        </p:spPr>
        <p:txBody>
          <a:bodyPr>
            <a:normAutofit/>
          </a:bodyPr>
          <a:lstStyle/>
          <a:p>
            <a:pPr>
              <a:spcAft>
                <a:spcPts val="600"/>
              </a:spcAft>
            </a:pPr>
            <a:fld id="{6E91CC32-6A6B-4E2E-BBA1-6864F305DA26}" type="slidenum">
              <a:rPr lang="en-US">
                <a:solidFill>
                  <a:srgbClr val="FFFFFF"/>
                </a:solidFill>
              </a:rPr>
              <a:pPr>
                <a:spcAft>
                  <a:spcPts val="600"/>
                </a:spcAft>
              </a:pPr>
              <a:t>2</a:t>
            </a:fld>
            <a:endParaRPr lang="en-US">
              <a:solidFill>
                <a:srgbClr val="FFFFFF"/>
              </a:solidFill>
            </a:endParaRPr>
          </a:p>
        </p:txBody>
      </p:sp>
      <p:pic>
        <p:nvPicPr>
          <p:cNvPr id="5" name="Audio 4">
            <a:hlinkClick r:id="" action="ppaction://media"/>
            <a:extLst>
              <a:ext uri="{FF2B5EF4-FFF2-40B4-BE49-F238E27FC236}">
                <a16:creationId xmlns:a16="http://schemas.microsoft.com/office/drawing/2014/main" id="{BB297B04-E560-F3E6-F302-35DB84B2C113}"/>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91356109"/>
      </p:ext>
    </p:extLst>
  </p:cSld>
  <p:clrMapOvr>
    <a:masterClrMapping/>
  </p:clrMapOvr>
  <p:transition spd="med" advTm="14973">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A7ABC-2E5E-FD0C-A0FC-685F0001EC4F}"/>
              </a:ext>
            </a:extLst>
          </p:cNvPr>
          <p:cNvSpPr>
            <a:spLocks noGrp="1"/>
          </p:cNvSpPr>
          <p:nvPr>
            <p:ph type="title"/>
          </p:nvPr>
        </p:nvSpPr>
        <p:spPr/>
        <p:txBody>
          <a:bodyPr/>
          <a:lstStyle/>
          <a:p>
            <a:r>
              <a:rPr lang="en-GB"/>
              <a:t>The blocks of theory (Murphy, 2023)</a:t>
            </a:r>
          </a:p>
        </p:txBody>
      </p:sp>
      <p:pic>
        <p:nvPicPr>
          <p:cNvPr id="5" name="Content Placeholder 4">
            <a:extLst>
              <a:ext uri="{FF2B5EF4-FFF2-40B4-BE49-F238E27FC236}">
                <a16:creationId xmlns:a16="http://schemas.microsoft.com/office/drawing/2014/main" id="{6AD044F9-2983-E421-9E20-996A8BB1DB48}"/>
              </a:ext>
            </a:extLst>
          </p:cNvPr>
          <p:cNvPicPr>
            <a:picLocks noGrp="1" noChangeAspect="1"/>
          </p:cNvPicPr>
          <p:nvPr>
            <p:ph idx="1"/>
          </p:nvPr>
        </p:nvPicPr>
        <p:blipFill>
          <a:blip r:embed="rId6"/>
          <a:stretch>
            <a:fillRect/>
          </a:stretch>
        </p:blipFill>
        <p:spPr>
          <a:xfrm>
            <a:off x="431883" y="1771746"/>
            <a:ext cx="2444617" cy="2197735"/>
          </a:xfrm>
        </p:spPr>
      </p:pic>
      <p:sp>
        <p:nvSpPr>
          <p:cNvPr id="7" name="TextBox 6">
            <a:extLst>
              <a:ext uri="{FF2B5EF4-FFF2-40B4-BE49-F238E27FC236}">
                <a16:creationId xmlns:a16="http://schemas.microsoft.com/office/drawing/2014/main" id="{816DF4F5-7A38-7F6E-2F7C-DC87BA21498B}"/>
              </a:ext>
            </a:extLst>
          </p:cNvPr>
          <p:cNvSpPr txBox="1"/>
          <p:nvPr/>
        </p:nvSpPr>
        <p:spPr>
          <a:xfrm>
            <a:off x="431883" y="5645837"/>
            <a:ext cx="2212848" cy="1200329"/>
          </a:xfrm>
          <a:prstGeom prst="rect">
            <a:avLst/>
          </a:prstGeom>
          <a:solidFill>
            <a:schemeClr val="bg2"/>
          </a:solidFill>
        </p:spPr>
        <p:txBody>
          <a:bodyPr wrap="square" rtlCol="0">
            <a:spAutoFit/>
          </a:bodyPr>
          <a:lstStyle/>
          <a:p>
            <a:pPr algn="ctr"/>
            <a:r>
              <a:rPr lang="en-GB" b="1"/>
              <a:t>BLOCK ONE: CHOICE AND DECISION MAKING</a:t>
            </a:r>
          </a:p>
        </p:txBody>
      </p:sp>
      <p:sp>
        <p:nvSpPr>
          <p:cNvPr id="8" name="TextBox 7">
            <a:extLst>
              <a:ext uri="{FF2B5EF4-FFF2-40B4-BE49-F238E27FC236}">
                <a16:creationId xmlns:a16="http://schemas.microsoft.com/office/drawing/2014/main" id="{84E15050-A91E-6123-69EA-E9CC9C8B14E9}"/>
              </a:ext>
            </a:extLst>
          </p:cNvPr>
          <p:cNvSpPr txBox="1"/>
          <p:nvPr/>
        </p:nvSpPr>
        <p:spPr>
          <a:xfrm>
            <a:off x="2644731" y="5154047"/>
            <a:ext cx="2392820" cy="923330"/>
          </a:xfrm>
          <a:prstGeom prst="rect">
            <a:avLst/>
          </a:prstGeom>
          <a:solidFill>
            <a:schemeClr val="accent1">
              <a:lumMod val="40000"/>
              <a:lumOff val="60000"/>
            </a:schemeClr>
          </a:solidFill>
        </p:spPr>
        <p:txBody>
          <a:bodyPr wrap="square" rtlCol="0">
            <a:spAutoFit/>
          </a:bodyPr>
          <a:lstStyle/>
          <a:p>
            <a:pPr algn="ctr"/>
            <a:r>
              <a:rPr lang="en-GB" b="1"/>
              <a:t>BLOCK TWO: INDIVIDUAL PATHOLOGIES </a:t>
            </a:r>
          </a:p>
        </p:txBody>
      </p:sp>
      <p:sp>
        <p:nvSpPr>
          <p:cNvPr id="9" name="TextBox 8">
            <a:extLst>
              <a:ext uri="{FF2B5EF4-FFF2-40B4-BE49-F238E27FC236}">
                <a16:creationId xmlns:a16="http://schemas.microsoft.com/office/drawing/2014/main" id="{C9BF4A7D-6C5A-D480-F0C8-30CD0FCA6366}"/>
              </a:ext>
            </a:extLst>
          </p:cNvPr>
          <p:cNvSpPr txBox="1"/>
          <p:nvPr/>
        </p:nvSpPr>
        <p:spPr>
          <a:xfrm>
            <a:off x="5037551" y="4230717"/>
            <a:ext cx="2628900" cy="923330"/>
          </a:xfrm>
          <a:prstGeom prst="rect">
            <a:avLst/>
          </a:prstGeom>
          <a:solidFill>
            <a:schemeClr val="accent2">
              <a:lumMod val="20000"/>
              <a:lumOff val="80000"/>
            </a:schemeClr>
          </a:solidFill>
        </p:spPr>
        <p:txBody>
          <a:bodyPr wrap="square" rtlCol="0">
            <a:spAutoFit/>
          </a:bodyPr>
          <a:lstStyle/>
          <a:p>
            <a:pPr algn="ctr"/>
            <a:r>
              <a:rPr lang="en-GB" b="1"/>
              <a:t>BLOCK THREE:</a:t>
            </a:r>
          </a:p>
          <a:p>
            <a:pPr algn="ctr"/>
            <a:r>
              <a:rPr lang="en-GB" b="1"/>
              <a:t> SOCIAL PATHOLOGIES</a:t>
            </a:r>
          </a:p>
        </p:txBody>
      </p:sp>
      <p:sp>
        <p:nvSpPr>
          <p:cNvPr id="10" name="TextBox 9">
            <a:extLst>
              <a:ext uri="{FF2B5EF4-FFF2-40B4-BE49-F238E27FC236}">
                <a16:creationId xmlns:a16="http://schemas.microsoft.com/office/drawing/2014/main" id="{6A21D85D-36CF-22DB-66BD-B795D025EAE7}"/>
              </a:ext>
            </a:extLst>
          </p:cNvPr>
          <p:cNvSpPr txBox="1"/>
          <p:nvPr/>
        </p:nvSpPr>
        <p:spPr>
          <a:xfrm>
            <a:off x="7666450" y="3382655"/>
            <a:ext cx="2235065" cy="923330"/>
          </a:xfrm>
          <a:prstGeom prst="rect">
            <a:avLst/>
          </a:prstGeom>
          <a:solidFill>
            <a:schemeClr val="accent3">
              <a:lumMod val="20000"/>
              <a:lumOff val="80000"/>
            </a:schemeClr>
          </a:solidFill>
        </p:spPr>
        <p:txBody>
          <a:bodyPr wrap="square" rtlCol="0">
            <a:spAutoFit/>
          </a:bodyPr>
          <a:lstStyle/>
          <a:p>
            <a:pPr algn="ctr"/>
            <a:r>
              <a:rPr lang="en-GB" b="1"/>
              <a:t>BLOCK FOUR:</a:t>
            </a:r>
          </a:p>
          <a:p>
            <a:pPr algn="ctr"/>
            <a:r>
              <a:rPr lang="en-GB" b="1"/>
              <a:t>CRITICAL APPROACHES</a:t>
            </a:r>
          </a:p>
        </p:txBody>
      </p:sp>
      <p:sp>
        <p:nvSpPr>
          <p:cNvPr id="11" name="TextBox 10">
            <a:extLst>
              <a:ext uri="{FF2B5EF4-FFF2-40B4-BE49-F238E27FC236}">
                <a16:creationId xmlns:a16="http://schemas.microsoft.com/office/drawing/2014/main" id="{0B72CEF1-D51C-AAFC-8F48-8E923B93E540}"/>
              </a:ext>
            </a:extLst>
          </p:cNvPr>
          <p:cNvSpPr txBox="1"/>
          <p:nvPr/>
        </p:nvSpPr>
        <p:spPr>
          <a:xfrm>
            <a:off x="9777845" y="2459326"/>
            <a:ext cx="1797628" cy="923330"/>
          </a:xfrm>
          <a:prstGeom prst="rect">
            <a:avLst/>
          </a:prstGeom>
          <a:solidFill>
            <a:schemeClr val="accent4">
              <a:lumMod val="20000"/>
              <a:lumOff val="80000"/>
            </a:schemeClr>
          </a:solidFill>
        </p:spPr>
        <p:txBody>
          <a:bodyPr wrap="square" rtlCol="0">
            <a:spAutoFit/>
          </a:bodyPr>
          <a:lstStyle/>
          <a:p>
            <a:pPr algn="ctr"/>
            <a:r>
              <a:rPr lang="en-GB" b="1"/>
              <a:t>BLOCK FIVE: </a:t>
            </a:r>
          </a:p>
          <a:p>
            <a:pPr algn="ctr"/>
            <a:r>
              <a:rPr lang="en-GB" b="1"/>
              <a:t>INTEGRATED ACCOUNTS</a:t>
            </a:r>
          </a:p>
        </p:txBody>
      </p:sp>
      <p:sp>
        <p:nvSpPr>
          <p:cNvPr id="12" name="TextBox 11">
            <a:extLst>
              <a:ext uri="{FF2B5EF4-FFF2-40B4-BE49-F238E27FC236}">
                <a16:creationId xmlns:a16="http://schemas.microsoft.com/office/drawing/2014/main" id="{C20FA7E4-F097-FBC6-054D-9B708FC93C34}"/>
              </a:ext>
            </a:extLst>
          </p:cNvPr>
          <p:cNvSpPr txBox="1"/>
          <p:nvPr/>
        </p:nvSpPr>
        <p:spPr>
          <a:xfrm>
            <a:off x="431883" y="4969381"/>
            <a:ext cx="1797628" cy="646331"/>
          </a:xfrm>
          <a:prstGeom prst="rect">
            <a:avLst/>
          </a:prstGeom>
          <a:noFill/>
        </p:spPr>
        <p:txBody>
          <a:bodyPr wrap="square" rtlCol="0">
            <a:spAutoFit/>
          </a:bodyPr>
          <a:lstStyle/>
          <a:p>
            <a:r>
              <a:rPr lang="en-GB"/>
              <a:t>Classicism</a:t>
            </a:r>
          </a:p>
          <a:p>
            <a:endParaRPr lang="en-GB"/>
          </a:p>
        </p:txBody>
      </p:sp>
      <p:sp>
        <p:nvSpPr>
          <p:cNvPr id="13" name="TextBox 12">
            <a:extLst>
              <a:ext uri="{FF2B5EF4-FFF2-40B4-BE49-F238E27FC236}">
                <a16:creationId xmlns:a16="http://schemas.microsoft.com/office/drawing/2014/main" id="{436B179F-B131-A13B-48FF-06EFA9F6D4C2}"/>
              </a:ext>
            </a:extLst>
          </p:cNvPr>
          <p:cNvSpPr txBox="1"/>
          <p:nvPr/>
        </p:nvSpPr>
        <p:spPr>
          <a:xfrm>
            <a:off x="2824287" y="3575934"/>
            <a:ext cx="1797628" cy="1477328"/>
          </a:xfrm>
          <a:prstGeom prst="rect">
            <a:avLst/>
          </a:prstGeom>
          <a:noFill/>
        </p:spPr>
        <p:txBody>
          <a:bodyPr wrap="square" rtlCol="0">
            <a:spAutoFit/>
          </a:bodyPr>
          <a:lstStyle/>
          <a:p>
            <a:r>
              <a:rPr lang="en-GB"/>
              <a:t>Offending is a result of biological or psychological abnormalities</a:t>
            </a:r>
          </a:p>
        </p:txBody>
      </p:sp>
      <p:sp>
        <p:nvSpPr>
          <p:cNvPr id="14" name="TextBox 13">
            <a:extLst>
              <a:ext uri="{FF2B5EF4-FFF2-40B4-BE49-F238E27FC236}">
                <a16:creationId xmlns:a16="http://schemas.microsoft.com/office/drawing/2014/main" id="{E7FD92F8-C786-6357-5C72-22EF11DB4B86}"/>
              </a:ext>
            </a:extLst>
          </p:cNvPr>
          <p:cNvSpPr txBox="1"/>
          <p:nvPr/>
        </p:nvSpPr>
        <p:spPr>
          <a:xfrm>
            <a:off x="5499565" y="2920991"/>
            <a:ext cx="1797628" cy="1477328"/>
          </a:xfrm>
          <a:prstGeom prst="rect">
            <a:avLst/>
          </a:prstGeom>
          <a:noFill/>
        </p:spPr>
        <p:txBody>
          <a:bodyPr wrap="square" rtlCol="0">
            <a:spAutoFit/>
          </a:bodyPr>
          <a:lstStyle/>
          <a:p>
            <a:r>
              <a:rPr lang="en-GB" dirty="0"/>
              <a:t>External influences such as community and culture</a:t>
            </a:r>
          </a:p>
        </p:txBody>
      </p:sp>
      <p:sp>
        <p:nvSpPr>
          <p:cNvPr id="15" name="TextBox 14">
            <a:extLst>
              <a:ext uri="{FF2B5EF4-FFF2-40B4-BE49-F238E27FC236}">
                <a16:creationId xmlns:a16="http://schemas.microsoft.com/office/drawing/2014/main" id="{B1BBE87C-A63F-CBEB-2065-7966DEB99452}"/>
              </a:ext>
            </a:extLst>
          </p:cNvPr>
          <p:cNvSpPr txBox="1"/>
          <p:nvPr/>
        </p:nvSpPr>
        <p:spPr>
          <a:xfrm>
            <a:off x="7890971" y="1960728"/>
            <a:ext cx="1797628" cy="1754326"/>
          </a:xfrm>
          <a:prstGeom prst="rect">
            <a:avLst/>
          </a:prstGeom>
          <a:noFill/>
        </p:spPr>
        <p:txBody>
          <a:bodyPr wrap="square" rtlCol="0">
            <a:spAutoFit/>
          </a:bodyPr>
          <a:lstStyle/>
          <a:p>
            <a:r>
              <a:rPr lang="en-GB" dirty="0"/>
              <a:t>Wider social processes such as inequality, class and power</a:t>
            </a:r>
          </a:p>
        </p:txBody>
      </p:sp>
      <p:sp>
        <p:nvSpPr>
          <p:cNvPr id="16" name="TextBox 15">
            <a:extLst>
              <a:ext uri="{FF2B5EF4-FFF2-40B4-BE49-F238E27FC236}">
                <a16:creationId xmlns:a16="http://schemas.microsoft.com/office/drawing/2014/main" id="{28168E1A-FC82-D0F9-4321-5D7E8D2384FF}"/>
              </a:ext>
            </a:extLst>
          </p:cNvPr>
          <p:cNvSpPr txBox="1"/>
          <p:nvPr/>
        </p:nvSpPr>
        <p:spPr>
          <a:xfrm>
            <a:off x="9901516" y="1221364"/>
            <a:ext cx="1609167" cy="1200329"/>
          </a:xfrm>
          <a:prstGeom prst="rect">
            <a:avLst/>
          </a:prstGeom>
          <a:noFill/>
        </p:spPr>
        <p:txBody>
          <a:bodyPr wrap="square" rtlCol="0">
            <a:spAutoFit/>
          </a:bodyPr>
          <a:lstStyle/>
          <a:p>
            <a:r>
              <a:rPr lang="en-GB"/>
              <a:t>Combined elements from other blocks</a:t>
            </a:r>
          </a:p>
        </p:txBody>
      </p:sp>
      <p:sp>
        <p:nvSpPr>
          <p:cNvPr id="3" name="Oval 2">
            <a:extLst>
              <a:ext uri="{FF2B5EF4-FFF2-40B4-BE49-F238E27FC236}">
                <a16:creationId xmlns:a16="http://schemas.microsoft.com/office/drawing/2014/main" id="{EBFC3FDB-50F0-0435-AB31-0F01097A017A}"/>
              </a:ext>
            </a:extLst>
          </p:cNvPr>
          <p:cNvSpPr/>
          <p:nvPr/>
        </p:nvSpPr>
        <p:spPr>
          <a:xfrm>
            <a:off x="9171160" y="986828"/>
            <a:ext cx="3020840" cy="2824681"/>
          </a:xfrm>
          <a:prstGeom prst="ellipse">
            <a:avLst/>
          </a:prstGeom>
          <a:noFill/>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pic>
        <p:nvPicPr>
          <p:cNvPr id="6" name="Audio 5">
            <a:hlinkClick r:id="" action="ppaction://media"/>
            <a:extLst>
              <a:ext uri="{FF2B5EF4-FFF2-40B4-BE49-F238E27FC236}">
                <a16:creationId xmlns:a16="http://schemas.microsoft.com/office/drawing/2014/main" id="{F745C18A-3252-40E8-2100-691A9E62039D}"/>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287500" t="-287500" r="-287500" b="-28750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905080399"/>
      </p:ext>
    </p:extLst>
  </p:cSld>
  <p:clrMapOvr>
    <a:masterClrMapping/>
  </p:clrMapOvr>
  <p:transition spd="med" advTm="11525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ppt_x"/>
                                          </p:val>
                                        </p:tav>
                                        <p:tav tm="100000">
                                          <p:val>
                                            <p:strVal val="#ppt_x"/>
                                          </p:val>
                                        </p:tav>
                                      </p:tavLst>
                                    </p:anim>
                                    <p:anim calcmode="lin" valueType="num">
                                      <p:cBhvr additive="base">
                                        <p:cTn id="4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barn(inVertical)">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500" fill="hold"/>
                                        <p:tgtEl>
                                          <p:spTgt spid="10"/>
                                        </p:tgtEl>
                                        <p:attrNameLst>
                                          <p:attrName>ppt_x</p:attrName>
                                        </p:attrNameLst>
                                      </p:cBhvr>
                                      <p:tavLst>
                                        <p:tav tm="0">
                                          <p:val>
                                            <p:strVal val="#ppt_x"/>
                                          </p:val>
                                        </p:tav>
                                        <p:tav tm="100000">
                                          <p:val>
                                            <p:strVal val="#ppt_x"/>
                                          </p:val>
                                        </p:tav>
                                      </p:tavLst>
                                    </p:anim>
                                    <p:anim calcmode="lin" valueType="num">
                                      <p:cBhvr additive="base">
                                        <p:cTn id="5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arn(inVertical)">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 fill="hold"/>
                                        <p:tgtEl>
                                          <p:spTgt spid="11"/>
                                        </p:tgtEl>
                                        <p:attrNameLst>
                                          <p:attrName>ppt_x</p:attrName>
                                        </p:attrNameLst>
                                      </p:cBhvr>
                                      <p:tavLst>
                                        <p:tav tm="0">
                                          <p:val>
                                            <p:strVal val="#ppt_x"/>
                                          </p:val>
                                        </p:tav>
                                        <p:tav tm="100000">
                                          <p:val>
                                            <p:strVal val="#ppt_x"/>
                                          </p:val>
                                        </p:tav>
                                      </p:tavLst>
                                    </p:anim>
                                    <p:anim calcmode="lin" valueType="num">
                                      <p:cBhvr additive="base">
                                        <p:cTn id="6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16" presetClass="entr" presetSubtype="21" fill="hold" grpId="0" nodeType="click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barn(inVertical)">
                                      <p:cBhvr>
                                        <p:cTn id="73" dur="500"/>
                                        <p:tgtEl>
                                          <p:spTgt spid="16"/>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childTnLst>
                                    <p:set>
                                      <p:cBhvr>
                                        <p:cTn id="77" dur="1" fill="hold">
                                          <p:stCondLst>
                                            <p:cond delay="0"/>
                                          </p:stCondLst>
                                        </p:cTn>
                                        <p:tgtEl>
                                          <p:spTgt spid="3"/>
                                        </p:tgtEl>
                                        <p:attrNameLst>
                                          <p:attrName>style.visibility</p:attrName>
                                        </p:attrNameLst>
                                      </p:cBhvr>
                                      <p:to>
                                        <p:strVal val="visible"/>
                                      </p:to>
                                    </p:set>
                                    <p:anim calcmode="lin" valueType="num">
                                      <p:cBhvr>
                                        <p:cTn id="78" dur="500" fill="hold"/>
                                        <p:tgtEl>
                                          <p:spTgt spid="3"/>
                                        </p:tgtEl>
                                        <p:attrNameLst>
                                          <p:attrName>ppt_w</p:attrName>
                                        </p:attrNameLst>
                                      </p:cBhvr>
                                      <p:tavLst>
                                        <p:tav tm="0">
                                          <p:val>
                                            <p:fltVal val="0"/>
                                          </p:val>
                                        </p:tav>
                                        <p:tav tm="100000">
                                          <p:val>
                                            <p:strVal val="#ppt_w"/>
                                          </p:val>
                                        </p:tav>
                                      </p:tavLst>
                                    </p:anim>
                                    <p:anim calcmode="lin" valueType="num">
                                      <p:cBhvr>
                                        <p:cTn id="79" dur="500" fill="hold"/>
                                        <p:tgtEl>
                                          <p:spTgt spid="3"/>
                                        </p:tgtEl>
                                        <p:attrNameLst>
                                          <p:attrName>ppt_h</p:attrName>
                                        </p:attrNameLst>
                                      </p:cBhvr>
                                      <p:tavLst>
                                        <p:tav tm="0">
                                          <p:val>
                                            <p:fltVal val="0"/>
                                          </p:val>
                                        </p:tav>
                                        <p:tav tm="100000">
                                          <p:val>
                                            <p:strVal val="#ppt_h"/>
                                          </p:val>
                                        </p:tav>
                                      </p:tavLst>
                                    </p:anim>
                                    <p:animEffect transition="in" filter="fade">
                                      <p:cBhvr>
                                        <p:cTn id="8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81" fill="hold" display="0">
                  <p:stCondLst>
                    <p:cond delay="indefinite"/>
                  </p:stCondLst>
                  <p:endCondLst>
                    <p:cond evt="onStopAudio" delay="0">
                      <p:tgtEl>
                        <p:sldTgt/>
                      </p:tgtEl>
                    </p:cond>
                  </p:endCondLst>
                </p:cTn>
                <p:tgtEl>
                  <p:spTgt spid="6"/>
                </p:tgtEl>
              </p:cMediaNode>
            </p:audio>
          </p:childTnLst>
        </p:cTn>
      </p:par>
    </p:tnLst>
    <p:bldLst>
      <p:bldP spid="2" grpId="0"/>
      <p:bldP spid="7" grpId="0" animBg="1"/>
      <p:bldP spid="8" grpId="0" animBg="1"/>
      <p:bldP spid="9" grpId="0" animBg="1"/>
      <p:bldP spid="10" grpId="0" animBg="1"/>
      <p:bldP spid="11" grpId="0" animBg="1"/>
      <p:bldP spid="12" grpId="0"/>
      <p:bldP spid="13" grpId="0"/>
      <p:bldP spid="14" grpId="0"/>
      <p:bldP spid="15" grpId="0"/>
      <p:bldP spid="16"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0A53959-CAD8-C473-D3A8-6C201904F69F}"/>
              </a:ext>
            </a:extLst>
          </p:cNvPr>
          <p:cNvSpPr txBox="1"/>
          <p:nvPr/>
        </p:nvSpPr>
        <p:spPr>
          <a:xfrm>
            <a:off x="2540000" y="1300480"/>
            <a:ext cx="8006080" cy="707886"/>
          </a:xfrm>
          <a:prstGeom prst="rect">
            <a:avLst/>
          </a:prstGeom>
          <a:noFill/>
        </p:spPr>
        <p:txBody>
          <a:bodyPr wrap="square" rtlCol="0">
            <a:spAutoFit/>
          </a:bodyPr>
          <a:lstStyle/>
          <a:p>
            <a:pPr algn="ctr"/>
            <a:r>
              <a:rPr lang="en-GB" sz="4000" dirty="0"/>
              <a:t>POSITIVISM</a:t>
            </a:r>
          </a:p>
        </p:txBody>
      </p:sp>
      <p:sp>
        <p:nvSpPr>
          <p:cNvPr id="5" name="Arrow: Down 4">
            <a:extLst>
              <a:ext uri="{FF2B5EF4-FFF2-40B4-BE49-F238E27FC236}">
                <a16:creationId xmlns:a16="http://schemas.microsoft.com/office/drawing/2014/main" id="{484F82FB-FDE1-B016-0CC2-37239BDC86CD}"/>
              </a:ext>
            </a:extLst>
          </p:cNvPr>
          <p:cNvSpPr/>
          <p:nvPr/>
        </p:nvSpPr>
        <p:spPr>
          <a:xfrm>
            <a:off x="6583680" y="2499360"/>
            <a:ext cx="1341120" cy="3058160"/>
          </a:xfrm>
          <a:prstGeom prst="downArrow">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Arrow: Up 5">
            <a:extLst>
              <a:ext uri="{FF2B5EF4-FFF2-40B4-BE49-F238E27FC236}">
                <a16:creationId xmlns:a16="http://schemas.microsoft.com/office/drawing/2014/main" id="{3082090B-2C1C-495B-266C-70F7675570F8}"/>
              </a:ext>
            </a:extLst>
          </p:cNvPr>
          <p:cNvSpPr/>
          <p:nvPr/>
        </p:nvSpPr>
        <p:spPr>
          <a:xfrm>
            <a:off x="4937761" y="2299474"/>
            <a:ext cx="1341120" cy="305816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859069B-9B03-8246-EA5C-5878C63C2617}"/>
              </a:ext>
            </a:extLst>
          </p:cNvPr>
          <p:cNvSpPr txBox="1"/>
          <p:nvPr/>
        </p:nvSpPr>
        <p:spPr>
          <a:xfrm>
            <a:off x="1158239" y="3007360"/>
            <a:ext cx="3779521" cy="2677656"/>
          </a:xfrm>
          <a:prstGeom prst="rect">
            <a:avLst/>
          </a:prstGeom>
          <a:noFill/>
        </p:spPr>
        <p:txBody>
          <a:bodyPr wrap="square" rtlCol="0">
            <a:spAutoFit/>
          </a:bodyPr>
          <a:lstStyle/>
          <a:p>
            <a:r>
              <a:rPr lang="en-GB" sz="2800" b="1" dirty="0">
                <a:solidFill>
                  <a:schemeClr val="accent1"/>
                </a:solidFill>
              </a:rPr>
              <a:t>Sociobiological theories </a:t>
            </a:r>
            <a:r>
              <a:rPr lang="en-GB" sz="2800" dirty="0">
                <a:solidFill>
                  <a:schemeClr val="accent1"/>
                </a:solidFill>
              </a:rPr>
              <a:t>(positivist focus)</a:t>
            </a:r>
          </a:p>
          <a:p>
            <a:r>
              <a:rPr lang="en-GB" sz="2800" b="1" dirty="0">
                <a:solidFill>
                  <a:schemeClr val="accent1"/>
                </a:solidFill>
              </a:rPr>
              <a:t>Social control theories </a:t>
            </a:r>
            <a:r>
              <a:rPr lang="en-GB" sz="2800" dirty="0">
                <a:solidFill>
                  <a:schemeClr val="accent1"/>
                </a:solidFill>
              </a:rPr>
              <a:t>(a blend of positivist theories)</a:t>
            </a:r>
          </a:p>
        </p:txBody>
      </p:sp>
      <p:sp>
        <p:nvSpPr>
          <p:cNvPr id="8" name="TextBox 7">
            <a:extLst>
              <a:ext uri="{FF2B5EF4-FFF2-40B4-BE49-F238E27FC236}">
                <a16:creationId xmlns:a16="http://schemas.microsoft.com/office/drawing/2014/main" id="{F159E6A1-54FE-2F84-86D3-34209E0B6602}"/>
              </a:ext>
            </a:extLst>
          </p:cNvPr>
          <p:cNvSpPr txBox="1"/>
          <p:nvPr/>
        </p:nvSpPr>
        <p:spPr>
          <a:xfrm>
            <a:off x="8229599" y="2689612"/>
            <a:ext cx="3474720" cy="3416320"/>
          </a:xfrm>
          <a:prstGeom prst="rect">
            <a:avLst/>
          </a:prstGeom>
          <a:noFill/>
        </p:spPr>
        <p:txBody>
          <a:bodyPr wrap="square" rtlCol="0">
            <a:spAutoFit/>
          </a:bodyPr>
          <a:lstStyle/>
          <a:p>
            <a:r>
              <a:rPr lang="en-GB" sz="2400" b="1" dirty="0">
                <a:solidFill>
                  <a:schemeClr val="accent3">
                    <a:lumMod val="75000"/>
                  </a:schemeClr>
                </a:solidFill>
              </a:rPr>
              <a:t>Artefactual risk factor theories </a:t>
            </a:r>
            <a:r>
              <a:rPr lang="en-GB" sz="2400" dirty="0">
                <a:solidFill>
                  <a:schemeClr val="accent3">
                    <a:lumMod val="75000"/>
                  </a:schemeClr>
                </a:solidFill>
              </a:rPr>
              <a:t>(psychological and sociological risk factors).</a:t>
            </a:r>
          </a:p>
          <a:p>
            <a:endParaRPr lang="en-GB" sz="2400" dirty="0">
              <a:solidFill>
                <a:schemeClr val="accent3">
                  <a:lumMod val="75000"/>
                </a:schemeClr>
              </a:solidFill>
            </a:endParaRPr>
          </a:p>
          <a:p>
            <a:r>
              <a:rPr lang="en-GB" sz="2400" b="1" dirty="0">
                <a:solidFill>
                  <a:schemeClr val="accent3">
                    <a:lumMod val="75000"/>
                  </a:schemeClr>
                </a:solidFill>
              </a:rPr>
              <a:t>Enhanced pathways risk factor theories </a:t>
            </a:r>
            <a:r>
              <a:rPr lang="en-GB" sz="2400" dirty="0">
                <a:solidFill>
                  <a:schemeClr val="accent3">
                    <a:lumMod val="75000"/>
                  </a:schemeClr>
                </a:solidFill>
              </a:rPr>
              <a:t>(socio-structural factors and personal constructions).</a:t>
            </a:r>
          </a:p>
        </p:txBody>
      </p:sp>
      <p:sp>
        <p:nvSpPr>
          <p:cNvPr id="2" name="TextBox 1">
            <a:extLst>
              <a:ext uri="{FF2B5EF4-FFF2-40B4-BE49-F238E27FC236}">
                <a16:creationId xmlns:a16="http://schemas.microsoft.com/office/drawing/2014/main" id="{38DB9F28-B8BE-B97F-3B98-427B62C24DD9}"/>
              </a:ext>
            </a:extLst>
          </p:cNvPr>
          <p:cNvSpPr txBox="1"/>
          <p:nvPr/>
        </p:nvSpPr>
        <p:spPr>
          <a:xfrm>
            <a:off x="914400" y="1645920"/>
            <a:ext cx="2194560" cy="646331"/>
          </a:xfrm>
          <a:prstGeom prst="rect">
            <a:avLst/>
          </a:prstGeom>
          <a:noFill/>
        </p:spPr>
        <p:txBody>
          <a:bodyPr wrap="square" rtlCol="0">
            <a:spAutoFit/>
          </a:bodyPr>
          <a:lstStyle/>
          <a:p>
            <a:r>
              <a:rPr lang="en-GB" dirty="0"/>
              <a:t>Ferrell and Hayward (2015)</a:t>
            </a:r>
          </a:p>
        </p:txBody>
      </p:sp>
      <p:pic>
        <p:nvPicPr>
          <p:cNvPr id="9" name="Audio 8">
            <a:hlinkClick r:id="" action="ppaction://media"/>
            <a:extLst>
              <a:ext uri="{FF2B5EF4-FFF2-40B4-BE49-F238E27FC236}">
                <a16:creationId xmlns:a16="http://schemas.microsoft.com/office/drawing/2014/main" id="{6B6FE9EC-0137-24D9-5B07-72A73DD0E0DD}"/>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684749783"/>
      </p:ext>
    </p:extLst>
  </p:cSld>
  <p:clrMapOvr>
    <a:masterClrMapping/>
  </p:clrMapOvr>
  <p:transition spd="med" advTm="197151">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F76F2-29E9-84E3-BE0F-2A02958CCC57}"/>
              </a:ext>
            </a:extLst>
          </p:cNvPr>
          <p:cNvSpPr>
            <a:spLocks noGrp="1"/>
          </p:cNvSpPr>
          <p:nvPr>
            <p:ph type="title"/>
          </p:nvPr>
        </p:nvSpPr>
        <p:spPr/>
        <p:txBody>
          <a:bodyPr/>
          <a:lstStyle/>
          <a:p>
            <a:r>
              <a:rPr lang="en-GB" dirty="0"/>
              <a:t>THINKPOINT</a:t>
            </a:r>
          </a:p>
        </p:txBody>
      </p:sp>
      <p:sp>
        <p:nvSpPr>
          <p:cNvPr id="3" name="Content Placeholder 2">
            <a:extLst>
              <a:ext uri="{FF2B5EF4-FFF2-40B4-BE49-F238E27FC236}">
                <a16:creationId xmlns:a16="http://schemas.microsoft.com/office/drawing/2014/main" id="{EE21C878-FE45-F55C-A7A0-78E969409422}"/>
              </a:ext>
            </a:extLst>
          </p:cNvPr>
          <p:cNvSpPr>
            <a:spLocks noGrp="1"/>
          </p:cNvSpPr>
          <p:nvPr>
            <p:ph idx="1"/>
          </p:nvPr>
        </p:nvSpPr>
        <p:spPr>
          <a:xfrm>
            <a:off x="750367" y="2293126"/>
            <a:ext cx="10691265" cy="4019134"/>
          </a:xfrm>
        </p:spPr>
        <p:txBody>
          <a:bodyPr>
            <a:normAutofit fontScale="85000" lnSpcReduction="20000"/>
          </a:bodyPr>
          <a:lstStyle/>
          <a:p>
            <a:pPr marL="0" indent="0">
              <a:buNone/>
            </a:pPr>
            <a:r>
              <a:rPr lang="en-GB" dirty="0">
                <a:latin typeface="Neue Haas Grotesk Text Pro" panose="020B0504020202020204" pitchFamily="34" charset="0"/>
              </a:rPr>
              <a:t>What do you think is the most convincing explanation of why people commit crime? Is it easy to answer such a general question? Should the answer be contingent on what form of crime we are trying to explain? For example, how would you explain:</a:t>
            </a:r>
          </a:p>
          <a:p>
            <a:endParaRPr lang="en-GB" dirty="0">
              <a:latin typeface="Neue Haas Grotesk Text Pro" panose="020B0504020202020204" pitchFamily="34" charset="0"/>
            </a:endParaRPr>
          </a:p>
          <a:p>
            <a:pPr marL="0" indent="0">
              <a:buNone/>
            </a:pPr>
            <a:r>
              <a:rPr lang="en-GB" dirty="0">
                <a:latin typeface="Neue Haas Grotesk Text Pro" panose="020B0504020202020204" pitchFamily="34" charset="0"/>
              </a:rPr>
              <a:t>• violent crimes such as murder and assault?</a:t>
            </a:r>
          </a:p>
          <a:p>
            <a:pPr marL="0" indent="0">
              <a:buNone/>
            </a:pPr>
            <a:r>
              <a:rPr lang="en-GB" dirty="0">
                <a:latin typeface="Neue Haas Grotesk Text Pro" panose="020B0504020202020204" pitchFamily="34" charset="0"/>
              </a:rPr>
              <a:t>• property crimes such as vandalism and burglary?</a:t>
            </a:r>
          </a:p>
          <a:p>
            <a:pPr marL="0" indent="0">
              <a:buNone/>
            </a:pPr>
            <a:r>
              <a:rPr lang="en-GB" dirty="0">
                <a:latin typeface="Neue Haas Grotesk Text Pro" panose="020B0504020202020204" pitchFamily="34" charset="0"/>
              </a:rPr>
              <a:t>• sexual crimes such as rape and child abuse?</a:t>
            </a:r>
          </a:p>
          <a:p>
            <a:pPr marL="0" indent="0">
              <a:buNone/>
            </a:pPr>
            <a:r>
              <a:rPr lang="en-GB" dirty="0">
                <a:latin typeface="Neue Haas Grotesk Text Pro" panose="020B0504020202020204" pitchFamily="34" charset="0"/>
              </a:rPr>
              <a:t>• corporate crimes such as fraud and environmental pollution?</a:t>
            </a:r>
          </a:p>
          <a:p>
            <a:pPr marL="0" indent="0">
              <a:buNone/>
            </a:pPr>
            <a:endParaRPr lang="en-GB" dirty="0">
              <a:latin typeface="Neue Haas Grotesk Text Pro" panose="020B0504020202020204" pitchFamily="34" charset="0"/>
            </a:endParaRPr>
          </a:p>
          <a:p>
            <a:pPr marL="0" indent="0">
              <a:buNone/>
            </a:pPr>
            <a:r>
              <a:rPr lang="en-GB" dirty="0">
                <a:latin typeface="Neue Haas Grotesk Text Pro" panose="020B0504020202020204" pitchFamily="34" charset="0"/>
              </a:rPr>
              <a:t>Is it possible for explanations to be different for different people at different times and even for the same people at different times? What do you think and why do you think this?</a:t>
            </a:r>
          </a:p>
          <a:p>
            <a:pPr marL="0" indent="0">
              <a:buNone/>
            </a:pPr>
            <a:endParaRPr lang="en-GB" dirty="0"/>
          </a:p>
        </p:txBody>
      </p:sp>
      <p:pic>
        <p:nvPicPr>
          <p:cNvPr id="8" name="Audio 7">
            <a:hlinkClick r:id="" action="ppaction://media"/>
            <a:extLst>
              <a:ext uri="{FF2B5EF4-FFF2-40B4-BE49-F238E27FC236}">
                <a16:creationId xmlns:a16="http://schemas.microsoft.com/office/drawing/2014/main" id="{0AF7D5E4-BA91-2034-A5FF-E060C371975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695484467"/>
      </p:ext>
    </p:extLst>
  </p:cSld>
  <p:clrMapOvr>
    <a:masterClrMapping/>
  </p:clrMapOvr>
  <p:transition spd="med" advTm="64378">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FB81A-8E77-401B-36A8-47DD6713A56F}"/>
              </a:ext>
            </a:extLst>
          </p:cNvPr>
          <p:cNvSpPr>
            <a:spLocks noGrp="1"/>
          </p:cNvSpPr>
          <p:nvPr>
            <p:ph type="title"/>
          </p:nvPr>
        </p:nvSpPr>
        <p:spPr/>
        <p:txBody>
          <a:bodyPr/>
          <a:lstStyle/>
          <a:p>
            <a:r>
              <a:rPr lang="en-GB"/>
              <a:t>SYNTHESIS OF THEORY</a:t>
            </a:r>
          </a:p>
        </p:txBody>
      </p:sp>
      <p:pic>
        <p:nvPicPr>
          <p:cNvPr id="4" name="Content Placeholder 3">
            <a:extLst>
              <a:ext uri="{FF2B5EF4-FFF2-40B4-BE49-F238E27FC236}">
                <a16:creationId xmlns:a16="http://schemas.microsoft.com/office/drawing/2014/main" id="{59F3A73E-4806-7FB6-AC70-6F6F7AA84316}"/>
              </a:ext>
            </a:extLst>
          </p:cNvPr>
          <p:cNvPicPr>
            <a:picLocks noGrp="1" noChangeAspect="1"/>
          </p:cNvPicPr>
          <p:nvPr>
            <p:ph idx="1"/>
          </p:nvPr>
        </p:nvPicPr>
        <p:blipFill>
          <a:blip r:embed="rId6"/>
          <a:stretch>
            <a:fillRect/>
          </a:stretch>
        </p:blipFill>
        <p:spPr>
          <a:xfrm>
            <a:off x="6096000" y="365125"/>
            <a:ext cx="3152775" cy="1447800"/>
          </a:xfrm>
          <a:prstGeom prst="rect">
            <a:avLst/>
          </a:prstGeom>
        </p:spPr>
      </p:pic>
      <p:graphicFrame>
        <p:nvGraphicFramePr>
          <p:cNvPr id="3" name="Diagram 2">
            <a:extLst>
              <a:ext uri="{FF2B5EF4-FFF2-40B4-BE49-F238E27FC236}">
                <a16:creationId xmlns:a16="http://schemas.microsoft.com/office/drawing/2014/main" id="{6FB67EEB-FC0C-BDD7-74D0-B2CD62DA411A}"/>
              </a:ext>
            </a:extLst>
          </p:cNvPr>
          <p:cNvGraphicFramePr/>
          <p:nvPr/>
        </p:nvGraphicFramePr>
        <p:xfrm>
          <a:off x="838200" y="719666"/>
          <a:ext cx="10376140" cy="590542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TextBox 4">
            <a:extLst>
              <a:ext uri="{FF2B5EF4-FFF2-40B4-BE49-F238E27FC236}">
                <a16:creationId xmlns:a16="http://schemas.microsoft.com/office/drawing/2014/main" id="{ABB2E897-79C6-C5ED-8929-FD5E3FD0B9A5}"/>
              </a:ext>
            </a:extLst>
          </p:cNvPr>
          <p:cNvSpPr txBox="1"/>
          <p:nvPr/>
        </p:nvSpPr>
        <p:spPr>
          <a:xfrm>
            <a:off x="2208910" y="3429000"/>
            <a:ext cx="8022648" cy="3416320"/>
          </a:xfrm>
          <a:prstGeom prst="rect">
            <a:avLst/>
          </a:prstGeom>
          <a:noFill/>
        </p:spPr>
        <p:txBody>
          <a:bodyPr wrap="square" rtlCol="0">
            <a:spAutoFit/>
          </a:bodyPr>
          <a:lstStyle/>
          <a:p>
            <a:r>
              <a:rPr lang="en-GB"/>
              <a:t>- Criminological theories can be used together to overcome the fact they are simplifications. </a:t>
            </a:r>
          </a:p>
          <a:p>
            <a:endParaRPr lang="en-GB"/>
          </a:p>
          <a:p>
            <a:r>
              <a:rPr lang="en-GB"/>
              <a:t>- Different theories might help us to understand different aspects of events and processes.</a:t>
            </a:r>
          </a:p>
          <a:p>
            <a:endParaRPr lang="en-GB"/>
          </a:p>
          <a:p>
            <a:r>
              <a:rPr lang="en-GB"/>
              <a:t>- Commentators take previous theories and have added to them or amended them to make more sense of events. </a:t>
            </a:r>
          </a:p>
          <a:p>
            <a:endParaRPr lang="en-GB"/>
          </a:p>
          <a:p>
            <a:r>
              <a:rPr lang="en-GB"/>
              <a:t>E.G. </a:t>
            </a:r>
            <a:r>
              <a:rPr lang="en-GB" b="1"/>
              <a:t>Rational choice models </a:t>
            </a:r>
            <a:r>
              <a:rPr lang="en-GB"/>
              <a:t>– writers have recognised that the assumptions of early writers did not take into account the full complexity of human behaviour and the decision making process. </a:t>
            </a:r>
          </a:p>
        </p:txBody>
      </p:sp>
      <p:pic>
        <p:nvPicPr>
          <p:cNvPr id="12" name="Audio 11">
            <a:hlinkClick r:id="" action="ppaction://media"/>
            <a:extLst>
              <a:ext uri="{FF2B5EF4-FFF2-40B4-BE49-F238E27FC236}">
                <a16:creationId xmlns:a16="http://schemas.microsoft.com/office/drawing/2014/main" id="{FAAA33C0-91A8-066A-251D-083AFF621208}"/>
              </a:ext>
            </a:extLst>
          </p:cNvPr>
          <p:cNvPicPr>
            <a:picLocks noChangeAspect="1"/>
          </p:cNvPicPr>
          <p:nvPr>
            <a:audioFile r:link="rId3"/>
            <p:extLst>
              <p:ext uri="{DAA4B4D4-6D71-4841-9C94-3DE7FCFB9230}">
                <p14:media xmlns:p14="http://schemas.microsoft.com/office/powerpoint/2010/main" r:embed="rId2"/>
              </p:ext>
            </p:extLst>
          </p:nvPr>
        </p:nvPicPr>
        <p:blipFill>
          <a:blip r:embed="rId12"/>
          <a:srcRect l="-287500" t="-287500" r="-287500" b="-28750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811432641"/>
      </p:ext>
    </p:extLst>
  </p:cSld>
  <p:clrMapOvr>
    <a:masterClrMapping/>
  </p:clrMapOvr>
  <p:transition spd="med" advTm="70769">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8" fill="hold" display="0">
                  <p:stCondLst>
                    <p:cond delay="indefinite"/>
                  </p:stCondLst>
                  <p:endCondLst>
                    <p:cond evt="onStopAudio" delay="0">
                      <p:tgtEl>
                        <p:sldTgt/>
                      </p:tgtEl>
                    </p:cond>
                  </p:endCondLst>
                </p:cTn>
                <p:tgtEl>
                  <p:spTgt spid="12"/>
                </p:tgtEl>
              </p:cMediaNode>
            </p:audio>
          </p:childTnLst>
        </p:cTn>
      </p:par>
    </p:tnLst>
    <p:bldLst>
      <p:bldP spid="2" grpId="0"/>
      <p:bldGraphic spid="3" grpId="0">
        <p:bldAsOne/>
      </p:bldGraphic>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92423-ACD6-6254-2004-297DB871260C}"/>
              </a:ext>
            </a:extLst>
          </p:cNvPr>
          <p:cNvSpPr>
            <a:spLocks noGrp="1"/>
          </p:cNvSpPr>
          <p:nvPr>
            <p:ph type="title"/>
          </p:nvPr>
        </p:nvSpPr>
        <p:spPr/>
        <p:txBody>
          <a:bodyPr/>
          <a:lstStyle/>
          <a:p>
            <a:r>
              <a:rPr lang="en-GB" dirty="0"/>
              <a:t>Historical context of integrated theories </a:t>
            </a:r>
          </a:p>
        </p:txBody>
      </p:sp>
      <p:graphicFrame>
        <p:nvGraphicFramePr>
          <p:cNvPr id="8" name="Content Placeholder 2">
            <a:extLst>
              <a:ext uri="{FF2B5EF4-FFF2-40B4-BE49-F238E27FC236}">
                <a16:creationId xmlns:a16="http://schemas.microsoft.com/office/drawing/2014/main" id="{43397112-8C48-242F-16D1-687D3E897823}"/>
              </a:ext>
            </a:extLst>
          </p:cNvPr>
          <p:cNvGraphicFramePr>
            <a:graphicFrameLocks noGrp="1"/>
          </p:cNvGraphicFramePr>
          <p:nvPr>
            <p:ph idx="1"/>
          </p:nvPr>
        </p:nvGraphicFramePr>
        <p:xfrm>
          <a:off x="700635" y="1849120"/>
          <a:ext cx="4785765" cy="408009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Rectangle 3">
            <a:extLst>
              <a:ext uri="{FF2B5EF4-FFF2-40B4-BE49-F238E27FC236}">
                <a16:creationId xmlns:a16="http://schemas.microsoft.com/office/drawing/2014/main" id="{D243F9BE-273F-A7B3-D63C-CA3B11CBFFC4}"/>
              </a:ext>
            </a:extLst>
          </p:cNvPr>
          <p:cNvSpPr/>
          <p:nvPr/>
        </p:nvSpPr>
        <p:spPr>
          <a:xfrm>
            <a:off x="7130206" y="2014835"/>
            <a:ext cx="3417988"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Exclusivity</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5" name="Callout: Up Arrow 4">
            <a:extLst>
              <a:ext uri="{FF2B5EF4-FFF2-40B4-BE49-F238E27FC236}">
                <a16:creationId xmlns:a16="http://schemas.microsoft.com/office/drawing/2014/main" id="{C73EC9B7-21C2-578A-1B39-EDF10EB28F3E}"/>
              </a:ext>
            </a:extLst>
          </p:cNvPr>
          <p:cNvSpPr/>
          <p:nvPr/>
        </p:nvSpPr>
        <p:spPr>
          <a:xfrm>
            <a:off x="6046267" y="2938165"/>
            <a:ext cx="5345633" cy="2991049"/>
          </a:xfrm>
          <a:prstGeom prst="upArrow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6" name="TextBox 5">
            <a:extLst>
              <a:ext uri="{FF2B5EF4-FFF2-40B4-BE49-F238E27FC236}">
                <a16:creationId xmlns:a16="http://schemas.microsoft.com/office/drawing/2014/main" id="{E0E6439D-A929-47EE-B21A-CABDF1D555BA}"/>
              </a:ext>
            </a:extLst>
          </p:cNvPr>
          <p:cNvSpPr txBox="1"/>
          <p:nvPr/>
        </p:nvSpPr>
        <p:spPr>
          <a:xfrm>
            <a:off x="6273800" y="4229100"/>
            <a:ext cx="4851400" cy="1477328"/>
          </a:xfrm>
          <a:prstGeom prst="rect">
            <a:avLst/>
          </a:prstGeom>
          <a:noFill/>
        </p:spPr>
        <p:txBody>
          <a:bodyPr wrap="square" rtlCol="0">
            <a:spAutoFit/>
          </a:bodyPr>
          <a:lstStyle/>
          <a:p>
            <a:pPr algn="ctr"/>
            <a:r>
              <a:rPr lang="en-GB" dirty="0"/>
              <a:t>A single- minded focus on a specific way of explaining crime which ignores other theories.</a:t>
            </a:r>
          </a:p>
          <a:p>
            <a:pPr algn="ctr"/>
            <a:endParaRPr lang="en-GB" dirty="0"/>
          </a:p>
          <a:p>
            <a:pPr algn="ctr"/>
            <a:r>
              <a:rPr lang="en-GB" dirty="0"/>
              <a:t>Pro- Can offer clarity of thought</a:t>
            </a:r>
          </a:p>
          <a:p>
            <a:pPr algn="ctr"/>
            <a:r>
              <a:rPr lang="en-GB" dirty="0"/>
              <a:t>Con – Narrow-mindedness</a:t>
            </a:r>
          </a:p>
        </p:txBody>
      </p:sp>
      <p:pic>
        <p:nvPicPr>
          <p:cNvPr id="9" name="Audio 8">
            <a:hlinkClick r:id="" action="ppaction://media"/>
            <a:extLst>
              <a:ext uri="{FF2B5EF4-FFF2-40B4-BE49-F238E27FC236}">
                <a16:creationId xmlns:a16="http://schemas.microsoft.com/office/drawing/2014/main" id="{CAADF2FA-0637-82A5-C1D4-C69A2E08A514}"/>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48483635"/>
      </p:ext>
    </p:extLst>
  </p:cSld>
  <p:clrMapOvr>
    <a:masterClrMapping/>
  </p:clrMapOvr>
  <p:transition spd="med" advTm="23842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72804-220A-CA1E-512A-A1333C6BD5F3}"/>
              </a:ext>
            </a:extLst>
          </p:cNvPr>
          <p:cNvSpPr>
            <a:spLocks noGrp="1"/>
          </p:cNvSpPr>
          <p:nvPr>
            <p:ph type="title"/>
          </p:nvPr>
        </p:nvSpPr>
        <p:spPr/>
        <p:txBody>
          <a:bodyPr/>
          <a:lstStyle/>
          <a:p>
            <a:r>
              <a:rPr lang="en-GB" dirty="0"/>
              <a:t>How do integrated theories work?</a:t>
            </a:r>
          </a:p>
        </p:txBody>
      </p:sp>
      <p:sp>
        <p:nvSpPr>
          <p:cNvPr id="4" name="Flowchart: Connector 3">
            <a:extLst>
              <a:ext uri="{FF2B5EF4-FFF2-40B4-BE49-F238E27FC236}">
                <a16:creationId xmlns:a16="http://schemas.microsoft.com/office/drawing/2014/main" id="{82E04E00-95BC-6BBC-20E2-4DE4AFC7A84E}"/>
              </a:ext>
            </a:extLst>
          </p:cNvPr>
          <p:cNvSpPr/>
          <p:nvPr/>
        </p:nvSpPr>
        <p:spPr>
          <a:xfrm>
            <a:off x="533400" y="2293126"/>
            <a:ext cx="3683000" cy="3642778"/>
          </a:xfrm>
          <a:prstGeom prst="flowChartConnector">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sp>
        <p:nvSpPr>
          <p:cNvPr id="7" name="Flowchart: Connector 6">
            <a:extLst>
              <a:ext uri="{FF2B5EF4-FFF2-40B4-BE49-F238E27FC236}">
                <a16:creationId xmlns:a16="http://schemas.microsoft.com/office/drawing/2014/main" id="{78A8E3F4-3295-73EE-2064-66C3D25D4F09}"/>
              </a:ext>
            </a:extLst>
          </p:cNvPr>
          <p:cNvSpPr/>
          <p:nvPr/>
        </p:nvSpPr>
        <p:spPr>
          <a:xfrm>
            <a:off x="4383635" y="2248882"/>
            <a:ext cx="3683000" cy="3642778"/>
          </a:xfrm>
          <a:prstGeom prst="flowChartConnector">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sp>
        <p:nvSpPr>
          <p:cNvPr id="8" name="Flowchart: Connector 7">
            <a:extLst>
              <a:ext uri="{FF2B5EF4-FFF2-40B4-BE49-F238E27FC236}">
                <a16:creationId xmlns:a16="http://schemas.microsoft.com/office/drawing/2014/main" id="{06E6EF6B-4687-6A8B-348C-82D08AE8C653}"/>
              </a:ext>
            </a:extLst>
          </p:cNvPr>
          <p:cNvSpPr/>
          <p:nvPr/>
        </p:nvSpPr>
        <p:spPr>
          <a:xfrm>
            <a:off x="8343900" y="2248882"/>
            <a:ext cx="3683000" cy="3642778"/>
          </a:xfrm>
          <a:prstGeom prst="flowChartConnector">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sp>
        <p:nvSpPr>
          <p:cNvPr id="9" name="TextBox 8">
            <a:extLst>
              <a:ext uri="{FF2B5EF4-FFF2-40B4-BE49-F238E27FC236}">
                <a16:creationId xmlns:a16="http://schemas.microsoft.com/office/drawing/2014/main" id="{C10B6B7E-7723-9B49-DE4B-8BCAA28BF369}"/>
              </a:ext>
            </a:extLst>
          </p:cNvPr>
          <p:cNvSpPr txBox="1"/>
          <p:nvPr/>
        </p:nvSpPr>
        <p:spPr>
          <a:xfrm>
            <a:off x="1155699" y="2933700"/>
            <a:ext cx="2592935" cy="2554545"/>
          </a:xfrm>
          <a:prstGeom prst="rect">
            <a:avLst/>
          </a:prstGeom>
          <a:noFill/>
        </p:spPr>
        <p:txBody>
          <a:bodyPr wrap="square" rtlCol="0">
            <a:spAutoFit/>
          </a:bodyPr>
          <a:lstStyle/>
          <a:p>
            <a:pPr algn="ctr"/>
            <a:r>
              <a:rPr lang="en-GB" sz="2000" b="1" dirty="0"/>
              <a:t>Within theory</a:t>
            </a:r>
            <a:endParaRPr lang="en-GB" sz="2000" dirty="0"/>
          </a:p>
          <a:p>
            <a:r>
              <a:rPr lang="en-GB" sz="2000" dirty="0"/>
              <a:t>A theory will build on arguments made from similar theories within its own strand of explanation.</a:t>
            </a:r>
          </a:p>
          <a:p>
            <a:r>
              <a:rPr lang="en-GB" sz="2000" dirty="0"/>
              <a:t>E.G hormones and  substance addiction. </a:t>
            </a:r>
          </a:p>
        </p:txBody>
      </p:sp>
      <p:sp>
        <p:nvSpPr>
          <p:cNvPr id="10" name="TextBox 9">
            <a:extLst>
              <a:ext uri="{FF2B5EF4-FFF2-40B4-BE49-F238E27FC236}">
                <a16:creationId xmlns:a16="http://schemas.microsoft.com/office/drawing/2014/main" id="{B8FCA29F-1862-A4D9-27C5-98C9D862C8A0}"/>
              </a:ext>
            </a:extLst>
          </p:cNvPr>
          <p:cNvSpPr txBox="1"/>
          <p:nvPr/>
        </p:nvSpPr>
        <p:spPr>
          <a:xfrm>
            <a:off x="5069435" y="2799731"/>
            <a:ext cx="2603500" cy="2585323"/>
          </a:xfrm>
          <a:prstGeom prst="rect">
            <a:avLst/>
          </a:prstGeom>
          <a:noFill/>
        </p:spPr>
        <p:txBody>
          <a:bodyPr wrap="square" rtlCol="0">
            <a:spAutoFit/>
          </a:bodyPr>
          <a:lstStyle/>
          <a:p>
            <a:r>
              <a:rPr lang="en-GB" b="1" dirty="0"/>
              <a:t>Within the same school</a:t>
            </a:r>
          </a:p>
          <a:p>
            <a:endParaRPr lang="en-GB" b="1" dirty="0"/>
          </a:p>
          <a:p>
            <a:pPr algn="ctr"/>
            <a:r>
              <a:rPr lang="en-GB" dirty="0"/>
              <a:t>A theory will consider and integrate arguments made by other strands of explanation within the same school. </a:t>
            </a:r>
          </a:p>
          <a:p>
            <a:pPr algn="ctr"/>
            <a:r>
              <a:rPr lang="en-GB" dirty="0"/>
              <a:t>E.G Bio-social positivism</a:t>
            </a:r>
          </a:p>
        </p:txBody>
      </p:sp>
      <p:sp>
        <p:nvSpPr>
          <p:cNvPr id="11" name="TextBox 10">
            <a:extLst>
              <a:ext uri="{FF2B5EF4-FFF2-40B4-BE49-F238E27FC236}">
                <a16:creationId xmlns:a16="http://schemas.microsoft.com/office/drawing/2014/main" id="{8F1E2971-4DAA-A8C4-48AC-6A8AF30E49B7}"/>
              </a:ext>
            </a:extLst>
          </p:cNvPr>
          <p:cNvSpPr txBox="1"/>
          <p:nvPr/>
        </p:nvSpPr>
        <p:spPr>
          <a:xfrm>
            <a:off x="8839200" y="2933700"/>
            <a:ext cx="2552700" cy="2308324"/>
          </a:xfrm>
          <a:prstGeom prst="rect">
            <a:avLst/>
          </a:prstGeom>
          <a:noFill/>
        </p:spPr>
        <p:txBody>
          <a:bodyPr wrap="square" rtlCol="0">
            <a:spAutoFit/>
          </a:bodyPr>
          <a:lstStyle/>
          <a:p>
            <a:pPr algn="ctr"/>
            <a:r>
              <a:rPr lang="en-GB" b="1" dirty="0"/>
              <a:t>Between different criminological schools</a:t>
            </a:r>
          </a:p>
          <a:p>
            <a:endParaRPr lang="en-GB" b="1" dirty="0"/>
          </a:p>
          <a:p>
            <a:pPr algn="ctr"/>
            <a:r>
              <a:rPr lang="en-GB" dirty="0"/>
              <a:t>E.G neo-classicism integrates arguments from rational choice theory and certain positivist ideas.  </a:t>
            </a:r>
          </a:p>
        </p:txBody>
      </p:sp>
      <p:pic>
        <p:nvPicPr>
          <p:cNvPr id="5" name="Audio 4">
            <a:hlinkClick r:id="" action="ppaction://media"/>
            <a:extLst>
              <a:ext uri="{FF2B5EF4-FFF2-40B4-BE49-F238E27FC236}">
                <a16:creationId xmlns:a16="http://schemas.microsoft.com/office/drawing/2014/main" id="{C8E44DA7-7B7C-A08F-5B85-AC7927E20A88}"/>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287500" t="-287500" r="-287500" b="-28750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030552021"/>
      </p:ext>
    </p:extLst>
  </p:cSld>
  <p:clrMapOvr>
    <a:masterClrMapping/>
  </p:clrMapOvr>
  <p:transition spd="med" advTm="145987">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ppt_x"/>
                                          </p:val>
                                        </p:tav>
                                        <p:tav tm="100000">
                                          <p:val>
                                            <p:strVal val="#ppt_x"/>
                                          </p:val>
                                        </p:tav>
                                      </p:tavLst>
                                    </p:anim>
                                    <p:anim calcmode="lin" valueType="num">
                                      <p:cBhvr additive="base">
                                        <p:cTn id="4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1" fill="hold" display="0">
                  <p:stCondLst>
                    <p:cond delay="indefinite"/>
                  </p:stCondLst>
                  <p:endCondLst>
                    <p:cond evt="onStopAudio" delay="0">
                      <p:tgtEl>
                        <p:sldTgt/>
                      </p:tgtEl>
                    </p:cond>
                  </p:endCondLst>
                </p:cTn>
                <p:tgtEl>
                  <p:spTgt spid="5"/>
                </p:tgtEl>
              </p:cMediaNode>
            </p:audio>
          </p:childTnLst>
        </p:cTn>
      </p:par>
    </p:tnLst>
    <p:bldLst>
      <p:bldP spid="2" grpId="0"/>
      <p:bldP spid="4" grpId="0" animBg="1"/>
      <p:bldP spid="7" grpId="0" animBg="1"/>
      <p:bldP spid="8" grpId="0" animBg="1"/>
      <p:bldP spid="9"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F61B21B-C704-8330-6871-65617F451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8E3019-CB31-0760-607E-3AF9027150C0}"/>
              </a:ext>
            </a:extLst>
          </p:cNvPr>
          <p:cNvSpPr>
            <a:spLocks noGrp="1"/>
          </p:cNvSpPr>
          <p:nvPr>
            <p:ph type="ctrTitle"/>
          </p:nvPr>
        </p:nvSpPr>
        <p:spPr>
          <a:xfrm>
            <a:off x="312252" y="752668"/>
            <a:ext cx="4793148" cy="2671668"/>
          </a:xfrm>
        </p:spPr>
        <p:txBody>
          <a:bodyPr anchor="t">
            <a:normAutofit/>
          </a:bodyPr>
          <a:lstStyle/>
          <a:p>
            <a:r>
              <a:rPr lang="en-GB" sz="4800" dirty="0"/>
              <a:t>Integrated positivist theories</a:t>
            </a:r>
          </a:p>
        </p:txBody>
      </p:sp>
      <p:sp>
        <p:nvSpPr>
          <p:cNvPr id="15" name="Freeform: Shape 14">
            <a:extLst>
              <a:ext uri="{FF2B5EF4-FFF2-40B4-BE49-F238E27FC236}">
                <a16:creationId xmlns:a16="http://schemas.microsoft.com/office/drawing/2014/main" id="{030DA1E2-5E6E-CE76-A451-E40CFA5E00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9274" y="838201"/>
            <a:ext cx="5244527" cy="5181600"/>
          </a:xfrm>
          <a:custGeom>
            <a:avLst/>
            <a:gdLst>
              <a:gd name="connsiteX0" fmla="*/ 525103 w 5244527"/>
              <a:gd name="connsiteY0" fmla="*/ 0 h 5181600"/>
              <a:gd name="connsiteX1" fmla="*/ 4719424 w 5244527"/>
              <a:gd name="connsiteY1" fmla="*/ 0 h 5181600"/>
              <a:gd name="connsiteX2" fmla="*/ 5244527 w 5244527"/>
              <a:gd name="connsiteY2" fmla="*/ 525103 h 5181600"/>
              <a:gd name="connsiteX3" fmla="*/ 5244527 w 5244527"/>
              <a:gd name="connsiteY3" fmla="*/ 4656497 h 5181600"/>
              <a:gd name="connsiteX4" fmla="*/ 4719424 w 5244527"/>
              <a:gd name="connsiteY4" fmla="*/ 5181600 h 5181600"/>
              <a:gd name="connsiteX5" fmla="*/ 525103 w 5244527"/>
              <a:gd name="connsiteY5" fmla="*/ 5181600 h 5181600"/>
              <a:gd name="connsiteX6" fmla="*/ 0 w 5244527"/>
              <a:gd name="connsiteY6" fmla="*/ 4656497 h 5181600"/>
              <a:gd name="connsiteX7" fmla="*/ 0 w 5244527"/>
              <a:gd name="connsiteY7" fmla="*/ 525103 h 5181600"/>
              <a:gd name="connsiteX8" fmla="*/ 525103 w 5244527"/>
              <a:gd name="connsiteY8" fmla="*/ 0 h 518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44527" h="5181600">
                <a:moveTo>
                  <a:pt x="525103" y="0"/>
                </a:moveTo>
                <a:lnTo>
                  <a:pt x="4719424" y="0"/>
                </a:lnTo>
                <a:cubicBezTo>
                  <a:pt x="5009430" y="0"/>
                  <a:pt x="5244527" y="235097"/>
                  <a:pt x="5244527" y="525103"/>
                </a:cubicBezTo>
                <a:lnTo>
                  <a:pt x="5244527" y="4656497"/>
                </a:lnTo>
                <a:cubicBezTo>
                  <a:pt x="5244527" y="4946503"/>
                  <a:pt x="5009430" y="5181600"/>
                  <a:pt x="4719424" y="5181600"/>
                </a:cubicBezTo>
                <a:lnTo>
                  <a:pt x="525103" y="5181600"/>
                </a:lnTo>
                <a:cubicBezTo>
                  <a:pt x="235097" y="5181600"/>
                  <a:pt x="0" y="4946503"/>
                  <a:pt x="0" y="4656497"/>
                </a:cubicBezTo>
                <a:lnTo>
                  <a:pt x="0" y="525103"/>
                </a:lnTo>
                <a:cubicBezTo>
                  <a:pt x="0" y="235097"/>
                  <a:pt x="235097" y="0"/>
                  <a:pt x="525103"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Head with Gears">
            <a:extLst>
              <a:ext uri="{FF2B5EF4-FFF2-40B4-BE49-F238E27FC236}">
                <a16:creationId xmlns:a16="http://schemas.microsoft.com/office/drawing/2014/main" id="{48B0B568-937B-49E0-0517-7EFE7047E2F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824511" y="1528618"/>
            <a:ext cx="3808492" cy="3808492"/>
          </a:xfrm>
          <a:prstGeom prst="rect">
            <a:avLst/>
          </a:prstGeom>
        </p:spPr>
      </p:pic>
      <p:sp>
        <p:nvSpPr>
          <p:cNvPr id="6" name="Slide Number Placeholder 5">
            <a:extLst>
              <a:ext uri="{FF2B5EF4-FFF2-40B4-BE49-F238E27FC236}">
                <a16:creationId xmlns:a16="http://schemas.microsoft.com/office/drawing/2014/main" id="{210163AD-7C0E-0A72-3CD4-F6AAC007C3B7}"/>
              </a:ext>
            </a:extLst>
          </p:cNvPr>
          <p:cNvSpPr>
            <a:spLocks noGrp="1"/>
          </p:cNvSpPr>
          <p:nvPr>
            <p:ph type="sldNum" sz="quarter" idx="12"/>
          </p:nvPr>
        </p:nvSpPr>
        <p:spPr>
          <a:xfrm>
            <a:off x="11403951" y="6425816"/>
            <a:ext cx="429768" cy="365125"/>
          </a:xfrm>
        </p:spPr>
        <p:txBody>
          <a:bodyPr>
            <a:normAutofit/>
          </a:bodyPr>
          <a:lstStyle/>
          <a:p>
            <a:pPr>
              <a:spcAft>
                <a:spcPts val="600"/>
              </a:spcAft>
            </a:pPr>
            <a:fld id="{6E91CC32-6A6B-4E2E-BBA1-6864F305DA26}" type="slidenum">
              <a:rPr lang="en-US">
                <a:solidFill>
                  <a:srgbClr val="FFFFFF"/>
                </a:solidFill>
              </a:rPr>
              <a:pPr>
                <a:spcAft>
                  <a:spcPts val="600"/>
                </a:spcAft>
              </a:pPr>
              <a:t>9</a:t>
            </a:fld>
            <a:endParaRPr lang="en-US">
              <a:solidFill>
                <a:srgbClr val="FFFFFF"/>
              </a:solidFill>
            </a:endParaRPr>
          </a:p>
        </p:txBody>
      </p:sp>
      <p:pic>
        <p:nvPicPr>
          <p:cNvPr id="5" name="Audio 4">
            <a:hlinkClick r:id="" action="ppaction://media"/>
            <a:extLst>
              <a:ext uri="{FF2B5EF4-FFF2-40B4-BE49-F238E27FC236}">
                <a16:creationId xmlns:a16="http://schemas.microsoft.com/office/drawing/2014/main" id="{D822F6BB-C9B1-83E5-54A2-09308AC437E3}"/>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31658564"/>
      </p:ext>
    </p:extLst>
  </p:cSld>
  <p:clrMapOvr>
    <a:masterClrMapping/>
  </p:clrMapOvr>
  <p:transition spd="med" advTm="83708">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par>
                                <p:cTn id="7" presetID="10" presetClass="entr" presetSubtype="0" fill="hold" grpId="0" nodeType="withEffect">
                                  <p:stCondLst>
                                    <p:cond delay="1000"/>
                                  </p:stCondLst>
                                  <p:iterate>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700"/>
                                        <p:tgtEl>
                                          <p:spTgt spid="2"/>
                                        </p:tgtEl>
                                      </p:cBhvr>
                                    </p:animEffect>
                                  </p:childTnLst>
                                </p:cTn>
                              </p:par>
                              <p:par>
                                <p:cTn id="10" presetID="10" presetClass="entr" presetSubtype="0" fill="hold" nodeType="withEffect">
                                  <p:stCondLst>
                                    <p:cond delay="500"/>
                                  </p:stCondLst>
                                  <p:iterate>
                                    <p:tmPct val="10000"/>
                                  </p:iterate>
                                  <p:childTnLst>
                                    <p:set>
                                      <p:cBhvr>
                                        <p:cTn id="11" dur="1" fill="hold">
                                          <p:stCondLst>
                                            <p:cond delay="0"/>
                                          </p:stCondLst>
                                        </p:cTn>
                                        <p:tgtEl>
                                          <p:spTgt spid="10"/>
                                        </p:tgtEl>
                                        <p:attrNameLst>
                                          <p:attrName>style.visibility</p:attrName>
                                        </p:attrNameLst>
                                      </p:cBhvr>
                                      <p:to>
                                        <p:strVal val="visible"/>
                                      </p:to>
                                    </p:set>
                                    <p:animEffect transition="in" filter="fade">
                                      <p:cBhvr>
                                        <p:cTn id="12" dur="7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5"/>
                </p:tgtEl>
              </p:cMediaNode>
            </p:audio>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F710FDB-0919-493E-8539-8240C23F1E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839AF6-50F5-D403-5DDA-0E30A3CB89B0}"/>
              </a:ext>
            </a:extLst>
          </p:cNvPr>
          <p:cNvSpPr>
            <a:spLocks noGrp="1"/>
          </p:cNvSpPr>
          <p:nvPr>
            <p:ph type="title"/>
          </p:nvPr>
        </p:nvSpPr>
        <p:spPr>
          <a:xfrm>
            <a:off x="704087" y="559063"/>
            <a:ext cx="3306747" cy="5256025"/>
          </a:xfrm>
        </p:spPr>
        <p:txBody>
          <a:bodyPr>
            <a:normAutofit/>
          </a:bodyPr>
          <a:lstStyle/>
          <a:p>
            <a:r>
              <a:rPr lang="en-GB" sz="3100" dirty="0"/>
              <a:t>Integrated positivist theories – </a:t>
            </a:r>
            <a:r>
              <a:rPr lang="en-GB" sz="3100" b="1" dirty="0">
                <a:solidFill>
                  <a:schemeClr val="accent3">
                    <a:lumMod val="60000"/>
                    <a:lumOff val="40000"/>
                  </a:schemeClr>
                </a:solidFill>
              </a:rPr>
              <a:t>SOCIOBIOLOGICAL THEORIES</a:t>
            </a:r>
          </a:p>
        </p:txBody>
      </p:sp>
      <p:sp>
        <p:nvSpPr>
          <p:cNvPr id="3" name="Content Placeholder 2">
            <a:extLst>
              <a:ext uri="{FF2B5EF4-FFF2-40B4-BE49-F238E27FC236}">
                <a16:creationId xmlns:a16="http://schemas.microsoft.com/office/drawing/2014/main" id="{F0D2255F-5F3C-A61E-014F-50B9F0D9003F}"/>
              </a:ext>
            </a:extLst>
          </p:cNvPr>
          <p:cNvSpPr>
            <a:spLocks noGrp="1"/>
          </p:cNvSpPr>
          <p:nvPr>
            <p:ph idx="1"/>
          </p:nvPr>
        </p:nvSpPr>
        <p:spPr>
          <a:xfrm>
            <a:off x="4643022" y="622249"/>
            <a:ext cx="6844892" cy="5639712"/>
          </a:xfrm>
        </p:spPr>
        <p:txBody>
          <a:bodyPr>
            <a:normAutofit/>
          </a:bodyPr>
          <a:lstStyle/>
          <a:p>
            <a:pPr marL="0" indent="0">
              <a:buNone/>
            </a:pPr>
            <a:r>
              <a:rPr lang="en-GB" b="1" u="sng" dirty="0"/>
              <a:t>Biosocial theory of late 70s 80s</a:t>
            </a:r>
          </a:p>
          <a:p>
            <a:pPr>
              <a:buFontTx/>
              <a:buChar char="-"/>
            </a:pPr>
            <a:r>
              <a:rPr lang="en-GB" b="1" dirty="0"/>
              <a:t>Explains crime as the results of interactions between biological and socio-environmental factors.</a:t>
            </a:r>
          </a:p>
          <a:p>
            <a:pPr>
              <a:buFontTx/>
              <a:buChar char="-"/>
            </a:pPr>
            <a:r>
              <a:rPr lang="en-GB" b="1" dirty="0"/>
              <a:t>Mednick (1977) ‘</a:t>
            </a:r>
            <a:r>
              <a:rPr lang="en-GB" dirty="0"/>
              <a:t>‘the value of biological factors is more limited in predicted antisocial behaviour in individuals who have experienced criminogenic social conditions in their rearing’ (Mednick et al., 1987: 68).</a:t>
            </a:r>
          </a:p>
          <a:p>
            <a:pPr>
              <a:buFontTx/>
              <a:buChar char="-"/>
            </a:pPr>
            <a:r>
              <a:rPr lang="en-GB" dirty="0"/>
              <a:t>Majority of people have biological instincts and urges to commit crime but we are able to control them.</a:t>
            </a:r>
          </a:p>
          <a:p>
            <a:pPr>
              <a:buFontTx/>
              <a:buChar char="-"/>
            </a:pPr>
            <a:r>
              <a:rPr lang="en-GB" dirty="0"/>
              <a:t>Those who do commit crime are more likely to experience a combination of socio-environmental problems.</a:t>
            </a:r>
          </a:p>
          <a:p>
            <a:pPr>
              <a:buFontTx/>
              <a:buChar char="-"/>
            </a:pPr>
            <a:r>
              <a:rPr lang="en-GB" b="1" dirty="0" err="1"/>
              <a:t>C.Ray</a:t>
            </a:r>
            <a:r>
              <a:rPr lang="en-GB" b="1" dirty="0"/>
              <a:t> Jeffery (1977) – Biopsychosocial theory of crime</a:t>
            </a:r>
          </a:p>
        </p:txBody>
      </p:sp>
      <p:cxnSp>
        <p:nvCxnSpPr>
          <p:cNvPr id="10" name="Straight Connector 9">
            <a:extLst>
              <a:ext uri="{FF2B5EF4-FFF2-40B4-BE49-F238E27FC236}">
                <a16:creationId xmlns:a16="http://schemas.microsoft.com/office/drawing/2014/main" id="{0AFF0B6C-73E2-4B40-9280-938C14922C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223541" y="723900"/>
            <a:ext cx="15948" cy="54500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Audio 5">
            <a:hlinkClick r:id="" action="ppaction://media"/>
            <a:extLst>
              <a:ext uri="{FF2B5EF4-FFF2-40B4-BE49-F238E27FC236}">
                <a16:creationId xmlns:a16="http://schemas.microsoft.com/office/drawing/2014/main" id="{DF53A9E3-CBB9-6344-6A16-3590F6C57DA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08194545"/>
      </p:ext>
    </p:extLst>
  </p:cSld>
  <p:clrMapOvr>
    <a:masterClrMapping/>
  </p:clrMapOvr>
  <p:transition spd="med" advTm="234815">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F710FDB-0919-493E-8539-8240C23F1E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cxnSp>
        <p:nvCxnSpPr>
          <p:cNvPr id="10" name="Straight Connector 9">
            <a:extLst>
              <a:ext uri="{FF2B5EF4-FFF2-40B4-BE49-F238E27FC236}">
                <a16:creationId xmlns:a16="http://schemas.microsoft.com/office/drawing/2014/main" id="{22F20000-FD86-48F6-9363-FEC90C932D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2AE332-6ACA-45BE-875F-91A291D4A4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37839AF6-50F5-D403-5DDA-0E30A3CB89B0}"/>
              </a:ext>
            </a:extLst>
          </p:cNvPr>
          <p:cNvSpPr>
            <a:spLocks noGrp="1"/>
          </p:cNvSpPr>
          <p:nvPr>
            <p:ph type="title"/>
          </p:nvPr>
        </p:nvSpPr>
        <p:spPr>
          <a:xfrm>
            <a:off x="702129" y="914760"/>
            <a:ext cx="3678485" cy="3543764"/>
          </a:xfrm>
        </p:spPr>
        <p:txBody>
          <a:bodyPr>
            <a:normAutofit/>
          </a:bodyPr>
          <a:lstStyle/>
          <a:p>
            <a:r>
              <a:rPr lang="en-GB" sz="3400" dirty="0"/>
              <a:t>Integrated positivist theories – </a:t>
            </a:r>
            <a:r>
              <a:rPr lang="en-GB" sz="3400" b="1" dirty="0">
                <a:solidFill>
                  <a:schemeClr val="accent3">
                    <a:lumMod val="60000"/>
                    <a:lumOff val="40000"/>
                  </a:schemeClr>
                </a:solidFill>
              </a:rPr>
              <a:t>SOCIOBIOLOGICAL THEORIES</a:t>
            </a:r>
          </a:p>
        </p:txBody>
      </p:sp>
      <p:sp>
        <p:nvSpPr>
          <p:cNvPr id="3" name="Content Placeholder 2">
            <a:extLst>
              <a:ext uri="{FF2B5EF4-FFF2-40B4-BE49-F238E27FC236}">
                <a16:creationId xmlns:a16="http://schemas.microsoft.com/office/drawing/2014/main" id="{F0D2255F-5F3C-A61E-014F-50B9F0D9003F}"/>
              </a:ext>
            </a:extLst>
          </p:cNvPr>
          <p:cNvSpPr>
            <a:spLocks noGrp="1"/>
          </p:cNvSpPr>
          <p:nvPr>
            <p:ph idx="1"/>
          </p:nvPr>
        </p:nvSpPr>
        <p:spPr>
          <a:xfrm>
            <a:off x="4773168" y="993228"/>
            <a:ext cx="6720840" cy="4935981"/>
          </a:xfrm>
        </p:spPr>
        <p:txBody>
          <a:bodyPr>
            <a:normAutofit/>
          </a:bodyPr>
          <a:lstStyle/>
          <a:p>
            <a:pPr marL="0" indent="0">
              <a:lnSpc>
                <a:spcPct val="110000"/>
              </a:lnSpc>
              <a:buNone/>
            </a:pPr>
            <a:r>
              <a:rPr lang="en-GB" b="1" u="sng"/>
              <a:t>Right realist biosocial theory</a:t>
            </a:r>
          </a:p>
          <a:p>
            <a:pPr marL="0" indent="0">
              <a:lnSpc>
                <a:spcPct val="110000"/>
              </a:lnSpc>
              <a:buNone/>
            </a:pPr>
            <a:r>
              <a:rPr lang="en-GB" b="1" dirty="0"/>
              <a:t>Wilson and </a:t>
            </a:r>
            <a:r>
              <a:rPr lang="en-GB" b="1" dirty="0" err="1"/>
              <a:t>Hernstein</a:t>
            </a:r>
            <a:r>
              <a:rPr lang="en-GB" b="1" dirty="0"/>
              <a:t> (1985): - </a:t>
            </a:r>
            <a:r>
              <a:rPr lang="en-GB" dirty="0"/>
              <a:t>Most crime is committed by young men and therefore this should form the main focus of theoretical explanations. </a:t>
            </a:r>
            <a:endParaRPr lang="en-GB"/>
          </a:p>
          <a:p>
            <a:pPr marL="0" indent="0">
              <a:lnSpc>
                <a:spcPct val="110000"/>
              </a:lnSpc>
              <a:buNone/>
            </a:pPr>
            <a:r>
              <a:rPr lang="en-GB" b="1" u="sng" dirty="0"/>
              <a:t>X </a:t>
            </a:r>
            <a:r>
              <a:rPr lang="en-GB" dirty="0"/>
              <a:t>– What about female offending?</a:t>
            </a:r>
            <a:endParaRPr lang="en-GB"/>
          </a:p>
          <a:p>
            <a:pPr marL="0" indent="0">
              <a:lnSpc>
                <a:spcPct val="110000"/>
              </a:lnSpc>
              <a:buNone/>
            </a:pPr>
            <a:r>
              <a:rPr lang="en-GB" dirty="0"/>
              <a:t>Wilson and </a:t>
            </a:r>
            <a:r>
              <a:rPr lang="en-GB" dirty="0" err="1"/>
              <a:t>Hernstein</a:t>
            </a:r>
            <a:r>
              <a:rPr lang="en-GB" dirty="0"/>
              <a:t> explained the behaviour of young men and crime because of an interaction between biological and sociological factors:</a:t>
            </a:r>
            <a:endParaRPr lang="en-GB"/>
          </a:p>
          <a:p>
            <a:pPr marL="0" indent="0">
              <a:lnSpc>
                <a:spcPct val="110000"/>
              </a:lnSpc>
              <a:buNone/>
            </a:pPr>
            <a:r>
              <a:rPr lang="en-GB" dirty="0"/>
              <a:t>A tendency to commit crime comes from both the biological status of being a young male but this is also influenced in terms of how that young male is treated by family, peers and wider society.</a:t>
            </a:r>
            <a:endParaRPr lang="en-GB"/>
          </a:p>
          <a:p>
            <a:pPr marL="0" indent="0">
              <a:lnSpc>
                <a:spcPct val="110000"/>
              </a:lnSpc>
              <a:buNone/>
            </a:pPr>
            <a:endParaRPr lang="en-GB"/>
          </a:p>
        </p:txBody>
      </p:sp>
      <p:pic>
        <p:nvPicPr>
          <p:cNvPr id="6" name="Audio 5">
            <a:hlinkClick r:id="" action="ppaction://media"/>
            <a:extLst>
              <a:ext uri="{FF2B5EF4-FFF2-40B4-BE49-F238E27FC236}">
                <a16:creationId xmlns:a16="http://schemas.microsoft.com/office/drawing/2014/main" id="{08314B04-CA18-296F-C066-BD20EED784D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904199843"/>
      </p:ext>
    </p:extLst>
  </p:cSld>
  <p:clrMapOvr>
    <a:masterClrMapping/>
  </p:clrMapOvr>
  <p:transition spd="med" advTm="272562">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5A24D33-48FD-CAF6-A483-F0DF678ACDBD}"/>
              </a:ext>
            </a:extLst>
          </p:cNvPr>
          <p:cNvPicPr>
            <a:picLocks noChangeAspect="1"/>
          </p:cNvPicPr>
          <p:nvPr/>
        </p:nvPicPr>
        <p:blipFill>
          <a:blip r:embed="rId5"/>
          <a:srcRect l="21489" r="30707" b="1"/>
          <a:stretch/>
        </p:blipFill>
        <p:spPr>
          <a:xfrm>
            <a:off x="7580376" y="731520"/>
            <a:ext cx="3895344" cy="5422392"/>
          </a:xfrm>
          <a:prstGeom prst="rect">
            <a:avLst/>
          </a:prstGeom>
        </p:spPr>
      </p:pic>
      <p:sp>
        <p:nvSpPr>
          <p:cNvPr id="2" name="Title 1">
            <a:extLst>
              <a:ext uri="{FF2B5EF4-FFF2-40B4-BE49-F238E27FC236}">
                <a16:creationId xmlns:a16="http://schemas.microsoft.com/office/drawing/2014/main" id="{37839AF6-50F5-D403-5DDA-0E30A3CB89B0}"/>
              </a:ext>
            </a:extLst>
          </p:cNvPr>
          <p:cNvSpPr>
            <a:spLocks noGrp="1"/>
          </p:cNvSpPr>
          <p:nvPr>
            <p:ph type="title"/>
          </p:nvPr>
        </p:nvSpPr>
        <p:spPr>
          <a:xfrm>
            <a:off x="704088" y="914400"/>
            <a:ext cx="6239599" cy="1307592"/>
          </a:xfrm>
        </p:spPr>
        <p:txBody>
          <a:bodyPr>
            <a:normAutofit/>
          </a:bodyPr>
          <a:lstStyle/>
          <a:p>
            <a:pPr>
              <a:lnSpc>
                <a:spcPct val="90000"/>
              </a:lnSpc>
            </a:pPr>
            <a:r>
              <a:rPr lang="en-GB" sz="3100"/>
              <a:t>Integrated positivist theories – SOCIOBIOLOGICAL THEORIES</a:t>
            </a:r>
          </a:p>
        </p:txBody>
      </p:sp>
      <p:sp>
        <p:nvSpPr>
          <p:cNvPr id="3" name="Content Placeholder 2">
            <a:extLst>
              <a:ext uri="{FF2B5EF4-FFF2-40B4-BE49-F238E27FC236}">
                <a16:creationId xmlns:a16="http://schemas.microsoft.com/office/drawing/2014/main" id="{F0D2255F-5F3C-A61E-014F-50B9F0D9003F}"/>
              </a:ext>
            </a:extLst>
          </p:cNvPr>
          <p:cNvSpPr>
            <a:spLocks noGrp="1"/>
          </p:cNvSpPr>
          <p:nvPr>
            <p:ph idx="1"/>
          </p:nvPr>
        </p:nvSpPr>
        <p:spPr>
          <a:xfrm>
            <a:off x="704088" y="2221992"/>
            <a:ext cx="6239599" cy="3941064"/>
          </a:xfrm>
        </p:spPr>
        <p:txBody>
          <a:bodyPr>
            <a:normAutofit/>
          </a:bodyPr>
          <a:lstStyle/>
          <a:p>
            <a:pPr marL="0" indent="0">
              <a:lnSpc>
                <a:spcPct val="110000"/>
              </a:lnSpc>
              <a:buNone/>
            </a:pPr>
            <a:r>
              <a:rPr lang="en-GB" sz="3200" b="1" u="sng" dirty="0"/>
              <a:t>Biosocial risk factor theories </a:t>
            </a:r>
          </a:p>
          <a:p>
            <a:pPr>
              <a:lnSpc>
                <a:spcPct val="110000"/>
              </a:lnSpc>
              <a:buFontTx/>
              <a:buChar char="-"/>
            </a:pPr>
            <a:r>
              <a:rPr lang="en-GB" sz="1700" dirty="0"/>
              <a:t>An updated form of biosocial theory from 70s and 80s</a:t>
            </a:r>
          </a:p>
          <a:p>
            <a:pPr>
              <a:lnSpc>
                <a:spcPct val="110000"/>
              </a:lnSpc>
              <a:buFontTx/>
              <a:buChar char="-"/>
            </a:pPr>
            <a:r>
              <a:rPr lang="en-GB" sz="1700" b="1" dirty="0"/>
              <a:t>The change of focus:</a:t>
            </a:r>
          </a:p>
          <a:p>
            <a:pPr marL="457200" indent="-457200">
              <a:lnSpc>
                <a:spcPct val="110000"/>
              </a:lnSpc>
              <a:buAutoNum type="arabicPeriod"/>
            </a:pPr>
            <a:r>
              <a:rPr lang="en-GB" sz="1700" b="1" dirty="0"/>
              <a:t>More of a focus on risk factors as a predictors of crime.</a:t>
            </a:r>
          </a:p>
          <a:p>
            <a:pPr marL="457200" indent="-457200">
              <a:lnSpc>
                <a:spcPct val="110000"/>
              </a:lnSpc>
              <a:buAutoNum type="arabicPeriod"/>
            </a:pPr>
            <a:r>
              <a:rPr lang="en-GB" sz="1700" b="1" dirty="0"/>
              <a:t>Predicting future behaviour is key</a:t>
            </a:r>
          </a:p>
          <a:p>
            <a:pPr marL="457200" indent="-457200">
              <a:lnSpc>
                <a:spcPct val="110000"/>
              </a:lnSpc>
              <a:buAutoNum type="arabicPeriod"/>
            </a:pPr>
            <a:r>
              <a:rPr lang="en-GB" sz="1700" b="1" dirty="0"/>
              <a:t>Anti social behaviour was a focus</a:t>
            </a:r>
          </a:p>
          <a:p>
            <a:pPr marL="0" indent="0">
              <a:lnSpc>
                <a:spcPct val="110000"/>
              </a:lnSpc>
              <a:buNone/>
            </a:pPr>
            <a:r>
              <a:rPr lang="en-GB" sz="1700" dirty="0"/>
              <a:t>Risk factor theories: suggests that identifying biopsychosocial factors in early life can suggest whether someone is at an increased risk of committing crime or ASB in the future. This can then lead to targeted intervention. </a:t>
            </a:r>
          </a:p>
        </p:txBody>
      </p:sp>
      <p:cxnSp>
        <p:nvCxnSpPr>
          <p:cNvPr id="18" name="Straight Connector 17">
            <a:extLst>
              <a:ext uri="{FF2B5EF4-FFF2-40B4-BE49-F238E27FC236}">
                <a16:creationId xmlns:a16="http://schemas.microsoft.com/office/drawing/2014/main" id="{435C2BE7-B9D9-D49E-8A44-8DC5114D8B1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8" name="Audio 7">
            <a:hlinkClick r:id="" action="ppaction://media"/>
            <a:extLst>
              <a:ext uri="{FF2B5EF4-FFF2-40B4-BE49-F238E27FC236}">
                <a16:creationId xmlns:a16="http://schemas.microsoft.com/office/drawing/2014/main" id="{7D15DD88-1816-2B19-5D2C-E970A0649744}"/>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70444507"/>
      </p:ext>
    </p:extLst>
  </p:cSld>
  <p:clrMapOvr>
    <a:masterClrMapping/>
  </p:clrMapOvr>
  <p:transition spd="med" advTm="117637">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39AF6-50F5-D403-5DDA-0E30A3CB89B0}"/>
              </a:ext>
            </a:extLst>
          </p:cNvPr>
          <p:cNvSpPr>
            <a:spLocks noGrp="1"/>
          </p:cNvSpPr>
          <p:nvPr>
            <p:ph type="title"/>
          </p:nvPr>
        </p:nvSpPr>
        <p:spPr/>
        <p:txBody>
          <a:bodyPr/>
          <a:lstStyle/>
          <a:p>
            <a:r>
              <a:rPr lang="en-GB" dirty="0"/>
              <a:t>Integrated positivist theories – </a:t>
            </a:r>
            <a:r>
              <a:rPr lang="en-GB" dirty="0" err="1">
                <a:solidFill>
                  <a:srgbClr val="FFC000"/>
                </a:solidFill>
              </a:rPr>
              <a:t>SOCIal</a:t>
            </a:r>
            <a:r>
              <a:rPr lang="en-GB" dirty="0">
                <a:solidFill>
                  <a:srgbClr val="FFC000"/>
                </a:solidFill>
              </a:rPr>
              <a:t> control THEORIES</a:t>
            </a:r>
          </a:p>
        </p:txBody>
      </p:sp>
      <p:sp>
        <p:nvSpPr>
          <p:cNvPr id="3" name="Content Placeholder 2">
            <a:extLst>
              <a:ext uri="{FF2B5EF4-FFF2-40B4-BE49-F238E27FC236}">
                <a16:creationId xmlns:a16="http://schemas.microsoft.com/office/drawing/2014/main" id="{F0D2255F-5F3C-A61E-014F-50B9F0D9003F}"/>
              </a:ext>
            </a:extLst>
          </p:cNvPr>
          <p:cNvSpPr>
            <a:spLocks noGrp="1"/>
          </p:cNvSpPr>
          <p:nvPr>
            <p:ph idx="1"/>
          </p:nvPr>
        </p:nvSpPr>
        <p:spPr/>
        <p:txBody>
          <a:bodyPr/>
          <a:lstStyle/>
          <a:p>
            <a:pPr marL="0" indent="0">
              <a:buNone/>
            </a:pPr>
            <a:r>
              <a:rPr lang="en-GB" b="1" dirty="0"/>
              <a:t> </a:t>
            </a:r>
          </a:p>
        </p:txBody>
      </p:sp>
      <p:sp>
        <p:nvSpPr>
          <p:cNvPr id="4" name="Speech Bubble: Oval 3">
            <a:extLst>
              <a:ext uri="{FF2B5EF4-FFF2-40B4-BE49-F238E27FC236}">
                <a16:creationId xmlns:a16="http://schemas.microsoft.com/office/drawing/2014/main" id="{F7FD0A87-C1F2-8025-1DC7-CA32D0880CDF}"/>
              </a:ext>
            </a:extLst>
          </p:cNvPr>
          <p:cNvSpPr/>
          <p:nvPr/>
        </p:nvSpPr>
        <p:spPr>
          <a:xfrm>
            <a:off x="533400" y="2419350"/>
            <a:ext cx="3632200" cy="2019300"/>
          </a:xfrm>
          <a:prstGeom prst="wedgeEllipse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TextBox 4">
            <a:extLst>
              <a:ext uri="{FF2B5EF4-FFF2-40B4-BE49-F238E27FC236}">
                <a16:creationId xmlns:a16="http://schemas.microsoft.com/office/drawing/2014/main" id="{586A3CA4-F2CD-CC8B-144F-61A92F1169D9}"/>
              </a:ext>
            </a:extLst>
          </p:cNvPr>
          <p:cNvSpPr txBox="1"/>
          <p:nvPr/>
        </p:nvSpPr>
        <p:spPr>
          <a:xfrm>
            <a:off x="1079500" y="2984500"/>
            <a:ext cx="2755900" cy="1015663"/>
          </a:xfrm>
          <a:prstGeom prst="rect">
            <a:avLst/>
          </a:prstGeom>
          <a:noFill/>
        </p:spPr>
        <p:txBody>
          <a:bodyPr wrap="square" rtlCol="0">
            <a:spAutoFit/>
          </a:bodyPr>
          <a:lstStyle/>
          <a:p>
            <a:pPr algn="ctr"/>
            <a:r>
              <a:rPr lang="en-GB" sz="2000" dirty="0"/>
              <a:t>WHY DO PEOPLE REFRAIN FROM CRIME?</a:t>
            </a:r>
          </a:p>
        </p:txBody>
      </p:sp>
      <p:sp>
        <p:nvSpPr>
          <p:cNvPr id="6" name="TextBox 5">
            <a:extLst>
              <a:ext uri="{FF2B5EF4-FFF2-40B4-BE49-F238E27FC236}">
                <a16:creationId xmlns:a16="http://schemas.microsoft.com/office/drawing/2014/main" id="{7216DECC-756A-B7BE-17E3-A36C9727FEC0}"/>
              </a:ext>
            </a:extLst>
          </p:cNvPr>
          <p:cNvSpPr txBox="1"/>
          <p:nvPr/>
        </p:nvSpPr>
        <p:spPr>
          <a:xfrm>
            <a:off x="4787900" y="2293126"/>
            <a:ext cx="6324600" cy="3477875"/>
          </a:xfrm>
          <a:prstGeom prst="rect">
            <a:avLst/>
          </a:prstGeom>
          <a:noFill/>
        </p:spPr>
        <p:txBody>
          <a:bodyPr wrap="square" rtlCol="0">
            <a:spAutoFit/>
          </a:bodyPr>
          <a:lstStyle/>
          <a:p>
            <a:r>
              <a:rPr lang="en-GB" sz="2000" b="1" u="sng" dirty="0"/>
              <a:t>What are the advantages of these theories?</a:t>
            </a:r>
          </a:p>
          <a:p>
            <a:pPr marL="285750" indent="-285750">
              <a:buFontTx/>
              <a:buChar char="-"/>
            </a:pPr>
            <a:r>
              <a:rPr lang="en-GB" sz="2000" dirty="0"/>
              <a:t>It has been around since 1950s – refined over time</a:t>
            </a:r>
          </a:p>
          <a:p>
            <a:pPr marL="285750" indent="-285750">
              <a:buFontTx/>
              <a:buChar char="-"/>
            </a:pPr>
            <a:r>
              <a:rPr lang="en-GB" sz="2000" dirty="0"/>
              <a:t>The basis of the theories is on empirical research so there is arguably more evidence to support. </a:t>
            </a:r>
          </a:p>
          <a:p>
            <a:pPr marL="285750" indent="-285750">
              <a:buFontTx/>
              <a:buChar char="-"/>
            </a:pPr>
            <a:r>
              <a:rPr lang="en-GB" sz="2000" dirty="0"/>
              <a:t>The interaction element is between schools with a main focus on combining rational choice and positivism.</a:t>
            </a:r>
          </a:p>
          <a:p>
            <a:pPr marL="285750" indent="-285750">
              <a:buFontTx/>
              <a:buChar char="-"/>
            </a:pPr>
            <a:endParaRPr lang="en-GB" sz="2000" dirty="0"/>
          </a:p>
          <a:p>
            <a:pPr marL="285750" indent="-285750">
              <a:buFontTx/>
              <a:buChar char="-"/>
            </a:pPr>
            <a:r>
              <a:rPr lang="en-GB" sz="2000" dirty="0"/>
              <a:t>Built on psychological explanations to recognise the social factors such a socialisation processes which impact the bond people form to the norms of society. </a:t>
            </a:r>
          </a:p>
        </p:txBody>
      </p:sp>
      <p:pic>
        <p:nvPicPr>
          <p:cNvPr id="9" name="Audio 8">
            <a:hlinkClick r:id="" action="ppaction://media"/>
            <a:extLst>
              <a:ext uri="{FF2B5EF4-FFF2-40B4-BE49-F238E27FC236}">
                <a16:creationId xmlns:a16="http://schemas.microsoft.com/office/drawing/2014/main" id="{1ABB8276-9E75-47EB-D2A5-BD4E6F18A21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15164545"/>
      </p:ext>
    </p:extLst>
  </p:cSld>
  <p:clrMapOvr>
    <a:masterClrMapping/>
  </p:clrMapOvr>
  <p:transition spd="med" advTm="173937">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9"/>
                </p:tgtEl>
              </p:cMediaNode>
            </p:audio>
          </p:childTnLst>
        </p:cTn>
      </p:par>
    </p:tnLst>
    <p:bldLst>
      <p:bldP spid="2" grpId="0"/>
      <p:bldP spid="4" grpId="0"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39AF6-50F5-D403-5DDA-0E30A3CB89B0}"/>
              </a:ext>
            </a:extLst>
          </p:cNvPr>
          <p:cNvSpPr>
            <a:spLocks noGrp="1"/>
          </p:cNvSpPr>
          <p:nvPr>
            <p:ph type="title"/>
          </p:nvPr>
        </p:nvSpPr>
        <p:spPr>
          <a:xfrm>
            <a:off x="718617" y="146196"/>
            <a:ext cx="10691265" cy="1371030"/>
          </a:xfrm>
        </p:spPr>
        <p:txBody>
          <a:bodyPr/>
          <a:lstStyle/>
          <a:p>
            <a:r>
              <a:rPr lang="en-GB" dirty="0"/>
              <a:t>Integrated positivist theories – </a:t>
            </a:r>
            <a:r>
              <a:rPr lang="en-GB" dirty="0">
                <a:solidFill>
                  <a:srgbClr val="FFC000"/>
                </a:solidFill>
              </a:rPr>
              <a:t>TRADITIONAL </a:t>
            </a:r>
            <a:r>
              <a:rPr lang="en-GB" dirty="0" err="1">
                <a:solidFill>
                  <a:srgbClr val="FFC000"/>
                </a:solidFill>
              </a:rPr>
              <a:t>SOCIal</a:t>
            </a:r>
            <a:r>
              <a:rPr lang="en-GB" dirty="0">
                <a:solidFill>
                  <a:srgbClr val="FFC000"/>
                </a:solidFill>
              </a:rPr>
              <a:t> control THEORIES</a:t>
            </a:r>
          </a:p>
        </p:txBody>
      </p:sp>
      <p:graphicFrame>
        <p:nvGraphicFramePr>
          <p:cNvPr id="5" name="Table 4">
            <a:extLst>
              <a:ext uri="{FF2B5EF4-FFF2-40B4-BE49-F238E27FC236}">
                <a16:creationId xmlns:a16="http://schemas.microsoft.com/office/drawing/2014/main" id="{0BCD6363-BBE3-3CCF-D184-75BDFA5412AB}"/>
              </a:ext>
            </a:extLst>
          </p:cNvPr>
          <p:cNvGraphicFramePr>
            <a:graphicFrameLocks noGrp="1"/>
          </p:cNvGraphicFramePr>
          <p:nvPr>
            <p:extLst>
              <p:ext uri="{D42A27DB-BD31-4B8C-83A1-F6EECF244321}">
                <p14:modId xmlns:p14="http://schemas.microsoft.com/office/powerpoint/2010/main" val="3366230557"/>
              </p:ext>
            </p:extLst>
          </p:nvPr>
        </p:nvGraphicFramePr>
        <p:xfrm>
          <a:off x="253998" y="1517226"/>
          <a:ext cx="11696700" cy="5194578"/>
        </p:xfrm>
        <a:graphic>
          <a:graphicData uri="http://schemas.openxmlformats.org/drawingml/2006/table">
            <a:tbl>
              <a:tblPr firstRow="1" bandRow="1">
                <a:tableStyleId>{21E4AEA4-8DFA-4A89-87EB-49C32662AFE0}</a:tableStyleId>
              </a:tblPr>
              <a:tblGrid>
                <a:gridCol w="3898900">
                  <a:extLst>
                    <a:ext uri="{9D8B030D-6E8A-4147-A177-3AD203B41FA5}">
                      <a16:colId xmlns:a16="http://schemas.microsoft.com/office/drawing/2014/main" val="3260824627"/>
                    </a:ext>
                  </a:extLst>
                </a:gridCol>
                <a:gridCol w="3898900">
                  <a:extLst>
                    <a:ext uri="{9D8B030D-6E8A-4147-A177-3AD203B41FA5}">
                      <a16:colId xmlns:a16="http://schemas.microsoft.com/office/drawing/2014/main" val="1488427569"/>
                    </a:ext>
                  </a:extLst>
                </a:gridCol>
                <a:gridCol w="3898900">
                  <a:extLst>
                    <a:ext uri="{9D8B030D-6E8A-4147-A177-3AD203B41FA5}">
                      <a16:colId xmlns:a16="http://schemas.microsoft.com/office/drawing/2014/main" val="2350855050"/>
                    </a:ext>
                  </a:extLst>
                </a:gridCol>
              </a:tblGrid>
              <a:tr h="1205884">
                <a:tc>
                  <a:txBody>
                    <a:bodyPr/>
                    <a:lstStyle/>
                    <a:p>
                      <a:endParaRPr lang="en-GB" dirty="0"/>
                    </a:p>
                    <a:p>
                      <a:r>
                        <a:rPr lang="en-GB" b="1" u="sng" dirty="0"/>
                        <a:t>Hirschi (1969) – Original social control theory</a:t>
                      </a:r>
                    </a:p>
                    <a:p>
                      <a:endParaRPr lang="en-GB" dirty="0"/>
                    </a:p>
                  </a:txBody>
                  <a:tcPr/>
                </a:tc>
                <a:tc>
                  <a:txBody>
                    <a:bodyPr/>
                    <a:lstStyle/>
                    <a:p>
                      <a:endParaRPr lang="en-GB" b="1"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u="sng" dirty="0"/>
                        <a:t>Elliott et al (1979) – Integrated social control theory</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1"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u="sng" dirty="0"/>
                        <a:t>Gottfredson and Hirschi (1990) – General theory of crime</a:t>
                      </a:r>
                    </a:p>
                    <a:p>
                      <a:endParaRPr lang="en-GB" dirty="0"/>
                    </a:p>
                  </a:txBody>
                  <a:tcPr/>
                </a:tc>
                <a:extLst>
                  <a:ext uri="{0D108BD9-81ED-4DB2-BD59-A6C34878D82A}">
                    <a16:rowId xmlns:a16="http://schemas.microsoft.com/office/drawing/2014/main" val="1033968962"/>
                  </a:ext>
                </a:extLst>
              </a:tr>
              <a:tr h="3988694">
                <a:tc>
                  <a:txBody>
                    <a:bodyPr/>
                    <a:lstStyle/>
                    <a:p>
                      <a:r>
                        <a:rPr lang="en-GB" dirty="0"/>
                        <a:t>Explains why some people obey the law and others don’t.</a:t>
                      </a:r>
                    </a:p>
                    <a:p>
                      <a:endParaRPr lang="en-GB" dirty="0"/>
                    </a:p>
                    <a:p>
                      <a:r>
                        <a:rPr lang="en-GB" dirty="0"/>
                        <a:t>Hirschi argued that people will obey the law because of strong social bonds to the rules and norms of society. </a:t>
                      </a:r>
                    </a:p>
                    <a:p>
                      <a:endParaRPr lang="en-GB" dirty="0"/>
                    </a:p>
                    <a:p>
                      <a:r>
                        <a:rPr lang="en-GB" dirty="0"/>
                        <a:t>Combines ideas such as rational choice, strain theory and some psychological controls.</a:t>
                      </a:r>
                    </a:p>
                  </a:txBody>
                  <a:tcPr/>
                </a:tc>
                <a:tc>
                  <a:txBody>
                    <a:bodyPr/>
                    <a:lstStyle/>
                    <a:p>
                      <a:r>
                        <a:rPr lang="en-GB" dirty="0"/>
                        <a:t>Argued that prosocial behaviour (not committing crime) is because of strong social bonds. Therefore, people who commit crime have weak social bonds.</a:t>
                      </a:r>
                    </a:p>
                    <a:p>
                      <a:endParaRPr lang="en-GB" dirty="0"/>
                    </a:p>
                    <a:p>
                      <a:r>
                        <a:rPr lang="en-GB" dirty="0"/>
                        <a:t>Weak social bonds are as a result of poor/negative socialisation in childhood and further by blocked opportunities, unemployment and social disorganisation in adulthood. </a:t>
                      </a:r>
                    </a:p>
                    <a:p>
                      <a:endParaRPr lang="en-GB" dirty="0"/>
                    </a:p>
                    <a:p>
                      <a:r>
                        <a:rPr lang="en-GB" dirty="0"/>
                        <a:t>Integrates social control, anomie and social learning theories. </a:t>
                      </a:r>
                    </a:p>
                  </a:txBody>
                  <a:tcPr/>
                </a:tc>
                <a:tc>
                  <a:txBody>
                    <a:bodyPr/>
                    <a:lstStyle/>
                    <a:p>
                      <a:r>
                        <a:rPr lang="en-GB" dirty="0"/>
                        <a:t> - ‘Self control theory’ </a:t>
                      </a:r>
                    </a:p>
                    <a:p>
                      <a:pPr marL="285750" indent="-285750">
                        <a:buFontTx/>
                        <a:buChar char="-"/>
                      </a:pPr>
                      <a:r>
                        <a:rPr lang="en-GB" dirty="0"/>
                        <a:t>Attempting to explain all crime at all times. </a:t>
                      </a:r>
                    </a:p>
                    <a:p>
                      <a:pPr marL="285750" indent="-285750">
                        <a:buFontTx/>
                        <a:buChar char="-"/>
                      </a:pPr>
                      <a:endParaRPr lang="en-GB" dirty="0"/>
                    </a:p>
                    <a:p>
                      <a:pPr marL="0" indent="0">
                        <a:buFontTx/>
                        <a:buNone/>
                      </a:pPr>
                      <a:r>
                        <a:rPr lang="en-GB" dirty="0"/>
                        <a:t>Argued that the common explanation of all crimes is low self control.</a:t>
                      </a:r>
                    </a:p>
                    <a:p>
                      <a:pPr marL="0" indent="0">
                        <a:buFontTx/>
                        <a:buNone/>
                      </a:pPr>
                      <a:endParaRPr lang="en-GB" dirty="0"/>
                    </a:p>
                    <a:p>
                      <a:pPr marL="0" indent="0">
                        <a:buFontTx/>
                        <a:buNone/>
                      </a:pPr>
                      <a:r>
                        <a:rPr lang="en-GB" dirty="0"/>
                        <a:t>People with low self control are more likely to make rational choices to commit crime. </a:t>
                      </a:r>
                    </a:p>
                    <a:p>
                      <a:pPr marL="0" indent="0">
                        <a:buFontTx/>
                        <a:buNone/>
                      </a:pPr>
                      <a:endParaRPr lang="en-GB" b="0" dirty="0"/>
                    </a:p>
                    <a:p>
                      <a:pPr marL="0" indent="0">
                        <a:buFontTx/>
                        <a:buNone/>
                      </a:pPr>
                      <a:r>
                        <a:rPr lang="en-GB" b="0" dirty="0"/>
                        <a:t>It is not strictly a social form of control theory because it rejects the influence of social factors on crime</a:t>
                      </a:r>
                      <a:r>
                        <a:rPr lang="en-GB" b="1" dirty="0"/>
                        <a:t>. </a:t>
                      </a:r>
                      <a:endParaRPr lang="en-GB" dirty="0"/>
                    </a:p>
                  </a:txBody>
                  <a:tcPr/>
                </a:tc>
                <a:extLst>
                  <a:ext uri="{0D108BD9-81ED-4DB2-BD59-A6C34878D82A}">
                    <a16:rowId xmlns:a16="http://schemas.microsoft.com/office/drawing/2014/main" val="3829108555"/>
                  </a:ext>
                </a:extLst>
              </a:tr>
            </a:tbl>
          </a:graphicData>
        </a:graphic>
      </p:graphicFrame>
      <p:pic>
        <p:nvPicPr>
          <p:cNvPr id="6" name="Audio 5">
            <a:hlinkClick r:id="" action="ppaction://media"/>
            <a:extLst>
              <a:ext uri="{FF2B5EF4-FFF2-40B4-BE49-F238E27FC236}">
                <a16:creationId xmlns:a16="http://schemas.microsoft.com/office/drawing/2014/main" id="{EF79A8B7-945C-6DB9-5A7F-A5DEC4AFF23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59319989"/>
      </p:ext>
    </p:extLst>
  </p:cSld>
  <p:clrMapOvr>
    <a:masterClrMapping/>
  </p:clrMapOvr>
  <p:transition spd="med" advTm="203451">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39AF6-50F5-D403-5DDA-0E30A3CB89B0}"/>
              </a:ext>
            </a:extLst>
          </p:cNvPr>
          <p:cNvSpPr>
            <a:spLocks noGrp="1"/>
          </p:cNvSpPr>
          <p:nvPr>
            <p:ph type="title"/>
          </p:nvPr>
        </p:nvSpPr>
        <p:spPr>
          <a:xfrm>
            <a:off x="974780" y="112789"/>
            <a:ext cx="10691265" cy="1371030"/>
          </a:xfrm>
        </p:spPr>
        <p:txBody>
          <a:bodyPr/>
          <a:lstStyle/>
          <a:p>
            <a:r>
              <a:rPr lang="en-GB" dirty="0"/>
              <a:t>Integrated positivist theories – </a:t>
            </a:r>
            <a:br>
              <a:rPr lang="en-GB" dirty="0"/>
            </a:br>
            <a:r>
              <a:rPr lang="en-GB" dirty="0" err="1">
                <a:solidFill>
                  <a:srgbClr val="FFC000"/>
                </a:solidFill>
              </a:rPr>
              <a:t>SOCIal</a:t>
            </a:r>
            <a:r>
              <a:rPr lang="en-GB" dirty="0">
                <a:solidFill>
                  <a:srgbClr val="FFC000"/>
                </a:solidFill>
              </a:rPr>
              <a:t> control THEORIES IN 21</a:t>
            </a:r>
            <a:r>
              <a:rPr lang="en-GB" baseline="30000" dirty="0">
                <a:solidFill>
                  <a:srgbClr val="FFC000"/>
                </a:solidFill>
              </a:rPr>
              <a:t>ST</a:t>
            </a:r>
            <a:r>
              <a:rPr lang="en-GB" dirty="0">
                <a:solidFill>
                  <a:srgbClr val="FFC000"/>
                </a:solidFill>
              </a:rPr>
              <a:t> CENTURY</a:t>
            </a:r>
          </a:p>
        </p:txBody>
      </p:sp>
      <p:sp>
        <p:nvSpPr>
          <p:cNvPr id="3" name="Content Placeholder 2">
            <a:extLst>
              <a:ext uri="{FF2B5EF4-FFF2-40B4-BE49-F238E27FC236}">
                <a16:creationId xmlns:a16="http://schemas.microsoft.com/office/drawing/2014/main" id="{F0D2255F-5F3C-A61E-014F-50B9F0D9003F}"/>
              </a:ext>
            </a:extLst>
          </p:cNvPr>
          <p:cNvSpPr>
            <a:spLocks noGrp="1"/>
          </p:cNvSpPr>
          <p:nvPr>
            <p:ph idx="1"/>
          </p:nvPr>
        </p:nvSpPr>
        <p:spPr/>
        <p:txBody>
          <a:bodyPr/>
          <a:lstStyle/>
          <a:p>
            <a:pPr marL="0" indent="0">
              <a:buNone/>
            </a:pPr>
            <a:r>
              <a:rPr lang="en-GB" b="1" dirty="0"/>
              <a:t> </a:t>
            </a:r>
          </a:p>
        </p:txBody>
      </p:sp>
      <p:sp>
        <p:nvSpPr>
          <p:cNvPr id="4" name="TextBox 3">
            <a:extLst>
              <a:ext uri="{FF2B5EF4-FFF2-40B4-BE49-F238E27FC236}">
                <a16:creationId xmlns:a16="http://schemas.microsoft.com/office/drawing/2014/main" id="{46F4C1D3-E4B4-6DDD-5215-BA757404EB55}"/>
              </a:ext>
            </a:extLst>
          </p:cNvPr>
          <p:cNvSpPr txBox="1"/>
          <p:nvPr/>
        </p:nvSpPr>
        <p:spPr>
          <a:xfrm>
            <a:off x="574674" y="1343343"/>
            <a:ext cx="11091371" cy="5324535"/>
          </a:xfrm>
          <a:prstGeom prst="rect">
            <a:avLst/>
          </a:prstGeom>
          <a:solidFill>
            <a:schemeClr val="bg1"/>
          </a:solidFill>
        </p:spPr>
        <p:txBody>
          <a:bodyPr wrap="square" rtlCol="0">
            <a:spAutoFit/>
          </a:bodyPr>
          <a:lstStyle/>
          <a:p>
            <a:r>
              <a:rPr lang="en-GB" sz="2000" b="1" u="sng" dirty="0">
                <a:solidFill>
                  <a:srgbClr val="FFC000"/>
                </a:solidFill>
                <a:latin typeface="Neue Haas Grotesk Text Pro" panose="020B0504020202020204" pitchFamily="34" charset="0"/>
              </a:rPr>
              <a:t>Bates et al (2003) – Power control theory</a:t>
            </a:r>
          </a:p>
          <a:p>
            <a:r>
              <a:rPr lang="en-GB" sz="2000" b="1" i="1" dirty="0">
                <a:latin typeface="Neue Haas Grotesk Text Pro" panose="020B0504020202020204" pitchFamily="34" charset="0"/>
              </a:rPr>
              <a:t>- </a:t>
            </a:r>
            <a:r>
              <a:rPr lang="en-GB" sz="2000" b="1" dirty="0">
                <a:latin typeface="Neue Haas Grotesk Text Pro" panose="020B0504020202020204" pitchFamily="34" charset="0"/>
              </a:rPr>
              <a:t>Argues patriarchal attitudes in the home can explain gender differences in offending</a:t>
            </a:r>
            <a:r>
              <a:rPr lang="en-GB" sz="2000" dirty="0">
                <a:latin typeface="Neue Haas Grotesk Text Pro" panose="020B0504020202020204" pitchFamily="34" charset="0"/>
              </a:rPr>
              <a:t>. Girls are far more controlled than boys so are less likely to take risks and commit crime.  </a:t>
            </a:r>
          </a:p>
          <a:p>
            <a:r>
              <a:rPr lang="en-GB" sz="2000" dirty="0">
                <a:latin typeface="Neue Haas Grotesk Text Pro" panose="020B0504020202020204" pitchFamily="34" charset="0"/>
              </a:rPr>
              <a:t>- Integrates control and social class theories </a:t>
            </a:r>
          </a:p>
          <a:p>
            <a:endParaRPr lang="en-GB" sz="2000" b="1" i="1" u="sng" dirty="0">
              <a:latin typeface="Neue Haas Grotesk Text Pro" panose="020B0504020202020204" pitchFamily="34" charset="0"/>
            </a:endParaRPr>
          </a:p>
          <a:p>
            <a:r>
              <a:rPr lang="en-GB" sz="2000" b="1" u="sng" dirty="0">
                <a:solidFill>
                  <a:srgbClr val="FFC000"/>
                </a:solidFill>
                <a:latin typeface="Neue Haas Grotesk Text Pro" panose="020B0504020202020204" pitchFamily="34" charset="0"/>
              </a:rPr>
              <a:t>Charles Tittle (2000) – Control balance theory</a:t>
            </a:r>
          </a:p>
          <a:p>
            <a:r>
              <a:rPr lang="en-GB" sz="2000" b="1" dirty="0">
                <a:latin typeface="Neue Haas Grotesk Text Pro" panose="020B0504020202020204" pitchFamily="34" charset="0"/>
              </a:rPr>
              <a:t>Crime is the result of an imbalance in the amount a person's behaviour is controlled compared to others in society.</a:t>
            </a:r>
          </a:p>
          <a:p>
            <a:r>
              <a:rPr lang="en-GB" sz="2000" dirty="0">
                <a:latin typeface="Neue Haas Grotesk Text Pro" panose="020B0504020202020204" pitchFamily="34" charset="0"/>
              </a:rPr>
              <a:t>Control deficit (subject to excessive control) = resentment. anger and weak social bonds</a:t>
            </a:r>
          </a:p>
          <a:p>
            <a:r>
              <a:rPr lang="en-GB" sz="2000" dirty="0">
                <a:latin typeface="Neue Haas Grotesk Text Pro" panose="020B0504020202020204" pitchFamily="34" charset="0"/>
              </a:rPr>
              <a:t>Control surplus (person has an excess of control) = greedy and corrupt</a:t>
            </a:r>
          </a:p>
          <a:p>
            <a:endParaRPr lang="en-GB" sz="2000" b="1" u="sng" dirty="0">
              <a:solidFill>
                <a:srgbClr val="FFC000"/>
              </a:solidFill>
              <a:latin typeface="Neue Haas Grotesk Text Pro" panose="020B0504020202020204" pitchFamily="34" charset="0"/>
            </a:endParaRPr>
          </a:p>
          <a:p>
            <a:r>
              <a:rPr lang="en-GB" sz="2000" b="1" u="sng" dirty="0">
                <a:solidFill>
                  <a:srgbClr val="FFC000"/>
                </a:solidFill>
                <a:latin typeface="Neue Haas Grotesk Text Pro" panose="020B0504020202020204" pitchFamily="34" charset="0"/>
              </a:rPr>
              <a:t>Colvin (2000) – Differential coercion theory</a:t>
            </a:r>
          </a:p>
          <a:p>
            <a:r>
              <a:rPr lang="en-GB" sz="2000" b="1" dirty="0">
                <a:latin typeface="Neue Haas Grotesk Text Pro" panose="020B0504020202020204" pitchFamily="34" charset="0"/>
              </a:rPr>
              <a:t>How is coercion criminogenic? – High levels of consistent coercion (family, peer group or neighbourhood) can cause crime. </a:t>
            </a:r>
          </a:p>
          <a:p>
            <a:r>
              <a:rPr lang="en-GB" sz="2000" dirty="0">
                <a:latin typeface="Neue Haas Grotesk Text Pro" panose="020B0504020202020204" pitchFamily="34" charset="0"/>
              </a:rPr>
              <a:t>According to the theory, coercion can produce a series of social-psychological deficits (anger, low self-control weak social bonds and an increased commitment to using coercion to achieve personal goals).</a:t>
            </a:r>
            <a:endParaRPr lang="en-GB" sz="2000" b="1" dirty="0">
              <a:latin typeface="Neue Haas Grotesk Text Pro" panose="020B0504020202020204" pitchFamily="34" charset="0"/>
            </a:endParaRPr>
          </a:p>
        </p:txBody>
      </p:sp>
      <p:pic>
        <p:nvPicPr>
          <p:cNvPr id="8" name="Audio 7">
            <a:hlinkClick r:id="" action="ppaction://media"/>
            <a:extLst>
              <a:ext uri="{FF2B5EF4-FFF2-40B4-BE49-F238E27FC236}">
                <a16:creationId xmlns:a16="http://schemas.microsoft.com/office/drawing/2014/main" id="{9EFBFD24-870F-E71A-578D-3190AEE2A2E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23195161"/>
      </p:ext>
    </p:extLst>
  </p:cSld>
  <p:clrMapOvr>
    <a:masterClrMapping/>
  </p:clrMapOvr>
  <p:transition spd="med" advTm="279297">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39AF6-50F5-D403-5DDA-0E30A3CB89B0}"/>
              </a:ext>
            </a:extLst>
          </p:cNvPr>
          <p:cNvSpPr>
            <a:spLocks noGrp="1"/>
          </p:cNvSpPr>
          <p:nvPr>
            <p:ph type="title"/>
          </p:nvPr>
        </p:nvSpPr>
        <p:spPr/>
        <p:txBody>
          <a:bodyPr/>
          <a:lstStyle/>
          <a:p>
            <a:r>
              <a:rPr lang="en-GB" dirty="0"/>
              <a:t>Integrated positivist theories – </a:t>
            </a:r>
            <a:r>
              <a:rPr lang="en-GB" dirty="0">
                <a:solidFill>
                  <a:schemeClr val="accent3">
                    <a:lumMod val="75000"/>
                  </a:schemeClr>
                </a:solidFill>
              </a:rPr>
              <a:t>evaluation</a:t>
            </a:r>
          </a:p>
        </p:txBody>
      </p:sp>
      <p:pic>
        <p:nvPicPr>
          <p:cNvPr id="6" name="Graphic 5" descr="Checkmark with solid fill">
            <a:extLst>
              <a:ext uri="{FF2B5EF4-FFF2-40B4-BE49-F238E27FC236}">
                <a16:creationId xmlns:a16="http://schemas.microsoft.com/office/drawing/2014/main" id="{FE6E6EE4-AF40-1FF6-D2FB-159E7584353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43485" y="2190750"/>
            <a:ext cx="914400" cy="914400"/>
          </a:xfrm>
          <a:prstGeom prst="rect">
            <a:avLst/>
          </a:prstGeom>
        </p:spPr>
      </p:pic>
      <p:sp>
        <p:nvSpPr>
          <p:cNvPr id="7" name="TextBox 6">
            <a:extLst>
              <a:ext uri="{FF2B5EF4-FFF2-40B4-BE49-F238E27FC236}">
                <a16:creationId xmlns:a16="http://schemas.microsoft.com/office/drawing/2014/main" id="{C1012FCD-10B7-30BB-4E21-B358D0A6E48D}"/>
              </a:ext>
            </a:extLst>
          </p:cNvPr>
          <p:cNvSpPr txBox="1"/>
          <p:nvPr/>
        </p:nvSpPr>
        <p:spPr>
          <a:xfrm>
            <a:off x="1790700" y="2293126"/>
            <a:ext cx="6677025" cy="923330"/>
          </a:xfrm>
          <a:prstGeom prst="rect">
            <a:avLst/>
          </a:prstGeom>
          <a:noFill/>
        </p:spPr>
        <p:txBody>
          <a:bodyPr wrap="square" rtlCol="0">
            <a:spAutoFit/>
          </a:bodyPr>
          <a:lstStyle/>
          <a:p>
            <a:r>
              <a:rPr lang="en-GB" dirty="0"/>
              <a:t>They help address the more limited, subjective and reductionist aspects of single factor theories.</a:t>
            </a:r>
          </a:p>
          <a:p>
            <a:endParaRPr lang="en-GB" dirty="0"/>
          </a:p>
        </p:txBody>
      </p:sp>
      <p:pic>
        <p:nvPicPr>
          <p:cNvPr id="11" name="Graphic 10" descr="Close with solid fill">
            <a:extLst>
              <a:ext uri="{FF2B5EF4-FFF2-40B4-BE49-F238E27FC236}">
                <a16:creationId xmlns:a16="http://schemas.microsoft.com/office/drawing/2014/main" id="{54F51E03-E845-EBA9-B96B-C621B2DD724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43485" y="3295651"/>
            <a:ext cx="914400" cy="914400"/>
          </a:xfrm>
          <a:prstGeom prst="rect">
            <a:avLst/>
          </a:prstGeom>
        </p:spPr>
      </p:pic>
      <p:sp>
        <p:nvSpPr>
          <p:cNvPr id="12" name="TextBox 11">
            <a:extLst>
              <a:ext uri="{FF2B5EF4-FFF2-40B4-BE49-F238E27FC236}">
                <a16:creationId xmlns:a16="http://schemas.microsoft.com/office/drawing/2014/main" id="{D18A0724-0903-870B-384E-3389817CB0ED}"/>
              </a:ext>
            </a:extLst>
          </p:cNvPr>
          <p:cNvSpPr txBox="1"/>
          <p:nvPr/>
        </p:nvSpPr>
        <p:spPr>
          <a:xfrm>
            <a:off x="1857375" y="3429000"/>
            <a:ext cx="5972175" cy="1200329"/>
          </a:xfrm>
          <a:prstGeom prst="rect">
            <a:avLst/>
          </a:prstGeom>
          <a:noFill/>
        </p:spPr>
        <p:txBody>
          <a:bodyPr wrap="square" rtlCol="0">
            <a:spAutoFit/>
          </a:bodyPr>
          <a:lstStyle/>
          <a:p>
            <a:r>
              <a:rPr lang="en-GB" dirty="0"/>
              <a:t>Integrated positivist theories could be accused of ignoring certain explanations altogether (such as left realist explanations) as they focus on explaining behaviour of certain groups over others).</a:t>
            </a:r>
          </a:p>
        </p:txBody>
      </p:sp>
      <p:pic>
        <p:nvPicPr>
          <p:cNvPr id="13" name="Graphic 12" descr="Close with solid fill">
            <a:extLst>
              <a:ext uri="{FF2B5EF4-FFF2-40B4-BE49-F238E27FC236}">
                <a16:creationId xmlns:a16="http://schemas.microsoft.com/office/drawing/2014/main" id="{699BC709-1782-D91D-2C56-B0E8D7F109A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00635" y="4907776"/>
            <a:ext cx="914400" cy="914400"/>
          </a:xfrm>
          <a:prstGeom prst="rect">
            <a:avLst/>
          </a:prstGeom>
        </p:spPr>
      </p:pic>
      <p:sp>
        <p:nvSpPr>
          <p:cNvPr id="14" name="TextBox 13">
            <a:extLst>
              <a:ext uri="{FF2B5EF4-FFF2-40B4-BE49-F238E27FC236}">
                <a16:creationId xmlns:a16="http://schemas.microsoft.com/office/drawing/2014/main" id="{48681889-9549-2891-386A-B7D9755C7800}"/>
              </a:ext>
            </a:extLst>
          </p:cNvPr>
          <p:cNvSpPr txBox="1"/>
          <p:nvPr/>
        </p:nvSpPr>
        <p:spPr>
          <a:xfrm>
            <a:off x="1857374" y="5067300"/>
            <a:ext cx="7271385" cy="923330"/>
          </a:xfrm>
          <a:prstGeom prst="rect">
            <a:avLst/>
          </a:prstGeom>
          <a:noFill/>
        </p:spPr>
        <p:txBody>
          <a:bodyPr wrap="square" rtlCol="0">
            <a:spAutoFit/>
          </a:bodyPr>
          <a:lstStyle/>
          <a:p>
            <a:r>
              <a:rPr lang="en-GB" dirty="0"/>
              <a:t>Integrated positivist theories can also be reductionist as they suggest crime is an unavoidable consequence rather than a phenomenon which is influenced by social cultural factors (MacDonald and Marsh, 2005)</a:t>
            </a:r>
          </a:p>
        </p:txBody>
      </p:sp>
      <p:pic>
        <p:nvPicPr>
          <p:cNvPr id="15" name="Picture 14">
            <a:extLst>
              <a:ext uri="{FF2B5EF4-FFF2-40B4-BE49-F238E27FC236}">
                <a16:creationId xmlns:a16="http://schemas.microsoft.com/office/drawing/2014/main" id="{2C135ABE-1CEC-4A13-A8A1-D3FC77790EB4}"/>
              </a:ext>
            </a:extLst>
          </p:cNvPr>
          <p:cNvPicPr>
            <a:picLocks noChangeAspect="1"/>
          </p:cNvPicPr>
          <p:nvPr/>
        </p:nvPicPr>
        <p:blipFill>
          <a:blip r:embed="rId10"/>
          <a:stretch>
            <a:fillRect/>
          </a:stretch>
        </p:blipFill>
        <p:spPr>
          <a:xfrm>
            <a:off x="8588594" y="2116951"/>
            <a:ext cx="3492062" cy="3190279"/>
          </a:xfrm>
          <a:prstGeom prst="rect">
            <a:avLst/>
          </a:prstGeom>
        </p:spPr>
      </p:pic>
      <p:pic>
        <p:nvPicPr>
          <p:cNvPr id="8" name="Audio 7">
            <a:hlinkClick r:id="" action="ppaction://media"/>
            <a:extLst>
              <a:ext uri="{FF2B5EF4-FFF2-40B4-BE49-F238E27FC236}">
                <a16:creationId xmlns:a16="http://schemas.microsoft.com/office/drawing/2014/main" id="{7B491624-AEBA-F038-D327-3EFDFBBA77EB}"/>
              </a:ext>
            </a:extLst>
          </p:cNvPr>
          <p:cNvPicPr>
            <a:picLocks noChangeAspect="1"/>
          </p:cNvPicPr>
          <p:nvPr>
            <a:audioFile r:link="rId3"/>
            <p:extLst>
              <p:ext uri="{DAA4B4D4-6D71-4841-9C94-3DE7FCFB9230}">
                <p14:media xmlns:p14="http://schemas.microsoft.com/office/powerpoint/2010/main" r:embed="rId2"/>
              </p:ext>
            </p:extLst>
          </p:nvPr>
        </p:nvPicPr>
        <p:blipFill>
          <a:blip r:embed="rId11"/>
          <a:srcRect l="-287500" t="-287500" r="-287500" b="-28750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349173680"/>
      </p:ext>
    </p:extLst>
  </p:cSld>
  <p:clrMapOvr>
    <a:masterClrMapping/>
  </p:clrMapOvr>
  <p:transition spd="med" advTm="123705">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down)">
                                      <p:cBhvr>
                                        <p:cTn id="33" dur="500"/>
                                        <p:tgtEl>
                                          <p:spTgt spid="13"/>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down)">
                                      <p:cBhvr>
                                        <p:cTn id="3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8"/>
                </p:tgtEl>
              </p:cMediaNode>
            </p:audio>
          </p:childTnLst>
        </p:cTn>
      </p:par>
    </p:tnLst>
    <p:bldLst>
      <p:bldP spid="2" grpId="0"/>
      <p:bldP spid="7" grpId="0"/>
      <p:bldP spid="12"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F61B21B-C704-8330-6871-65617F451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1FAB46-8592-5388-AEB0-4BAB1A102DAA}"/>
              </a:ext>
            </a:extLst>
          </p:cNvPr>
          <p:cNvSpPr>
            <a:spLocks noGrp="1"/>
          </p:cNvSpPr>
          <p:nvPr>
            <p:ph type="title"/>
          </p:nvPr>
        </p:nvSpPr>
        <p:spPr>
          <a:xfrm>
            <a:off x="312252" y="752668"/>
            <a:ext cx="4793148" cy="2671668"/>
          </a:xfrm>
        </p:spPr>
        <p:txBody>
          <a:bodyPr vert="horz" lIns="91440" tIns="45720" rIns="91440" bIns="45720" rtlCol="0" anchor="t">
            <a:normAutofit/>
          </a:bodyPr>
          <a:lstStyle/>
          <a:p>
            <a:r>
              <a:rPr lang="en-US" sz="4800" dirty="0"/>
              <a:t>INTEGRATED RISK FACTOR</a:t>
            </a:r>
            <a:br>
              <a:rPr lang="en-US" sz="4800" dirty="0"/>
            </a:br>
            <a:r>
              <a:rPr lang="en-US" sz="4800" dirty="0"/>
              <a:t>THEORIES</a:t>
            </a:r>
          </a:p>
        </p:txBody>
      </p:sp>
      <p:sp>
        <p:nvSpPr>
          <p:cNvPr id="14" name="Freeform: Shape 13">
            <a:extLst>
              <a:ext uri="{FF2B5EF4-FFF2-40B4-BE49-F238E27FC236}">
                <a16:creationId xmlns:a16="http://schemas.microsoft.com/office/drawing/2014/main" id="{030DA1E2-5E6E-CE76-A451-E40CFA5E00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9274" y="838201"/>
            <a:ext cx="5244527" cy="5181600"/>
          </a:xfrm>
          <a:custGeom>
            <a:avLst/>
            <a:gdLst>
              <a:gd name="connsiteX0" fmla="*/ 525103 w 5244527"/>
              <a:gd name="connsiteY0" fmla="*/ 0 h 5181600"/>
              <a:gd name="connsiteX1" fmla="*/ 4719424 w 5244527"/>
              <a:gd name="connsiteY1" fmla="*/ 0 h 5181600"/>
              <a:gd name="connsiteX2" fmla="*/ 5244527 w 5244527"/>
              <a:gd name="connsiteY2" fmla="*/ 525103 h 5181600"/>
              <a:gd name="connsiteX3" fmla="*/ 5244527 w 5244527"/>
              <a:gd name="connsiteY3" fmla="*/ 4656497 h 5181600"/>
              <a:gd name="connsiteX4" fmla="*/ 4719424 w 5244527"/>
              <a:gd name="connsiteY4" fmla="*/ 5181600 h 5181600"/>
              <a:gd name="connsiteX5" fmla="*/ 525103 w 5244527"/>
              <a:gd name="connsiteY5" fmla="*/ 5181600 h 5181600"/>
              <a:gd name="connsiteX6" fmla="*/ 0 w 5244527"/>
              <a:gd name="connsiteY6" fmla="*/ 4656497 h 5181600"/>
              <a:gd name="connsiteX7" fmla="*/ 0 w 5244527"/>
              <a:gd name="connsiteY7" fmla="*/ 525103 h 5181600"/>
              <a:gd name="connsiteX8" fmla="*/ 525103 w 5244527"/>
              <a:gd name="connsiteY8" fmla="*/ 0 h 518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44527" h="5181600">
                <a:moveTo>
                  <a:pt x="525103" y="0"/>
                </a:moveTo>
                <a:lnTo>
                  <a:pt x="4719424" y="0"/>
                </a:lnTo>
                <a:cubicBezTo>
                  <a:pt x="5009430" y="0"/>
                  <a:pt x="5244527" y="235097"/>
                  <a:pt x="5244527" y="525103"/>
                </a:cubicBezTo>
                <a:lnTo>
                  <a:pt x="5244527" y="4656497"/>
                </a:lnTo>
                <a:cubicBezTo>
                  <a:pt x="5244527" y="4946503"/>
                  <a:pt x="5009430" y="5181600"/>
                  <a:pt x="4719424" y="5181600"/>
                </a:cubicBezTo>
                <a:lnTo>
                  <a:pt x="525103" y="5181600"/>
                </a:lnTo>
                <a:cubicBezTo>
                  <a:pt x="235097" y="5181600"/>
                  <a:pt x="0" y="4946503"/>
                  <a:pt x="0" y="4656497"/>
                </a:cubicBezTo>
                <a:lnTo>
                  <a:pt x="0" y="525103"/>
                </a:lnTo>
                <a:cubicBezTo>
                  <a:pt x="0" y="235097"/>
                  <a:pt x="235097" y="0"/>
                  <a:pt x="525103"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Graphic 8" descr="Warning">
            <a:extLst>
              <a:ext uri="{FF2B5EF4-FFF2-40B4-BE49-F238E27FC236}">
                <a16:creationId xmlns:a16="http://schemas.microsoft.com/office/drawing/2014/main" id="{4F67B9AE-1166-2C40-85F9-1E71BEB0ADB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824511" y="1528618"/>
            <a:ext cx="3808492" cy="3808492"/>
          </a:xfrm>
          <a:prstGeom prst="rect">
            <a:avLst/>
          </a:prstGeom>
        </p:spPr>
      </p:pic>
      <p:sp>
        <p:nvSpPr>
          <p:cNvPr id="5" name="Slide Number Placeholder 4">
            <a:extLst>
              <a:ext uri="{FF2B5EF4-FFF2-40B4-BE49-F238E27FC236}">
                <a16:creationId xmlns:a16="http://schemas.microsoft.com/office/drawing/2014/main" id="{91A167FC-CFD6-BAE3-7CCF-AB7DBC039E4E}"/>
              </a:ext>
            </a:extLst>
          </p:cNvPr>
          <p:cNvSpPr>
            <a:spLocks noGrp="1"/>
          </p:cNvSpPr>
          <p:nvPr>
            <p:ph type="sldNum" sz="quarter" idx="12"/>
          </p:nvPr>
        </p:nvSpPr>
        <p:spPr>
          <a:xfrm>
            <a:off x="11403951" y="6425816"/>
            <a:ext cx="429768" cy="365125"/>
          </a:xfrm>
        </p:spPr>
        <p:txBody>
          <a:bodyPr vert="horz" lIns="91440" tIns="45720" rIns="91440" bIns="45720" rtlCol="0" anchor="ctr">
            <a:normAutofit/>
          </a:bodyPr>
          <a:lstStyle/>
          <a:p>
            <a:pPr>
              <a:spcAft>
                <a:spcPts val="600"/>
              </a:spcAft>
            </a:pPr>
            <a:fld id="{6E91CC32-6A6B-4E2E-BBA1-6864F305DA26}" type="slidenum">
              <a:rPr lang="en-US">
                <a:solidFill>
                  <a:srgbClr val="FFFFFF"/>
                </a:solidFill>
              </a:rPr>
              <a:pPr>
                <a:spcAft>
                  <a:spcPts val="600"/>
                </a:spcAft>
              </a:pPr>
              <a:t>17</a:t>
            </a:fld>
            <a:endParaRPr lang="en-US">
              <a:solidFill>
                <a:srgbClr val="FFFFFF"/>
              </a:solidFill>
            </a:endParaRPr>
          </a:p>
        </p:txBody>
      </p:sp>
      <p:pic>
        <p:nvPicPr>
          <p:cNvPr id="6" name="Audio 5">
            <a:hlinkClick r:id="" action="ppaction://media"/>
            <a:extLst>
              <a:ext uri="{FF2B5EF4-FFF2-40B4-BE49-F238E27FC236}">
                <a16:creationId xmlns:a16="http://schemas.microsoft.com/office/drawing/2014/main" id="{A3AE568E-0A2B-BF79-0B10-B251226EE372}"/>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77056435"/>
      </p:ext>
    </p:extLst>
  </p:cSld>
  <p:clrMapOvr>
    <a:masterClrMapping/>
  </p:clrMapOvr>
  <p:transition spd="med" advTm="18598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par>
                                <p:cTn id="7" presetID="10" presetClass="entr" presetSubtype="0" fill="hold" grpId="0" nodeType="withEffect">
                                  <p:stCondLst>
                                    <p:cond delay="10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par>
                                <p:cTn id="10" presetID="10" presetClass="entr" presetSubtype="0" fill="hold" nodeType="withEffect">
                                  <p:stCondLst>
                                    <p:cond delay="500"/>
                                  </p:stCondLst>
                                  <p:iterate>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7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6"/>
                </p:tgtEl>
              </p:cMediaNode>
            </p:audio>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A04B-26F4-1BB7-0EA3-CCD026377249}"/>
              </a:ext>
            </a:extLst>
          </p:cNvPr>
          <p:cNvSpPr>
            <a:spLocks noGrp="1"/>
          </p:cNvSpPr>
          <p:nvPr>
            <p:ph type="title"/>
          </p:nvPr>
        </p:nvSpPr>
        <p:spPr/>
        <p:txBody>
          <a:bodyPr>
            <a:normAutofit fontScale="90000"/>
          </a:bodyPr>
          <a:lstStyle/>
          <a:p>
            <a:r>
              <a:rPr lang="en-GB" dirty="0"/>
              <a:t>INTEGRATED RISK FACTOR THEORIES: </a:t>
            </a:r>
            <a:br>
              <a:rPr lang="en-GB" dirty="0"/>
            </a:br>
            <a:r>
              <a:rPr lang="en-GB" dirty="0">
                <a:solidFill>
                  <a:srgbClr val="CC00CC"/>
                </a:solidFill>
              </a:rPr>
              <a:t>ARTEFACTUAL RISK FACTOR THEORIES</a:t>
            </a:r>
            <a:br>
              <a:rPr lang="en-GB" dirty="0"/>
            </a:br>
            <a:endParaRPr lang="en-GB" dirty="0"/>
          </a:p>
        </p:txBody>
      </p:sp>
      <p:sp>
        <p:nvSpPr>
          <p:cNvPr id="3" name="Content Placeholder 2">
            <a:extLst>
              <a:ext uri="{FF2B5EF4-FFF2-40B4-BE49-F238E27FC236}">
                <a16:creationId xmlns:a16="http://schemas.microsoft.com/office/drawing/2014/main" id="{06678270-E3D1-0806-3D02-5418590992C4}"/>
              </a:ext>
            </a:extLst>
          </p:cNvPr>
          <p:cNvSpPr>
            <a:spLocks noGrp="1"/>
          </p:cNvSpPr>
          <p:nvPr>
            <p:ph idx="1"/>
          </p:nvPr>
        </p:nvSpPr>
        <p:spPr>
          <a:xfrm>
            <a:off x="700635" y="2293126"/>
            <a:ext cx="7014615" cy="3636088"/>
          </a:xfrm>
        </p:spPr>
        <p:txBody>
          <a:bodyPr>
            <a:normAutofit fontScale="92500"/>
          </a:bodyPr>
          <a:lstStyle/>
          <a:p>
            <a:r>
              <a:rPr lang="en-GB" dirty="0"/>
              <a:t>Risk can be measured and turned into a numerical factor or artefact.</a:t>
            </a:r>
          </a:p>
          <a:p>
            <a:r>
              <a:rPr lang="en-GB" dirty="0"/>
              <a:t>This can then be used for statistical analysis to identify relationships between risk factors and measures of offending.</a:t>
            </a:r>
          </a:p>
          <a:p>
            <a:r>
              <a:rPr lang="en-GB" dirty="0"/>
              <a:t>Argue risk factors tend to occur in childhood and adolescence and then develop to explain offending later in life.  </a:t>
            </a:r>
          </a:p>
          <a:p>
            <a:r>
              <a:rPr lang="en-GB" dirty="0"/>
              <a:t>Risk factors can be biological (physique/hormones) but tend to be psychosocial (cognition, impulsivity, hyperactivity, mental health, mood, family, education, lifestyle and neighbourhood).</a:t>
            </a:r>
          </a:p>
        </p:txBody>
      </p:sp>
      <p:sp>
        <p:nvSpPr>
          <p:cNvPr id="4" name="Flowchart: Connector 3">
            <a:extLst>
              <a:ext uri="{FF2B5EF4-FFF2-40B4-BE49-F238E27FC236}">
                <a16:creationId xmlns:a16="http://schemas.microsoft.com/office/drawing/2014/main" id="{D0B9AA55-6FB4-8888-0542-361764DAE5B9}"/>
              </a:ext>
            </a:extLst>
          </p:cNvPr>
          <p:cNvSpPr/>
          <p:nvPr/>
        </p:nvSpPr>
        <p:spPr>
          <a:xfrm>
            <a:off x="7907885" y="1753582"/>
            <a:ext cx="3683000" cy="3642778"/>
          </a:xfrm>
          <a:prstGeom prst="flowChartConnector">
            <a:avLst/>
          </a:prstGeom>
        </p:spPr>
        <p:style>
          <a:lnRef idx="2">
            <a:schemeClr val="accent3"/>
          </a:lnRef>
          <a:fillRef idx="1">
            <a:schemeClr val="lt1"/>
          </a:fillRef>
          <a:effectRef idx="0">
            <a:schemeClr val="accent3"/>
          </a:effectRef>
          <a:fontRef idx="minor">
            <a:schemeClr val="dk1"/>
          </a:fontRef>
        </p:style>
        <p:txBody>
          <a:bodyPr rtlCol="0" anchor="ctr"/>
          <a:lstStyle/>
          <a:p>
            <a:r>
              <a:rPr lang="en-GB" b="1" dirty="0"/>
              <a:t>Within the same school</a:t>
            </a:r>
          </a:p>
          <a:p>
            <a:endParaRPr lang="en-GB" b="1" dirty="0"/>
          </a:p>
          <a:p>
            <a:pPr algn="ctr"/>
            <a:r>
              <a:rPr lang="en-GB" dirty="0"/>
              <a:t>A theory will consider and integrate arguments made by other strands of explanation within the same school. </a:t>
            </a:r>
          </a:p>
          <a:p>
            <a:pPr algn="ctr"/>
            <a:r>
              <a:rPr lang="en-GB" dirty="0"/>
              <a:t>E.G Psychosocial</a:t>
            </a:r>
          </a:p>
        </p:txBody>
      </p:sp>
      <p:pic>
        <p:nvPicPr>
          <p:cNvPr id="7" name="Audio 6">
            <a:hlinkClick r:id="" action="ppaction://media"/>
            <a:extLst>
              <a:ext uri="{FF2B5EF4-FFF2-40B4-BE49-F238E27FC236}">
                <a16:creationId xmlns:a16="http://schemas.microsoft.com/office/drawing/2014/main" id="{52FCF654-1E0C-B4B3-C5E2-F2E0EFE477D1}"/>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287500" t="-287500" r="-287500" b="-28750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538568305"/>
      </p:ext>
    </p:extLst>
  </p:cSld>
  <p:clrMapOvr>
    <a:masterClrMapping/>
  </p:clrMapOvr>
  <p:transition spd="med" advTm="139011">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fade">
                                      <p:cBhvr>
                                        <p:cTn id="20" dur="1000"/>
                                        <p:tgtEl>
                                          <p:spTgt spid="3">
                                            <p:txEl>
                                              <p:pRg st="0" end="0"/>
                                            </p:txEl>
                                          </p:spTgt>
                                        </p:tgtEl>
                                      </p:cBhvr>
                                    </p:animEffect>
                                    <p:anim calcmode="lin" valueType="num">
                                      <p:cBhvr>
                                        <p:cTn id="2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0"/>
                                        <p:tgtEl>
                                          <p:spTgt spid="3">
                                            <p:txEl>
                                              <p:pRg st="1" end="1"/>
                                            </p:txEl>
                                          </p:spTgt>
                                        </p:tgtEl>
                                      </p:cBhvr>
                                    </p:animEffect>
                                    <p:anim calcmode="lin" valueType="num">
                                      <p:cBhvr>
                                        <p:cTn id="2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fade">
                                      <p:cBhvr>
                                        <p:cTn id="30" dur="1000"/>
                                        <p:tgtEl>
                                          <p:spTgt spid="3">
                                            <p:txEl>
                                              <p:pRg st="2" end="2"/>
                                            </p:txEl>
                                          </p:spTgt>
                                        </p:tgtEl>
                                      </p:cBhvr>
                                    </p:animEffect>
                                    <p:anim calcmode="lin" valueType="num">
                                      <p:cBhvr>
                                        <p:cTn id="3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8" fill="hold" display="0">
                  <p:stCondLst>
                    <p:cond delay="indefinite"/>
                  </p:stCondLst>
                  <p:endCondLst>
                    <p:cond evt="onStopAudio" delay="0">
                      <p:tgtEl>
                        <p:sldTgt/>
                      </p:tgtEl>
                    </p:cond>
                  </p:endCondLst>
                </p:cTn>
                <p:tgtEl>
                  <p:spTgt spid="7"/>
                </p:tgtEl>
              </p:cMediaNode>
            </p:audio>
          </p:childTnLst>
        </p:cTn>
      </p:par>
    </p:tnLst>
    <p:bldLst>
      <p:bldP spid="2" grpId="0"/>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8BA04B-26F4-1BB7-0EA3-CCD026377249}"/>
              </a:ext>
            </a:extLst>
          </p:cNvPr>
          <p:cNvSpPr>
            <a:spLocks noGrp="1"/>
          </p:cNvSpPr>
          <p:nvPr>
            <p:ph type="title"/>
          </p:nvPr>
        </p:nvSpPr>
        <p:spPr>
          <a:xfrm>
            <a:off x="8138159" y="1177348"/>
            <a:ext cx="3330906" cy="3441068"/>
          </a:xfrm>
        </p:spPr>
        <p:txBody>
          <a:bodyPr vert="horz" lIns="91440" tIns="45720" rIns="91440" bIns="45720" rtlCol="0" anchor="t">
            <a:normAutofit/>
          </a:bodyPr>
          <a:lstStyle/>
          <a:p>
            <a:pPr>
              <a:lnSpc>
                <a:spcPct val="90000"/>
              </a:lnSpc>
            </a:pPr>
            <a:r>
              <a:rPr lang="en-US" sz="3300" dirty="0"/>
              <a:t>INTEGRATED RISK FACTOR THEORIES:</a:t>
            </a:r>
            <a:br>
              <a:rPr lang="en-US" sz="3300" dirty="0"/>
            </a:br>
            <a:r>
              <a:rPr lang="en-US" sz="3300" dirty="0">
                <a:solidFill>
                  <a:srgbClr val="CC00CC"/>
                </a:solidFill>
              </a:rPr>
              <a:t>ARTEFACTUAL RISK FACTOR THEORIES</a:t>
            </a:r>
            <a:br>
              <a:rPr lang="en-US" sz="3300" dirty="0"/>
            </a:br>
            <a:endParaRPr lang="en-US" sz="3300" dirty="0"/>
          </a:p>
        </p:txBody>
      </p:sp>
      <p:cxnSp>
        <p:nvCxnSpPr>
          <p:cNvPr id="16" name="Straight Connector 15">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descr="A screenshot of a computer&#10;&#10;Description automatically generated">
            <a:extLst>
              <a:ext uri="{FF2B5EF4-FFF2-40B4-BE49-F238E27FC236}">
                <a16:creationId xmlns:a16="http://schemas.microsoft.com/office/drawing/2014/main" id="{C482C488-EE83-11B0-1B9C-1CCFC02C3010}"/>
              </a:ext>
            </a:extLst>
          </p:cNvPr>
          <p:cNvPicPr>
            <a:picLocks noChangeAspect="1"/>
          </p:cNvPicPr>
          <p:nvPr/>
        </p:nvPicPr>
        <p:blipFill>
          <a:blip r:embed="rId5"/>
          <a:stretch>
            <a:fillRect/>
          </a:stretch>
        </p:blipFill>
        <p:spPr>
          <a:xfrm>
            <a:off x="831728" y="863602"/>
            <a:ext cx="6962383" cy="5134757"/>
          </a:xfrm>
          <a:prstGeom prst="rect">
            <a:avLst/>
          </a:prstGeom>
        </p:spPr>
      </p:pic>
      <p:cxnSp>
        <p:nvCxnSpPr>
          <p:cNvPr id="18" name="Straight Connector 17">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885"/>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2D976B22-1D1C-F146-A348-B613B698B670}"/>
              </a:ext>
            </a:extLst>
          </p:cNvPr>
          <p:cNvSpPr txBox="1"/>
          <p:nvPr/>
        </p:nvSpPr>
        <p:spPr>
          <a:xfrm>
            <a:off x="1092200" y="6228317"/>
            <a:ext cx="6096000" cy="430887"/>
          </a:xfrm>
          <a:prstGeom prst="rect">
            <a:avLst/>
          </a:prstGeom>
          <a:noFill/>
        </p:spPr>
        <p:txBody>
          <a:bodyPr wrap="square">
            <a:spAutoFit/>
          </a:bodyPr>
          <a:lstStyle/>
          <a:p>
            <a:r>
              <a:rPr lang="en-GB" sz="1050" dirty="0"/>
              <a:t>Source: Haines, K. and Case, S. (2009) Understanding Youth Offending: Risk Factor Research, Policy and Practice. Cullompton: Willan.</a:t>
            </a:r>
          </a:p>
        </p:txBody>
      </p:sp>
      <p:pic>
        <p:nvPicPr>
          <p:cNvPr id="9" name="Audio 8">
            <a:hlinkClick r:id="" action="ppaction://media"/>
            <a:extLst>
              <a:ext uri="{FF2B5EF4-FFF2-40B4-BE49-F238E27FC236}">
                <a16:creationId xmlns:a16="http://schemas.microsoft.com/office/drawing/2014/main" id="{FBB791EF-EB90-2A99-BF0F-0C09EB02E20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45417312"/>
      </p:ext>
    </p:extLst>
  </p:cSld>
  <p:clrMapOvr>
    <a:masterClrMapping/>
  </p:clrMapOvr>
  <p:transition spd="med" advTm="89934">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A04B-26F4-1BB7-0EA3-CCD026377249}"/>
              </a:ext>
            </a:extLst>
          </p:cNvPr>
          <p:cNvSpPr>
            <a:spLocks noGrp="1"/>
          </p:cNvSpPr>
          <p:nvPr>
            <p:ph type="title"/>
          </p:nvPr>
        </p:nvSpPr>
        <p:spPr/>
        <p:txBody>
          <a:bodyPr>
            <a:normAutofit fontScale="90000"/>
          </a:bodyPr>
          <a:lstStyle/>
          <a:p>
            <a:r>
              <a:rPr lang="en-GB" dirty="0"/>
              <a:t>INTEGRATED RISK FACTOR THEORIES:</a:t>
            </a:r>
            <a:br>
              <a:rPr lang="en-GB" dirty="0"/>
            </a:br>
            <a:r>
              <a:rPr lang="en-GB" dirty="0">
                <a:solidFill>
                  <a:srgbClr val="CC00CC"/>
                </a:solidFill>
              </a:rPr>
              <a:t>ARTEFACTUAL RISK FACTOR THEORIES</a:t>
            </a:r>
            <a:br>
              <a:rPr lang="en-GB" dirty="0"/>
            </a:br>
            <a:endParaRPr lang="en-GB" dirty="0"/>
          </a:p>
        </p:txBody>
      </p:sp>
      <p:sp>
        <p:nvSpPr>
          <p:cNvPr id="3" name="Content Placeholder 2">
            <a:extLst>
              <a:ext uri="{FF2B5EF4-FFF2-40B4-BE49-F238E27FC236}">
                <a16:creationId xmlns:a16="http://schemas.microsoft.com/office/drawing/2014/main" id="{06678270-E3D1-0806-3D02-5418590992C4}"/>
              </a:ext>
            </a:extLst>
          </p:cNvPr>
          <p:cNvSpPr>
            <a:spLocks noGrp="1"/>
          </p:cNvSpPr>
          <p:nvPr>
            <p:ph idx="1"/>
          </p:nvPr>
        </p:nvSpPr>
        <p:spPr>
          <a:xfrm>
            <a:off x="700636" y="2293126"/>
            <a:ext cx="4265260" cy="3636088"/>
          </a:xfrm>
        </p:spPr>
        <p:txBody>
          <a:bodyPr>
            <a:normAutofit fontScale="62500" lnSpcReduction="20000"/>
          </a:bodyPr>
          <a:lstStyle/>
          <a:p>
            <a:pPr marL="0" indent="0">
              <a:buNone/>
            </a:pPr>
            <a:r>
              <a:rPr lang="en-GB" dirty="0">
                <a:highlight>
                  <a:srgbClr val="FFFF00"/>
                </a:highlight>
              </a:rPr>
              <a:t>Strengths:</a:t>
            </a:r>
          </a:p>
          <a:p>
            <a:pPr>
              <a:buFontTx/>
              <a:buChar char="-"/>
            </a:pPr>
            <a:r>
              <a:rPr lang="en-GB" dirty="0"/>
              <a:t>High reliability</a:t>
            </a:r>
          </a:p>
          <a:p>
            <a:pPr>
              <a:buFontTx/>
              <a:buChar char="-"/>
            </a:pPr>
            <a:r>
              <a:rPr lang="en-GB" dirty="0"/>
              <a:t>Core assumption supported</a:t>
            </a:r>
          </a:p>
          <a:p>
            <a:pPr>
              <a:buFontTx/>
              <a:buChar char="-"/>
            </a:pPr>
            <a:r>
              <a:rPr lang="en-GB" dirty="0"/>
              <a:t>Identifies risk areas such as:</a:t>
            </a:r>
          </a:p>
          <a:p>
            <a:pPr marL="0" indent="0">
              <a:buNone/>
            </a:pPr>
            <a:r>
              <a:rPr lang="en-GB" b="1" dirty="0"/>
              <a:t>Individual: </a:t>
            </a:r>
            <a:r>
              <a:rPr lang="en-GB" dirty="0"/>
              <a:t>Impulsivity, hyperactivity, lack of empathy.</a:t>
            </a:r>
            <a:endParaRPr lang="en-GB" b="1" dirty="0"/>
          </a:p>
          <a:p>
            <a:pPr marL="0" indent="0">
              <a:buNone/>
            </a:pPr>
            <a:r>
              <a:rPr lang="en-GB" b="1" dirty="0"/>
              <a:t>Family: </a:t>
            </a:r>
            <a:r>
              <a:rPr lang="en-GB" dirty="0"/>
              <a:t>ACEs</a:t>
            </a:r>
            <a:endParaRPr lang="en-GB" b="1" dirty="0"/>
          </a:p>
          <a:p>
            <a:pPr marL="0" indent="0">
              <a:buNone/>
            </a:pPr>
            <a:r>
              <a:rPr lang="en-GB" b="1" dirty="0"/>
              <a:t>Social: </a:t>
            </a:r>
            <a:r>
              <a:rPr lang="en-GB" dirty="0"/>
              <a:t>Academic underachievement, truancy and dislike of school</a:t>
            </a:r>
            <a:endParaRPr lang="en-GB" b="1" dirty="0"/>
          </a:p>
          <a:p>
            <a:pPr marL="0" indent="0">
              <a:buNone/>
            </a:pPr>
            <a:r>
              <a:rPr lang="en-GB" b="1" dirty="0"/>
              <a:t>Neighbourhood: </a:t>
            </a:r>
            <a:r>
              <a:rPr lang="en-GB" dirty="0"/>
              <a:t>Criminal peers, lack of resources, easy drug access</a:t>
            </a:r>
          </a:p>
          <a:p>
            <a:pPr marL="0" indent="0">
              <a:buNone/>
            </a:pPr>
            <a:r>
              <a:rPr lang="en-GB" b="1" dirty="0"/>
              <a:t>Lifestyle: </a:t>
            </a:r>
            <a:r>
              <a:rPr lang="en-GB" dirty="0"/>
              <a:t>Drug use, lack of positive activities.</a:t>
            </a:r>
          </a:p>
          <a:p>
            <a:pPr marL="0" indent="0">
              <a:buNone/>
            </a:pPr>
            <a:endParaRPr lang="en-GB" dirty="0"/>
          </a:p>
          <a:p>
            <a:pPr>
              <a:buFontTx/>
              <a:buChar char="-"/>
            </a:pPr>
            <a:endParaRPr lang="en-GB" dirty="0"/>
          </a:p>
        </p:txBody>
      </p:sp>
      <p:sp>
        <p:nvSpPr>
          <p:cNvPr id="4" name="TextBox 3">
            <a:extLst>
              <a:ext uri="{FF2B5EF4-FFF2-40B4-BE49-F238E27FC236}">
                <a16:creationId xmlns:a16="http://schemas.microsoft.com/office/drawing/2014/main" id="{B86E01F7-51B4-5204-1F11-E23A768A856B}"/>
              </a:ext>
            </a:extLst>
          </p:cNvPr>
          <p:cNvSpPr txBox="1"/>
          <p:nvPr/>
        </p:nvSpPr>
        <p:spPr>
          <a:xfrm>
            <a:off x="6555545" y="2356338"/>
            <a:ext cx="4265260" cy="2554545"/>
          </a:xfrm>
          <a:prstGeom prst="rect">
            <a:avLst/>
          </a:prstGeom>
          <a:noFill/>
        </p:spPr>
        <p:txBody>
          <a:bodyPr wrap="square" rtlCol="0">
            <a:spAutoFit/>
          </a:bodyPr>
          <a:lstStyle/>
          <a:p>
            <a:r>
              <a:rPr lang="en-GB" sz="2000" dirty="0">
                <a:highlight>
                  <a:srgbClr val="00FF00"/>
                </a:highlight>
              </a:rPr>
              <a:t>CRITICISMS:</a:t>
            </a:r>
          </a:p>
          <a:p>
            <a:pPr marL="285750" indent="-285750">
              <a:buFontTx/>
              <a:buChar char="-"/>
            </a:pPr>
            <a:r>
              <a:rPr lang="en-GB" sz="2000" dirty="0"/>
              <a:t>Psychosocial bias – what about other factors?</a:t>
            </a:r>
          </a:p>
          <a:p>
            <a:pPr marL="285750" indent="-285750">
              <a:buFontTx/>
              <a:buChar char="-"/>
            </a:pPr>
            <a:r>
              <a:rPr lang="en-GB" sz="2000" dirty="0"/>
              <a:t>Deterministic – Does every risk factor lead to future crime?</a:t>
            </a:r>
          </a:p>
          <a:p>
            <a:pPr marL="285750" indent="-285750">
              <a:buFontTx/>
              <a:buChar char="-"/>
            </a:pPr>
            <a:r>
              <a:rPr lang="en-GB" sz="2000" dirty="0"/>
              <a:t>Reductionist – Are complex experiences supposed to be portrayed into quantifiable risks?</a:t>
            </a:r>
          </a:p>
        </p:txBody>
      </p:sp>
      <p:pic>
        <p:nvPicPr>
          <p:cNvPr id="7" name="Audio 6">
            <a:hlinkClick r:id="" action="ppaction://media"/>
            <a:extLst>
              <a:ext uri="{FF2B5EF4-FFF2-40B4-BE49-F238E27FC236}">
                <a16:creationId xmlns:a16="http://schemas.microsoft.com/office/drawing/2014/main" id="{096FB4C8-D63D-B7DE-E0B0-75EC471539F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757763177"/>
      </p:ext>
    </p:extLst>
  </p:cSld>
  <p:clrMapOvr>
    <a:masterClrMapping/>
  </p:clrMapOvr>
  <p:transition spd="med" advTm="221637">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in a hoodie standing in front of a wall with scales of justice&#10;&#10;Description automatically generated">
            <a:extLst>
              <a:ext uri="{FF2B5EF4-FFF2-40B4-BE49-F238E27FC236}">
                <a16:creationId xmlns:a16="http://schemas.microsoft.com/office/drawing/2014/main" id="{EC8B75E6-0C5C-DF03-F706-331A4C6CC590}"/>
              </a:ext>
            </a:extLst>
          </p:cNvPr>
          <p:cNvPicPr>
            <a:picLocks noChangeAspect="1"/>
          </p:cNvPicPr>
          <p:nvPr/>
        </p:nvPicPr>
        <p:blipFill>
          <a:blip r:embed="rId5"/>
          <a:srcRect t="1815" r="-1" b="10126"/>
          <a:stretch/>
        </p:blipFill>
        <p:spPr>
          <a:xfrm>
            <a:off x="5672665" y="555712"/>
            <a:ext cx="5719230" cy="2568488"/>
          </a:xfrm>
          <a:prstGeom prst="rect">
            <a:avLst/>
          </a:prstGeom>
        </p:spPr>
      </p:pic>
      <p:sp>
        <p:nvSpPr>
          <p:cNvPr id="2" name="Title 1">
            <a:extLst>
              <a:ext uri="{FF2B5EF4-FFF2-40B4-BE49-F238E27FC236}">
                <a16:creationId xmlns:a16="http://schemas.microsoft.com/office/drawing/2014/main" id="{C38BA04B-26F4-1BB7-0EA3-CCD026377249}"/>
              </a:ext>
            </a:extLst>
          </p:cNvPr>
          <p:cNvSpPr>
            <a:spLocks noGrp="1"/>
          </p:cNvSpPr>
          <p:nvPr>
            <p:ph type="title"/>
          </p:nvPr>
        </p:nvSpPr>
        <p:spPr>
          <a:xfrm>
            <a:off x="704088" y="555712"/>
            <a:ext cx="3721629" cy="5617672"/>
          </a:xfrm>
        </p:spPr>
        <p:txBody>
          <a:bodyPr>
            <a:normAutofit/>
          </a:bodyPr>
          <a:lstStyle/>
          <a:p>
            <a:r>
              <a:rPr lang="en-GB" dirty="0"/>
              <a:t>INTEGRATED RISK FACTOR THEORIES:</a:t>
            </a:r>
            <a:br>
              <a:rPr lang="en-GB" dirty="0"/>
            </a:br>
            <a:r>
              <a:rPr lang="en-GB" dirty="0">
                <a:solidFill>
                  <a:srgbClr val="92D050"/>
                </a:solidFill>
              </a:rPr>
              <a:t> Enhanced pathways risk factor theories</a:t>
            </a:r>
            <a:br>
              <a:rPr lang="en-GB" dirty="0"/>
            </a:br>
            <a:r>
              <a:rPr lang="en-GB" dirty="0"/>
              <a:t> </a:t>
            </a:r>
            <a:br>
              <a:rPr lang="en-GB" dirty="0"/>
            </a:br>
            <a:endParaRPr lang="en-GB" dirty="0"/>
          </a:p>
        </p:txBody>
      </p:sp>
      <p:sp>
        <p:nvSpPr>
          <p:cNvPr id="3" name="Content Placeholder 2">
            <a:extLst>
              <a:ext uri="{FF2B5EF4-FFF2-40B4-BE49-F238E27FC236}">
                <a16:creationId xmlns:a16="http://schemas.microsoft.com/office/drawing/2014/main" id="{06678270-E3D1-0806-3D02-5418590992C4}"/>
              </a:ext>
            </a:extLst>
          </p:cNvPr>
          <p:cNvSpPr>
            <a:spLocks noGrp="1"/>
          </p:cNvSpPr>
          <p:nvPr>
            <p:ph idx="1"/>
          </p:nvPr>
        </p:nvSpPr>
        <p:spPr>
          <a:xfrm>
            <a:off x="4960626" y="3368485"/>
            <a:ext cx="7155174" cy="3390455"/>
          </a:xfrm>
        </p:spPr>
        <p:txBody>
          <a:bodyPr>
            <a:normAutofit/>
          </a:bodyPr>
          <a:lstStyle/>
          <a:p>
            <a:pPr>
              <a:lnSpc>
                <a:spcPct val="110000"/>
              </a:lnSpc>
            </a:pPr>
            <a:r>
              <a:rPr lang="en-GB" sz="1600" dirty="0"/>
              <a:t>New movement which has gained momentum since 1990s and into the 21</a:t>
            </a:r>
            <a:r>
              <a:rPr lang="en-GB" sz="1600" baseline="30000" dirty="0"/>
              <a:t>st</a:t>
            </a:r>
            <a:r>
              <a:rPr lang="en-GB" sz="1600" dirty="0"/>
              <a:t> century.</a:t>
            </a:r>
          </a:p>
          <a:p>
            <a:pPr>
              <a:lnSpc>
                <a:spcPct val="110000"/>
              </a:lnSpc>
            </a:pPr>
            <a:r>
              <a:rPr lang="en-GB" sz="1600" dirty="0"/>
              <a:t>Attempt to address the ‘oversimplification’ limitation of artefactual risk factor theories.</a:t>
            </a:r>
          </a:p>
          <a:p>
            <a:pPr>
              <a:lnSpc>
                <a:spcPct val="110000"/>
              </a:lnSpc>
            </a:pPr>
            <a:r>
              <a:rPr lang="en-GB" sz="1600" b="1" dirty="0">
                <a:solidFill>
                  <a:srgbClr val="92D050"/>
                </a:solidFill>
              </a:rPr>
              <a:t>Enhanced</a:t>
            </a:r>
            <a:r>
              <a:rPr lang="en-GB" sz="1600" dirty="0">
                <a:solidFill>
                  <a:srgbClr val="92D050"/>
                </a:solidFill>
              </a:rPr>
              <a:t> </a:t>
            </a:r>
            <a:r>
              <a:rPr lang="en-GB" sz="1600" dirty="0"/>
              <a:t>- Understands offending as the product of exposure to risk and this is something which should be improved rather than rejected. </a:t>
            </a:r>
          </a:p>
          <a:p>
            <a:pPr>
              <a:lnSpc>
                <a:spcPct val="110000"/>
              </a:lnSpc>
            </a:pPr>
            <a:r>
              <a:rPr lang="en-GB" sz="1600" b="1" dirty="0">
                <a:solidFill>
                  <a:srgbClr val="92D050"/>
                </a:solidFill>
              </a:rPr>
              <a:t>Pathways</a:t>
            </a:r>
            <a:r>
              <a:rPr lang="en-GB" sz="1600" dirty="0"/>
              <a:t> – Exploring and explaining peoples (usually </a:t>
            </a:r>
            <a:r>
              <a:rPr lang="en-GB" sz="1600" dirty="0" err="1"/>
              <a:t>cyp</a:t>
            </a:r>
            <a:r>
              <a:rPr lang="en-GB" sz="1600" dirty="0"/>
              <a:t>) into and away from crime</a:t>
            </a:r>
          </a:p>
          <a:p>
            <a:pPr>
              <a:lnSpc>
                <a:spcPct val="110000"/>
              </a:lnSpc>
            </a:pPr>
            <a:r>
              <a:rPr lang="en-GB" sz="1600" dirty="0"/>
              <a:t>Two sets have emerged: the Edinburgh integrated pathways theory and constructivist pathways risk factor theories.</a:t>
            </a:r>
          </a:p>
          <a:p>
            <a:pPr>
              <a:lnSpc>
                <a:spcPct val="110000"/>
              </a:lnSpc>
            </a:pPr>
            <a:endParaRPr lang="en-GB" sz="1300" dirty="0"/>
          </a:p>
        </p:txBody>
      </p:sp>
      <p:cxnSp>
        <p:nvCxnSpPr>
          <p:cNvPr id="7" name="Straight Connector 6">
            <a:extLst>
              <a:ext uri="{FF2B5EF4-FFF2-40B4-BE49-F238E27FC236}">
                <a16:creationId xmlns:a16="http://schemas.microsoft.com/office/drawing/2014/main" id="{40ADC89C-EB4E-4AA5-ABBD-448BEC5FA3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876800" y="723900"/>
            <a:ext cx="0" cy="54494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Audio 12">
            <a:hlinkClick r:id="" action="ppaction://media"/>
            <a:extLst>
              <a:ext uri="{FF2B5EF4-FFF2-40B4-BE49-F238E27FC236}">
                <a16:creationId xmlns:a16="http://schemas.microsoft.com/office/drawing/2014/main" id="{38B14AE8-5D54-42AA-73E7-3CD78C42986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95483143"/>
      </p:ext>
    </p:extLst>
  </p:cSld>
  <p:clrMapOvr>
    <a:masterClrMapping/>
  </p:clrMapOvr>
  <p:transition spd="med" advTm="218571">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A04B-26F4-1BB7-0EA3-CCD026377249}"/>
              </a:ext>
            </a:extLst>
          </p:cNvPr>
          <p:cNvSpPr>
            <a:spLocks noGrp="1"/>
          </p:cNvSpPr>
          <p:nvPr>
            <p:ph type="title"/>
          </p:nvPr>
        </p:nvSpPr>
        <p:spPr/>
        <p:txBody>
          <a:bodyPr>
            <a:normAutofit fontScale="90000"/>
          </a:bodyPr>
          <a:lstStyle/>
          <a:p>
            <a:r>
              <a:rPr lang="en-GB" dirty="0"/>
              <a:t>INTEGRATED RISK FACTOR THEORIES:</a:t>
            </a:r>
            <a:br>
              <a:rPr lang="en-GB" dirty="0"/>
            </a:br>
            <a:r>
              <a:rPr lang="en-GB" dirty="0">
                <a:solidFill>
                  <a:schemeClr val="accent6">
                    <a:lumMod val="60000"/>
                    <a:lumOff val="40000"/>
                  </a:schemeClr>
                </a:solidFill>
              </a:rPr>
              <a:t>Enhanced pathways risk factor theories</a:t>
            </a:r>
            <a:br>
              <a:rPr lang="en-GB" dirty="0"/>
            </a:br>
            <a:br>
              <a:rPr lang="en-GB" dirty="0"/>
            </a:br>
            <a:endParaRPr lang="en-GB" dirty="0"/>
          </a:p>
        </p:txBody>
      </p:sp>
      <p:sp>
        <p:nvSpPr>
          <p:cNvPr id="3" name="Content Placeholder 2">
            <a:extLst>
              <a:ext uri="{FF2B5EF4-FFF2-40B4-BE49-F238E27FC236}">
                <a16:creationId xmlns:a16="http://schemas.microsoft.com/office/drawing/2014/main" id="{06678270-E3D1-0806-3D02-5418590992C4}"/>
              </a:ext>
            </a:extLst>
          </p:cNvPr>
          <p:cNvSpPr>
            <a:spLocks noGrp="1"/>
          </p:cNvSpPr>
          <p:nvPr>
            <p:ph idx="1"/>
          </p:nvPr>
        </p:nvSpPr>
        <p:spPr/>
        <p:txBody>
          <a:bodyPr>
            <a:normAutofit fontScale="77500" lnSpcReduction="20000"/>
          </a:bodyPr>
          <a:lstStyle/>
          <a:p>
            <a:pPr marL="0" indent="0">
              <a:buNone/>
            </a:pPr>
            <a:r>
              <a:rPr lang="en-GB" b="1" u="sng" dirty="0"/>
              <a:t>Edinburgh integrated pathways theory </a:t>
            </a:r>
            <a:r>
              <a:rPr lang="en-GB" dirty="0"/>
              <a:t>- ‘Edinburgh study of youth transitions and crime’ </a:t>
            </a:r>
            <a:r>
              <a:rPr lang="en-GB" b="1" u="sng" dirty="0"/>
              <a:t>(</a:t>
            </a:r>
            <a:r>
              <a:rPr lang="en-GB" dirty="0"/>
              <a:t>D. J. Smith, Lesley McAra, and Susan McVie)</a:t>
            </a:r>
          </a:p>
          <a:p>
            <a:r>
              <a:rPr lang="en-GB" dirty="0"/>
              <a:t>Studied 4,000 young people over a longitudinal study</a:t>
            </a:r>
          </a:p>
          <a:p>
            <a:r>
              <a:rPr lang="en-GB" dirty="0"/>
              <a:t>Started with a cohort of 12-17 year olds to 24-25 years old.</a:t>
            </a:r>
          </a:p>
          <a:p>
            <a:r>
              <a:rPr lang="en-GB" dirty="0"/>
              <a:t>Aim: To create a contemporary explanation of youth crime which was concerned with personal transformations during adolescence and adulthood (rather than early childhood influences).</a:t>
            </a:r>
          </a:p>
          <a:p>
            <a:r>
              <a:rPr lang="en-GB" dirty="0"/>
              <a:t>This theory explains young people’s pathways into and out of crime as the result of interactions between psychosocial risk factors and socio-structural factors such as social controls in the community and physical environment, interactions with agencies of informal and formal social control such as the family, school, police, and the YJS. </a:t>
            </a:r>
          </a:p>
          <a:p>
            <a:r>
              <a:rPr lang="en-GB" dirty="0"/>
              <a:t>These interactions influence young people’s pathways into/out of crime and their self-rated ability to navigate and negotiate these pathways. </a:t>
            </a:r>
          </a:p>
          <a:p>
            <a:pPr marL="0" indent="0">
              <a:buNone/>
            </a:pPr>
            <a:endParaRPr lang="en-GB" dirty="0"/>
          </a:p>
        </p:txBody>
      </p:sp>
      <p:pic>
        <p:nvPicPr>
          <p:cNvPr id="5" name="Picture 4">
            <a:extLst>
              <a:ext uri="{FF2B5EF4-FFF2-40B4-BE49-F238E27FC236}">
                <a16:creationId xmlns:a16="http://schemas.microsoft.com/office/drawing/2014/main" id="{EF83EF51-F17A-4F21-4D42-EB28C808C67C}"/>
              </a:ext>
            </a:extLst>
          </p:cNvPr>
          <p:cNvPicPr>
            <a:picLocks noChangeAspect="1"/>
          </p:cNvPicPr>
          <p:nvPr/>
        </p:nvPicPr>
        <p:blipFill>
          <a:blip r:embed="rId5"/>
          <a:stretch>
            <a:fillRect/>
          </a:stretch>
        </p:blipFill>
        <p:spPr>
          <a:xfrm>
            <a:off x="8262425" y="814008"/>
            <a:ext cx="3462997" cy="793603"/>
          </a:xfrm>
          <a:prstGeom prst="rect">
            <a:avLst/>
          </a:prstGeom>
        </p:spPr>
      </p:pic>
      <p:pic>
        <p:nvPicPr>
          <p:cNvPr id="8" name="Audio 7">
            <a:hlinkClick r:id="" action="ppaction://media"/>
            <a:extLst>
              <a:ext uri="{FF2B5EF4-FFF2-40B4-BE49-F238E27FC236}">
                <a16:creationId xmlns:a16="http://schemas.microsoft.com/office/drawing/2014/main" id="{08B6C906-26F2-507A-8280-E70F7366FEA2}"/>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49262732"/>
      </p:ext>
    </p:extLst>
  </p:cSld>
  <p:clrMapOvr>
    <a:masterClrMapping/>
  </p:clrMapOvr>
  <p:transition spd="med" advTm="212924">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94633-19DC-F5B4-AFAF-28152FA12B8A}"/>
              </a:ext>
            </a:extLst>
          </p:cNvPr>
          <p:cNvSpPr>
            <a:spLocks noGrp="1"/>
          </p:cNvSpPr>
          <p:nvPr>
            <p:ph type="title"/>
          </p:nvPr>
        </p:nvSpPr>
        <p:spPr>
          <a:xfrm>
            <a:off x="723697" y="115316"/>
            <a:ext cx="10691265" cy="1371030"/>
          </a:xfrm>
        </p:spPr>
        <p:txBody>
          <a:bodyPr/>
          <a:lstStyle/>
          <a:p>
            <a:r>
              <a:rPr lang="en-GB" dirty="0"/>
              <a:t>INTEGRATED RISK FACTOR THEORIES:</a:t>
            </a:r>
            <a:br>
              <a:rPr lang="en-GB" dirty="0"/>
            </a:br>
            <a:r>
              <a:rPr lang="en-GB" dirty="0">
                <a:solidFill>
                  <a:schemeClr val="accent6">
                    <a:lumMod val="60000"/>
                    <a:lumOff val="40000"/>
                  </a:schemeClr>
                </a:solidFill>
              </a:rPr>
              <a:t>Enhanced pathways risk factor theories</a:t>
            </a:r>
            <a:endParaRPr lang="en-GB" dirty="0"/>
          </a:p>
        </p:txBody>
      </p:sp>
      <p:sp>
        <p:nvSpPr>
          <p:cNvPr id="3" name="Content Placeholder 2">
            <a:extLst>
              <a:ext uri="{FF2B5EF4-FFF2-40B4-BE49-F238E27FC236}">
                <a16:creationId xmlns:a16="http://schemas.microsoft.com/office/drawing/2014/main" id="{E87B8442-F4FC-3491-AABB-B99E8A8A5024}"/>
              </a:ext>
            </a:extLst>
          </p:cNvPr>
          <p:cNvSpPr>
            <a:spLocks noGrp="1"/>
          </p:cNvSpPr>
          <p:nvPr>
            <p:ph idx="1"/>
          </p:nvPr>
        </p:nvSpPr>
        <p:spPr>
          <a:xfrm>
            <a:off x="700634" y="2506486"/>
            <a:ext cx="10691265" cy="3636088"/>
          </a:xfrm>
        </p:spPr>
        <p:txBody>
          <a:bodyPr/>
          <a:lstStyle/>
          <a:p>
            <a:r>
              <a:rPr lang="en-GB" b="1" u="sng" dirty="0"/>
              <a:t>Edinburgh integrated pathways theory </a:t>
            </a:r>
            <a:r>
              <a:rPr lang="en-GB" dirty="0"/>
              <a:t>- ‘Edinburgh study of youth transitions and crime’ </a:t>
            </a:r>
            <a:r>
              <a:rPr lang="en-GB" b="1" u="sng" dirty="0"/>
              <a:t>(</a:t>
            </a:r>
            <a:r>
              <a:rPr lang="en-GB" dirty="0"/>
              <a:t>D. J. Smith, Lesley McAra, and Susan McVie)</a:t>
            </a:r>
          </a:p>
          <a:p>
            <a:r>
              <a:rPr lang="en-GB" dirty="0"/>
              <a:t>Enabled the researchers to ‘understand the causes of youth crime and how offending emerges in the process of development from childhood to adulthood’ (Smith and McAra, 2004: 14). </a:t>
            </a:r>
          </a:p>
          <a:p>
            <a:r>
              <a:rPr lang="en-GB" dirty="0"/>
              <a:t>Explanatory variables for offending were:</a:t>
            </a:r>
          </a:p>
        </p:txBody>
      </p:sp>
      <p:sp>
        <p:nvSpPr>
          <p:cNvPr id="4" name="TextBox 3">
            <a:extLst>
              <a:ext uri="{FF2B5EF4-FFF2-40B4-BE49-F238E27FC236}">
                <a16:creationId xmlns:a16="http://schemas.microsoft.com/office/drawing/2014/main" id="{19FBE2EC-1703-DA8A-987A-DD53860191C7}"/>
              </a:ext>
            </a:extLst>
          </p:cNvPr>
          <p:cNvSpPr txBox="1"/>
          <p:nvPr/>
        </p:nvSpPr>
        <p:spPr>
          <a:xfrm>
            <a:off x="487680" y="1996440"/>
            <a:ext cx="11163300" cy="1754326"/>
          </a:xfrm>
          <a:prstGeom prst="rect">
            <a:avLst/>
          </a:prstGeom>
          <a:noFill/>
        </p:spPr>
        <p:txBody>
          <a:bodyPr wrap="square" rtlCol="0">
            <a:spAutoFit/>
          </a:bodyPr>
          <a:lstStyle/>
          <a:p>
            <a:pPr algn="ctr"/>
            <a:r>
              <a:rPr lang="en-GB" sz="5400" dirty="0"/>
              <a:t>WHAT DO YOU THINK THE VARIABLES WERE?</a:t>
            </a:r>
          </a:p>
        </p:txBody>
      </p:sp>
      <p:sp>
        <p:nvSpPr>
          <p:cNvPr id="7" name="TextBox 6">
            <a:extLst>
              <a:ext uri="{FF2B5EF4-FFF2-40B4-BE49-F238E27FC236}">
                <a16:creationId xmlns:a16="http://schemas.microsoft.com/office/drawing/2014/main" id="{9B71124D-F3F5-9207-528D-2F382ADCE5DE}"/>
              </a:ext>
            </a:extLst>
          </p:cNvPr>
          <p:cNvSpPr txBox="1"/>
          <p:nvPr/>
        </p:nvSpPr>
        <p:spPr>
          <a:xfrm>
            <a:off x="487680" y="1741369"/>
            <a:ext cx="11216640" cy="4401205"/>
          </a:xfrm>
          <a:prstGeom prst="rect">
            <a:avLst/>
          </a:prstGeom>
          <a:noFill/>
        </p:spPr>
        <p:txBody>
          <a:bodyPr wrap="square" rtlCol="0">
            <a:spAutoFit/>
          </a:bodyPr>
          <a:lstStyle/>
          <a:p>
            <a:endParaRPr lang="en-GB" sz="2800" dirty="0"/>
          </a:p>
          <a:p>
            <a:r>
              <a:rPr lang="en-GB" sz="2800" b="1" dirty="0"/>
              <a:t>•family-based—poor parental supervision, parent–child conflict; </a:t>
            </a:r>
          </a:p>
          <a:p>
            <a:r>
              <a:rPr lang="en-GB" sz="2800" b="1" dirty="0"/>
              <a:t>•school-based—negative attitudes to school, poor relationships with teachers, misbehaviour;</a:t>
            </a:r>
          </a:p>
          <a:p>
            <a:r>
              <a:rPr lang="en-GB" sz="2800" b="1" dirty="0"/>
              <a:t>•neighbourhood-based—social deprivation, unemployment, social disorganisation;</a:t>
            </a:r>
          </a:p>
          <a:p>
            <a:r>
              <a:rPr lang="en-GB" sz="2800" b="1" dirty="0"/>
              <a:t>•peer- and lifestyle-based—gang membership, contact with the YJS in Scotland;</a:t>
            </a:r>
          </a:p>
          <a:p>
            <a:r>
              <a:rPr lang="en-GB" sz="2800" b="1" dirty="0"/>
              <a:t>•individual-based—impulsivity;</a:t>
            </a:r>
          </a:p>
          <a:p>
            <a:r>
              <a:rPr lang="en-GB" sz="2800" b="1" dirty="0"/>
              <a:t>•‘critical moments’ in teenage years—especially school exclusion.</a:t>
            </a:r>
          </a:p>
        </p:txBody>
      </p:sp>
    </p:spTree>
    <p:extLst>
      <p:ext uri="{BB962C8B-B14F-4D97-AF65-F5344CB8AC3E}">
        <p14:creationId xmlns:p14="http://schemas.microsoft.com/office/powerpoint/2010/main" val="198834165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xit"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1" presetClass="exit" presetSubtype="0"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4">
                                            <p:txEl>
                                              <p:pRg st="0" end="0"/>
                                            </p:txEl>
                                          </p:spTgt>
                                        </p:tgtEl>
                                        <p:attrNameLst>
                                          <p:attrName>style.visibility</p:attrName>
                                        </p:attrNameLst>
                                      </p:cBhvr>
                                      <p:to>
                                        <p:strVal val="visible"/>
                                      </p:to>
                                    </p:set>
                                    <p:animEffect transition="in" filter="barn(inVertical)">
                                      <p:cBhvr>
                                        <p:cTn id="34" dur="500"/>
                                        <p:tgtEl>
                                          <p:spTgt spid="4">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xit" presetSubtype="4" fill="hold" grpId="0" nodeType="clickEffect">
                                  <p:stCondLst>
                                    <p:cond delay="0"/>
                                  </p:stCondLst>
                                  <p:childTnLst>
                                    <p:anim calcmode="lin" valueType="num">
                                      <p:cBhvr additive="base">
                                        <p:cTn id="38" dur="500"/>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39" dur="500"/>
                                        <p:tgtEl>
                                          <p:spTgt spid="4">
                                            <p:txEl>
                                              <p:pRg st="0" end="0"/>
                                            </p:txEl>
                                          </p:spTgt>
                                        </p:tgtEl>
                                        <p:attrNameLst>
                                          <p:attrName>ppt_y</p:attrName>
                                        </p:attrNameLst>
                                      </p:cBhvr>
                                      <p:tavLst>
                                        <p:tav tm="0">
                                          <p:val>
                                            <p:strVal val="ppt_y"/>
                                          </p:val>
                                        </p:tav>
                                        <p:tav tm="100000">
                                          <p:val>
                                            <p:strVal val="1+ppt_h/2"/>
                                          </p:val>
                                        </p:tav>
                                      </p:tavLst>
                                    </p:anim>
                                    <p:set>
                                      <p:cBhvr>
                                        <p:cTn id="40" dur="1" fill="hold">
                                          <p:stCondLst>
                                            <p:cond delay="499"/>
                                          </p:stCondLst>
                                        </p:cTn>
                                        <p:tgtEl>
                                          <p:spTgt spid="4">
                                            <p:txEl>
                                              <p:pRg st="0" end="0"/>
                                            </p:txEl>
                                          </p:spTgt>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circle(in)">
                                      <p:cBhvr>
                                        <p:cTn id="4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allAtOnce"/>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hild in handcuffs behind bars&#10;&#10;Description automatically generated">
            <a:extLst>
              <a:ext uri="{FF2B5EF4-FFF2-40B4-BE49-F238E27FC236}">
                <a16:creationId xmlns:a16="http://schemas.microsoft.com/office/drawing/2014/main" id="{A80D95EC-8282-DF64-0EB9-A7BA2DA388C9}"/>
              </a:ext>
            </a:extLst>
          </p:cNvPr>
          <p:cNvPicPr>
            <a:picLocks noChangeAspect="1"/>
          </p:cNvPicPr>
          <p:nvPr/>
        </p:nvPicPr>
        <p:blipFill>
          <a:blip r:embed="rId5"/>
          <a:srcRect l="17908" r="21182" b="1"/>
          <a:stretch/>
        </p:blipFill>
        <p:spPr>
          <a:xfrm>
            <a:off x="709872" y="731519"/>
            <a:ext cx="4976888" cy="5437244"/>
          </a:xfrm>
          <a:prstGeom prst="rect">
            <a:avLst/>
          </a:prstGeom>
        </p:spPr>
      </p:pic>
      <p:sp>
        <p:nvSpPr>
          <p:cNvPr id="2" name="Title 1">
            <a:extLst>
              <a:ext uri="{FF2B5EF4-FFF2-40B4-BE49-F238E27FC236}">
                <a16:creationId xmlns:a16="http://schemas.microsoft.com/office/drawing/2014/main" id="{C38BA04B-26F4-1BB7-0EA3-CCD026377249}"/>
              </a:ext>
            </a:extLst>
          </p:cNvPr>
          <p:cNvSpPr>
            <a:spLocks noGrp="1"/>
          </p:cNvSpPr>
          <p:nvPr>
            <p:ph type="title"/>
          </p:nvPr>
        </p:nvSpPr>
        <p:spPr>
          <a:xfrm>
            <a:off x="6284749" y="909638"/>
            <a:ext cx="5201121" cy="1318062"/>
          </a:xfrm>
        </p:spPr>
        <p:txBody>
          <a:bodyPr>
            <a:normAutofit fontScale="90000"/>
          </a:bodyPr>
          <a:lstStyle/>
          <a:p>
            <a:pPr algn="ctr">
              <a:lnSpc>
                <a:spcPct val="90000"/>
              </a:lnSpc>
            </a:pPr>
            <a:r>
              <a:rPr lang="en-GB" sz="2700" dirty="0"/>
              <a:t>INTEGRATED RISK FACTOR THEORIES: </a:t>
            </a:r>
            <a:br>
              <a:rPr lang="en-GB" sz="2700" dirty="0"/>
            </a:br>
            <a:r>
              <a:rPr lang="en-GB" sz="2700" dirty="0">
                <a:solidFill>
                  <a:srgbClr val="92D050"/>
                </a:solidFill>
              </a:rPr>
              <a:t>Enhanced pathways risk factor theories</a:t>
            </a:r>
            <a:br>
              <a:rPr lang="en-GB" sz="1900" dirty="0"/>
            </a:br>
            <a:br>
              <a:rPr lang="en-GB" sz="1900" dirty="0"/>
            </a:br>
            <a:endParaRPr lang="en-GB" sz="1900" dirty="0"/>
          </a:p>
        </p:txBody>
      </p:sp>
      <p:sp>
        <p:nvSpPr>
          <p:cNvPr id="3" name="Content Placeholder 2">
            <a:extLst>
              <a:ext uri="{FF2B5EF4-FFF2-40B4-BE49-F238E27FC236}">
                <a16:creationId xmlns:a16="http://schemas.microsoft.com/office/drawing/2014/main" id="{06678270-E3D1-0806-3D02-5418590992C4}"/>
              </a:ext>
            </a:extLst>
          </p:cNvPr>
          <p:cNvSpPr>
            <a:spLocks noGrp="1"/>
          </p:cNvSpPr>
          <p:nvPr>
            <p:ph idx="1"/>
          </p:nvPr>
        </p:nvSpPr>
        <p:spPr>
          <a:xfrm>
            <a:off x="6290838" y="2236843"/>
            <a:ext cx="5201121" cy="3931920"/>
          </a:xfrm>
        </p:spPr>
        <p:txBody>
          <a:bodyPr>
            <a:normAutofit fontScale="92500" lnSpcReduction="10000"/>
          </a:bodyPr>
          <a:lstStyle/>
          <a:p>
            <a:pPr marL="0" indent="0">
              <a:lnSpc>
                <a:spcPct val="110000"/>
              </a:lnSpc>
              <a:buNone/>
            </a:pPr>
            <a:r>
              <a:rPr lang="en-GB" sz="2600" b="1" u="sng" dirty="0"/>
              <a:t>Constructivist pathways risk factor theories</a:t>
            </a:r>
          </a:p>
          <a:p>
            <a:pPr marL="0" indent="0">
              <a:lnSpc>
                <a:spcPct val="110000"/>
              </a:lnSpc>
              <a:buNone/>
            </a:pPr>
            <a:r>
              <a:rPr lang="en-GB" sz="1700" dirty="0"/>
              <a:t>Consider how young people ‘construct’ their experiences of risk</a:t>
            </a:r>
          </a:p>
          <a:p>
            <a:pPr marL="0" indent="0">
              <a:lnSpc>
                <a:spcPct val="110000"/>
              </a:lnSpc>
              <a:buNone/>
            </a:pPr>
            <a:r>
              <a:rPr lang="en-GB" sz="1700" dirty="0"/>
              <a:t>These constructions influence how they experience, navigate and negotiate risk which inform their pathways in and out of crime. </a:t>
            </a:r>
          </a:p>
          <a:p>
            <a:pPr marL="0" indent="0">
              <a:lnSpc>
                <a:spcPct val="110000"/>
              </a:lnSpc>
              <a:buNone/>
            </a:pPr>
            <a:r>
              <a:rPr lang="en-GB" sz="1700" dirty="0"/>
              <a:t>Two main studies in this area are:</a:t>
            </a:r>
          </a:p>
          <a:p>
            <a:pPr>
              <a:lnSpc>
                <a:spcPct val="110000"/>
              </a:lnSpc>
              <a:buFontTx/>
              <a:buChar char="-"/>
            </a:pPr>
            <a:r>
              <a:rPr lang="en-GB" sz="1700" b="1" u="sng" dirty="0"/>
              <a:t>‘Pathways into and out of crime: Risk, resilience and diversity’ (Hine, 2005</a:t>
            </a:r>
            <a:r>
              <a:rPr lang="en-GB" sz="1700" dirty="0"/>
              <a:t>) </a:t>
            </a:r>
          </a:p>
          <a:p>
            <a:pPr>
              <a:lnSpc>
                <a:spcPct val="110000"/>
              </a:lnSpc>
              <a:buFontTx/>
              <a:buChar char="-"/>
            </a:pPr>
            <a:r>
              <a:rPr lang="en-GB" sz="1700" b="1" u="sng" dirty="0"/>
              <a:t>The Teesside studies (MacDonald and Marsh, 2005)</a:t>
            </a:r>
          </a:p>
          <a:p>
            <a:pPr>
              <a:lnSpc>
                <a:spcPct val="110000"/>
              </a:lnSpc>
              <a:buFontTx/>
              <a:buChar char="-"/>
            </a:pPr>
            <a:endParaRPr lang="en-GB" sz="1700" dirty="0"/>
          </a:p>
          <a:p>
            <a:pPr marL="0" indent="0">
              <a:lnSpc>
                <a:spcPct val="110000"/>
              </a:lnSpc>
              <a:buNone/>
            </a:pPr>
            <a:endParaRPr lang="en-GB" sz="1700" dirty="0"/>
          </a:p>
        </p:txBody>
      </p:sp>
      <p:cxnSp>
        <p:nvCxnSpPr>
          <p:cNvPr id="11" name="Straight Connector 10">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22739" y="722376"/>
            <a:ext cx="16002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8" name="Audio 7">
            <a:hlinkClick r:id="" action="ppaction://media"/>
            <a:extLst>
              <a:ext uri="{FF2B5EF4-FFF2-40B4-BE49-F238E27FC236}">
                <a16:creationId xmlns:a16="http://schemas.microsoft.com/office/drawing/2014/main" id="{38669085-204C-E3B7-E6DB-0C6B78DD1AAA}"/>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53234748"/>
      </p:ext>
    </p:extLst>
  </p:cSld>
  <p:clrMapOvr>
    <a:masterClrMapping/>
  </p:clrMapOvr>
  <p:transition spd="med" advTm="466857">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0F45B-DE25-89AB-A701-8FED4E66CD3B}"/>
              </a:ext>
            </a:extLst>
          </p:cNvPr>
          <p:cNvSpPr>
            <a:spLocks noGrp="1"/>
          </p:cNvSpPr>
          <p:nvPr>
            <p:ph type="title"/>
          </p:nvPr>
        </p:nvSpPr>
        <p:spPr/>
        <p:txBody>
          <a:bodyPr/>
          <a:lstStyle/>
          <a:p>
            <a:r>
              <a:rPr lang="en-GB" dirty="0"/>
              <a:t>INTEGRATED RISK FACTOR THEORIES: </a:t>
            </a:r>
            <a:r>
              <a:rPr lang="en-GB" dirty="0">
                <a:solidFill>
                  <a:schemeClr val="accent3">
                    <a:lumMod val="60000"/>
                    <a:lumOff val="40000"/>
                  </a:schemeClr>
                </a:solidFill>
              </a:rPr>
              <a:t>EVALUATION</a:t>
            </a:r>
          </a:p>
        </p:txBody>
      </p:sp>
      <p:pic>
        <p:nvPicPr>
          <p:cNvPr id="4" name="Picture 3">
            <a:extLst>
              <a:ext uri="{FF2B5EF4-FFF2-40B4-BE49-F238E27FC236}">
                <a16:creationId xmlns:a16="http://schemas.microsoft.com/office/drawing/2014/main" id="{56B12CEE-35DF-8889-9A66-26927E375076}"/>
              </a:ext>
            </a:extLst>
          </p:cNvPr>
          <p:cNvPicPr>
            <a:picLocks noChangeAspect="1"/>
          </p:cNvPicPr>
          <p:nvPr/>
        </p:nvPicPr>
        <p:blipFill>
          <a:blip r:embed="rId3"/>
          <a:stretch>
            <a:fillRect/>
          </a:stretch>
        </p:blipFill>
        <p:spPr>
          <a:xfrm>
            <a:off x="8235544" y="1980706"/>
            <a:ext cx="3493311" cy="3194581"/>
          </a:xfrm>
          <a:prstGeom prst="rect">
            <a:avLst/>
          </a:prstGeom>
        </p:spPr>
      </p:pic>
      <p:pic>
        <p:nvPicPr>
          <p:cNvPr id="5" name="Content Placeholder 4" descr="Checkmark with solid fill">
            <a:extLst>
              <a:ext uri="{FF2B5EF4-FFF2-40B4-BE49-F238E27FC236}">
                <a16:creationId xmlns:a16="http://schemas.microsoft.com/office/drawing/2014/main" id="{03775ADD-B381-0E78-5218-3B90E6D77D5C}"/>
              </a:ext>
            </a:extLst>
          </p:cNvPr>
          <p:cNvPicPr>
            <a:picLocks noGrp="1" noChangeAspect="1"/>
          </p:cNvPicPr>
          <p:nvPr>
            <p:ph idx="1"/>
          </p:nvPr>
        </p:nvPicPr>
        <p:blipFill>
          <a:blip r:embed="rId4">
            <a:extLst>
              <a:ext uri="{96DAC541-7B7A-43D3-8B79-37D633B846F1}">
                <asvg:svgBlip xmlns:asvg="http://schemas.microsoft.com/office/drawing/2016/SVG/main" r:embed="rId5"/>
              </a:ext>
            </a:extLst>
          </a:blip>
          <a:stretch>
            <a:fillRect/>
          </a:stretch>
        </p:blipFill>
        <p:spPr>
          <a:xfrm>
            <a:off x="593566" y="2457291"/>
            <a:ext cx="914400" cy="914400"/>
          </a:xfrm>
          <a:prstGeom prst="rect">
            <a:avLst/>
          </a:prstGeom>
        </p:spPr>
      </p:pic>
      <p:pic>
        <p:nvPicPr>
          <p:cNvPr id="6" name="Graphic 5" descr="Close with solid fill">
            <a:extLst>
              <a:ext uri="{FF2B5EF4-FFF2-40B4-BE49-F238E27FC236}">
                <a16:creationId xmlns:a16="http://schemas.microsoft.com/office/drawing/2014/main" id="{565133A3-2EFF-AECE-F4BC-7C549AD8DC8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06926" y="5021504"/>
            <a:ext cx="914400" cy="914400"/>
          </a:xfrm>
          <a:prstGeom prst="rect">
            <a:avLst/>
          </a:prstGeom>
        </p:spPr>
      </p:pic>
      <p:sp>
        <p:nvSpPr>
          <p:cNvPr id="7" name="TextBox 6">
            <a:extLst>
              <a:ext uri="{FF2B5EF4-FFF2-40B4-BE49-F238E27FC236}">
                <a16:creationId xmlns:a16="http://schemas.microsoft.com/office/drawing/2014/main" id="{8DCF3C3A-45E4-9A21-A096-5229FD39DC87}"/>
              </a:ext>
            </a:extLst>
          </p:cNvPr>
          <p:cNvSpPr txBox="1"/>
          <p:nvPr/>
        </p:nvSpPr>
        <p:spPr>
          <a:xfrm>
            <a:off x="1645920" y="2659380"/>
            <a:ext cx="6522720" cy="1754326"/>
          </a:xfrm>
          <a:prstGeom prst="rect">
            <a:avLst/>
          </a:prstGeom>
          <a:noFill/>
        </p:spPr>
        <p:txBody>
          <a:bodyPr wrap="square" rtlCol="0">
            <a:spAutoFit/>
          </a:bodyPr>
          <a:lstStyle/>
          <a:p>
            <a:r>
              <a:rPr lang="en-GB" dirty="0"/>
              <a:t>The pathways focused theories offer wide-ranging explanations of youth crime by integrating psychosocial risk factors with socio-structural factors, views of young people regarding risk and how they are experienced by </a:t>
            </a:r>
            <a:r>
              <a:rPr lang="en-GB" dirty="0" err="1"/>
              <a:t>cyp</a:t>
            </a:r>
            <a:r>
              <a:rPr lang="en-GB" dirty="0"/>
              <a:t>. Arguably it could be said that this makes them more valid than artefactual theories because they consider more factors (France and </a:t>
            </a:r>
            <a:r>
              <a:rPr lang="en-GB" dirty="0" err="1"/>
              <a:t>Homel</a:t>
            </a:r>
            <a:r>
              <a:rPr lang="en-GB" dirty="0"/>
              <a:t>, 2007)</a:t>
            </a:r>
          </a:p>
        </p:txBody>
      </p:sp>
      <p:sp>
        <p:nvSpPr>
          <p:cNvPr id="8" name="TextBox 7">
            <a:extLst>
              <a:ext uri="{FF2B5EF4-FFF2-40B4-BE49-F238E27FC236}">
                <a16:creationId xmlns:a16="http://schemas.microsoft.com/office/drawing/2014/main" id="{71582211-548D-4BB9-B8A8-F17045CAC255}"/>
              </a:ext>
            </a:extLst>
          </p:cNvPr>
          <p:cNvSpPr txBox="1"/>
          <p:nvPr/>
        </p:nvSpPr>
        <p:spPr>
          <a:xfrm>
            <a:off x="1988820" y="5021504"/>
            <a:ext cx="6789420" cy="923330"/>
          </a:xfrm>
          <a:prstGeom prst="rect">
            <a:avLst/>
          </a:prstGeom>
          <a:noFill/>
        </p:spPr>
        <p:txBody>
          <a:bodyPr wrap="square" rtlCol="0">
            <a:spAutoFit/>
          </a:bodyPr>
          <a:lstStyle/>
          <a:p>
            <a:r>
              <a:rPr lang="en-GB" dirty="0"/>
              <a:t>Risk remains the central focus. Explaining young peoples lives around risk may suggest that we see their lives as risky and dangerous (Case and Haines, 2015; see also Muncie, 2009)</a:t>
            </a:r>
          </a:p>
        </p:txBody>
      </p:sp>
    </p:spTree>
    <p:extLst>
      <p:ext uri="{BB962C8B-B14F-4D97-AF65-F5344CB8AC3E}">
        <p14:creationId xmlns:p14="http://schemas.microsoft.com/office/powerpoint/2010/main" val="117492466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circle(in)">
                                      <p:cBhvr>
                                        <p:cTn id="19" dur="2000"/>
                                        <p:tgtEl>
                                          <p:spTgt spid="2"/>
                                        </p:tgtEl>
                                      </p:cBhvr>
                                    </p:animEffect>
                                  </p:childTnLst>
                                </p:cTn>
                              </p:par>
                              <p:par>
                                <p:cTn id="20" presetID="6"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AD02B5E-9F83-BD19-CD5C-1056CA8570D2}"/>
              </a:ext>
            </a:extLst>
          </p:cNvPr>
          <p:cNvSpPr>
            <a:spLocks noGrp="1"/>
          </p:cNvSpPr>
          <p:nvPr>
            <p:ph type="sldNum" sz="quarter" idx="12"/>
          </p:nvPr>
        </p:nvSpPr>
        <p:spPr/>
        <p:txBody>
          <a:bodyPr/>
          <a:lstStyle/>
          <a:p>
            <a:fld id="{6E91CC32-6A6B-4E2E-BBA1-6864F305DA26}" type="slidenum">
              <a:rPr lang="en-US" smtClean="0"/>
              <a:t>26</a:t>
            </a:fld>
            <a:endParaRPr lang="en-US"/>
          </a:p>
        </p:txBody>
      </p:sp>
      <p:pic>
        <p:nvPicPr>
          <p:cNvPr id="5" name="Picture 4">
            <a:extLst>
              <a:ext uri="{FF2B5EF4-FFF2-40B4-BE49-F238E27FC236}">
                <a16:creationId xmlns:a16="http://schemas.microsoft.com/office/drawing/2014/main" id="{6606474A-E039-052F-8EFD-21090B5D1CF7}"/>
              </a:ext>
            </a:extLst>
          </p:cNvPr>
          <p:cNvPicPr>
            <a:picLocks noChangeAspect="1"/>
          </p:cNvPicPr>
          <p:nvPr/>
        </p:nvPicPr>
        <p:blipFill>
          <a:blip r:embed="rId2"/>
          <a:stretch>
            <a:fillRect/>
          </a:stretch>
        </p:blipFill>
        <p:spPr>
          <a:xfrm>
            <a:off x="3524250" y="1714500"/>
            <a:ext cx="5143500" cy="3429000"/>
          </a:xfrm>
          <a:prstGeom prst="rect">
            <a:avLst/>
          </a:prstGeom>
        </p:spPr>
      </p:pic>
    </p:spTree>
    <p:extLst>
      <p:ext uri="{BB962C8B-B14F-4D97-AF65-F5344CB8AC3E}">
        <p14:creationId xmlns:p14="http://schemas.microsoft.com/office/powerpoint/2010/main" val="561863719"/>
      </p:ext>
    </p:extLst>
  </p:cSld>
  <p:clrMapOvr>
    <a:masterClrMapping/>
  </p:clrMapOvr>
  <p:transition spd="med">
    <p:pull/>
  </p:transition>
</p:sld>
</file>

<file path=ppt/tags/tag1.xml><?xml version="1.0" encoding="utf-8"?>
<p:tagLst xmlns:a="http://schemas.openxmlformats.org/drawingml/2006/main" xmlns:r="http://schemas.openxmlformats.org/officeDocument/2006/relationships" xmlns:p="http://schemas.openxmlformats.org/presentationml/2006/main">
  <p:tag name="TIMING" val="|6.1|1.7|8.3|0.9|3.7|7.2|8.3|1.5|6.5|4.8|6.1|51.8"/>
</p:tagLst>
</file>

<file path=ppt/tags/tag2.xml><?xml version="1.0" encoding="utf-8"?>
<p:tagLst xmlns:a="http://schemas.openxmlformats.org/drawingml/2006/main" xmlns:r="http://schemas.openxmlformats.org/officeDocument/2006/relationships" xmlns:p="http://schemas.openxmlformats.org/presentationml/2006/main">
  <p:tag name="TIMING" val="|7.8|13.4|1.1|14.5"/>
</p:tagLst>
</file>

<file path=ppt/tags/tag3.xml><?xml version="1.0" encoding="utf-8"?>
<p:tagLst xmlns:a="http://schemas.openxmlformats.org/drawingml/2006/main" xmlns:r="http://schemas.openxmlformats.org/officeDocument/2006/relationships" xmlns:p="http://schemas.openxmlformats.org/presentationml/2006/main">
  <p:tag name="TIMING" val="|1.3|3|41.8|62.7"/>
</p:tagLst>
</file>

<file path=ppt/tags/tag4.xml><?xml version="1.0" encoding="utf-8"?>
<p:tagLst xmlns:a="http://schemas.openxmlformats.org/drawingml/2006/main" xmlns:r="http://schemas.openxmlformats.org/officeDocument/2006/relationships" xmlns:p="http://schemas.openxmlformats.org/presentationml/2006/main">
  <p:tag name="TIMING" val="|26.4|0.6|5.8|37.4"/>
</p:tagLst>
</file>

<file path=ppt/tags/tag5.xml><?xml version="1.0" encoding="utf-8"?>
<p:tagLst xmlns:a="http://schemas.openxmlformats.org/drawingml/2006/main" xmlns:r="http://schemas.openxmlformats.org/officeDocument/2006/relationships" xmlns:p="http://schemas.openxmlformats.org/presentationml/2006/main">
  <p:tag name="TIMING" val="|3.3|3.5|71.5"/>
</p:tagLst>
</file>

<file path=ppt/theme/theme1.xml><?xml version="1.0" encoding="utf-8"?>
<a:theme xmlns:a="http://schemas.openxmlformats.org/drawingml/2006/main" name="DylanVTI">
  <a:themeElements>
    <a:clrScheme name="AnalogousFromDarkSeedLeftStep">
      <a:dk1>
        <a:srgbClr val="000000"/>
      </a:dk1>
      <a:lt1>
        <a:srgbClr val="FFFFFF"/>
      </a:lt1>
      <a:dk2>
        <a:srgbClr val="251A2F"/>
      </a:dk2>
      <a:lt2>
        <a:srgbClr val="F0F3F3"/>
      </a:lt2>
      <a:accent1>
        <a:srgbClr val="C34D65"/>
      </a:accent1>
      <a:accent2>
        <a:srgbClr val="B13B85"/>
      </a:accent2>
      <a:accent3>
        <a:srgbClr val="BE4DC3"/>
      </a:accent3>
      <a:accent4>
        <a:srgbClr val="7B3BB1"/>
      </a:accent4>
      <a:accent5>
        <a:srgbClr val="5C4DC3"/>
      </a:accent5>
      <a:accent6>
        <a:srgbClr val="3B5DB1"/>
      </a:accent6>
      <a:hlink>
        <a:srgbClr val="7554C6"/>
      </a:hlink>
      <a:folHlink>
        <a:srgbClr val="7F7F7F"/>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ylanVTI" id="{602636BD-A055-489B-83EC-AD971B7E5F9C}" vid="{CD33A9BC-C4B5-4F36-8A14-490DC4E38F27}"/>
    </a:ext>
  </a:extLst>
</a:theme>
</file>

<file path=ppt/theme/theme2.xml><?xml version="1.0" encoding="utf-8"?>
<a:theme xmlns:a="http://schemas.openxmlformats.org/drawingml/2006/main" name="ChronicleVTI">
  <a:themeElements>
    <a:clrScheme name="AnalogousFromRegularSeedLeftStep">
      <a:dk1>
        <a:srgbClr val="000000"/>
      </a:dk1>
      <a:lt1>
        <a:srgbClr val="FFFFFF"/>
      </a:lt1>
      <a:dk2>
        <a:srgbClr val="243241"/>
      </a:dk2>
      <a:lt2>
        <a:srgbClr val="E8E8E2"/>
      </a:lt2>
      <a:accent1>
        <a:srgbClr val="4D54C3"/>
      </a:accent1>
      <a:accent2>
        <a:srgbClr val="3B74B1"/>
      </a:accent2>
      <a:accent3>
        <a:srgbClr val="4BB3BF"/>
      </a:accent3>
      <a:accent4>
        <a:srgbClr val="3BB18C"/>
      </a:accent4>
      <a:accent5>
        <a:srgbClr val="49B967"/>
      </a:accent5>
      <a:accent6>
        <a:srgbClr val="4CB13B"/>
      </a:accent6>
      <a:hlink>
        <a:srgbClr val="8D872F"/>
      </a:hlink>
      <a:folHlink>
        <a:srgbClr val="7F7F7F"/>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3.xml><?xml version="1.0" encoding="utf-8"?>
<a:theme xmlns:a="http://schemas.openxmlformats.org/drawingml/2006/main" name="ShapesVTI">
  <a:themeElements>
    <a:clrScheme name="Office">
      <a:dk1>
        <a:srgbClr val="000000"/>
      </a:dk1>
      <a:lt1>
        <a:srgbClr val="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estival">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2330</Words>
  <Application>Microsoft Office PowerPoint</Application>
  <PresentationFormat>Widescreen</PresentationFormat>
  <Paragraphs>229</Paragraphs>
  <Slides>26</Slides>
  <Notes>24</Notes>
  <HiddenSlides>0</HiddenSlides>
  <MMClips>23</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26</vt:i4>
      </vt:variant>
    </vt:vector>
  </HeadingPairs>
  <TitlesOfParts>
    <vt:vector size="36" baseType="lpstr">
      <vt:lpstr>Aptos</vt:lpstr>
      <vt:lpstr>Arial</vt:lpstr>
      <vt:lpstr>Calibri</vt:lpstr>
      <vt:lpstr>Calisto MT</vt:lpstr>
      <vt:lpstr>Century Gothic</vt:lpstr>
      <vt:lpstr>Neue Haas Grotesk Text Pro</vt:lpstr>
      <vt:lpstr>Univers Condensed</vt:lpstr>
      <vt:lpstr>DylanVTI</vt:lpstr>
      <vt:lpstr>ChronicleVTI</vt:lpstr>
      <vt:lpstr>ShapesVTI</vt:lpstr>
      <vt:lpstr>Integrated criminological theories</vt:lpstr>
      <vt:lpstr>Learning Objectives</vt:lpstr>
      <vt:lpstr>The blocks of theory (Murphy, 2023)</vt:lpstr>
      <vt:lpstr>PowerPoint Presentation</vt:lpstr>
      <vt:lpstr>THINKPOINT</vt:lpstr>
      <vt:lpstr>SYNTHESIS OF THEORY</vt:lpstr>
      <vt:lpstr>Historical context of integrated theories </vt:lpstr>
      <vt:lpstr>How do integrated theories work?</vt:lpstr>
      <vt:lpstr>Integrated positivist theories</vt:lpstr>
      <vt:lpstr>Integrated positivist theories – SOCIOBIOLOGICAL THEORIES</vt:lpstr>
      <vt:lpstr>Integrated positivist theories – SOCIOBIOLOGICAL THEORIES</vt:lpstr>
      <vt:lpstr>Integrated positivist theories – SOCIOBIOLOGICAL THEORIES</vt:lpstr>
      <vt:lpstr>Integrated positivist theories – SOCIal control THEORIES</vt:lpstr>
      <vt:lpstr>Integrated positivist theories – TRADITIONAL SOCIal control THEORIES</vt:lpstr>
      <vt:lpstr>Integrated positivist theories –  SOCIal control THEORIES IN 21ST CENTURY</vt:lpstr>
      <vt:lpstr>Integrated positivist theories – evaluation</vt:lpstr>
      <vt:lpstr>INTEGRATED RISK FACTOR THEORIES</vt:lpstr>
      <vt:lpstr>INTEGRATED RISK FACTOR THEORIES:  ARTEFACTUAL RISK FACTOR THEORIES </vt:lpstr>
      <vt:lpstr>INTEGRATED RISK FACTOR THEORIES: ARTEFACTUAL RISK FACTOR THEORIES </vt:lpstr>
      <vt:lpstr>INTEGRATED RISK FACTOR THEORIES: ARTEFACTUAL RISK FACTOR THEORIES </vt:lpstr>
      <vt:lpstr>INTEGRATED RISK FACTOR THEORIES:  Enhanced pathways risk factor theories   </vt:lpstr>
      <vt:lpstr>INTEGRATED RISK FACTOR THEORIES: Enhanced pathways risk factor theories  </vt:lpstr>
      <vt:lpstr>INTEGRATED RISK FACTOR THEORIES: Enhanced pathways risk factor theories</vt:lpstr>
      <vt:lpstr>INTEGRATED RISK FACTOR THEORIES:  Enhanced pathways risk factor theories  </vt:lpstr>
      <vt:lpstr>INTEGRATED RISK FACTOR THEORIES: EVALUATION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Laura Knight</dc:creator>
  <cp:lastModifiedBy>Laura Knight</cp:lastModifiedBy>
  <cp:revision>2</cp:revision>
  <dcterms:created xsi:type="dcterms:W3CDTF">2024-10-24T12:24:44Z</dcterms:created>
  <dcterms:modified xsi:type="dcterms:W3CDTF">2025-10-24T15:26:09Z</dcterms:modified>
</cp:coreProperties>
</file>