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320" r:id="rId2"/>
    <p:sldId id="375" r:id="rId3"/>
    <p:sldId id="321" r:id="rId4"/>
    <p:sldId id="322" r:id="rId5"/>
    <p:sldId id="323" r:id="rId6"/>
    <p:sldId id="274" r:id="rId7"/>
    <p:sldId id="324" r:id="rId8"/>
    <p:sldId id="364" r:id="rId9"/>
    <p:sldId id="366" r:id="rId10"/>
    <p:sldId id="367" r:id="rId11"/>
    <p:sldId id="326" r:id="rId12"/>
    <p:sldId id="327" r:id="rId13"/>
    <p:sldId id="328" r:id="rId14"/>
    <p:sldId id="365" r:id="rId15"/>
    <p:sldId id="369" r:id="rId16"/>
    <p:sldId id="370" r:id="rId17"/>
    <p:sldId id="371" r:id="rId18"/>
    <p:sldId id="372" r:id="rId19"/>
    <p:sldId id="373" r:id="rId20"/>
    <p:sldId id="374" r:id="rId21"/>
    <p:sldId id="376" r:id="rId22"/>
    <p:sldId id="377" r:id="rId23"/>
    <p:sldId id="378" r:id="rId24"/>
    <p:sldId id="379" r:id="rId25"/>
    <p:sldId id="3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9244" autoAdjust="0"/>
  </p:normalViewPr>
  <p:slideViewPr>
    <p:cSldViewPr snapToGrid="0">
      <p:cViewPr varScale="1">
        <p:scale>
          <a:sx n="39" d="100"/>
          <a:sy n="39" d="100"/>
        </p:scale>
        <p:origin x="170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00C2D7-DEC2-4F24-8BBA-604389568542}" type="datetimeFigureOut">
              <a:rPr lang="en-GB" smtClean="0"/>
              <a:t>28/04/2020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6C2246-3651-4047-AB62-C861DBA4D728}" type="slidenum">
              <a:rPr lang="en-GB" smtClean="0"/>
              <a:t>‹#›</a:t>
            </a:fld>
            <a:endParaRPr lang="en-GB"/>
          </a:p>
        </p:txBody>
      </p:sp>
    </p:spTree>
    <p:extLst>
      <p:ext uri="{BB962C8B-B14F-4D97-AF65-F5344CB8AC3E}">
        <p14:creationId xmlns:p14="http://schemas.microsoft.com/office/powerpoint/2010/main" val="3850480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 from the Diploma Specification </a:t>
            </a:r>
          </a:p>
        </p:txBody>
      </p:sp>
      <p:sp>
        <p:nvSpPr>
          <p:cNvPr id="4" name="Slide Number Placeholder 3"/>
          <p:cNvSpPr>
            <a:spLocks noGrp="1"/>
          </p:cNvSpPr>
          <p:nvPr>
            <p:ph type="sldNum" sz="quarter" idx="5"/>
          </p:nvPr>
        </p:nvSpPr>
        <p:spPr/>
        <p:txBody>
          <a:bodyPr/>
          <a:lstStyle/>
          <a:p>
            <a:fld id="{D16C2246-3651-4047-AB62-C861DBA4D728}" type="slidenum">
              <a:rPr lang="en-GB" smtClean="0"/>
              <a:t>2</a:t>
            </a:fld>
            <a:endParaRPr lang="en-GB"/>
          </a:p>
        </p:txBody>
      </p:sp>
    </p:spTree>
    <p:extLst>
      <p:ext uri="{BB962C8B-B14F-4D97-AF65-F5344CB8AC3E}">
        <p14:creationId xmlns:p14="http://schemas.microsoft.com/office/powerpoint/2010/main" val="3209696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4914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1639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Talent planning encompasses the whole process –  consider ‘activities carried out by the company to consider the specific employees and skills it will need in the future, and to put in place strategies to ensure it can meet these requirements’ (Taylor and Woodhams, 2016)</a:t>
            </a:r>
          </a:p>
          <a:p>
            <a:endParaRPr lang="en-GB" dirty="0"/>
          </a:p>
          <a:p>
            <a:r>
              <a:rPr lang="en-GB" dirty="0"/>
              <a:t>Review to what extent the organisation does this, does it do all aspects or some/for some roles and areas, timeframe, does it keep records on skills and demographics etc?</a:t>
            </a:r>
          </a:p>
          <a:p>
            <a:r>
              <a:rPr lang="en-GB" dirty="0"/>
              <a:t>Can also include considering how flexible the organisation is and if it has adapted it’s flexible working strategy as a result of the changing circumstances – Taylor and Woodhams p56 </a:t>
            </a:r>
          </a:p>
          <a:p>
            <a:endParaRPr lang="en-GB" dirty="0"/>
          </a:p>
          <a:p>
            <a:r>
              <a:rPr lang="en-GB" dirty="0"/>
              <a:t>Depending on your access to information, you can base your review on a business as usual approach, looking at your organisation’s approach to talent planning under usual operating conditions</a:t>
            </a:r>
          </a:p>
          <a:p>
            <a:r>
              <a:rPr lang="en-GB" dirty="0"/>
              <a:t>Or </a:t>
            </a:r>
          </a:p>
          <a:p>
            <a:r>
              <a:rPr lang="en-GB" dirty="0"/>
              <a:t>you can consider your organisation’s approach to talent planning during the Covid-19 pandemic. This will differ depending on the sector you are in </a:t>
            </a:r>
            <a:r>
              <a:rPr lang="en-GB" dirty="0" err="1"/>
              <a:t>ie</a:t>
            </a:r>
            <a:r>
              <a:rPr lang="en-GB" dirty="0"/>
              <a:t> your resourcing requirements may have increased, with more demand in certain areas of the business, or you may find you need to plan to temporarily downsize. You can review how your organisation’s talent planning objectives have changed and how they have approached this.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759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a formal approach in line with strategy, budget and data, with written policies, guidance and documents to support this? Does the organisation’s policies or strategy documents mention people, development, training etc?</a:t>
            </a:r>
          </a:p>
          <a:p>
            <a:r>
              <a:rPr lang="en-GB" dirty="0"/>
              <a:t>Or is it more informal, based on managerial judgement and assumptions as to what the organisation needs?</a:t>
            </a:r>
          </a:p>
          <a:p>
            <a:r>
              <a:rPr lang="en-GB" dirty="0"/>
              <a:t>The approach taken will determine the kind of internal information the organisation holds and records.  </a:t>
            </a:r>
          </a:p>
          <a:p>
            <a:endParaRPr lang="en-GB" dirty="0"/>
          </a:p>
          <a:p>
            <a:r>
              <a:rPr lang="en-GB" dirty="0"/>
              <a:t>If you have started to gather evidence, what documents have you found useful? </a:t>
            </a:r>
          </a:p>
        </p:txBody>
      </p:sp>
      <p:sp>
        <p:nvSpPr>
          <p:cNvPr id="4" name="Slide Number Placeholder 3"/>
          <p:cNvSpPr>
            <a:spLocks noGrp="1"/>
          </p:cNvSpPr>
          <p:nvPr>
            <p:ph type="sldNum" sz="quarter" idx="5"/>
          </p:nvPr>
        </p:nvSpPr>
        <p:spPr/>
        <p:txBody>
          <a:bodyPr/>
          <a:lstStyle/>
          <a:p>
            <a:fld id="{D16C2246-3651-4047-AB62-C861DBA4D728}" type="slidenum">
              <a:rPr lang="en-GB" smtClean="0"/>
              <a:t>8</a:t>
            </a:fld>
            <a:endParaRPr lang="en-GB"/>
          </a:p>
        </p:txBody>
      </p:sp>
    </p:spTree>
    <p:extLst>
      <p:ext uri="{BB962C8B-B14F-4D97-AF65-F5344CB8AC3E}">
        <p14:creationId xmlns:p14="http://schemas.microsoft.com/office/powerpoint/2010/main" val="4252780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You are reviewing the information the organisation uses to decide what skills or people they will need in the future </a:t>
            </a:r>
          </a:p>
          <a:p>
            <a:r>
              <a:rPr lang="en-GB" dirty="0"/>
              <a:t> - As above, this could be informal based on managerial judgement, consider if there have been any emails to communicate plans for resourcing during current circumstances. </a:t>
            </a:r>
          </a:p>
          <a:p>
            <a:pPr marL="171450" indent="-171450">
              <a:buFontTx/>
              <a:buChar char="-"/>
            </a:pPr>
            <a:r>
              <a:rPr lang="en-GB" dirty="0"/>
              <a:t>Look at Taylor and Woodhams 4 stages of Talent Planning and consider any records kept in line with these </a:t>
            </a:r>
            <a:r>
              <a:rPr lang="en-GB" dirty="0" err="1"/>
              <a:t>eg</a:t>
            </a:r>
            <a:r>
              <a:rPr lang="en-GB" dirty="0"/>
              <a:t> skills of current workforce, turnover rates, retirement figures</a:t>
            </a:r>
          </a:p>
          <a:p>
            <a:pPr marL="171450" indent="-171450">
              <a:buFontTx/>
              <a:buChar char="-"/>
            </a:pPr>
            <a:r>
              <a:rPr lang="en-GB" dirty="0"/>
              <a:t>CIPD’s Workforce Planning Guide includes the kind of internal information that could be kept. </a:t>
            </a:r>
          </a:p>
          <a:p>
            <a:r>
              <a:rPr lang="en-GB" dirty="0"/>
              <a:t> - Availability of talent – could be internal, through a skills audit and redeployment or could involve reviewing external labour market to know what is available.</a:t>
            </a:r>
          </a:p>
          <a:p>
            <a:r>
              <a:rPr lang="en-GB" dirty="0"/>
              <a:t> </a:t>
            </a:r>
          </a:p>
        </p:txBody>
      </p:sp>
      <p:sp>
        <p:nvSpPr>
          <p:cNvPr id="4" name="Slide Number Placeholder 3"/>
          <p:cNvSpPr>
            <a:spLocks noGrp="1"/>
          </p:cNvSpPr>
          <p:nvPr>
            <p:ph type="sldNum" sz="quarter" idx="5"/>
          </p:nvPr>
        </p:nvSpPr>
        <p:spPr/>
        <p:txBody>
          <a:bodyPr/>
          <a:lstStyle/>
          <a:p>
            <a:fld id="{D16C2246-3651-4047-AB62-C861DBA4D728}" type="slidenum">
              <a:rPr lang="en-GB" smtClean="0"/>
              <a:t>9</a:t>
            </a:fld>
            <a:endParaRPr lang="en-GB"/>
          </a:p>
        </p:txBody>
      </p:sp>
    </p:spTree>
    <p:extLst>
      <p:ext uri="{BB962C8B-B14F-4D97-AF65-F5344CB8AC3E}">
        <p14:creationId xmlns:p14="http://schemas.microsoft.com/office/powerpoint/2010/main" val="2787619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to best practice, case studies, research etc. – good examples in this month’s People Management, Coop robot, EasyJet volunteer scheme, Waterstones Furlough recommendations.  </a:t>
            </a:r>
          </a:p>
          <a:p>
            <a:r>
              <a:rPr lang="en-GB" dirty="0"/>
              <a:t>Consider impact on Employer Branding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3834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3-5 recommendations, app 500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9706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include Furlough proceedings or lay offs. </a:t>
            </a:r>
          </a:p>
          <a:p>
            <a:r>
              <a:rPr lang="en-GB" dirty="0"/>
              <a:t>Job descriptions – have they allowed flexibility? Functional Flexibility - </a:t>
            </a:r>
            <a:r>
              <a:rPr lang="en-US" dirty="0"/>
              <a:t>The benefit is in being able to flex demand across a range of work without having to adjust supply.</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7954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20</a:t>
            </a:fld>
            <a:endParaRPr lang="en-GB"/>
          </a:p>
        </p:txBody>
      </p:sp>
    </p:spTree>
    <p:extLst>
      <p:ext uri="{BB962C8B-B14F-4D97-AF65-F5344CB8AC3E}">
        <p14:creationId xmlns:p14="http://schemas.microsoft.com/office/powerpoint/2010/main" val="2861130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A – focus on how succession planning has changed to plan successors for critical roles/absences during Covid-19. It may involve a change in focus on who or what roles are considered to be critical. </a:t>
            </a:r>
          </a:p>
          <a:p>
            <a:r>
              <a:rPr lang="en-GB" dirty="0"/>
              <a:t>Option B – if you aren’t able to speak to a manager etc you can </a:t>
            </a:r>
            <a:r>
              <a:rPr lang="en-GB" sz="1200" kern="1200" dirty="0">
                <a:solidFill>
                  <a:schemeClr val="tx1"/>
                </a:solidFill>
                <a:effectLst/>
                <a:latin typeface="+mn-lt"/>
                <a:ea typeface="+mn-ea"/>
                <a:cs typeface="+mn-cs"/>
              </a:rPr>
              <a:t>write a review of the organisation’s approach to succession planning based on what you know they do compared to best practice. You could look at the traditional v contemporary approaches and evaluate where your organisation fits within these and if you are aware of any changes in the approach recently.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Both options - Ensure you underpin your work.</a:t>
            </a:r>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21</a:t>
            </a:fld>
            <a:endParaRPr lang="en-GB"/>
          </a:p>
        </p:txBody>
      </p:sp>
    </p:spTree>
    <p:extLst>
      <p:ext uri="{BB962C8B-B14F-4D97-AF65-F5344CB8AC3E}">
        <p14:creationId xmlns:p14="http://schemas.microsoft.com/office/powerpoint/2010/main" val="2341397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you don’t have access to the leaver statistics for the organisation, you could talk more generally about dysfunctional turnover, summarising what the main reasons for leaving may be and the impact leavers in general could have on your organisation. Then concentrate on the retention initiatives aspect, making suggestions for retention strategies that would suit your organisation.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purpose of this on the job aspect is to demonstrate you know how to retain talent, so you could look at best practice compared to what the organisation does now and if there are any ways this could be improved. Again, ensure this is underpinned.</a:t>
            </a:r>
          </a:p>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22</a:t>
            </a:fld>
            <a:endParaRPr lang="en-GB"/>
          </a:p>
        </p:txBody>
      </p:sp>
    </p:spTree>
    <p:extLst>
      <p:ext uri="{BB962C8B-B14F-4D97-AF65-F5344CB8AC3E}">
        <p14:creationId xmlns:p14="http://schemas.microsoft.com/office/powerpoint/2010/main" val="2693632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aren’t able to have a discussion with your manager, do a self reflection, considering your own development needs in line with the CIPD Profession Map. </a:t>
            </a:r>
          </a:p>
        </p:txBody>
      </p:sp>
      <p:sp>
        <p:nvSpPr>
          <p:cNvPr id="4" name="Slide Number Placeholder 3"/>
          <p:cNvSpPr>
            <a:spLocks noGrp="1"/>
          </p:cNvSpPr>
          <p:nvPr>
            <p:ph type="sldNum" sz="quarter" idx="5"/>
          </p:nvPr>
        </p:nvSpPr>
        <p:spPr/>
        <p:txBody>
          <a:bodyPr/>
          <a:lstStyle/>
          <a:p>
            <a:fld id="{D16C2246-3651-4047-AB62-C861DBA4D728}" type="slidenum">
              <a:rPr lang="en-GB" smtClean="0"/>
              <a:t>23</a:t>
            </a:fld>
            <a:endParaRPr lang="en-GB"/>
          </a:p>
        </p:txBody>
      </p:sp>
    </p:spTree>
    <p:extLst>
      <p:ext uri="{BB962C8B-B14F-4D97-AF65-F5344CB8AC3E}">
        <p14:creationId xmlns:p14="http://schemas.microsoft.com/office/powerpoint/2010/main" val="15973988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is conducting it’s 2020 Resourcing and Talent Planning survey and looking for participants to take part, details on their website.</a:t>
            </a:r>
          </a:p>
          <a:p>
            <a:endParaRPr lang="en-GB" dirty="0"/>
          </a:p>
          <a:p>
            <a:r>
              <a:rPr lang="en-GB" dirty="0"/>
              <a:t>In your groups, discuss and share ideas on how your organisation has planned and resourced so far. It is such an unprecedented time, affecting industries in vastly different ways, it is beneficial for you to know what other organisations are doing. </a:t>
            </a:r>
          </a:p>
          <a:p>
            <a:r>
              <a:rPr lang="en-GB" dirty="0"/>
              <a:t>You can communicate with your group through Teams chat, email or </a:t>
            </a:r>
            <a:r>
              <a:rPr lang="en-GB" dirty="0" err="1"/>
              <a:t>Whatsapp</a:t>
            </a:r>
            <a:r>
              <a:rPr lang="en-GB" dirty="0"/>
              <a:t>.  </a:t>
            </a:r>
          </a:p>
          <a:p>
            <a:r>
              <a:rPr lang="en-GB" dirty="0"/>
              <a:t>Nominate someone in your group to collate your discussions, include the name or type of organisation for each, and upload a word document to Teams for us all to see – under Files, Upload document.   </a:t>
            </a:r>
          </a:p>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24</a:t>
            </a:fld>
            <a:endParaRPr lang="en-GB"/>
          </a:p>
        </p:txBody>
      </p:sp>
    </p:spTree>
    <p:extLst>
      <p:ext uri="{BB962C8B-B14F-4D97-AF65-F5344CB8AC3E}">
        <p14:creationId xmlns:p14="http://schemas.microsoft.com/office/powerpoint/2010/main" val="4093786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28/04/2020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4140061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28/04/2020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972669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28/04/2020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489709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28/04/2020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89598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28/04/2020</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840330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28/04/2020</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71177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28/04/2020</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7339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28/04/2020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742479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28/04/2020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68089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28/04/2020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429848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28/04/2020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959081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28/04/2020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26661490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541-CC82-4E45-9A25-139C599DE60D}"/>
              </a:ext>
            </a:extLst>
          </p:cNvPr>
          <p:cNvSpPr>
            <a:spLocks noGrp="1"/>
          </p:cNvSpPr>
          <p:nvPr>
            <p:ph type="ctrTitle"/>
          </p:nvPr>
        </p:nvSpPr>
        <p:spPr/>
        <p:txBody>
          <a:bodyPr/>
          <a:lstStyle/>
          <a:p>
            <a:r>
              <a:rPr lang="en-GB" dirty="0"/>
              <a:t>Portfolio Guidance</a:t>
            </a:r>
          </a:p>
        </p:txBody>
      </p:sp>
      <p:sp>
        <p:nvSpPr>
          <p:cNvPr id="3" name="Subtitle 2">
            <a:extLst>
              <a:ext uri="{FF2B5EF4-FFF2-40B4-BE49-F238E27FC236}">
                <a16:creationId xmlns:a16="http://schemas.microsoft.com/office/drawing/2014/main" id="{EC7B5C90-D40E-4E28-9BA4-8D0F30F0EFDB}"/>
              </a:ext>
            </a:extLst>
          </p:cNvPr>
          <p:cNvSpPr>
            <a:spLocks noGrp="1"/>
          </p:cNvSpPr>
          <p:nvPr>
            <p:ph type="subTitle" idx="1"/>
          </p:nvPr>
        </p:nvSpPr>
        <p:spPr/>
        <p:txBody>
          <a:bodyPr/>
          <a:lstStyle/>
          <a:p>
            <a:r>
              <a:rPr lang="en-GB" dirty="0"/>
              <a:t>5ARTP – Contributing to Resourcing and Talent Planning in the Organisation</a:t>
            </a:r>
          </a:p>
        </p:txBody>
      </p:sp>
    </p:spTree>
    <p:extLst>
      <p:ext uri="{BB962C8B-B14F-4D97-AF65-F5344CB8AC3E}">
        <p14:creationId xmlns:p14="http://schemas.microsoft.com/office/powerpoint/2010/main" val="2773804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C35B0-A0A8-416E-8196-58D0E3C2CA76}"/>
              </a:ext>
            </a:extLst>
          </p:cNvPr>
          <p:cNvSpPr>
            <a:spLocks noGrp="1"/>
          </p:cNvSpPr>
          <p:nvPr>
            <p:ph type="title"/>
          </p:nvPr>
        </p:nvSpPr>
        <p:spPr/>
        <p:txBody>
          <a:bodyPr/>
          <a:lstStyle/>
          <a:p>
            <a:r>
              <a:rPr lang="en-GB" dirty="0"/>
              <a:t>Purpose and aim of this unit</a:t>
            </a:r>
          </a:p>
        </p:txBody>
      </p:sp>
      <p:sp>
        <p:nvSpPr>
          <p:cNvPr id="3" name="Content Placeholder 2">
            <a:extLst>
              <a:ext uri="{FF2B5EF4-FFF2-40B4-BE49-F238E27FC236}">
                <a16:creationId xmlns:a16="http://schemas.microsoft.com/office/drawing/2014/main" id="{73F637D4-ED30-4C75-A4AA-FCDD7472F1A4}"/>
              </a:ext>
            </a:extLst>
          </p:cNvPr>
          <p:cNvSpPr>
            <a:spLocks noGrp="1"/>
          </p:cNvSpPr>
          <p:nvPr>
            <p:ph idx="1"/>
          </p:nvPr>
        </p:nvSpPr>
        <p:spPr/>
        <p:txBody>
          <a:bodyPr>
            <a:normAutofit fontScale="70000" lnSpcReduction="20000"/>
          </a:bodyPr>
          <a:lstStyle/>
          <a:p>
            <a:pPr marL="0" indent="0">
              <a:buNone/>
            </a:pPr>
            <a:r>
              <a:rPr lang="en-US" dirty="0"/>
              <a:t>The human resource (HR) management role is concerned with the </a:t>
            </a:r>
            <a:r>
              <a:rPr lang="en-US" dirty="0" err="1"/>
              <a:t>mobilisation</a:t>
            </a:r>
            <a:r>
              <a:rPr lang="en-US" dirty="0"/>
              <a:t> of a workforce, taking responsibility for ensuring that the </a:t>
            </a:r>
            <a:r>
              <a:rPr lang="en-US" dirty="0" err="1"/>
              <a:t>organisation</a:t>
            </a:r>
            <a:r>
              <a:rPr lang="en-US" dirty="0"/>
              <a:t> is able to access the skills it needs, at the time and places that it needs them, in order to drive sustained </a:t>
            </a:r>
            <a:r>
              <a:rPr lang="en-US" dirty="0" err="1"/>
              <a:t>organisation</a:t>
            </a:r>
            <a:r>
              <a:rPr lang="en-US" dirty="0"/>
              <a:t> performance. </a:t>
            </a:r>
            <a:r>
              <a:rPr lang="en-US" b="1" dirty="0"/>
              <a:t>= Talent Planning </a:t>
            </a:r>
          </a:p>
          <a:p>
            <a:pPr marL="0" indent="0">
              <a:buNone/>
            </a:pPr>
            <a:r>
              <a:rPr lang="en-US" dirty="0"/>
              <a:t>This involves attracting, recruiting, retaining and, from time to time, managing the departure of staff from the </a:t>
            </a:r>
            <a:r>
              <a:rPr lang="en-US" dirty="0" err="1"/>
              <a:t>organisation</a:t>
            </a:r>
            <a:r>
              <a:rPr lang="en-US" dirty="0"/>
              <a:t>. </a:t>
            </a:r>
            <a:r>
              <a:rPr lang="en-US" b="1" dirty="0"/>
              <a:t>= Resourcing Activities</a:t>
            </a:r>
          </a:p>
          <a:p>
            <a:pPr marL="0" indent="0">
              <a:buNone/>
            </a:pPr>
            <a:r>
              <a:rPr lang="en-US" dirty="0"/>
              <a:t>This unit requires learners to review the </a:t>
            </a:r>
            <a:r>
              <a:rPr lang="en-US" dirty="0" err="1"/>
              <a:t>organisation’s</a:t>
            </a:r>
            <a:r>
              <a:rPr lang="en-US" dirty="0"/>
              <a:t> strategic approach to talent planning and make recommendations for how this can be developed. </a:t>
            </a:r>
            <a:r>
              <a:rPr lang="en-US" b="1" dirty="0"/>
              <a:t>(LO1 and 2)</a:t>
            </a:r>
          </a:p>
          <a:p>
            <a:pPr marL="0" indent="0">
              <a:buNone/>
            </a:pPr>
            <a:r>
              <a:rPr lang="en-US" dirty="0"/>
              <a:t>It also requires learners to contribute directly to activities which underpin the effective resourcing of an </a:t>
            </a:r>
            <a:r>
              <a:rPr lang="en-US" dirty="0" err="1"/>
              <a:t>organisation</a:t>
            </a:r>
            <a:r>
              <a:rPr lang="en-US" dirty="0"/>
              <a:t>, such as: developing job descriptions, person specifications or competency frameworks; undertaking recruitment and selection activities; or participating in redeployment, redundancy or retirement activities. </a:t>
            </a:r>
            <a:r>
              <a:rPr lang="en-US" b="1" dirty="0"/>
              <a:t>(LO3)</a:t>
            </a:r>
            <a:endParaRPr lang="en-GB" b="1" dirty="0"/>
          </a:p>
        </p:txBody>
      </p:sp>
    </p:spTree>
    <p:extLst>
      <p:ext uri="{BB962C8B-B14F-4D97-AF65-F5344CB8AC3E}">
        <p14:creationId xmlns:p14="http://schemas.microsoft.com/office/powerpoint/2010/main" val="2572066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id="{E9B1C2DE-02A4-4380-AE9A-D0D6B4454512}"/>
              </a:ext>
            </a:extLst>
          </p:cNvPr>
          <p:cNvSpPr>
            <a:spLocks noGrp="1"/>
          </p:cNvSpPr>
          <p:nvPr>
            <p:ph idx="1"/>
          </p:nvPr>
        </p:nvSpPr>
        <p:spPr/>
        <p:txBody>
          <a:bodyPr>
            <a:normAutofit fontScale="85000" lnSpcReduction="1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t>
            </a:r>
            <a:r>
              <a:rPr lang="en-GB" b="1" dirty="0"/>
              <a:t>although this may be supplemented by other types of evidence</a:t>
            </a:r>
            <a:r>
              <a:rPr lang="en-GB" dirty="0"/>
              <a:t>,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spTree>
    <p:extLst>
      <p:ext uri="{BB962C8B-B14F-4D97-AF65-F5344CB8AC3E}">
        <p14:creationId xmlns:p14="http://schemas.microsoft.com/office/powerpoint/2010/main" val="2269197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0C2-3E7E-45E4-8066-164161BED935}"/>
              </a:ext>
            </a:extLst>
          </p:cNvPr>
          <p:cNvSpPr>
            <a:spLocks noGrp="1"/>
          </p:cNvSpPr>
          <p:nvPr>
            <p:ph type="title"/>
          </p:nvPr>
        </p:nvSpPr>
        <p:spPr>
          <a:xfrm>
            <a:off x="609600" y="222386"/>
            <a:ext cx="10972800" cy="1143000"/>
          </a:xfrm>
        </p:spPr>
        <p:txBody>
          <a:bodyPr/>
          <a:lstStyle/>
          <a:p>
            <a:r>
              <a:rPr lang="en-GB" dirty="0"/>
              <a:t>Structure</a:t>
            </a:r>
          </a:p>
        </p:txBody>
      </p:sp>
      <p:sp>
        <p:nvSpPr>
          <p:cNvPr id="3" name="Content Placeholder 2">
            <a:extLst>
              <a:ext uri="{FF2B5EF4-FFF2-40B4-BE49-F238E27FC236}">
                <a16:creationId xmlns:a16="http://schemas.microsoft.com/office/drawing/2014/main" id="{BD655FC5-A405-4D1F-AE67-DEF57A405E5E}"/>
              </a:ext>
            </a:extLst>
          </p:cNvPr>
          <p:cNvSpPr>
            <a:spLocks noGrp="1"/>
          </p:cNvSpPr>
          <p:nvPr>
            <p:ph idx="1"/>
          </p:nvPr>
        </p:nvSpPr>
        <p:spPr>
          <a:xfrm>
            <a:off x="609600" y="1365386"/>
            <a:ext cx="10972800" cy="3917032"/>
          </a:xfrm>
        </p:spPr>
        <p:txBody>
          <a:bodyPr>
            <a:normAutofit fontScale="700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a:p>
            <a:r>
              <a:rPr lang="en-GB" dirty="0"/>
              <a:t>Personal Statement for LO3 including reference list</a:t>
            </a:r>
          </a:p>
          <a:p>
            <a:r>
              <a:rPr lang="en-GB" dirty="0"/>
              <a:t>Evidence</a:t>
            </a:r>
          </a:p>
          <a:p>
            <a:pPr marL="0" indent="0">
              <a:buNone/>
            </a:pPr>
            <a:r>
              <a:rPr lang="en-GB" b="1" dirty="0"/>
              <a:t>OR</a:t>
            </a:r>
            <a:r>
              <a:rPr lang="en-GB" dirty="0"/>
              <a:t> if it’s easier – one personal statement, covering the three learning outcomes (you must be clear on which Learning Outcome and assessment criteria you are referring to, throughout your statement).</a:t>
            </a:r>
          </a:p>
          <a:p>
            <a:pPr marL="0" indent="0">
              <a:buNone/>
            </a:pPr>
            <a:endParaRPr lang="en-GB" dirty="0"/>
          </a:p>
        </p:txBody>
      </p:sp>
    </p:spTree>
    <p:extLst>
      <p:ext uri="{BB962C8B-B14F-4D97-AF65-F5344CB8AC3E}">
        <p14:creationId xmlns:p14="http://schemas.microsoft.com/office/powerpoint/2010/main" val="1445935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id="{56C20D72-6AFF-4CDB-9A4E-DC2FBB965DF9}"/>
              </a:ext>
            </a:extLst>
          </p:cNvPr>
          <p:cNvSpPr>
            <a:spLocks noGrp="1"/>
          </p:cNvSpPr>
          <p:nvPr>
            <p:ph idx="1"/>
          </p:nvPr>
        </p:nvSpPr>
        <p:spPr/>
        <p:txBody>
          <a:bodyPr>
            <a:normAutofit fontScale="92500" lnSpcReduction="20000"/>
          </a:bodyPr>
          <a:lstStyle/>
          <a:p>
            <a:r>
              <a:rPr lang="en-GB" dirty="0"/>
              <a:t>Approximately 750-1000 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Make it clear whether you are taking a Business as Usual Approach or considering how your organisation has adapted plans in light of Covid-19. </a:t>
            </a:r>
          </a:p>
          <a:p>
            <a:r>
              <a:rPr lang="en-GB" dirty="0"/>
              <a:t>Refer to your evidence (number each piece of evidence)</a:t>
            </a:r>
          </a:p>
        </p:txBody>
      </p:sp>
    </p:spTree>
    <p:extLst>
      <p:ext uri="{BB962C8B-B14F-4D97-AF65-F5344CB8AC3E}">
        <p14:creationId xmlns:p14="http://schemas.microsoft.com/office/powerpoint/2010/main" val="1522252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A9ACB-DE17-4C7F-A9B9-FC7F9A5966C9}"/>
              </a:ext>
            </a:extLst>
          </p:cNvPr>
          <p:cNvSpPr>
            <a:spLocks noGrp="1"/>
          </p:cNvSpPr>
          <p:nvPr>
            <p:ph type="title"/>
          </p:nvPr>
        </p:nvSpPr>
        <p:spPr/>
        <p:txBody>
          <a:bodyPr/>
          <a:lstStyle/>
          <a:p>
            <a:r>
              <a:rPr lang="en-GB" dirty="0"/>
              <a:t>Example of good evidence referencing</a:t>
            </a:r>
          </a:p>
        </p:txBody>
      </p:sp>
      <p:sp>
        <p:nvSpPr>
          <p:cNvPr id="3" name="Content Placeholder 2">
            <a:extLst>
              <a:ext uri="{FF2B5EF4-FFF2-40B4-BE49-F238E27FC236}">
                <a16:creationId xmlns:a16="http://schemas.microsoft.com/office/drawing/2014/main" id="{BE47E4EF-77EE-4D9C-AE56-D1D090266F8E}"/>
              </a:ext>
            </a:extLst>
          </p:cNvPr>
          <p:cNvSpPr>
            <a:spLocks noGrp="1"/>
          </p:cNvSpPr>
          <p:nvPr>
            <p:ph idx="1"/>
          </p:nvPr>
        </p:nvSpPr>
        <p:spPr/>
        <p:txBody>
          <a:bodyPr/>
          <a:lstStyle/>
          <a:p>
            <a:pPr marL="0" indent="0">
              <a:buNone/>
            </a:pPr>
            <a:r>
              <a:rPr lang="en-GB" dirty="0"/>
              <a:t>According to the CIPD (2018), creating change advocates is an important way HR professionals can contribute to successful organisational change. In total I contacted five people and they all agreed to be change champions </a:t>
            </a:r>
            <a:r>
              <a:rPr lang="en-GB" b="1" dirty="0"/>
              <a:t>(LO 2, AC 2.3). </a:t>
            </a:r>
            <a:r>
              <a:rPr lang="en-GB" dirty="0"/>
              <a:t>I agreed the number and location of change champions with senior management </a:t>
            </a:r>
            <a:r>
              <a:rPr lang="en-GB" b="1" dirty="0"/>
              <a:t>(EV23). </a:t>
            </a:r>
          </a:p>
        </p:txBody>
      </p:sp>
    </p:spTree>
    <p:extLst>
      <p:ext uri="{BB962C8B-B14F-4D97-AF65-F5344CB8AC3E}">
        <p14:creationId xmlns:p14="http://schemas.microsoft.com/office/powerpoint/2010/main" val="2913054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E81F-1FF7-4F04-9BCD-D1F1BB26136A}"/>
              </a:ext>
            </a:extLst>
          </p:cNvPr>
          <p:cNvSpPr>
            <a:spLocks noGrp="1"/>
          </p:cNvSpPr>
          <p:nvPr>
            <p:ph type="title"/>
          </p:nvPr>
        </p:nvSpPr>
        <p:spPr/>
        <p:txBody>
          <a:bodyPr>
            <a:noAutofit/>
          </a:bodyPr>
          <a:lstStyle/>
          <a:p>
            <a:r>
              <a:rPr lang="en-GB" sz="3600" dirty="0"/>
              <a:t>LO1 - Be able to review and evaluate an organisation’s approach to talent planning</a:t>
            </a:r>
          </a:p>
        </p:txBody>
      </p:sp>
      <p:sp>
        <p:nvSpPr>
          <p:cNvPr id="3" name="Content Placeholder 2">
            <a:extLst>
              <a:ext uri="{FF2B5EF4-FFF2-40B4-BE49-F238E27FC236}">
                <a16:creationId xmlns:a16="http://schemas.microsoft.com/office/drawing/2014/main" id="{8ADE73D8-E1C1-4363-82CB-A4507A3BABD7}"/>
              </a:ext>
            </a:extLst>
          </p:cNvPr>
          <p:cNvSpPr>
            <a:spLocks noGrp="1"/>
          </p:cNvSpPr>
          <p:nvPr>
            <p:ph idx="1"/>
          </p:nvPr>
        </p:nvSpPr>
        <p:spPr/>
        <p:txBody>
          <a:bodyPr>
            <a:normAutofit fontScale="92500" lnSpcReduction="20000"/>
          </a:bodyPr>
          <a:lstStyle/>
          <a:p>
            <a:r>
              <a:rPr lang="en-GB" dirty="0"/>
              <a:t>Review your organisation’s approach to talent planning</a:t>
            </a:r>
          </a:p>
          <a:p>
            <a:r>
              <a:rPr lang="en-GB" dirty="0"/>
              <a:t>Examine organisational information and records and interview key people </a:t>
            </a:r>
          </a:p>
          <a:p>
            <a:r>
              <a:rPr lang="en-GB" dirty="0"/>
              <a:t>Analyse internal information </a:t>
            </a:r>
            <a:r>
              <a:rPr lang="en-GB" dirty="0" err="1"/>
              <a:t>eg</a:t>
            </a:r>
            <a:r>
              <a:rPr lang="en-GB" dirty="0"/>
              <a:t> organisational goals, strategy documents, HR/people plans, L&amp;D records</a:t>
            </a:r>
          </a:p>
          <a:p>
            <a:r>
              <a:rPr lang="en-GB" dirty="0"/>
              <a:t>Analyse external information </a:t>
            </a:r>
            <a:r>
              <a:rPr lang="en-GB" dirty="0" err="1"/>
              <a:t>eg</a:t>
            </a:r>
            <a:r>
              <a:rPr lang="en-GB" dirty="0"/>
              <a:t> HR trends, skills surveys, industrial analysis, economic and political reviews</a:t>
            </a:r>
          </a:p>
          <a:p>
            <a:r>
              <a:rPr lang="en-GB" dirty="0"/>
              <a:t>Assess the extent to which the organisation’s approach is meeting its potential needs for people and skills </a:t>
            </a:r>
          </a:p>
        </p:txBody>
      </p:sp>
    </p:spTree>
    <p:extLst>
      <p:ext uri="{BB962C8B-B14F-4D97-AF65-F5344CB8AC3E}">
        <p14:creationId xmlns:p14="http://schemas.microsoft.com/office/powerpoint/2010/main" val="1302185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indent="0">
              <a:buNone/>
            </a:pPr>
            <a:r>
              <a:rPr lang="en-GB" sz="3000" i="1" dirty="0"/>
              <a:t>1.1 	Assess how and to what extent the organisation 	undertakes workforce and talent planning.</a:t>
            </a:r>
          </a:p>
          <a:p>
            <a:r>
              <a:rPr lang="en-GB" sz="2800" dirty="0"/>
              <a:t>Notes from, or explanation of, review and evaluation activity.</a:t>
            </a:r>
          </a:p>
          <a:p>
            <a:r>
              <a:rPr lang="en-GB" sz="2800" dirty="0"/>
              <a:t>Extracts from policies, documents or communications on plans.</a:t>
            </a:r>
          </a:p>
          <a:p>
            <a:r>
              <a:rPr lang="en-GB" sz="2800" dirty="0"/>
              <a:t>Witness testimonies or your own notes from discussions with managers.</a:t>
            </a:r>
          </a:p>
          <a:p>
            <a:r>
              <a:rPr lang="en-GB" sz="2800" dirty="0"/>
              <a:t>Notes from any relevant meetings.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52471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lvl="0" indent="0">
              <a:spcBef>
                <a:spcPts val="0"/>
              </a:spcBef>
              <a:buNone/>
            </a:pPr>
            <a:r>
              <a:rPr lang="en-GB" sz="3000" i="1" dirty="0">
                <a:solidFill>
                  <a:prstClr val="black"/>
                </a:solidFill>
              </a:rPr>
              <a:t>1.2 	Analyse internal and external information relating to the 	organisation’s future people and skills needs and the 	availability of talent.</a:t>
            </a:r>
          </a:p>
          <a:p>
            <a:r>
              <a:rPr lang="en-GB" sz="2800" dirty="0"/>
              <a:t>A written analysis of the internal and external information and records reviewed.</a:t>
            </a:r>
          </a:p>
          <a:p>
            <a:r>
              <a:rPr lang="en-GB" sz="2800" dirty="0"/>
              <a:t>Copies or extracts from the records you have analysed. </a:t>
            </a:r>
          </a:p>
          <a:p>
            <a:r>
              <a:rPr lang="en-GB" sz="2800" dirty="0"/>
              <a:t>Transcripts of conversations or witness testimonies from managers etc.</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88554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indent="0">
              <a:buNone/>
            </a:pPr>
            <a:r>
              <a:rPr lang="en-GB" sz="3000" i="1" dirty="0"/>
              <a:t>1.3 	Assess the extent to which the current organisational 	planning activities are addressing potential needs. </a:t>
            </a:r>
          </a:p>
          <a:p>
            <a:pPr marL="0" indent="0">
              <a:buNone/>
            </a:pPr>
            <a:endParaRPr lang="en-GB" sz="3000" i="1" dirty="0"/>
          </a:p>
          <a:p>
            <a:r>
              <a:rPr lang="en-GB" sz="2800" dirty="0"/>
              <a:t>Written conclusions from your review and evaluation</a:t>
            </a:r>
          </a:p>
          <a:p>
            <a:r>
              <a:rPr lang="en-GB" sz="2800" dirty="0"/>
              <a:t>Any evidence to support these conclusions such as feedback, witness testimonies, reviews, social media posts etc.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9808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374-0B94-46F4-848E-43AE64E1BC45}"/>
              </a:ext>
            </a:extLst>
          </p:cNvPr>
          <p:cNvSpPr>
            <a:spLocks noGrp="1"/>
          </p:cNvSpPr>
          <p:nvPr>
            <p:ph type="title"/>
          </p:nvPr>
        </p:nvSpPr>
        <p:spPr>
          <a:xfrm>
            <a:off x="609600" y="457518"/>
            <a:ext cx="10972800" cy="1143000"/>
          </a:xfrm>
        </p:spPr>
        <p:txBody>
          <a:bodyPr>
            <a:noAutofit/>
          </a:bodyPr>
          <a:lstStyle/>
          <a:p>
            <a:r>
              <a:rPr lang="en-GB" sz="3600" dirty="0"/>
              <a:t>LO2 – Be able to recommend ways to improve an organisation’s approach to talent planning</a:t>
            </a:r>
          </a:p>
        </p:txBody>
      </p:sp>
      <p:sp>
        <p:nvSpPr>
          <p:cNvPr id="3" name="Content Placeholder 2">
            <a:extLst>
              <a:ext uri="{FF2B5EF4-FFF2-40B4-BE49-F238E27FC236}">
                <a16:creationId xmlns:a16="http://schemas.microsoft.com/office/drawing/2014/main" id="{504A9EFE-CDD8-417D-93D6-B84B46B0FE30}"/>
              </a:ext>
            </a:extLst>
          </p:cNvPr>
          <p:cNvSpPr>
            <a:spLocks noGrp="1"/>
          </p:cNvSpPr>
          <p:nvPr>
            <p:ph idx="1"/>
          </p:nvPr>
        </p:nvSpPr>
        <p:spPr>
          <a:xfrm>
            <a:off x="609600" y="2098083"/>
            <a:ext cx="10972800" cy="2661833"/>
          </a:xfrm>
        </p:spPr>
        <p:txBody>
          <a:bodyPr>
            <a:normAutofit/>
          </a:bodyPr>
          <a:lstStyle/>
          <a:p>
            <a:r>
              <a:rPr lang="en-GB" dirty="0"/>
              <a:t>Recommendations should follow on from the conclusions in LO1</a:t>
            </a:r>
          </a:p>
          <a:p>
            <a:r>
              <a:rPr lang="en-GB" dirty="0"/>
              <a:t>Explain and justify the recommendations</a:t>
            </a:r>
          </a:p>
          <a:p>
            <a:endParaRPr lang="en-GB" dirty="0"/>
          </a:p>
        </p:txBody>
      </p:sp>
    </p:spTree>
    <p:extLst>
      <p:ext uri="{BB962C8B-B14F-4D97-AF65-F5344CB8AC3E}">
        <p14:creationId xmlns:p14="http://schemas.microsoft.com/office/powerpoint/2010/main" val="1210132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B483-839A-46BC-A02F-4653862B0D8A}"/>
              </a:ext>
            </a:extLst>
          </p:cNvPr>
          <p:cNvSpPr>
            <a:spLocks noGrp="1"/>
          </p:cNvSpPr>
          <p:nvPr>
            <p:ph type="title"/>
          </p:nvPr>
        </p:nvSpPr>
        <p:spPr/>
        <p:txBody>
          <a:bodyPr>
            <a:normAutofit/>
          </a:bodyPr>
          <a:lstStyle/>
          <a:p>
            <a:r>
              <a:rPr lang="en-GB" dirty="0"/>
              <a:t>LO2 Assessment Criteria and Evidence</a:t>
            </a:r>
          </a:p>
        </p:txBody>
      </p:sp>
      <p:sp>
        <p:nvSpPr>
          <p:cNvPr id="3" name="Content Placeholder 2">
            <a:extLst>
              <a:ext uri="{FF2B5EF4-FFF2-40B4-BE49-F238E27FC236}">
                <a16:creationId xmlns:a16="http://schemas.microsoft.com/office/drawing/2014/main" id="{60B82A47-4A4A-4A2B-8365-CEE05CAFC63C}"/>
              </a:ext>
            </a:extLst>
          </p:cNvPr>
          <p:cNvSpPr>
            <a:spLocks noGrp="1"/>
          </p:cNvSpPr>
          <p:nvPr>
            <p:ph sz="half" idx="1"/>
          </p:nvPr>
        </p:nvSpPr>
        <p:spPr>
          <a:xfrm>
            <a:off x="609599" y="1600201"/>
            <a:ext cx="10972799" cy="3989040"/>
          </a:xfrm>
        </p:spPr>
        <p:txBody>
          <a:bodyPr>
            <a:normAutofit/>
          </a:bodyPr>
          <a:lstStyle/>
          <a:p>
            <a:pPr marL="0" lvl="0" indent="0">
              <a:buNone/>
            </a:pPr>
            <a:r>
              <a:rPr lang="en-GB" sz="3000" i="1" dirty="0"/>
              <a:t>2.1	Make reasoned recommendations for how the	organisation can maintain an appropriate number of people 	with the skills required by the organisation. </a:t>
            </a:r>
          </a:p>
          <a:p>
            <a:pPr marL="0" lvl="0" indent="0">
              <a:buNone/>
            </a:pPr>
            <a:endParaRPr lang="en-GB" dirty="0"/>
          </a:p>
          <a:p>
            <a:r>
              <a:rPr lang="en-GB" dirty="0"/>
              <a:t>3-5 written recommendations based on your review and conclusions drawn in LO1.</a:t>
            </a:r>
          </a:p>
          <a:p>
            <a:r>
              <a:rPr lang="en-GB" dirty="0"/>
              <a:t>Compared to best practice. </a:t>
            </a:r>
          </a:p>
        </p:txBody>
      </p:sp>
    </p:spTree>
    <p:extLst>
      <p:ext uri="{BB962C8B-B14F-4D97-AF65-F5344CB8AC3E}">
        <p14:creationId xmlns:p14="http://schemas.microsoft.com/office/powerpoint/2010/main" val="3247104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EDD2-C789-4A7B-B742-5BC1A02A0819}"/>
              </a:ext>
            </a:extLst>
          </p:cNvPr>
          <p:cNvSpPr>
            <a:spLocks noGrp="1"/>
          </p:cNvSpPr>
          <p:nvPr>
            <p:ph type="title"/>
          </p:nvPr>
        </p:nvSpPr>
        <p:spPr/>
        <p:txBody>
          <a:bodyPr>
            <a:noAutofit/>
          </a:bodyPr>
          <a:lstStyle/>
          <a:p>
            <a:r>
              <a:rPr lang="en-GB" sz="3600" dirty="0"/>
              <a:t>LO3 – Be able to contribute to people resourcing activities</a:t>
            </a:r>
          </a:p>
        </p:txBody>
      </p:sp>
      <p:sp>
        <p:nvSpPr>
          <p:cNvPr id="3" name="Content Placeholder 2">
            <a:extLst>
              <a:ext uri="{FF2B5EF4-FFF2-40B4-BE49-F238E27FC236}">
                <a16:creationId xmlns:a16="http://schemas.microsoft.com/office/drawing/2014/main" id="{45DE035B-8187-4850-A08C-C252132FEB68}"/>
              </a:ext>
            </a:extLst>
          </p:cNvPr>
          <p:cNvSpPr>
            <a:spLocks noGrp="1"/>
          </p:cNvSpPr>
          <p:nvPr>
            <p:ph idx="1"/>
          </p:nvPr>
        </p:nvSpPr>
        <p:spPr>
          <a:xfrm>
            <a:off x="609600" y="1600201"/>
            <a:ext cx="10972800" cy="4056016"/>
          </a:xfrm>
        </p:spPr>
        <p:txBody>
          <a:bodyPr>
            <a:normAutofit fontScale="70000" lnSpcReduction="20000"/>
          </a:bodyPr>
          <a:lstStyle/>
          <a:p>
            <a:r>
              <a:rPr lang="en-GB" sz="3400" dirty="0"/>
              <a:t>Identify and explain a business need for one of the following resourcing activities:</a:t>
            </a:r>
          </a:p>
          <a:p>
            <a:pPr lvl="1"/>
            <a:r>
              <a:rPr lang="en-GB" dirty="0"/>
              <a:t>Developing job descriptions, </a:t>
            </a:r>
          </a:p>
          <a:p>
            <a:pPr lvl="1"/>
            <a:r>
              <a:rPr lang="en-GB" dirty="0"/>
              <a:t>Developing person specifications or competency frameworks,</a:t>
            </a:r>
          </a:p>
          <a:p>
            <a:pPr lvl="1"/>
            <a:r>
              <a:rPr lang="en-GB" dirty="0"/>
              <a:t>Recruitment, </a:t>
            </a:r>
          </a:p>
          <a:p>
            <a:pPr lvl="1"/>
            <a:r>
              <a:rPr lang="en-GB" dirty="0"/>
              <a:t>Selection, </a:t>
            </a:r>
          </a:p>
          <a:p>
            <a:pPr lvl="1"/>
            <a:r>
              <a:rPr lang="en-GB" dirty="0"/>
              <a:t>Re-deployment, </a:t>
            </a:r>
          </a:p>
          <a:p>
            <a:pPr lvl="1"/>
            <a:r>
              <a:rPr lang="en-GB" dirty="0"/>
              <a:t>Furlough/redundancy, </a:t>
            </a:r>
          </a:p>
          <a:p>
            <a:pPr lvl="1"/>
            <a:r>
              <a:rPr lang="en-GB" dirty="0"/>
              <a:t>Retirement.</a:t>
            </a:r>
          </a:p>
          <a:p>
            <a:r>
              <a:rPr lang="en-GB" sz="3400" dirty="0"/>
              <a:t>Learners should take a main role in the selected activity, either undertaking it themselves supported by a mentor, or working within a team or work group.</a:t>
            </a:r>
          </a:p>
          <a:p>
            <a:r>
              <a:rPr lang="en-GB" sz="3400" dirty="0"/>
              <a:t>Contribute in line with AC 3.2 – 3.6.</a:t>
            </a:r>
          </a:p>
        </p:txBody>
      </p:sp>
    </p:spTree>
    <p:extLst>
      <p:ext uri="{BB962C8B-B14F-4D97-AF65-F5344CB8AC3E}">
        <p14:creationId xmlns:p14="http://schemas.microsoft.com/office/powerpoint/2010/main" val="126636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fontScale="92500" lnSpcReduction="10000"/>
          </a:bodyPr>
          <a:lstStyle/>
          <a:p>
            <a:pPr marL="0" indent="0">
              <a:buNone/>
            </a:pPr>
            <a:r>
              <a:rPr lang="en-GB" i="1" dirty="0"/>
              <a:t>3.1 	Identify and explain the rationale for a specific 	resourcing activity within the organisation</a:t>
            </a:r>
          </a:p>
          <a:p>
            <a:r>
              <a:rPr lang="en-GB" sz="3000" dirty="0"/>
              <a:t>A personal report to explain: </a:t>
            </a:r>
          </a:p>
          <a:p>
            <a:pPr lvl="1"/>
            <a:r>
              <a:rPr lang="en-GB" sz="2600" dirty="0"/>
              <a:t>Why there was a business need, </a:t>
            </a:r>
          </a:p>
          <a:p>
            <a:pPr lvl="1"/>
            <a:r>
              <a:rPr lang="en-GB" sz="2600" dirty="0"/>
              <a:t>your role in the resourcing activity, </a:t>
            </a:r>
          </a:p>
          <a:p>
            <a:pPr lvl="1"/>
            <a:r>
              <a:rPr lang="en-GB" sz="2600" dirty="0"/>
              <a:t>the plan and preparation,</a:t>
            </a:r>
          </a:p>
          <a:p>
            <a:pPr lvl="1"/>
            <a:r>
              <a:rPr lang="en-GB" sz="2600" dirty="0"/>
              <a:t>how it was undertaken,</a:t>
            </a:r>
          </a:p>
          <a:p>
            <a:pPr lvl="1"/>
            <a:r>
              <a:rPr lang="en-GB" sz="2600" dirty="0"/>
              <a:t>the outcomes,</a:t>
            </a:r>
          </a:p>
          <a:p>
            <a:pPr lvl="1"/>
            <a:r>
              <a:rPr lang="en-GB" sz="2600" dirty="0"/>
              <a:t>the effectiveness of the activity.</a:t>
            </a:r>
          </a:p>
          <a:p>
            <a:pPr marL="0" indent="0">
              <a:buNone/>
            </a:pPr>
            <a:endParaRPr lang="en-GB" i="1" dirty="0"/>
          </a:p>
        </p:txBody>
      </p:sp>
    </p:spTree>
    <p:extLst>
      <p:ext uri="{BB962C8B-B14F-4D97-AF65-F5344CB8AC3E}">
        <p14:creationId xmlns:p14="http://schemas.microsoft.com/office/powerpoint/2010/main" val="1154481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3.2 	Agree roles and responsibilities with other contributors 	to the activity</a:t>
            </a:r>
          </a:p>
          <a:p>
            <a:pPr marL="0" indent="0">
              <a:buNone/>
            </a:pPr>
            <a:endParaRPr lang="en-GB" sz="3000" i="1" dirty="0"/>
          </a:p>
          <a:p>
            <a:r>
              <a:rPr lang="en-GB" sz="2800" dirty="0"/>
              <a:t>Communications from the activity confirming yours and others roles and responsibilities.</a:t>
            </a:r>
          </a:p>
          <a:p>
            <a:r>
              <a:rPr lang="en-GB" sz="2800" dirty="0"/>
              <a:t>This could be witness testimonies.</a:t>
            </a:r>
          </a:p>
          <a:p>
            <a:r>
              <a:rPr lang="en-GB" sz="2800" dirty="0"/>
              <a:t>If you are acting alone, a written explanation of your role.  </a:t>
            </a:r>
          </a:p>
        </p:txBody>
      </p:sp>
    </p:spTree>
    <p:extLst>
      <p:ext uri="{BB962C8B-B14F-4D97-AF65-F5344CB8AC3E}">
        <p14:creationId xmlns:p14="http://schemas.microsoft.com/office/powerpoint/2010/main" val="947439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3.3 	Identify organisational procedures and legislative 	requirements which underpin the activity</a:t>
            </a:r>
          </a:p>
          <a:p>
            <a:pPr marL="0" indent="0">
              <a:buNone/>
            </a:pPr>
            <a:endParaRPr lang="en-GB" sz="3000" i="1" dirty="0"/>
          </a:p>
          <a:p>
            <a:r>
              <a:rPr lang="en-GB" sz="2800" dirty="0"/>
              <a:t>Copies or extracts of relevant policies or procedures.</a:t>
            </a:r>
          </a:p>
          <a:p>
            <a:r>
              <a:rPr lang="en-GB" sz="2800" dirty="0"/>
              <a:t>Reference to best practice guidance and models. </a:t>
            </a:r>
          </a:p>
          <a:p>
            <a:r>
              <a:rPr lang="en-GB" sz="2800" dirty="0"/>
              <a:t>Reference to or extracts of Legislative requirements. </a:t>
            </a:r>
          </a:p>
        </p:txBody>
      </p:sp>
    </p:spTree>
    <p:extLst>
      <p:ext uri="{BB962C8B-B14F-4D97-AF65-F5344CB8AC3E}">
        <p14:creationId xmlns:p14="http://schemas.microsoft.com/office/powerpoint/2010/main" val="3013294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3.4 	Plan and prepare for agreed role, ensuring the 	availability of any materials or resources required</a:t>
            </a:r>
          </a:p>
          <a:p>
            <a:pPr marL="0" indent="0">
              <a:buNone/>
            </a:pPr>
            <a:endParaRPr lang="en-GB" sz="3000" i="1" dirty="0"/>
          </a:p>
          <a:p>
            <a:r>
              <a:rPr lang="en-GB" sz="2800" dirty="0"/>
              <a:t>Written outline or copy of your plan for the activity.</a:t>
            </a:r>
          </a:p>
          <a:p>
            <a:r>
              <a:rPr lang="en-GB" sz="2800" dirty="0"/>
              <a:t>Materials or notes from the activity such as recruitment data, selection notes, extracts from person specifications, redeployment analysis, redundancy or furlough data.</a:t>
            </a:r>
          </a:p>
          <a:p>
            <a:endParaRPr lang="en-GB" dirty="0"/>
          </a:p>
          <a:p>
            <a:endParaRPr lang="en-GB" dirty="0"/>
          </a:p>
        </p:txBody>
      </p:sp>
    </p:spTree>
    <p:extLst>
      <p:ext uri="{BB962C8B-B14F-4D97-AF65-F5344CB8AC3E}">
        <p14:creationId xmlns:p14="http://schemas.microsoft.com/office/powerpoint/2010/main" val="38493025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3.5 	Undertake agreed role in a timely and accurate 	manner, in line with the organisational procedures 	and legislative requirements</a:t>
            </a:r>
          </a:p>
          <a:p>
            <a:pPr marL="0" indent="0">
              <a:buNone/>
            </a:pPr>
            <a:endParaRPr lang="en-GB" sz="3000" i="1" dirty="0"/>
          </a:p>
          <a:p>
            <a:pPr lvl="0"/>
            <a:r>
              <a:rPr lang="en-GB" sz="2800" dirty="0"/>
              <a:t>Confirmation from others (</a:t>
            </a:r>
            <a:r>
              <a:rPr lang="en-GB" sz="2800" dirty="0" err="1"/>
              <a:t>eg</a:t>
            </a:r>
            <a:r>
              <a:rPr lang="en-GB" sz="2800" dirty="0"/>
              <a:t> manager, mentor, colleague) that your contribution was effective and met requirements.</a:t>
            </a:r>
          </a:p>
          <a:p>
            <a:pPr lvl="0"/>
            <a:r>
              <a:rPr lang="en-GB" sz="2800" dirty="0"/>
              <a:t>If not possible, your own written review of your role, in line with the assessment criteria. </a:t>
            </a:r>
          </a:p>
          <a:p>
            <a:endParaRPr lang="en-GB" dirty="0"/>
          </a:p>
          <a:p>
            <a:endParaRPr lang="en-GB" dirty="0"/>
          </a:p>
        </p:txBody>
      </p:sp>
    </p:spTree>
    <p:extLst>
      <p:ext uri="{BB962C8B-B14F-4D97-AF65-F5344CB8AC3E}">
        <p14:creationId xmlns:p14="http://schemas.microsoft.com/office/powerpoint/2010/main" val="4090328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3.6 	Reflect on the effectiveness of the resourcing 	activity in meeting required objectives and report 	back 	to stakeholders. </a:t>
            </a:r>
          </a:p>
          <a:p>
            <a:pPr marL="0" indent="0">
              <a:buNone/>
            </a:pPr>
            <a:endParaRPr lang="en-GB" sz="3000" i="1" dirty="0"/>
          </a:p>
          <a:p>
            <a:r>
              <a:rPr lang="en-GB" sz="2800" dirty="0"/>
              <a:t>A written reflection. </a:t>
            </a:r>
          </a:p>
          <a:p>
            <a:r>
              <a:rPr lang="en-GB" sz="2800" dirty="0"/>
              <a:t>Copies of communication with stakeholders where relevant.</a:t>
            </a:r>
          </a:p>
          <a:p>
            <a:r>
              <a:rPr lang="en-GB" sz="2800" dirty="0"/>
              <a:t>Include any feedback you receive on the process, such as emails, reviews or social media posts. </a:t>
            </a:r>
          </a:p>
          <a:p>
            <a:endParaRPr lang="en-GB" dirty="0"/>
          </a:p>
          <a:p>
            <a:endParaRPr lang="en-GB" dirty="0"/>
          </a:p>
        </p:txBody>
      </p:sp>
    </p:spTree>
    <p:extLst>
      <p:ext uri="{BB962C8B-B14F-4D97-AF65-F5344CB8AC3E}">
        <p14:creationId xmlns:p14="http://schemas.microsoft.com/office/powerpoint/2010/main" val="19936001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5DA0A-1B43-4796-B1AA-46C90298782E}"/>
              </a:ext>
            </a:extLst>
          </p:cNvPr>
          <p:cNvSpPr>
            <a:spLocks noGrp="1"/>
          </p:cNvSpPr>
          <p:nvPr>
            <p:ph type="title"/>
          </p:nvPr>
        </p:nvSpPr>
        <p:spPr/>
        <p:txBody>
          <a:bodyPr/>
          <a:lstStyle/>
          <a:p>
            <a:r>
              <a:rPr lang="en-GB" dirty="0"/>
              <a:t>Submission</a:t>
            </a:r>
          </a:p>
        </p:txBody>
      </p:sp>
      <p:sp>
        <p:nvSpPr>
          <p:cNvPr id="3" name="Content Placeholder 2">
            <a:extLst>
              <a:ext uri="{FF2B5EF4-FFF2-40B4-BE49-F238E27FC236}">
                <a16:creationId xmlns:a16="http://schemas.microsoft.com/office/drawing/2014/main" id="{7A0F1DD9-9E21-4D59-A771-191054457B85}"/>
              </a:ext>
            </a:extLst>
          </p:cNvPr>
          <p:cNvSpPr>
            <a:spLocks noGrp="1"/>
          </p:cNvSpPr>
          <p:nvPr>
            <p:ph idx="1"/>
          </p:nvPr>
        </p:nvSpPr>
        <p:spPr/>
        <p:txBody>
          <a:bodyPr/>
          <a:lstStyle/>
          <a:p>
            <a:r>
              <a:rPr lang="en-GB" dirty="0"/>
              <a:t>Final Portfolio!</a:t>
            </a:r>
          </a:p>
          <a:p>
            <a:r>
              <a:rPr lang="en-GB" dirty="0"/>
              <a:t>Due in by 27</a:t>
            </a:r>
            <a:r>
              <a:rPr lang="en-GB" baseline="30000" dirty="0"/>
              <a:t>th</a:t>
            </a:r>
            <a:r>
              <a:rPr lang="en-GB" dirty="0"/>
              <a:t> of May 2020</a:t>
            </a:r>
          </a:p>
          <a:p>
            <a:r>
              <a:rPr lang="en-GB" dirty="0"/>
              <a:t>Remember your on the job submissions</a:t>
            </a:r>
          </a:p>
          <a:p>
            <a:r>
              <a:rPr lang="en-GB" dirty="0"/>
              <a:t>Extenuating circumstances form for Understanding Resourcing and Talent Planning assignment </a:t>
            </a:r>
          </a:p>
          <a:p>
            <a:r>
              <a:rPr lang="en-GB" dirty="0"/>
              <a:t>Any questions please contact me.</a:t>
            </a:r>
          </a:p>
        </p:txBody>
      </p:sp>
    </p:spTree>
    <p:extLst>
      <p:ext uri="{BB962C8B-B14F-4D97-AF65-F5344CB8AC3E}">
        <p14:creationId xmlns:p14="http://schemas.microsoft.com/office/powerpoint/2010/main" val="797573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2E5DB-6D30-4765-BE79-0F56BAB90A32}"/>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id="{C219EAD2-FA07-4ECE-8D2E-55ABC9ADCE7E}"/>
              </a:ext>
            </a:extLst>
          </p:cNvPr>
          <p:cNvSpPr>
            <a:spLocks noGrp="1"/>
          </p:cNvSpPr>
          <p:nvPr>
            <p:ph idx="1"/>
          </p:nvPr>
        </p:nvSpPr>
        <p:spPr/>
        <p:txBody>
          <a:bodyPr>
            <a:normAutofit fontScale="92500" lnSpcReduction="20000"/>
          </a:bodyPr>
          <a:lstStyle/>
          <a:p>
            <a:pPr marL="0" indent="0">
              <a:buNone/>
            </a:pPr>
            <a:r>
              <a:rPr lang="en-GB" b="1" dirty="0"/>
              <a:t>The aim is to show you can apply the knowledge learnt in practice.</a:t>
            </a:r>
          </a:p>
          <a:p>
            <a:pPr marL="0" indent="0">
              <a:buNone/>
            </a:pPr>
            <a:r>
              <a:rPr lang="en-GB" dirty="0"/>
              <a:t>1. </a:t>
            </a:r>
          </a:p>
          <a:p>
            <a:pPr marL="514350" lvl="0" indent="-514350">
              <a:buFont typeface="+mj-lt"/>
              <a:buAutoNum type="alphaLcParenR"/>
            </a:pPr>
            <a:r>
              <a:rPr lang="en-GB" dirty="0"/>
              <a:t>Meet with your line manager or other relevant person to thoroughly understand how your organisation’s approach to succession planning has changed. If possible, attend a succession planning meeting or discussion.</a:t>
            </a:r>
          </a:p>
          <a:p>
            <a:pPr marL="514350" lvl="0" indent="-514350">
              <a:buFont typeface="+mj-lt"/>
              <a:buAutoNum type="alphaLcParenR"/>
            </a:pPr>
            <a:r>
              <a:rPr lang="en-GB" dirty="0"/>
              <a:t>If you are already familiar with the approach to succession planning, evaluate how it has changed. </a:t>
            </a:r>
          </a:p>
          <a:p>
            <a:pPr marL="0" indent="0">
              <a:buNone/>
            </a:pPr>
            <a:endParaRPr lang="en-GB" dirty="0"/>
          </a:p>
        </p:txBody>
      </p:sp>
    </p:spTree>
    <p:extLst>
      <p:ext uri="{BB962C8B-B14F-4D97-AF65-F5344CB8AC3E}">
        <p14:creationId xmlns:p14="http://schemas.microsoft.com/office/powerpoint/2010/main" val="4247090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1A718-1FB2-4A18-8FAF-1F8738060D6C}"/>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id="{D7779CCD-61DF-48B6-B20A-8F06FC1CC518}"/>
              </a:ext>
            </a:extLst>
          </p:cNvPr>
          <p:cNvSpPr>
            <a:spLocks noGrp="1"/>
          </p:cNvSpPr>
          <p:nvPr>
            <p:ph idx="1"/>
          </p:nvPr>
        </p:nvSpPr>
        <p:spPr/>
        <p:txBody>
          <a:bodyPr/>
          <a:lstStyle/>
          <a:p>
            <a:pPr marL="0" indent="0">
              <a:buNone/>
            </a:pPr>
            <a:r>
              <a:rPr lang="en-GB" dirty="0"/>
              <a:t>2. 	Review the statistics for recent leavers within your 	organisation to see if there are any trends such as 	reasons for leaving, business areas, demographic of 	leavers. </a:t>
            </a:r>
            <a:r>
              <a:rPr lang="en-GB" b="1" dirty="0"/>
              <a:t>Use this information to suggest retention 	initiatives relevant to your organisation. </a:t>
            </a:r>
          </a:p>
          <a:p>
            <a:endParaRPr lang="en-GB" dirty="0"/>
          </a:p>
        </p:txBody>
      </p:sp>
    </p:spTree>
    <p:extLst>
      <p:ext uri="{BB962C8B-B14F-4D97-AF65-F5344CB8AC3E}">
        <p14:creationId xmlns:p14="http://schemas.microsoft.com/office/powerpoint/2010/main" val="33762302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5FCDE-C696-49CF-B2B6-DDE5A655A32C}"/>
              </a:ext>
            </a:extLst>
          </p:cNvPr>
          <p:cNvSpPr>
            <a:spLocks noGrp="1"/>
          </p:cNvSpPr>
          <p:nvPr>
            <p:ph type="title"/>
          </p:nvPr>
        </p:nvSpPr>
        <p:spPr/>
        <p:txBody>
          <a:bodyPr/>
          <a:lstStyle/>
          <a:p>
            <a:r>
              <a:rPr lang="en-GB" dirty="0"/>
              <a:t>On the job submissions</a:t>
            </a:r>
          </a:p>
        </p:txBody>
      </p:sp>
      <p:sp>
        <p:nvSpPr>
          <p:cNvPr id="3" name="Content Placeholder 2">
            <a:extLst>
              <a:ext uri="{FF2B5EF4-FFF2-40B4-BE49-F238E27FC236}">
                <a16:creationId xmlns:a16="http://schemas.microsoft.com/office/drawing/2014/main" id="{68D2618E-B1CD-4418-8EB5-C29817DAF232}"/>
              </a:ext>
            </a:extLst>
          </p:cNvPr>
          <p:cNvSpPr>
            <a:spLocks noGrp="1"/>
          </p:cNvSpPr>
          <p:nvPr>
            <p:ph idx="1"/>
          </p:nvPr>
        </p:nvSpPr>
        <p:spPr/>
        <p:txBody>
          <a:bodyPr/>
          <a:lstStyle/>
          <a:p>
            <a:pPr marL="0" indent="0">
              <a:buNone/>
            </a:pPr>
            <a:r>
              <a:rPr lang="en-GB" dirty="0"/>
              <a:t>3. 	Discuss your development needs with your line 	manager as a result of the above activities, using the 	CIPD Profession Map as a basis for your discussion. 	</a:t>
            </a:r>
            <a:r>
              <a:rPr lang="en-GB" b="1" dirty="0"/>
              <a:t>Consider whether or not your skills in this area 	require improvement </a:t>
            </a:r>
            <a:r>
              <a:rPr lang="en-GB" dirty="0"/>
              <a:t>(for example delivering 	training on the topic/coaching line managers). </a:t>
            </a:r>
          </a:p>
        </p:txBody>
      </p:sp>
    </p:spTree>
    <p:extLst>
      <p:ext uri="{BB962C8B-B14F-4D97-AF65-F5344CB8AC3E}">
        <p14:creationId xmlns:p14="http://schemas.microsoft.com/office/powerpoint/2010/main" val="3855096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B06BA-148F-4B65-A86D-B22AB0EE54F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115473CF-7AD4-43B7-B4AF-EF9B6129B60B}"/>
              </a:ext>
            </a:extLst>
          </p:cNvPr>
          <p:cNvSpPr>
            <a:spLocks noGrp="1"/>
          </p:cNvSpPr>
          <p:nvPr>
            <p:ph idx="1"/>
          </p:nvPr>
        </p:nvSpPr>
        <p:spPr/>
        <p:txBody>
          <a:bodyPr>
            <a:normAutofit fontScale="77500" lnSpcReduction="20000"/>
          </a:bodyPr>
          <a:lstStyle/>
          <a:p>
            <a:pPr marL="0" indent="0">
              <a:buNone/>
            </a:pPr>
            <a:r>
              <a:rPr lang="en-GB" dirty="0"/>
              <a:t>The CIPD acknowledge that the impact of the Coronavirus means the way organisations resource and workforce plan is changing rapidly.</a:t>
            </a:r>
          </a:p>
          <a:p>
            <a:pPr marL="0" indent="0" algn="ctr">
              <a:buNone/>
            </a:pPr>
            <a:r>
              <a:rPr lang="en-GB" b="1" dirty="0"/>
              <a:t>How is your organisation responding?  </a:t>
            </a:r>
          </a:p>
          <a:p>
            <a:pPr marL="0" indent="0">
              <a:buNone/>
            </a:pPr>
            <a:r>
              <a:rPr lang="en-GB" dirty="0"/>
              <a:t>You work for a range of organisations that will have been impacted in very different ways, some needing to adopt accelerated recruitment and selection practices, some needing to rapidly redeploy and others furloughing staff.  </a:t>
            </a:r>
          </a:p>
          <a:p>
            <a:pPr marL="0" indent="0">
              <a:buNone/>
            </a:pPr>
            <a:r>
              <a:rPr lang="en-GB" b="1" dirty="0"/>
              <a:t>In your groups discuss how your organisation has planned and resourced to deal with the impact of the crisis so far, sharing the practices and processes followed to do this. </a:t>
            </a:r>
          </a:p>
          <a:p>
            <a:pPr marL="0" indent="0">
              <a:buNone/>
            </a:pPr>
            <a:r>
              <a:rPr lang="en-GB" b="1" dirty="0"/>
              <a:t>Upload your discussion to Teams by 3pm today.</a:t>
            </a:r>
          </a:p>
        </p:txBody>
      </p:sp>
    </p:spTree>
    <p:extLst>
      <p:ext uri="{BB962C8B-B14F-4D97-AF65-F5344CB8AC3E}">
        <p14:creationId xmlns:p14="http://schemas.microsoft.com/office/powerpoint/2010/main" val="3192492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7112D-03E5-4DF0-A1DA-024C747537AB}"/>
              </a:ext>
            </a:extLst>
          </p:cNvPr>
          <p:cNvSpPr>
            <a:spLocks noGrp="1"/>
          </p:cNvSpPr>
          <p:nvPr>
            <p:ph type="title"/>
          </p:nvPr>
        </p:nvSpPr>
        <p:spPr/>
        <p:txBody>
          <a:bodyPr/>
          <a:lstStyle/>
          <a:p>
            <a:r>
              <a:rPr lang="en-GB" dirty="0"/>
              <a:t>Groups</a:t>
            </a:r>
          </a:p>
        </p:txBody>
      </p:sp>
      <p:sp>
        <p:nvSpPr>
          <p:cNvPr id="4" name="Text Placeholder 3">
            <a:extLst>
              <a:ext uri="{FF2B5EF4-FFF2-40B4-BE49-F238E27FC236}">
                <a16:creationId xmlns:a16="http://schemas.microsoft.com/office/drawing/2014/main" id="{90E6D1E5-AFC4-48B6-9821-D1148554B07B}"/>
              </a:ext>
            </a:extLst>
          </p:cNvPr>
          <p:cNvSpPr>
            <a:spLocks noGrp="1"/>
          </p:cNvSpPr>
          <p:nvPr>
            <p:ph type="body" idx="1"/>
          </p:nvPr>
        </p:nvSpPr>
        <p:spPr>
          <a:xfrm>
            <a:off x="609600" y="1565276"/>
            <a:ext cx="2219325" cy="639762"/>
          </a:xfrm>
        </p:spPr>
        <p:txBody>
          <a:bodyPr/>
          <a:lstStyle/>
          <a:p>
            <a:r>
              <a:rPr lang="en-GB" dirty="0"/>
              <a:t>Group 1</a:t>
            </a:r>
          </a:p>
        </p:txBody>
      </p:sp>
      <p:sp>
        <p:nvSpPr>
          <p:cNvPr id="5" name="Content Placeholder 4">
            <a:extLst>
              <a:ext uri="{FF2B5EF4-FFF2-40B4-BE49-F238E27FC236}">
                <a16:creationId xmlns:a16="http://schemas.microsoft.com/office/drawing/2014/main" id="{79FA5D32-C393-4C97-BD62-4C42D1F05E6D}"/>
              </a:ext>
            </a:extLst>
          </p:cNvPr>
          <p:cNvSpPr>
            <a:spLocks noGrp="1"/>
          </p:cNvSpPr>
          <p:nvPr>
            <p:ph sz="half" idx="2"/>
          </p:nvPr>
        </p:nvSpPr>
        <p:spPr>
          <a:xfrm>
            <a:off x="609601" y="2174876"/>
            <a:ext cx="2776538" cy="3414366"/>
          </a:xfrm>
        </p:spPr>
        <p:txBody>
          <a:bodyPr/>
          <a:lstStyle/>
          <a:p>
            <a:pPr marL="0" indent="0">
              <a:buNone/>
            </a:pPr>
            <a:r>
              <a:rPr lang="en-GB" dirty="0"/>
              <a:t>Darren </a:t>
            </a:r>
            <a:r>
              <a:rPr lang="en-GB" dirty="0" err="1"/>
              <a:t>Bonnell</a:t>
            </a:r>
            <a:endParaRPr lang="en-GB" dirty="0"/>
          </a:p>
          <a:p>
            <a:pPr marL="0" indent="0">
              <a:buNone/>
            </a:pPr>
            <a:r>
              <a:rPr lang="en-GB" dirty="0"/>
              <a:t>Leanne Aitkin</a:t>
            </a:r>
          </a:p>
          <a:p>
            <a:pPr marL="0" indent="0">
              <a:buNone/>
            </a:pPr>
            <a:r>
              <a:rPr lang="en-GB" dirty="0"/>
              <a:t>Nia Williams</a:t>
            </a:r>
          </a:p>
          <a:p>
            <a:pPr marL="0" indent="0">
              <a:buNone/>
            </a:pPr>
            <a:r>
              <a:rPr lang="en-GB" dirty="0"/>
              <a:t>Kate Houston</a:t>
            </a:r>
          </a:p>
        </p:txBody>
      </p:sp>
      <p:sp>
        <p:nvSpPr>
          <p:cNvPr id="6" name="Text Placeholder 5">
            <a:extLst>
              <a:ext uri="{FF2B5EF4-FFF2-40B4-BE49-F238E27FC236}">
                <a16:creationId xmlns:a16="http://schemas.microsoft.com/office/drawing/2014/main" id="{74A98A1A-6637-4096-A518-762D2FF655BF}"/>
              </a:ext>
            </a:extLst>
          </p:cNvPr>
          <p:cNvSpPr>
            <a:spLocks noGrp="1"/>
          </p:cNvSpPr>
          <p:nvPr>
            <p:ph type="body" sz="quarter" idx="3"/>
          </p:nvPr>
        </p:nvSpPr>
        <p:spPr>
          <a:xfrm>
            <a:off x="3205693" y="1541462"/>
            <a:ext cx="1957388" cy="639762"/>
          </a:xfrm>
        </p:spPr>
        <p:txBody>
          <a:bodyPr/>
          <a:lstStyle/>
          <a:p>
            <a:r>
              <a:rPr lang="en-GB" dirty="0"/>
              <a:t>Group 2</a:t>
            </a:r>
          </a:p>
        </p:txBody>
      </p:sp>
      <p:sp>
        <p:nvSpPr>
          <p:cNvPr id="7" name="Content Placeholder 6">
            <a:extLst>
              <a:ext uri="{FF2B5EF4-FFF2-40B4-BE49-F238E27FC236}">
                <a16:creationId xmlns:a16="http://schemas.microsoft.com/office/drawing/2014/main" id="{C1944D99-0F9A-4183-8053-1EC7DECA3629}"/>
              </a:ext>
            </a:extLst>
          </p:cNvPr>
          <p:cNvSpPr>
            <a:spLocks noGrp="1"/>
          </p:cNvSpPr>
          <p:nvPr>
            <p:ph sz="quarter" idx="4"/>
          </p:nvPr>
        </p:nvSpPr>
        <p:spPr>
          <a:xfrm>
            <a:off x="3225274" y="2195515"/>
            <a:ext cx="2546878" cy="3393727"/>
          </a:xfrm>
        </p:spPr>
        <p:txBody>
          <a:bodyPr/>
          <a:lstStyle/>
          <a:p>
            <a:pPr marL="0" indent="0">
              <a:buNone/>
            </a:pPr>
            <a:r>
              <a:rPr lang="en-GB" dirty="0"/>
              <a:t>Jane Sadler</a:t>
            </a:r>
          </a:p>
          <a:p>
            <a:pPr marL="0" indent="0">
              <a:buNone/>
            </a:pPr>
            <a:r>
              <a:rPr lang="en-GB" dirty="0"/>
              <a:t>Clare Berner</a:t>
            </a:r>
          </a:p>
          <a:p>
            <a:pPr marL="0" indent="0">
              <a:buNone/>
            </a:pPr>
            <a:r>
              <a:rPr lang="en-GB" dirty="0"/>
              <a:t>Rhodri Packman</a:t>
            </a:r>
          </a:p>
          <a:p>
            <a:pPr marL="0" indent="0">
              <a:buNone/>
            </a:pPr>
            <a:r>
              <a:rPr lang="en-GB" dirty="0"/>
              <a:t>Sarah Chislett</a:t>
            </a:r>
          </a:p>
        </p:txBody>
      </p:sp>
      <p:sp>
        <p:nvSpPr>
          <p:cNvPr id="8" name="Text Placeholder 5">
            <a:extLst>
              <a:ext uri="{FF2B5EF4-FFF2-40B4-BE49-F238E27FC236}">
                <a16:creationId xmlns:a16="http://schemas.microsoft.com/office/drawing/2014/main" id="{B69CCF6F-0770-466B-A5FA-EA97FB71A7AB}"/>
              </a:ext>
            </a:extLst>
          </p:cNvPr>
          <p:cNvSpPr txBox="1">
            <a:spLocks/>
          </p:cNvSpPr>
          <p:nvPr/>
        </p:nvSpPr>
        <p:spPr>
          <a:xfrm>
            <a:off x="6096000" y="1555753"/>
            <a:ext cx="1957388" cy="639762"/>
          </a:xfrm>
          <a:prstGeom prst="rect">
            <a:avLst/>
          </a:prstGeom>
        </p:spPr>
        <p:txBody>
          <a:bodyPr vert="horz" lIns="91440" tIns="45720" rIns="91440" bIns="45720" rtlCol="0" anchor="b">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dirty="0"/>
              <a:t>Group 3</a:t>
            </a:r>
          </a:p>
        </p:txBody>
      </p:sp>
      <p:sp>
        <p:nvSpPr>
          <p:cNvPr id="9" name="Content Placeholder 6">
            <a:extLst>
              <a:ext uri="{FF2B5EF4-FFF2-40B4-BE49-F238E27FC236}">
                <a16:creationId xmlns:a16="http://schemas.microsoft.com/office/drawing/2014/main" id="{E53B0CE9-2DAC-4CE3-A4EF-952201FFDC5B}"/>
              </a:ext>
            </a:extLst>
          </p:cNvPr>
          <p:cNvSpPr txBox="1">
            <a:spLocks/>
          </p:cNvSpPr>
          <p:nvPr/>
        </p:nvSpPr>
        <p:spPr>
          <a:xfrm>
            <a:off x="6096000" y="2165348"/>
            <a:ext cx="2546878" cy="339372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pitchFamily="34" charset="0"/>
              <a:buNone/>
            </a:pPr>
            <a:r>
              <a:rPr lang="en-GB" dirty="0"/>
              <a:t>Amanda Glanville</a:t>
            </a:r>
          </a:p>
          <a:p>
            <a:pPr marL="0" indent="0">
              <a:buFont typeface="Arial" pitchFamily="34" charset="0"/>
              <a:buNone/>
            </a:pPr>
            <a:r>
              <a:rPr lang="en-GB" dirty="0"/>
              <a:t>Shelley </a:t>
            </a:r>
            <a:r>
              <a:rPr lang="en-GB" dirty="0" err="1"/>
              <a:t>Dony</a:t>
            </a:r>
            <a:endParaRPr lang="en-GB" dirty="0"/>
          </a:p>
          <a:p>
            <a:pPr marL="0" indent="0">
              <a:buFont typeface="Arial" pitchFamily="34" charset="0"/>
              <a:buNone/>
            </a:pPr>
            <a:r>
              <a:rPr lang="en-GB" dirty="0"/>
              <a:t>Katy Barron</a:t>
            </a:r>
          </a:p>
          <a:p>
            <a:pPr marL="0" indent="0">
              <a:buFont typeface="Arial" pitchFamily="34" charset="0"/>
              <a:buNone/>
            </a:pPr>
            <a:r>
              <a:rPr lang="en-GB" dirty="0"/>
              <a:t>Lauren Davies</a:t>
            </a:r>
          </a:p>
        </p:txBody>
      </p:sp>
      <p:sp>
        <p:nvSpPr>
          <p:cNvPr id="10" name="Text Placeholder 5">
            <a:extLst>
              <a:ext uri="{FF2B5EF4-FFF2-40B4-BE49-F238E27FC236}">
                <a16:creationId xmlns:a16="http://schemas.microsoft.com/office/drawing/2014/main" id="{DFB75E92-463C-4792-BEFE-F30723FD265B}"/>
              </a:ext>
            </a:extLst>
          </p:cNvPr>
          <p:cNvSpPr txBox="1">
            <a:spLocks/>
          </p:cNvSpPr>
          <p:nvPr/>
        </p:nvSpPr>
        <p:spPr>
          <a:xfrm>
            <a:off x="9310156" y="1555751"/>
            <a:ext cx="1957388" cy="639762"/>
          </a:xfrm>
          <a:prstGeom prst="rect">
            <a:avLst/>
          </a:prstGeom>
        </p:spPr>
        <p:txBody>
          <a:bodyPr vert="horz" lIns="91440" tIns="45720" rIns="91440" bIns="45720" rtlCol="0" anchor="b">
            <a:normAutofit/>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dirty="0"/>
              <a:t>Group 4</a:t>
            </a:r>
          </a:p>
        </p:txBody>
      </p:sp>
      <p:sp>
        <p:nvSpPr>
          <p:cNvPr id="11" name="Content Placeholder 6">
            <a:extLst>
              <a:ext uri="{FF2B5EF4-FFF2-40B4-BE49-F238E27FC236}">
                <a16:creationId xmlns:a16="http://schemas.microsoft.com/office/drawing/2014/main" id="{C6713AF5-525B-4833-AFC4-412A79407D20}"/>
              </a:ext>
            </a:extLst>
          </p:cNvPr>
          <p:cNvSpPr txBox="1">
            <a:spLocks/>
          </p:cNvSpPr>
          <p:nvPr/>
        </p:nvSpPr>
        <p:spPr>
          <a:xfrm>
            <a:off x="9310156" y="2165347"/>
            <a:ext cx="2546878" cy="339372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pitchFamily="34" charset="0"/>
              <a:buNone/>
            </a:pPr>
            <a:r>
              <a:rPr lang="en-GB" dirty="0"/>
              <a:t>Joanne Thomas</a:t>
            </a:r>
          </a:p>
          <a:p>
            <a:pPr marL="0" indent="0">
              <a:buFont typeface="Arial" pitchFamily="34" charset="0"/>
              <a:buNone/>
            </a:pPr>
            <a:r>
              <a:rPr lang="en-GB" dirty="0"/>
              <a:t>Natalie Thomas</a:t>
            </a:r>
          </a:p>
          <a:p>
            <a:pPr marL="0" indent="0">
              <a:buFont typeface="Arial" pitchFamily="34" charset="0"/>
              <a:buNone/>
            </a:pPr>
            <a:r>
              <a:rPr lang="en-GB" dirty="0"/>
              <a:t>Lowri Davies</a:t>
            </a:r>
          </a:p>
          <a:p>
            <a:pPr marL="0" indent="0">
              <a:buFont typeface="Arial" pitchFamily="34" charset="0"/>
              <a:buNone/>
            </a:pPr>
            <a:r>
              <a:rPr lang="en-GB" dirty="0"/>
              <a:t>Carla Roberts</a:t>
            </a:r>
          </a:p>
        </p:txBody>
      </p:sp>
    </p:spTree>
    <p:extLst>
      <p:ext uri="{BB962C8B-B14F-4D97-AF65-F5344CB8AC3E}">
        <p14:creationId xmlns:p14="http://schemas.microsoft.com/office/powerpoint/2010/main" val="397686493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2740</TotalTime>
  <Words>2549</Words>
  <Application>Microsoft Office PowerPoint</Application>
  <PresentationFormat>Widescreen</PresentationFormat>
  <Paragraphs>202</Paragraphs>
  <Slides>25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Myriad Pro</vt:lpstr>
      <vt:lpstr>ThemeUWTSD</vt:lpstr>
      <vt:lpstr>Portfolio Guidance</vt:lpstr>
      <vt:lpstr>Purpose and aim of this unit</vt:lpstr>
      <vt:lpstr>Requirements</vt:lpstr>
      <vt:lpstr>Structure</vt:lpstr>
      <vt:lpstr>Personal Statements</vt:lpstr>
      <vt:lpstr>Example of good evidence referencing</vt:lpstr>
      <vt:lpstr>LO1 - Be able to review and evaluate an organisation’s approach to talent planning</vt:lpstr>
      <vt:lpstr>LO1 Assessment Criteria and Evidence  </vt:lpstr>
      <vt:lpstr>LO1 Assessment Criteria and Evidence  </vt:lpstr>
      <vt:lpstr>LO1 Assessment Criteria and Evidence  </vt:lpstr>
      <vt:lpstr>LO2 – Be able to recommend ways to improve an organisation’s approach to talent planning</vt:lpstr>
      <vt:lpstr>LO2 Assessment Criteria and Evidence</vt:lpstr>
      <vt:lpstr>LO3 – Be able to contribute to people resourcing activities</vt:lpstr>
      <vt:lpstr>LO3 Assessment Criteria and Evidence  </vt:lpstr>
      <vt:lpstr>LO3 Assessment Criteria and Evidence  </vt:lpstr>
      <vt:lpstr>LO3 Assessment Criteria and Evidence  </vt:lpstr>
      <vt:lpstr>LO3 Assessment Criteria and Evidence  </vt:lpstr>
      <vt:lpstr>LO3 Assessment Criteria and Evidence  </vt:lpstr>
      <vt:lpstr>LO3 Assessment Criteria and Evidence  </vt:lpstr>
      <vt:lpstr>Submission</vt:lpstr>
      <vt:lpstr>On the job submissions</vt:lpstr>
      <vt:lpstr>On the job submissions</vt:lpstr>
      <vt:lpstr>On the job submissions</vt:lpstr>
      <vt:lpstr>Group Activity</vt:lpstr>
      <vt:lpstr>Groups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Port-folio Guidance</dc:title>
  <dc:creator>James Jones (Sports)</dc:creator>
  <cp:lastModifiedBy>Rachael Jones</cp:lastModifiedBy>
  <cp:revision>29</cp:revision>
  <dcterms:created xsi:type="dcterms:W3CDTF">2020-04-22T14:00:35Z</dcterms:created>
  <dcterms:modified xsi:type="dcterms:W3CDTF">2020-04-29T09:50:47Z</dcterms:modified>
</cp:coreProperties>
</file>