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handoutMasterIdLst>
    <p:handoutMasterId r:id="rId17"/>
  </p:handoutMasterIdLst>
  <p:sldIdLst>
    <p:sldId id="335" r:id="rId5"/>
    <p:sldId id="465" r:id="rId6"/>
    <p:sldId id="377" r:id="rId7"/>
    <p:sldId id="383" r:id="rId8"/>
    <p:sldId id="477" r:id="rId9"/>
    <p:sldId id="461" r:id="rId10"/>
    <p:sldId id="462" r:id="rId11"/>
    <p:sldId id="459" r:id="rId12"/>
    <p:sldId id="450" r:id="rId13"/>
    <p:sldId id="476" r:id="rId14"/>
    <p:sldId id="413"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63" autoAdjust="0"/>
    <p:restoredTop sz="77224" autoAdjust="0"/>
  </p:normalViewPr>
  <p:slideViewPr>
    <p:cSldViewPr>
      <p:cViewPr>
        <p:scale>
          <a:sx n="117" d="100"/>
          <a:sy n="117" d="100"/>
        </p:scale>
        <p:origin x="1096" y="-680"/>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colors1.xml><?xml version="1.0" encoding="utf-8"?>
<dgm:colorsDef xmlns:dgm="http://schemas.openxmlformats.org/drawingml/2006/diagram" xmlns:a="http://schemas.openxmlformats.org/drawingml/2006/main" uniqueId="urn:microsoft.com/office/officeart/2005/8/colors/accent1_2#85">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C3EA217-EB14-450C-8138-7AC4A3E79762}" type="doc">
      <dgm:prSet loTypeId="urn:microsoft.com/office/officeart/2005/8/layout/vList5" loCatId="list" qsTypeId="urn:microsoft.com/office/officeart/2005/8/quickstyle/simple1#220" qsCatId="simple" csTypeId="urn:microsoft.com/office/officeart/2005/8/colors/accent1_2#85" csCatId="accent1" phldr="1"/>
      <dgm:spPr/>
      <dgm:t>
        <a:bodyPr/>
        <a:lstStyle/>
        <a:p>
          <a:endParaRPr lang="en-GB"/>
        </a:p>
      </dgm:t>
    </dgm:pt>
    <dgm:pt modelId="{D441A9A7-ACB3-42EA-93D9-AF14114FA445}">
      <dgm:prSet/>
      <dgm:spPr/>
      <dgm:t>
        <a:bodyPr/>
        <a:lstStyle/>
        <a:p>
          <a:r>
            <a:rPr lang="en-GB" dirty="0"/>
            <a:t>Upon the successful completion of this module, students should be able to:</a:t>
          </a:r>
        </a:p>
      </dgm:t>
    </dgm:pt>
    <dgm:pt modelId="{5C7B274A-208B-4832-BF36-519265A9F2BC}" type="parTrans" cxnId="{004933F1-8B8E-4118-8E35-D238F82998F1}">
      <dgm:prSet/>
      <dgm:spPr/>
      <dgm:t>
        <a:bodyPr/>
        <a:lstStyle/>
        <a:p>
          <a:endParaRPr lang="en-GB"/>
        </a:p>
      </dgm:t>
    </dgm:pt>
    <dgm:pt modelId="{5A853A87-81F5-47C2-8A25-A9FF3528687B}" type="sibTrans" cxnId="{004933F1-8B8E-4118-8E35-D238F82998F1}">
      <dgm:prSet/>
      <dgm:spPr/>
      <dgm:t>
        <a:bodyPr/>
        <a:lstStyle/>
        <a:p>
          <a:endParaRPr lang="en-GB"/>
        </a:p>
      </dgm:t>
    </dgm:pt>
    <dgm:pt modelId="{CDD8D35D-3612-4B91-995C-ACD188365C8C}">
      <dgm:prSet/>
      <dgm:spPr/>
      <dgm:t>
        <a:bodyPr/>
        <a:lstStyle/>
        <a:p>
          <a:pPr>
            <a:buFont typeface="Arial" panose="020B0604020202020204" pitchFamily="34" charset="0"/>
            <a:buChar char="•"/>
          </a:pPr>
          <a:r>
            <a:rPr lang="en-GB" dirty="0"/>
            <a:t>Explain the health and social care system in the UK, its origin, and different challenges faced by the system. </a:t>
          </a:r>
        </a:p>
      </dgm:t>
    </dgm:pt>
    <dgm:pt modelId="{9D2B3BE8-A2F1-4523-AC09-E05B6DA0E681}" type="parTrans" cxnId="{DDDE071C-1FC9-41C6-A0EE-724C40951085}">
      <dgm:prSet/>
      <dgm:spPr/>
      <dgm:t>
        <a:bodyPr/>
        <a:lstStyle/>
        <a:p>
          <a:endParaRPr lang="en-GB"/>
        </a:p>
      </dgm:t>
    </dgm:pt>
    <dgm:pt modelId="{97544A68-54A1-47C8-B9DF-58497540065A}" type="sibTrans" cxnId="{DDDE071C-1FC9-41C6-A0EE-724C40951085}">
      <dgm:prSet/>
      <dgm:spPr/>
      <dgm:t>
        <a:bodyPr/>
        <a:lstStyle/>
        <a:p>
          <a:endParaRPr lang="en-GB"/>
        </a:p>
      </dgm:t>
    </dgm:pt>
    <dgm:pt modelId="{EEEA2AC7-F68D-444E-B7AC-72197CD69922}">
      <dgm:prSet/>
      <dgm:spPr/>
      <dgm:t>
        <a:bodyPr/>
        <a:lstStyle/>
        <a:p>
          <a:pPr>
            <a:buFont typeface="Arial" panose="020B0604020202020204" pitchFamily="34" charset="0"/>
            <a:buChar char="•"/>
          </a:pPr>
          <a:r>
            <a:rPr lang="en-GB" dirty="0"/>
            <a:t>Explain the importance of partnership working, effective communication, and record-keeping in health and social care. </a:t>
          </a:r>
        </a:p>
      </dgm:t>
    </dgm:pt>
    <dgm:pt modelId="{BD8D69B6-75F7-4B8A-8207-7439CFECA24C}" type="parTrans" cxnId="{518A6939-C65D-430C-8627-B482B11D79FF}">
      <dgm:prSet/>
      <dgm:spPr/>
      <dgm:t>
        <a:bodyPr/>
        <a:lstStyle/>
        <a:p>
          <a:endParaRPr lang="en-GB"/>
        </a:p>
      </dgm:t>
    </dgm:pt>
    <dgm:pt modelId="{0B48EE97-697E-4FE2-9B29-35E16A31B8B0}" type="sibTrans" cxnId="{518A6939-C65D-430C-8627-B482B11D79FF}">
      <dgm:prSet/>
      <dgm:spPr/>
      <dgm:t>
        <a:bodyPr/>
        <a:lstStyle/>
        <a:p>
          <a:endParaRPr lang="en-GB"/>
        </a:p>
      </dgm:t>
    </dgm:pt>
    <dgm:pt modelId="{10D424F7-556D-4585-B5C6-DE01B711F509}">
      <dgm:prSet/>
      <dgm:spPr/>
      <dgm:t>
        <a:bodyPr/>
        <a:lstStyle/>
        <a:p>
          <a:pPr>
            <a:buFont typeface="Arial" panose="020B0604020202020204" pitchFamily="34" charset="0"/>
            <a:buChar char="•"/>
          </a:pPr>
          <a:r>
            <a:rPr lang="en-GB" dirty="0"/>
            <a:t>Describe the important legislation and policies of health and social care.</a:t>
          </a:r>
        </a:p>
      </dgm:t>
    </dgm:pt>
    <dgm:pt modelId="{1C65824F-CD6F-4D81-98FA-D0F0AEA160D7}" type="parTrans" cxnId="{7E64822A-4027-436F-9151-E1881D43E37B}">
      <dgm:prSet/>
      <dgm:spPr/>
      <dgm:t>
        <a:bodyPr/>
        <a:lstStyle/>
        <a:p>
          <a:endParaRPr lang="en-GB"/>
        </a:p>
      </dgm:t>
    </dgm:pt>
    <dgm:pt modelId="{92CCEC64-A0AC-44CD-A484-FC5EF6733DF7}" type="sibTrans" cxnId="{7E64822A-4027-436F-9151-E1881D43E37B}">
      <dgm:prSet/>
      <dgm:spPr/>
      <dgm:t>
        <a:bodyPr/>
        <a:lstStyle/>
        <a:p>
          <a:endParaRPr lang="en-GB"/>
        </a:p>
      </dgm:t>
    </dgm:pt>
    <dgm:pt modelId="{CCFEAA90-D297-4F44-8A47-03BC5C3F5C67}" type="pres">
      <dgm:prSet presAssocID="{FC3EA217-EB14-450C-8138-7AC4A3E79762}" presName="Name0" presStyleCnt="0">
        <dgm:presLayoutVars>
          <dgm:dir/>
          <dgm:animLvl val="lvl"/>
          <dgm:resizeHandles val="exact"/>
        </dgm:presLayoutVars>
      </dgm:prSet>
      <dgm:spPr/>
    </dgm:pt>
    <dgm:pt modelId="{3ABD8968-ECB8-40E1-90A4-CEACDEAF19BE}" type="pres">
      <dgm:prSet presAssocID="{D441A9A7-ACB3-42EA-93D9-AF14114FA445}" presName="linNode" presStyleCnt="0"/>
      <dgm:spPr/>
    </dgm:pt>
    <dgm:pt modelId="{F19F54C0-BBA0-45F4-BD1D-21FF5D9BF135}" type="pres">
      <dgm:prSet presAssocID="{D441A9A7-ACB3-42EA-93D9-AF14114FA445}" presName="parentText" presStyleLbl="node1" presStyleIdx="0" presStyleCnt="1" custScaleX="84413">
        <dgm:presLayoutVars>
          <dgm:chMax val="1"/>
          <dgm:bulletEnabled val="1"/>
        </dgm:presLayoutVars>
      </dgm:prSet>
      <dgm:spPr/>
    </dgm:pt>
    <dgm:pt modelId="{8F8F2D9E-F32D-4624-A561-2FE116E4A537}" type="pres">
      <dgm:prSet presAssocID="{D441A9A7-ACB3-42EA-93D9-AF14114FA445}" presName="descendantText" presStyleLbl="alignAccFollowNode1" presStyleIdx="0" presStyleCnt="1" custScaleX="106258" custScaleY="109849">
        <dgm:presLayoutVars>
          <dgm:bulletEnabled val="1"/>
        </dgm:presLayoutVars>
      </dgm:prSet>
      <dgm:spPr/>
    </dgm:pt>
  </dgm:ptLst>
  <dgm:cxnLst>
    <dgm:cxn modelId="{D4A77011-DD31-423C-8AA4-008C5718AAC5}" type="presOf" srcId="{10D424F7-556D-4585-B5C6-DE01B711F509}" destId="{8F8F2D9E-F32D-4624-A561-2FE116E4A537}" srcOrd="0" destOrd="2" presId="urn:microsoft.com/office/officeart/2005/8/layout/vList5"/>
    <dgm:cxn modelId="{DDDE071C-1FC9-41C6-A0EE-724C40951085}" srcId="{D441A9A7-ACB3-42EA-93D9-AF14114FA445}" destId="{CDD8D35D-3612-4B91-995C-ACD188365C8C}" srcOrd="0" destOrd="0" parTransId="{9D2B3BE8-A2F1-4523-AC09-E05B6DA0E681}" sibTransId="{97544A68-54A1-47C8-B9DF-58497540065A}"/>
    <dgm:cxn modelId="{7E64822A-4027-436F-9151-E1881D43E37B}" srcId="{D441A9A7-ACB3-42EA-93D9-AF14114FA445}" destId="{10D424F7-556D-4585-B5C6-DE01B711F509}" srcOrd="2" destOrd="0" parTransId="{1C65824F-CD6F-4D81-98FA-D0F0AEA160D7}" sibTransId="{92CCEC64-A0AC-44CD-A484-FC5EF6733DF7}"/>
    <dgm:cxn modelId="{518A6939-C65D-430C-8627-B482B11D79FF}" srcId="{D441A9A7-ACB3-42EA-93D9-AF14114FA445}" destId="{EEEA2AC7-F68D-444E-B7AC-72197CD69922}" srcOrd="1" destOrd="0" parTransId="{BD8D69B6-75F7-4B8A-8207-7439CFECA24C}" sibTransId="{0B48EE97-697E-4FE2-9B29-35E16A31B8B0}"/>
    <dgm:cxn modelId="{FF0B5E45-8AE6-496B-8439-4CFAA9738848}" type="presOf" srcId="{CDD8D35D-3612-4B91-995C-ACD188365C8C}" destId="{8F8F2D9E-F32D-4624-A561-2FE116E4A537}" srcOrd="0" destOrd="0" presId="urn:microsoft.com/office/officeart/2005/8/layout/vList5"/>
    <dgm:cxn modelId="{F8E17E6A-6437-4FAF-8525-C69B0C42D794}" type="presOf" srcId="{D441A9A7-ACB3-42EA-93D9-AF14114FA445}" destId="{F19F54C0-BBA0-45F4-BD1D-21FF5D9BF135}" srcOrd="0" destOrd="0" presId="urn:microsoft.com/office/officeart/2005/8/layout/vList5"/>
    <dgm:cxn modelId="{BDF72FAF-30A4-4F7D-B6BA-449B02F528AF}" type="presOf" srcId="{FC3EA217-EB14-450C-8138-7AC4A3E79762}" destId="{CCFEAA90-D297-4F44-8A47-03BC5C3F5C67}" srcOrd="0" destOrd="0" presId="urn:microsoft.com/office/officeart/2005/8/layout/vList5"/>
    <dgm:cxn modelId="{36C639C8-DC8E-4E0C-865C-124FB7A26BB4}" type="presOf" srcId="{EEEA2AC7-F68D-444E-B7AC-72197CD69922}" destId="{8F8F2D9E-F32D-4624-A561-2FE116E4A537}" srcOrd="0" destOrd="1" presId="urn:microsoft.com/office/officeart/2005/8/layout/vList5"/>
    <dgm:cxn modelId="{004933F1-8B8E-4118-8E35-D238F82998F1}" srcId="{FC3EA217-EB14-450C-8138-7AC4A3E79762}" destId="{D441A9A7-ACB3-42EA-93D9-AF14114FA445}" srcOrd="0" destOrd="0" parTransId="{5C7B274A-208B-4832-BF36-519265A9F2BC}" sibTransId="{5A853A87-81F5-47C2-8A25-A9FF3528687B}"/>
    <dgm:cxn modelId="{9145A895-CBCC-4BB7-A620-EAFDD47C3F29}" type="presParOf" srcId="{CCFEAA90-D297-4F44-8A47-03BC5C3F5C67}" destId="{3ABD8968-ECB8-40E1-90A4-CEACDEAF19BE}" srcOrd="0" destOrd="0" presId="urn:microsoft.com/office/officeart/2005/8/layout/vList5"/>
    <dgm:cxn modelId="{A1C278B3-4C85-4493-9332-E2BEF586A8CD}" type="presParOf" srcId="{3ABD8968-ECB8-40E1-90A4-CEACDEAF19BE}" destId="{F19F54C0-BBA0-45F4-BD1D-21FF5D9BF135}" srcOrd="0" destOrd="0" presId="urn:microsoft.com/office/officeart/2005/8/layout/vList5"/>
    <dgm:cxn modelId="{DBEF49D5-2FBC-4E53-9820-9B179CE21260}" type="presParOf" srcId="{3ABD8968-ECB8-40E1-90A4-CEACDEAF19BE}" destId="{8F8F2D9E-F32D-4624-A561-2FE116E4A537}"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8F2D9E-F32D-4624-A561-2FE116E4A537}">
      <dsp:nvSpPr>
        <dsp:cNvPr id="0" name=""/>
        <dsp:cNvSpPr/>
      </dsp:nvSpPr>
      <dsp:spPr>
        <a:xfrm rot="5400000">
          <a:off x="3640094" y="-669895"/>
          <a:ext cx="3986644" cy="5876295"/>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l" defTabSz="1022350">
            <a:lnSpc>
              <a:spcPct val="90000"/>
            </a:lnSpc>
            <a:spcBef>
              <a:spcPct val="0"/>
            </a:spcBef>
            <a:spcAft>
              <a:spcPct val="15000"/>
            </a:spcAft>
            <a:buFont typeface="Arial" panose="020B0604020202020204" pitchFamily="34" charset="0"/>
            <a:buChar char="•"/>
          </a:pPr>
          <a:r>
            <a:rPr lang="en-GB" sz="2300" kern="1200" dirty="0"/>
            <a:t>Explain the health and social care system in the UK, its origin, and different challenges faced by the system. </a:t>
          </a:r>
        </a:p>
        <a:p>
          <a:pPr marL="228600" lvl="1" indent="-228600" algn="l" defTabSz="1022350">
            <a:lnSpc>
              <a:spcPct val="90000"/>
            </a:lnSpc>
            <a:spcBef>
              <a:spcPct val="0"/>
            </a:spcBef>
            <a:spcAft>
              <a:spcPct val="15000"/>
            </a:spcAft>
            <a:buFont typeface="Arial" panose="020B0604020202020204" pitchFamily="34" charset="0"/>
            <a:buChar char="•"/>
          </a:pPr>
          <a:r>
            <a:rPr lang="en-GB" sz="2300" kern="1200" dirty="0"/>
            <a:t>Explain the importance of partnership working, effective communication, and record-keeping in health and social care. </a:t>
          </a:r>
        </a:p>
        <a:p>
          <a:pPr marL="228600" lvl="1" indent="-228600" algn="l" defTabSz="1022350">
            <a:lnSpc>
              <a:spcPct val="90000"/>
            </a:lnSpc>
            <a:spcBef>
              <a:spcPct val="0"/>
            </a:spcBef>
            <a:spcAft>
              <a:spcPct val="15000"/>
            </a:spcAft>
            <a:buFont typeface="Arial" panose="020B0604020202020204" pitchFamily="34" charset="0"/>
            <a:buChar char="•"/>
          </a:pPr>
          <a:r>
            <a:rPr lang="en-GB" sz="2300" kern="1200" dirty="0"/>
            <a:t>Describe the important legislation and policies of health and social care.</a:t>
          </a:r>
        </a:p>
      </dsp:txBody>
      <dsp:txXfrm rot="-5400000">
        <a:off x="2695269" y="469542"/>
        <a:ext cx="5681683" cy="3597420"/>
      </dsp:txXfrm>
    </dsp:sp>
    <dsp:sp modelId="{F19F54C0-BBA0-45F4-BD1D-21FF5D9BF135}">
      <dsp:nvSpPr>
        <dsp:cNvPr id="0" name=""/>
        <dsp:cNvSpPr/>
      </dsp:nvSpPr>
      <dsp:spPr>
        <a:xfrm>
          <a:off x="69395" y="0"/>
          <a:ext cx="2625873" cy="453650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62865" rIns="125730" bIns="62865" numCol="1" spcCol="1270" anchor="ctr" anchorCtr="0">
          <a:noAutofit/>
        </a:bodyPr>
        <a:lstStyle/>
        <a:p>
          <a:pPr marL="0" lvl="0" indent="0" algn="ctr" defTabSz="1466850">
            <a:lnSpc>
              <a:spcPct val="90000"/>
            </a:lnSpc>
            <a:spcBef>
              <a:spcPct val="0"/>
            </a:spcBef>
            <a:spcAft>
              <a:spcPct val="35000"/>
            </a:spcAft>
            <a:buNone/>
          </a:pPr>
          <a:r>
            <a:rPr lang="en-GB" sz="3300" kern="1200" dirty="0"/>
            <a:t>Upon the successful completion of this module, students should be able to:</a:t>
          </a:r>
        </a:p>
      </dsp:txBody>
      <dsp:txXfrm>
        <a:off x="197580" y="128185"/>
        <a:ext cx="2369503" cy="4280135"/>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220">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17/10/2026</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t>10/17/26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spcBef>
                <a:spcPts val="600"/>
              </a:spcBef>
              <a:spcAft>
                <a:spcPts val="600"/>
              </a:spcAft>
              <a:buFont typeface="+mj-lt"/>
              <a:buAutoNum type="arabicPeriod"/>
            </a:pPr>
            <a:endParaRPr lang="en-US" sz="1800" b="1" dirty="0">
              <a:solidFill>
                <a:schemeClr val="tx1"/>
              </a:solidFill>
              <a:effectLst/>
              <a:latin typeface="Arial" panose="020B0604020202020204" pitchFamily="34" charset="0"/>
              <a:ea typeface="Times New Roman" panose="02020603050405020304" pitchFamily="18" charset="0"/>
            </a:endParaRPr>
          </a:p>
          <a:p>
            <a:pPr marL="342900" indent="-342900">
              <a:spcBef>
                <a:spcPts val="600"/>
              </a:spcBef>
              <a:spcAft>
                <a:spcPts val="600"/>
              </a:spcAft>
              <a:buFont typeface="+mj-lt"/>
              <a:buAutoNum type="arabicPeriod"/>
            </a:pPr>
            <a:endParaRPr lang="en-US" sz="1800" b="1" dirty="0">
              <a:solidFill>
                <a:schemeClr val="tx1"/>
              </a:solidFill>
              <a:effectLst/>
              <a:latin typeface="Arial" panose="020B0604020202020204" pitchFamily="34" charset="0"/>
              <a:ea typeface="Times New Roman" panose="02020603050405020304" pitchFamily="18" charset="0"/>
            </a:endParaRPr>
          </a:p>
          <a:p>
            <a:pPr marL="342900" indent="-342900">
              <a:spcBef>
                <a:spcPts val="600"/>
              </a:spcBef>
              <a:spcAft>
                <a:spcPts val="600"/>
              </a:spcAft>
              <a:buFont typeface="+mj-lt"/>
              <a:buAutoNum type="arabicPeriod"/>
            </a:pPr>
            <a:endParaRPr lang="en-US" sz="1800" b="1" dirty="0">
              <a:solidFill>
                <a:schemeClr val="tx1"/>
              </a:solidFill>
              <a:effectLst/>
              <a:latin typeface="Arial" panose="020B0604020202020204" pitchFamily="34" charset="0"/>
              <a:ea typeface="Times New Roman" panose="02020603050405020304" pitchFamily="18" charset="0"/>
            </a:endParaRPr>
          </a:p>
          <a:p>
            <a:pPr marL="342900" indent="-342900">
              <a:spcBef>
                <a:spcPts val="600"/>
              </a:spcBef>
              <a:spcAft>
                <a:spcPts val="600"/>
              </a:spcAft>
              <a:buFont typeface="+mj-lt"/>
              <a:buAutoNum type="arabicPeriod"/>
            </a:pPr>
            <a:endParaRPr lang="en-US" sz="1800" b="1" dirty="0">
              <a:solidFill>
                <a:schemeClr val="tx1"/>
              </a:solidFill>
              <a:effectLst/>
              <a:latin typeface="Arial" panose="020B0604020202020204" pitchFamily="34" charset="0"/>
              <a:ea typeface="Times New Roman" panose="02020603050405020304" pitchFamily="18" charset="0"/>
            </a:endParaRPr>
          </a:p>
          <a:p>
            <a:pPr marL="342900" indent="-342900">
              <a:spcBef>
                <a:spcPts val="600"/>
              </a:spcBef>
              <a:spcAft>
                <a:spcPts val="600"/>
              </a:spcAft>
              <a:buFont typeface="+mj-lt"/>
              <a:buAutoNum type="arabicPeriod"/>
            </a:pPr>
            <a:endParaRPr lang="en-US" sz="1800" b="1" dirty="0">
              <a:solidFill>
                <a:schemeClr val="tx1"/>
              </a:solidFill>
              <a:effectLst/>
              <a:latin typeface="Arial" panose="020B0604020202020204" pitchFamily="34" charset="0"/>
              <a:ea typeface="Times New Roman" panose="02020603050405020304" pitchFamily="18" charset="0"/>
            </a:endParaRPr>
          </a:p>
          <a:p>
            <a:pPr>
              <a:spcBef>
                <a:spcPts val="600"/>
              </a:spcBef>
              <a:spcAft>
                <a:spcPts val="600"/>
              </a:spcAft>
            </a:pPr>
            <a:endParaRPr lang="en-GB" sz="1800" b="1" dirty="0">
              <a:solidFill>
                <a:schemeClr val="tx1"/>
              </a:solidFill>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936E1E2-17D2-5E4C-B96D-EEDAC0EF77DB}" type="slidenum">
              <a:rPr lang="en-US" smtClean="0"/>
              <a:t>1</a:t>
            </a:fld>
            <a:endParaRPr lang="en-US"/>
          </a:p>
        </p:txBody>
      </p:sp>
    </p:spTree>
    <p:extLst>
      <p:ext uri="{BB962C8B-B14F-4D97-AF65-F5344CB8AC3E}">
        <p14:creationId xmlns:p14="http://schemas.microsoft.com/office/powerpoint/2010/main" val="2655792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endParaRPr lang="en-GB" b="1" dirty="0"/>
          </a:p>
        </p:txBody>
      </p:sp>
      <p:sp>
        <p:nvSpPr>
          <p:cNvPr id="4" name="Slide Number Placeholder 3"/>
          <p:cNvSpPr>
            <a:spLocks noGrp="1"/>
          </p:cNvSpPr>
          <p:nvPr>
            <p:ph type="sldNum" sz="quarter" idx="5"/>
          </p:nvPr>
        </p:nvSpPr>
        <p:spPr/>
        <p:txBody>
          <a:bodyPr/>
          <a:lstStyle/>
          <a:p>
            <a:fld id="{6936E1E2-17D2-5E4C-B96D-EEDAC0EF77DB}" type="slidenum">
              <a:rPr lang="en-US" smtClean="0"/>
              <a:t>2</a:t>
            </a:fld>
            <a:endParaRPr lang="en-US"/>
          </a:p>
        </p:txBody>
      </p:sp>
    </p:spTree>
    <p:extLst>
      <p:ext uri="{BB962C8B-B14F-4D97-AF65-F5344CB8AC3E}">
        <p14:creationId xmlns:p14="http://schemas.microsoft.com/office/powerpoint/2010/main" val="6479011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3</a:t>
            </a:fld>
            <a:endParaRPr lang="en-US"/>
          </a:p>
        </p:txBody>
      </p:sp>
    </p:spTree>
    <p:extLst>
      <p:ext uri="{BB962C8B-B14F-4D97-AF65-F5344CB8AC3E}">
        <p14:creationId xmlns:p14="http://schemas.microsoft.com/office/powerpoint/2010/main" val="3946585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4</a:t>
            </a:fld>
            <a:endParaRPr lang="en-US"/>
          </a:p>
        </p:txBody>
      </p:sp>
    </p:spTree>
    <p:extLst>
      <p:ext uri="{BB962C8B-B14F-4D97-AF65-F5344CB8AC3E}">
        <p14:creationId xmlns:p14="http://schemas.microsoft.com/office/powerpoint/2010/main" val="9013646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AD0339-C19F-C7C7-594E-1ACBB72FAF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4AA948-E07B-A7BE-D6B7-7F95D1F107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E7546D-9AC6-0DF1-96D8-6F4AC86CB83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E8AD153-AB55-3F1D-73C8-24F42B2CE601}"/>
              </a:ext>
            </a:extLst>
          </p:cNvPr>
          <p:cNvSpPr>
            <a:spLocks noGrp="1"/>
          </p:cNvSpPr>
          <p:nvPr>
            <p:ph type="sldNum" sz="quarter" idx="5"/>
          </p:nvPr>
        </p:nvSpPr>
        <p:spPr/>
        <p:txBody>
          <a:bodyPr/>
          <a:lstStyle/>
          <a:p>
            <a:fld id="{6936E1E2-17D2-5E4C-B96D-EEDAC0EF77DB}" type="slidenum">
              <a:rPr lang="en-US" smtClean="0"/>
              <a:t>5</a:t>
            </a:fld>
            <a:endParaRPr lang="en-US"/>
          </a:p>
        </p:txBody>
      </p:sp>
    </p:spTree>
    <p:extLst>
      <p:ext uri="{BB962C8B-B14F-4D97-AF65-F5344CB8AC3E}">
        <p14:creationId xmlns:p14="http://schemas.microsoft.com/office/powerpoint/2010/main" val="5324260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6</a:t>
            </a:fld>
            <a:endParaRPr lang="en-US"/>
          </a:p>
        </p:txBody>
      </p:sp>
    </p:spTree>
    <p:extLst>
      <p:ext uri="{BB962C8B-B14F-4D97-AF65-F5344CB8AC3E}">
        <p14:creationId xmlns:p14="http://schemas.microsoft.com/office/powerpoint/2010/main" val="26481008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endParaRPr lang="en-GB" b="1" dirty="0"/>
          </a:p>
        </p:txBody>
      </p:sp>
      <p:sp>
        <p:nvSpPr>
          <p:cNvPr id="4" name="Slide Number Placeholder 3"/>
          <p:cNvSpPr>
            <a:spLocks noGrp="1"/>
          </p:cNvSpPr>
          <p:nvPr>
            <p:ph type="sldNum" sz="quarter" idx="5"/>
          </p:nvPr>
        </p:nvSpPr>
        <p:spPr/>
        <p:txBody>
          <a:bodyPr/>
          <a:lstStyle/>
          <a:p>
            <a:fld id="{6936E1E2-17D2-5E4C-B96D-EEDAC0EF77DB}" type="slidenum">
              <a:rPr lang="en-US" smtClean="0"/>
              <a:t>7</a:t>
            </a:fld>
            <a:endParaRPr lang="en-US"/>
          </a:p>
        </p:txBody>
      </p:sp>
    </p:spTree>
    <p:extLst>
      <p:ext uri="{BB962C8B-B14F-4D97-AF65-F5344CB8AC3E}">
        <p14:creationId xmlns:p14="http://schemas.microsoft.com/office/powerpoint/2010/main" val="39595132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endParaRPr lang="en-GB" b="1" dirty="0"/>
          </a:p>
        </p:txBody>
      </p:sp>
      <p:sp>
        <p:nvSpPr>
          <p:cNvPr id="4" name="Slide Number Placeholder 3"/>
          <p:cNvSpPr>
            <a:spLocks noGrp="1"/>
          </p:cNvSpPr>
          <p:nvPr>
            <p:ph type="sldNum" sz="quarter" idx="5"/>
          </p:nvPr>
        </p:nvSpPr>
        <p:spPr/>
        <p:txBody>
          <a:bodyPr/>
          <a:lstStyle/>
          <a:p>
            <a:fld id="{6936E1E2-17D2-5E4C-B96D-EEDAC0EF77DB}" type="slidenum">
              <a:rPr lang="en-US" smtClean="0"/>
              <a:t>8</a:t>
            </a:fld>
            <a:endParaRPr lang="en-US"/>
          </a:p>
        </p:txBody>
      </p:sp>
    </p:spTree>
    <p:extLst>
      <p:ext uri="{BB962C8B-B14F-4D97-AF65-F5344CB8AC3E}">
        <p14:creationId xmlns:p14="http://schemas.microsoft.com/office/powerpoint/2010/main" val="8086680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9</a:t>
            </a:fld>
            <a:endParaRPr lang="en-US"/>
          </a:p>
        </p:txBody>
      </p:sp>
    </p:spTree>
    <p:extLst>
      <p:ext uri="{BB962C8B-B14F-4D97-AF65-F5344CB8AC3E}">
        <p14:creationId xmlns:p14="http://schemas.microsoft.com/office/powerpoint/2010/main" val="115789956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17/10/2026</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17/10/2026</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17/10/2026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17/10/2026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17/10/2026</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17/10/2026</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17/10/2026</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17/10/2026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17/10/2026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17/10/2026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17/10/2026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17/10/2026</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h.parsons@uwtsd.ac.uk"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52132B1-FCD7-49F3-B7D9-19162CB79F30}"/>
              </a:ext>
            </a:extLst>
          </p:cNvPr>
          <p:cNvSpPr/>
          <p:nvPr/>
        </p:nvSpPr>
        <p:spPr>
          <a:xfrm>
            <a:off x="971600" y="3573016"/>
            <a:ext cx="7560840" cy="244827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0" y="332656"/>
            <a:ext cx="9144000" cy="6120680"/>
          </a:xfrm>
        </p:spPr>
        <p:txBody>
          <a:bodyPr>
            <a:normAutofit fontScale="90000"/>
          </a:bodyPr>
          <a:lstStyle/>
          <a:p>
            <a:br>
              <a:rPr lang="en-GB" sz="3600" b="1" dirty="0">
                <a:solidFill>
                  <a:schemeClr val="bg1"/>
                </a:solidFill>
              </a:rPr>
            </a:br>
            <a:r>
              <a:rPr lang="en-GB" sz="3600" b="1" dirty="0">
                <a:solidFill>
                  <a:schemeClr val="bg1"/>
                </a:solidFill>
              </a:rPr>
              <a:t>Module </a:t>
            </a:r>
            <a:r>
              <a:rPr lang="en-GB" sz="36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LCHS4003 </a:t>
            </a:r>
            <a:br>
              <a:rPr lang="en-GB" sz="36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36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Introduction to </a:t>
            </a:r>
            <a:br>
              <a:rPr lang="en-GB" sz="36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36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Health and Social Care</a:t>
            </a:r>
            <a:br>
              <a:rPr lang="en-GB" sz="36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br>
              <a:rPr lang="en-GB" sz="36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br>
              <a:rPr lang="en-GB" sz="36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br>
              <a:rPr lang="en-GB" sz="36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36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ASSESSMENT BRIEF SLIDES</a:t>
            </a:r>
            <a:br>
              <a:rPr lang="en-GB" sz="36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br>
            <a:r>
              <a:rPr lang="en-GB" sz="3600" b="1"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Component 2</a:t>
            </a:r>
            <a:br>
              <a:rPr lang="en-GB" sz="3600" b="1" dirty="0">
                <a:solidFill>
                  <a:schemeClr val="accent2">
                    <a:lumMod val="20000"/>
                    <a:lumOff val="80000"/>
                  </a:schemeClr>
                </a:solidFill>
                <a:effectLst/>
                <a:latin typeface="Arial" panose="020B0604020202020204" pitchFamily="34" charset="0"/>
                <a:ea typeface="Calibri" panose="020F0502020204030204" pitchFamily="34" charset="0"/>
                <a:cs typeface="Times New Roman" panose="02020603050405020304" pitchFamily="18" charset="0"/>
              </a:rPr>
            </a:br>
            <a:br>
              <a:rPr lang="en-GB" sz="3600" b="1" dirty="0">
                <a:solidFill>
                  <a:schemeClr val="accent2">
                    <a:lumMod val="20000"/>
                    <a:lumOff val="80000"/>
                  </a:schemeClr>
                </a:solidFill>
              </a:rPr>
            </a:br>
            <a:r>
              <a:rPr lang="en-GB" sz="1800" b="1" dirty="0">
                <a:solidFill>
                  <a:schemeClr val="accent2">
                    <a:lumMod val="20000"/>
                    <a:lumOff val="80000"/>
                  </a:schemeClr>
                </a:solidFill>
              </a:rPr>
              <a:t>Module Leader Dr Helen Parsons: </a:t>
            </a:r>
            <a:r>
              <a:rPr lang="en-GB" sz="1800" b="1" dirty="0">
                <a:solidFill>
                  <a:schemeClr val="accent2">
                    <a:lumMod val="20000"/>
                    <a:lumOff val="80000"/>
                  </a:schemeClr>
                </a:solidFill>
                <a:hlinkClick r:id="rId3"/>
              </a:rPr>
              <a:t>h.parsons@uwtsd.ac.uk</a:t>
            </a:r>
            <a:br>
              <a:rPr lang="en-GB" sz="1800" b="1" dirty="0">
                <a:solidFill>
                  <a:schemeClr val="accent2">
                    <a:lumMod val="20000"/>
                    <a:lumOff val="80000"/>
                  </a:schemeClr>
                </a:solidFill>
              </a:rPr>
            </a:br>
            <a:br>
              <a:rPr lang="en-GB" sz="1800" b="1" dirty="0">
                <a:solidFill>
                  <a:schemeClr val="accent2">
                    <a:lumMod val="20000"/>
                    <a:lumOff val="80000"/>
                  </a:schemeClr>
                </a:solidFill>
              </a:rPr>
            </a:br>
            <a:br>
              <a:rPr lang="en-US" sz="1800" b="1" u="sng" dirty="0">
                <a:solidFill>
                  <a:srgbClr val="0000FF"/>
                </a:solidFill>
                <a:effectLst/>
                <a:latin typeface="Arial" panose="020B0604020202020204" pitchFamily="34" charset="0"/>
                <a:ea typeface="Times New Roman" panose="02020603050405020304" pitchFamily="18" charset="0"/>
              </a:rPr>
            </a:br>
            <a:br>
              <a:rPr lang="en-GB" sz="1800" b="1" dirty="0">
                <a:solidFill>
                  <a:schemeClr val="accent2">
                    <a:lumMod val="20000"/>
                    <a:lumOff val="80000"/>
                  </a:schemeClr>
                </a:solidFill>
                <a:effectLst/>
                <a:latin typeface="Calibri" panose="020F0502020204030204" pitchFamily="34" charset="0"/>
                <a:ea typeface="Times New Roman" panose="02020603050405020304" pitchFamily="18" charset="0"/>
              </a:rPr>
            </a:br>
            <a:endParaRPr lang="en-GB" altLang="en-US" sz="1800" b="1" dirty="0">
              <a:solidFill>
                <a:schemeClr val="accent2">
                  <a:lumMod val="20000"/>
                  <a:lumOff val="80000"/>
                </a:schemeClr>
              </a:solidFill>
            </a:endParaRPr>
          </a:p>
        </p:txBody>
      </p:sp>
    </p:spTree>
    <p:extLst>
      <p:ext uri="{BB962C8B-B14F-4D97-AF65-F5344CB8AC3E}">
        <p14:creationId xmlns:p14="http://schemas.microsoft.com/office/powerpoint/2010/main" val="17771829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Stack of multicolored books">
            <a:extLst>
              <a:ext uri="{FF2B5EF4-FFF2-40B4-BE49-F238E27FC236}">
                <a16:creationId xmlns:a16="http://schemas.microsoft.com/office/drawing/2014/main" id="{17AD732C-EA6C-A2B2-FC8E-634E29B3332F}"/>
              </a:ext>
            </a:extLst>
          </p:cNvPr>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l="18573" r="29088"/>
          <a:stretch/>
        </p:blipFill>
        <p:spPr>
          <a:xfrm>
            <a:off x="90488" y="68263"/>
            <a:ext cx="8963025" cy="6721475"/>
          </a:xfrm>
          <a:noFill/>
        </p:spPr>
      </p:pic>
      <p:sp>
        <p:nvSpPr>
          <p:cNvPr id="6" name="Title 1">
            <a:extLst>
              <a:ext uri="{FF2B5EF4-FFF2-40B4-BE49-F238E27FC236}">
                <a16:creationId xmlns:a16="http://schemas.microsoft.com/office/drawing/2014/main" id="{946138B6-807D-E729-59F9-788D8539D345}"/>
              </a:ext>
            </a:extLst>
          </p:cNvPr>
          <p:cNvSpPr>
            <a:spLocks noGrp="1"/>
          </p:cNvSpPr>
          <p:nvPr>
            <p:ph type="title"/>
          </p:nvPr>
        </p:nvSpPr>
        <p:spPr>
          <a:xfrm>
            <a:off x="459432" y="1556792"/>
            <a:ext cx="8424936" cy="2952328"/>
          </a:xfrm>
        </p:spPr>
        <p:txBody>
          <a:bodyPr>
            <a:normAutofit/>
          </a:bodyPr>
          <a:lstStyle/>
          <a:p>
            <a:r>
              <a:rPr lang="en-GB" sz="6000" b="1" dirty="0">
                <a:solidFill>
                  <a:srgbClr val="FFFF00"/>
                </a:solidFill>
              </a:rPr>
              <a:t>Second Assignment Component 2</a:t>
            </a:r>
            <a:br>
              <a:rPr lang="en-GB" sz="6000" b="1" dirty="0">
                <a:solidFill>
                  <a:srgbClr val="FFFF00"/>
                </a:solidFill>
              </a:rPr>
            </a:br>
            <a:endParaRPr lang="en-GB" sz="6000" dirty="0">
              <a:solidFill>
                <a:srgbClr val="FFFF00"/>
              </a:solidFill>
            </a:endParaRPr>
          </a:p>
        </p:txBody>
      </p:sp>
    </p:spTree>
    <p:extLst>
      <p:ext uri="{BB962C8B-B14F-4D97-AF65-F5344CB8AC3E}">
        <p14:creationId xmlns:p14="http://schemas.microsoft.com/office/powerpoint/2010/main" val="26835530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EA0E6-ADD0-4954-A790-DE2229605CFD}"/>
              </a:ext>
            </a:extLst>
          </p:cNvPr>
          <p:cNvSpPr>
            <a:spLocks noGrp="1"/>
          </p:cNvSpPr>
          <p:nvPr>
            <p:ph type="title"/>
          </p:nvPr>
        </p:nvSpPr>
        <p:spPr>
          <a:xfrm>
            <a:off x="457200" y="332656"/>
            <a:ext cx="8229600" cy="1008110"/>
          </a:xfrm>
        </p:spPr>
        <p:txBody>
          <a:bodyPr>
            <a:normAutofit fontScale="90000"/>
          </a:bodyPr>
          <a:lstStyle/>
          <a:p>
            <a:r>
              <a:rPr lang="en-GB" sz="3200" b="1" dirty="0">
                <a:solidFill>
                  <a:srgbClr val="0070C0"/>
                </a:solidFill>
                <a:effectLst/>
                <a:latin typeface="Arial" panose="020B0604020202020204" pitchFamily="34" charset="0"/>
                <a:ea typeface="Times New Roman" panose="02020603050405020304" pitchFamily="18" charset="0"/>
              </a:rPr>
              <a:t>MODULE LEARNING OUTCOMES</a:t>
            </a:r>
            <a:br>
              <a:rPr lang="en-GB" sz="1800" dirty="0">
                <a:effectLst/>
                <a:latin typeface="Times New Roman" panose="02020603050405020304" pitchFamily="18" charset="0"/>
                <a:ea typeface="Times New Roman" panose="02020603050405020304" pitchFamily="18" charset="0"/>
              </a:rPr>
            </a:br>
            <a:endParaRPr lang="en-GB" dirty="0"/>
          </a:p>
        </p:txBody>
      </p:sp>
      <p:graphicFrame>
        <p:nvGraphicFramePr>
          <p:cNvPr id="4" name="Content Placeholder 3">
            <a:extLst>
              <a:ext uri="{FF2B5EF4-FFF2-40B4-BE49-F238E27FC236}">
                <a16:creationId xmlns:a16="http://schemas.microsoft.com/office/drawing/2014/main" id="{5398DC2A-D72A-3962-4CC4-8DA8A84944F4}"/>
              </a:ext>
            </a:extLst>
          </p:cNvPr>
          <p:cNvGraphicFramePr>
            <a:graphicFrameLocks noGrp="1"/>
          </p:cNvGraphicFramePr>
          <p:nvPr>
            <p:ph idx="1"/>
          </p:nvPr>
        </p:nvGraphicFramePr>
        <p:xfrm>
          <a:off x="251520" y="980728"/>
          <a:ext cx="8640960" cy="45365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675240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9908C-4813-447F-89F1-AE89E0F4C7C5}"/>
              </a:ext>
            </a:extLst>
          </p:cNvPr>
          <p:cNvSpPr>
            <a:spLocks noGrp="1"/>
          </p:cNvSpPr>
          <p:nvPr>
            <p:ph type="title"/>
          </p:nvPr>
        </p:nvSpPr>
        <p:spPr>
          <a:xfrm>
            <a:off x="359532" y="692696"/>
            <a:ext cx="8424936" cy="634082"/>
          </a:xfrm>
        </p:spPr>
        <p:txBody>
          <a:bodyPr>
            <a:normAutofit fontScale="90000"/>
          </a:bodyPr>
          <a:lstStyle/>
          <a:p>
            <a:r>
              <a:rPr lang="en-GB" b="1" dirty="0">
                <a:solidFill>
                  <a:srgbClr val="FF0000"/>
                </a:solidFill>
              </a:rPr>
              <a:t>Second Assignment Component 2</a:t>
            </a:r>
            <a:br>
              <a:rPr lang="en-GB" b="1" dirty="0">
                <a:solidFill>
                  <a:srgbClr val="FF0000"/>
                </a:solidFill>
              </a:rPr>
            </a:br>
            <a:endParaRPr lang="en-GB" dirty="0">
              <a:solidFill>
                <a:srgbClr val="FF0000"/>
              </a:solidFill>
            </a:endParaRPr>
          </a:p>
        </p:txBody>
      </p:sp>
      <p:sp>
        <p:nvSpPr>
          <p:cNvPr id="3" name="Content Placeholder 2">
            <a:extLst>
              <a:ext uri="{FF2B5EF4-FFF2-40B4-BE49-F238E27FC236}">
                <a16:creationId xmlns:a16="http://schemas.microsoft.com/office/drawing/2014/main" id="{C5F159E8-2F4A-4CBE-8961-5A75A5A578EB}"/>
              </a:ext>
            </a:extLst>
          </p:cNvPr>
          <p:cNvSpPr>
            <a:spLocks noGrp="1"/>
          </p:cNvSpPr>
          <p:nvPr>
            <p:ph idx="1"/>
          </p:nvPr>
        </p:nvSpPr>
        <p:spPr>
          <a:xfrm>
            <a:off x="446856" y="1160748"/>
            <a:ext cx="8229600" cy="4068452"/>
          </a:xfrm>
        </p:spPr>
        <p:txBody>
          <a:bodyPr>
            <a:normAutofit/>
          </a:bodyPr>
          <a:lstStyle/>
          <a:p>
            <a:pPr marL="0" indent="0">
              <a:buNone/>
            </a:pPr>
            <a:r>
              <a:rPr lang="en-GB" sz="4000" b="1" dirty="0">
                <a:effectLst/>
                <a:latin typeface="Arial" panose="020B0604020202020204" pitchFamily="34" charset="0"/>
                <a:ea typeface="Times New Roman" panose="02020603050405020304" pitchFamily="18" charset="0"/>
              </a:rPr>
              <a:t>Component 2: 50%  Coursework: Written assignment (1500 words +/- 10%) </a:t>
            </a:r>
          </a:p>
          <a:p>
            <a:pPr marL="0" indent="0">
              <a:buNone/>
            </a:pPr>
            <a:r>
              <a:rPr lang="en-GB" sz="4000" b="1" dirty="0">
                <a:effectLst/>
                <a:latin typeface="Arial" panose="020B0604020202020204" pitchFamily="34" charset="0"/>
                <a:ea typeface="Times New Roman" panose="02020603050405020304" pitchFamily="18" charset="0"/>
              </a:rPr>
              <a:t>Submission date by week 11 on </a:t>
            </a:r>
            <a:r>
              <a:rPr lang="en-GB" sz="4000" b="1" dirty="0">
                <a:solidFill>
                  <a:srgbClr val="FF0000"/>
                </a:solidFill>
                <a:effectLst/>
                <a:latin typeface="Arial" panose="020B0604020202020204" pitchFamily="34" charset="0"/>
                <a:ea typeface="Times New Roman" panose="02020603050405020304" pitchFamily="18" charset="0"/>
              </a:rPr>
              <a:t>Friday, 20th November 2026, 10 am GMT.</a:t>
            </a:r>
            <a:r>
              <a:rPr lang="en-GB" sz="4000" b="1" dirty="0">
                <a:effectLst/>
                <a:latin typeface="Arial" panose="020B0604020202020204" pitchFamily="34" charset="0"/>
                <a:ea typeface="Times New Roman" panose="02020603050405020304" pitchFamily="18" charset="0"/>
              </a:rPr>
              <a:t> </a:t>
            </a:r>
            <a:endParaRPr lang="en-GB" sz="4000" dirty="0"/>
          </a:p>
        </p:txBody>
      </p:sp>
    </p:spTree>
    <p:extLst>
      <p:ext uri="{BB962C8B-B14F-4D97-AF65-F5344CB8AC3E}">
        <p14:creationId xmlns:p14="http://schemas.microsoft.com/office/powerpoint/2010/main" val="2427005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C738F2-71FB-A37A-9C8F-A23966F24CF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AE3376-4250-430B-F35C-FA41C51B8289}"/>
              </a:ext>
            </a:extLst>
          </p:cNvPr>
          <p:cNvSpPr>
            <a:spLocks noGrp="1"/>
          </p:cNvSpPr>
          <p:nvPr>
            <p:ph type="title"/>
          </p:nvPr>
        </p:nvSpPr>
        <p:spPr>
          <a:xfrm>
            <a:off x="457200" y="188640"/>
            <a:ext cx="8229600" cy="288032"/>
          </a:xfrm>
        </p:spPr>
        <p:txBody>
          <a:bodyPr>
            <a:normAutofit fontScale="90000"/>
          </a:bodyPr>
          <a:lstStyle/>
          <a:p>
            <a:r>
              <a:rPr lang="en-GB" sz="4000" b="1" dirty="0">
                <a:solidFill>
                  <a:srgbClr val="FF0000"/>
                </a:solidFill>
              </a:rPr>
              <a:t>Case Study</a:t>
            </a:r>
            <a:endParaRPr lang="en-GB" dirty="0"/>
          </a:p>
        </p:txBody>
      </p:sp>
      <p:sp>
        <p:nvSpPr>
          <p:cNvPr id="3" name="Content Placeholder 2">
            <a:extLst>
              <a:ext uri="{FF2B5EF4-FFF2-40B4-BE49-F238E27FC236}">
                <a16:creationId xmlns:a16="http://schemas.microsoft.com/office/drawing/2014/main" id="{36E19799-1C67-4AF3-4C79-F257D7548709}"/>
              </a:ext>
            </a:extLst>
          </p:cNvPr>
          <p:cNvSpPr>
            <a:spLocks noGrp="1"/>
          </p:cNvSpPr>
          <p:nvPr>
            <p:ph idx="1"/>
          </p:nvPr>
        </p:nvSpPr>
        <p:spPr>
          <a:xfrm>
            <a:off x="107504" y="620688"/>
            <a:ext cx="8928992" cy="5328592"/>
          </a:xfrm>
        </p:spPr>
        <p:txBody>
          <a:bodyPr>
            <a:noAutofit/>
          </a:bodyPr>
          <a:lstStyle/>
          <a:p>
            <a:pPr marL="0" indent="0">
              <a:lnSpc>
                <a:spcPct val="150000"/>
              </a:lnSpc>
              <a:buNone/>
            </a:pPr>
            <a:r>
              <a:rPr lang="en-GB" sz="1800" dirty="0"/>
              <a:t>Case Study: Mr O’Connor</a:t>
            </a:r>
          </a:p>
          <a:p>
            <a:pPr marL="0" indent="0">
              <a:lnSpc>
                <a:spcPct val="150000"/>
              </a:lnSpc>
              <a:buNone/>
            </a:pPr>
            <a:endParaRPr lang="en-GB" sz="1800" dirty="0"/>
          </a:p>
          <a:p>
            <a:pPr marL="0" indent="0">
              <a:lnSpc>
                <a:spcPct val="150000"/>
              </a:lnSpc>
              <a:buNone/>
            </a:pPr>
            <a:r>
              <a:rPr lang="en-GB" sz="1800" dirty="0"/>
              <a:t>Mr O’Connor is a 91-year-old man living alone in a retirement bungalow following discharge from hospital after treatment for chronic heart failure. He receives daily domiciliary care for medication prompts and support with preparing meals. Mr O’Connor has age-related hearing loss and mild cognitive impairment, and his daughter visits regularly to provide additional support. Recently, an error in recording a change to his medication meant that Mr O’Connor missed his prescribed diuretic for two days. As a result, he developed breathlessness and swollen ankles. The incident was reported internally, and a medication review has been requested to prevent similar errors in the future.</a:t>
            </a:r>
          </a:p>
          <a:p>
            <a:pPr marL="0" indent="0">
              <a:lnSpc>
                <a:spcPct val="150000"/>
              </a:lnSpc>
              <a:buNone/>
            </a:pPr>
            <a:endParaRPr lang="en-GB" sz="1800" dirty="0"/>
          </a:p>
          <a:p>
            <a:pPr marL="0" indent="0">
              <a:lnSpc>
                <a:spcPct val="150000"/>
              </a:lnSpc>
              <a:buNone/>
            </a:pPr>
            <a:endParaRPr lang="en-GB" sz="1800" dirty="0"/>
          </a:p>
        </p:txBody>
      </p:sp>
    </p:spTree>
    <p:extLst>
      <p:ext uri="{BB962C8B-B14F-4D97-AF65-F5344CB8AC3E}">
        <p14:creationId xmlns:p14="http://schemas.microsoft.com/office/powerpoint/2010/main" val="29967613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1B80F8-E0DF-75D5-7123-78A6B51649B7}"/>
              </a:ext>
            </a:extLst>
          </p:cNvPr>
          <p:cNvSpPr>
            <a:spLocks noGrp="1"/>
          </p:cNvSpPr>
          <p:nvPr>
            <p:ph type="title"/>
          </p:nvPr>
        </p:nvSpPr>
        <p:spPr>
          <a:xfrm>
            <a:off x="457200" y="188640"/>
            <a:ext cx="8229600" cy="288032"/>
          </a:xfrm>
        </p:spPr>
        <p:txBody>
          <a:bodyPr>
            <a:normAutofit fontScale="90000"/>
          </a:bodyPr>
          <a:lstStyle/>
          <a:p>
            <a:r>
              <a:rPr lang="en-GB" sz="4000" b="1" dirty="0">
                <a:solidFill>
                  <a:srgbClr val="FF0000"/>
                </a:solidFill>
              </a:rPr>
              <a:t>Assignment Component 2</a:t>
            </a:r>
            <a:endParaRPr lang="en-GB" dirty="0"/>
          </a:p>
        </p:txBody>
      </p:sp>
      <p:sp>
        <p:nvSpPr>
          <p:cNvPr id="3" name="Content Placeholder 2">
            <a:extLst>
              <a:ext uri="{FF2B5EF4-FFF2-40B4-BE49-F238E27FC236}">
                <a16:creationId xmlns:a16="http://schemas.microsoft.com/office/drawing/2014/main" id="{64CEBBEC-D348-01C5-AE9A-244E064D0B0D}"/>
              </a:ext>
            </a:extLst>
          </p:cNvPr>
          <p:cNvSpPr>
            <a:spLocks noGrp="1"/>
          </p:cNvSpPr>
          <p:nvPr>
            <p:ph idx="1"/>
          </p:nvPr>
        </p:nvSpPr>
        <p:spPr>
          <a:xfrm>
            <a:off x="107504" y="620688"/>
            <a:ext cx="8928992" cy="5328592"/>
          </a:xfrm>
        </p:spPr>
        <p:txBody>
          <a:bodyPr>
            <a:noAutofit/>
          </a:bodyPr>
          <a:lstStyle/>
          <a:p>
            <a:pPr marL="0" indent="0">
              <a:buNone/>
            </a:pPr>
            <a:r>
              <a:rPr lang="en-GB" sz="1600" b="1" dirty="0"/>
              <a:t>Coursework:</a:t>
            </a:r>
            <a:r>
              <a:rPr lang="en-GB" sz="1600" dirty="0"/>
              <a:t> </a:t>
            </a:r>
            <a:r>
              <a:rPr lang="en-GB" sz="1600" b="1" dirty="0"/>
              <a:t>Written assignment (1500 words +/- 10%)</a:t>
            </a:r>
            <a:r>
              <a:rPr lang="en-GB" sz="1600" dirty="0"/>
              <a:t> </a:t>
            </a:r>
          </a:p>
          <a:p>
            <a:pPr marL="0" indent="0">
              <a:buNone/>
            </a:pPr>
            <a:r>
              <a:rPr lang="en-GB" sz="1600" dirty="0"/>
              <a:t>Prepare a report that focuses on the case study, addressing the following key aspects: </a:t>
            </a:r>
          </a:p>
          <a:p>
            <a:pPr marL="0" lvl="0" indent="0">
              <a:buNone/>
            </a:pPr>
            <a:r>
              <a:rPr lang="en-GB" sz="1600" dirty="0"/>
              <a:t>1. Discuss the importance of effective communication within the context of Mr O’Connor’s care. </a:t>
            </a:r>
          </a:p>
          <a:p>
            <a:pPr marL="400050" lvl="1" indent="0">
              <a:buNone/>
            </a:pPr>
            <a:r>
              <a:rPr lang="en-GB" sz="1600" dirty="0"/>
              <a:t>Explain how to communicate with service user and their family members, making reference to the core principles of the </a:t>
            </a:r>
            <a:r>
              <a:rPr lang="en-GB" sz="1600" b="1" dirty="0"/>
              <a:t>Equality Act 2010</a:t>
            </a:r>
            <a:r>
              <a:rPr lang="en-GB" sz="1600" dirty="0"/>
              <a:t> and incorporating </a:t>
            </a:r>
            <a:r>
              <a:rPr lang="en-GB" sz="1600" b="1" dirty="0"/>
              <a:t>one communication model</a:t>
            </a:r>
            <a:r>
              <a:rPr lang="en-GB" sz="1600" dirty="0"/>
              <a:t> explored during the teaching session </a:t>
            </a:r>
            <a:r>
              <a:rPr lang="en-GB" sz="1600" b="1" dirty="0"/>
              <a:t>(450 words).</a:t>
            </a:r>
            <a:endParaRPr lang="en-GB" sz="1600" dirty="0"/>
          </a:p>
          <a:p>
            <a:pPr marL="0" lvl="0" indent="0">
              <a:buNone/>
            </a:pPr>
            <a:r>
              <a:rPr lang="en-GB" sz="1600" dirty="0"/>
              <a:t>2. Discuss the importance of good administrative skills within professional practice within the context of Mr O’Connor’s care</a:t>
            </a:r>
          </a:p>
          <a:p>
            <a:pPr marL="457200" lvl="1" indent="0">
              <a:buNone/>
            </a:pPr>
            <a:r>
              <a:rPr lang="en-GB" sz="1600" dirty="0"/>
              <a:t>Explain record keeping and applying the principles of the Data Protection Act 2018</a:t>
            </a:r>
            <a:r>
              <a:rPr lang="en-GB" sz="1600" b="1" dirty="0"/>
              <a:t>.</a:t>
            </a:r>
            <a:r>
              <a:rPr lang="en-GB" sz="1600" dirty="0"/>
              <a:t>  This section should draw upon relevant legislation and any policy frameworks which apply in the health and social care sector </a:t>
            </a:r>
            <a:r>
              <a:rPr lang="en-GB" sz="1600" b="1" dirty="0"/>
              <a:t>(450 words)</a:t>
            </a:r>
            <a:r>
              <a:rPr lang="en-GB" sz="1600" dirty="0"/>
              <a:t>.</a:t>
            </a:r>
          </a:p>
          <a:p>
            <a:pPr marL="0" lvl="0" indent="0">
              <a:buNone/>
            </a:pPr>
            <a:r>
              <a:rPr lang="en-GB" sz="1600" dirty="0"/>
              <a:t>3. Discuss the importance of working collaboratively with other professionals involved in Mr O’Connor’s care, such as GP, community nurse, and domiciliary care workers.</a:t>
            </a:r>
          </a:p>
          <a:p>
            <a:pPr marL="0" lvl="0" indent="0">
              <a:buNone/>
            </a:pPr>
            <a:r>
              <a:rPr lang="en-GB" sz="1600" dirty="0"/>
              <a:t>4. Describe the approaches used to foster effective collaboration and examine strategies for addressing and overcoming common challenges encountered in multi-agency working</a:t>
            </a:r>
            <a:r>
              <a:rPr lang="en-GB" sz="1600" b="1" dirty="0"/>
              <a:t> (300 words).</a:t>
            </a:r>
            <a:r>
              <a:rPr lang="en-GB" sz="1600" dirty="0"/>
              <a:t>  </a:t>
            </a:r>
          </a:p>
          <a:p>
            <a:pPr marL="0" indent="0">
              <a:buNone/>
            </a:pPr>
            <a:r>
              <a:rPr lang="en-GB" sz="1600" dirty="0"/>
              <a:t>The assignment should provide a brief introduction of </a:t>
            </a:r>
            <a:r>
              <a:rPr lang="en-GB" sz="1600" b="1" dirty="0"/>
              <a:t>150 words</a:t>
            </a:r>
            <a:r>
              <a:rPr lang="en-GB" sz="1600" dirty="0"/>
              <a:t> and a short conclusion section of </a:t>
            </a:r>
            <a:r>
              <a:rPr lang="en-GB" sz="1600" b="1" dirty="0"/>
              <a:t>150 words</a:t>
            </a:r>
            <a:r>
              <a:rPr lang="en-GB" sz="1600" dirty="0"/>
              <a:t>.</a:t>
            </a:r>
          </a:p>
        </p:txBody>
      </p:sp>
    </p:spTree>
    <p:extLst>
      <p:ext uri="{BB962C8B-B14F-4D97-AF65-F5344CB8AC3E}">
        <p14:creationId xmlns:p14="http://schemas.microsoft.com/office/powerpoint/2010/main" val="638632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D64860A-ED44-E5A1-1EF6-681420E16986}"/>
              </a:ext>
            </a:extLst>
          </p:cNvPr>
          <p:cNvSpPr>
            <a:spLocks noGrp="1"/>
          </p:cNvSpPr>
          <p:nvPr>
            <p:ph idx="1"/>
          </p:nvPr>
        </p:nvSpPr>
        <p:spPr>
          <a:xfrm>
            <a:off x="179512" y="1124744"/>
            <a:ext cx="8784976" cy="5005824"/>
          </a:xfrm>
        </p:spPr>
        <p:txBody>
          <a:bodyPr>
            <a:noAutofit/>
          </a:bodyPr>
          <a:lstStyle/>
          <a:p>
            <a:r>
              <a:rPr lang="en-GB" sz="2400" dirty="0"/>
              <a:t>In this assignment, you are asked to evidence your understanding of these three aspects, drawing on the materials from the teaching sessions, the core reading for the module, and key legislation.  You should include a </a:t>
            </a:r>
            <a:r>
              <a:rPr lang="en-GB" sz="2400" b="1" u="sng" dirty="0">
                <a:solidFill>
                  <a:srgbClr val="FF0000"/>
                </a:solidFill>
              </a:rPr>
              <a:t>minimum of at least 6 credible </a:t>
            </a:r>
            <a:r>
              <a:rPr lang="en-GB" sz="2400" dirty="0"/>
              <a:t>academic reference sources from the essential reading list, independent academic sources, and the materials available from the Moodle site.  </a:t>
            </a:r>
          </a:p>
          <a:p>
            <a:pPr marL="0" indent="0">
              <a:buNone/>
            </a:pPr>
            <a:endParaRPr lang="en-GB" sz="2400" dirty="0"/>
          </a:p>
          <a:p>
            <a:r>
              <a:rPr lang="en-GB" sz="2400" dirty="0"/>
              <a:t>An outline guidance sheet will be provided to help aid the structure of the assignment and it is advised to follow this when presenting your work (See separate sheet). </a:t>
            </a:r>
          </a:p>
          <a:p>
            <a:pPr indent="0">
              <a:lnSpc>
                <a:spcPct val="115000"/>
              </a:lnSpc>
              <a:buNone/>
            </a:pPr>
            <a:endParaRPr lang="en-GB" sz="2400" dirty="0">
              <a:solidFill>
                <a:srgbClr val="FF0000"/>
              </a:solidFill>
              <a:effectLst/>
              <a:latin typeface="Times New Roman" panose="02020603050405020304" pitchFamily="18" charset="0"/>
              <a:ea typeface="Times New Roman" panose="02020603050405020304" pitchFamily="18" charset="0"/>
            </a:endParaRPr>
          </a:p>
        </p:txBody>
      </p:sp>
      <p:sp>
        <p:nvSpPr>
          <p:cNvPr id="4" name="Title 1">
            <a:extLst>
              <a:ext uri="{FF2B5EF4-FFF2-40B4-BE49-F238E27FC236}">
                <a16:creationId xmlns:a16="http://schemas.microsoft.com/office/drawing/2014/main" id="{B42B4482-3655-7208-CBE7-AAD8D657AC66}"/>
              </a:ext>
            </a:extLst>
          </p:cNvPr>
          <p:cNvSpPr>
            <a:spLocks noGrp="1"/>
          </p:cNvSpPr>
          <p:nvPr>
            <p:ph type="title"/>
          </p:nvPr>
        </p:nvSpPr>
        <p:spPr>
          <a:xfrm>
            <a:off x="457200" y="727432"/>
            <a:ext cx="8229600" cy="288032"/>
          </a:xfrm>
        </p:spPr>
        <p:txBody>
          <a:bodyPr>
            <a:normAutofit fontScale="90000"/>
          </a:bodyPr>
          <a:lstStyle/>
          <a:p>
            <a:r>
              <a:rPr lang="en-GB" sz="4000" b="1" dirty="0">
                <a:solidFill>
                  <a:srgbClr val="FF0000"/>
                </a:solidFill>
              </a:rPr>
              <a:t>Assignment Component 2</a:t>
            </a:r>
            <a:br>
              <a:rPr lang="en-GB" b="1" dirty="0">
                <a:solidFill>
                  <a:srgbClr val="FF0000"/>
                </a:solidFill>
                <a:highlight>
                  <a:srgbClr val="FFFF00"/>
                </a:highlight>
              </a:rPr>
            </a:br>
            <a:endParaRPr lang="en-GB" dirty="0">
              <a:highlight>
                <a:srgbClr val="FFFF00"/>
              </a:highlight>
            </a:endParaRPr>
          </a:p>
        </p:txBody>
      </p:sp>
    </p:spTree>
    <p:extLst>
      <p:ext uri="{BB962C8B-B14F-4D97-AF65-F5344CB8AC3E}">
        <p14:creationId xmlns:p14="http://schemas.microsoft.com/office/powerpoint/2010/main" val="1951965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D08681D6-92EC-C063-7245-8349255D92B9}"/>
              </a:ext>
            </a:extLst>
          </p:cNvPr>
          <p:cNvGraphicFramePr>
            <a:graphicFrameLocks noGrp="1"/>
          </p:cNvGraphicFramePr>
          <p:nvPr>
            <p:ph idx="1"/>
            <p:extLst>
              <p:ext uri="{D42A27DB-BD31-4B8C-83A1-F6EECF244321}">
                <p14:modId xmlns:p14="http://schemas.microsoft.com/office/powerpoint/2010/main" val="3947879967"/>
              </p:ext>
            </p:extLst>
          </p:nvPr>
        </p:nvGraphicFramePr>
        <p:xfrm>
          <a:off x="0" y="0"/>
          <a:ext cx="9144000" cy="6858000"/>
        </p:xfrm>
        <a:graphic>
          <a:graphicData uri="http://schemas.openxmlformats.org/drawingml/2006/table">
            <a:tbl>
              <a:tblPr firstRow="1" firstCol="1" bandRow="1">
                <a:tableStyleId>{5C22544A-7EE6-4342-B048-85BDC9FD1C3A}</a:tableStyleId>
              </a:tblPr>
              <a:tblGrid>
                <a:gridCol w="8397508">
                  <a:extLst>
                    <a:ext uri="{9D8B030D-6E8A-4147-A177-3AD203B41FA5}">
                      <a16:colId xmlns:a16="http://schemas.microsoft.com/office/drawing/2014/main" val="2024289909"/>
                    </a:ext>
                  </a:extLst>
                </a:gridCol>
                <a:gridCol w="746492">
                  <a:extLst>
                    <a:ext uri="{9D8B030D-6E8A-4147-A177-3AD203B41FA5}">
                      <a16:colId xmlns:a16="http://schemas.microsoft.com/office/drawing/2014/main" val="1380447358"/>
                    </a:ext>
                  </a:extLst>
                </a:gridCol>
              </a:tblGrid>
              <a:tr h="898826">
                <a:tc>
                  <a:txBody>
                    <a:bodyPr/>
                    <a:lstStyle/>
                    <a:p>
                      <a:r>
                        <a:rPr lang="en-GB" sz="2400" dirty="0">
                          <a:solidFill>
                            <a:schemeClr val="tx1"/>
                          </a:solidFill>
                          <a:effectLst/>
                        </a:rPr>
                        <a:t>Generic Assessment Criteria for Assignment 2 component</a:t>
                      </a:r>
                      <a:endParaRPr lang="en-GB" sz="2400" dirty="0">
                        <a:solidFill>
                          <a:schemeClr val="tx1"/>
                        </a:solidFill>
                        <a:effectLst/>
                        <a:latin typeface="Times New Roman" panose="02020603050405020304" pitchFamily="18" charset="0"/>
                        <a:ea typeface="Times New Roman" panose="02020603050405020304" pitchFamily="18" charset="0"/>
                      </a:endParaRPr>
                    </a:p>
                  </a:txBody>
                  <a:tcPr marL="51917" marR="51917" marT="0" marB="0" anchor="ctr"/>
                </a:tc>
                <a:tc>
                  <a:txBody>
                    <a:bodyPr/>
                    <a:lstStyle/>
                    <a:p>
                      <a:pPr marL="21590" marR="71755" algn="ctr">
                        <a:spcAft>
                          <a:spcPts val="0"/>
                        </a:spcAft>
                      </a:pPr>
                      <a:r>
                        <a:rPr lang="en-GB" sz="1200" dirty="0">
                          <a:solidFill>
                            <a:schemeClr val="tx1"/>
                          </a:solidFill>
                          <a:effectLst/>
                        </a:rPr>
                        <a:t>Marks available</a:t>
                      </a:r>
                      <a:endParaRPr lang="en-GB" sz="1200" dirty="0">
                        <a:solidFill>
                          <a:schemeClr val="tx1"/>
                        </a:solidFill>
                        <a:effectLst/>
                        <a:latin typeface="Times New Roman" panose="02020603050405020304" pitchFamily="18" charset="0"/>
                        <a:ea typeface="Times New Roman" panose="02020603050405020304" pitchFamily="18" charset="0"/>
                      </a:endParaRPr>
                    </a:p>
                  </a:txBody>
                  <a:tcPr marL="51917" marR="51917" marT="0" marB="0" vert="vert270"/>
                </a:tc>
                <a:extLst>
                  <a:ext uri="{0D108BD9-81ED-4DB2-BD59-A6C34878D82A}">
                    <a16:rowId xmlns:a16="http://schemas.microsoft.com/office/drawing/2014/main" val="3873348287"/>
                  </a:ext>
                </a:extLst>
              </a:tr>
              <a:tr h="458398">
                <a:tc>
                  <a:txBody>
                    <a:bodyPr/>
                    <a:lstStyle/>
                    <a:p>
                      <a:r>
                        <a:rPr lang="en-GB" sz="1800" dirty="0">
                          <a:solidFill>
                            <a:schemeClr val="tx1"/>
                          </a:solidFill>
                          <a:effectLst/>
                        </a:rPr>
                        <a:t>1. Engagement with Literature Skills</a:t>
                      </a:r>
                      <a:endParaRPr lang="en-GB" sz="1400" dirty="0">
                        <a:solidFill>
                          <a:schemeClr val="tx1"/>
                        </a:solidFill>
                        <a:effectLst/>
                        <a:latin typeface="Times New Roman" panose="02020603050405020304" pitchFamily="18" charset="0"/>
                        <a:ea typeface="Times New Roman" panose="02020603050405020304" pitchFamily="18" charset="0"/>
                      </a:endParaRPr>
                    </a:p>
                  </a:txBody>
                  <a:tcPr marL="51917" marR="51917" marT="0" marB="0"/>
                </a:tc>
                <a:tc>
                  <a:txBody>
                    <a:bodyPr/>
                    <a:lstStyle/>
                    <a:p>
                      <a:pPr algn="ctr"/>
                      <a:r>
                        <a:rPr lang="en-GB" sz="1400" b="1" dirty="0">
                          <a:solidFill>
                            <a:schemeClr val="tx1"/>
                          </a:solidFill>
                          <a:effectLst/>
                        </a:rPr>
                        <a:t>20%</a:t>
                      </a:r>
                    </a:p>
                    <a:p>
                      <a:pPr algn="ctr"/>
                      <a:r>
                        <a:rPr lang="en-GB" sz="1400" b="1" dirty="0">
                          <a:solidFill>
                            <a:schemeClr val="tx1"/>
                          </a:solidFill>
                          <a:effectLst/>
                        </a:rPr>
                        <a:t> </a:t>
                      </a:r>
                      <a:endParaRPr lang="en-GB" sz="1400" b="1" dirty="0">
                        <a:solidFill>
                          <a:schemeClr val="tx1"/>
                        </a:solidFill>
                        <a:effectLst/>
                        <a:latin typeface="Times New Roman" panose="02020603050405020304" pitchFamily="18" charset="0"/>
                      </a:endParaRPr>
                    </a:p>
                  </a:txBody>
                  <a:tcPr marL="51917" marR="51917" marT="0" marB="0"/>
                </a:tc>
                <a:extLst>
                  <a:ext uri="{0D108BD9-81ED-4DB2-BD59-A6C34878D82A}">
                    <a16:rowId xmlns:a16="http://schemas.microsoft.com/office/drawing/2014/main" val="3553757497"/>
                  </a:ext>
                </a:extLst>
              </a:tr>
              <a:tr h="687597">
                <a:tc>
                  <a:txBody>
                    <a:bodyPr/>
                    <a:lstStyle/>
                    <a:p>
                      <a:pPr>
                        <a:spcAft>
                          <a:spcPts val="600"/>
                        </a:spcAft>
                      </a:pPr>
                      <a:r>
                        <a:rPr lang="en-GB" sz="1400" dirty="0">
                          <a:solidFill>
                            <a:schemeClr val="tx1"/>
                          </a:solidFill>
                          <a:effectLst/>
                        </a:rPr>
                        <a:t>There must be a minimum of 6 creditable reference sources either from the essential reading list, independent academic sources or from the Moodle site material sources. You must add the reference sources for the legislative framework and governmental webpages.</a:t>
                      </a:r>
                      <a:endParaRPr lang="en-GB" sz="1400" dirty="0">
                        <a:solidFill>
                          <a:schemeClr val="tx1"/>
                        </a:solidFill>
                        <a:effectLst/>
                        <a:latin typeface="Times New Roman" panose="02020603050405020304" pitchFamily="18" charset="0"/>
                        <a:ea typeface="Times New Roman" panose="02020603050405020304" pitchFamily="18" charset="0"/>
                      </a:endParaRPr>
                    </a:p>
                  </a:txBody>
                  <a:tcPr marL="51917" marR="51917" marT="0" marB="0"/>
                </a:tc>
                <a:tc>
                  <a:txBody>
                    <a:bodyPr/>
                    <a:lstStyle/>
                    <a:p>
                      <a:pPr algn="ctr"/>
                      <a:r>
                        <a:rPr lang="en-GB" sz="1400" b="1" dirty="0">
                          <a:solidFill>
                            <a:schemeClr val="tx1"/>
                          </a:solidFill>
                          <a:effectLst/>
                        </a:rPr>
                        <a:t> </a:t>
                      </a:r>
                    </a:p>
                    <a:p>
                      <a:pPr algn="ctr"/>
                      <a:r>
                        <a:rPr lang="en-GB" sz="1400" b="1" dirty="0">
                          <a:solidFill>
                            <a:schemeClr val="tx1"/>
                          </a:solidFill>
                          <a:effectLst/>
                        </a:rPr>
                        <a:t> </a:t>
                      </a:r>
                    </a:p>
                    <a:p>
                      <a:pPr algn="ctr"/>
                      <a:r>
                        <a:rPr lang="en-GB" sz="1400" b="1" dirty="0">
                          <a:solidFill>
                            <a:schemeClr val="tx1"/>
                          </a:solidFill>
                          <a:effectLst/>
                        </a:rPr>
                        <a:t> </a:t>
                      </a:r>
                      <a:endParaRPr lang="en-GB" sz="1400" b="1" dirty="0">
                        <a:solidFill>
                          <a:schemeClr val="tx1"/>
                        </a:solidFill>
                        <a:effectLst/>
                        <a:latin typeface="Times New Roman" panose="02020603050405020304" pitchFamily="18" charset="0"/>
                      </a:endParaRPr>
                    </a:p>
                  </a:txBody>
                  <a:tcPr marL="51917" marR="51917" marT="0" marB="0"/>
                </a:tc>
                <a:extLst>
                  <a:ext uri="{0D108BD9-81ED-4DB2-BD59-A6C34878D82A}">
                    <a16:rowId xmlns:a16="http://schemas.microsoft.com/office/drawing/2014/main" val="2501670631"/>
                  </a:ext>
                </a:extLst>
              </a:tr>
              <a:tr h="458398">
                <a:tc>
                  <a:txBody>
                    <a:bodyPr/>
                    <a:lstStyle/>
                    <a:p>
                      <a:r>
                        <a:rPr lang="en-GB" sz="1800" dirty="0">
                          <a:solidFill>
                            <a:schemeClr val="tx1"/>
                          </a:solidFill>
                          <a:effectLst/>
                        </a:rPr>
                        <a:t>2. Knowledge and Understanding Skills</a:t>
                      </a:r>
                      <a:endParaRPr lang="en-GB" sz="1400" dirty="0">
                        <a:solidFill>
                          <a:schemeClr val="tx1"/>
                        </a:solidFill>
                        <a:effectLst/>
                        <a:latin typeface="Times New Roman" panose="02020603050405020304" pitchFamily="18" charset="0"/>
                        <a:ea typeface="Times New Roman" panose="02020603050405020304" pitchFamily="18" charset="0"/>
                      </a:endParaRPr>
                    </a:p>
                  </a:txBody>
                  <a:tcPr marL="51917" marR="51917" marT="0" marB="0"/>
                </a:tc>
                <a:tc>
                  <a:txBody>
                    <a:bodyPr/>
                    <a:lstStyle/>
                    <a:p>
                      <a:pPr algn="ctr"/>
                      <a:r>
                        <a:rPr lang="en-GB" sz="1400" b="1" dirty="0">
                          <a:solidFill>
                            <a:schemeClr val="tx1"/>
                          </a:solidFill>
                          <a:effectLst/>
                        </a:rPr>
                        <a:t>20%</a:t>
                      </a:r>
                    </a:p>
                    <a:p>
                      <a:pPr algn="ctr"/>
                      <a:r>
                        <a:rPr lang="en-GB" sz="1400" b="1" dirty="0">
                          <a:solidFill>
                            <a:schemeClr val="tx1"/>
                          </a:solidFill>
                          <a:effectLst/>
                        </a:rPr>
                        <a:t> </a:t>
                      </a:r>
                      <a:endParaRPr lang="en-GB" sz="1400" b="1" dirty="0">
                        <a:solidFill>
                          <a:schemeClr val="tx1"/>
                        </a:solidFill>
                        <a:effectLst/>
                        <a:latin typeface="Times New Roman" panose="02020603050405020304" pitchFamily="18" charset="0"/>
                      </a:endParaRPr>
                    </a:p>
                  </a:txBody>
                  <a:tcPr marL="51917" marR="51917" marT="0" marB="0"/>
                </a:tc>
                <a:extLst>
                  <a:ext uri="{0D108BD9-81ED-4DB2-BD59-A6C34878D82A}">
                    <a16:rowId xmlns:a16="http://schemas.microsoft.com/office/drawing/2014/main" val="705642941"/>
                  </a:ext>
                </a:extLst>
              </a:tr>
              <a:tr h="687597">
                <a:tc>
                  <a:txBody>
                    <a:bodyPr/>
                    <a:lstStyle/>
                    <a:p>
                      <a:pPr>
                        <a:spcAft>
                          <a:spcPts val="600"/>
                        </a:spcAft>
                      </a:pPr>
                      <a:r>
                        <a:rPr lang="en-GB" sz="1400" dirty="0">
                          <a:solidFill>
                            <a:schemeClr val="tx1"/>
                          </a:solidFill>
                          <a:effectLst/>
                        </a:rPr>
                        <a:t>You should demonstrate your knowledge and understanding skills in the work you present by answering all aspects of the assignment brief.  This means that you need to select and include in your work the concepts, techniques, models, theories, etc. appropriate to the task.</a:t>
                      </a:r>
                      <a:endParaRPr lang="en-GB" sz="1400" dirty="0">
                        <a:solidFill>
                          <a:schemeClr val="tx1"/>
                        </a:solidFill>
                        <a:effectLst/>
                        <a:latin typeface="Times New Roman" panose="02020603050405020304" pitchFamily="18" charset="0"/>
                        <a:ea typeface="Times New Roman" panose="02020603050405020304" pitchFamily="18" charset="0"/>
                      </a:endParaRPr>
                    </a:p>
                  </a:txBody>
                  <a:tcPr marL="51917" marR="51917" marT="0" marB="0"/>
                </a:tc>
                <a:tc>
                  <a:txBody>
                    <a:bodyPr/>
                    <a:lstStyle/>
                    <a:p>
                      <a:pPr algn="ctr"/>
                      <a:r>
                        <a:rPr lang="en-GB" sz="1400" b="1" dirty="0">
                          <a:solidFill>
                            <a:schemeClr val="tx1"/>
                          </a:solidFill>
                          <a:effectLst/>
                        </a:rPr>
                        <a:t> </a:t>
                      </a:r>
                    </a:p>
                    <a:p>
                      <a:pPr algn="ctr"/>
                      <a:r>
                        <a:rPr lang="en-GB" sz="1400" b="1" dirty="0">
                          <a:solidFill>
                            <a:schemeClr val="tx1"/>
                          </a:solidFill>
                          <a:effectLst/>
                        </a:rPr>
                        <a:t> </a:t>
                      </a:r>
                    </a:p>
                    <a:p>
                      <a:pPr algn="ctr"/>
                      <a:r>
                        <a:rPr lang="en-GB" sz="1400" b="1" dirty="0">
                          <a:solidFill>
                            <a:schemeClr val="tx1"/>
                          </a:solidFill>
                          <a:effectLst/>
                        </a:rPr>
                        <a:t> </a:t>
                      </a:r>
                      <a:endParaRPr lang="en-GB" sz="1400" b="1" dirty="0">
                        <a:solidFill>
                          <a:schemeClr val="tx1"/>
                        </a:solidFill>
                        <a:effectLst/>
                        <a:latin typeface="Times New Roman" panose="02020603050405020304" pitchFamily="18" charset="0"/>
                      </a:endParaRPr>
                    </a:p>
                  </a:txBody>
                  <a:tcPr marL="51917" marR="51917" marT="0" marB="0"/>
                </a:tc>
                <a:extLst>
                  <a:ext uri="{0D108BD9-81ED-4DB2-BD59-A6C34878D82A}">
                    <a16:rowId xmlns:a16="http://schemas.microsoft.com/office/drawing/2014/main" val="971586174"/>
                  </a:ext>
                </a:extLst>
              </a:tr>
              <a:tr h="458398">
                <a:tc>
                  <a:txBody>
                    <a:bodyPr/>
                    <a:lstStyle/>
                    <a:p>
                      <a:r>
                        <a:rPr lang="en-GB" sz="1800" dirty="0">
                          <a:solidFill>
                            <a:schemeClr val="tx1"/>
                          </a:solidFill>
                          <a:effectLst/>
                        </a:rPr>
                        <a:t>3. Cognitive and Intellectual Skills</a:t>
                      </a:r>
                      <a:endParaRPr lang="en-GB" sz="1400" dirty="0">
                        <a:solidFill>
                          <a:schemeClr val="tx1"/>
                        </a:solidFill>
                        <a:effectLst/>
                        <a:latin typeface="Times New Roman" panose="02020603050405020304" pitchFamily="18" charset="0"/>
                        <a:ea typeface="Times New Roman" panose="02020603050405020304" pitchFamily="18" charset="0"/>
                      </a:endParaRPr>
                    </a:p>
                  </a:txBody>
                  <a:tcPr marL="51917" marR="51917" marT="0" marB="0"/>
                </a:tc>
                <a:tc>
                  <a:txBody>
                    <a:bodyPr/>
                    <a:lstStyle/>
                    <a:p>
                      <a:pPr algn="ctr"/>
                      <a:r>
                        <a:rPr lang="en-GB" sz="1400" b="1" dirty="0">
                          <a:solidFill>
                            <a:schemeClr val="tx1"/>
                          </a:solidFill>
                          <a:effectLst/>
                        </a:rPr>
                        <a:t>20%</a:t>
                      </a:r>
                    </a:p>
                    <a:p>
                      <a:pPr algn="ctr"/>
                      <a:r>
                        <a:rPr lang="en-GB" sz="1400" b="1" dirty="0">
                          <a:solidFill>
                            <a:schemeClr val="tx1"/>
                          </a:solidFill>
                          <a:effectLst/>
                        </a:rPr>
                        <a:t> </a:t>
                      </a:r>
                      <a:endParaRPr lang="en-GB" sz="1400" b="1" dirty="0">
                        <a:solidFill>
                          <a:schemeClr val="tx1"/>
                        </a:solidFill>
                        <a:effectLst/>
                        <a:latin typeface="Times New Roman" panose="02020603050405020304" pitchFamily="18" charset="0"/>
                      </a:endParaRPr>
                    </a:p>
                  </a:txBody>
                  <a:tcPr marL="51917" marR="51917" marT="0" marB="0"/>
                </a:tc>
                <a:extLst>
                  <a:ext uri="{0D108BD9-81ED-4DB2-BD59-A6C34878D82A}">
                    <a16:rowId xmlns:a16="http://schemas.microsoft.com/office/drawing/2014/main" val="619969434"/>
                  </a:ext>
                </a:extLst>
              </a:tr>
              <a:tr h="687597">
                <a:tc>
                  <a:txBody>
                    <a:bodyPr/>
                    <a:lstStyle/>
                    <a:p>
                      <a:pPr>
                        <a:spcAft>
                          <a:spcPts val="600"/>
                        </a:spcAft>
                      </a:pPr>
                      <a:r>
                        <a:rPr lang="en-GB" sz="1400">
                          <a:solidFill>
                            <a:schemeClr val="tx1"/>
                          </a:solidFill>
                          <a:effectLst/>
                        </a:rPr>
                        <a:t>You should be able to evaluate the appropriateness of different approaches to solving problems related to each aspect of the topic areas within the assignment brief.  Therefore, your work must contain evidence of logical, and analytical thinking and be presented as advised.</a:t>
                      </a:r>
                      <a:endParaRPr lang="en-GB" sz="1400">
                        <a:solidFill>
                          <a:schemeClr val="tx1"/>
                        </a:solidFill>
                        <a:effectLst/>
                        <a:latin typeface="Times New Roman" panose="02020603050405020304" pitchFamily="18" charset="0"/>
                        <a:ea typeface="Times New Roman" panose="02020603050405020304" pitchFamily="18" charset="0"/>
                      </a:endParaRPr>
                    </a:p>
                  </a:txBody>
                  <a:tcPr marL="51917" marR="51917" marT="0" marB="0"/>
                </a:tc>
                <a:tc>
                  <a:txBody>
                    <a:bodyPr/>
                    <a:lstStyle/>
                    <a:p>
                      <a:pPr algn="ctr"/>
                      <a:r>
                        <a:rPr lang="en-GB" sz="1400" b="1" dirty="0">
                          <a:solidFill>
                            <a:schemeClr val="tx1"/>
                          </a:solidFill>
                          <a:effectLst/>
                        </a:rPr>
                        <a:t> </a:t>
                      </a:r>
                    </a:p>
                    <a:p>
                      <a:pPr algn="ctr"/>
                      <a:r>
                        <a:rPr lang="en-GB" sz="1400" b="1" dirty="0">
                          <a:solidFill>
                            <a:schemeClr val="tx1"/>
                          </a:solidFill>
                          <a:effectLst/>
                        </a:rPr>
                        <a:t> </a:t>
                      </a:r>
                    </a:p>
                    <a:p>
                      <a:pPr algn="ctr"/>
                      <a:r>
                        <a:rPr lang="en-GB" sz="1400" b="1" dirty="0">
                          <a:solidFill>
                            <a:schemeClr val="tx1"/>
                          </a:solidFill>
                          <a:effectLst/>
                        </a:rPr>
                        <a:t> </a:t>
                      </a:r>
                      <a:endParaRPr lang="en-GB" sz="1400" b="1" dirty="0">
                        <a:solidFill>
                          <a:schemeClr val="tx1"/>
                        </a:solidFill>
                        <a:effectLst/>
                        <a:latin typeface="Times New Roman" panose="02020603050405020304" pitchFamily="18" charset="0"/>
                      </a:endParaRPr>
                    </a:p>
                  </a:txBody>
                  <a:tcPr marL="51917" marR="51917" marT="0" marB="0"/>
                </a:tc>
                <a:extLst>
                  <a:ext uri="{0D108BD9-81ED-4DB2-BD59-A6C34878D82A}">
                    <a16:rowId xmlns:a16="http://schemas.microsoft.com/office/drawing/2014/main" val="49763264"/>
                  </a:ext>
                </a:extLst>
              </a:tr>
              <a:tr h="458398">
                <a:tc>
                  <a:txBody>
                    <a:bodyPr/>
                    <a:lstStyle/>
                    <a:p>
                      <a:r>
                        <a:rPr lang="en-GB" sz="1800" dirty="0">
                          <a:solidFill>
                            <a:schemeClr val="tx1"/>
                          </a:solidFill>
                          <a:effectLst/>
                        </a:rPr>
                        <a:t>4. Practical Application Skills</a:t>
                      </a:r>
                      <a:endParaRPr lang="en-GB" sz="1400" dirty="0">
                        <a:solidFill>
                          <a:schemeClr val="tx1"/>
                        </a:solidFill>
                        <a:effectLst/>
                        <a:latin typeface="Times New Roman" panose="02020603050405020304" pitchFamily="18" charset="0"/>
                        <a:ea typeface="Times New Roman" panose="02020603050405020304" pitchFamily="18" charset="0"/>
                      </a:endParaRPr>
                    </a:p>
                  </a:txBody>
                  <a:tcPr marL="51917" marR="51917" marT="0" marB="0"/>
                </a:tc>
                <a:tc>
                  <a:txBody>
                    <a:bodyPr/>
                    <a:lstStyle/>
                    <a:p>
                      <a:pPr algn="ctr"/>
                      <a:r>
                        <a:rPr lang="en-GB" sz="1400" b="1" dirty="0">
                          <a:solidFill>
                            <a:schemeClr val="tx1"/>
                          </a:solidFill>
                          <a:effectLst/>
                        </a:rPr>
                        <a:t>20%</a:t>
                      </a:r>
                    </a:p>
                    <a:p>
                      <a:pPr algn="ctr"/>
                      <a:r>
                        <a:rPr lang="en-GB" sz="1400" b="1" dirty="0">
                          <a:solidFill>
                            <a:schemeClr val="tx1"/>
                          </a:solidFill>
                          <a:effectLst/>
                        </a:rPr>
                        <a:t> </a:t>
                      </a:r>
                      <a:endParaRPr lang="en-GB" sz="1400" b="1" dirty="0">
                        <a:solidFill>
                          <a:schemeClr val="tx1"/>
                        </a:solidFill>
                        <a:effectLst/>
                        <a:latin typeface="Times New Roman" panose="02020603050405020304" pitchFamily="18" charset="0"/>
                      </a:endParaRPr>
                    </a:p>
                  </a:txBody>
                  <a:tcPr marL="51917" marR="51917" marT="0" marB="0"/>
                </a:tc>
                <a:extLst>
                  <a:ext uri="{0D108BD9-81ED-4DB2-BD59-A6C34878D82A}">
                    <a16:rowId xmlns:a16="http://schemas.microsoft.com/office/drawing/2014/main" val="3029723907"/>
                  </a:ext>
                </a:extLst>
              </a:tr>
              <a:tr h="916796">
                <a:tc>
                  <a:txBody>
                    <a:bodyPr/>
                    <a:lstStyle/>
                    <a:p>
                      <a:pPr>
                        <a:spcAft>
                          <a:spcPts val="600"/>
                        </a:spcAft>
                      </a:pPr>
                      <a:r>
                        <a:rPr lang="en-GB" sz="1400" dirty="0">
                          <a:solidFill>
                            <a:schemeClr val="tx1"/>
                          </a:solidFill>
                          <a:effectLst/>
                        </a:rPr>
                        <a:t>You should be able to demonstrate how the subject-related concepts and ideas relate to the health and social care sector within the context of your work.  This mean’s responding to each of the topic areas within the assignment brief.  </a:t>
                      </a:r>
                      <a:endParaRPr lang="en-GB" sz="1400" dirty="0">
                        <a:solidFill>
                          <a:schemeClr val="tx1"/>
                        </a:solidFill>
                        <a:effectLst/>
                        <a:latin typeface="Times New Roman" panose="02020603050405020304" pitchFamily="18" charset="0"/>
                        <a:ea typeface="Times New Roman" panose="02020603050405020304" pitchFamily="18" charset="0"/>
                      </a:endParaRPr>
                    </a:p>
                  </a:txBody>
                  <a:tcPr marL="51917" marR="51917" marT="0" marB="0"/>
                </a:tc>
                <a:tc>
                  <a:txBody>
                    <a:bodyPr/>
                    <a:lstStyle/>
                    <a:p>
                      <a:pPr algn="ctr"/>
                      <a:r>
                        <a:rPr lang="en-GB" sz="1400" b="1" dirty="0">
                          <a:solidFill>
                            <a:schemeClr val="tx1"/>
                          </a:solidFill>
                          <a:effectLst/>
                        </a:rPr>
                        <a:t> </a:t>
                      </a:r>
                    </a:p>
                    <a:p>
                      <a:pPr algn="ctr"/>
                      <a:r>
                        <a:rPr lang="en-GB" sz="1400" b="1" dirty="0">
                          <a:solidFill>
                            <a:schemeClr val="tx1"/>
                          </a:solidFill>
                          <a:effectLst/>
                        </a:rPr>
                        <a:t> </a:t>
                      </a:r>
                    </a:p>
                    <a:p>
                      <a:pPr algn="ctr"/>
                      <a:r>
                        <a:rPr lang="en-GB" sz="1400" b="1" dirty="0">
                          <a:solidFill>
                            <a:schemeClr val="tx1"/>
                          </a:solidFill>
                          <a:effectLst/>
                        </a:rPr>
                        <a:t> </a:t>
                      </a:r>
                      <a:endParaRPr lang="en-GB" sz="1400" b="1" dirty="0">
                        <a:solidFill>
                          <a:schemeClr val="tx1"/>
                        </a:solidFill>
                        <a:effectLst/>
                        <a:latin typeface="Times New Roman" panose="02020603050405020304" pitchFamily="18" charset="0"/>
                      </a:endParaRPr>
                    </a:p>
                  </a:txBody>
                  <a:tcPr marL="51917" marR="51917" marT="0" marB="0"/>
                </a:tc>
                <a:extLst>
                  <a:ext uri="{0D108BD9-81ED-4DB2-BD59-A6C34878D82A}">
                    <a16:rowId xmlns:a16="http://schemas.microsoft.com/office/drawing/2014/main" val="3908305907"/>
                  </a:ext>
                </a:extLst>
              </a:tr>
              <a:tr h="458398">
                <a:tc>
                  <a:txBody>
                    <a:bodyPr/>
                    <a:lstStyle/>
                    <a:p>
                      <a:r>
                        <a:rPr lang="en-GB" sz="1800" dirty="0">
                          <a:solidFill>
                            <a:schemeClr val="tx1"/>
                          </a:solidFill>
                          <a:effectLst/>
                        </a:rPr>
                        <a:t>5. Transferable Skills for Life and Professional Practice</a:t>
                      </a:r>
                      <a:endParaRPr lang="en-GB" sz="1400" dirty="0">
                        <a:solidFill>
                          <a:schemeClr val="tx1"/>
                        </a:solidFill>
                        <a:effectLst/>
                        <a:latin typeface="Times New Roman" panose="02020603050405020304" pitchFamily="18" charset="0"/>
                        <a:ea typeface="Times New Roman" panose="02020603050405020304" pitchFamily="18" charset="0"/>
                      </a:endParaRPr>
                    </a:p>
                  </a:txBody>
                  <a:tcPr marL="51917" marR="51917" marT="0" marB="0"/>
                </a:tc>
                <a:tc>
                  <a:txBody>
                    <a:bodyPr/>
                    <a:lstStyle/>
                    <a:p>
                      <a:pPr algn="ctr"/>
                      <a:r>
                        <a:rPr lang="en-GB" sz="1400" b="1" dirty="0">
                          <a:solidFill>
                            <a:schemeClr val="tx1"/>
                          </a:solidFill>
                          <a:effectLst/>
                        </a:rPr>
                        <a:t>20%</a:t>
                      </a:r>
                    </a:p>
                    <a:p>
                      <a:pPr algn="ctr"/>
                      <a:r>
                        <a:rPr lang="en-GB" sz="1400" b="1" dirty="0">
                          <a:solidFill>
                            <a:schemeClr val="tx1"/>
                          </a:solidFill>
                          <a:effectLst/>
                        </a:rPr>
                        <a:t> </a:t>
                      </a:r>
                      <a:endParaRPr lang="en-GB" sz="1400" b="1" dirty="0">
                        <a:solidFill>
                          <a:schemeClr val="tx1"/>
                        </a:solidFill>
                        <a:effectLst/>
                        <a:latin typeface="Times New Roman" panose="02020603050405020304" pitchFamily="18" charset="0"/>
                      </a:endParaRPr>
                    </a:p>
                  </a:txBody>
                  <a:tcPr marL="51917" marR="51917" marT="0" marB="0"/>
                </a:tc>
                <a:extLst>
                  <a:ext uri="{0D108BD9-81ED-4DB2-BD59-A6C34878D82A}">
                    <a16:rowId xmlns:a16="http://schemas.microsoft.com/office/drawing/2014/main" val="96089739"/>
                  </a:ext>
                </a:extLst>
              </a:tr>
              <a:tr h="687597">
                <a:tc>
                  <a:txBody>
                    <a:bodyPr/>
                    <a:lstStyle/>
                    <a:p>
                      <a:pPr>
                        <a:spcAft>
                          <a:spcPts val="600"/>
                        </a:spcAft>
                      </a:pPr>
                      <a:r>
                        <a:rPr lang="en-GB" sz="1400" dirty="0">
                          <a:solidFill>
                            <a:schemeClr val="tx1"/>
                          </a:solidFill>
                          <a:effectLst/>
                        </a:rPr>
                        <a:t>Your work must provide evidence of the qualities and transferable skills necessary for employment requiring the exercise of some personal responsibility.  It should demonstrate that you can write a competent piece of work which is clear and logical.</a:t>
                      </a:r>
                      <a:endParaRPr lang="en-GB" sz="1400" dirty="0">
                        <a:solidFill>
                          <a:schemeClr val="tx1"/>
                        </a:solidFill>
                        <a:effectLst/>
                        <a:latin typeface="Times New Roman" panose="02020603050405020304" pitchFamily="18" charset="0"/>
                        <a:ea typeface="Times New Roman" panose="02020603050405020304" pitchFamily="18" charset="0"/>
                      </a:endParaRPr>
                    </a:p>
                  </a:txBody>
                  <a:tcPr marL="51917" marR="51917" marT="0" marB="0"/>
                </a:tc>
                <a:tc>
                  <a:txBody>
                    <a:bodyPr/>
                    <a:lstStyle/>
                    <a:p>
                      <a:pPr algn="ctr"/>
                      <a:r>
                        <a:rPr lang="en-GB" sz="1400" b="1" dirty="0">
                          <a:solidFill>
                            <a:schemeClr val="tx1"/>
                          </a:solidFill>
                          <a:effectLst/>
                        </a:rPr>
                        <a:t> </a:t>
                      </a:r>
                    </a:p>
                    <a:p>
                      <a:pPr algn="ctr"/>
                      <a:r>
                        <a:rPr lang="en-GB" sz="1400" b="1" dirty="0">
                          <a:solidFill>
                            <a:schemeClr val="tx1"/>
                          </a:solidFill>
                          <a:effectLst/>
                        </a:rPr>
                        <a:t> </a:t>
                      </a:r>
                    </a:p>
                    <a:p>
                      <a:pPr algn="ctr"/>
                      <a:r>
                        <a:rPr lang="en-GB" sz="1400" b="1" dirty="0">
                          <a:solidFill>
                            <a:schemeClr val="tx1"/>
                          </a:solidFill>
                          <a:effectLst/>
                        </a:rPr>
                        <a:t> </a:t>
                      </a:r>
                      <a:endParaRPr lang="en-GB" sz="1400" b="1" dirty="0">
                        <a:solidFill>
                          <a:schemeClr val="tx1"/>
                        </a:solidFill>
                        <a:effectLst/>
                        <a:latin typeface="Times New Roman" panose="02020603050405020304" pitchFamily="18" charset="0"/>
                      </a:endParaRPr>
                    </a:p>
                  </a:txBody>
                  <a:tcPr marL="51917" marR="51917" marT="0" marB="0"/>
                </a:tc>
                <a:extLst>
                  <a:ext uri="{0D108BD9-81ED-4DB2-BD59-A6C34878D82A}">
                    <a16:rowId xmlns:a16="http://schemas.microsoft.com/office/drawing/2014/main" val="650484120"/>
                  </a:ext>
                </a:extLst>
              </a:tr>
            </a:tbl>
          </a:graphicData>
        </a:graphic>
      </p:graphicFrame>
    </p:spTree>
    <p:extLst>
      <p:ext uri="{BB962C8B-B14F-4D97-AF65-F5344CB8AC3E}">
        <p14:creationId xmlns:p14="http://schemas.microsoft.com/office/powerpoint/2010/main" val="3495338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E735F-A8CA-B310-1551-CE928C0CB8BE}"/>
              </a:ext>
            </a:extLst>
          </p:cNvPr>
          <p:cNvSpPr>
            <a:spLocks noGrp="1"/>
          </p:cNvSpPr>
          <p:nvPr>
            <p:ph type="title"/>
          </p:nvPr>
        </p:nvSpPr>
        <p:spPr>
          <a:xfrm>
            <a:off x="-160708" y="352252"/>
            <a:ext cx="9278688" cy="792087"/>
          </a:xfrm>
        </p:spPr>
        <p:txBody>
          <a:bodyPr>
            <a:noAutofit/>
          </a:bodyPr>
          <a:lstStyle/>
          <a:p>
            <a:r>
              <a:rPr lang="en-GB" sz="2800" b="1" dirty="0">
                <a:solidFill>
                  <a:srgbClr val="FF0000"/>
                </a:solidFill>
                <a:latin typeface="Arial" panose="020B0604020202020204" pitchFamily="34" charset="0"/>
                <a:ea typeface="Times New Roman" panose="02020603050405020304" pitchFamily="18" charset="0"/>
              </a:rPr>
              <a:t>Assignment 2 Important Advice </a:t>
            </a:r>
            <a:br>
              <a:rPr lang="en-GB" sz="3600" dirty="0">
                <a:latin typeface="Times New Roman" panose="02020603050405020304" pitchFamily="18" charset="0"/>
                <a:ea typeface="Times New Roman" panose="02020603050405020304" pitchFamily="18" charset="0"/>
              </a:rPr>
            </a:br>
            <a:endParaRPr lang="en-GB" sz="3600" dirty="0"/>
          </a:p>
        </p:txBody>
      </p:sp>
      <p:sp>
        <p:nvSpPr>
          <p:cNvPr id="3" name="Content Placeholder 2">
            <a:extLst>
              <a:ext uri="{FF2B5EF4-FFF2-40B4-BE49-F238E27FC236}">
                <a16:creationId xmlns:a16="http://schemas.microsoft.com/office/drawing/2014/main" id="{2AA954D2-DCC0-09C9-2515-6101228C8FB0}"/>
              </a:ext>
            </a:extLst>
          </p:cNvPr>
          <p:cNvSpPr>
            <a:spLocks noGrp="1"/>
          </p:cNvSpPr>
          <p:nvPr>
            <p:ph idx="1"/>
          </p:nvPr>
        </p:nvSpPr>
        <p:spPr>
          <a:xfrm>
            <a:off x="374180" y="748295"/>
            <a:ext cx="8374284" cy="5976664"/>
          </a:xfrm>
        </p:spPr>
        <p:txBody>
          <a:bodyPr>
            <a:normAutofit/>
          </a:bodyPr>
          <a:lstStyle/>
          <a:p>
            <a:pPr lvl="0"/>
            <a:r>
              <a:rPr lang="en-GB" sz="2000" dirty="0"/>
              <a:t>It is essential that you follow the University’s Harvard referencing requirements.  You must provide a reference list that is in alphabetical order, includes all the author details, and has the date of publication.  </a:t>
            </a:r>
          </a:p>
          <a:p>
            <a:pPr lvl="0"/>
            <a:r>
              <a:rPr lang="en-GB" sz="2000" dirty="0"/>
              <a:t>It is important that you check your work, proofread the contents, spell check it and look at punctuation and grammar so that your assignment reads clearly, and flows.  </a:t>
            </a:r>
          </a:p>
          <a:p>
            <a:pPr lvl="0"/>
            <a:r>
              <a:rPr lang="en-GB" sz="2000" dirty="0"/>
              <a:t>You must provide a title page that outlines your student’s name and number, the Lecturer's name, and the module title and module details.  It should also include the assignment title. Include a contents page after the cover sheet.  </a:t>
            </a:r>
          </a:p>
          <a:p>
            <a:pPr lvl="0"/>
            <a:r>
              <a:rPr lang="en-GB" sz="2000" dirty="0"/>
              <a:t>You should write in Arial font size 11 and the typed work should be in 1.5 line spacing.  </a:t>
            </a:r>
          </a:p>
          <a:p>
            <a:pPr lvl="0"/>
            <a:r>
              <a:rPr lang="en-GB" sz="1800" dirty="0">
                <a:effectLst/>
                <a:latin typeface="Arial" panose="020B0604020202020204" pitchFamily="34" charset="0"/>
                <a:ea typeface="Times New Roman" panose="02020603050405020304" pitchFamily="18" charset="0"/>
              </a:rPr>
              <a:t>See </a:t>
            </a:r>
            <a:r>
              <a:rPr lang="en-GB" sz="1800" dirty="0">
                <a:latin typeface="Arial" panose="020B0604020202020204" pitchFamily="34" charset="0"/>
                <a:ea typeface="Times New Roman" panose="02020603050405020304" pitchFamily="18" charset="0"/>
              </a:rPr>
              <a:t>the Assignment brief for guidance regarding </a:t>
            </a:r>
            <a:r>
              <a:rPr lang="en-GB" sz="1800" dirty="0">
                <a:effectLst/>
                <a:latin typeface="Arial" panose="020B0604020202020204" pitchFamily="34" charset="0"/>
                <a:ea typeface="Times New Roman" panose="02020603050405020304" pitchFamily="18" charset="0"/>
              </a:rPr>
              <a:t>Generative AI in this Assessment. </a:t>
            </a:r>
            <a:endParaRPr lang="en-GB" sz="2000" dirty="0"/>
          </a:p>
          <a:p>
            <a:pPr lvl="0"/>
            <a:endParaRPr lang="en-GB" dirty="0"/>
          </a:p>
          <a:p>
            <a:pPr marL="114300" indent="0">
              <a:buNone/>
            </a:pPr>
            <a:endParaRPr lang="en-GB" sz="1800" dirty="0">
              <a:effectLst/>
              <a:latin typeface="Times New Roman" panose="02020603050405020304" pitchFamily="18" charset="0"/>
              <a:ea typeface="Times New Roman" panose="02020603050405020304" pitchFamily="18" charset="0"/>
            </a:endParaRPr>
          </a:p>
          <a:p>
            <a:endParaRPr lang="en-GB" dirty="0"/>
          </a:p>
          <a:p>
            <a:endParaRPr lang="en-GB" dirty="0"/>
          </a:p>
        </p:txBody>
      </p:sp>
    </p:spTree>
    <p:extLst>
      <p:ext uri="{BB962C8B-B14F-4D97-AF65-F5344CB8AC3E}">
        <p14:creationId xmlns:p14="http://schemas.microsoft.com/office/powerpoint/2010/main" val="2758630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F11A5-7782-5752-20E2-49F2523934FA}"/>
              </a:ext>
            </a:extLst>
          </p:cNvPr>
          <p:cNvSpPr>
            <a:spLocks noGrp="1"/>
          </p:cNvSpPr>
          <p:nvPr>
            <p:ph type="title"/>
          </p:nvPr>
        </p:nvSpPr>
        <p:spPr/>
        <p:txBody>
          <a:bodyPr>
            <a:normAutofit fontScale="90000"/>
          </a:bodyPr>
          <a:lstStyle/>
          <a:p>
            <a:r>
              <a:rPr lang="en-GB" b="1" dirty="0"/>
              <a:t>Draft work to be viewed in </a:t>
            </a:r>
            <a:br>
              <a:rPr lang="en-GB" b="1" dirty="0"/>
            </a:br>
            <a:r>
              <a:rPr lang="en-GB" b="1" dirty="0"/>
              <a:t>Weeks 8, 9 &amp; 10</a:t>
            </a:r>
          </a:p>
        </p:txBody>
      </p:sp>
      <p:sp>
        <p:nvSpPr>
          <p:cNvPr id="3" name="Content Placeholder 2">
            <a:extLst>
              <a:ext uri="{FF2B5EF4-FFF2-40B4-BE49-F238E27FC236}">
                <a16:creationId xmlns:a16="http://schemas.microsoft.com/office/drawing/2014/main" id="{57E51373-BD60-C2C2-5864-C6754AD52A24}"/>
              </a:ext>
            </a:extLst>
          </p:cNvPr>
          <p:cNvSpPr>
            <a:spLocks noGrp="1"/>
          </p:cNvSpPr>
          <p:nvPr>
            <p:ph idx="1"/>
          </p:nvPr>
        </p:nvSpPr>
        <p:spPr/>
        <p:txBody>
          <a:bodyPr>
            <a:normAutofit lnSpcReduction="10000"/>
          </a:bodyPr>
          <a:lstStyle/>
          <a:p>
            <a:r>
              <a:rPr lang="en-GB" dirty="0"/>
              <a:t>It is important to work on the assignment as they will take time to construct and research for each of the elements of the assignment brief. </a:t>
            </a:r>
          </a:p>
          <a:p>
            <a:r>
              <a:rPr lang="en-GB" dirty="0"/>
              <a:t>The tutor will view your draft work over these weeks during the assignment workshops to support and offer advice on your work. </a:t>
            </a:r>
          </a:p>
          <a:p>
            <a:endParaRPr lang="en-GB" dirty="0"/>
          </a:p>
        </p:txBody>
      </p:sp>
    </p:spTree>
    <p:extLst>
      <p:ext uri="{BB962C8B-B14F-4D97-AF65-F5344CB8AC3E}">
        <p14:creationId xmlns:p14="http://schemas.microsoft.com/office/powerpoint/2010/main" val="24124110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6697C9C8-6222-8C13-B220-A2D9D7CF10F6}"/>
              </a:ext>
            </a:extLst>
          </p:cNvPr>
          <p:cNvSpPr>
            <a:spLocks noGrp="1"/>
          </p:cNvSpPr>
          <p:nvPr>
            <p:ph type="title"/>
          </p:nvPr>
        </p:nvSpPr>
        <p:spPr>
          <a:xfrm>
            <a:off x="457200" y="274638"/>
            <a:ext cx="8229600" cy="634082"/>
          </a:xfrm>
        </p:spPr>
        <p:txBody>
          <a:bodyPr>
            <a:normAutofit fontScale="90000"/>
          </a:bodyPr>
          <a:lstStyle/>
          <a:p>
            <a:r>
              <a:rPr lang="en-US" b="1" dirty="0"/>
              <a:t>Questions? </a:t>
            </a:r>
          </a:p>
        </p:txBody>
      </p:sp>
      <p:pic>
        <p:nvPicPr>
          <p:cNvPr id="4" name="Picture 3">
            <a:extLst>
              <a:ext uri="{FF2B5EF4-FFF2-40B4-BE49-F238E27FC236}">
                <a16:creationId xmlns:a16="http://schemas.microsoft.com/office/drawing/2014/main" id="{EFDA2473-FD3D-78A0-1D18-DE52B24E8E1C}"/>
              </a:ext>
            </a:extLst>
          </p:cNvPr>
          <p:cNvPicPr>
            <a:picLocks noChangeAspect="1"/>
          </p:cNvPicPr>
          <p:nvPr/>
        </p:nvPicPr>
        <p:blipFill rotWithShape="1">
          <a:blip r:embed="rId2">
            <a:extLst>
              <a:ext uri="{28A0092B-C50C-407E-A947-70E740481C1C}">
                <a14:useLocalDpi xmlns:a14="http://schemas.microsoft.com/office/drawing/2010/main" val="0"/>
              </a:ext>
            </a:extLst>
          </a:blip>
          <a:srcRect b="5966"/>
          <a:stretch/>
        </p:blipFill>
        <p:spPr>
          <a:xfrm>
            <a:off x="457201" y="1124744"/>
            <a:ext cx="8229600" cy="4392489"/>
          </a:xfrm>
          <a:prstGeom prst="rect">
            <a:avLst/>
          </a:prstGeom>
          <a:noFill/>
        </p:spPr>
      </p:pic>
    </p:spTree>
    <p:extLst>
      <p:ext uri="{BB962C8B-B14F-4D97-AF65-F5344CB8AC3E}">
        <p14:creationId xmlns:p14="http://schemas.microsoft.com/office/powerpoint/2010/main" val="405395417"/>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a99b5ab61f45874ac4021837dd475404">
  <xsd:schema xmlns:xsd="http://www.w3.org/2001/XMLSchema" xmlns:xs="http://www.w3.org/2001/XMLSchema" xmlns:p="http://schemas.microsoft.com/office/2006/metadata/properties" xmlns:ns2="303dbf9b-b85b-46a0-94f1-894078c07ecd" targetNamespace="http://schemas.microsoft.com/office/2006/metadata/properties" ma:root="true" ma:fieldsID="c4d360f611fb76bcade101f689d84229"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F5B0EF21-CA5D-4A60-A3B8-014B63530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8A0C572-12CD-4983-B493-0C046FD3354B}">
  <ds:schemaRef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303dbf9b-b85b-46a0-94f1-894078c07ecd"/>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92739</TotalTime>
  <Words>1103</Words>
  <Application>Microsoft Macintosh PowerPoint</Application>
  <PresentationFormat>On-screen Show (4:3)</PresentationFormat>
  <Paragraphs>90</Paragraphs>
  <Slides>11</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Myriad Pro</vt:lpstr>
      <vt:lpstr>Times New Roman</vt:lpstr>
      <vt:lpstr>20140311PresentationUWTSDTemplate</vt:lpstr>
      <vt:lpstr> Module LCHS4003  Introduction to  Health and Social Care    ASSESSMENT BRIEF SLIDES Component 2  Module Leader Dr Helen Parsons: h.parsons@uwtsd.ac.uk    </vt:lpstr>
      <vt:lpstr>Second Assignment Component 2 </vt:lpstr>
      <vt:lpstr>MODULE LEARNING OUTCOMES </vt:lpstr>
      <vt:lpstr>Second Assignment Component 2 </vt:lpstr>
      <vt:lpstr>Case Study</vt:lpstr>
      <vt:lpstr>Assignment Component 2</vt:lpstr>
      <vt:lpstr>Assignment Component 2 </vt:lpstr>
      <vt:lpstr>PowerPoint Presentation</vt:lpstr>
      <vt:lpstr>Assignment 2 Important Advice  </vt:lpstr>
      <vt:lpstr>Draft work to be viewed in  Weeks 8, 9 &amp; 10</vt:lpstr>
      <vt:lpstr>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Certificate of Higher Education in Skills for the Workplace  Effective Team Working &amp; Communications (BMSW 4002)  Week 4  Group Decision Making  Dr Azora Hurd a.hurd@uwtsd.ac.uk</dc:title>
  <dc:creator>Azora Hurd</dc:creator>
  <cp:lastModifiedBy>Helen Parsons</cp:lastModifiedBy>
  <cp:revision>65</cp:revision>
  <dcterms:created xsi:type="dcterms:W3CDTF">2021-02-07T21:31:18Z</dcterms:created>
  <dcterms:modified xsi:type="dcterms:W3CDTF">2026-10-17T12:01:25Z</dcterms:modified>
</cp:coreProperties>
</file>