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321" r:id="rId3"/>
    <p:sldId id="264" r:id="rId4"/>
    <p:sldId id="283" r:id="rId5"/>
    <p:sldId id="266" r:id="rId6"/>
    <p:sldId id="317" r:id="rId7"/>
    <p:sldId id="318" r:id="rId8"/>
    <p:sldId id="306" r:id="rId9"/>
    <p:sldId id="307" r:id="rId10"/>
    <p:sldId id="322" r:id="rId11"/>
    <p:sldId id="265" r:id="rId12"/>
    <p:sldId id="267" r:id="rId13"/>
    <p:sldId id="294" r:id="rId14"/>
    <p:sldId id="269" r:id="rId15"/>
    <p:sldId id="270" r:id="rId16"/>
    <p:sldId id="308" r:id="rId17"/>
    <p:sldId id="309" r:id="rId18"/>
    <p:sldId id="273" r:id="rId19"/>
    <p:sldId id="312" r:id="rId20"/>
    <p:sldId id="275" r:id="rId21"/>
    <p:sldId id="276" r:id="rId22"/>
    <p:sldId id="277" r:id="rId23"/>
    <p:sldId id="278" r:id="rId24"/>
    <p:sldId id="279" r:id="rId25"/>
    <p:sldId id="316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0" autoAdjust="0"/>
    <p:restoredTop sz="94660"/>
  </p:normalViewPr>
  <p:slideViewPr>
    <p:cSldViewPr>
      <p:cViewPr varScale="1">
        <p:scale>
          <a:sx n="73" d="100"/>
          <a:sy n="73" d="100"/>
        </p:scale>
        <p:origin x="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0FC89C-6331-43BE-93A6-A2B191F86E0B}" type="datetimeFigureOut">
              <a:rPr lang="en-US" smtClean="0"/>
              <a:pPr/>
              <a:t>9/19/2023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E7B9D-ECD7-4101-BFAD-100CB20F435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8E7B9D-ECD7-4101-BFAD-100CB20F4357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21AD05-FE2F-4E93-8BBE-8C7867AF38DB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21AD05-FE2F-4E93-8BBE-8C7867AF38DB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21AD05-FE2F-4E93-8BBE-8C7867AF38DB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fif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Materialities</a:t>
            </a:r>
            <a:br>
              <a:rPr lang="en-GB" dirty="0"/>
            </a:br>
            <a:r>
              <a:rPr lang="en-GB" dirty="0"/>
              <a:t>(function)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Case study: Botswana</a:t>
            </a:r>
          </a:p>
          <a:p>
            <a:r>
              <a:rPr lang="en-GB" dirty="0"/>
              <a:t>PhD Sheffield University 1993-1996: </a:t>
            </a:r>
            <a:r>
              <a:rPr lang="en-GB" i="1" dirty="0"/>
              <a:t>Interaction between </a:t>
            </a:r>
            <a:r>
              <a:rPr lang="en-GB" i="1" dirty="0" err="1"/>
              <a:t>Basarwa</a:t>
            </a:r>
            <a:r>
              <a:rPr lang="en-GB" i="1" dirty="0"/>
              <a:t> and </a:t>
            </a:r>
            <a:r>
              <a:rPr lang="en-GB" i="1" dirty="0" err="1"/>
              <a:t>Bamangwato</a:t>
            </a:r>
            <a:r>
              <a:rPr lang="en-GB" i="1" dirty="0"/>
              <a:t> in Botswana: An ethnoarchaeological approach to the study of the transition to agriculture in prehistoric Europe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10DF-837C-27C6-0FB5-6F5EA4B73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0BB91-A51F-71CA-1EEF-A5FF3597600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Bamangwato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 err="1"/>
              <a:t>Descendents</a:t>
            </a:r>
            <a:r>
              <a:rPr lang="en-GB" dirty="0"/>
              <a:t> of the Bantu migration?</a:t>
            </a:r>
          </a:p>
          <a:p>
            <a:pPr marL="0" indent="0">
              <a:buNone/>
            </a:pPr>
            <a:r>
              <a:rPr lang="en-GB" dirty="0"/>
              <a:t>One of 8 Setswana-speaking tribes in Botswana</a:t>
            </a:r>
          </a:p>
          <a:p>
            <a:r>
              <a:rPr lang="en-GB" dirty="0"/>
              <a:t>They live in the village of </a:t>
            </a:r>
            <a:r>
              <a:rPr lang="en-GB" dirty="0" err="1"/>
              <a:t>Serowe</a:t>
            </a:r>
            <a:r>
              <a:rPr lang="en-GB" dirty="0"/>
              <a:t> (tribal capital) </a:t>
            </a:r>
          </a:p>
          <a:p>
            <a:r>
              <a:rPr lang="en-GB" dirty="0"/>
              <a:t>about 30 000 (plus) people live there</a:t>
            </a:r>
          </a:p>
          <a:p>
            <a:r>
              <a:rPr lang="en-GB" dirty="0" err="1"/>
              <a:t>Agropastoralists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7C756-9F86-893A-285D-BD77D46E34F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Basarwa</a:t>
            </a:r>
            <a:r>
              <a:rPr lang="en-GB" dirty="0"/>
              <a:t>:</a:t>
            </a:r>
          </a:p>
          <a:p>
            <a:r>
              <a:rPr lang="en-GB" dirty="0"/>
              <a:t>San </a:t>
            </a:r>
          </a:p>
          <a:p>
            <a:r>
              <a:rPr lang="en-GB" dirty="0"/>
              <a:t>“click” language (Setswana and English)</a:t>
            </a:r>
          </a:p>
          <a:p>
            <a:r>
              <a:rPr lang="en-GB" dirty="0"/>
              <a:t>They live at </a:t>
            </a:r>
            <a:r>
              <a:rPr lang="en-GB" dirty="0" err="1"/>
              <a:t>Marulamantsi</a:t>
            </a:r>
            <a:r>
              <a:rPr lang="en-GB" dirty="0"/>
              <a:t> on the outskirts of </a:t>
            </a:r>
            <a:r>
              <a:rPr lang="en-GB" dirty="0" err="1"/>
              <a:t>Serowe</a:t>
            </a:r>
            <a:endParaRPr lang="en-GB" dirty="0"/>
          </a:p>
          <a:p>
            <a:r>
              <a:rPr lang="en-GB" dirty="0" err="1"/>
              <a:t>Marulamantsi</a:t>
            </a:r>
            <a:r>
              <a:rPr lang="en-GB" dirty="0"/>
              <a:t> about 100-200 people?</a:t>
            </a:r>
          </a:p>
          <a:p>
            <a:r>
              <a:rPr lang="en-GB" dirty="0"/>
              <a:t>Hunter-gatherers (formerly)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159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Serowe</a:t>
            </a:r>
            <a:r>
              <a:rPr lang="en-GB" dirty="0"/>
              <a:t>, Botswana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Botswana-ma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05137" y="2182019"/>
            <a:ext cx="3133725" cy="336232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Extent of Kalahari desert</a:t>
            </a:r>
          </a:p>
        </p:txBody>
      </p:sp>
      <p:pic>
        <p:nvPicPr>
          <p:cNvPr id="4" name="Content Placeholder 3" descr="Fig 1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826554" y="1600200"/>
            <a:ext cx="3490891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Bamangwato</a:t>
            </a:r>
            <a:r>
              <a:rPr lang="en-GB" sz="2800" dirty="0"/>
              <a:t> house, </a:t>
            </a:r>
            <a:r>
              <a:rPr lang="en-GB" sz="2800" dirty="0" err="1"/>
              <a:t>Serowe</a:t>
            </a:r>
            <a:r>
              <a:rPr lang="en-GB" sz="2800" dirty="0"/>
              <a:t> village, note hill.</a:t>
            </a:r>
          </a:p>
        </p:txBody>
      </p:sp>
      <p:pic>
        <p:nvPicPr>
          <p:cNvPr id="6" name="Content Placeholder 3" descr="Bothoka ward lolwap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59643" y="1600200"/>
            <a:ext cx="6424713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DFF95-E8EB-B878-144E-6F5978F98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cattle post</a:t>
            </a:r>
          </a:p>
        </p:txBody>
      </p:sp>
      <p:pic>
        <p:nvPicPr>
          <p:cNvPr id="2050" name="Picture 2" descr="Should Batswana ‘graduate' from the cattlepost? | Sunday Standard">
            <a:extLst>
              <a:ext uri="{FF2B5EF4-FFF2-40B4-BE49-F238E27FC236}">
                <a16:creationId xmlns:a16="http://schemas.microsoft.com/office/drawing/2014/main" id="{5C29EA1F-62E5-5316-C783-CEDAE769E2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3826" y="1600200"/>
            <a:ext cx="657634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3270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B5091-6A0D-3E40-E717-5A0347A88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lands</a:t>
            </a:r>
          </a:p>
        </p:txBody>
      </p:sp>
      <p:pic>
        <p:nvPicPr>
          <p:cNvPr id="1026" name="Picture 2" descr="Mealie Field">
            <a:extLst>
              <a:ext uri="{FF2B5EF4-FFF2-40B4-BE49-F238E27FC236}">
                <a16:creationId xmlns:a16="http://schemas.microsoft.com/office/drawing/2014/main" id="{87FDB26B-739E-7086-8E27-A98448CECDB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805781"/>
            <a:ext cx="54864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6008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Serowe</a:t>
            </a:r>
            <a:r>
              <a:rPr lang="en-GB" dirty="0"/>
              <a:t> baskets</a:t>
            </a:r>
          </a:p>
        </p:txBody>
      </p:sp>
      <p:pic>
        <p:nvPicPr>
          <p:cNvPr id="4" name="Content Placeholder 3" descr="baskets, northern Botswan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24439" y="1600200"/>
            <a:ext cx="6495122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Tswana named basket designs </a:t>
            </a:r>
          </a:p>
        </p:txBody>
      </p:sp>
      <p:pic>
        <p:nvPicPr>
          <p:cNvPr id="4" name="Content Placeholder 3" descr="Tswana basket design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967370" y="1600200"/>
            <a:ext cx="3209260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10DF-837C-27C6-0FB5-6F5EA4B73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0BB91-A51F-71CA-1EEF-A5FF3597600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Bamangwato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 err="1"/>
              <a:t>Descendents</a:t>
            </a:r>
            <a:r>
              <a:rPr lang="en-GB" dirty="0"/>
              <a:t> of the Bantu migration?</a:t>
            </a:r>
          </a:p>
          <a:p>
            <a:pPr marL="0" indent="0">
              <a:buNone/>
            </a:pPr>
            <a:r>
              <a:rPr lang="en-GB" dirty="0"/>
              <a:t>One of 8 Setswana-speaking tribes in Botswana</a:t>
            </a:r>
          </a:p>
          <a:p>
            <a:r>
              <a:rPr lang="en-GB" dirty="0"/>
              <a:t>They live in the village of </a:t>
            </a:r>
            <a:r>
              <a:rPr lang="en-GB" dirty="0" err="1"/>
              <a:t>Serowe</a:t>
            </a:r>
            <a:r>
              <a:rPr lang="en-GB" dirty="0"/>
              <a:t> (tribal capital) </a:t>
            </a:r>
          </a:p>
          <a:p>
            <a:r>
              <a:rPr lang="en-GB" dirty="0"/>
              <a:t>about 30 000 (plus) people live there</a:t>
            </a:r>
          </a:p>
          <a:p>
            <a:r>
              <a:rPr lang="en-GB" dirty="0" err="1"/>
              <a:t>Agropastoralists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7C756-9F86-893A-285D-BD77D46E34F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Basarwa</a:t>
            </a:r>
            <a:r>
              <a:rPr lang="en-GB" dirty="0"/>
              <a:t>:</a:t>
            </a:r>
          </a:p>
          <a:p>
            <a:r>
              <a:rPr lang="en-GB" dirty="0"/>
              <a:t>San </a:t>
            </a:r>
          </a:p>
          <a:p>
            <a:r>
              <a:rPr lang="en-GB" dirty="0"/>
              <a:t>“click” language (Setswana and English)</a:t>
            </a:r>
          </a:p>
          <a:p>
            <a:r>
              <a:rPr lang="en-GB" dirty="0"/>
              <a:t>They live at </a:t>
            </a:r>
            <a:r>
              <a:rPr lang="en-GB" dirty="0" err="1"/>
              <a:t>Marulamantsi</a:t>
            </a:r>
            <a:r>
              <a:rPr lang="en-GB" dirty="0"/>
              <a:t> on the outskirts of </a:t>
            </a:r>
            <a:r>
              <a:rPr lang="en-GB" dirty="0" err="1"/>
              <a:t>Serowe</a:t>
            </a:r>
            <a:endParaRPr lang="en-GB" dirty="0"/>
          </a:p>
          <a:p>
            <a:r>
              <a:rPr lang="en-GB" dirty="0" err="1"/>
              <a:t>Marulamantsi</a:t>
            </a:r>
            <a:r>
              <a:rPr lang="en-GB" dirty="0"/>
              <a:t> about 100-200 people?</a:t>
            </a:r>
          </a:p>
          <a:p>
            <a:r>
              <a:rPr lang="en-GB" dirty="0"/>
              <a:t>Hunter-gatherers (formerly)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491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Interaction</a:t>
            </a:r>
            <a:r>
              <a:rPr lang="en-GB" sz="2800" dirty="0"/>
              <a:t> </a:t>
            </a:r>
            <a:r>
              <a:rPr lang="en-GB" sz="2800" dirty="0" err="1"/>
              <a:t>Serowe</a:t>
            </a:r>
            <a:r>
              <a:rPr lang="en-GB" sz="2800" dirty="0"/>
              <a:t> (</a:t>
            </a:r>
            <a:r>
              <a:rPr lang="en-GB" sz="2800" dirty="0" err="1"/>
              <a:t>Bamangwato</a:t>
            </a:r>
            <a:r>
              <a:rPr lang="en-GB" sz="2800" dirty="0"/>
              <a:t>, farmers),</a:t>
            </a:r>
            <a:br>
              <a:rPr lang="en-GB" sz="2800" dirty="0"/>
            </a:br>
            <a:r>
              <a:rPr lang="en-GB" sz="2800" dirty="0"/>
              <a:t> and </a:t>
            </a:r>
            <a:r>
              <a:rPr lang="en-GB" sz="2800" dirty="0" err="1"/>
              <a:t>Marulamantsi</a:t>
            </a:r>
            <a:r>
              <a:rPr lang="en-GB" sz="2800" dirty="0"/>
              <a:t> (</a:t>
            </a:r>
            <a:r>
              <a:rPr lang="en-GB" sz="2800" dirty="0" err="1"/>
              <a:t>Basarwa</a:t>
            </a:r>
            <a:r>
              <a:rPr lang="en-GB" sz="2800" dirty="0"/>
              <a:t> – San – hunter-gatherers)</a:t>
            </a:r>
          </a:p>
        </p:txBody>
      </p:sp>
      <p:pic>
        <p:nvPicPr>
          <p:cNvPr id="4" name="Content Placeholder 3" descr="map MM to Serowe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121903" y="1600200"/>
            <a:ext cx="2900194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Basarwa</a:t>
            </a:r>
            <a:r>
              <a:rPr lang="en-GB" sz="2800" dirty="0"/>
              <a:t> (hunter-gatherer) house at </a:t>
            </a:r>
            <a:r>
              <a:rPr lang="en-GB" sz="2800" dirty="0" err="1"/>
              <a:t>Marulamantsi</a:t>
            </a:r>
            <a:r>
              <a:rPr lang="en-GB" sz="2800" dirty="0"/>
              <a:t> 1993. Note </a:t>
            </a:r>
            <a:r>
              <a:rPr lang="en-GB" sz="2800" dirty="0" err="1"/>
              <a:t>Serowe</a:t>
            </a:r>
            <a:r>
              <a:rPr lang="en-GB" sz="2800" dirty="0"/>
              <a:t> at long hill in background</a:t>
            </a:r>
          </a:p>
        </p:txBody>
      </p:sp>
      <p:pic>
        <p:nvPicPr>
          <p:cNvPr id="4" name="Content Placeholder 3" descr="Lemogang Ketahuletswe's house, 199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19200" y="1475698"/>
            <a:ext cx="6530758" cy="4650466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Lemogang</a:t>
            </a:r>
            <a:r>
              <a:rPr lang="en-GB" sz="2800" dirty="0"/>
              <a:t> </a:t>
            </a:r>
            <a:r>
              <a:rPr lang="en-GB" sz="2800" dirty="0" err="1"/>
              <a:t>Ketahuletswe’s</a:t>
            </a:r>
            <a:r>
              <a:rPr lang="en-GB" sz="2800" dirty="0"/>
              <a:t> </a:t>
            </a:r>
            <a:r>
              <a:rPr lang="en-GB" sz="2800" dirty="0" err="1"/>
              <a:t>childrens</a:t>
            </a:r>
            <a:r>
              <a:rPr lang="en-GB" sz="2800" dirty="0"/>
              <a:t>’ house, </a:t>
            </a:r>
            <a:r>
              <a:rPr lang="en-GB" sz="2800" dirty="0" err="1"/>
              <a:t>Marulamantsi</a:t>
            </a:r>
            <a:r>
              <a:rPr lang="en-GB" sz="2800" dirty="0"/>
              <a:t> 1993</a:t>
            </a:r>
          </a:p>
        </p:txBody>
      </p:sp>
      <p:pic>
        <p:nvPicPr>
          <p:cNvPr id="4" name="Content Placeholder 3" descr="MM grass and branch house, 199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59643" y="1600200"/>
            <a:ext cx="6424713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Thatching grass</a:t>
            </a:r>
          </a:p>
        </p:txBody>
      </p:sp>
      <p:pic>
        <p:nvPicPr>
          <p:cNvPr id="7" name="Content Placeholder 3" descr="Bothoka ward lolwap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440662"/>
            <a:ext cx="4038600" cy="2845038"/>
          </a:xfrm>
        </p:spPr>
      </p:pic>
      <p:pic>
        <p:nvPicPr>
          <p:cNvPr id="8" name="Content Placeholder 3" descr="MM grass and branch house, 1993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457200" y="2440662"/>
            <a:ext cx="4038600" cy="2845038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 err="1"/>
              <a:t>Kika</a:t>
            </a:r>
            <a:r>
              <a:rPr lang="en-GB" sz="2800" dirty="0"/>
              <a:t> – grain stamping mortar, agricultural equipment made by </a:t>
            </a:r>
            <a:r>
              <a:rPr lang="en-GB" sz="2800" dirty="0" err="1"/>
              <a:t>Basarwa</a:t>
            </a:r>
            <a:r>
              <a:rPr lang="en-GB" sz="2800" dirty="0"/>
              <a:t> for </a:t>
            </a:r>
            <a:r>
              <a:rPr lang="en-GB" sz="2800" dirty="0" err="1"/>
              <a:t>Bamangwato</a:t>
            </a:r>
            <a:endParaRPr lang="en-GB" sz="2800" dirty="0"/>
          </a:p>
        </p:txBody>
      </p:sp>
      <p:pic>
        <p:nvPicPr>
          <p:cNvPr id="4" name="Content Placeholder 3" descr="Serowe, kik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94042" y="1600200"/>
            <a:ext cx="6355916" cy="452596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Baskets, </a:t>
            </a:r>
            <a:r>
              <a:rPr lang="en-GB" dirty="0" err="1"/>
              <a:t>Marulamantsi</a:t>
            </a:r>
            <a:r>
              <a:rPr lang="en-GB" dirty="0"/>
              <a:t> 2005</a:t>
            </a:r>
          </a:p>
        </p:txBody>
      </p:sp>
      <p:pic>
        <p:nvPicPr>
          <p:cNvPr id="4" name="Content Placeholder 3" descr="plastic baskets, Marulamantsi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Marulamantsi</a:t>
            </a:r>
            <a:r>
              <a:rPr lang="en-GB" sz="2400" dirty="0"/>
              <a:t> baskets made of plastic bags, displaying a “mentality” of foraging?</a:t>
            </a:r>
          </a:p>
        </p:txBody>
      </p:sp>
      <p:pic>
        <p:nvPicPr>
          <p:cNvPr id="4" name="Content Placeholder 3" descr="MM basket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93675" y="1600200"/>
            <a:ext cx="6356649" cy="4525963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Fewster (2005) argued that despite these close relationships of trade, labour and political ideas, the </a:t>
            </a:r>
            <a:r>
              <a:rPr lang="en-GB" dirty="0" err="1"/>
              <a:t>Basarwa</a:t>
            </a:r>
            <a:r>
              <a:rPr lang="en-GB" dirty="0"/>
              <a:t> at </a:t>
            </a:r>
            <a:r>
              <a:rPr lang="en-GB" dirty="0" err="1"/>
              <a:t>Marulamantsi</a:t>
            </a:r>
            <a:r>
              <a:rPr lang="en-GB" dirty="0"/>
              <a:t> do not farm...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Bamangwato</a:t>
            </a:r>
            <a:r>
              <a:rPr lang="en-GB" dirty="0"/>
              <a:t> on </a:t>
            </a:r>
            <a:r>
              <a:rPr lang="en-GB" dirty="0" err="1"/>
              <a:t>Basarwa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hangingPunct="0"/>
            <a:endParaRPr lang="en-GB" dirty="0"/>
          </a:p>
          <a:p>
            <a:pPr hangingPunct="0"/>
            <a:r>
              <a:rPr lang="en-US" dirty="0"/>
              <a:t>"It is in their nature not to farm“</a:t>
            </a:r>
            <a:endParaRPr lang="en-GB" dirty="0"/>
          </a:p>
          <a:p>
            <a:pPr hangingPunct="0"/>
            <a:r>
              <a:rPr lang="en-US" dirty="0"/>
              <a:t>"</a:t>
            </a:r>
            <a:r>
              <a:rPr lang="en-US" dirty="0" err="1"/>
              <a:t>Basarwa</a:t>
            </a:r>
            <a:r>
              <a:rPr lang="en-US" dirty="0"/>
              <a:t> people used to have cattle and goats but they lost them and now make spoons. This loss is part of natural development"</a:t>
            </a:r>
            <a:endParaRPr lang="en-GB" dirty="0"/>
          </a:p>
          <a:p>
            <a:pPr hangingPunct="0"/>
            <a:r>
              <a:rPr lang="en-US" dirty="0"/>
              <a:t>"The </a:t>
            </a:r>
            <a:r>
              <a:rPr lang="en-US" dirty="0" err="1"/>
              <a:t>Marulamantsi</a:t>
            </a:r>
            <a:r>
              <a:rPr lang="en-US" dirty="0"/>
              <a:t> people know how to plough but they are not strong enough to do it“</a:t>
            </a:r>
            <a:endParaRPr lang="en-GB" dirty="0"/>
          </a:p>
          <a:p>
            <a:pPr hangingPunct="0"/>
            <a:r>
              <a:rPr lang="en-US" dirty="0"/>
              <a:t>"The </a:t>
            </a:r>
            <a:r>
              <a:rPr lang="en-US" dirty="0" err="1"/>
              <a:t>Marulamantsi</a:t>
            </a:r>
            <a:r>
              <a:rPr lang="en-US" dirty="0"/>
              <a:t> people are </a:t>
            </a:r>
            <a:r>
              <a:rPr lang="en-US" i="1" dirty="0" err="1"/>
              <a:t>tennyanateng</a:t>
            </a:r>
            <a:r>
              <a:rPr lang="en-US" dirty="0"/>
              <a:t>" *</a:t>
            </a:r>
            <a:endParaRPr lang="en-GB" dirty="0"/>
          </a:p>
          <a:p>
            <a:pPr hangingPunct="0"/>
            <a:r>
              <a:rPr lang="en-US" dirty="0"/>
              <a:t>"They are considered inferior because they have so little in the way of material goods“</a:t>
            </a:r>
            <a:endParaRPr lang="en-GB" dirty="0"/>
          </a:p>
          <a:p>
            <a:pPr hangingPunct="0"/>
            <a:r>
              <a:rPr lang="en-US" dirty="0"/>
              <a:t>"The </a:t>
            </a:r>
            <a:r>
              <a:rPr lang="en-US" dirty="0" err="1"/>
              <a:t>Marulamantsi</a:t>
            </a:r>
            <a:r>
              <a:rPr lang="en-US" dirty="0"/>
              <a:t> people just stay alone“</a:t>
            </a:r>
            <a:endParaRPr lang="en-GB" dirty="0"/>
          </a:p>
          <a:p>
            <a:pPr hangingPunct="0"/>
            <a:r>
              <a:rPr lang="en-US" dirty="0"/>
              <a:t>"</a:t>
            </a:r>
            <a:r>
              <a:rPr lang="en-US" dirty="0" err="1"/>
              <a:t>Seretse</a:t>
            </a:r>
            <a:r>
              <a:rPr lang="en-US" dirty="0"/>
              <a:t> </a:t>
            </a:r>
            <a:r>
              <a:rPr lang="en-US" dirty="0" err="1"/>
              <a:t>Khama</a:t>
            </a:r>
            <a:r>
              <a:rPr lang="en-US" dirty="0"/>
              <a:t> insisted that they are people and allowed them to farm but they failed because they are not born to it“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...except for one person...</a:t>
            </a:r>
            <a:r>
              <a:rPr lang="en-GB" dirty="0" err="1"/>
              <a:t>Petso’s</a:t>
            </a:r>
            <a:r>
              <a:rPr lang="en-GB" dirty="0"/>
              <a:t> field</a:t>
            </a:r>
          </a:p>
        </p:txBody>
      </p:sp>
      <p:pic>
        <p:nvPicPr>
          <p:cNvPr id="4" name="Content Placeholder 3" descr="Fig 9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62000" y="1371600"/>
            <a:ext cx="7802678" cy="5055620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dirty="0"/>
              <a:t> Fewster (2005) argued that it was precisely people like </a:t>
            </a:r>
            <a:r>
              <a:rPr lang="en-GB" dirty="0" err="1"/>
              <a:t>Petso</a:t>
            </a:r>
            <a:r>
              <a:rPr lang="en-GB" dirty="0"/>
              <a:t> who would likely bring about a “transition to agriculture” at </a:t>
            </a:r>
            <a:r>
              <a:rPr lang="en-GB" dirty="0" err="1"/>
              <a:t>Marulamantsi</a:t>
            </a:r>
            <a:r>
              <a:rPr lang="en-GB" dirty="0"/>
              <a:t> in the future</a:t>
            </a:r>
          </a:p>
          <a:p>
            <a:endParaRPr lang="en-GB" dirty="0"/>
          </a:p>
          <a:p>
            <a:r>
              <a:rPr lang="en-GB" dirty="0"/>
              <a:t>Thus it was important to employ theory that would </a:t>
            </a:r>
            <a:r>
              <a:rPr lang="en-GB" i="1" dirty="0"/>
              <a:t>highlight</a:t>
            </a:r>
            <a:r>
              <a:rPr lang="en-GB" dirty="0"/>
              <a:t> phenomena such as </a:t>
            </a:r>
            <a:r>
              <a:rPr lang="en-GB" dirty="0" err="1"/>
              <a:t>Petso’s</a:t>
            </a:r>
            <a:r>
              <a:rPr lang="en-GB" dirty="0"/>
              <a:t> actions</a:t>
            </a:r>
          </a:p>
          <a:p>
            <a:endParaRPr lang="en-GB" dirty="0"/>
          </a:p>
          <a:p>
            <a:r>
              <a:rPr lang="en-GB" dirty="0"/>
              <a:t>Fewster (2005) suggested the </a:t>
            </a:r>
            <a:r>
              <a:rPr lang="en-GB" dirty="0" err="1"/>
              <a:t>Giddensian</a:t>
            </a:r>
            <a:r>
              <a:rPr lang="en-GB" dirty="0"/>
              <a:t> concept of agency was a useful construct....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and agency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Giddens</a:t>
            </a:r>
            <a:r>
              <a:rPr lang="en-GB" dirty="0"/>
              <a:t> (1979) described social change in terms of structure and agency. </a:t>
            </a:r>
          </a:p>
          <a:p>
            <a:r>
              <a:rPr lang="en-GB" dirty="0"/>
              <a:t>He defined </a:t>
            </a:r>
            <a:r>
              <a:rPr lang="en-GB" i="1" dirty="0"/>
              <a:t>structure</a:t>
            </a:r>
            <a:r>
              <a:rPr lang="en-GB" dirty="0"/>
              <a:t> as the rules and regulations governing social life and </a:t>
            </a:r>
            <a:r>
              <a:rPr lang="en-GB" i="1" dirty="0"/>
              <a:t>agency</a:t>
            </a:r>
            <a:r>
              <a:rPr lang="en-GB" dirty="0"/>
              <a:t> as the action of conscious beings partially aware of the conditions of their lives.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Structuration</a:t>
            </a:r>
            <a:r>
              <a:rPr lang="en-GB" dirty="0"/>
              <a:t>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Giddens</a:t>
            </a:r>
            <a:r>
              <a:rPr lang="en-GB" dirty="0"/>
              <a:t> defined </a:t>
            </a:r>
            <a:r>
              <a:rPr lang="en-GB" i="1" dirty="0" err="1"/>
              <a:t>structuration</a:t>
            </a:r>
            <a:r>
              <a:rPr lang="en-GB" dirty="0"/>
              <a:t>, or the means by which change is brought about, as a dynamic two-way relationship between structure and agency. </a:t>
            </a:r>
          </a:p>
          <a:p>
            <a:r>
              <a:rPr lang="en-GB" dirty="0" err="1"/>
              <a:t>Giddens</a:t>
            </a:r>
            <a:r>
              <a:rPr lang="en-GB" dirty="0"/>
              <a:t>’ theory of </a:t>
            </a:r>
            <a:r>
              <a:rPr lang="en-GB" dirty="0" err="1"/>
              <a:t>structuration</a:t>
            </a:r>
            <a:r>
              <a:rPr lang="en-GB" dirty="0"/>
              <a:t> suggests that major social (structural) change can be brought about by the accumulation of many small and daily acts of change..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Duality of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“the constitution of agency and structures are not two independently given sets of phenomena, a dualism, but represent a duality. According to the notion of the duality of structure, the structural properties of a social system are both medium and outcome of the practices they recursively organise” (</a:t>
            </a:r>
            <a:r>
              <a:rPr lang="en-GB" dirty="0" err="1"/>
              <a:t>Giddens</a:t>
            </a:r>
            <a:r>
              <a:rPr lang="en-GB" dirty="0"/>
              <a:t> 1984: 25).</a:t>
            </a:r>
            <a:endParaRPr lang="en-GB" i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9" name="Rectangle 3108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917" y="474906"/>
            <a:ext cx="3388600" cy="2127455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Good to read/watch: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917" y="2777880"/>
            <a:ext cx="3388600" cy="245751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</a:rPr>
              <a:t>Fewster, K.J. (2005) </a:t>
            </a:r>
            <a:r>
              <a:rPr lang="en-GB" sz="1800" dirty="0" err="1">
                <a:solidFill>
                  <a:schemeClr val="bg1"/>
                </a:solidFill>
              </a:rPr>
              <a:t>Petso’s</a:t>
            </a:r>
            <a:r>
              <a:rPr lang="en-GB" sz="1800" dirty="0">
                <a:solidFill>
                  <a:schemeClr val="bg1"/>
                </a:solidFill>
              </a:rPr>
              <a:t> Field: ethnoarchaeology and agency” In N. Milner and P. Woodman (eds.) </a:t>
            </a:r>
            <a:r>
              <a:rPr lang="en-GB" sz="1800" b="1" dirty="0">
                <a:solidFill>
                  <a:schemeClr val="bg1"/>
                </a:solidFill>
              </a:rPr>
              <a:t>Mesolithic Studies at the beginning of the 21st Century</a:t>
            </a:r>
            <a:r>
              <a:rPr lang="en-GB" sz="1800" dirty="0">
                <a:solidFill>
                  <a:schemeClr val="bg1"/>
                </a:solidFill>
              </a:rPr>
              <a:t> Oxbow: Oxford pp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</a:rPr>
              <a:t> 106-125</a:t>
            </a:r>
          </a:p>
          <a:p>
            <a:pPr>
              <a:lnSpc>
                <a:spcPct val="90000"/>
              </a:lnSpc>
            </a:pPr>
            <a:r>
              <a:rPr lang="en-GB" altLang="en-US" sz="1800" dirty="0">
                <a:solidFill>
                  <a:schemeClr val="bg1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Giddens, A. (1984) </a:t>
            </a:r>
            <a:r>
              <a:rPr lang="en-GB" altLang="en-US" sz="1800" b="1" dirty="0">
                <a:solidFill>
                  <a:schemeClr val="bg1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The Constitution of Society: Outline of the Theory of Structuration </a:t>
            </a:r>
            <a:r>
              <a:rPr lang="en-GB" altLang="en-US" sz="1800" dirty="0">
                <a:solidFill>
                  <a:schemeClr val="bg1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Cambridge: Polity Press</a:t>
            </a:r>
            <a:endParaRPr lang="en-GB" altLang="en-US" sz="18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3074" name="Picture 2" descr="No. 1 Ladies&amp;#39; Detective Agency - The Complete Series (2009)">
            <a:extLst>
              <a:ext uri="{FF2B5EF4-FFF2-40B4-BE49-F238E27FC236}">
                <a16:creationId xmlns:a16="http://schemas.microsoft.com/office/drawing/2014/main" id="{3283B426-D77D-DE54-0BFC-19469AE9FB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18" r="1" b="7295"/>
          <a:stretch/>
        </p:blipFill>
        <p:spPr bwMode="auto">
          <a:xfrm>
            <a:off x="4479634" y="3724534"/>
            <a:ext cx="2388045" cy="308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person and person looking at each other&#10;&#10;Description automatically generated">
            <a:extLst>
              <a:ext uri="{FF2B5EF4-FFF2-40B4-BE49-F238E27FC236}">
                <a16:creationId xmlns:a16="http://schemas.microsoft.com/office/drawing/2014/main" id="{B287F07D-2584-9A3E-984B-8DBAE2BE4D6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3" r="25334" b="-5"/>
          <a:stretch/>
        </p:blipFill>
        <p:spPr>
          <a:xfrm>
            <a:off x="6755955" y="3"/>
            <a:ext cx="2388046" cy="3089543"/>
          </a:xfrm>
          <a:prstGeom prst="rect">
            <a:avLst/>
          </a:prstGeom>
        </p:spPr>
      </p:pic>
      <p:pic>
        <p:nvPicPr>
          <p:cNvPr id="12" name="Picture 11" descr="A book on a table&#10;&#10;Description automatically generated">
            <a:extLst>
              <a:ext uri="{FF2B5EF4-FFF2-40B4-BE49-F238E27FC236}">
                <a16:creationId xmlns:a16="http://schemas.microsoft.com/office/drawing/2014/main" id="{284FF1CA-6663-A2B2-2031-453804C1572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0" r="17869" b="-2"/>
          <a:stretch/>
        </p:blipFill>
        <p:spPr>
          <a:xfrm>
            <a:off x="6755955" y="3089540"/>
            <a:ext cx="2388045" cy="3768460"/>
          </a:xfrm>
          <a:prstGeom prst="rect">
            <a:avLst/>
          </a:prstGeom>
        </p:spPr>
      </p:pic>
      <p:pic>
        <p:nvPicPr>
          <p:cNvPr id="10" name="Picture 9" descr="A person and person walking together&#10;&#10;Description automatically generated">
            <a:extLst>
              <a:ext uri="{FF2B5EF4-FFF2-40B4-BE49-F238E27FC236}">
                <a16:creationId xmlns:a16="http://schemas.microsoft.com/office/drawing/2014/main" id="{64E37CB8-3397-9A72-F062-2135B0449C8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01" r="18639" b="-1"/>
          <a:stretch/>
        </p:blipFill>
        <p:spPr>
          <a:xfrm>
            <a:off x="4479633" y="120426"/>
            <a:ext cx="2276322" cy="3604107"/>
          </a:xfrm>
          <a:prstGeom prst="rect">
            <a:avLst/>
          </a:prstGeom>
        </p:spPr>
      </p:pic>
      <p:cxnSp>
        <p:nvCxnSpPr>
          <p:cNvPr id="3111" name="Straight Connector 3110">
            <a:extLst>
              <a:ext uri="{FF2B5EF4-FFF2-40B4-BE49-F238E27FC236}">
                <a16:creationId xmlns:a16="http://schemas.microsoft.com/office/drawing/2014/main" id="{69F8E77D-EF61-4552-BF91-E9050C9B9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55961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3" name="Straight Connector 3112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374000" y="3077010"/>
            <a:ext cx="4770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9">
            <a:extLst>
              <a:ext uri="{FF2B5EF4-FFF2-40B4-BE49-F238E27FC236}">
                <a16:creationId xmlns:a16="http://schemas.microsoft.com/office/drawing/2014/main" id="{7BCB1D5E-54FF-7B43-6226-9F2F195C9D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634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3C0AEF0-4F3F-E9DA-48CE-93278A4871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2025" y="1963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65F804A1-4FDA-7BE4-8B9C-9A9CFB5493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84434" y="3487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732</Words>
  <Application>Microsoft Office PowerPoint</Application>
  <PresentationFormat>On-screen Show (4:3)</PresentationFormat>
  <Paragraphs>91</Paragraphs>
  <Slides>25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Comic Sans MS</vt:lpstr>
      <vt:lpstr>Office Theme</vt:lpstr>
      <vt:lpstr>Materialities (function)</vt:lpstr>
      <vt:lpstr>PowerPoint Presentation</vt:lpstr>
      <vt:lpstr>Serowe, Botswana</vt:lpstr>
      <vt:lpstr>Extent of Kalahari desert</vt:lpstr>
      <vt:lpstr>Bamangwato house, Serowe village, note hill.</vt:lpstr>
      <vt:lpstr>The cattle post</vt:lpstr>
      <vt:lpstr>The lands</vt:lpstr>
      <vt:lpstr>Serowe baskets</vt:lpstr>
      <vt:lpstr>Tswana named basket designs </vt:lpstr>
      <vt:lpstr>PowerPoint Presentation</vt:lpstr>
      <vt:lpstr>Interaction Serowe (Bamangwato, farmers),  and Marulamantsi (Basarwa – San – hunter-gatherers)</vt:lpstr>
      <vt:lpstr>Basarwa (hunter-gatherer) house at Marulamantsi 1993. Note Serowe at long hill in background</vt:lpstr>
      <vt:lpstr>Lemogang Ketahuletswe’s childrens’ house, Marulamantsi 1993</vt:lpstr>
      <vt:lpstr>Thatching grass</vt:lpstr>
      <vt:lpstr>Kika – grain stamping mortar, agricultural equipment made by Basarwa for Bamangwato</vt:lpstr>
      <vt:lpstr>Baskets, Marulamantsi 2005</vt:lpstr>
      <vt:lpstr>Marulamantsi baskets made of plastic bags, displaying a “mentality” of foraging?</vt:lpstr>
      <vt:lpstr>PowerPoint Presentation</vt:lpstr>
      <vt:lpstr>Bamangwato on Basarwa</vt:lpstr>
      <vt:lpstr>...except for one person...Petso’s field</vt:lpstr>
      <vt:lpstr>PowerPoint Presentation</vt:lpstr>
      <vt:lpstr>Structure and agency</vt:lpstr>
      <vt:lpstr>Structuration theory</vt:lpstr>
      <vt:lpstr>Duality of structure</vt:lpstr>
      <vt:lpstr>Good to read/watch: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Ethnoarchaeology</dc:title>
  <dc:creator>Kathy</dc:creator>
  <cp:lastModifiedBy>Kathryn Fewster</cp:lastModifiedBy>
  <cp:revision>13</cp:revision>
  <dcterms:created xsi:type="dcterms:W3CDTF">2006-08-16T00:00:00Z</dcterms:created>
  <dcterms:modified xsi:type="dcterms:W3CDTF">2023-09-19T11:57:45Z</dcterms:modified>
</cp:coreProperties>
</file>