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404" autoAdjust="0"/>
  </p:normalViewPr>
  <p:slideViewPr>
    <p:cSldViewPr snapToGrid="0">
      <p:cViewPr varScale="1">
        <p:scale>
          <a:sx n="62" d="100"/>
          <a:sy n="62" d="100"/>
        </p:scale>
        <p:origin x="804" y="268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anase" userId="fe5a1936f78babcb" providerId="LiveId" clId="{39716F45-FC03-4D56-B54C-9358ECF54028}"/>
    <pc:docChg chg="custSel modSld">
      <pc:chgData name="maria tanase" userId="fe5a1936f78babcb" providerId="LiveId" clId="{39716F45-FC03-4D56-B54C-9358ECF54028}" dt="2026-02-26T21:16:10.392" v="35" actId="20577"/>
      <pc:docMkLst>
        <pc:docMk/>
      </pc:docMkLst>
      <pc:sldChg chg="modSp mod">
        <pc:chgData name="maria tanase" userId="fe5a1936f78babcb" providerId="LiveId" clId="{39716F45-FC03-4D56-B54C-9358ECF54028}" dt="2026-02-26T20:47:28.335" v="31" actId="20577"/>
        <pc:sldMkLst>
          <pc:docMk/>
          <pc:sldMk cId="2435944071" sldId="256"/>
        </pc:sldMkLst>
        <pc:spChg chg="mod">
          <ac:chgData name="maria tanase" userId="fe5a1936f78babcb" providerId="LiveId" clId="{39716F45-FC03-4D56-B54C-9358ECF54028}" dt="2026-02-26T20:47:28.335" v="31" actId="20577"/>
          <ac:spMkLst>
            <pc:docMk/>
            <pc:sldMk cId="2435944071" sldId="256"/>
            <ac:spMk id="3" creationId="{6E0AC40F-ED4A-FC2F-4087-B7A5B747D32C}"/>
          </ac:spMkLst>
        </pc:spChg>
      </pc:sldChg>
      <pc:sldChg chg="modSp mod">
        <pc:chgData name="maria tanase" userId="fe5a1936f78babcb" providerId="LiveId" clId="{39716F45-FC03-4D56-B54C-9358ECF54028}" dt="2026-02-26T21:15:58.114" v="34" actId="20577"/>
        <pc:sldMkLst>
          <pc:docMk/>
          <pc:sldMk cId="1540232530" sldId="262"/>
        </pc:sldMkLst>
        <pc:spChg chg="mod">
          <ac:chgData name="maria tanase" userId="fe5a1936f78babcb" providerId="LiveId" clId="{39716F45-FC03-4D56-B54C-9358ECF54028}" dt="2026-02-26T21:15:58.114" v="34" actId="20577"/>
          <ac:spMkLst>
            <pc:docMk/>
            <pc:sldMk cId="1540232530" sldId="262"/>
            <ac:spMk id="4" creationId="{8D97EBCF-8D1C-0BF3-4529-30DE4F90A969}"/>
          </ac:spMkLst>
        </pc:spChg>
      </pc:sldChg>
      <pc:sldChg chg="modNotesTx">
        <pc:chgData name="maria tanase" userId="fe5a1936f78babcb" providerId="LiveId" clId="{39716F45-FC03-4D56-B54C-9358ECF54028}" dt="2026-02-26T21:16:10.392" v="35" actId="20577"/>
        <pc:sldMkLst>
          <pc:docMk/>
          <pc:sldMk cId="2465352395" sldId="264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30EE03-8BAC-4F7F-8E79-31A08023029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28BA3C7-3319-415A-A633-19E26F20DBAD}">
      <dgm:prSet custT="1"/>
      <dgm:spPr/>
      <dgm:t>
        <a:bodyPr/>
        <a:lstStyle/>
        <a:p>
          <a:r>
            <a:rPr lang="en-GB" sz="2000" dirty="0"/>
            <a:t>Multicultural organisations need leaders who have relational and cross-cultural competencies rather than just authority or technical skill.</a:t>
          </a:r>
          <a:endParaRPr lang="en-US" sz="2000" dirty="0"/>
        </a:p>
      </dgm:t>
    </dgm:pt>
    <dgm:pt modelId="{69D015F9-571E-419B-8DDE-321F725ECE39}" type="parTrans" cxnId="{CD868CF0-ED02-4C44-B09C-EF169D62599F}">
      <dgm:prSet/>
      <dgm:spPr/>
      <dgm:t>
        <a:bodyPr/>
        <a:lstStyle/>
        <a:p>
          <a:endParaRPr lang="en-US"/>
        </a:p>
      </dgm:t>
    </dgm:pt>
    <dgm:pt modelId="{64A81AA7-B994-4A2B-8437-471B7ED136F6}" type="sibTrans" cxnId="{CD868CF0-ED02-4C44-B09C-EF169D62599F}">
      <dgm:prSet/>
      <dgm:spPr/>
      <dgm:t>
        <a:bodyPr/>
        <a:lstStyle/>
        <a:p>
          <a:endParaRPr lang="en-US"/>
        </a:p>
      </dgm:t>
    </dgm:pt>
    <dgm:pt modelId="{1CE9626D-0813-4179-BCEB-776644ABCEEB}">
      <dgm:prSet custT="1"/>
      <dgm:spPr/>
      <dgm:t>
        <a:bodyPr/>
        <a:lstStyle/>
        <a:p>
          <a:r>
            <a:rPr lang="en-GB" sz="2000" dirty="0"/>
            <a:t>The growing globalisation has enhanced cultural diversity in organisations making adaptive leadership to be a must (Financial Times, 2022).</a:t>
          </a:r>
          <a:endParaRPr lang="en-US" sz="2000" dirty="0"/>
        </a:p>
      </dgm:t>
    </dgm:pt>
    <dgm:pt modelId="{511E5172-1FA0-4221-9B3C-9F6EC8BA25C2}" type="parTrans" cxnId="{16265460-CC92-46D2-8E61-6F703FF6BC3A}">
      <dgm:prSet/>
      <dgm:spPr/>
      <dgm:t>
        <a:bodyPr/>
        <a:lstStyle/>
        <a:p>
          <a:endParaRPr lang="en-US"/>
        </a:p>
      </dgm:t>
    </dgm:pt>
    <dgm:pt modelId="{183FBC99-6273-4B4D-9568-1F3EE53591B3}" type="sibTrans" cxnId="{16265460-CC92-46D2-8E61-6F703FF6BC3A}">
      <dgm:prSet/>
      <dgm:spPr/>
      <dgm:t>
        <a:bodyPr/>
        <a:lstStyle/>
        <a:p>
          <a:endParaRPr lang="en-US"/>
        </a:p>
      </dgm:t>
    </dgm:pt>
    <dgm:pt modelId="{A1A17FD0-20FC-4412-B8B7-E9C4131F123D}">
      <dgm:prSet custT="1"/>
      <dgm:spPr/>
      <dgm:t>
        <a:bodyPr/>
        <a:lstStyle/>
        <a:p>
          <a:r>
            <a:rPr lang="en-GB" sz="2000" dirty="0"/>
            <a:t>This presentation is in favour of the idea that Emotional Intelligence (EI) and Cultural Intelligence (CQ), not only make people effective leaders, but also are not guarantees of success.</a:t>
          </a:r>
          <a:endParaRPr lang="en-US" sz="2000" dirty="0"/>
        </a:p>
      </dgm:t>
    </dgm:pt>
    <dgm:pt modelId="{B473C49C-BE6E-46D2-85B8-0A5B01AD04E3}" type="parTrans" cxnId="{B67BBC43-8650-4726-B7E2-0F204723C20D}">
      <dgm:prSet/>
      <dgm:spPr/>
      <dgm:t>
        <a:bodyPr/>
        <a:lstStyle/>
        <a:p>
          <a:endParaRPr lang="en-US"/>
        </a:p>
      </dgm:t>
    </dgm:pt>
    <dgm:pt modelId="{C0728DD1-445E-4CFE-AF34-E0AEA275ECC4}" type="sibTrans" cxnId="{B67BBC43-8650-4726-B7E2-0F204723C20D}">
      <dgm:prSet/>
      <dgm:spPr/>
      <dgm:t>
        <a:bodyPr/>
        <a:lstStyle/>
        <a:p>
          <a:endParaRPr lang="en-US"/>
        </a:p>
      </dgm:t>
    </dgm:pt>
    <dgm:pt modelId="{442B8F1D-C089-4F3F-B5E6-891EDBC0B65C}" type="pres">
      <dgm:prSet presAssocID="{7530EE03-8BAC-4F7F-8E79-31A080230297}" presName="root" presStyleCnt="0">
        <dgm:presLayoutVars>
          <dgm:dir/>
          <dgm:resizeHandles val="exact"/>
        </dgm:presLayoutVars>
      </dgm:prSet>
      <dgm:spPr/>
    </dgm:pt>
    <dgm:pt modelId="{1321E740-F24C-44FE-81C9-3FFEC2A38B3C}" type="pres">
      <dgm:prSet presAssocID="{028BA3C7-3319-415A-A633-19E26F20DBAD}" presName="compNode" presStyleCnt="0"/>
      <dgm:spPr/>
    </dgm:pt>
    <dgm:pt modelId="{FE6C5852-8A45-44A6-8BB1-120B5B3062DF}" type="pres">
      <dgm:prSet presAssocID="{028BA3C7-3319-415A-A633-19E26F20DBAD}" presName="bgRect" presStyleLbl="bgShp" presStyleIdx="0" presStyleCnt="3"/>
      <dgm:spPr/>
    </dgm:pt>
    <dgm:pt modelId="{783B8E26-D825-402A-B297-EC4167FCAB57}" type="pres">
      <dgm:prSet presAssocID="{028BA3C7-3319-415A-A633-19E26F20DBA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E00D4FE-39A7-4BA4-AB3A-9D13FD225AD6}" type="pres">
      <dgm:prSet presAssocID="{028BA3C7-3319-415A-A633-19E26F20DBAD}" presName="spaceRect" presStyleCnt="0"/>
      <dgm:spPr/>
    </dgm:pt>
    <dgm:pt modelId="{406112E0-1670-45A4-A964-730B7DF471E5}" type="pres">
      <dgm:prSet presAssocID="{028BA3C7-3319-415A-A633-19E26F20DBAD}" presName="parTx" presStyleLbl="revTx" presStyleIdx="0" presStyleCnt="3">
        <dgm:presLayoutVars>
          <dgm:chMax val="0"/>
          <dgm:chPref val="0"/>
        </dgm:presLayoutVars>
      </dgm:prSet>
      <dgm:spPr/>
    </dgm:pt>
    <dgm:pt modelId="{38620381-7CCF-4954-9AAF-3E3CD8F4B950}" type="pres">
      <dgm:prSet presAssocID="{64A81AA7-B994-4A2B-8437-471B7ED136F6}" presName="sibTrans" presStyleCnt="0"/>
      <dgm:spPr/>
    </dgm:pt>
    <dgm:pt modelId="{937B75E9-59AC-4823-87E3-1F94EF7A4EFC}" type="pres">
      <dgm:prSet presAssocID="{1CE9626D-0813-4179-BCEB-776644ABCEEB}" presName="compNode" presStyleCnt="0"/>
      <dgm:spPr/>
    </dgm:pt>
    <dgm:pt modelId="{4319E861-F55B-4787-B637-EC575259489A}" type="pres">
      <dgm:prSet presAssocID="{1CE9626D-0813-4179-BCEB-776644ABCEEB}" presName="bgRect" presStyleLbl="bgShp" presStyleIdx="1" presStyleCnt="3"/>
      <dgm:spPr/>
    </dgm:pt>
    <dgm:pt modelId="{EB95B51B-5724-4485-9AE6-C7A5CE7DCBF6}" type="pres">
      <dgm:prSet presAssocID="{1CE9626D-0813-4179-BCEB-776644ABCEE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2845922A-C295-4AB2-BA3E-5683DD32CF8E}" type="pres">
      <dgm:prSet presAssocID="{1CE9626D-0813-4179-BCEB-776644ABCEEB}" presName="spaceRect" presStyleCnt="0"/>
      <dgm:spPr/>
    </dgm:pt>
    <dgm:pt modelId="{4B1010B1-EA3B-49D8-ADAD-2433DE539387}" type="pres">
      <dgm:prSet presAssocID="{1CE9626D-0813-4179-BCEB-776644ABCEEB}" presName="parTx" presStyleLbl="revTx" presStyleIdx="1" presStyleCnt="3">
        <dgm:presLayoutVars>
          <dgm:chMax val="0"/>
          <dgm:chPref val="0"/>
        </dgm:presLayoutVars>
      </dgm:prSet>
      <dgm:spPr/>
    </dgm:pt>
    <dgm:pt modelId="{EBD7EF25-F3B7-4205-B913-B1657835C584}" type="pres">
      <dgm:prSet presAssocID="{183FBC99-6273-4B4D-9568-1F3EE53591B3}" presName="sibTrans" presStyleCnt="0"/>
      <dgm:spPr/>
    </dgm:pt>
    <dgm:pt modelId="{EEB035F4-AE82-43D5-BA84-2E1C950088A0}" type="pres">
      <dgm:prSet presAssocID="{A1A17FD0-20FC-4412-B8B7-E9C4131F123D}" presName="compNode" presStyleCnt="0"/>
      <dgm:spPr/>
    </dgm:pt>
    <dgm:pt modelId="{AFB2AE3D-78FE-4490-BA16-1CB6DD8FA1CD}" type="pres">
      <dgm:prSet presAssocID="{A1A17FD0-20FC-4412-B8B7-E9C4131F123D}" presName="bgRect" presStyleLbl="bgShp" presStyleIdx="2" presStyleCnt="3"/>
      <dgm:spPr/>
    </dgm:pt>
    <dgm:pt modelId="{FF99F08C-5BBB-42F8-845D-ECD0702BFAE7}" type="pres">
      <dgm:prSet presAssocID="{A1A17FD0-20FC-4412-B8B7-E9C4131F123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B0C1E74D-64EE-426E-A912-4E858580B60D}" type="pres">
      <dgm:prSet presAssocID="{A1A17FD0-20FC-4412-B8B7-E9C4131F123D}" presName="spaceRect" presStyleCnt="0"/>
      <dgm:spPr/>
    </dgm:pt>
    <dgm:pt modelId="{6B0CF5FA-4B9C-4B30-B2AA-83AB4A5D6595}" type="pres">
      <dgm:prSet presAssocID="{A1A17FD0-20FC-4412-B8B7-E9C4131F123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6265460-CC92-46D2-8E61-6F703FF6BC3A}" srcId="{7530EE03-8BAC-4F7F-8E79-31A080230297}" destId="{1CE9626D-0813-4179-BCEB-776644ABCEEB}" srcOrd="1" destOrd="0" parTransId="{511E5172-1FA0-4221-9B3C-9F6EC8BA25C2}" sibTransId="{183FBC99-6273-4B4D-9568-1F3EE53591B3}"/>
    <dgm:cxn modelId="{B67BBC43-8650-4726-B7E2-0F204723C20D}" srcId="{7530EE03-8BAC-4F7F-8E79-31A080230297}" destId="{A1A17FD0-20FC-4412-B8B7-E9C4131F123D}" srcOrd="2" destOrd="0" parTransId="{B473C49C-BE6E-46D2-85B8-0A5B01AD04E3}" sibTransId="{C0728DD1-445E-4CFE-AF34-E0AEA275ECC4}"/>
    <dgm:cxn modelId="{6ECBC492-8B4E-4742-BF83-93330153FB5B}" type="presOf" srcId="{A1A17FD0-20FC-4412-B8B7-E9C4131F123D}" destId="{6B0CF5FA-4B9C-4B30-B2AA-83AB4A5D6595}" srcOrd="0" destOrd="0" presId="urn:microsoft.com/office/officeart/2018/2/layout/IconVerticalSolidList"/>
    <dgm:cxn modelId="{D54928BB-C9FC-4367-B93C-ED0B94EF93FA}" type="presOf" srcId="{028BA3C7-3319-415A-A633-19E26F20DBAD}" destId="{406112E0-1670-45A4-A964-730B7DF471E5}" srcOrd="0" destOrd="0" presId="urn:microsoft.com/office/officeart/2018/2/layout/IconVerticalSolidList"/>
    <dgm:cxn modelId="{BC3FD4CD-A341-4D2A-AF48-4F2C6CDAB247}" type="presOf" srcId="{7530EE03-8BAC-4F7F-8E79-31A080230297}" destId="{442B8F1D-C089-4F3F-B5E6-891EDBC0B65C}" srcOrd="0" destOrd="0" presId="urn:microsoft.com/office/officeart/2018/2/layout/IconVerticalSolidList"/>
    <dgm:cxn modelId="{0B1C6BF0-83C6-4E7B-B8F2-9911B91E5E14}" type="presOf" srcId="{1CE9626D-0813-4179-BCEB-776644ABCEEB}" destId="{4B1010B1-EA3B-49D8-ADAD-2433DE539387}" srcOrd="0" destOrd="0" presId="urn:microsoft.com/office/officeart/2018/2/layout/IconVerticalSolidList"/>
    <dgm:cxn modelId="{CD868CF0-ED02-4C44-B09C-EF169D62599F}" srcId="{7530EE03-8BAC-4F7F-8E79-31A080230297}" destId="{028BA3C7-3319-415A-A633-19E26F20DBAD}" srcOrd="0" destOrd="0" parTransId="{69D015F9-571E-419B-8DDE-321F725ECE39}" sibTransId="{64A81AA7-B994-4A2B-8437-471B7ED136F6}"/>
    <dgm:cxn modelId="{6C589F96-08EE-40BE-BEDE-046FA5EA2109}" type="presParOf" srcId="{442B8F1D-C089-4F3F-B5E6-891EDBC0B65C}" destId="{1321E740-F24C-44FE-81C9-3FFEC2A38B3C}" srcOrd="0" destOrd="0" presId="urn:microsoft.com/office/officeart/2018/2/layout/IconVerticalSolidList"/>
    <dgm:cxn modelId="{F345F3D6-DD8D-4F30-BE54-2111FCB1B52F}" type="presParOf" srcId="{1321E740-F24C-44FE-81C9-3FFEC2A38B3C}" destId="{FE6C5852-8A45-44A6-8BB1-120B5B3062DF}" srcOrd="0" destOrd="0" presId="urn:microsoft.com/office/officeart/2018/2/layout/IconVerticalSolidList"/>
    <dgm:cxn modelId="{D550EF66-8287-4873-A610-2C81405C47C0}" type="presParOf" srcId="{1321E740-F24C-44FE-81C9-3FFEC2A38B3C}" destId="{783B8E26-D825-402A-B297-EC4167FCAB57}" srcOrd="1" destOrd="0" presId="urn:microsoft.com/office/officeart/2018/2/layout/IconVerticalSolidList"/>
    <dgm:cxn modelId="{D5771B34-0D93-4759-BBED-43C7291763D4}" type="presParOf" srcId="{1321E740-F24C-44FE-81C9-3FFEC2A38B3C}" destId="{9E00D4FE-39A7-4BA4-AB3A-9D13FD225AD6}" srcOrd="2" destOrd="0" presId="urn:microsoft.com/office/officeart/2018/2/layout/IconVerticalSolidList"/>
    <dgm:cxn modelId="{7E079CF6-030E-4F82-B3B0-B390143B256C}" type="presParOf" srcId="{1321E740-F24C-44FE-81C9-3FFEC2A38B3C}" destId="{406112E0-1670-45A4-A964-730B7DF471E5}" srcOrd="3" destOrd="0" presId="urn:microsoft.com/office/officeart/2018/2/layout/IconVerticalSolidList"/>
    <dgm:cxn modelId="{C8A3DACE-D9BB-4C5A-A693-F62F11980FA4}" type="presParOf" srcId="{442B8F1D-C089-4F3F-B5E6-891EDBC0B65C}" destId="{38620381-7CCF-4954-9AAF-3E3CD8F4B950}" srcOrd="1" destOrd="0" presId="urn:microsoft.com/office/officeart/2018/2/layout/IconVerticalSolidList"/>
    <dgm:cxn modelId="{37566EA5-CF34-4677-AF11-BAC4C13B5983}" type="presParOf" srcId="{442B8F1D-C089-4F3F-B5E6-891EDBC0B65C}" destId="{937B75E9-59AC-4823-87E3-1F94EF7A4EFC}" srcOrd="2" destOrd="0" presId="urn:microsoft.com/office/officeart/2018/2/layout/IconVerticalSolidList"/>
    <dgm:cxn modelId="{7560317E-6560-4F10-920C-BE808CDDFD68}" type="presParOf" srcId="{937B75E9-59AC-4823-87E3-1F94EF7A4EFC}" destId="{4319E861-F55B-4787-B637-EC575259489A}" srcOrd="0" destOrd="0" presId="urn:microsoft.com/office/officeart/2018/2/layout/IconVerticalSolidList"/>
    <dgm:cxn modelId="{5FFE87A6-D248-49C5-BC46-A41C73EC931F}" type="presParOf" srcId="{937B75E9-59AC-4823-87E3-1F94EF7A4EFC}" destId="{EB95B51B-5724-4485-9AE6-C7A5CE7DCBF6}" srcOrd="1" destOrd="0" presId="urn:microsoft.com/office/officeart/2018/2/layout/IconVerticalSolidList"/>
    <dgm:cxn modelId="{993169E8-5D3B-483B-A68F-AF3114F3B5E1}" type="presParOf" srcId="{937B75E9-59AC-4823-87E3-1F94EF7A4EFC}" destId="{2845922A-C295-4AB2-BA3E-5683DD32CF8E}" srcOrd="2" destOrd="0" presId="urn:microsoft.com/office/officeart/2018/2/layout/IconVerticalSolidList"/>
    <dgm:cxn modelId="{747534EE-F1E8-471F-8726-C14D8A125AE9}" type="presParOf" srcId="{937B75E9-59AC-4823-87E3-1F94EF7A4EFC}" destId="{4B1010B1-EA3B-49D8-ADAD-2433DE539387}" srcOrd="3" destOrd="0" presId="urn:microsoft.com/office/officeart/2018/2/layout/IconVerticalSolidList"/>
    <dgm:cxn modelId="{D4E11E4C-517B-4DBB-8CAD-80B2B5A8862A}" type="presParOf" srcId="{442B8F1D-C089-4F3F-B5E6-891EDBC0B65C}" destId="{EBD7EF25-F3B7-4205-B913-B1657835C584}" srcOrd="3" destOrd="0" presId="urn:microsoft.com/office/officeart/2018/2/layout/IconVerticalSolidList"/>
    <dgm:cxn modelId="{9E640423-6470-48EE-97A9-14A5CECEEC73}" type="presParOf" srcId="{442B8F1D-C089-4F3F-B5E6-891EDBC0B65C}" destId="{EEB035F4-AE82-43D5-BA84-2E1C950088A0}" srcOrd="4" destOrd="0" presId="urn:microsoft.com/office/officeart/2018/2/layout/IconVerticalSolidList"/>
    <dgm:cxn modelId="{AB66CA98-1918-4B00-B7D3-FBDBFB27171F}" type="presParOf" srcId="{EEB035F4-AE82-43D5-BA84-2E1C950088A0}" destId="{AFB2AE3D-78FE-4490-BA16-1CB6DD8FA1CD}" srcOrd="0" destOrd="0" presId="urn:microsoft.com/office/officeart/2018/2/layout/IconVerticalSolidList"/>
    <dgm:cxn modelId="{7BF3FEAE-7EC2-4EA9-A9E1-2916EF45B56A}" type="presParOf" srcId="{EEB035F4-AE82-43D5-BA84-2E1C950088A0}" destId="{FF99F08C-5BBB-42F8-845D-ECD0702BFAE7}" srcOrd="1" destOrd="0" presId="urn:microsoft.com/office/officeart/2018/2/layout/IconVerticalSolidList"/>
    <dgm:cxn modelId="{0E92938B-0577-423D-A48B-7A18AB022587}" type="presParOf" srcId="{EEB035F4-AE82-43D5-BA84-2E1C950088A0}" destId="{B0C1E74D-64EE-426E-A912-4E858580B60D}" srcOrd="2" destOrd="0" presId="urn:microsoft.com/office/officeart/2018/2/layout/IconVerticalSolidList"/>
    <dgm:cxn modelId="{F3B6214F-9755-4B02-B74A-B79C4AF573E5}" type="presParOf" srcId="{EEB035F4-AE82-43D5-BA84-2E1C950088A0}" destId="{6B0CF5FA-4B9C-4B30-B2AA-83AB4A5D659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BCACDDE-7768-44CA-86BF-B92A7E5C56C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DABEB45-237A-4306-8261-FD924B47CE33}">
      <dgm:prSet custT="1"/>
      <dgm:spPr/>
      <dgm:t>
        <a:bodyPr/>
        <a:lstStyle/>
        <a:p>
          <a:r>
            <a:rPr lang="en-GB" sz="2000" b="0" i="0" dirty="0"/>
            <a:t>This presentation critically evaluates leadership and management theories in relation to EI and CQ (Learning Outcome 1).</a:t>
          </a:r>
          <a:endParaRPr lang="en-US" sz="2000" dirty="0"/>
        </a:p>
      </dgm:t>
    </dgm:pt>
    <dgm:pt modelId="{25B61794-78D8-462D-9527-C3B46A043B19}" type="parTrans" cxnId="{15AA36DE-D2AA-4394-9A83-26A6A494A169}">
      <dgm:prSet/>
      <dgm:spPr/>
      <dgm:t>
        <a:bodyPr/>
        <a:lstStyle/>
        <a:p>
          <a:endParaRPr lang="en-US"/>
        </a:p>
      </dgm:t>
    </dgm:pt>
    <dgm:pt modelId="{E11A99E9-D5BA-446F-89F5-B3006D0133DC}" type="sibTrans" cxnId="{15AA36DE-D2AA-4394-9A83-26A6A494A169}">
      <dgm:prSet/>
      <dgm:spPr/>
      <dgm:t>
        <a:bodyPr/>
        <a:lstStyle/>
        <a:p>
          <a:endParaRPr lang="en-US"/>
        </a:p>
      </dgm:t>
    </dgm:pt>
    <dgm:pt modelId="{D351A74B-86BE-48BC-BE50-CF5D9FD35B17}">
      <dgm:prSet custT="1"/>
      <dgm:spPr/>
      <dgm:t>
        <a:bodyPr/>
        <a:lstStyle/>
        <a:p>
          <a:r>
            <a:rPr lang="en-GB" sz="2000" b="0" i="0" dirty="0"/>
            <a:t>It examines strategies that enhance leadership effectiveness in multicultural contexts (Learning Outcome 2).</a:t>
          </a:r>
          <a:endParaRPr lang="en-US" sz="2000" dirty="0"/>
        </a:p>
      </dgm:t>
    </dgm:pt>
    <dgm:pt modelId="{CFE608F5-7627-44F9-8E92-C61A0B9B96F5}" type="parTrans" cxnId="{ED8BFC21-85E9-482B-AE4A-9A74ACE7344C}">
      <dgm:prSet/>
      <dgm:spPr/>
      <dgm:t>
        <a:bodyPr/>
        <a:lstStyle/>
        <a:p>
          <a:endParaRPr lang="en-US"/>
        </a:p>
      </dgm:t>
    </dgm:pt>
    <dgm:pt modelId="{FBF44951-E9F9-4AC6-98D5-8CFBC9CFD67D}" type="sibTrans" cxnId="{ED8BFC21-85E9-482B-AE4A-9A74ACE7344C}">
      <dgm:prSet/>
      <dgm:spPr/>
      <dgm:t>
        <a:bodyPr/>
        <a:lstStyle/>
        <a:p>
          <a:endParaRPr lang="en-US"/>
        </a:p>
      </dgm:t>
    </dgm:pt>
    <dgm:pt modelId="{EFFA66CE-2BD5-488A-9999-27D0044E2920}">
      <dgm:prSet custT="1"/>
      <dgm:spPr/>
      <dgm:t>
        <a:bodyPr/>
        <a:lstStyle/>
        <a:p>
          <a:r>
            <a:rPr lang="en-GB" sz="2000" b="0" i="0" dirty="0"/>
            <a:t>The structure moves from classical management foundations to contemporary intelligence-based models and practical application.</a:t>
          </a:r>
          <a:endParaRPr lang="en-US" sz="2000" dirty="0"/>
        </a:p>
      </dgm:t>
    </dgm:pt>
    <dgm:pt modelId="{621F480F-EBDF-40E9-BCC6-E9CD0DAD867A}" type="parTrans" cxnId="{13652D6E-5E0F-494C-A7E7-5A8A22149D3A}">
      <dgm:prSet/>
      <dgm:spPr/>
      <dgm:t>
        <a:bodyPr/>
        <a:lstStyle/>
        <a:p>
          <a:endParaRPr lang="en-US"/>
        </a:p>
      </dgm:t>
    </dgm:pt>
    <dgm:pt modelId="{C92EA825-3CD5-45F9-933A-476656758941}" type="sibTrans" cxnId="{13652D6E-5E0F-494C-A7E7-5A8A22149D3A}">
      <dgm:prSet/>
      <dgm:spPr/>
      <dgm:t>
        <a:bodyPr/>
        <a:lstStyle/>
        <a:p>
          <a:endParaRPr lang="en-US"/>
        </a:p>
      </dgm:t>
    </dgm:pt>
    <dgm:pt modelId="{69A35602-B5B6-8144-B8C0-C2A616A60268}" type="pres">
      <dgm:prSet presAssocID="{FBCACDDE-7768-44CA-86BF-B92A7E5C56C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0931264-91A7-0A4E-BD40-73A299B9FFA0}" type="pres">
      <dgm:prSet presAssocID="{6DABEB45-237A-4306-8261-FD924B47CE33}" presName="hierRoot1" presStyleCnt="0"/>
      <dgm:spPr/>
    </dgm:pt>
    <dgm:pt modelId="{C422190B-1CED-954C-AB4F-FEF663385550}" type="pres">
      <dgm:prSet presAssocID="{6DABEB45-237A-4306-8261-FD924B47CE33}" presName="composite" presStyleCnt="0"/>
      <dgm:spPr/>
    </dgm:pt>
    <dgm:pt modelId="{D8B73EFD-0C1E-514A-A8A5-13F9E69C517C}" type="pres">
      <dgm:prSet presAssocID="{6DABEB45-237A-4306-8261-FD924B47CE33}" presName="background" presStyleLbl="node0" presStyleIdx="0" presStyleCnt="3"/>
      <dgm:spPr/>
    </dgm:pt>
    <dgm:pt modelId="{478A4CAA-ECCC-044B-BEB4-37F572F22C2B}" type="pres">
      <dgm:prSet presAssocID="{6DABEB45-237A-4306-8261-FD924B47CE33}" presName="text" presStyleLbl="fgAcc0" presStyleIdx="0" presStyleCnt="3">
        <dgm:presLayoutVars>
          <dgm:chPref val="3"/>
        </dgm:presLayoutVars>
      </dgm:prSet>
      <dgm:spPr/>
    </dgm:pt>
    <dgm:pt modelId="{4E2C45E5-95EB-1242-A46E-EF2D17CD1424}" type="pres">
      <dgm:prSet presAssocID="{6DABEB45-237A-4306-8261-FD924B47CE33}" presName="hierChild2" presStyleCnt="0"/>
      <dgm:spPr/>
    </dgm:pt>
    <dgm:pt modelId="{A9D08D34-D2B1-6849-B286-3E83F86840F9}" type="pres">
      <dgm:prSet presAssocID="{D351A74B-86BE-48BC-BE50-CF5D9FD35B17}" presName="hierRoot1" presStyleCnt="0"/>
      <dgm:spPr/>
    </dgm:pt>
    <dgm:pt modelId="{F99A918F-F9ED-8049-8D2B-9CFE513D893C}" type="pres">
      <dgm:prSet presAssocID="{D351A74B-86BE-48BC-BE50-CF5D9FD35B17}" presName="composite" presStyleCnt="0"/>
      <dgm:spPr/>
    </dgm:pt>
    <dgm:pt modelId="{1F0CDBFE-1925-ED4B-9CCB-199D29B356AA}" type="pres">
      <dgm:prSet presAssocID="{D351A74B-86BE-48BC-BE50-CF5D9FD35B17}" presName="background" presStyleLbl="node0" presStyleIdx="1" presStyleCnt="3"/>
      <dgm:spPr/>
    </dgm:pt>
    <dgm:pt modelId="{308C13FD-6272-6E43-AE01-E7CEA720C6EE}" type="pres">
      <dgm:prSet presAssocID="{D351A74B-86BE-48BC-BE50-CF5D9FD35B17}" presName="text" presStyleLbl="fgAcc0" presStyleIdx="1" presStyleCnt="3">
        <dgm:presLayoutVars>
          <dgm:chPref val="3"/>
        </dgm:presLayoutVars>
      </dgm:prSet>
      <dgm:spPr/>
    </dgm:pt>
    <dgm:pt modelId="{6863FFF0-291A-7547-84CA-C8740804CAC9}" type="pres">
      <dgm:prSet presAssocID="{D351A74B-86BE-48BC-BE50-CF5D9FD35B17}" presName="hierChild2" presStyleCnt="0"/>
      <dgm:spPr/>
    </dgm:pt>
    <dgm:pt modelId="{82C28EE5-5B3C-154D-9B62-1DA7A4B673CE}" type="pres">
      <dgm:prSet presAssocID="{EFFA66CE-2BD5-488A-9999-27D0044E2920}" presName="hierRoot1" presStyleCnt="0"/>
      <dgm:spPr/>
    </dgm:pt>
    <dgm:pt modelId="{E0537314-427B-2344-B529-BA129B992835}" type="pres">
      <dgm:prSet presAssocID="{EFFA66CE-2BD5-488A-9999-27D0044E2920}" presName="composite" presStyleCnt="0"/>
      <dgm:spPr/>
    </dgm:pt>
    <dgm:pt modelId="{8DF9218D-0C73-EB4B-8002-73C1401E19A9}" type="pres">
      <dgm:prSet presAssocID="{EFFA66CE-2BD5-488A-9999-27D0044E2920}" presName="background" presStyleLbl="node0" presStyleIdx="2" presStyleCnt="3"/>
      <dgm:spPr/>
    </dgm:pt>
    <dgm:pt modelId="{9BA45857-E697-114D-87AD-0138060C29D6}" type="pres">
      <dgm:prSet presAssocID="{EFFA66CE-2BD5-488A-9999-27D0044E2920}" presName="text" presStyleLbl="fgAcc0" presStyleIdx="2" presStyleCnt="3">
        <dgm:presLayoutVars>
          <dgm:chPref val="3"/>
        </dgm:presLayoutVars>
      </dgm:prSet>
      <dgm:spPr/>
    </dgm:pt>
    <dgm:pt modelId="{EDF2AFE2-6AC6-E54F-8D79-EACE126E273F}" type="pres">
      <dgm:prSet presAssocID="{EFFA66CE-2BD5-488A-9999-27D0044E2920}" presName="hierChild2" presStyleCnt="0"/>
      <dgm:spPr/>
    </dgm:pt>
  </dgm:ptLst>
  <dgm:cxnLst>
    <dgm:cxn modelId="{ED8BFC21-85E9-482B-AE4A-9A74ACE7344C}" srcId="{FBCACDDE-7768-44CA-86BF-B92A7E5C56C3}" destId="{D351A74B-86BE-48BC-BE50-CF5D9FD35B17}" srcOrd="1" destOrd="0" parTransId="{CFE608F5-7627-44F9-8E92-C61A0B9B96F5}" sibTransId="{FBF44951-E9F9-4AC6-98D5-8CFBC9CFD67D}"/>
    <dgm:cxn modelId="{88EACC45-A02F-A94E-B401-CF266E193D15}" type="presOf" srcId="{D351A74B-86BE-48BC-BE50-CF5D9FD35B17}" destId="{308C13FD-6272-6E43-AE01-E7CEA720C6EE}" srcOrd="0" destOrd="0" presId="urn:microsoft.com/office/officeart/2005/8/layout/hierarchy1"/>
    <dgm:cxn modelId="{13652D6E-5E0F-494C-A7E7-5A8A22149D3A}" srcId="{FBCACDDE-7768-44CA-86BF-B92A7E5C56C3}" destId="{EFFA66CE-2BD5-488A-9999-27D0044E2920}" srcOrd="2" destOrd="0" parTransId="{621F480F-EBDF-40E9-BCC6-E9CD0DAD867A}" sibTransId="{C92EA825-3CD5-45F9-933A-476656758941}"/>
    <dgm:cxn modelId="{7AE1B480-5400-AA43-9632-9006C9E2130E}" type="presOf" srcId="{6DABEB45-237A-4306-8261-FD924B47CE33}" destId="{478A4CAA-ECCC-044B-BEB4-37F572F22C2B}" srcOrd="0" destOrd="0" presId="urn:microsoft.com/office/officeart/2005/8/layout/hierarchy1"/>
    <dgm:cxn modelId="{89E1B2BB-D8ED-CB46-8D0A-1CC2CF70B653}" type="presOf" srcId="{EFFA66CE-2BD5-488A-9999-27D0044E2920}" destId="{9BA45857-E697-114D-87AD-0138060C29D6}" srcOrd="0" destOrd="0" presId="urn:microsoft.com/office/officeart/2005/8/layout/hierarchy1"/>
    <dgm:cxn modelId="{15AA36DE-D2AA-4394-9A83-26A6A494A169}" srcId="{FBCACDDE-7768-44CA-86BF-B92A7E5C56C3}" destId="{6DABEB45-237A-4306-8261-FD924B47CE33}" srcOrd="0" destOrd="0" parTransId="{25B61794-78D8-462D-9527-C3B46A043B19}" sibTransId="{E11A99E9-D5BA-446F-89F5-B3006D0133DC}"/>
    <dgm:cxn modelId="{0867EAF5-6E09-154F-8D5D-E2A8DE90B2CE}" type="presOf" srcId="{FBCACDDE-7768-44CA-86BF-B92A7E5C56C3}" destId="{69A35602-B5B6-8144-B8C0-C2A616A60268}" srcOrd="0" destOrd="0" presId="urn:microsoft.com/office/officeart/2005/8/layout/hierarchy1"/>
    <dgm:cxn modelId="{27184E77-4044-E04D-8F71-072825D7F15C}" type="presParOf" srcId="{69A35602-B5B6-8144-B8C0-C2A616A60268}" destId="{50931264-91A7-0A4E-BD40-73A299B9FFA0}" srcOrd="0" destOrd="0" presId="urn:microsoft.com/office/officeart/2005/8/layout/hierarchy1"/>
    <dgm:cxn modelId="{9BEAA8F1-D737-C442-A135-4F03185412C9}" type="presParOf" srcId="{50931264-91A7-0A4E-BD40-73A299B9FFA0}" destId="{C422190B-1CED-954C-AB4F-FEF663385550}" srcOrd="0" destOrd="0" presId="urn:microsoft.com/office/officeart/2005/8/layout/hierarchy1"/>
    <dgm:cxn modelId="{3EF7E2B8-4623-1641-924E-7004F35BCCF2}" type="presParOf" srcId="{C422190B-1CED-954C-AB4F-FEF663385550}" destId="{D8B73EFD-0C1E-514A-A8A5-13F9E69C517C}" srcOrd="0" destOrd="0" presId="urn:microsoft.com/office/officeart/2005/8/layout/hierarchy1"/>
    <dgm:cxn modelId="{1536BBC6-A673-1A40-864E-C987F4DBBFF6}" type="presParOf" srcId="{C422190B-1CED-954C-AB4F-FEF663385550}" destId="{478A4CAA-ECCC-044B-BEB4-37F572F22C2B}" srcOrd="1" destOrd="0" presId="urn:microsoft.com/office/officeart/2005/8/layout/hierarchy1"/>
    <dgm:cxn modelId="{0AABD3BC-9CB7-C84C-BED3-33CF023093A8}" type="presParOf" srcId="{50931264-91A7-0A4E-BD40-73A299B9FFA0}" destId="{4E2C45E5-95EB-1242-A46E-EF2D17CD1424}" srcOrd="1" destOrd="0" presId="urn:microsoft.com/office/officeart/2005/8/layout/hierarchy1"/>
    <dgm:cxn modelId="{47741290-CF4B-DB40-9C60-12A0371B1C97}" type="presParOf" srcId="{69A35602-B5B6-8144-B8C0-C2A616A60268}" destId="{A9D08D34-D2B1-6849-B286-3E83F86840F9}" srcOrd="1" destOrd="0" presId="urn:microsoft.com/office/officeart/2005/8/layout/hierarchy1"/>
    <dgm:cxn modelId="{3FACCBA8-EE90-F548-8E8C-4100C6C88CB4}" type="presParOf" srcId="{A9D08D34-D2B1-6849-B286-3E83F86840F9}" destId="{F99A918F-F9ED-8049-8D2B-9CFE513D893C}" srcOrd="0" destOrd="0" presId="urn:microsoft.com/office/officeart/2005/8/layout/hierarchy1"/>
    <dgm:cxn modelId="{66CC7BFF-7B25-1042-8A8A-DEC7BECF0950}" type="presParOf" srcId="{F99A918F-F9ED-8049-8D2B-9CFE513D893C}" destId="{1F0CDBFE-1925-ED4B-9CCB-199D29B356AA}" srcOrd="0" destOrd="0" presId="urn:microsoft.com/office/officeart/2005/8/layout/hierarchy1"/>
    <dgm:cxn modelId="{481022D8-D12D-364B-A672-B95C0DBF6D22}" type="presParOf" srcId="{F99A918F-F9ED-8049-8D2B-9CFE513D893C}" destId="{308C13FD-6272-6E43-AE01-E7CEA720C6EE}" srcOrd="1" destOrd="0" presId="urn:microsoft.com/office/officeart/2005/8/layout/hierarchy1"/>
    <dgm:cxn modelId="{BA3C9368-0CD6-2347-871E-E11D2215855D}" type="presParOf" srcId="{A9D08D34-D2B1-6849-B286-3E83F86840F9}" destId="{6863FFF0-291A-7547-84CA-C8740804CAC9}" srcOrd="1" destOrd="0" presId="urn:microsoft.com/office/officeart/2005/8/layout/hierarchy1"/>
    <dgm:cxn modelId="{C77FEE33-A6B8-2345-BC94-2B14BBC32973}" type="presParOf" srcId="{69A35602-B5B6-8144-B8C0-C2A616A60268}" destId="{82C28EE5-5B3C-154D-9B62-1DA7A4B673CE}" srcOrd="2" destOrd="0" presId="urn:microsoft.com/office/officeart/2005/8/layout/hierarchy1"/>
    <dgm:cxn modelId="{05AF2997-A743-6E4C-81CA-573377F84755}" type="presParOf" srcId="{82C28EE5-5B3C-154D-9B62-1DA7A4B673CE}" destId="{E0537314-427B-2344-B529-BA129B992835}" srcOrd="0" destOrd="0" presId="urn:microsoft.com/office/officeart/2005/8/layout/hierarchy1"/>
    <dgm:cxn modelId="{4A3D3BE3-07B2-D74D-B30B-0D3B894BA652}" type="presParOf" srcId="{E0537314-427B-2344-B529-BA129B992835}" destId="{8DF9218D-0C73-EB4B-8002-73C1401E19A9}" srcOrd="0" destOrd="0" presId="urn:microsoft.com/office/officeart/2005/8/layout/hierarchy1"/>
    <dgm:cxn modelId="{7B80BC96-E0AA-AA44-9F8E-51D35B9DD7CB}" type="presParOf" srcId="{E0537314-427B-2344-B529-BA129B992835}" destId="{9BA45857-E697-114D-87AD-0138060C29D6}" srcOrd="1" destOrd="0" presId="urn:microsoft.com/office/officeart/2005/8/layout/hierarchy1"/>
    <dgm:cxn modelId="{ECBC4E6D-98CB-224C-A32A-AAA0937DCE78}" type="presParOf" srcId="{82C28EE5-5B3C-154D-9B62-1DA7A4B673CE}" destId="{EDF2AFE2-6AC6-E54F-8D79-EACE126E273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6C5852-8A45-44A6-8BB1-120B5B3062DF}">
      <dsp:nvSpPr>
        <dsp:cNvPr id="0" name=""/>
        <dsp:cNvSpPr/>
      </dsp:nvSpPr>
      <dsp:spPr>
        <a:xfrm>
          <a:off x="0" y="5334"/>
          <a:ext cx="6301601" cy="1682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3B8E26-D825-402A-B297-EC4167FCAB57}">
      <dsp:nvSpPr>
        <dsp:cNvPr id="0" name=""/>
        <dsp:cNvSpPr/>
      </dsp:nvSpPr>
      <dsp:spPr>
        <a:xfrm>
          <a:off x="508882" y="383842"/>
          <a:ext cx="926145" cy="9252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6112E0-1670-45A4-A964-730B7DF471E5}">
      <dsp:nvSpPr>
        <dsp:cNvPr id="0" name=""/>
        <dsp:cNvSpPr/>
      </dsp:nvSpPr>
      <dsp:spPr>
        <a:xfrm>
          <a:off x="1943910" y="5334"/>
          <a:ext cx="4281529" cy="1683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13" tIns="178213" rIns="178213" bIns="17821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Multicultural organisations need leaders who have relational and cross-cultural competencies rather than just authority or technical skill.</a:t>
          </a:r>
          <a:endParaRPr lang="en-US" sz="2000" kern="1200" dirty="0"/>
        </a:p>
      </dsp:txBody>
      <dsp:txXfrm>
        <a:off x="1943910" y="5334"/>
        <a:ext cx="4281529" cy="1683900"/>
      </dsp:txXfrm>
    </dsp:sp>
    <dsp:sp modelId="{4319E861-F55B-4787-B637-EC575259489A}">
      <dsp:nvSpPr>
        <dsp:cNvPr id="0" name=""/>
        <dsp:cNvSpPr/>
      </dsp:nvSpPr>
      <dsp:spPr>
        <a:xfrm>
          <a:off x="0" y="2097454"/>
          <a:ext cx="6301601" cy="1682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95B51B-5724-4485-9AE6-C7A5CE7DCBF6}">
      <dsp:nvSpPr>
        <dsp:cNvPr id="0" name=""/>
        <dsp:cNvSpPr/>
      </dsp:nvSpPr>
      <dsp:spPr>
        <a:xfrm>
          <a:off x="508882" y="2475961"/>
          <a:ext cx="926145" cy="9252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1010B1-EA3B-49D8-ADAD-2433DE539387}">
      <dsp:nvSpPr>
        <dsp:cNvPr id="0" name=""/>
        <dsp:cNvSpPr/>
      </dsp:nvSpPr>
      <dsp:spPr>
        <a:xfrm>
          <a:off x="1943910" y="2097454"/>
          <a:ext cx="4281529" cy="1683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13" tIns="178213" rIns="178213" bIns="17821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growing globalisation has enhanced cultural diversity in organisations making adaptive leadership to be a must (Financial Times, 2022).</a:t>
          </a:r>
          <a:endParaRPr lang="en-US" sz="2000" kern="1200" dirty="0"/>
        </a:p>
      </dsp:txBody>
      <dsp:txXfrm>
        <a:off x="1943910" y="2097454"/>
        <a:ext cx="4281529" cy="1683900"/>
      </dsp:txXfrm>
    </dsp:sp>
    <dsp:sp modelId="{AFB2AE3D-78FE-4490-BA16-1CB6DD8FA1CD}">
      <dsp:nvSpPr>
        <dsp:cNvPr id="0" name=""/>
        <dsp:cNvSpPr/>
      </dsp:nvSpPr>
      <dsp:spPr>
        <a:xfrm>
          <a:off x="0" y="4189573"/>
          <a:ext cx="6301601" cy="1682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99F08C-5BBB-42F8-845D-ECD0702BFAE7}">
      <dsp:nvSpPr>
        <dsp:cNvPr id="0" name=""/>
        <dsp:cNvSpPr/>
      </dsp:nvSpPr>
      <dsp:spPr>
        <a:xfrm>
          <a:off x="508882" y="4568080"/>
          <a:ext cx="926145" cy="9252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0CF5FA-4B9C-4B30-B2AA-83AB4A5D6595}">
      <dsp:nvSpPr>
        <dsp:cNvPr id="0" name=""/>
        <dsp:cNvSpPr/>
      </dsp:nvSpPr>
      <dsp:spPr>
        <a:xfrm>
          <a:off x="1943910" y="4189573"/>
          <a:ext cx="4281529" cy="1683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13" tIns="178213" rIns="178213" bIns="17821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This presentation is in favour of the idea that Emotional Intelligence (EI) and Cultural Intelligence (CQ), not only make people effective leaders, but also are not guarantees of success.</a:t>
          </a:r>
          <a:endParaRPr lang="en-US" sz="2000" kern="1200" dirty="0"/>
        </a:p>
      </dsp:txBody>
      <dsp:txXfrm>
        <a:off x="1943910" y="4189573"/>
        <a:ext cx="4281529" cy="16839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B73EFD-0C1E-514A-A8A5-13F9E69C517C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8A4CAA-ECCC-044B-BEB4-37F572F22C2B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This presentation critically evaluates leadership and management theories in relation to EI and CQ (Learning Outcome 1).</a:t>
          </a:r>
          <a:endParaRPr lang="en-US" sz="2000" kern="1200" dirty="0"/>
        </a:p>
      </dsp:txBody>
      <dsp:txXfrm>
        <a:off x="398656" y="1088253"/>
        <a:ext cx="2959127" cy="1837317"/>
      </dsp:txXfrm>
    </dsp:sp>
    <dsp:sp modelId="{1F0CDBFE-1925-ED4B-9CCB-199D29B356AA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8C13FD-6272-6E43-AE01-E7CEA720C6EE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It examines strategies that enhance leadership effectiveness in multicultural contexts (Learning Outcome 2).</a:t>
          </a:r>
          <a:endParaRPr lang="en-US" sz="2000" kern="1200" dirty="0"/>
        </a:p>
      </dsp:txBody>
      <dsp:txXfrm>
        <a:off x="4155097" y="1088253"/>
        <a:ext cx="2959127" cy="1837317"/>
      </dsp:txXfrm>
    </dsp:sp>
    <dsp:sp modelId="{8DF9218D-0C73-EB4B-8002-73C1401E19A9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A45857-E697-114D-87AD-0138060C29D6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The structure moves from classical management foundations to contemporary intelligence-based models and practical application.</a:t>
          </a:r>
          <a:endParaRPr lang="en-US" sz="2000" kern="1200" dirty="0"/>
        </a:p>
      </dsp:txBody>
      <dsp:txXfrm>
        <a:off x="7911539" y="1088253"/>
        <a:ext cx="2959127" cy="18373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60780E-E763-404E-ADD3-3D1DB9D262A9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2F1F7A-EA4E-2249-8D7B-FFE3E6E8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166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0123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488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7441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1348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1317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6060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5893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1459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7642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9334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7381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6330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1516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7034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5186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5216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8081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60928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2F1F7A-EA4E-2249-8D7B-FFE3E6E8224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59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7ABEE-EB8B-D1C9-E2B5-F18076900F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72250C-938B-84E8-AA1F-12A71AC28C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1D417-18F0-BA61-BC38-C34BE060D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5C34A-21D4-7345-A7F6-CA445659FA8C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17F53A-F7AB-1948-A140-8CFBE2DAB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4FAE9-4DB9-A4F0-245F-F0F48CEEA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14CF8-B780-704D-9C73-EEF74131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938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66087-74BA-92C0-5B62-0C1FD9174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6B91B-A39F-095B-2B7C-2EADDB06C0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F029F3-444C-2149-2703-D4C5C3358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5C34A-21D4-7345-A7F6-CA445659FA8C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F28D65-9152-AA2A-56F2-4429015D3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80B6E-8395-B9F3-D05D-44387F1B0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14CF8-B780-704D-9C73-EEF74131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282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7477E-559A-C8FF-7ABA-225F2E6B2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256658-0324-E628-662A-DBB8A7AE26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706E7-91B1-4019-D2E3-817AF1D14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5C34A-21D4-7345-A7F6-CA445659FA8C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164FC6-BDB6-1A7E-0683-0B68DE045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2DC2F1-767B-3F5D-DDA9-DD8149425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14CF8-B780-704D-9C73-EEF74131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008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4276F-9754-7260-D873-1D082F2AE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64C70-D680-0871-5A77-8EA4047875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ED1AD4-2F13-111A-1071-666DD045B9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84F467-A677-BD86-6617-AB2761086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5C34A-21D4-7345-A7F6-CA445659FA8C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F5ECB1-8125-6E90-271C-BC6F051B2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093705-08B3-6516-C13F-45195D284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14CF8-B780-704D-9C73-EEF74131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0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0A706-FC7B-D38A-C856-DC46300F8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325681-7A22-B22E-5665-235A25BA11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C57DED-8C5A-7C47-3561-2DCCFAED72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26039C-6566-F439-C7CE-04A9AC7D6E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38F1E2-6CA4-880D-E1C1-688928C5C8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45A359-5604-9DD7-5807-82C46F7D3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5C34A-21D4-7345-A7F6-CA445659FA8C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C803EC-6C00-2805-D6D3-80553EDD5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E83BC1-9B84-5B4E-E8A4-3817EE6A0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14CF8-B780-704D-9C73-EEF74131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255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B0700-CD2C-F1E1-57B4-EFB3479DD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A809CE-1499-86AF-BC65-26D01197F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5C34A-21D4-7345-A7F6-CA445659FA8C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F5901F-B961-278A-294A-D319521A86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7E8E8C-97C1-497F-AED7-56487CF8BB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14CF8-B780-704D-9C73-EEF74131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752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D8EB70-4DF4-6E49-507D-CFEA46711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5C34A-21D4-7345-A7F6-CA445659FA8C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240948-77E7-DAA8-2354-5BAB03A4D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772174-40DE-83D9-3A95-096BC5DAE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14CF8-B780-704D-9C73-EEF74131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717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46FFD-2CAA-95F9-189B-8D225BAEB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DB77C-4EC1-D70D-7CA3-32EE49A27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ACB8C2-28DD-3B14-3CCC-4602584835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9CA504-5026-52A4-B560-F2F89CE7C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5C34A-21D4-7345-A7F6-CA445659FA8C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2116C-C133-5764-BCFC-412F1CC96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9ABB66-A8A0-0124-920D-82B8E01C3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14CF8-B780-704D-9C73-EEF74131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353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0934F-4644-A004-8ACC-EE50D1259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5AA076-C1AF-C254-23E3-08E4A49F01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488EFB-FD2C-CB93-0899-26CF594BA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6CC0BF-1582-F528-04D1-A1B338D76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5C34A-21D4-7345-A7F6-CA445659FA8C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48C9E1-E2E0-08B8-D648-58ADD8A7F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749F-01B2-4B6A-D503-0BB253BFD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14CF8-B780-704D-9C73-EEF74131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315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B76E5-D32B-4022-44A9-08A99A76A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625EC9-08F8-EE4B-4806-4E692A8222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0B4E6D-4E9B-EA4D-AB4F-6E286EDF5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5C34A-21D4-7345-A7F6-CA445659FA8C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274DD2-8518-429F-6110-2C28420C1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8CF6A-FA40-640B-0E61-4AA1394B0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14CF8-B780-704D-9C73-EEF74131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693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213D0D-5753-08C7-A2D5-78213451FB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473993-DD11-0BDE-1BCD-697DB766A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3D6553-1077-B006-CD4C-F5D69319B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5C34A-21D4-7345-A7F6-CA445659FA8C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B8845-B171-C98F-47F2-0C16CA11A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313EC-AD9A-383C-3AED-3F230CB7F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14CF8-B780-704D-9C73-EEF74131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332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7C0813-A9C5-A852-176C-EE043EF26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CEB3AD-98EB-C4EB-2B31-7EDBDD474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43571A-461A-5766-5491-59A62CB292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A5C34A-21D4-7345-A7F6-CA445659FA8C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0F2130-3253-0C1E-5618-FACFC5C247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90F72-3F96-FB49-DF57-E0E27B43EA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114CF8-B780-704D-9C73-EEF741312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473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234BCC6-39B9-47D9-8BF8-C665401A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6505DB-7D6F-0B8B-AA38-02BEFF2063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31026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AF58BDE-0E91-0A73-F4F0-F790B2543AC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6662" r="-2" b="14364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2A9CE9D-DAC3-40AF-B504-78A64A909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Freeform: Shape 13">
            <a:extLst>
              <a:ext uri="{FF2B5EF4-FFF2-40B4-BE49-F238E27FC236}">
                <a16:creationId xmlns:a16="http://schemas.microsoft.com/office/drawing/2014/main" id="{506D7452-6CDE-4381-86CE-07B245938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957069-3722-520A-9451-0B16EFF876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2" y="1524659"/>
            <a:ext cx="5019074" cy="2774088"/>
          </a:xfrm>
        </p:spPr>
        <p:txBody>
          <a:bodyPr>
            <a:normAutofit/>
          </a:bodyPr>
          <a:lstStyle/>
          <a:p>
            <a:pPr algn="l"/>
            <a:r>
              <a:rPr lang="en-GB" sz="3800" dirty="0"/>
              <a:t>Emotional and Cultural Intelligence in Leadership: Critical Evaluation and Practical Application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0AC40F-ED4A-FC2F-4087-B7A5B747D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4687367"/>
            <a:ext cx="4917948" cy="1335024"/>
          </a:xfrm>
        </p:spPr>
        <p:txBody>
          <a:bodyPr>
            <a:normAutofit fontScale="92500"/>
          </a:bodyPr>
          <a:lstStyle/>
          <a:p>
            <a:pPr algn="l"/>
            <a:r>
              <a:rPr lang="en-GB" sz="2200" dirty="0"/>
              <a:t>Student name: Maria Magdalena Tanase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Student number: 2310348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62DA937-8B55-4317-BD32-98D7AF30E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52EE5A8-045B-4D39-8ED1-51333408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461119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5944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4D2FBD-6292-702C-51CC-519B31C97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Emotional and Cultural Intelligence in Leadership: Critical evaluation and Practical  Application </a:t>
            </a:r>
          </a:p>
        </p:txBody>
      </p:sp>
      <p:grpSp>
        <p:nvGrpSpPr>
          <p:cNvPr id="14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AF421779-88BE-55E3-6997-CA42875632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998128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06404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19092E-09E1-980E-EAD9-E9BD0E4E5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Learning Outcomes &amp; Structure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141BDE1D-778D-F9CD-3628-C90594308B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4559518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15268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161C9A-5ED6-BD8E-4BD9-64E8AD1AD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Defining Leadership &amp;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3020E6-1E9A-4737-608C-50C5BE17EE45}"/>
              </a:ext>
            </a:extLst>
          </p:cNvPr>
          <p:cNvSpPr txBox="1"/>
          <p:nvPr/>
        </p:nvSpPr>
        <p:spPr>
          <a:xfrm>
            <a:off x="1137033" y="2061836"/>
            <a:ext cx="5156509" cy="455486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The influence, vision and relational engagement are linked to leadership, and planning, organizing and control are connected to management 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Historically the classical theory of management laid more focus on task efficiency rather than on emotional or cultural consciousness.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 Leadership and management is however increasingly intertwined in a complex and diverse organizational environment.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EI and CQ are criticisms of mechanistic theory as they redefine the position of relational and cultural competence as the core of leadership success (Northouse, 2021).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4E69EF-138F-AD17-DA35-DBD09F5C18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455052"/>
            <a:ext cx="4788505" cy="3215638"/>
          </a:xfrm>
          <a:prstGeom prst="rect">
            <a:avLst/>
          </a:pr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942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D9943-B211-2FF0-045A-8F9FEF83E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Classical Management Foundations (Fayol)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AA361E-22A7-9D2F-CB9D-B3A3407BD625}"/>
              </a:ext>
            </a:extLst>
          </p:cNvPr>
          <p:cNvSpPr txBox="1"/>
          <p:nvPr/>
        </p:nvSpPr>
        <p:spPr>
          <a:xfrm>
            <a:off x="1137034" y="1940438"/>
            <a:ext cx="4958966" cy="417569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The management principles that Fayol addresses talk of unity of command, authority, discipline and organizational control (Fayol, 1949).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These ideals focus on chain of command and unity.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Such a mechanistic assumption can be useful in terms of coordination and order, but it can also limit flexibility in a culturally diverse workplace.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The modern-day leadership environment is more flexible than classical management frameworks were initially envisioned.</a:t>
            </a: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FCA08E-17DD-2F01-D5E8-DDC65EDF3C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464708"/>
            <a:ext cx="4788505" cy="3196327"/>
          </a:xfrm>
          <a:prstGeom prst="rect">
            <a:avLst/>
          </a:pr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558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C70114-5A8C-C1D0-0472-537EC18D0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Management Assumptions About People (McGregor &amp; Ouchi)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E6AEE8-CC66-0F09-4924-68D89CCEDD07}"/>
              </a:ext>
            </a:extLst>
          </p:cNvPr>
          <p:cNvSpPr txBox="1"/>
          <p:nvPr/>
        </p:nvSpPr>
        <p:spPr>
          <a:xfrm>
            <a:off x="1137034" y="1940438"/>
            <a:ext cx="4958966" cy="61621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Theory X by McGregor supposes that the employees need control and guidance, but Theory Y supposes that people are self-motivated and can be responsible (McGregor, 1960).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 Theory Y is closer to the emotionally intelligent leadership theory because it focuses on trust, empowerment and intrinsic motivation.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This thinking has been furthered by Ouchi in Theory Z which places emphasis on the cultures of collectivism and long-term commitment in organizations (Ouchi, 1981).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767272-A0C8-038F-F0CE-126D5B90FE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392881"/>
            <a:ext cx="4788505" cy="3339981"/>
          </a:xfrm>
          <a:prstGeom prst="rect">
            <a:avLst/>
          </a:pr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021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19D381-0E5D-E836-804E-61400C26D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Leadership Styles Spectrum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97EBCF-8D1C-0BF3-4529-30DE4F90A969}"/>
              </a:ext>
            </a:extLst>
          </p:cNvPr>
          <p:cNvSpPr txBox="1"/>
          <p:nvPr/>
        </p:nvSpPr>
        <p:spPr>
          <a:xfrm>
            <a:off x="1137036" y="2295242"/>
            <a:ext cx="8276026" cy="391505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Autocratic leadership focuses more on authority and decision control which in most cases restricts employee involvement (Lewin, Lippitt and White, 1939). 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In democratic leadership, there is involvement and decision-making. Transformational leadership emphasizes on inspiration and vision and emotional involvement (Bass, 1985).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Servant leadership is characterized by empathy, moral accountability and concern towards followers (Greenleaf, 1977). 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Transformational approaches, participative approaches and servant approaches demand increased emotional awareness and relationship competence.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Autocratic forms of styles can be efficient in the short term, however, they will be insensitive to culture across various organizational settings.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2325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BEA763-375F-BCE7-1920-101D78B53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Emotional Intelligence (EI): Concept &amp;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21CC15-95BB-510C-6BFA-777F500E4206}"/>
              </a:ext>
            </a:extLst>
          </p:cNvPr>
          <p:cNvSpPr txBox="1"/>
          <p:nvPr/>
        </p:nvSpPr>
        <p:spPr>
          <a:xfrm>
            <a:off x="1137034" y="1940438"/>
            <a:ext cx="4958966" cy="417569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Emotional Intelligence is a capacity to recognize, conceive and control feelings in oneself, as well as others (Mayer, Salovey and Caruso, 1997). 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According to Goleman (1998), he finds out five constituents including self-awareness, self-regulation, motivation, empathy and social skills. 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These competencies help leaders to develop trust, address conflict and create psychological safety. 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EI offers a behavioral basis of democratic, transformational and servant leadership styles.</a:t>
            </a: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E45767-E5A5-22C1-FC58-57D8771B21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608031"/>
            <a:ext cx="4788505" cy="2909681"/>
          </a:xfrm>
          <a:prstGeom prst="rect">
            <a:avLst/>
          </a:pr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5023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5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501C7-65C0-7DF5-C5F9-AF586BF4A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Evaluation of Emotional Intelligence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A03BC5-A670-804F-3ADA-02D07EB71E2E}"/>
              </a:ext>
            </a:extLst>
          </p:cNvPr>
          <p:cNvSpPr txBox="1"/>
          <p:nvPr/>
        </p:nvSpPr>
        <p:spPr>
          <a:xfrm>
            <a:off x="1137034" y="1828800"/>
            <a:ext cx="4958966" cy="42873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u="none" strike="noStrike" dirty="0">
                <a:effectLst/>
              </a:rPr>
              <a:t>Empirical studies associate EI with better performance and leadership of teams (Miao, Humphrey and Qian, 2020).</a:t>
            </a: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u="none" strike="noStrike" dirty="0">
                <a:effectLst/>
              </a:rPr>
              <a:t> Strongly emotionally regulated leaders are in a better position to respond to stress and interpersonal conflict.</a:t>
            </a: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u="none" strike="noStrike" dirty="0">
                <a:effectLst/>
              </a:rPr>
              <a:t> But critics state that EI is conceptually similar to personality measures and no longer proves to be consistently measured (Antonakis, 2017).</a:t>
            </a: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u="none" strike="noStrike" dirty="0">
                <a:effectLst/>
              </a:rPr>
              <a:t> It is also controversial that EI is a consistent phenomenon that applies in various cultures.</a:t>
            </a: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u="none" strike="noStrike" dirty="0">
                <a:effectLst/>
              </a:rPr>
              <a:t> Hence, EI can be regarded as a facilitative skill as opposed to a broad solution.</a:t>
            </a:r>
            <a:endParaRPr lang="en-US" sz="1900" dirty="0"/>
          </a:p>
        </p:txBody>
      </p:sp>
      <p:pic>
        <p:nvPicPr>
          <p:cNvPr id="5" name="Picture 4" descr="A brain and heart connected to a plug&#10;&#10;AI-generated content may be incorrect.">
            <a:extLst>
              <a:ext uri="{FF2B5EF4-FFF2-40B4-BE49-F238E27FC236}">
                <a16:creationId xmlns:a16="http://schemas.microsoft.com/office/drawing/2014/main" id="{CFC9839C-FEC3-94E1-70A6-32F7C1EF91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805889"/>
            <a:ext cx="4788505" cy="2513965"/>
          </a:xfrm>
          <a:prstGeom prst="rect">
            <a:avLst/>
          </a:prstGeom>
        </p:spPr>
      </p:pic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352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108708-3DEA-2621-3196-F9AA38628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Cultural Intelligence (CQ): Concept &amp; Model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84BA9A-C7CF-D7E2-499A-71A574FDA1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47" r="-2" b="-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AAC02F-CD2F-9E40-AE9F-42E137F89FFA}"/>
              </a:ext>
            </a:extLst>
          </p:cNvPr>
          <p:cNvSpPr txBox="1"/>
          <p:nvPr/>
        </p:nvSpPr>
        <p:spPr>
          <a:xfrm>
            <a:off x="6797004" y="670559"/>
            <a:ext cx="4555782" cy="54450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Cultural Intelligence is the ability to operate in different cultural environments (Earley and Ang, 2003).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 CQ four dimensions include metacognitive, cognitive, motivational and behavioral.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CQ goes beyond emotional awareness by involving him/herself with cultural knowledge and adaptation of behavior.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 It empowers leaders to decipher other norms and modify communication accordingly.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1023676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BFF1D9-0A1B-5152-4AC9-DA13DACA8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Evaluation of Cultural Intelligence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D0D2FD-3084-83A7-AD88-02064891CE7D}"/>
              </a:ext>
            </a:extLst>
          </p:cNvPr>
          <p:cNvSpPr txBox="1"/>
          <p:nvPr/>
        </p:nvSpPr>
        <p:spPr>
          <a:xfrm>
            <a:off x="1137034" y="1940438"/>
            <a:ext cx="4958966" cy="50064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There are studies that indicate that CQ has a positive effect on cross-cultural leadership performance (</a:t>
            </a:r>
            <a:r>
              <a:rPr lang="en-US" sz="2000" b="0" i="0" u="none" strike="noStrike" dirty="0" err="1">
                <a:effectLst/>
              </a:rPr>
              <a:t>Rockstuhl</a:t>
            </a:r>
            <a:r>
              <a:rPr lang="en-US" sz="2000" b="0" i="0" u="none" strike="noStrike" dirty="0">
                <a:effectLst/>
              </a:rPr>
              <a:t> et al., 2011).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 In multicultural collaboration, motivational and behavioral CQ come into play.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 Nevertheless, the application of cultural knowledge in a rigid manner will only strengthen stereotypes instead of decreasing bias.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 Interventions of training can enhance the level of awareness but do not necessarily lead to behavioral change. 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CQ, as well as EI, improves leadership capacity but lacks structural and organizational limitations.</a:t>
            </a: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5187AE-60F2-E161-9675-FDB664E4A6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422809"/>
            <a:ext cx="4788505" cy="3280125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6665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D65E20-A123-1D65-D0CF-23D2FF6E7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Integrating EI, CQ &amp; Leadership Styles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F6EF9A-A3AF-BF55-B0EB-63BF577701DF}"/>
              </a:ext>
            </a:extLst>
          </p:cNvPr>
          <p:cNvSpPr txBox="1"/>
          <p:nvPr/>
        </p:nvSpPr>
        <p:spPr>
          <a:xfrm>
            <a:off x="1957987" y="2431765"/>
            <a:ext cx="8276026" cy="298124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EI facilitates emotional control and depth in teams.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CQ allows behavioral flexibility between cultures. Both emotional and cultural competencies are used in transformational and servant leadership styles.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It is important to note that to be a good global leader, I have to incorporate both EI and CQ as opposed to focusing on either of the two abilities.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 There are weaknesses reflected by the autocratic forms of leadership in which relational and cultural sensitivity is needed.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5565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60F4C7-63B9-4102-1EE6-E65EFDA72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Business Examples : Emotional Intelligence in Practice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Google – Psychological Safety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76A90B-8CA4-EF99-7FE2-E9F143B487E5}"/>
              </a:ext>
            </a:extLst>
          </p:cNvPr>
          <p:cNvSpPr txBox="1"/>
          <p:nvPr/>
        </p:nvSpPr>
        <p:spPr>
          <a:xfrm>
            <a:off x="1137034" y="1549400"/>
            <a:ext cx="4958966" cy="45667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The Project Aristotle that Google conducted defined psychological safety as the most robust predictor of team effectiveness (Google, 2020)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. The psychological safety is characterized by high scores in empathy, trust and open communication; these attribute towards the dimensions of emotional intelligence as put forward by Goleman (1998). 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Emotionally controlled and socially aware leaders develop an environment in which employees are free to share ideas and explore assumptions. 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The presence of psychological safety, however, does not address the issue of structural or cultural power imbalance in organizations in isolation.</a:t>
            </a: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E458F0-2669-D128-47E6-6F55D9FBAF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716104"/>
            <a:ext cx="4788505" cy="2693534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7815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03E061-1FB7-83C9-0786-D36FB0485C3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182" b="-1"/>
          <a:stretch>
            <a:fillRect/>
          </a:stretch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C96A2E-FBE2-EB7D-B178-289A47E53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300" y="-203200"/>
            <a:ext cx="3184166" cy="16384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b="1" dirty="0"/>
              <a:t>Business Examples : Emotional Intelligence in Practice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074381-E307-4134-5B03-3EE628CA7ACE}"/>
              </a:ext>
            </a:extLst>
          </p:cNvPr>
          <p:cNvSpPr txBox="1"/>
          <p:nvPr/>
        </p:nvSpPr>
        <p:spPr>
          <a:xfrm>
            <a:off x="8046719" y="1435208"/>
            <a:ext cx="3633747" cy="54227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With Satya Nadella, the culture of leadership shifted to empathy and teamwork, internal competition was no longer encouraged, instead of growth attitude was promoted at Microsoft (George, 2020).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 His leadership style demonstrates high level of self-awareness, empathy and social skills in regard to the EI theory. </a:t>
            </a: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0" i="0" u="none" strike="noStrike" dirty="0">
                <a:effectLst/>
              </a:rPr>
              <a:t>However, the key to organizational success was not only emotional intelligence as strategic and technological considerations had the center stage.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864119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769A41-771E-27B1-7CC6-7654CFAE68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3576"/>
          <a:stretch>
            <a:fillRect/>
          </a:stretch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0111EC-016F-92BD-1E0E-0266F2A72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0" y="114301"/>
            <a:ext cx="3450866" cy="16383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100" b="1" dirty="0"/>
              <a:t>Business Examples : Cultural Intelligence in Practice</a:t>
            </a:r>
            <a:br>
              <a:rPr lang="en-US" sz="2100" b="1" dirty="0"/>
            </a:br>
            <a:r>
              <a:rPr lang="en-US" sz="2100" b="1" dirty="0"/>
              <a:t>Starbucks – Cultural Competence &amp; Bias Training</a:t>
            </a:r>
            <a:br>
              <a:rPr lang="en-US" sz="2000" b="1" dirty="0"/>
            </a:b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2BF8E6-79F1-B7FF-2C12-9CBF591565E7}"/>
              </a:ext>
            </a:extLst>
          </p:cNvPr>
          <p:cNvSpPr txBox="1"/>
          <p:nvPr/>
        </p:nvSpPr>
        <p:spPr>
          <a:xfrm>
            <a:off x="7493001" y="1562100"/>
            <a:ext cx="4187466" cy="51815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To resolve cultural sensitivity and inclusion issues, Starbucks introduced the training of racial prejudice on a company-wide level (BBC, 2020).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 This effort is an organizational investment in behavioral and motivational aspects of Cultural Intelligence.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 Through cultural blindness recognition, the leadership showed metacognitive awareness as a reaction to reputational risk.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 Nonetheless, short-term training interventions might not have a persistent behavioral change unless there is more profound reform in an organization.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140050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50900C-2DFA-D76A-386A-14997F4F38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2896"/>
          <a:stretch>
            <a:fillRect/>
          </a:stretch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9B6E7E-BF7E-D88E-63EA-778C806CB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0400" y="0"/>
            <a:ext cx="3400066" cy="16255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b="1" dirty="0"/>
              <a:t>Business Examples : Cultural Intelligence in Practice</a:t>
            </a:r>
            <a:br>
              <a:rPr lang="en-US" sz="2000" b="1" dirty="0"/>
            </a:br>
            <a:r>
              <a:rPr lang="en-US" sz="2000" dirty="0"/>
              <a:t>Airbnb – Global Inclusion Governance</a:t>
            </a:r>
            <a:br>
              <a:rPr lang="en-US" sz="2000" b="1" dirty="0"/>
            </a:b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D49EF5-9CF0-3581-BDD8-EFA934C740AC}"/>
              </a:ext>
            </a:extLst>
          </p:cNvPr>
          <p:cNvSpPr txBox="1"/>
          <p:nvPr/>
        </p:nvSpPr>
        <p:spPr>
          <a:xfrm>
            <a:off x="7480300" y="1346200"/>
            <a:ext cx="4200167" cy="57785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To support the cross-cultural confidence in international markets, Airbnb introduced the principles of inclusion and belonging into its governance frameworks.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 The cognitive and behavioral CQ is manifested in the localization strategies deployed by the organization to fit in different regulatory and cultural environments. 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Cultural responsiveness has helped in building confidence of the stakeholders and global development. 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However, the challenge of balancing international uniformity and local cultural flexibility is still a challenge under leadership.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3252461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Top view of cubes connected with black lines">
            <a:extLst>
              <a:ext uri="{FF2B5EF4-FFF2-40B4-BE49-F238E27FC236}">
                <a16:creationId xmlns:a16="http://schemas.microsoft.com/office/drawing/2014/main" id="{3DEBC65B-1B85-6A1D-1626-7047D8DAB4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378" r="15456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BF7D33-1304-04D4-4EFD-438E70C48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69921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dirty="0"/>
              <a:t>Strategy Design &amp; Implementation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7B2A00-AF35-DE3F-1B9D-882146D9C628}"/>
              </a:ext>
            </a:extLst>
          </p:cNvPr>
          <p:cNvSpPr txBox="1"/>
          <p:nvPr/>
        </p:nvSpPr>
        <p:spPr>
          <a:xfrm>
            <a:off x="6115317" y="1510585"/>
            <a:ext cx="5247340" cy="494172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The EI and CQ can be developed by organizations using recruitment procedures that evaluate relational and cross-cultural competencies. 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Emotional awareness and cultural flexibility can be improved by leadership training programs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Inclusive and emotionally intelligent behaviors can be strengthened by performance management systems. 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Long term effects, however, require long term organizational culture and structural alignment.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 The creation of EI and CQ matches the leader capability to the complexity in the future organizations.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776260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5F5C5-BD1B-CF0B-01B5-ECDAF210A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101600"/>
            <a:ext cx="4646904" cy="1498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842287-0EE6-BB2E-57CD-3EA81C3FF5C5}"/>
              </a:ext>
            </a:extLst>
          </p:cNvPr>
          <p:cNvSpPr txBox="1"/>
          <p:nvPr/>
        </p:nvSpPr>
        <p:spPr>
          <a:xfrm>
            <a:off x="761802" y="1282700"/>
            <a:ext cx="4646905" cy="54737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0" i="0" u="none" strike="noStrike" dirty="0">
                <a:effectLst/>
              </a:rPr>
              <a:t>Classical management theories were focused on structure and control, whereas modern leadership needs relational and cultural competence.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0" i="0" u="none" strike="noStrike" dirty="0">
                <a:effectLst/>
              </a:rPr>
              <a:t>Emotional and Cultural intelligence can be used to increase flexibility, confidence and cooperation within heterogeneous settings.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0" i="0" u="none" strike="noStrike" dirty="0">
                <a:effectLst/>
              </a:rPr>
              <a:t>Nevertheless, these abilities play the role of enablers and not assurances of becoming a successful leader.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0" i="0" u="none" strike="noStrike" dirty="0">
                <a:effectLst/>
              </a:rPr>
              <a:t>Emotional awareness, cultural adaptability as well as ethical judgement in the organizational context are ultimately what makes effective leadership.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1300" dirty="0"/>
            </a:br>
            <a:endParaRPr lang="en-US" sz="1300" dirty="0"/>
          </a:p>
        </p:txBody>
      </p:sp>
      <p:pic>
        <p:nvPicPr>
          <p:cNvPr id="6" name="Picture 5" descr="Colourful carved figures of humans">
            <a:extLst>
              <a:ext uri="{FF2B5EF4-FFF2-40B4-BE49-F238E27FC236}">
                <a16:creationId xmlns:a16="http://schemas.microsoft.com/office/drawing/2014/main" id="{AD428151-3FAC-8C4E-01D6-D45CB2A52D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414" r="18181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1271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nt">
            <a:extLst>
              <a:ext uri="{FF2B5EF4-FFF2-40B4-BE49-F238E27FC236}">
                <a16:creationId xmlns:a16="http://schemas.microsoft.com/office/drawing/2014/main" id="{3B1FBD85-8991-2A31-6956-1A07186D5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13367" y="-2"/>
            <a:ext cx="1078633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252BC7B-4F7B-6E34-71DB-D06EFE32D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56" y="0"/>
            <a:ext cx="11423904" cy="6858000"/>
          </a:xfrm>
          <a:prstGeom prst="rect">
            <a:avLst/>
          </a:prstGeom>
          <a:ln>
            <a:noFill/>
          </a:ln>
          <a:effectLst>
            <a:outerShdw blurRad="317500" dist="127000" dir="2400000" sx="95000" sy="95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2F97F52-C578-5AB2-B699-50008FCBA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680" y="0"/>
            <a:ext cx="11427028" cy="2284810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C7A81F-7C03-A675-BAA0-C26DB88A0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429490"/>
            <a:ext cx="9589765" cy="64487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14B4C7-F0B0-ACEB-1D8B-6220B8DE68C9}"/>
              </a:ext>
            </a:extLst>
          </p:cNvPr>
          <p:cNvSpPr txBox="1"/>
          <p:nvPr/>
        </p:nvSpPr>
        <p:spPr>
          <a:xfrm>
            <a:off x="761800" y="1625601"/>
            <a:ext cx="9590349" cy="4445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Antonakis, J. (2017) ‘On doing better science: From thrill of discovery to policy implications’, </a:t>
            </a:r>
            <a:r>
              <a:rPr lang="en-US" sz="1200" b="0" i="1" u="none" strike="noStrike" dirty="0">
                <a:effectLst/>
              </a:rPr>
              <a:t>The Leadership Quarterly</a:t>
            </a:r>
            <a:r>
              <a:rPr lang="en-US" sz="1200" b="0" i="0" u="none" strike="noStrike" dirty="0">
                <a:effectLst/>
              </a:rPr>
              <a:t>, 28(1), pp. 5–21.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Bass, B.M. (1985) </a:t>
            </a:r>
            <a:r>
              <a:rPr lang="en-US" sz="1200" b="0" i="1" u="none" strike="noStrike" dirty="0">
                <a:effectLst/>
              </a:rPr>
              <a:t>Leadership and Performance Beyond Expectations</a:t>
            </a:r>
            <a:r>
              <a:rPr lang="en-US" sz="1200" b="0" i="0" u="none" strike="noStrike" dirty="0">
                <a:effectLst/>
              </a:rPr>
              <a:t>. New York: Free Press.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BBC (2020) ‘Starbucks closes stores for racial-bias training’, </a:t>
            </a:r>
            <a:r>
              <a:rPr lang="en-US" sz="1200" b="0" i="1" u="none" strike="noStrike" dirty="0">
                <a:effectLst/>
              </a:rPr>
              <a:t>BBC News</a:t>
            </a:r>
            <a:r>
              <a:rPr lang="en-US" sz="1200" b="0" i="0" u="none" strike="noStrike" dirty="0">
                <a:effectLst/>
              </a:rPr>
              <a:t>, 29 May. Available at: https://www.bbc.com/news/business-44289078 (Accessed: 13 February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Earley, P.C. and Ang, S. (2003) </a:t>
            </a:r>
            <a:r>
              <a:rPr lang="en-US" sz="1200" b="0" i="1" u="none" strike="noStrike" dirty="0">
                <a:effectLst/>
              </a:rPr>
              <a:t>Cultural Intelligence: Individual Interactions Across Cultures</a:t>
            </a:r>
            <a:r>
              <a:rPr lang="en-US" sz="1200" b="0" i="0" u="none" strike="noStrike" dirty="0">
                <a:effectLst/>
              </a:rPr>
              <a:t>. Stanford, CA: Stanford University Press.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Fayol, H. (1949) </a:t>
            </a:r>
            <a:r>
              <a:rPr lang="en-US" sz="1200" b="0" i="1" u="none" strike="noStrike" dirty="0">
                <a:effectLst/>
              </a:rPr>
              <a:t>General and Industrial Management</a:t>
            </a:r>
            <a:r>
              <a:rPr lang="en-US" sz="1200" b="0" i="0" u="none" strike="noStrike" dirty="0">
                <a:effectLst/>
              </a:rPr>
              <a:t>. London: Pitman.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Financial Times (2022) ‘Why leaders must rethink management for a hybrid world’, </a:t>
            </a:r>
            <a:r>
              <a:rPr lang="en-US" sz="1200" b="0" i="1" u="none" strike="noStrike" dirty="0">
                <a:effectLst/>
              </a:rPr>
              <a:t>Financial Times</a:t>
            </a:r>
            <a:r>
              <a:rPr lang="en-US" sz="1200" b="0" i="0" u="none" strike="noStrike" dirty="0">
                <a:effectLst/>
              </a:rPr>
              <a:t>, 12 April.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George, B. (2020) ‘The new CEO’s leadership playbook’, </a:t>
            </a:r>
            <a:r>
              <a:rPr lang="en-US" sz="1200" b="0" i="1" u="none" strike="noStrike" dirty="0">
                <a:effectLst/>
              </a:rPr>
              <a:t>Harvard Business Review</a:t>
            </a:r>
            <a:r>
              <a:rPr lang="en-US" sz="1200" b="0" i="0" u="none" strike="noStrike" dirty="0">
                <a:effectLst/>
              </a:rPr>
              <a:t>, 98(2), pp. 62–69.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Goleman, D. (1998) </a:t>
            </a:r>
            <a:r>
              <a:rPr lang="en-US" sz="1200" b="0" i="1" u="none" strike="noStrike" dirty="0">
                <a:effectLst/>
              </a:rPr>
              <a:t>Working with Emotional Intelligence</a:t>
            </a:r>
            <a:r>
              <a:rPr lang="en-US" sz="1200" b="0" i="0" u="none" strike="noStrike" dirty="0">
                <a:effectLst/>
              </a:rPr>
              <a:t>. New York: Bantam Books.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Google (2020) ‘</a:t>
            </a:r>
            <a:r>
              <a:rPr lang="en-US" sz="1200" b="0" i="0" u="none" strike="noStrike" dirty="0" err="1">
                <a:effectLst/>
              </a:rPr>
              <a:t>Re:Work</a:t>
            </a:r>
            <a:r>
              <a:rPr lang="en-US" sz="1200" b="0" i="0" u="none" strike="noStrike" dirty="0">
                <a:effectLst/>
              </a:rPr>
              <a:t> – Guide: Understand team effectiveness’. Available at: https://rework.withgoogle.com/guides/understanding-team-effectiveness/steps/introduction/ (Accessed: 13 February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Greenleaf, R.K. (1977) </a:t>
            </a:r>
            <a:r>
              <a:rPr lang="en-US" sz="1200" b="0" i="1" u="none" strike="noStrike" dirty="0">
                <a:effectLst/>
              </a:rPr>
              <a:t>Servant Leadership: A Journey into the Nature of Legitimate Power and Greatness</a:t>
            </a:r>
            <a:r>
              <a:rPr lang="en-US" sz="1200" b="0" i="0" u="none" strike="noStrike" dirty="0">
                <a:effectLst/>
              </a:rPr>
              <a:t>. New York: Paulist Press.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Lewin, K., Lippitt, R. and White, R.K. (1939) ‘Patterns of aggressive behavior in experimentally created social climates’, </a:t>
            </a:r>
            <a:r>
              <a:rPr lang="en-US" sz="1200" b="0" i="1" u="none" strike="noStrike" dirty="0">
                <a:effectLst/>
              </a:rPr>
              <a:t>Journal of Social Psychology</a:t>
            </a:r>
            <a:r>
              <a:rPr lang="en-US" sz="1200" b="0" i="0" u="none" strike="noStrike" dirty="0">
                <a:effectLst/>
              </a:rPr>
              <a:t>, 10(2), pp. 269–299.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Mayer, J.D., Salovey, P. and Caruso, D.R. (1997) ‘Emotional intelligence: Theory, findings, and implications’, </a:t>
            </a:r>
            <a:r>
              <a:rPr lang="en-US" sz="1200" b="0" i="1" u="none" strike="noStrike" dirty="0">
                <a:effectLst/>
              </a:rPr>
              <a:t>Psychological Inquiry</a:t>
            </a:r>
            <a:r>
              <a:rPr lang="en-US" sz="1200" b="0" i="0" u="none" strike="noStrike" dirty="0">
                <a:effectLst/>
              </a:rPr>
              <a:t>, 15(3), pp. 197–215.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McGregor, D. (1960) </a:t>
            </a:r>
            <a:r>
              <a:rPr lang="en-US" sz="1200" b="0" i="1" u="none" strike="noStrike" dirty="0">
                <a:effectLst/>
              </a:rPr>
              <a:t>The Human Side of Enterprise</a:t>
            </a:r>
            <a:r>
              <a:rPr lang="en-US" sz="1200" b="0" i="0" u="none" strike="noStrike" dirty="0">
                <a:effectLst/>
              </a:rPr>
              <a:t>. New York: McGraw-Hill.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Miao, C., Humphrey, R.H. and Qian, S. (2020) ‘A meta-analysis of emotional intelligence and work attitudes’, </a:t>
            </a:r>
            <a:r>
              <a:rPr lang="en-US" sz="1200" b="0" i="1" u="none" strike="noStrike" dirty="0">
                <a:effectLst/>
              </a:rPr>
              <a:t>Journal of Occupational and Organizational Psychology</a:t>
            </a:r>
            <a:r>
              <a:rPr lang="en-US" sz="1200" b="0" i="0" u="none" strike="noStrike" dirty="0">
                <a:effectLst/>
              </a:rPr>
              <a:t>, 93(1), pp. 177–202.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Northouse, P.G. (2021) </a:t>
            </a:r>
            <a:r>
              <a:rPr lang="en-US" sz="1200" b="0" i="1" u="none" strike="noStrike" dirty="0">
                <a:effectLst/>
              </a:rPr>
              <a:t>Leadership: Theory and Practice</a:t>
            </a:r>
            <a:r>
              <a:rPr lang="en-US" sz="1200" b="0" i="0" u="none" strike="noStrike" dirty="0">
                <a:effectLst/>
              </a:rPr>
              <a:t>. 9th </a:t>
            </a:r>
            <a:r>
              <a:rPr lang="en-US" sz="1200" b="0" i="0" u="none" strike="noStrike" dirty="0" err="1">
                <a:effectLst/>
              </a:rPr>
              <a:t>edn</a:t>
            </a:r>
            <a:r>
              <a:rPr lang="en-US" sz="1200" b="0" i="0" u="none" strike="noStrike" dirty="0">
                <a:effectLst/>
              </a:rPr>
              <a:t>. Thousand Oaks, CA: Sage.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effectLst/>
              </a:rPr>
              <a:t>Ouchi, W.G. (1981) </a:t>
            </a:r>
            <a:r>
              <a:rPr lang="en-US" sz="1200" b="0" i="1" u="none" strike="noStrike" dirty="0">
                <a:effectLst/>
              </a:rPr>
              <a:t>Theory Z: How American Business Can Meet the Japanese Challenge</a:t>
            </a:r>
            <a:r>
              <a:rPr lang="en-US" sz="1200" b="0" i="0" u="none" strike="noStrike" dirty="0">
                <a:effectLst/>
              </a:rPr>
              <a:t>. Reading, MA: Addison-Wesley.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 err="1">
                <a:effectLst/>
              </a:rPr>
              <a:t>Rockstuhl</a:t>
            </a:r>
            <a:r>
              <a:rPr lang="en-US" sz="1200" b="0" i="0" u="none" strike="noStrike" dirty="0">
                <a:effectLst/>
              </a:rPr>
              <a:t>, T., Seiler, S., Ang, S., Van Dyne, L. and Annen, H. (2011) ‘Beyond general intelligence (IQ) and emotional intelligence (EQ): The role of cultural intelligence (CQ) on cross-border leadership effectiveness’, </a:t>
            </a:r>
            <a:r>
              <a:rPr lang="en-US" sz="1200" b="0" i="1" u="none" strike="noStrike" dirty="0">
                <a:effectLst/>
              </a:rPr>
              <a:t>Journal of Social Issues</a:t>
            </a:r>
            <a:r>
              <a:rPr lang="en-US" sz="1200" b="0" i="0" u="none" strike="noStrike" dirty="0">
                <a:effectLst/>
              </a:rPr>
              <a:t>, 67(4), pp. 825–840.</a:t>
            </a:r>
          </a:p>
        </p:txBody>
      </p:sp>
    </p:spTree>
    <p:extLst>
      <p:ext uri="{BB962C8B-B14F-4D97-AF65-F5344CB8AC3E}">
        <p14:creationId xmlns:p14="http://schemas.microsoft.com/office/powerpoint/2010/main" val="10855431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2076</Words>
  <Application>Microsoft Office PowerPoint</Application>
  <PresentationFormat>Widescreen</PresentationFormat>
  <Paragraphs>144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Meiryo</vt:lpstr>
      <vt:lpstr>Aptos</vt:lpstr>
      <vt:lpstr>Aptos Display</vt:lpstr>
      <vt:lpstr>Arial</vt:lpstr>
      <vt:lpstr>Avenir Next LT Pro</vt:lpstr>
      <vt:lpstr>Calibri</vt:lpstr>
      <vt:lpstr>Office Theme</vt:lpstr>
      <vt:lpstr>Emotional and Cultural Intelligence in Leadership: Critical Evaluation and Practical Application</vt:lpstr>
      <vt:lpstr>Emotional and Cultural Intelligence in Leadership: Critical evaluation and Practical  Application </vt:lpstr>
      <vt:lpstr>Learning Outcomes &amp; Structure</vt:lpstr>
      <vt:lpstr>Defining Leadership &amp; Management</vt:lpstr>
      <vt:lpstr>Classical Management Foundations (Fayol)</vt:lpstr>
      <vt:lpstr>Management Assumptions About People (McGregor &amp; Ouchi)</vt:lpstr>
      <vt:lpstr>Leadership Styles Spectrum</vt:lpstr>
      <vt:lpstr>Emotional Intelligence (EI): Concept &amp; Model</vt:lpstr>
      <vt:lpstr>Critical Evaluation of Emotional Intelligence</vt:lpstr>
      <vt:lpstr>Cultural Intelligence (CQ): Concept &amp; Model</vt:lpstr>
      <vt:lpstr>Critical Evaluation of Cultural Intelligence</vt:lpstr>
      <vt:lpstr>Integrating EI, CQ &amp; Leadership Styles</vt:lpstr>
      <vt:lpstr>Business Examples : Emotional Intelligence in Practice Google – Psychological Safety </vt:lpstr>
      <vt:lpstr>Business Examples : Emotional Intelligence in Practice</vt:lpstr>
      <vt:lpstr>Business Examples : Cultural Intelligence in Practice Starbucks – Cultural Competence &amp; Bias Training </vt:lpstr>
      <vt:lpstr>Business Examples : Cultural Intelligence in Practice Airbnb – Global Inclusion Governance </vt:lpstr>
      <vt:lpstr>Strategy Design &amp; Implementation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Emotional and Cultural Intelligence in Leadership: Critical Evaluation and Practical Application</dc:title>
  <dc:creator>Sabrina Belcianu</dc:creator>
  <cp:lastModifiedBy>maria tanase</cp:lastModifiedBy>
  <cp:revision>4</cp:revision>
  <cp:lastPrinted>2026-02-13T17:07:40Z</cp:lastPrinted>
  <dcterms:created xsi:type="dcterms:W3CDTF">2026-02-13T16:13:25Z</dcterms:created>
  <dcterms:modified xsi:type="dcterms:W3CDTF">2026-02-26T21:16:18Z</dcterms:modified>
</cp:coreProperties>
</file>