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7" r:id="rId2"/>
  </p:sldMasterIdLst>
  <p:sldIdLst>
    <p:sldId id="256" r:id="rId3"/>
    <p:sldId id="257" r:id="rId4"/>
    <p:sldId id="258" r:id="rId5"/>
    <p:sldId id="259" r:id="rId6"/>
    <p:sldId id="261" r:id="rId7"/>
    <p:sldId id="260" r:id="rId8"/>
    <p:sldId id="262" r:id="rId9"/>
    <p:sldId id="263" r:id="rId10"/>
    <p:sldId id="264" r:id="rId11"/>
    <p:sldId id="265" r:id="rId12"/>
    <p:sldId id="267" r:id="rId13"/>
    <p:sldId id="282" r:id="rId14"/>
    <p:sldId id="268" r:id="rId15"/>
    <p:sldId id="269" r:id="rId16"/>
    <p:sldId id="286" r:id="rId17"/>
    <p:sldId id="287" r:id="rId18"/>
    <p:sldId id="288" r:id="rId19"/>
    <p:sldId id="289" r:id="rId20"/>
    <p:sldId id="290" r:id="rId21"/>
    <p:sldId id="291" r:id="rId22"/>
    <p:sldId id="283" r:id="rId23"/>
    <p:sldId id="294" r:id="rId24"/>
    <p:sldId id="284" r:id="rId25"/>
    <p:sldId id="285" r:id="rId26"/>
    <p:sldId id="271" r:id="rId27"/>
    <p:sldId id="275" r:id="rId28"/>
    <p:sldId id="276" r:id="rId29"/>
    <p:sldId id="277" r:id="rId30"/>
    <p:sldId id="292" r:id="rId31"/>
    <p:sldId id="278" r:id="rId32"/>
    <p:sldId id="280" r:id="rId33"/>
    <p:sldId id="281"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93BA2B-E0A9-4615-9A10-D2481D29C854}" v="45" dt="2025-09-02T10:45:40.0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7451" autoAdjust="0"/>
    <p:restoredTop sz="94660"/>
  </p:normalViewPr>
  <p:slideViewPr>
    <p:cSldViewPr snapToGrid="0">
      <p:cViewPr varScale="1">
        <p:scale>
          <a:sx n="83" d="100"/>
          <a:sy n="83" d="100"/>
        </p:scale>
        <p:origin x="120" y="5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microsoft.com/office/2016/11/relationships/changesInfo" Target="changesInfos/changesInfo1.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presProps" Target="presProps.xml"/><Relationship Id="rId8" Type="http://schemas.openxmlformats.org/officeDocument/2006/relationships/slide" Target="slides/slide6.xml"/><Relationship Id="rId3"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indy Hunt" userId="861b56f6-9294-4fe7-8581-72715adbb7f5" providerId="ADAL" clId="{2A93BA2B-E0A9-4615-9A10-D2481D29C854}"/>
    <pc:docChg chg="custSel addSld delSld modSld sldOrd">
      <pc:chgData name="Cindy Hunt" userId="861b56f6-9294-4fe7-8581-72715adbb7f5" providerId="ADAL" clId="{2A93BA2B-E0A9-4615-9A10-D2481D29C854}" dt="2025-09-02T10:59:56.176" v="1367" actId="20577"/>
      <pc:docMkLst>
        <pc:docMk/>
      </pc:docMkLst>
      <pc:sldChg chg="modSp mod">
        <pc:chgData name="Cindy Hunt" userId="861b56f6-9294-4fe7-8581-72715adbb7f5" providerId="ADAL" clId="{2A93BA2B-E0A9-4615-9A10-D2481D29C854}" dt="2025-09-01T18:33:39.143" v="113" actId="113"/>
        <pc:sldMkLst>
          <pc:docMk/>
          <pc:sldMk cId="2169138443" sldId="259"/>
        </pc:sldMkLst>
        <pc:spChg chg="mod">
          <ac:chgData name="Cindy Hunt" userId="861b56f6-9294-4fe7-8581-72715adbb7f5" providerId="ADAL" clId="{2A93BA2B-E0A9-4615-9A10-D2481D29C854}" dt="2025-09-01T18:33:39.143" v="113" actId="113"/>
          <ac:spMkLst>
            <pc:docMk/>
            <pc:sldMk cId="2169138443" sldId="259"/>
            <ac:spMk id="3" creationId="{DCF95E14-066D-EF7D-2CED-E3DC81FEA520}"/>
          </ac:spMkLst>
        </pc:spChg>
        <pc:spChg chg="mod">
          <ac:chgData name="Cindy Hunt" userId="861b56f6-9294-4fe7-8581-72715adbb7f5" providerId="ADAL" clId="{2A93BA2B-E0A9-4615-9A10-D2481D29C854}" dt="2025-09-01T18:33:28.865" v="110" actId="27636"/>
          <ac:spMkLst>
            <pc:docMk/>
            <pc:sldMk cId="2169138443" sldId="259"/>
            <ac:spMk id="4" creationId="{C942F050-18B2-521C-2483-E7D0DCEDC5A4}"/>
          </ac:spMkLst>
        </pc:spChg>
      </pc:sldChg>
      <pc:sldChg chg="modSp mod">
        <pc:chgData name="Cindy Hunt" userId="861b56f6-9294-4fe7-8581-72715adbb7f5" providerId="ADAL" clId="{2A93BA2B-E0A9-4615-9A10-D2481D29C854}" dt="2025-09-01T18:47:12.365" v="774" actId="27636"/>
        <pc:sldMkLst>
          <pc:docMk/>
          <pc:sldMk cId="2682009235" sldId="260"/>
        </pc:sldMkLst>
        <pc:spChg chg="mod">
          <ac:chgData name="Cindy Hunt" userId="861b56f6-9294-4fe7-8581-72715adbb7f5" providerId="ADAL" clId="{2A93BA2B-E0A9-4615-9A10-D2481D29C854}" dt="2025-09-01T18:43:07.181" v="751" actId="20577"/>
          <ac:spMkLst>
            <pc:docMk/>
            <pc:sldMk cId="2682009235" sldId="260"/>
            <ac:spMk id="2" creationId="{BC697E35-7302-1783-BE03-91AD3B92BB38}"/>
          </ac:spMkLst>
        </pc:spChg>
        <pc:spChg chg="mod">
          <ac:chgData name="Cindy Hunt" userId="861b56f6-9294-4fe7-8581-72715adbb7f5" providerId="ADAL" clId="{2A93BA2B-E0A9-4615-9A10-D2481D29C854}" dt="2025-09-01T18:46:10.329" v="765" actId="255"/>
          <ac:spMkLst>
            <pc:docMk/>
            <pc:sldMk cId="2682009235" sldId="260"/>
            <ac:spMk id="3" creationId="{7E4CC50D-EABB-E2DA-8A2C-CB0E82F007D2}"/>
          </ac:spMkLst>
        </pc:spChg>
        <pc:spChg chg="mod">
          <ac:chgData name="Cindy Hunt" userId="861b56f6-9294-4fe7-8581-72715adbb7f5" providerId="ADAL" clId="{2A93BA2B-E0A9-4615-9A10-D2481D29C854}" dt="2025-09-01T18:47:12.365" v="774" actId="27636"/>
          <ac:spMkLst>
            <pc:docMk/>
            <pc:sldMk cId="2682009235" sldId="260"/>
            <ac:spMk id="4" creationId="{F10BA3D6-E0F4-CC1A-9041-298DDD896C55}"/>
          </ac:spMkLst>
        </pc:spChg>
      </pc:sldChg>
      <pc:sldChg chg="ord">
        <pc:chgData name="Cindy Hunt" userId="861b56f6-9294-4fe7-8581-72715adbb7f5" providerId="ADAL" clId="{2A93BA2B-E0A9-4615-9A10-D2481D29C854}" dt="2025-09-01T18:48:03.864" v="776"/>
        <pc:sldMkLst>
          <pc:docMk/>
          <pc:sldMk cId="3576396082" sldId="261"/>
        </pc:sldMkLst>
      </pc:sldChg>
      <pc:sldChg chg="modSp mod">
        <pc:chgData name="Cindy Hunt" userId="861b56f6-9294-4fe7-8581-72715adbb7f5" providerId="ADAL" clId="{2A93BA2B-E0A9-4615-9A10-D2481D29C854}" dt="2025-09-01T18:48:49.819" v="777" actId="2711"/>
        <pc:sldMkLst>
          <pc:docMk/>
          <pc:sldMk cId="1043542525" sldId="264"/>
        </pc:sldMkLst>
        <pc:spChg chg="mod">
          <ac:chgData name="Cindy Hunt" userId="861b56f6-9294-4fe7-8581-72715adbb7f5" providerId="ADAL" clId="{2A93BA2B-E0A9-4615-9A10-D2481D29C854}" dt="2025-09-01T18:48:49.819" v="777" actId="2711"/>
          <ac:spMkLst>
            <pc:docMk/>
            <pc:sldMk cId="1043542525" sldId="264"/>
            <ac:spMk id="3" creationId="{8EB1B294-0155-8BD9-826A-710E5FEF4737}"/>
          </ac:spMkLst>
        </pc:spChg>
      </pc:sldChg>
      <pc:sldChg chg="modSp mod">
        <pc:chgData name="Cindy Hunt" userId="861b56f6-9294-4fe7-8581-72715adbb7f5" providerId="ADAL" clId="{2A93BA2B-E0A9-4615-9A10-D2481D29C854}" dt="2025-09-01T18:21:58.324" v="31" actId="20577"/>
        <pc:sldMkLst>
          <pc:docMk/>
          <pc:sldMk cId="2993701365" sldId="267"/>
        </pc:sldMkLst>
        <pc:spChg chg="mod">
          <ac:chgData name="Cindy Hunt" userId="861b56f6-9294-4fe7-8581-72715adbb7f5" providerId="ADAL" clId="{2A93BA2B-E0A9-4615-9A10-D2481D29C854}" dt="2025-09-01T18:21:48.333" v="16" actId="20577"/>
          <ac:spMkLst>
            <pc:docMk/>
            <pc:sldMk cId="2993701365" sldId="267"/>
            <ac:spMk id="2" creationId="{142ECFA6-FCC2-C84B-6E40-F4977039265F}"/>
          </ac:spMkLst>
        </pc:spChg>
        <pc:spChg chg="mod">
          <ac:chgData name="Cindy Hunt" userId="861b56f6-9294-4fe7-8581-72715adbb7f5" providerId="ADAL" clId="{2A93BA2B-E0A9-4615-9A10-D2481D29C854}" dt="2025-09-01T18:21:58.324" v="31" actId="20577"/>
          <ac:spMkLst>
            <pc:docMk/>
            <pc:sldMk cId="2993701365" sldId="267"/>
            <ac:spMk id="4" creationId="{C20ACB24-6186-8612-0BCC-5A28810FF04A}"/>
          </ac:spMkLst>
        </pc:spChg>
      </pc:sldChg>
      <pc:sldChg chg="modSp mod">
        <pc:chgData name="Cindy Hunt" userId="861b56f6-9294-4fe7-8581-72715adbb7f5" providerId="ADAL" clId="{2A93BA2B-E0A9-4615-9A10-D2481D29C854}" dt="2025-09-02T09:25:58.476" v="1188" actId="207"/>
        <pc:sldMkLst>
          <pc:docMk/>
          <pc:sldMk cId="2541973836" sldId="269"/>
        </pc:sldMkLst>
        <pc:spChg chg="mod">
          <ac:chgData name="Cindy Hunt" userId="861b56f6-9294-4fe7-8581-72715adbb7f5" providerId="ADAL" clId="{2A93BA2B-E0A9-4615-9A10-D2481D29C854}" dt="2025-09-02T09:25:58.476" v="1188" actId="207"/>
          <ac:spMkLst>
            <pc:docMk/>
            <pc:sldMk cId="2541973836" sldId="269"/>
            <ac:spMk id="2" creationId="{9F62DAD2-8B4D-4C84-01AC-73752CFB2033}"/>
          </ac:spMkLst>
        </pc:spChg>
      </pc:sldChg>
      <pc:sldChg chg="del">
        <pc:chgData name="Cindy Hunt" userId="861b56f6-9294-4fe7-8581-72715adbb7f5" providerId="ADAL" clId="{2A93BA2B-E0A9-4615-9A10-D2481D29C854}" dt="2025-09-01T19:30:08.238" v="1124" actId="47"/>
        <pc:sldMkLst>
          <pc:docMk/>
          <pc:sldMk cId="3097297846" sldId="270"/>
        </pc:sldMkLst>
      </pc:sldChg>
      <pc:sldChg chg="modSp mod">
        <pc:chgData name="Cindy Hunt" userId="861b56f6-9294-4fe7-8581-72715adbb7f5" providerId="ADAL" clId="{2A93BA2B-E0A9-4615-9A10-D2481D29C854}" dt="2025-09-02T09:14:09.311" v="1144" actId="207"/>
        <pc:sldMkLst>
          <pc:docMk/>
          <pc:sldMk cId="471947597" sldId="271"/>
        </pc:sldMkLst>
        <pc:spChg chg="mod">
          <ac:chgData name="Cindy Hunt" userId="861b56f6-9294-4fe7-8581-72715adbb7f5" providerId="ADAL" clId="{2A93BA2B-E0A9-4615-9A10-D2481D29C854}" dt="2025-09-02T09:14:09.311" v="1144" actId="207"/>
          <ac:spMkLst>
            <pc:docMk/>
            <pc:sldMk cId="471947597" sldId="271"/>
            <ac:spMk id="2" creationId="{6D5949B9-D08A-3661-18D0-C44F3FF39A6A}"/>
          </ac:spMkLst>
        </pc:spChg>
      </pc:sldChg>
      <pc:sldChg chg="del">
        <pc:chgData name="Cindy Hunt" userId="861b56f6-9294-4fe7-8581-72715adbb7f5" providerId="ADAL" clId="{2A93BA2B-E0A9-4615-9A10-D2481D29C854}" dt="2025-09-01T19:08:30.775" v="952" actId="47"/>
        <pc:sldMkLst>
          <pc:docMk/>
          <pc:sldMk cId="642740" sldId="273"/>
        </pc:sldMkLst>
      </pc:sldChg>
      <pc:sldChg chg="del">
        <pc:chgData name="Cindy Hunt" userId="861b56f6-9294-4fe7-8581-72715adbb7f5" providerId="ADAL" clId="{2A93BA2B-E0A9-4615-9A10-D2481D29C854}" dt="2025-09-01T19:08:13.090" v="951" actId="47"/>
        <pc:sldMkLst>
          <pc:docMk/>
          <pc:sldMk cId="668141314" sldId="274"/>
        </pc:sldMkLst>
      </pc:sldChg>
      <pc:sldChg chg="modSp del mod">
        <pc:chgData name="Cindy Hunt" userId="861b56f6-9294-4fe7-8581-72715adbb7f5" providerId="ADAL" clId="{2A93BA2B-E0A9-4615-9A10-D2481D29C854}" dt="2025-09-02T10:58:38.139" v="1357" actId="47"/>
        <pc:sldMkLst>
          <pc:docMk/>
          <pc:sldMk cId="3026247876" sldId="279"/>
        </pc:sldMkLst>
        <pc:spChg chg="mod">
          <ac:chgData name="Cindy Hunt" userId="861b56f6-9294-4fe7-8581-72715adbb7f5" providerId="ADAL" clId="{2A93BA2B-E0A9-4615-9A10-D2481D29C854}" dt="2025-09-02T09:10:46.349" v="1143" actId="255"/>
          <ac:spMkLst>
            <pc:docMk/>
            <pc:sldMk cId="3026247876" sldId="279"/>
            <ac:spMk id="3" creationId="{0D0C55B9-9896-616F-D3A9-01736355D2BD}"/>
          </ac:spMkLst>
        </pc:spChg>
      </pc:sldChg>
      <pc:sldChg chg="modSp mod">
        <pc:chgData name="Cindy Hunt" userId="861b56f6-9294-4fe7-8581-72715adbb7f5" providerId="ADAL" clId="{2A93BA2B-E0A9-4615-9A10-D2481D29C854}" dt="2025-09-02T10:59:56.176" v="1367" actId="20577"/>
        <pc:sldMkLst>
          <pc:docMk/>
          <pc:sldMk cId="491667904" sldId="281"/>
        </pc:sldMkLst>
        <pc:spChg chg="mod">
          <ac:chgData name="Cindy Hunt" userId="861b56f6-9294-4fe7-8581-72715adbb7f5" providerId="ADAL" clId="{2A93BA2B-E0A9-4615-9A10-D2481D29C854}" dt="2025-09-02T10:59:56.176" v="1367" actId="20577"/>
          <ac:spMkLst>
            <pc:docMk/>
            <pc:sldMk cId="491667904" sldId="281"/>
            <ac:spMk id="3" creationId="{A53769DC-71DA-DC46-6A2E-92566BF8515A}"/>
          </ac:spMkLst>
        </pc:spChg>
      </pc:sldChg>
      <pc:sldChg chg="modSp new mod">
        <pc:chgData name="Cindy Hunt" userId="861b56f6-9294-4fe7-8581-72715adbb7f5" providerId="ADAL" clId="{2A93BA2B-E0A9-4615-9A10-D2481D29C854}" dt="2025-09-01T19:00:40.536" v="841" actId="2711"/>
        <pc:sldMkLst>
          <pc:docMk/>
          <pc:sldMk cId="3389202284" sldId="282"/>
        </pc:sldMkLst>
        <pc:spChg chg="mod">
          <ac:chgData name="Cindy Hunt" userId="861b56f6-9294-4fe7-8581-72715adbb7f5" providerId="ADAL" clId="{2A93BA2B-E0A9-4615-9A10-D2481D29C854}" dt="2025-09-01T19:00:40.536" v="841" actId="2711"/>
          <ac:spMkLst>
            <pc:docMk/>
            <pc:sldMk cId="3389202284" sldId="282"/>
            <ac:spMk id="2" creationId="{4251CE27-9551-3282-44DF-2701F0A3929F}"/>
          </ac:spMkLst>
        </pc:spChg>
        <pc:spChg chg="mod">
          <ac:chgData name="Cindy Hunt" userId="861b56f6-9294-4fe7-8581-72715adbb7f5" providerId="ADAL" clId="{2A93BA2B-E0A9-4615-9A10-D2481D29C854}" dt="2025-09-01T18:59:31.961" v="787" actId="255"/>
          <ac:spMkLst>
            <pc:docMk/>
            <pc:sldMk cId="3389202284" sldId="282"/>
            <ac:spMk id="3" creationId="{7B6361FE-B12A-2241-3CD0-1D0DE69C0138}"/>
          </ac:spMkLst>
        </pc:spChg>
        <pc:spChg chg="mod">
          <ac:chgData name="Cindy Hunt" userId="861b56f6-9294-4fe7-8581-72715adbb7f5" providerId="ADAL" clId="{2A93BA2B-E0A9-4615-9A10-D2481D29C854}" dt="2025-09-01T18:58:02.387" v="782" actId="20577"/>
          <ac:spMkLst>
            <pc:docMk/>
            <pc:sldMk cId="3389202284" sldId="282"/>
            <ac:spMk id="4" creationId="{940B5AF4-7B0A-F1AF-AD00-46003CD5A406}"/>
          </ac:spMkLst>
        </pc:spChg>
      </pc:sldChg>
      <pc:sldChg chg="addSp delSp modSp new mod">
        <pc:chgData name="Cindy Hunt" userId="861b56f6-9294-4fe7-8581-72715adbb7f5" providerId="ADAL" clId="{2A93BA2B-E0A9-4615-9A10-D2481D29C854}" dt="2025-09-02T09:31:25.346" v="1227" actId="20577"/>
        <pc:sldMkLst>
          <pc:docMk/>
          <pc:sldMk cId="1945073514" sldId="283"/>
        </pc:sldMkLst>
        <pc:spChg chg="del">
          <ac:chgData name="Cindy Hunt" userId="861b56f6-9294-4fe7-8581-72715adbb7f5" providerId="ADAL" clId="{2A93BA2B-E0A9-4615-9A10-D2481D29C854}" dt="2025-09-01T19:21:19.702" v="954"/>
          <ac:spMkLst>
            <pc:docMk/>
            <pc:sldMk cId="1945073514" sldId="283"/>
            <ac:spMk id="2" creationId="{E77B06FF-471C-AD45-38AA-C869A914DA27}"/>
          </ac:spMkLst>
        </pc:spChg>
        <pc:spChg chg="del">
          <ac:chgData name="Cindy Hunt" userId="861b56f6-9294-4fe7-8581-72715adbb7f5" providerId="ADAL" clId="{2A93BA2B-E0A9-4615-9A10-D2481D29C854}" dt="2025-09-01T19:21:19.702" v="954"/>
          <ac:spMkLst>
            <pc:docMk/>
            <pc:sldMk cId="1945073514" sldId="283"/>
            <ac:spMk id="3" creationId="{4FCA735F-FD5B-C493-F035-562A3BE06A36}"/>
          </ac:spMkLst>
        </pc:spChg>
        <pc:spChg chg="add mod">
          <ac:chgData name="Cindy Hunt" userId="861b56f6-9294-4fe7-8581-72715adbb7f5" providerId="ADAL" clId="{2A93BA2B-E0A9-4615-9A10-D2481D29C854}" dt="2025-09-02T09:31:25.346" v="1227" actId="20577"/>
          <ac:spMkLst>
            <pc:docMk/>
            <pc:sldMk cId="1945073514" sldId="283"/>
            <ac:spMk id="5" creationId="{1DC806EF-F208-D205-C30C-97C944CE568D}"/>
          </ac:spMkLst>
        </pc:spChg>
        <pc:spChg chg="add del mod">
          <ac:chgData name="Cindy Hunt" userId="861b56f6-9294-4fe7-8581-72715adbb7f5" providerId="ADAL" clId="{2A93BA2B-E0A9-4615-9A10-D2481D29C854}" dt="2025-09-01T19:24:30.460" v="1093"/>
          <ac:spMkLst>
            <pc:docMk/>
            <pc:sldMk cId="1945073514" sldId="283"/>
            <ac:spMk id="7" creationId="{88EDC4C2-C1A3-A828-BC64-58ACEB264A92}"/>
          </ac:spMkLst>
        </pc:spChg>
        <pc:graphicFrameChg chg="add mod modGraphic">
          <ac:chgData name="Cindy Hunt" userId="861b56f6-9294-4fe7-8581-72715adbb7f5" providerId="ADAL" clId="{2A93BA2B-E0A9-4615-9A10-D2481D29C854}" dt="2025-09-01T19:29:56.699" v="1123" actId="14100"/>
          <ac:graphicFrameMkLst>
            <pc:docMk/>
            <pc:sldMk cId="1945073514" sldId="283"/>
            <ac:graphicFrameMk id="4" creationId="{31FBF9A0-B36D-3F93-4BD9-CD48968E8E7A}"/>
          </ac:graphicFrameMkLst>
        </pc:graphicFrameChg>
      </pc:sldChg>
      <pc:sldChg chg="addSp delSp modSp new mod">
        <pc:chgData name="Cindy Hunt" userId="861b56f6-9294-4fe7-8581-72715adbb7f5" providerId="ADAL" clId="{2A93BA2B-E0A9-4615-9A10-D2481D29C854}" dt="2025-09-01T19:33:18.616" v="1134" actId="207"/>
        <pc:sldMkLst>
          <pc:docMk/>
          <pc:sldMk cId="4070469453" sldId="284"/>
        </pc:sldMkLst>
        <pc:spChg chg="mod">
          <ac:chgData name="Cindy Hunt" userId="861b56f6-9294-4fe7-8581-72715adbb7f5" providerId="ADAL" clId="{2A93BA2B-E0A9-4615-9A10-D2481D29C854}" dt="2025-09-01T19:31:42.389" v="1126"/>
          <ac:spMkLst>
            <pc:docMk/>
            <pc:sldMk cId="4070469453" sldId="284"/>
            <ac:spMk id="2" creationId="{03FFB0F5-576A-5FC7-F9ED-40B7CC7CB74B}"/>
          </ac:spMkLst>
        </pc:spChg>
        <pc:spChg chg="del">
          <ac:chgData name="Cindy Hunt" userId="861b56f6-9294-4fe7-8581-72715adbb7f5" providerId="ADAL" clId="{2A93BA2B-E0A9-4615-9A10-D2481D29C854}" dt="2025-09-01T19:32:13.919" v="1127"/>
          <ac:spMkLst>
            <pc:docMk/>
            <pc:sldMk cId="4070469453" sldId="284"/>
            <ac:spMk id="3" creationId="{55DF982B-FA63-0E68-89B4-C7A13430DE5D}"/>
          </ac:spMkLst>
        </pc:spChg>
        <pc:spChg chg="add mod">
          <ac:chgData name="Cindy Hunt" userId="861b56f6-9294-4fe7-8581-72715adbb7f5" providerId="ADAL" clId="{2A93BA2B-E0A9-4615-9A10-D2481D29C854}" dt="2025-09-01T19:33:18.616" v="1134" actId="207"/>
          <ac:spMkLst>
            <pc:docMk/>
            <pc:sldMk cId="4070469453" sldId="284"/>
            <ac:spMk id="4" creationId="{3E1F94D5-72AB-CA5E-45A4-D3453995E4A6}"/>
          </ac:spMkLst>
        </pc:spChg>
      </pc:sldChg>
      <pc:sldChg chg="modSp new mod">
        <pc:chgData name="Cindy Hunt" userId="861b56f6-9294-4fe7-8581-72715adbb7f5" providerId="ADAL" clId="{2A93BA2B-E0A9-4615-9A10-D2481D29C854}" dt="2025-09-01T19:35:49.532" v="1139" actId="20577"/>
        <pc:sldMkLst>
          <pc:docMk/>
          <pc:sldMk cId="188092847" sldId="285"/>
        </pc:sldMkLst>
        <pc:spChg chg="mod">
          <ac:chgData name="Cindy Hunt" userId="861b56f6-9294-4fe7-8581-72715adbb7f5" providerId="ADAL" clId="{2A93BA2B-E0A9-4615-9A10-D2481D29C854}" dt="2025-09-01T19:34:39.533" v="1136"/>
          <ac:spMkLst>
            <pc:docMk/>
            <pc:sldMk cId="188092847" sldId="285"/>
            <ac:spMk id="2" creationId="{DCE717D3-6E5E-3F52-C601-B02FF9BF4D91}"/>
          </ac:spMkLst>
        </pc:spChg>
        <pc:spChg chg="mod">
          <ac:chgData name="Cindy Hunt" userId="861b56f6-9294-4fe7-8581-72715adbb7f5" providerId="ADAL" clId="{2A93BA2B-E0A9-4615-9A10-D2481D29C854}" dt="2025-09-01T19:35:49.532" v="1139" actId="20577"/>
          <ac:spMkLst>
            <pc:docMk/>
            <pc:sldMk cId="188092847" sldId="285"/>
            <ac:spMk id="3" creationId="{D8877A21-8D8D-0D00-7703-AD744E22BFDC}"/>
          </ac:spMkLst>
        </pc:spChg>
      </pc:sldChg>
      <pc:sldChg chg="modSp new mod">
        <pc:chgData name="Cindy Hunt" userId="861b56f6-9294-4fe7-8581-72715adbb7f5" providerId="ADAL" clId="{2A93BA2B-E0A9-4615-9A10-D2481D29C854}" dt="2025-09-02T09:28:04.843" v="1204" actId="113"/>
        <pc:sldMkLst>
          <pc:docMk/>
          <pc:sldMk cId="2931155363" sldId="286"/>
        </pc:sldMkLst>
        <pc:spChg chg="mod">
          <ac:chgData name="Cindy Hunt" userId="861b56f6-9294-4fe7-8581-72715adbb7f5" providerId="ADAL" clId="{2A93BA2B-E0A9-4615-9A10-D2481D29C854}" dt="2025-09-02T09:28:04.843" v="1204" actId="113"/>
          <ac:spMkLst>
            <pc:docMk/>
            <pc:sldMk cId="2931155363" sldId="286"/>
            <ac:spMk id="2" creationId="{8E31FAEF-EC8A-FF72-38DA-2B634B9CDC07}"/>
          </ac:spMkLst>
        </pc:spChg>
        <pc:spChg chg="mod">
          <ac:chgData name="Cindy Hunt" userId="861b56f6-9294-4fe7-8581-72715adbb7f5" providerId="ADAL" clId="{2A93BA2B-E0A9-4615-9A10-D2481D29C854}" dt="2025-09-02T09:22:49.676" v="1167" actId="207"/>
          <ac:spMkLst>
            <pc:docMk/>
            <pc:sldMk cId="2931155363" sldId="286"/>
            <ac:spMk id="3" creationId="{1B5DD4B0-4ABE-B9E8-A5A8-5A6B1CD5068B}"/>
          </ac:spMkLst>
        </pc:spChg>
      </pc:sldChg>
      <pc:sldChg chg="modSp new mod">
        <pc:chgData name="Cindy Hunt" userId="861b56f6-9294-4fe7-8581-72715adbb7f5" providerId="ADAL" clId="{2A93BA2B-E0A9-4615-9A10-D2481D29C854}" dt="2025-09-02T09:28:20.990" v="1205" actId="113"/>
        <pc:sldMkLst>
          <pc:docMk/>
          <pc:sldMk cId="208281592" sldId="287"/>
        </pc:sldMkLst>
        <pc:spChg chg="mod">
          <ac:chgData name="Cindy Hunt" userId="861b56f6-9294-4fe7-8581-72715adbb7f5" providerId="ADAL" clId="{2A93BA2B-E0A9-4615-9A10-D2481D29C854}" dt="2025-09-02T09:28:20.990" v="1205" actId="113"/>
          <ac:spMkLst>
            <pc:docMk/>
            <pc:sldMk cId="208281592" sldId="287"/>
            <ac:spMk id="2" creationId="{6EEAB4DD-5A79-CF21-025B-DF33FF300639}"/>
          </ac:spMkLst>
        </pc:spChg>
        <pc:spChg chg="mod">
          <ac:chgData name="Cindy Hunt" userId="861b56f6-9294-4fe7-8581-72715adbb7f5" providerId="ADAL" clId="{2A93BA2B-E0A9-4615-9A10-D2481D29C854}" dt="2025-09-02T09:25:41.007" v="1187" actId="207"/>
          <ac:spMkLst>
            <pc:docMk/>
            <pc:sldMk cId="208281592" sldId="287"/>
            <ac:spMk id="3" creationId="{58B6D219-ED56-520A-7ABC-B03C3DBC69FD}"/>
          </ac:spMkLst>
        </pc:spChg>
      </pc:sldChg>
      <pc:sldChg chg="modSp new mod">
        <pc:chgData name="Cindy Hunt" userId="861b56f6-9294-4fe7-8581-72715adbb7f5" providerId="ADAL" clId="{2A93BA2B-E0A9-4615-9A10-D2481D29C854}" dt="2025-09-02T09:28:36.439" v="1206" actId="113"/>
        <pc:sldMkLst>
          <pc:docMk/>
          <pc:sldMk cId="2042355401" sldId="288"/>
        </pc:sldMkLst>
        <pc:spChg chg="mod">
          <ac:chgData name="Cindy Hunt" userId="861b56f6-9294-4fe7-8581-72715adbb7f5" providerId="ADAL" clId="{2A93BA2B-E0A9-4615-9A10-D2481D29C854}" dt="2025-09-02T09:28:36.439" v="1206" actId="113"/>
          <ac:spMkLst>
            <pc:docMk/>
            <pc:sldMk cId="2042355401" sldId="288"/>
            <ac:spMk id="2" creationId="{F25D0C00-C98B-EBE2-76BF-50C1094AA6C7}"/>
          </ac:spMkLst>
        </pc:spChg>
        <pc:spChg chg="mod">
          <ac:chgData name="Cindy Hunt" userId="861b56f6-9294-4fe7-8581-72715adbb7f5" providerId="ADAL" clId="{2A93BA2B-E0A9-4615-9A10-D2481D29C854}" dt="2025-09-02T09:27:23.254" v="1202" actId="207"/>
          <ac:spMkLst>
            <pc:docMk/>
            <pc:sldMk cId="2042355401" sldId="288"/>
            <ac:spMk id="3" creationId="{188FFFAB-3724-0162-814A-4F92C147C18F}"/>
          </ac:spMkLst>
        </pc:spChg>
      </pc:sldChg>
      <pc:sldChg chg="modSp new mod">
        <pc:chgData name="Cindy Hunt" userId="861b56f6-9294-4fe7-8581-72715adbb7f5" providerId="ADAL" clId="{2A93BA2B-E0A9-4615-9A10-D2481D29C854}" dt="2025-09-02T09:30:58.082" v="1222"/>
        <pc:sldMkLst>
          <pc:docMk/>
          <pc:sldMk cId="2993761098" sldId="289"/>
        </pc:sldMkLst>
        <pc:spChg chg="mod">
          <ac:chgData name="Cindy Hunt" userId="861b56f6-9294-4fe7-8581-72715adbb7f5" providerId="ADAL" clId="{2A93BA2B-E0A9-4615-9A10-D2481D29C854}" dt="2025-09-02T09:30:58.082" v="1222"/>
          <ac:spMkLst>
            <pc:docMk/>
            <pc:sldMk cId="2993761098" sldId="289"/>
            <ac:spMk id="2" creationId="{2A765C4D-8AE6-45CC-D715-2F6739C1A57A}"/>
          </ac:spMkLst>
        </pc:spChg>
        <pc:spChg chg="mod">
          <ac:chgData name="Cindy Hunt" userId="861b56f6-9294-4fe7-8581-72715adbb7f5" providerId="ADAL" clId="{2A93BA2B-E0A9-4615-9A10-D2481D29C854}" dt="2025-09-02T09:30:38.905" v="1221" actId="207"/>
          <ac:spMkLst>
            <pc:docMk/>
            <pc:sldMk cId="2993761098" sldId="289"/>
            <ac:spMk id="3" creationId="{2163C48E-C608-B4E8-6468-3BEE0E800C71}"/>
          </ac:spMkLst>
        </pc:spChg>
      </pc:sldChg>
      <pc:sldChg chg="addSp delSp modSp new del mod">
        <pc:chgData name="Cindy Hunt" userId="861b56f6-9294-4fe7-8581-72715adbb7f5" providerId="ADAL" clId="{2A93BA2B-E0A9-4615-9A10-D2481D29C854}" dt="2025-09-02T09:41:33.627" v="1254" actId="2696"/>
        <pc:sldMkLst>
          <pc:docMk/>
          <pc:sldMk cId="950352435" sldId="290"/>
        </pc:sldMkLst>
        <pc:spChg chg="mod">
          <ac:chgData name="Cindy Hunt" userId="861b56f6-9294-4fe7-8581-72715adbb7f5" providerId="ADAL" clId="{2A93BA2B-E0A9-4615-9A10-D2481D29C854}" dt="2025-09-02T09:37:54.683" v="1233" actId="20577"/>
          <ac:spMkLst>
            <pc:docMk/>
            <pc:sldMk cId="950352435" sldId="290"/>
            <ac:spMk id="2" creationId="{5EDD274E-3F37-D5D0-8DB2-756965348046}"/>
          </ac:spMkLst>
        </pc:spChg>
        <pc:spChg chg="del">
          <ac:chgData name="Cindy Hunt" userId="861b56f6-9294-4fe7-8581-72715adbb7f5" providerId="ADAL" clId="{2A93BA2B-E0A9-4615-9A10-D2481D29C854}" dt="2025-09-02T09:38:38.438" v="1234"/>
          <ac:spMkLst>
            <pc:docMk/>
            <pc:sldMk cId="950352435" sldId="290"/>
            <ac:spMk id="3" creationId="{6DDD240B-F1F5-95FD-94F3-A3744E36A63F}"/>
          </ac:spMkLst>
        </pc:spChg>
        <pc:spChg chg="add mod">
          <ac:chgData name="Cindy Hunt" userId="861b56f6-9294-4fe7-8581-72715adbb7f5" providerId="ADAL" clId="{2A93BA2B-E0A9-4615-9A10-D2481D29C854}" dt="2025-09-02T09:41:20.412" v="1253" actId="5793"/>
          <ac:spMkLst>
            <pc:docMk/>
            <pc:sldMk cId="950352435" sldId="290"/>
            <ac:spMk id="4" creationId="{F4E2FEC9-6DFD-1739-7CB4-F543624F1CEF}"/>
          </ac:spMkLst>
        </pc:spChg>
      </pc:sldChg>
      <pc:sldChg chg="modSp new mod">
        <pc:chgData name="Cindy Hunt" userId="861b56f6-9294-4fe7-8581-72715adbb7f5" providerId="ADAL" clId="{2A93BA2B-E0A9-4615-9A10-D2481D29C854}" dt="2025-09-02T09:45:41.453" v="1273" actId="207"/>
        <pc:sldMkLst>
          <pc:docMk/>
          <pc:sldMk cId="2871050957" sldId="290"/>
        </pc:sldMkLst>
        <pc:spChg chg="mod">
          <ac:chgData name="Cindy Hunt" userId="861b56f6-9294-4fe7-8581-72715adbb7f5" providerId="ADAL" clId="{2A93BA2B-E0A9-4615-9A10-D2481D29C854}" dt="2025-09-02T09:45:36.048" v="1272" actId="207"/>
          <ac:spMkLst>
            <pc:docMk/>
            <pc:sldMk cId="2871050957" sldId="290"/>
            <ac:spMk id="2" creationId="{DF5E5618-CDAC-EF93-AA04-7226D993FB0D}"/>
          </ac:spMkLst>
        </pc:spChg>
        <pc:spChg chg="mod">
          <ac:chgData name="Cindy Hunt" userId="861b56f6-9294-4fe7-8581-72715adbb7f5" providerId="ADAL" clId="{2A93BA2B-E0A9-4615-9A10-D2481D29C854}" dt="2025-09-02T09:45:41.453" v="1273" actId="207"/>
          <ac:spMkLst>
            <pc:docMk/>
            <pc:sldMk cId="2871050957" sldId="290"/>
            <ac:spMk id="3" creationId="{21D0FE05-00F2-E5EA-E4A8-0979E8097ED0}"/>
          </ac:spMkLst>
        </pc:spChg>
      </pc:sldChg>
      <pc:sldChg chg="modSp new mod">
        <pc:chgData name="Cindy Hunt" userId="861b56f6-9294-4fe7-8581-72715adbb7f5" providerId="ADAL" clId="{2A93BA2B-E0A9-4615-9A10-D2481D29C854}" dt="2025-09-02T09:48:35.814" v="1278" actId="20577"/>
        <pc:sldMkLst>
          <pc:docMk/>
          <pc:sldMk cId="2373839734" sldId="291"/>
        </pc:sldMkLst>
        <pc:spChg chg="mod">
          <ac:chgData name="Cindy Hunt" userId="861b56f6-9294-4fe7-8581-72715adbb7f5" providerId="ADAL" clId="{2A93BA2B-E0A9-4615-9A10-D2481D29C854}" dt="2025-09-02T09:47:12.532" v="1275"/>
          <ac:spMkLst>
            <pc:docMk/>
            <pc:sldMk cId="2373839734" sldId="291"/>
            <ac:spMk id="2" creationId="{1EED05A1-BE09-F8D1-24EB-71799CE69BC0}"/>
          </ac:spMkLst>
        </pc:spChg>
        <pc:spChg chg="mod">
          <ac:chgData name="Cindy Hunt" userId="861b56f6-9294-4fe7-8581-72715adbb7f5" providerId="ADAL" clId="{2A93BA2B-E0A9-4615-9A10-D2481D29C854}" dt="2025-09-02T09:48:35.814" v="1278" actId="20577"/>
          <ac:spMkLst>
            <pc:docMk/>
            <pc:sldMk cId="2373839734" sldId="291"/>
            <ac:spMk id="3" creationId="{155FBC3C-27AE-7F1F-6BE9-892588517E96}"/>
          </ac:spMkLst>
        </pc:spChg>
      </pc:sldChg>
      <pc:sldChg chg="modSp new mod">
        <pc:chgData name="Cindy Hunt" userId="861b56f6-9294-4fe7-8581-72715adbb7f5" providerId="ADAL" clId="{2A93BA2B-E0A9-4615-9A10-D2481D29C854}" dt="2025-09-02T10:27:26.765" v="1332" actId="207"/>
        <pc:sldMkLst>
          <pc:docMk/>
          <pc:sldMk cId="133603156" sldId="292"/>
        </pc:sldMkLst>
        <pc:spChg chg="mod">
          <ac:chgData name="Cindy Hunt" userId="861b56f6-9294-4fe7-8581-72715adbb7f5" providerId="ADAL" clId="{2A93BA2B-E0A9-4615-9A10-D2481D29C854}" dt="2025-09-02T10:27:26.765" v="1332" actId="207"/>
          <ac:spMkLst>
            <pc:docMk/>
            <pc:sldMk cId="133603156" sldId="292"/>
            <ac:spMk id="2" creationId="{CE305529-8792-6CEC-2085-25212FB0D9C8}"/>
          </ac:spMkLst>
        </pc:spChg>
        <pc:spChg chg="mod">
          <ac:chgData name="Cindy Hunt" userId="861b56f6-9294-4fe7-8581-72715adbb7f5" providerId="ADAL" clId="{2A93BA2B-E0A9-4615-9A10-D2481D29C854}" dt="2025-09-02T10:26:41.061" v="1283"/>
          <ac:spMkLst>
            <pc:docMk/>
            <pc:sldMk cId="133603156" sldId="292"/>
            <ac:spMk id="3" creationId="{11E2D374-A090-1393-C96E-49761FF9F5D0}"/>
          </ac:spMkLst>
        </pc:spChg>
        <pc:spChg chg="mod">
          <ac:chgData name="Cindy Hunt" userId="861b56f6-9294-4fe7-8581-72715adbb7f5" providerId="ADAL" clId="{2A93BA2B-E0A9-4615-9A10-D2481D29C854}" dt="2025-09-02T10:26:52.801" v="1284" actId="207"/>
          <ac:spMkLst>
            <pc:docMk/>
            <pc:sldMk cId="133603156" sldId="292"/>
            <ac:spMk id="4" creationId="{BF1B745F-1B05-0169-3621-EB3E2C0D7E07}"/>
          </ac:spMkLst>
        </pc:spChg>
      </pc:sldChg>
      <pc:sldChg chg="new del">
        <pc:chgData name="Cindy Hunt" userId="861b56f6-9294-4fe7-8581-72715adbb7f5" providerId="ADAL" clId="{2A93BA2B-E0A9-4615-9A10-D2481D29C854}" dt="2025-09-02T10:53:03.057" v="1350" actId="2696"/>
        <pc:sldMkLst>
          <pc:docMk/>
          <pc:sldMk cId="1134999442" sldId="293"/>
        </pc:sldMkLst>
      </pc:sldChg>
      <pc:sldChg chg="addSp delSp modSp new mod">
        <pc:chgData name="Cindy Hunt" userId="861b56f6-9294-4fe7-8581-72715adbb7f5" providerId="ADAL" clId="{2A93BA2B-E0A9-4615-9A10-D2481D29C854}" dt="2025-09-02T10:46:19.429" v="1349" actId="207"/>
        <pc:sldMkLst>
          <pc:docMk/>
          <pc:sldMk cId="681204180" sldId="294"/>
        </pc:sldMkLst>
        <pc:spChg chg="mod">
          <ac:chgData name="Cindy Hunt" userId="861b56f6-9294-4fe7-8581-72715adbb7f5" providerId="ADAL" clId="{2A93BA2B-E0A9-4615-9A10-D2481D29C854}" dt="2025-09-02T10:46:19.429" v="1349" actId="207"/>
          <ac:spMkLst>
            <pc:docMk/>
            <pc:sldMk cId="681204180" sldId="294"/>
            <ac:spMk id="2" creationId="{3B872985-3F91-ADDB-3CE3-E5B23FB75E9D}"/>
          </ac:spMkLst>
        </pc:spChg>
        <pc:spChg chg="del">
          <ac:chgData name="Cindy Hunt" userId="861b56f6-9294-4fe7-8581-72715adbb7f5" providerId="ADAL" clId="{2A93BA2B-E0A9-4615-9A10-D2481D29C854}" dt="2025-09-02T10:44:40.320" v="1335"/>
          <ac:spMkLst>
            <pc:docMk/>
            <pc:sldMk cId="681204180" sldId="294"/>
            <ac:spMk id="3" creationId="{017FF032-7551-6A7A-7E66-4E595CA57485}"/>
          </ac:spMkLst>
        </pc:spChg>
        <pc:graphicFrameChg chg="add mod modGraphic">
          <ac:chgData name="Cindy Hunt" userId="861b56f6-9294-4fe7-8581-72715adbb7f5" providerId="ADAL" clId="{2A93BA2B-E0A9-4615-9A10-D2481D29C854}" dt="2025-09-02T10:46:13.042" v="1348" actId="207"/>
          <ac:graphicFrameMkLst>
            <pc:docMk/>
            <pc:sldMk cId="681204180" sldId="294"/>
            <ac:graphicFrameMk id="4" creationId="{FDBC486B-E5D7-6957-7D3D-090D425131EC}"/>
          </ac:graphicFrameMkLst>
        </pc:graphicFrameChg>
      </pc:sldChg>
      <pc:sldChg chg="addSp delSp modSp add del mod chgLayout">
        <pc:chgData name="Cindy Hunt" userId="861b56f6-9294-4fe7-8581-72715adbb7f5" providerId="ADAL" clId="{2A93BA2B-E0A9-4615-9A10-D2481D29C854}" dt="2025-09-02T10:58:32.303" v="1356" actId="47"/>
        <pc:sldMkLst>
          <pc:docMk/>
          <pc:sldMk cId="1802726749" sldId="295"/>
        </pc:sldMkLst>
        <pc:spChg chg="del">
          <ac:chgData name="Cindy Hunt" userId="861b56f6-9294-4fe7-8581-72715adbb7f5" providerId="ADAL" clId="{2A93BA2B-E0A9-4615-9A10-D2481D29C854}" dt="2025-09-02T10:56:05.122" v="1352" actId="6264"/>
          <ac:spMkLst>
            <pc:docMk/>
            <pc:sldMk cId="1802726749" sldId="295"/>
            <ac:spMk id="2" creationId="{94039431-D225-875D-40E0-D38EF603F5CF}"/>
          </ac:spMkLst>
        </pc:spChg>
        <pc:spChg chg="mod ord">
          <ac:chgData name="Cindy Hunt" userId="861b56f6-9294-4fe7-8581-72715adbb7f5" providerId="ADAL" clId="{2A93BA2B-E0A9-4615-9A10-D2481D29C854}" dt="2025-09-02T10:56:05.133" v="1353" actId="27636"/>
          <ac:spMkLst>
            <pc:docMk/>
            <pc:sldMk cId="1802726749" sldId="295"/>
            <ac:spMk id="3" creationId="{DFC322B4-FE72-CE12-1130-E8118D897B62}"/>
          </ac:spMkLst>
        </pc:spChg>
        <pc:spChg chg="del">
          <ac:chgData name="Cindy Hunt" userId="861b56f6-9294-4fe7-8581-72715adbb7f5" providerId="ADAL" clId="{2A93BA2B-E0A9-4615-9A10-D2481D29C854}" dt="2025-09-02T10:56:05.122" v="1352" actId="6264"/>
          <ac:spMkLst>
            <pc:docMk/>
            <pc:sldMk cId="1802726749" sldId="295"/>
            <ac:spMk id="4" creationId="{F84936D2-662E-8877-1BE2-EEC0CAE44BB4}"/>
          </ac:spMkLst>
        </pc:spChg>
        <pc:spChg chg="add del mod">
          <ac:chgData name="Cindy Hunt" userId="861b56f6-9294-4fe7-8581-72715adbb7f5" providerId="ADAL" clId="{2A93BA2B-E0A9-4615-9A10-D2481D29C854}" dt="2025-09-02T10:56:05.122" v="1352" actId="6264"/>
          <ac:spMkLst>
            <pc:docMk/>
            <pc:sldMk cId="1802726749" sldId="295"/>
            <ac:spMk id="7" creationId="{40A44D1A-EEC6-2C24-3BAF-CC19A2DA65A8}"/>
          </ac:spMkLst>
        </pc:spChg>
        <pc:spChg chg="add mod ord">
          <ac:chgData name="Cindy Hunt" userId="861b56f6-9294-4fe7-8581-72715adbb7f5" providerId="ADAL" clId="{2A93BA2B-E0A9-4615-9A10-D2481D29C854}" dt="2025-09-02T10:56:05.122" v="1352" actId="6264"/>
          <ac:spMkLst>
            <pc:docMk/>
            <pc:sldMk cId="1802726749" sldId="295"/>
            <ac:spMk id="8" creationId="{1515787B-B85E-CFAF-0CC0-7B1025E493FB}"/>
          </ac:spMkLst>
        </pc:spChg>
        <pc:spChg chg="add mod ord">
          <ac:chgData name="Cindy Hunt" userId="861b56f6-9294-4fe7-8581-72715adbb7f5" providerId="ADAL" clId="{2A93BA2B-E0A9-4615-9A10-D2481D29C854}" dt="2025-09-02T10:56:05.122" v="1352" actId="6264"/>
          <ac:spMkLst>
            <pc:docMk/>
            <pc:sldMk cId="1802726749" sldId="295"/>
            <ac:spMk id="9" creationId="{1269A796-5840-F1B2-BD6D-91E0A028388F}"/>
          </ac:spMkLst>
        </pc:spChg>
        <pc:picChg chg="mod ord">
          <ac:chgData name="Cindy Hunt" userId="861b56f6-9294-4fe7-8581-72715adbb7f5" providerId="ADAL" clId="{2A93BA2B-E0A9-4615-9A10-D2481D29C854}" dt="2025-09-02T10:56:05.122" v="1352" actId="6264"/>
          <ac:picMkLst>
            <pc:docMk/>
            <pc:sldMk cId="1802726749" sldId="295"/>
            <ac:picMk id="6" creationId="{757AEC49-E9A1-1503-BDE4-43A6B0B304F8}"/>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3398622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0CF7D-7327-671D-0CD6-007BEFEBFEF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AC08AC4-40BB-7CF0-4442-3DF7B5818F9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F9DAF0A-44A4-B8D5-DF94-E12EC80FA909}"/>
              </a:ext>
            </a:extLst>
          </p:cNvPr>
          <p:cNvSpPr>
            <a:spLocks noGrp="1"/>
          </p:cNvSpPr>
          <p:nvPr>
            <p:ph type="dt" sz="half" idx="10"/>
          </p:nvPr>
        </p:nvSpPr>
        <p:spPr/>
        <p:txBody>
          <a:bodyPr/>
          <a:lstStyle/>
          <a:p>
            <a:fld id="{E0D488CE-5750-4FB5-B03F-E3DDFB4B5485}" type="datetimeFigureOut">
              <a:rPr lang="en-GB" smtClean="0"/>
              <a:t>02/09/2025</a:t>
            </a:fld>
            <a:endParaRPr lang="en-GB"/>
          </a:p>
        </p:txBody>
      </p:sp>
      <p:sp>
        <p:nvSpPr>
          <p:cNvPr id="5" name="Footer Placeholder 4">
            <a:extLst>
              <a:ext uri="{FF2B5EF4-FFF2-40B4-BE49-F238E27FC236}">
                <a16:creationId xmlns:a16="http://schemas.microsoft.com/office/drawing/2014/main" id="{BC4C671E-74B4-2691-5A83-EE0D4C4F03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08D220-D62E-FF47-086D-3EF72CFE757F}"/>
              </a:ext>
            </a:extLst>
          </p:cNvPr>
          <p:cNvSpPr>
            <a:spLocks noGrp="1"/>
          </p:cNvSpPr>
          <p:nvPr>
            <p:ph type="sldNum" sz="quarter" idx="12"/>
          </p:nvPr>
        </p:nvSpPr>
        <p:spPr/>
        <p:txBody>
          <a:bodyPr/>
          <a:lstStyle/>
          <a:p>
            <a:fld id="{10BFC8A2-F012-4CA3-85D1-FAFD2153904F}" type="slidenum">
              <a:rPr lang="en-GB" smtClean="0"/>
              <a:t>‹#›</a:t>
            </a:fld>
            <a:endParaRPr lang="en-GB"/>
          </a:p>
        </p:txBody>
      </p:sp>
    </p:spTree>
    <p:extLst>
      <p:ext uri="{BB962C8B-B14F-4D97-AF65-F5344CB8AC3E}">
        <p14:creationId xmlns:p14="http://schemas.microsoft.com/office/powerpoint/2010/main" val="6807094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30870-EB6C-7D1B-0E1B-9A0C0413A17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28F4E7-E4FA-88C5-AEAA-861BE918D3C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33B40A0-9544-5977-124E-2EBD61AF3D3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061335D-2B82-A356-08A2-1435E54DDD49}"/>
              </a:ext>
            </a:extLst>
          </p:cNvPr>
          <p:cNvSpPr>
            <a:spLocks noGrp="1"/>
          </p:cNvSpPr>
          <p:nvPr>
            <p:ph type="dt" sz="half" idx="10"/>
          </p:nvPr>
        </p:nvSpPr>
        <p:spPr/>
        <p:txBody>
          <a:bodyPr/>
          <a:lstStyle/>
          <a:p>
            <a:fld id="{E0D488CE-5750-4FB5-B03F-E3DDFB4B5485}" type="datetimeFigureOut">
              <a:rPr lang="en-GB" smtClean="0"/>
              <a:t>02/09/2025</a:t>
            </a:fld>
            <a:endParaRPr lang="en-GB"/>
          </a:p>
        </p:txBody>
      </p:sp>
      <p:sp>
        <p:nvSpPr>
          <p:cNvPr id="6" name="Footer Placeholder 5">
            <a:extLst>
              <a:ext uri="{FF2B5EF4-FFF2-40B4-BE49-F238E27FC236}">
                <a16:creationId xmlns:a16="http://schemas.microsoft.com/office/drawing/2014/main" id="{10FBDFA6-0E2A-4868-3C7C-75AE68F1C22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C504B12-23BE-E941-D183-976370FF95DE}"/>
              </a:ext>
            </a:extLst>
          </p:cNvPr>
          <p:cNvSpPr>
            <a:spLocks noGrp="1"/>
          </p:cNvSpPr>
          <p:nvPr>
            <p:ph type="sldNum" sz="quarter" idx="12"/>
          </p:nvPr>
        </p:nvSpPr>
        <p:spPr/>
        <p:txBody>
          <a:bodyPr/>
          <a:lstStyle/>
          <a:p>
            <a:fld id="{10BFC8A2-F012-4CA3-85D1-FAFD2153904F}" type="slidenum">
              <a:rPr lang="en-GB" smtClean="0"/>
              <a:t>‹#›</a:t>
            </a:fld>
            <a:endParaRPr lang="en-GB"/>
          </a:p>
        </p:txBody>
      </p:sp>
    </p:spTree>
    <p:extLst>
      <p:ext uri="{BB962C8B-B14F-4D97-AF65-F5344CB8AC3E}">
        <p14:creationId xmlns:p14="http://schemas.microsoft.com/office/powerpoint/2010/main" val="38202605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45F24-C29B-927D-E692-B6229258555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AAE5EA0-998D-151B-F1E7-F24FDA41851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87C019-80FB-B653-6879-C787D88E5AD6}"/>
              </a:ext>
            </a:extLst>
          </p:cNvPr>
          <p:cNvSpPr>
            <a:spLocks noGrp="1"/>
          </p:cNvSpPr>
          <p:nvPr>
            <p:ph type="dt" sz="half" idx="10"/>
          </p:nvPr>
        </p:nvSpPr>
        <p:spPr/>
        <p:txBody>
          <a:bodyPr/>
          <a:lstStyle/>
          <a:p>
            <a:fld id="{E0D488CE-5750-4FB5-B03F-E3DDFB4B5485}" type="datetimeFigureOut">
              <a:rPr lang="en-GB" smtClean="0"/>
              <a:t>02/09/2025</a:t>
            </a:fld>
            <a:endParaRPr lang="en-GB"/>
          </a:p>
        </p:txBody>
      </p:sp>
      <p:sp>
        <p:nvSpPr>
          <p:cNvPr id="5" name="Footer Placeholder 4">
            <a:extLst>
              <a:ext uri="{FF2B5EF4-FFF2-40B4-BE49-F238E27FC236}">
                <a16:creationId xmlns:a16="http://schemas.microsoft.com/office/drawing/2014/main" id="{73F1CD76-C482-8321-405B-2E868FE530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F34C94-F55C-0428-7486-6CD6A1AF0EB5}"/>
              </a:ext>
            </a:extLst>
          </p:cNvPr>
          <p:cNvSpPr>
            <a:spLocks noGrp="1"/>
          </p:cNvSpPr>
          <p:nvPr>
            <p:ph type="sldNum" sz="quarter" idx="12"/>
          </p:nvPr>
        </p:nvSpPr>
        <p:spPr/>
        <p:txBody>
          <a:bodyPr/>
          <a:lstStyle/>
          <a:p>
            <a:fld id="{10BFC8A2-F012-4CA3-85D1-FAFD2153904F}" type="slidenum">
              <a:rPr lang="en-GB" smtClean="0"/>
              <a:t>‹#›</a:t>
            </a:fld>
            <a:endParaRPr lang="en-GB"/>
          </a:p>
        </p:txBody>
      </p:sp>
    </p:spTree>
    <p:extLst>
      <p:ext uri="{BB962C8B-B14F-4D97-AF65-F5344CB8AC3E}">
        <p14:creationId xmlns:p14="http://schemas.microsoft.com/office/powerpoint/2010/main" val="32275401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333EC-95AA-66F5-DE88-F9837DA5A92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5586517-76BB-EC6D-02D5-0AE9DFD3C26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07DBD7A-F6CE-DF2B-8090-675454726FE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8EF43FD-9587-6D91-AE11-C76AD744DEE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ADEFE40-5BA1-7B70-BDD7-C6E4E37EC11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53DB2F-DE2E-9490-9AAE-4A611F7080C8}"/>
              </a:ext>
            </a:extLst>
          </p:cNvPr>
          <p:cNvSpPr>
            <a:spLocks noGrp="1"/>
          </p:cNvSpPr>
          <p:nvPr>
            <p:ph type="dt" sz="half" idx="10"/>
          </p:nvPr>
        </p:nvSpPr>
        <p:spPr/>
        <p:txBody>
          <a:bodyPr/>
          <a:lstStyle/>
          <a:p>
            <a:fld id="{E0D488CE-5750-4FB5-B03F-E3DDFB4B5485}" type="datetimeFigureOut">
              <a:rPr lang="en-GB" smtClean="0"/>
              <a:t>02/09/2025</a:t>
            </a:fld>
            <a:endParaRPr lang="en-GB"/>
          </a:p>
        </p:txBody>
      </p:sp>
      <p:sp>
        <p:nvSpPr>
          <p:cNvPr id="8" name="Footer Placeholder 7">
            <a:extLst>
              <a:ext uri="{FF2B5EF4-FFF2-40B4-BE49-F238E27FC236}">
                <a16:creationId xmlns:a16="http://schemas.microsoft.com/office/drawing/2014/main" id="{655E2496-98CB-5709-DC82-398F7291346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950EDCD-0334-A45F-E083-87BB2094EE7E}"/>
              </a:ext>
            </a:extLst>
          </p:cNvPr>
          <p:cNvSpPr>
            <a:spLocks noGrp="1"/>
          </p:cNvSpPr>
          <p:nvPr>
            <p:ph type="sldNum" sz="quarter" idx="12"/>
          </p:nvPr>
        </p:nvSpPr>
        <p:spPr/>
        <p:txBody>
          <a:bodyPr/>
          <a:lstStyle/>
          <a:p>
            <a:fld id="{10BFC8A2-F012-4CA3-85D1-FAFD2153904F}" type="slidenum">
              <a:rPr lang="en-GB" smtClean="0"/>
              <a:t>‹#›</a:t>
            </a:fld>
            <a:endParaRPr lang="en-GB"/>
          </a:p>
        </p:txBody>
      </p:sp>
    </p:spTree>
    <p:extLst>
      <p:ext uri="{BB962C8B-B14F-4D97-AF65-F5344CB8AC3E}">
        <p14:creationId xmlns:p14="http://schemas.microsoft.com/office/powerpoint/2010/main" val="634492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7E614-76DA-A6B5-E98D-95E2F0EDBD3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A082922-8DF8-EDE2-61AD-47BEA1C984B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56672FB-A1D4-17A7-11B6-8882F49660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101D24-4022-1CB8-755F-AE7C104B534A}"/>
              </a:ext>
            </a:extLst>
          </p:cNvPr>
          <p:cNvSpPr>
            <a:spLocks noGrp="1"/>
          </p:cNvSpPr>
          <p:nvPr>
            <p:ph type="dt" sz="half" idx="10"/>
          </p:nvPr>
        </p:nvSpPr>
        <p:spPr/>
        <p:txBody>
          <a:bodyPr/>
          <a:lstStyle/>
          <a:p>
            <a:fld id="{E0D488CE-5750-4FB5-B03F-E3DDFB4B5485}" type="datetimeFigureOut">
              <a:rPr lang="en-GB" smtClean="0"/>
              <a:t>02/09/2025</a:t>
            </a:fld>
            <a:endParaRPr lang="en-GB"/>
          </a:p>
        </p:txBody>
      </p:sp>
      <p:sp>
        <p:nvSpPr>
          <p:cNvPr id="6" name="Footer Placeholder 5">
            <a:extLst>
              <a:ext uri="{FF2B5EF4-FFF2-40B4-BE49-F238E27FC236}">
                <a16:creationId xmlns:a16="http://schemas.microsoft.com/office/drawing/2014/main" id="{BB973A85-DEA3-746E-17FF-B2E1BF6CA0B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9D92224-F555-8099-7299-809E4316C372}"/>
              </a:ext>
            </a:extLst>
          </p:cNvPr>
          <p:cNvSpPr>
            <a:spLocks noGrp="1"/>
          </p:cNvSpPr>
          <p:nvPr>
            <p:ph type="sldNum" sz="quarter" idx="12"/>
          </p:nvPr>
        </p:nvSpPr>
        <p:spPr/>
        <p:txBody>
          <a:bodyPr/>
          <a:lstStyle/>
          <a:p>
            <a:fld id="{10BFC8A2-F012-4CA3-85D1-FAFD2153904F}" type="slidenum">
              <a:rPr lang="en-GB" smtClean="0"/>
              <a:t>‹#›</a:t>
            </a:fld>
            <a:endParaRPr lang="en-GB"/>
          </a:p>
        </p:txBody>
      </p:sp>
    </p:spTree>
    <p:extLst>
      <p:ext uri="{BB962C8B-B14F-4D97-AF65-F5344CB8AC3E}">
        <p14:creationId xmlns:p14="http://schemas.microsoft.com/office/powerpoint/2010/main" val="308200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073010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93691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65268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383265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5323748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9512458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9.xml"/><Relationship Id="rId7" Type="http://schemas.openxmlformats.org/officeDocument/2006/relationships/theme" Target="../theme/theme2.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25994679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9/2/2025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906709660"/>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73"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hyperlink" Target="http://edglossary.org/classroom-management/" TargetMode="Externa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hyperlink" Target="https://www.highspeedtraining.co.uk/hub/challenging-behaviour-in-the-classroom/" TargetMode="Externa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hyperlink" Target="https://www.highspeedtraining.co.uk/hub/challenging-behaviour-in-the-classroom/" TargetMode="Externa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3" Type="http://schemas.openxmlformats.org/officeDocument/2006/relationships/hyperlink" Target="https://www.gov.wales/sites/default/files/publications/2020-01/national-school-categorisation-system-guidance-for-parents-and-carers-2.pdf#:~:text=The%20Welsh%20Government%20and%20regional%20consortia%20have%20developed,The%20system%20is%20based%20on%20three%20simple%20steps." TargetMode="External"/><Relationship Id="rId2" Type="http://schemas.openxmlformats.org/officeDocument/2006/relationships/hyperlink" Target="https://www.gov.wales/sites/default/files/publications/2019-01/national-school-categorisation-system-guidance-for-schools-local-authorities-and-regional-consortia.pdf" TargetMode="External"/><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3" Type="http://schemas.openxmlformats.org/officeDocument/2006/relationships/hyperlink" Target="https://www.gov.wales/sites/default/files/publications/2019-01/national-school-categorisation-system-guidance-for-schools-local-authorities-and-regional-consortia.pdf" TargetMode="External"/><Relationship Id="rId2" Type="http://schemas.openxmlformats.org/officeDocument/2006/relationships/hyperlink" Target="http://edglossary.org/classroom-management/" TargetMode="External"/><Relationship Id="rId1" Type="http://schemas.openxmlformats.org/officeDocument/2006/relationships/slideLayout" Target="../slideLayouts/slideLayout8.xml"/><Relationship Id="rId6" Type="http://schemas.openxmlformats.org/officeDocument/2006/relationships/hyperlink" Target="https://www.highspeedtraining.co.uk/hub/challenging-behaviour-in-the-classroom/" TargetMode="External"/><Relationship Id="rId5" Type="http://schemas.openxmlformats.org/officeDocument/2006/relationships/hyperlink" Target="https://www.suttontrust.com/wp-content/uploads/2019/12/What-makes-great-teaching-FINAL-4.11.14-1.pdf" TargetMode="External"/><Relationship Id="rId4" Type="http://schemas.openxmlformats.org/officeDocument/2006/relationships/hyperlink" Target="https://www.gov.wales/sites/default/files/publications/2020-01/national-school-categorisation-system-guidance-for-parents-and-carers-2.pdf#:~:text=The%20Welsh%20Government%20and%20regional%20consortia%20have%20developed,The%20system%20is%20based%20on%20three%20simple%20step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43713-2107-9100-08B4-C3E3FE0EF0EC}"/>
              </a:ext>
            </a:extLst>
          </p:cNvPr>
          <p:cNvSpPr>
            <a:spLocks noGrp="1"/>
          </p:cNvSpPr>
          <p:nvPr>
            <p:ph type="ctrTitle"/>
          </p:nvPr>
        </p:nvSpPr>
        <p:spPr/>
        <p:txBody>
          <a:bodyPr>
            <a:normAutofit fontScale="90000"/>
          </a:bodyPr>
          <a:lstStyle/>
          <a:p>
            <a:r>
              <a:rPr lang="en-GB" dirty="0">
                <a:solidFill>
                  <a:srgbClr val="0070C0"/>
                </a:solidFill>
                <a:latin typeface="+mn-lt"/>
              </a:rPr>
              <a:t>ECIE6003</a:t>
            </a:r>
            <a:br>
              <a:rPr lang="en-GB" dirty="0">
                <a:solidFill>
                  <a:srgbClr val="0070C0"/>
                </a:solidFill>
              </a:rPr>
            </a:br>
            <a:r>
              <a:rPr lang="en-GB" dirty="0">
                <a:solidFill>
                  <a:srgbClr val="0070C0"/>
                </a:solidFill>
                <a:latin typeface="+mn-lt"/>
              </a:rPr>
              <a:t>Classroom Management</a:t>
            </a:r>
            <a:br>
              <a:rPr lang="en-GB" dirty="0">
                <a:solidFill>
                  <a:srgbClr val="0070C0"/>
                </a:solidFill>
                <a:latin typeface="+mn-lt"/>
              </a:rPr>
            </a:br>
            <a:r>
              <a:rPr lang="en-GB" dirty="0" err="1">
                <a:latin typeface="+mn-lt"/>
              </a:rPr>
              <a:t>Rheolaeth</a:t>
            </a:r>
            <a:r>
              <a:rPr lang="en-GB" dirty="0">
                <a:latin typeface="+mn-lt"/>
              </a:rPr>
              <a:t> Dosbarth</a:t>
            </a:r>
          </a:p>
        </p:txBody>
      </p:sp>
      <p:sp>
        <p:nvSpPr>
          <p:cNvPr id="3" name="Subtitle 2">
            <a:extLst>
              <a:ext uri="{FF2B5EF4-FFF2-40B4-BE49-F238E27FC236}">
                <a16:creationId xmlns:a16="http://schemas.microsoft.com/office/drawing/2014/main" id="{19D00B0D-536B-C5CB-0BA8-45A58995F0EA}"/>
              </a:ext>
            </a:extLst>
          </p:cNvPr>
          <p:cNvSpPr>
            <a:spLocks noGrp="1"/>
          </p:cNvSpPr>
          <p:nvPr>
            <p:ph type="subTitle" idx="1"/>
          </p:nvPr>
        </p:nvSpPr>
        <p:spPr/>
        <p:txBody>
          <a:bodyPr>
            <a:normAutofit/>
          </a:bodyPr>
          <a:lstStyle/>
          <a:p>
            <a:r>
              <a:rPr lang="en-GB" sz="4400" dirty="0" err="1">
                <a:solidFill>
                  <a:srgbClr val="0070C0"/>
                </a:solidFill>
              </a:rPr>
              <a:t>Powerpoint</a:t>
            </a:r>
            <a:r>
              <a:rPr lang="en-GB" sz="4400" dirty="0">
                <a:solidFill>
                  <a:srgbClr val="0070C0"/>
                </a:solidFill>
              </a:rPr>
              <a:t> 2</a:t>
            </a:r>
          </a:p>
        </p:txBody>
      </p:sp>
    </p:spTree>
    <p:extLst>
      <p:ext uri="{BB962C8B-B14F-4D97-AF65-F5344CB8AC3E}">
        <p14:creationId xmlns:p14="http://schemas.microsoft.com/office/powerpoint/2010/main" val="30317356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39B7A-02D7-4314-DCE4-89FFE63F94BC}"/>
              </a:ext>
            </a:extLst>
          </p:cNvPr>
          <p:cNvSpPr>
            <a:spLocks noGrp="1"/>
          </p:cNvSpPr>
          <p:nvPr>
            <p:ph type="title"/>
          </p:nvPr>
        </p:nvSpPr>
        <p:spPr/>
        <p:txBody>
          <a:bodyPr/>
          <a:lstStyle/>
          <a:p>
            <a:r>
              <a:rPr lang="en-GB" dirty="0" err="1"/>
              <a:t>Deilliant</a:t>
            </a:r>
            <a:r>
              <a:rPr lang="en-GB" dirty="0"/>
              <a:t> </a:t>
            </a:r>
            <a:r>
              <a:rPr lang="en-GB" dirty="0" err="1"/>
              <a:t>Dysgu</a:t>
            </a:r>
            <a:r>
              <a:rPr lang="en-GB" dirty="0"/>
              <a:t>                  </a:t>
            </a:r>
            <a:r>
              <a:rPr lang="en-GB" dirty="0">
                <a:solidFill>
                  <a:srgbClr val="0070C0"/>
                </a:solidFill>
                <a:latin typeface="+mn-lt"/>
              </a:rPr>
              <a:t>Learning Outcome</a:t>
            </a:r>
          </a:p>
        </p:txBody>
      </p:sp>
      <p:sp>
        <p:nvSpPr>
          <p:cNvPr id="3" name="Content Placeholder 2">
            <a:extLst>
              <a:ext uri="{FF2B5EF4-FFF2-40B4-BE49-F238E27FC236}">
                <a16:creationId xmlns:a16="http://schemas.microsoft.com/office/drawing/2014/main" id="{A60B4D50-3EF8-C6F0-22B5-6FC12BC62BBC}"/>
              </a:ext>
            </a:extLst>
          </p:cNvPr>
          <p:cNvSpPr>
            <a:spLocks noGrp="1"/>
          </p:cNvSpPr>
          <p:nvPr>
            <p:ph sz="half" idx="1"/>
          </p:nvPr>
        </p:nvSpPr>
        <p:spPr/>
        <p:txBody>
          <a:bodyPr>
            <a:normAutofit fontScale="92500" lnSpcReduction="20000"/>
          </a:bodyPr>
          <a:lstStyle/>
          <a:p>
            <a:pPr lvl="0" fontAlgn="base" hangingPunct="0"/>
            <a:r>
              <a:rPr lang="cy-GB" sz="2800" dirty="0">
                <a:latin typeface="Calibri" panose="020F0502020204030204" pitchFamily="34" charset="0"/>
                <a:ea typeface="Calibri" panose="020F0502020204030204" pitchFamily="34" charset="0"/>
                <a:cs typeface="Calibri" panose="020F0502020204030204" pitchFamily="34" charset="0"/>
              </a:rPr>
              <a:t>Dangos dadansoddiad beirniadol o sgiliau rheoli dosbarth fel elfen allweddol o amgylchedd dysgu cadarnhaol a chynhwysol yn cynnwys y defnydd o </a:t>
            </a:r>
            <a:r>
              <a:rPr lang="cy-GB" sz="2800" dirty="0" err="1">
                <a:latin typeface="Calibri" panose="020F0502020204030204" pitchFamily="34" charset="0"/>
                <a:ea typeface="Calibri" panose="020F0502020204030204" pitchFamily="34" charset="0"/>
                <a:cs typeface="Calibri" panose="020F0502020204030204" pitchFamily="34" charset="0"/>
              </a:rPr>
              <a:t>DGCh</a:t>
            </a:r>
            <a:r>
              <a:rPr lang="cy-GB" sz="2800" dirty="0">
                <a:latin typeface="Calibri" panose="020F0502020204030204" pitchFamily="34" charset="0"/>
                <a:ea typeface="Calibri" panose="020F0502020204030204" pitchFamily="34" charset="0"/>
                <a:cs typeface="Calibri" panose="020F0502020204030204" pitchFamily="34" charset="0"/>
              </a:rPr>
              <a:t>.</a:t>
            </a:r>
          </a:p>
          <a:p>
            <a:pPr lvl="0" fontAlgn="base" hangingPunct="0"/>
            <a:endParaRPr lang="cy-GB" dirty="0">
              <a:latin typeface="Calibri" panose="020F0502020204030204" pitchFamily="34" charset="0"/>
              <a:ea typeface="Calibri" panose="020F0502020204030204" pitchFamily="34" charset="0"/>
              <a:cs typeface="Calibri" panose="020F0502020204030204" pitchFamily="34" charset="0"/>
            </a:endParaRPr>
          </a:p>
          <a:p>
            <a:pPr fontAlgn="base" hangingPunct="0"/>
            <a:r>
              <a:rPr lang="cy-GB" sz="2600" dirty="0">
                <a:effectLst/>
                <a:latin typeface="Calibri" panose="020F0502020204030204" pitchFamily="34" charset="0"/>
                <a:ea typeface="Calibri" panose="020F0502020204030204" pitchFamily="34" charset="0"/>
                <a:cs typeface="Calibri" panose="020F0502020204030204" pitchFamily="34" charset="0"/>
              </a:rPr>
              <a:t>Adfyfyrio’n feirniadol ar ymddygiadau disgyblion a gwerthfawrogi rhai o’r heriau sy’n wynebu staff ysgol yn y cyd-destun cyfoes, gan awgrymu ymatebion priodol.</a:t>
            </a:r>
            <a:endParaRPr lang="en-GB" sz="2600" dirty="0">
              <a:effectLst/>
              <a:latin typeface="Calibri" panose="020F0502020204030204" pitchFamily="34" charset="0"/>
              <a:ea typeface="Calibri" panose="020F0502020204030204" pitchFamily="34" charset="0"/>
              <a:cs typeface="Calibri" panose="020F0502020204030204" pitchFamily="34" charset="0"/>
            </a:endParaRPr>
          </a:p>
          <a:p>
            <a:pPr lvl="0" fontAlgn="base" hangingPunct="0"/>
            <a:endParaRPr lang="en-GB" sz="2800" dirty="0">
              <a:latin typeface="Calibri Light" panose="020F0302020204030204" pitchFamily="34" charset="0"/>
              <a:cs typeface="Calibri Light" panose="020F0302020204030204" pitchFamily="34" charset="0"/>
            </a:endParaRPr>
          </a:p>
          <a:p>
            <a:pPr marL="0" indent="0" fontAlgn="base" hangingPunct="0">
              <a:buNone/>
            </a:pPr>
            <a:endParaRPr lang="en-GB" sz="2800" dirty="0">
              <a:latin typeface="Calibri Light" panose="020F0302020204030204" pitchFamily="34" charset="0"/>
              <a:cs typeface="Calibri Light" panose="020F0302020204030204" pitchFamily="34" charset="0"/>
            </a:endParaRPr>
          </a:p>
          <a:p>
            <a:endParaRPr lang="en-GB" dirty="0"/>
          </a:p>
        </p:txBody>
      </p:sp>
      <p:sp>
        <p:nvSpPr>
          <p:cNvPr id="4" name="Content Placeholder 3">
            <a:extLst>
              <a:ext uri="{FF2B5EF4-FFF2-40B4-BE49-F238E27FC236}">
                <a16:creationId xmlns:a16="http://schemas.microsoft.com/office/drawing/2014/main" id="{72E4CC98-2241-565B-F3EA-0069AFE1848B}"/>
              </a:ext>
            </a:extLst>
          </p:cNvPr>
          <p:cNvSpPr>
            <a:spLocks noGrp="1"/>
          </p:cNvSpPr>
          <p:nvPr>
            <p:ph sz="half" idx="2"/>
          </p:nvPr>
        </p:nvSpPr>
        <p:spPr/>
        <p:txBody>
          <a:bodyPr>
            <a:normAutofit fontScale="92500" lnSpcReduction="20000"/>
          </a:bodyPr>
          <a:lstStyle/>
          <a:p>
            <a:r>
              <a:rPr lang="en-GB" dirty="0">
                <a:solidFill>
                  <a:srgbClr val="0070C0"/>
                </a:solidFill>
                <a:cs typeface="Calibri Light" panose="020F0302020204030204" pitchFamily="34" charset="0"/>
              </a:rPr>
              <a:t>Demonstrate a critical analysis of classroom management skills as a key element of a positive and inclusive learning environment including the use of ICT..</a:t>
            </a:r>
          </a:p>
          <a:p>
            <a:endParaRPr lang="en-GB" dirty="0">
              <a:solidFill>
                <a:srgbClr val="0070C0"/>
              </a:solidFill>
              <a:latin typeface="Calibri Light" panose="020F0302020204030204" pitchFamily="34" charset="0"/>
              <a:cs typeface="Calibri Light" panose="020F0302020204030204" pitchFamily="34" charset="0"/>
            </a:endParaRPr>
          </a:p>
          <a:p>
            <a:r>
              <a:rPr lang="en-GB" dirty="0">
                <a:solidFill>
                  <a:srgbClr val="0070C0"/>
                </a:solidFill>
                <a:latin typeface="Calibri" panose="020F0502020204030204" pitchFamily="34" charset="0"/>
                <a:ea typeface="Calibri" panose="020F0502020204030204" pitchFamily="34" charset="0"/>
                <a:cs typeface="Calibri" panose="020F0502020204030204" pitchFamily="34" charset="0"/>
              </a:rPr>
              <a:t>Critically reflect on pupil behaviours and appreciate some of the challenges facing school staff in the contemporary context, suggesting appropriate responses.</a:t>
            </a:r>
          </a:p>
          <a:p>
            <a:endParaRPr lang="en-GB" dirty="0"/>
          </a:p>
        </p:txBody>
      </p:sp>
    </p:spTree>
    <p:extLst>
      <p:ext uri="{BB962C8B-B14F-4D97-AF65-F5344CB8AC3E}">
        <p14:creationId xmlns:p14="http://schemas.microsoft.com/office/powerpoint/2010/main" val="40545091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888C4-281E-A6D7-AB2A-CFDFF9FE05CE}"/>
              </a:ext>
            </a:extLst>
          </p:cNvPr>
          <p:cNvSpPr>
            <a:spLocks noGrp="1"/>
          </p:cNvSpPr>
          <p:nvPr>
            <p:ph type="title"/>
          </p:nvPr>
        </p:nvSpPr>
        <p:spPr/>
        <p:txBody>
          <a:bodyPr>
            <a:normAutofit/>
          </a:bodyPr>
          <a:lstStyle/>
          <a:p>
            <a:r>
              <a:rPr lang="en-GB" sz="4000" dirty="0" err="1">
                <a:latin typeface="+mn-lt"/>
              </a:rPr>
              <a:t>Rheolaeth</a:t>
            </a:r>
            <a:r>
              <a:rPr lang="en-GB" sz="4000" dirty="0">
                <a:latin typeface="+mn-lt"/>
              </a:rPr>
              <a:t> Dosbarth          </a:t>
            </a:r>
            <a:r>
              <a:rPr lang="en-GB" sz="4000" dirty="0">
                <a:solidFill>
                  <a:srgbClr val="0070C0"/>
                </a:solidFill>
                <a:latin typeface="Calibri" panose="020F0502020204030204" pitchFamily="34" charset="0"/>
                <a:ea typeface="Calibri" panose="020F0502020204030204" pitchFamily="34" charset="0"/>
                <a:cs typeface="Calibri" panose="020F0502020204030204" pitchFamily="34" charset="0"/>
              </a:rPr>
              <a:t>Classroom Management</a:t>
            </a:r>
          </a:p>
        </p:txBody>
      </p:sp>
      <p:sp>
        <p:nvSpPr>
          <p:cNvPr id="3" name="Content Placeholder 2">
            <a:extLst>
              <a:ext uri="{FF2B5EF4-FFF2-40B4-BE49-F238E27FC236}">
                <a16:creationId xmlns:a16="http://schemas.microsoft.com/office/drawing/2014/main" id="{429AC68F-3ED6-C3D0-8C39-55341D438F99}"/>
              </a:ext>
            </a:extLst>
          </p:cNvPr>
          <p:cNvSpPr>
            <a:spLocks noGrp="1"/>
          </p:cNvSpPr>
          <p:nvPr>
            <p:ph sz="half" idx="1"/>
          </p:nvPr>
        </p:nvSpPr>
        <p:spPr/>
        <p:txBody>
          <a:bodyPr/>
          <a:lstStyle/>
          <a:p>
            <a:endParaRPr lang="en-GB" dirty="0"/>
          </a:p>
          <a:p>
            <a:r>
              <a:rPr lang="en-GB" dirty="0"/>
              <a:t>Beth </a:t>
            </a:r>
            <a:r>
              <a:rPr lang="en-GB" dirty="0" err="1"/>
              <a:t>yw</a:t>
            </a:r>
            <a:r>
              <a:rPr lang="en-GB" dirty="0"/>
              <a:t> </a:t>
            </a:r>
            <a:r>
              <a:rPr lang="en-GB" dirty="0" err="1"/>
              <a:t>Rheolaeth</a:t>
            </a:r>
            <a:r>
              <a:rPr lang="en-GB" dirty="0"/>
              <a:t> Dosbarth?</a:t>
            </a:r>
          </a:p>
        </p:txBody>
      </p:sp>
      <p:sp>
        <p:nvSpPr>
          <p:cNvPr id="4" name="Content Placeholder 3">
            <a:extLst>
              <a:ext uri="{FF2B5EF4-FFF2-40B4-BE49-F238E27FC236}">
                <a16:creationId xmlns:a16="http://schemas.microsoft.com/office/drawing/2014/main" id="{2ADA666E-8A76-63E6-A83E-D06A96D8E516}"/>
              </a:ext>
            </a:extLst>
          </p:cNvPr>
          <p:cNvSpPr>
            <a:spLocks noGrp="1"/>
          </p:cNvSpPr>
          <p:nvPr>
            <p:ph sz="half" idx="2"/>
          </p:nvPr>
        </p:nvSpPr>
        <p:spPr/>
        <p:txBody>
          <a:bodyPr/>
          <a:lstStyle/>
          <a:p>
            <a:endParaRPr lang="en-GB" dirty="0">
              <a:solidFill>
                <a:srgbClr val="0070C0"/>
              </a:solidFill>
            </a:endParaRPr>
          </a:p>
          <a:p>
            <a:r>
              <a:rPr lang="en-GB" dirty="0">
                <a:solidFill>
                  <a:srgbClr val="0070C0"/>
                </a:solidFill>
              </a:rPr>
              <a:t>What is Classroom Management?</a:t>
            </a:r>
          </a:p>
        </p:txBody>
      </p:sp>
    </p:spTree>
    <p:extLst>
      <p:ext uri="{BB962C8B-B14F-4D97-AF65-F5344CB8AC3E}">
        <p14:creationId xmlns:p14="http://schemas.microsoft.com/office/powerpoint/2010/main" val="29748431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278A3-48B0-5AF4-0353-D2A2681A013C}"/>
              </a:ext>
            </a:extLst>
          </p:cNvPr>
          <p:cNvSpPr>
            <a:spLocks noGrp="1"/>
          </p:cNvSpPr>
          <p:nvPr>
            <p:ph type="title"/>
          </p:nvPr>
        </p:nvSpPr>
        <p:spPr/>
        <p:txBody>
          <a:bodyPr>
            <a:normAutofit fontScale="90000"/>
          </a:bodyPr>
          <a:lstStyle/>
          <a:p>
            <a:r>
              <a:rPr lang="en-GB" sz="4400" dirty="0">
                <a:latin typeface="+mn-lt"/>
              </a:rPr>
              <a:t>Beth </a:t>
            </a:r>
            <a:r>
              <a:rPr lang="en-GB" sz="4400" dirty="0" err="1">
                <a:latin typeface="+mn-lt"/>
              </a:rPr>
              <a:t>yw</a:t>
            </a:r>
            <a:r>
              <a:rPr lang="en-GB" sz="4400" dirty="0">
                <a:latin typeface="+mn-lt"/>
              </a:rPr>
              <a:t> </a:t>
            </a:r>
            <a:r>
              <a:rPr lang="en-GB" sz="4400" dirty="0" err="1">
                <a:latin typeface="+mn-lt"/>
              </a:rPr>
              <a:t>Rheolaeth</a:t>
            </a:r>
            <a:r>
              <a:rPr lang="en-GB" sz="4400" dirty="0">
                <a:latin typeface="+mn-lt"/>
              </a:rPr>
              <a:t>                  </a:t>
            </a:r>
            <a:r>
              <a:rPr lang="en-GB" sz="4400" dirty="0">
                <a:solidFill>
                  <a:srgbClr val="0070C0"/>
                </a:solidFill>
                <a:latin typeface="+mn-lt"/>
              </a:rPr>
              <a:t>What is Classroom </a:t>
            </a:r>
            <a:br>
              <a:rPr lang="en-GB" sz="4400" dirty="0">
                <a:solidFill>
                  <a:srgbClr val="0070C0"/>
                </a:solidFill>
                <a:latin typeface="+mn-lt"/>
              </a:rPr>
            </a:br>
            <a:r>
              <a:rPr lang="en-GB" sz="4400" dirty="0">
                <a:latin typeface="+mn-lt"/>
              </a:rPr>
              <a:t>      </a:t>
            </a:r>
            <a:r>
              <a:rPr lang="en-GB" dirty="0">
                <a:latin typeface="+mn-lt"/>
              </a:rPr>
              <a:t>D</a:t>
            </a:r>
            <a:r>
              <a:rPr lang="en-GB" sz="4400" dirty="0">
                <a:latin typeface="+mn-lt"/>
              </a:rPr>
              <a:t>osbarth?                               </a:t>
            </a:r>
            <a:r>
              <a:rPr lang="en-GB" sz="4400" dirty="0">
                <a:solidFill>
                  <a:srgbClr val="0070C0"/>
                </a:solidFill>
                <a:latin typeface="+mn-lt"/>
              </a:rPr>
              <a:t>Management?</a:t>
            </a:r>
            <a:endParaRPr lang="en-GB" dirty="0">
              <a:solidFill>
                <a:srgbClr val="0070C0"/>
              </a:solidFill>
              <a:latin typeface="+mn-lt"/>
            </a:endParaRPr>
          </a:p>
        </p:txBody>
      </p:sp>
      <p:sp>
        <p:nvSpPr>
          <p:cNvPr id="3" name="Content Placeholder 2">
            <a:extLst>
              <a:ext uri="{FF2B5EF4-FFF2-40B4-BE49-F238E27FC236}">
                <a16:creationId xmlns:a16="http://schemas.microsoft.com/office/drawing/2014/main" id="{DCF95E14-066D-EF7D-2CED-E3DC81FEA520}"/>
              </a:ext>
            </a:extLst>
          </p:cNvPr>
          <p:cNvSpPr>
            <a:spLocks noGrp="1"/>
          </p:cNvSpPr>
          <p:nvPr>
            <p:ph sz="half" idx="1"/>
          </p:nvPr>
        </p:nvSpPr>
        <p:spPr/>
        <p:txBody>
          <a:bodyPr>
            <a:normAutofit fontScale="70000" lnSpcReduction="20000"/>
          </a:bodyPr>
          <a:lstStyle/>
          <a:p>
            <a:r>
              <a:rPr lang="en-US" sz="2800" dirty="0">
                <a:latin typeface="Calibri" panose="020F0502020204030204" pitchFamily="34" charset="0"/>
                <a:ea typeface="Calibri" panose="020F0502020204030204" pitchFamily="34" charset="0"/>
                <a:cs typeface="Calibri" panose="020F0502020204030204" pitchFamily="34" charset="0"/>
              </a:rPr>
              <a:t>Y </a:t>
            </a:r>
            <a:r>
              <a:rPr lang="en-US" sz="2800" dirty="0" err="1">
                <a:latin typeface="Calibri" panose="020F0502020204030204" pitchFamily="34" charset="0"/>
                <a:ea typeface="Calibri" panose="020F0502020204030204" pitchFamily="34" charset="0"/>
                <a:cs typeface="Calibri" panose="020F0502020204030204" pitchFamily="34" charset="0"/>
              </a:rPr>
              <a:t>darlun</a:t>
            </a:r>
            <a:r>
              <a:rPr lang="en-US" sz="2800" dirty="0">
                <a:latin typeface="Calibri" panose="020F0502020204030204" pitchFamily="34" charset="0"/>
                <a:ea typeface="Calibri" panose="020F0502020204030204" pitchFamily="34" charset="0"/>
                <a:cs typeface="Calibri" panose="020F0502020204030204" pitchFamily="34" charset="0"/>
              </a:rPr>
              <a:t> </a:t>
            </a:r>
            <a:r>
              <a:rPr lang="en-US" sz="2800" dirty="0" err="1">
                <a:latin typeface="Calibri" panose="020F0502020204030204" pitchFamily="34" charset="0"/>
                <a:ea typeface="Calibri" panose="020F0502020204030204" pitchFamily="34" charset="0"/>
                <a:cs typeface="Calibri" panose="020F0502020204030204" pitchFamily="34" charset="0"/>
              </a:rPr>
              <a:t>traddodiadol</a:t>
            </a:r>
            <a:r>
              <a:rPr lang="en-US" sz="2800" dirty="0">
                <a:latin typeface="Calibri" panose="020F0502020204030204" pitchFamily="34" charset="0"/>
                <a:ea typeface="Calibri" panose="020F0502020204030204" pitchFamily="34" charset="0"/>
                <a:cs typeface="Calibri" panose="020F0502020204030204" pitchFamily="34" charset="0"/>
              </a:rPr>
              <a:t> – </a:t>
            </a:r>
            <a:r>
              <a:rPr lang="en-US" sz="2800" dirty="0" err="1">
                <a:latin typeface="Calibri" panose="020F0502020204030204" pitchFamily="34" charset="0"/>
                <a:ea typeface="Calibri" panose="020F0502020204030204" pitchFamily="34" charset="0"/>
                <a:cs typeface="Calibri" panose="020F0502020204030204" pitchFamily="34" charset="0"/>
              </a:rPr>
              <a:t>ufudd</a:t>
            </a:r>
            <a:r>
              <a:rPr lang="en-US" sz="2800" dirty="0">
                <a:latin typeface="Calibri" panose="020F0502020204030204" pitchFamily="34" charset="0"/>
                <a:ea typeface="Calibri" panose="020F0502020204030204" pitchFamily="34" charset="0"/>
                <a:cs typeface="Calibri" panose="020F0502020204030204" pitchFamily="34" charset="0"/>
              </a:rPr>
              <a:t> – </a:t>
            </a:r>
            <a:r>
              <a:rPr lang="en-US" sz="2800" dirty="0" err="1">
                <a:latin typeface="Calibri" panose="020F0502020204030204" pitchFamily="34" charset="0"/>
                <a:ea typeface="Calibri" panose="020F0502020204030204" pitchFamily="34" charset="0"/>
                <a:cs typeface="Calibri" panose="020F0502020204030204" pitchFamily="34" charset="0"/>
              </a:rPr>
              <a:t>dod</a:t>
            </a:r>
            <a:r>
              <a:rPr lang="en-US" sz="2800" dirty="0">
                <a:latin typeface="Calibri" panose="020F0502020204030204" pitchFamily="34" charset="0"/>
                <a:ea typeface="Calibri" panose="020F0502020204030204" pitchFamily="34" charset="0"/>
                <a:cs typeface="Calibri" panose="020F0502020204030204" pitchFamily="34" charset="0"/>
              </a:rPr>
              <a:t> (plant </a:t>
            </a:r>
            <a:r>
              <a:rPr lang="en-US" sz="2800" dirty="0" err="1">
                <a:latin typeface="Calibri" panose="020F0502020204030204" pitchFamily="34" charset="0"/>
                <a:ea typeface="Calibri" panose="020F0502020204030204" pitchFamily="34" charset="0"/>
                <a:cs typeface="Calibri" panose="020F0502020204030204" pitchFamily="34" charset="0"/>
              </a:rPr>
              <a:t>yn</a:t>
            </a:r>
            <a:r>
              <a:rPr lang="en-US" sz="2800" dirty="0">
                <a:latin typeface="Calibri" panose="020F0502020204030204" pitchFamily="34" charset="0"/>
                <a:ea typeface="Calibri" panose="020F0502020204030204" pitchFamily="34" charset="0"/>
                <a:cs typeface="Calibri" panose="020F0502020204030204" pitchFamily="34" charset="0"/>
              </a:rPr>
              <a:t> </a:t>
            </a:r>
            <a:r>
              <a:rPr lang="en-US" sz="2800" dirty="0" err="1">
                <a:latin typeface="Calibri" panose="020F0502020204030204" pitchFamily="34" charset="0"/>
                <a:ea typeface="Calibri" panose="020F0502020204030204" pitchFamily="34" charset="0"/>
                <a:cs typeface="Calibri" panose="020F0502020204030204" pitchFamily="34" charset="0"/>
              </a:rPr>
              <a:t>dilyn</a:t>
            </a:r>
            <a:r>
              <a:rPr lang="en-US" sz="2800" dirty="0">
                <a:latin typeface="Calibri" panose="020F0502020204030204" pitchFamily="34" charset="0"/>
                <a:ea typeface="Calibri" panose="020F0502020204030204" pitchFamily="34" charset="0"/>
                <a:cs typeface="Calibri" panose="020F0502020204030204" pitchFamily="34" charset="0"/>
              </a:rPr>
              <a:t> </a:t>
            </a:r>
            <a:r>
              <a:rPr lang="en-US" sz="2800" dirty="0" err="1">
                <a:latin typeface="Calibri" panose="020F0502020204030204" pitchFamily="34" charset="0"/>
                <a:ea typeface="Calibri" panose="020F0502020204030204" pitchFamily="34" charset="0"/>
                <a:cs typeface="Calibri" panose="020F0502020204030204" pitchFamily="34" charset="0"/>
              </a:rPr>
              <a:t>rheolau’r</a:t>
            </a:r>
            <a:r>
              <a:rPr lang="en-US" sz="2800" dirty="0">
                <a:latin typeface="Calibri" panose="020F0502020204030204" pitchFamily="34" charset="0"/>
                <a:ea typeface="Calibri" panose="020F0502020204030204" pitchFamily="34" charset="0"/>
                <a:cs typeface="Calibri" panose="020F0502020204030204" pitchFamily="34" charset="0"/>
              </a:rPr>
              <a:t> </a:t>
            </a:r>
            <a:r>
              <a:rPr lang="en-US" sz="2800" dirty="0" err="1">
                <a:latin typeface="Calibri" panose="020F0502020204030204" pitchFamily="34" charset="0"/>
                <a:ea typeface="Calibri" panose="020F0502020204030204" pitchFamily="34" charset="0"/>
                <a:cs typeface="Calibri" panose="020F0502020204030204" pitchFamily="34" charset="0"/>
              </a:rPr>
              <a:t>dosbarth</a:t>
            </a:r>
            <a:r>
              <a:rPr lang="en-US" sz="2800" dirty="0">
                <a:latin typeface="Calibri" panose="020F0502020204030204" pitchFamily="34" charset="0"/>
                <a:ea typeface="Calibri" panose="020F0502020204030204" pitchFamily="34" charset="0"/>
                <a:cs typeface="Calibri" panose="020F0502020204030204" pitchFamily="34" charset="0"/>
              </a:rPr>
              <a:t>/</a:t>
            </a:r>
            <a:r>
              <a:rPr lang="en-US" sz="2800" dirty="0" err="1">
                <a:latin typeface="Calibri" panose="020F0502020204030204" pitchFamily="34" charset="0"/>
                <a:ea typeface="Calibri" panose="020F0502020204030204" pitchFamily="34" charset="0"/>
                <a:cs typeface="Calibri" panose="020F0502020204030204" pitchFamily="34" charset="0"/>
              </a:rPr>
              <a:t>ysgol</a:t>
            </a:r>
            <a:r>
              <a:rPr lang="en-US" sz="2800" dirty="0">
                <a:latin typeface="Calibri" panose="020F0502020204030204" pitchFamily="34" charset="0"/>
                <a:ea typeface="Calibri" panose="020F0502020204030204" pitchFamily="34" charset="0"/>
                <a:cs typeface="Calibri" panose="020F0502020204030204" pitchFamily="34" charset="0"/>
              </a:rPr>
              <a:t>)</a:t>
            </a:r>
          </a:p>
          <a:p>
            <a:endParaRPr lang="en-US" sz="2800" dirty="0">
              <a:latin typeface="Calibri" panose="020F0502020204030204" pitchFamily="34" charset="0"/>
              <a:ea typeface="Calibri" panose="020F0502020204030204" pitchFamily="34" charset="0"/>
              <a:cs typeface="Calibri" panose="020F0502020204030204" pitchFamily="34" charset="0"/>
            </a:endParaRPr>
          </a:p>
          <a:p>
            <a:r>
              <a:rPr lang="en-US" sz="2800" dirty="0" err="1">
                <a:latin typeface="Calibri" panose="020F0502020204030204" pitchFamily="34" charset="0"/>
                <a:ea typeface="Calibri" panose="020F0502020204030204" pitchFamily="34" charset="0"/>
                <a:cs typeface="Calibri" panose="020F0502020204030204" pitchFamily="34" charset="0"/>
              </a:rPr>
              <a:t>Dehongliadau’r</a:t>
            </a:r>
            <a:r>
              <a:rPr lang="en-US" sz="2800" dirty="0">
                <a:latin typeface="Calibri" panose="020F0502020204030204" pitchFamily="34" charset="0"/>
                <a:ea typeface="Calibri" panose="020F0502020204030204" pitchFamily="34" charset="0"/>
                <a:cs typeface="Calibri" panose="020F0502020204030204" pitchFamily="34" charset="0"/>
              </a:rPr>
              <a:t> 21Ganrif –</a:t>
            </a:r>
            <a:r>
              <a:rPr lang="en-US" sz="2800" dirty="0" err="1">
                <a:latin typeface="Calibri" panose="020F0502020204030204" pitchFamily="34" charset="0"/>
                <a:ea typeface="Calibri" panose="020F0502020204030204" pitchFamily="34" charset="0"/>
                <a:cs typeface="Calibri" panose="020F0502020204030204" pitchFamily="34" charset="0"/>
              </a:rPr>
              <a:t>unrhywbeth</a:t>
            </a:r>
            <a:r>
              <a:rPr lang="en-US" sz="2800" dirty="0">
                <a:latin typeface="Calibri" panose="020F0502020204030204" pitchFamily="34" charset="0"/>
                <a:ea typeface="Calibri" panose="020F0502020204030204" pitchFamily="34" charset="0"/>
                <a:cs typeface="Calibri" panose="020F0502020204030204" pitchFamily="34" charset="0"/>
              </a:rPr>
              <a:t> </a:t>
            </a:r>
            <a:r>
              <a:rPr lang="en-US" sz="2800" dirty="0" err="1">
                <a:latin typeface="Calibri" panose="020F0502020204030204" pitchFamily="34" charset="0"/>
                <a:ea typeface="Calibri" panose="020F0502020204030204" pitchFamily="34" charset="0"/>
                <a:cs typeface="Calibri" panose="020F0502020204030204" pitchFamily="34" charset="0"/>
              </a:rPr>
              <a:t>mae</a:t>
            </a:r>
            <a:r>
              <a:rPr lang="en-US" sz="2800" dirty="0">
                <a:latin typeface="Calibri" panose="020F0502020204030204" pitchFamily="34" charset="0"/>
                <a:ea typeface="Calibri" panose="020F0502020204030204" pitchFamily="34" charset="0"/>
                <a:cs typeface="Calibri" panose="020F0502020204030204" pitchFamily="34" charset="0"/>
              </a:rPr>
              <a:t> </a:t>
            </a:r>
            <a:r>
              <a:rPr lang="en-US" sz="2800" dirty="0" err="1">
                <a:latin typeface="Calibri" panose="020F0502020204030204" pitchFamily="34" charset="0"/>
                <a:ea typeface="Calibri" panose="020F0502020204030204" pitchFamily="34" charset="0"/>
                <a:cs typeface="Calibri" panose="020F0502020204030204" pitchFamily="34" charset="0"/>
              </a:rPr>
              <a:t>addysgwyr</a:t>
            </a:r>
            <a:r>
              <a:rPr lang="en-US" sz="2800" dirty="0">
                <a:latin typeface="Calibri" panose="020F0502020204030204" pitchFamily="34" charset="0"/>
                <a:ea typeface="Calibri" panose="020F0502020204030204" pitchFamily="34" charset="0"/>
                <a:cs typeface="Calibri" panose="020F0502020204030204" pitchFamily="34" charset="0"/>
              </a:rPr>
              <a:t> </a:t>
            </a:r>
            <a:r>
              <a:rPr lang="en-US" sz="2800" dirty="0" err="1">
                <a:latin typeface="Calibri" panose="020F0502020204030204" pitchFamily="34" charset="0"/>
                <a:ea typeface="Calibri" panose="020F0502020204030204" pitchFamily="34" charset="0"/>
                <a:cs typeface="Calibri" panose="020F0502020204030204" pitchFamily="34" charset="0"/>
              </a:rPr>
              <a:t>yn</a:t>
            </a:r>
            <a:r>
              <a:rPr lang="en-US" sz="2800" dirty="0">
                <a:latin typeface="Calibri" panose="020F0502020204030204" pitchFamily="34" charset="0"/>
                <a:ea typeface="Calibri" panose="020F0502020204030204" pitchFamily="34" charset="0"/>
                <a:cs typeface="Calibri" panose="020F0502020204030204" pitchFamily="34" charset="0"/>
              </a:rPr>
              <a:t> </a:t>
            </a:r>
            <a:r>
              <a:rPr lang="en-US" sz="2800" dirty="0" err="1">
                <a:latin typeface="Calibri" panose="020F0502020204030204" pitchFamily="34" charset="0"/>
                <a:ea typeface="Calibri" panose="020F0502020204030204" pitchFamily="34" charset="0"/>
                <a:cs typeface="Calibri" panose="020F0502020204030204" pitchFamily="34" charset="0"/>
              </a:rPr>
              <a:t>gwneud</a:t>
            </a:r>
            <a:r>
              <a:rPr lang="en-US" sz="2800" dirty="0">
                <a:latin typeface="Calibri" panose="020F0502020204030204" pitchFamily="34" charset="0"/>
                <a:ea typeface="Calibri" panose="020F0502020204030204" pitchFamily="34" charset="0"/>
                <a:cs typeface="Calibri" panose="020F0502020204030204" pitchFamily="34" charset="0"/>
              </a:rPr>
              <a:t> </a:t>
            </a:r>
            <a:r>
              <a:rPr lang="en-US" sz="2800" dirty="0" err="1">
                <a:latin typeface="Calibri" panose="020F0502020204030204" pitchFamily="34" charset="0"/>
                <a:ea typeface="Calibri" panose="020F0502020204030204" pitchFamily="34" charset="0"/>
                <a:cs typeface="Calibri" panose="020F0502020204030204" pitchFamily="34" charset="0"/>
              </a:rPr>
              <a:t>i</a:t>
            </a:r>
            <a:r>
              <a:rPr lang="en-US" sz="2800" dirty="0">
                <a:latin typeface="Calibri" panose="020F0502020204030204" pitchFamily="34" charset="0"/>
                <a:ea typeface="Calibri" panose="020F0502020204030204" pitchFamily="34" charset="0"/>
                <a:cs typeface="Calibri" panose="020F0502020204030204" pitchFamily="34" charset="0"/>
              </a:rPr>
              <a:t> </a:t>
            </a:r>
            <a:r>
              <a:rPr lang="en-US" sz="2800" dirty="0" err="1">
                <a:latin typeface="Calibri" panose="020F0502020204030204" pitchFamily="34" charset="0"/>
                <a:ea typeface="Calibri" panose="020F0502020204030204" pitchFamily="34" charset="0"/>
                <a:cs typeface="Calibri" panose="020F0502020204030204" pitchFamily="34" charset="0"/>
              </a:rPr>
              <a:t>gefnogi</a:t>
            </a:r>
            <a:r>
              <a:rPr lang="en-US" sz="2800" dirty="0">
                <a:latin typeface="Calibri" panose="020F0502020204030204" pitchFamily="34" charset="0"/>
                <a:ea typeface="Calibri" panose="020F0502020204030204" pitchFamily="34" charset="0"/>
                <a:cs typeface="Calibri" panose="020F0502020204030204" pitchFamily="34" charset="0"/>
              </a:rPr>
              <a:t> plant </a:t>
            </a:r>
            <a:r>
              <a:rPr lang="en-US" sz="2800" dirty="0" err="1">
                <a:latin typeface="Calibri" panose="020F0502020204030204" pitchFamily="34" charset="0"/>
                <a:ea typeface="Calibri" panose="020F0502020204030204" pitchFamily="34" charset="0"/>
                <a:cs typeface="Calibri" panose="020F0502020204030204" pitchFamily="34" charset="0"/>
              </a:rPr>
              <a:t>i</a:t>
            </a:r>
            <a:r>
              <a:rPr lang="en-US" sz="2800" dirty="0">
                <a:latin typeface="Calibri" panose="020F0502020204030204" pitchFamily="34" charset="0"/>
                <a:ea typeface="Calibri" panose="020F0502020204030204" pitchFamily="34" charset="0"/>
                <a:cs typeface="Calibri" panose="020F0502020204030204" pitchFamily="34" charset="0"/>
              </a:rPr>
              <a:t> </a:t>
            </a:r>
            <a:r>
              <a:rPr lang="en-US" sz="2800" dirty="0" err="1">
                <a:latin typeface="Calibri" panose="020F0502020204030204" pitchFamily="34" charset="0"/>
                <a:ea typeface="Calibri" panose="020F0502020204030204" pitchFamily="34" charset="0"/>
                <a:cs typeface="Calibri" panose="020F0502020204030204" pitchFamily="34" charset="0"/>
              </a:rPr>
              <a:t>ddysgu</a:t>
            </a:r>
            <a:r>
              <a:rPr lang="en-US" sz="2800" dirty="0">
                <a:latin typeface="Calibri" panose="020F0502020204030204" pitchFamily="34" charset="0"/>
                <a:ea typeface="Calibri" panose="020F0502020204030204" pitchFamily="34" charset="0"/>
                <a:cs typeface="Calibri" panose="020F0502020204030204" pitchFamily="34" charset="0"/>
              </a:rPr>
              <a:t>.</a:t>
            </a:r>
          </a:p>
          <a:p>
            <a:endParaRPr lang="en-US" sz="2800" dirty="0">
              <a:latin typeface="Calibri" panose="020F0502020204030204" pitchFamily="34" charset="0"/>
              <a:ea typeface="Calibri" panose="020F0502020204030204" pitchFamily="34" charset="0"/>
              <a:cs typeface="Calibri" panose="020F0502020204030204" pitchFamily="34" charset="0"/>
            </a:endParaRPr>
          </a:p>
          <a:p>
            <a:r>
              <a:rPr lang="en-GB" dirty="0"/>
              <a:t>Y </a:t>
            </a:r>
            <a:r>
              <a:rPr lang="en-GB" dirty="0" err="1"/>
              <a:t>strategaethau</a:t>
            </a:r>
            <a:r>
              <a:rPr lang="en-GB" dirty="0"/>
              <a:t> </a:t>
            </a:r>
            <a:r>
              <a:rPr lang="en-GB" dirty="0" err="1"/>
              <a:t>a'r</a:t>
            </a:r>
            <a:r>
              <a:rPr lang="en-GB" dirty="0"/>
              <a:t> </a:t>
            </a:r>
            <a:r>
              <a:rPr lang="en-GB" dirty="0" err="1"/>
              <a:t>arferion</a:t>
            </a:r>
            <a:r>
              <a:rPr lang="en-GB" dirty="0"/>
              <a:t> y </a:t>
            </a:r>
            <a:r>
              <a:rPr lang="en-GB" dirty="0" err="1"/>
              <a:t>mae</a:t>
            </a:r>
            <a:r>
              <a:rPr lang="en-GB" dirty="0"/>
              <a:t> </a:t>
            </a:r>
            <a:r>
              <a:rPr lang="en-GB" dirty="0" err="1"/>
              <a:t>athrawon</a:t>
            </a:r>
            <a:r>
              <a:rPr lang="en-GB" dirty="0"/>
              <a:t> </a:t>
            </a:r>
            <a:r>
              <a:rPr lang="en-GB" dirty="0" err="1"/>
              <a:t>yn</a:t>
            </a:r>
            <a:r>
              <a:rPr lang="en-GB" dirty="0"/>
              <a:t> </a:t>
            </a:r>
            <a:r>
              <a:rPr lang="en-GB" dirty="0" err="1"/>
              <a:t>eu</a:t>
            </a:r>
            <a:r>
              <a:rPr lang="en-GB" dirty="0"/>
              <a:t> </a:t>
            </a:r>
            <a:r>
              <a:rPr lang="en-GB" dirty="0" err="1"/>
              <a:t>defnyddio</a:t>
            </a:r>
            <a:r>
              <a:rPr lang="en-GB" dirty="0"/>
              <a:t> </a:t>
            </a:r>
            <a:r>
              <a:rPr lang="en-GB" dirty="0" err="1"/>
              <a:t>i</a:t>
            </a:r>
            <a:r>
              <a:rPr lang="en-GB" dirty="0"/>
              <a:t> </a:t>
            </a:r>
            <a:r>
              <a:rPr lang="en-GB" dirty="0" err="1"/>
              <a:t>greu</a:t>
            </a:r>
            <a:r>
              <a:rPr lang="en-GB" dirty="0"/>
              <a:t> </a:t>
            </a:r>
            <a:r>
              <a:rPr lang="en-GB" dirty="0" err="1"/>
              <a:t>amgylchedd</a:t>
            </a:r>
            <a:r>
              <a:rPr lang="en-GB" dirty="0"/>
              <a:t> </a:t>
            </a:r>
            <a:r>
              <a:rPr lang="en-GB" dirty="0" err="1"/>
              <a:t>dysgu</a:t>
            </a:r>
            <a:r>
              <a:rPr lang="en-GB" dirty="0"/>
              <a:t> </a:t>
            </a:r>
            <a:r>
              <a:rPr lang="en-GB" dirty="0" err="1"/>
              <a:t>effeithiol</a:t>
            </a:r>
            <a:r>
              <a:rPr lang="en-GB" dirty="0"/>
              <a:t>. </a:t>
            </a:r>
            <a:r>
              <a:rPr lang="en-GB" dirty="0" err="1"/>
              <a:t>Mae'n</a:t>
            </a:r>
            <a:r>
              <a:rPr lang="en-GB" dirty="0"/>
              <a:t> </a:t>
            </a:r>
            <a:r>
              <a:rPr lang="en-GB" dirty="0" err="1"/>
              <a:t>cynnwys</a:t>
            </a:r>
            <a:r>
              <a:rPr lang="en-GB" dirty="0"/>
              <a:t> </a:t>
            </a:r>
            <a:r>
              <a:rPr lang="en-GB" dirty="0" err="1"/>
              <a:t>cynnal</a:t>
            </a:r>
            <a:r>
              <a:rPr lang="en-GB" dirty="0"/>
              <a:t> </a:t>
            </a:r>
            <a:r>
              <a:rPr lang="en-GB" dirty="0" err="1"/>
              <a:t>trefn</a:t>
            </a:r>
            <a:r>
              <a:rPr lang="en-GB" dirty="0"/>
              <a:t>, </a:t>
            </a:r>
            <a:r>
              <a:rPr lang="en-GB" dirty="0" err="1"/>
              <a:t>hyrwyddo</a:t>
            </a:r>
            <a:r>
              <a:rPr lang="en-GB" dirty="0"/>
              <a:t> </a:t>
            </a:r>
            <a:r>
              <a:rPr lang="en-GB" dirty="0" err="1"/>
              <a:t>ymddygiad</a:t>
            </a:r>
            <a:r>
              <a:rPr lang="en-GB" dirty="0"/>
              <a:t> </a:t>
            </a:r>
            <a:r>
              <a:rPr lang="en-GB" dirty="0" err="1"/>
              <a:t>cadarnhaol</a:t>
            </a:r>
            <a:r>
              <a:rPr lang="en-GB" dirty="0"/>
              <a:t>, a </a:t>
            </a:r>
            <a:r>
              <a:rPr lang="en-GB" dirty="0" err="1"/>
              <a:t>sicrhau</a:t>
            </a:r>
            <a:r>
              <a:rPr lang="en-GB" dirty="0"/>
              <a:t> bod </a:t>
            </a:r>
            <a:r>
              <a:rPr lang="en-GB" dirty="0" err="1"/>
              <a:t>myfyrwyr</a:t>
            </a:r>
            <a:r>
              <a:rPr lang="en-GB" dirty="0"/>
              <a:t> </a:t>
            </a:r>
            <a:r>
              <a:rPr lang="en-GB" dirty="0" err="1"/>
              <a:t>yn</a:t>
            </a:r>
            <a:r>
              <a:rPr lang="en-GB" dirty="0"/>
              <a:t> </a:t>
            </a:r>
            <a:r>
              <a:rPr lang="en-GB" dirty="0" err="1"/>
              <a:t>cymryd</a:t>
            </a:r>
            <a:r>
              <a:rPr lang="en-GB" dirty="0"/>
              <a:t> </a:t>
            </a:r>
            <a:r>
              <a:rPr lang="en-GB" dirty="0" err="1"/>
              <a:t>rhan</a:t>
            </a:r>
            <a:r>
              <a:rPr lang="en-GB" dirty="0"/>
              <a:t> ac </a:t>
            </a:r>
            <a:r>
              <a:rPr lang="en-GB" dirty="0" err="1"/>
              <a:t>yn</a:t>
            </a:r>
            <a:r>
              <a:rPr lang="en-GB" dirty="0"/>
              <a:t> </a:t>
            </a:r>
            <a:r>
              <a:rPr lang="en-GB" dirty="0" err="1"/>
              <a:t>canolbwyntio</a:t>
            </a:r>
            <a:r>
              <a:rPr lang="en-GB" dirty="0"/>
              <a:t> </a:t>
            </a:r>
            <a:r>
              <a:rPr lang="en-GB" dirty="0" err="1"/>
              <a:t>yn</a:t>
            </a:r>
            <a:r>
              <a:rPr lang="en-GB" dirty="0"/>
              <a:t> </a:t>
            </a:r>
            <a:r>
              <a:rPr lang="en-GB" dirty="0" err="1"/>
              <a:t>ystod</a:t>
            </a:r>
            <a:r>
              <a:rPr lang="en-GB" dirty="0"/>
              <a:t> </a:t>
            </a:r>
            <a:r>
              <a:rPr lang="en-GB" dirty="0" err="1"/>
              <a:t>gwersi</a:t>
            </a:r>
            <a:r>
              <a:rPr lang="en-GB" dirty="0"/>
              <a:t>.</a:t>
            </a:r>
            <a:endParaRPr lang="en-US" sz="2800" dirty="0">
              <a:latin typeface="Calibri" panose="020F0502020204030204" pitchFamily="34" charset="0"/>
              <a:ea typeface="Calibri" panose="020F0502020204030204" pitchFamily="34" charset="0"/>
              <a:cs typeface="Calibri" panose="020F0502020204030204" pitchFamily="34" charset="0"/>
            </a:endParaRPr>
          </a:p>
          <a:p>
            <a:endParaRPr lang="en-GB" dirty="0"/>
          </a:p>
        </p:txBody>
      </p:sp>
      <p:sp>
        <p:nvSpPr>
          <p:cNvPr id="4" name="Content Placeholder 3">
            <a:extLst>
              <a:ext uri="{FF2B5EF4-FFF2-40B4-BE49-F238E27FC236}">
                <a16:creationId xmlns:a16="http://schemas.microsoft.com/office/drawing/2014/main" id="{C942F050-18B2-521C-2483-E7D0DCEDC5A4}"/>
              </a:ext>
            </a:extLst>
          </p:cNvPr>
          <p:cNvSpPr>
            <a:spLocks noGrp="1"/>
          </p:cNvSpPr>
          <p:nvPr>
            <p:ph sz="half" idx="2"/>
          </p:nvPr>
        </p:nvSpPr>
        <p:spPr/>
        <p:txBody>
          <a:bodyPr>
            <a:normAutofit fontScale="70000" lnSpcReduction="20000"/>
          </a:bodyPr>
          <a:lstStyle/>
          <a:p>
            <a:r>
              <a:rPr lang="en-US" sz="2800" dirty="0">
                <a:solidFill>
                  <a:srgbClr val="0070C0"/>
                </a:solidFill>
                <a:latin typeface="Calibri" panose="020F0502020204030204" pitchFamily="34" charset="0"/>
                <a:ea typeface="Calibri" panose="020F0502020204030204" pitchFamily="34" charset="0"/>
                <a:cs typeface="Calibri" panose="020F0502020204030204" pitchFamily="34" charset="0"/>
              </a:rPr>
              <a:t>Traditional view – compliance( children following classroom/ school rules)</a:t>
            </a:r>
          </a:p>
          <a:p>
            <a:endParaRPr lang="en-GB" sz="2800" dirty="0">
              <a:solidFill>
                <a:srgbClr val="0070C0"/>
              </a:solidFill>
              <a:latin typeface="Calibri" panose="020F0502020204030204" pitchFamily="34" charset="0"/>
              <a:ea typeface="Calibri" panose="020F0502020204030204" pitchFamily="34" charset="0"/>
              <a:cs typeface="Calibri" panose="020F0502020204030204" pitchFamily="34" charset="0"/>
            </a:endParaRPr>
          </a:p>
          <a:p>
            <a:r>
              <a:rPr lang="en-GB" sz="2800" dirty="0">
                <a:solidFill>
                  <a:srgbClr val="0070C0"/>
                </a:solidFill>
                <a:latin typeface="Calibri" panose="020F0502020204030204" pitchFamily="34" charset="0"/>
                <a:ea typeface="Calibri" panose="020F0502020204030204" pitchFamily="34" charset="0"/>
                <a:cs typeface="Calibri" panose="020F0502020204030204" pitchFamily="34" charset="0"/>
              </a:rPr>
              <a:t>21</a:t>
            </a:r>
            <a:r>
              <a:rPr lang="en-GB" sz="2800" baseline="30000" dirty="0">
                <a:solidFill>
                  <a:srgbClr val="0070C0"/>
                </a:solidFill>
                <a:latin typeface="Calibri" panose="020F0502020204030204" pitchFamily="34" charset="0"/>
                <a:ea typeface="Calibri" panose="020F0502020204030204" pitchFamily="34" charset="0"/>
                <a:cs typeface="Calibri" panose="020F0502020204030204" pitchFamily="34" charset="0"/>
              </a:rPr>
              <a:t>st</a:t>
            </a:r>
            <a:r>
              <a:rPr lang="en-GB" sz="2800" dirty="0">
                <a:solidFill>
                  <a:srgbClr val="0070C0"/>
                </a:solidFill>
                <a:latin typeface="Calibri" panose="020F0502020204030204" pitchFamily="34" charset="0"/>
                <a:ea typeface="Calibri" panose="020F0502020204030204" pitchFamily="34" charset="0"/>
                <a:cs typeface="Calibri" panose="020F0502020204030204" pitchFamily="34" charset="0"/>
              </a:rPr>
              <a:t> century interpretation – anything that educators do to support children learning</a:t>
            </a:r>
          </a:p>
          <a:p>
            <a:endParaRPr lang="en-GB" dirty="0">
              <a:solidFill>
                <a:schemeClr val="accent1"/>
              </a:solidFill>
              <a:latin typeface="Calibri" panose="020F0502020204030204" pitchFamily="34" charset="0"/>
              <a:ea typeface="Calibri" panose="020F0502020204030204" pitchFamily="34" charset="0"/>
              <a:cs typeface="Calibri" panose="020F0502020204030204" pitchFamily="34" charset="0"/>
            </a:endParaRPr>
          </a:p>
          <a:p>
            <a:r>
              <a:rPr lang="en-GB" dirty="0">
                <a:solidFill>
                  <a:srgbClr val="0070C0"/>
                </a:solidFill>
                <a:latin typeface="Calibri" panose="020F0502020204030204" pitchFamily="34" charset="0"/>
                <a:ea typeface="Calibri" panose="020F0502020204030204" pitchFamily="34" charset="0"/>
                <a:cs typeface="Calibri" panose="020F0502020204030204" pitchFamily="34" charset="0"/>
              </a:rPr>
              <a:t>The strategies and practices that teachers use to create an effective learning environment. It involves maintaining order, promoting positive behaviour, and ensuring that students are engaged and focused during lessons.</a:t>
            </a:r>
            <a:endParaRPr lang="en-GB" sz="2800" dirty="0">
              <a:solidFill>
                <a:srgbClr val="0070C0"/>
              </a:solidFill>
              <a:latin typeface="Calibri" panose="020F0502020204030204" pitchFamily="34" charset="0"/>
              <a:ea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21691384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A4D45-568C-290D-652C-1D0AAEC4F16F}"/>
              </a:ext>
            </a:extLst>
          </p:cNvPr>
          <p:cNvSpPr>
            <a:spLocks noGrp="1"/>
          </p:cNvSpPr>
          <p:nvPr>
            <p:ph type="title"/>
          </p:nvPr>
        </p:nvSpPr>
        <p:spPr/>
        <p:txBody>
          <a:bodyPr/>
          <a:lstStyle/>
          <a:p>
            <a:r>
              <a:rPr lang="en-GB" dirty="0" err="1">
                <a:latin typeface="+mn-lt"/>
              </a:rPr>
              <a:t>Diffiniad</a:t>
            </a:r>
            <a:r>
              <a:rPr lang="en-GB" dirty="0">
                <a:latin typeface="+mn-lt"/>
              </a:rPr>
              <a:t> / </a:t>
            </a:r>
            <a:r>
              <a:rPr lang="en-GB" dirty="0">
                <a:solidFill>
                  <a:srgbClr val="0070C0"/>
                </a:solidFill>
                <a:latin typeface="+mn-lt"/>
              </a:rPr>
              <a:t>Definition</a:t>
            </a:r>
          </a:p>
        </p:txBody>
      </p:sp>
      <p:sp>
        <p:nvSpPr>
          <p:cNvPr id="3" name="Content Placeholder 2">
            <a:extLst>
              <a:ext uri="{FF2B5EF4-FFF2-40B4-BE49-F238E27FC236}">
                <a16:creationId xmlns:a16="http://schemas.microsoft.com/office/drawing/2014/main" id="{BCD54363-255E-B355-CF93-1A4686D7FEEF}"/>
              </a:ext>
            </a:extLst>
          </p:cNvPr>
          <p:cNvSpPr>
            <a:spLocks noGrp="1"/>
          </p:cNvSpPr>
          <p:nvPr>
            <p:ph idx="1"/>
          </p:nvPr>
        </p:nvSpPr>
        <p:spPr/>
        <p:txBody>
          <a:bodyPr>
            <a:normAutofit lnSpcReduction="10000"/>
          </a:bodyPr>
          <a:lstStyle/>
          <a:p>
            <a:pPr marL="0" indent="0">
              <a:buNone/>
            </a:pPr>
            <a:r>
              <a:rPr lang="en-US" dirty="0">
                <a:solidFill>
                  <a:srgbClr val="0070C0"/>
                </a:solidFill>
              </a:rPr>
              <a:t>‘Classroom management refers to the wide variety of skills and techniques that teachers use to keep students </a:t>
            </a:r>
            <a:r>
              <a:rPr lang="en-US" dirty="0" err="1">
                <a:solidFill>
                  <a:srgbClr val="0070C0"/>
                </a:solidFill>
              </a:rPr>
              <a:t>organised</a:t>
            </a:r>
            <a:r>
              <a:rPr lang="en-US" dirty="0">
                <a:solidFill>
                  <a:srgbClr val="0070C0"/>
                </a:solidFill>
              </a:rPr>
              <a:t>, orderly, focused, attentive, on task, and academically productive during a class. When classroom-management strategies are executed effectively, teachers minimize the </a:t>
            </a:r>
            <a:r>
              <a:rPr lang="en-US" dirty="0" err="1">
                <a:solidFill>
                  <a:srgbClr val="0070C0"/>
                </a:solidFill>
              </a:rPr>
              <a:t>behaviours</a:t>
            </a:r>
            <a:r>
              <a:rPr lang="en-US" dirty="0">
                <a:solidFill>
                  <a:srgbClr val="0070C0"/>
                </a:solidFill>
              </a:rPr>
              <a:t> that impede learning for both individual students and groups of students, while maximizing the </a:t>
            </a:r>
            <a:r>
              <a:rPr lang="en-US" dirty="0" err="1">
                <a:solidFill>
                  <a:srgbClr val="0070C0"/>
                </a:solidFill>
              </a:rPr>
              <a:t>behaviours</a:t>
            </a:r>
            <a:r>
              <a:rPr lang="en-US" dirty="0">
                <a:solidFill>
                  <a:srgbClr val="0070C0"/>
                </a:solidFill>
              </a:rPr>
              <a:t> that facilitate or enhance learning.’ </a:t>
            </a:r>
            <a:endParaRPr lang="en-GB" dirty="0">
              <a:solidFill>
                <a:srgbClr val="0070C0"/>
              </a:solidFill>
            </a:endParaRPr>
          </a:p>
          <a:p>
            <a:pPr marL="0" indent="0">
              <a:buNone/>
            </a:pPr>
            <a:endParaRPr lang="en-US" sz="1200" dirty="0">
              <a:solidFill>
                <a:srgbClr val="0070C0"/>
              </a:solidFill>
              <a:latin typeface="+mj-lt"/>
              <a:hlinkClick r:id="rId2">
                <a:extLst>
                  <a:ext uri="{A12FA001-AC4F-418D-AE19-62706E023703}">
                    <ahyp:hlinkClr xmlns:ahyp="http://schemas.microsoft.com/office/drawing/2018/hyperlinkcolor" val="tx"/>
                  </a:ext>
                </a:extLst>
              </a:hlinkClick>
            </a:endParaRPr>
          </a:p>
          <a:p>
            <a:pPr marL="0" indent="0">
              <a:buNone/>
            </a:pPr>
            <a:endParaRPr lang="en-US" sz="1200" dirty="0">
              <a:solidFill>
                <a:srgbClr val="0070C0"/>
              </a:solidFill>
              <a:latin typeface="+mj-lt"/>
              <a:hlinkClick r:id="rId2">
                <a:extLst>
                  <a:ext uri="{A12FA001-AC4F-418D-AE19-62706E023703}">
                    <ahyp:hlinkClr xmlns:ahyp="http://schemas.microsoft.com/office/drawing/2018/hyperlinkcolor" val="tx"/>
                  </a:ext>
                </a:extLst>
              </a:hlinkClick>
            </a:endParaRPr>
          </a:p>
          <a:p>
            <a:pPr marL="0" indent="0">
              <a:buNone/>
            </a:pPr>
            <a:r>
              <a:rPr lang="en-US" sz="1400" dirty="0">
                <a:solidFill>
                  <a:srgbClr val="0070C0"/>
                </a:solidFill>
                <a:latin typeface="+mj-lt"/>
                <a:hlinkClick r:id="rId2">
                  <a:extLst>
                    <a:ext uri="{A12FA001-AC4F-418D-AE19-62706E023703}">
                      <ahyp:hlinkClr xmlns:ahyp="http://schemas.microsoft.com/office/drawing/2018/hyperlinkcolor" val="tx"/>
                    </a:ext>
                  </a:extLst>
                </a:hlinkClick>
              </a:rPr>
              <a:t>http://edglossary.org/classroom-management/</a:t>
            </a:r>
            <a:r>
              <a:rPr lang="en-US" sz="1400" dirty="0">
                <a:solidFill>
                  <a:srgbClr val="0070C0"/>
                </a:solidFill>
                <a:latin typeface="+mj-lt"/>
              </a:rPr>
              <a:t>   </a:t>
            </a:r>
          </a:p>
          <a:p>
            <a:endParaRPr lang="en-GB" dirty="0"/>
          </a:p>
        </p:txBody>
      </p:sp>
    </p:spTree>
    <p:extLst>
      <p:ext uri="{BB962C8B-B14F-4D97-AF65-F5344CB8AC3E}">
        <p14:creationId xmlns:p14="http://schemas.microsoft.com/office/powerpoint/2010/main" val="35763960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697E35-7302-1783-BE03-91AD3B92BB38}"/>
              </a:ext>
            </a:extLst>
          </p:cNvPr>
          <p:cNvSpPr>
            <a:spLocks noGrp="1"/>
          </p:cNvSpPr>
          <p:nvPr>
            <p:ph type="title"/>
          </p:nvPr>
        </p:nvSpPr>
        <p:spPr/>
        <p:txBody>
          <a:bodyPr>
            <a:normAutofit/>
          </a:bodyPr>
          <a:lstStyle/>
          <a:p>
            <a:r>
              <a:rPr lang="en-GB" sz="2800" b="1" dirty="0"/>
              <a:t> </a:t>
            </a:r>
            <a:r>
              <a:rPr lang="en-GB" sz="2700" b="1" dirty="0" err="1"/>
              <a:t>Elfennau</a:t>
            </a:r>
            <a:r>
              <a:rPr lang="en-GB" sz="2700" b="1" dirty="0"/>
              <a:t> </a:t>
            </a:r>
            <a:r>
              <a:rPr lang="en-GB" sz="2700" b="1" dirty="0" err="1"/>
              <a:t>Allweddol</a:t>
            </a:r>
            <a:r>
              <a:rPr lang="en-GB" sz="2700" b="1" dirty="0"/>
              <a:t> Rheoli Dosbarth         </a:t>
            </a:r>
            <a:r>
              <a:rPr lang="en-GB" sz="2700" b="1" dirty="0">
                <a:solidFill>
                  <a:schemeClr val="accent1"/>
                </a:solidFill>
              </a:rPr>
              <a:t>Key Elements of Classroom</a:t>
            </a:r>
            <a:br>
              <a:rPr lang="en-GB" sz="2700" b="1" dirty="0">
                <a:solidFill>
                  <a:schemeClr val="accent1"/>
                </a:solidFill>
              </a:rPr>
            </a:br>
            <a:r>
              <a:rPr lang="en-GB" sz="2700" b="1" dirty="0">
                <a:solidFill>
                  <a:schemeClr val="accent1"/>
                </a:solidFill>
              </a:rPr>
              <a:t>                                                                          Management</a:t>
            </a:r>
            <a:r>
              <a:rPr lang="en-GB" sz="2700" b="1" dirty="0"/>
              <a:t>.                                                                                         </a:t>
            </a:r>
            <a:br>
              <a:rPr lang="en-GB" sz="2800" b="1" dirty="0">
                <a:solidFill>
                  <a:schemeClr val="accent1"/>
                </a:solidFill>
                <a:latin typeface="+mn-lt"/>
              </a:rPr>
            </a:br>
            <a:r>
              <a:rPr lang="en-GB" sz="2800" b="1" dirty="0">
                <a:solidFill>
                  <a:schemeClr val="accent1"/>
                </a:solidFill>
                <a:latin typeface="+mn-lt"/>
              </a:rPr>
              <a:t>                                                                            </a:t>
            </a:r>
            <a:endParaRPr lang="en-GB" sz="2800" dirty="0">
              <a:solidFill>
                <a:schemeClr val="accent1"/>
              </a:solidFill>
              <a:latin typeface="+mn-lt"/>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7E4CC50D-EABB-E2DA-8A2C-CB0E82F007D2}"/>
              </a:ext>
            </a:extLst>
          </p:cNvPr>
          <p:cNvSpPr>
            <a:spLocks noGrp="1"/>
          </p:cNvSpPr>
          <p:nvPr>
            <p:ph sz="half" idx="1"/>
          </p:nvPr>
        </p:nvSpPr>
        <p:spPr/>
        <p:txBody>
          <a:bodyPr>
            <a:noAutofit/>
          </a:bodyPr>
          <a:lstStyle/>
          <a:p>
            <a:r>
              <a:rPr lang="en-GB" sz="1800" b="1" dirty="0"/>
              <a:t>Rheoli </a:t>
            </a:r>
            <a:r>
              <a:rPr lang="en-GB" sz="1800" b="1" dirty="0" err="1"/>
              <a:t>Ymddygiad</a:t>
            </a:r>
            <a:r>
              <a:rPr lang="en-GB" sz="1800" dirty="0"/>
              <a:t> – </a:t>
            </a:r>
            <a:r>
              <a:rPr lang="en-GB" sz="1800" dirty="0" err="1"/>
              <a:t>Gosod</a:t>
            </a:r>
            <a:r>
              <a:rPr lang="en-GB" sz="1800" dirty="0"/>
              <a:t> </a:t>
            </a:r>
            <a:r>
              <a:rPr lang="en-GB" sz="1800" dirty="0" err="1"/>
              <a:t>disgwyliadau</a:t>
            </a:r>
            <a:r>
              <a:rPr lang="en-GB" sz="1800" dirty="0"/>
              <a:t> </a:t>
            </a:r>
            <a:r>
              <a:rPr lang="en-GB" sz="1800" dirty="0" err="1"/>
              <a:t>clir</a:t>
            </a:r>
            <a:r>
              <a:rPr lang="en-GB" sz="1800" dirty="0"/>
              <a:t> a </a:t>
            </a:r>
            <a:r>
              <a:rPr lang="en-GB" sz="1800" dirty="0" err="1"/>
              <a:t>chryfhau</a:t>
            </a:r>
            <a:r>
              <a:rPr lang="en-GB" sz="1800" dirty="0"/>
              <a:t> </a:t>
            </a:r>
            <a:r>
              <a:rPr lang="en-GB" sz="1800" dirty="0" err="1"/>
              <a:t>rheolau</a:t>
            </a:r>
            <a:r>
              <a:rPr lang="en-GB" sz="1800" dirty="0"/>
              <a:t> </a:t>
            </a:r>
            <a:r>
              <a:rPr lang="en-GB" sz="1800" dirty="0" err="1"/>
              <a:t>yn</a:t>
            </a:r>
            <a:r>
              <a:rPr lang="en-GB" sz="1800" dirty="0"/>
              <a:t> </a:t>
            </a:r>
            <a:r>
              <a:rPr lang="en-GB" sz="1800" dirty="0" err="1"/>
              <a:t>gyson</a:t>
            </a:r>
            <a:r>
              <a:rPr lang="en-GB" sz="1800" dirty="0"/>
              <a:t>.</a:t>
            </a:r>
          </a:p>
          <a:p>
            <a:r>
              <a:rPr lang="en-GB" sz="1800" b="1" dirty="0" err="1"/>
              <a:t>Trefniadaeth</a:t>
            </a:r>
            <a:r>
              <a:rPr lang="en-GB" sz="1800" dirty="0"/>
              <a:t> – </a:t>
            </a:r>
            <a:r>
              <a:rPr lang="en-GB" sz="1800" dirty="0" err="1"/>
              <a:t>Strwythuro</a:t>
            </a:r>
            <a:r>
              <a:rPr lang="en-GB" sz="1800" dirty="0"/>
              <a:t> </a:t>
            </a:r>
            <a:r>
              <a:rPr lang="en-GB" sz="1800" dirty="0" err="1"/>
              <a:t>cynllun</a:t>
            </a:r>
            <a:r>
              <a:rPr lang="en-GB" sz="1800" dirty="0"/>
              <a:t> y </a:t>
            </a:r>
            <a:r>
              <a:rPr lang="en-GB" sz="1800" dirty="0" err="1"/>
              <a:t>dosbarth</a:t>
            </a:r>
            <a:r>
              <a:rPr lang="en-GB" sz="1800" dirty="0"/>
              <a:t>, </a:t>
            </a:r>
            <a:r>
              <a:rPr lang="en-GB" sz="1800" dirty="0" err="1"/>
              <a:t>trefnau</a:t>
            </a:r>
            <a:r>
              <a:rPr lang="en-GB" sz="1800" dirty="0"/>
              <a:t> </a:t>
            </a:r>
            <a:r>
              <a:rPr lang="en-GB" sz="1800" dirty="0" err="1"/>
              <a:t>dyddiol</a:t>
            </a:r>
            <a:r>
              <a:rPr lang="en-GB" sz="1800" dirty="0"/>
              <a:t>, a </a:t>
            </a:r>
            <a:r>
              <a:rPr lang="en-GB" sz="1800" dirty="0" err="1"/>
              <a:t>thrawsnewidiadau</a:t>
            </a:r>
            <a:r>
              <a:rPr lang="en-GB" sz="1800" dirty="0"/>
              <a:t> </a:t>
            </a:r>
            <a:r>
              <a:rPr lang="en-GB" sz="1800" dirty="0" err="1"/>
              <a:t>i</a:t>
            </a:r>
            <a:r>
              <a:rPr lang="en-GB" sz="1800" dirty="0"/>
              <a:t> </a:t>
            </a:r>
            <a:r>
              <a:rPr lang="en-GB" sz="1800" dirty="0" err="1"/>
              <a:t>leihau</a:t>
            </a:r>
            <a:r>
              <a:rPr lang="en-GB" sz="1800" dirty="0"/>
              <a:t> </a:t>
            </a:r>
            <a:r>
              <a:rPr lang="en-GB" sz="1800" dirty="0" err="1"/>
              <a:t>aflonyddwch</a:t>
            </a:r>
            <a:r>
              <a:rPr lang="en-GB" sz="1800" dirty="0"/>
              <a:t>.</a:t>
            </a:r>
            <a:br>
              <a:rPr lang="en-GB" sz="1800" dirty="0"/>
            </a:br>
            <a:endParaRPr lang="en-GB" sz="1800" dirty="0"/>
          </a:p>
          <a:p>
            <a:r>
              <a:rPr lang="en-GB" sz="1800" b="1" dirty="0" err="1"/>
              <a:t>Perthnasoedd</a:t>
            </a:r>
            <a:r>
              <a:rPr lang="en-GB" sz="1800" dirty="0"/>
              <a:t> – </a:t>
            </a:r>
            <a:r>
              <a:rPr lang="en-GB" sz="1800" dirty="0" err="1"/>
              <a:t>Meithrin</a:t>
            </a:r>
            <a:r>
              <a:rPr lang="en-GB" sz="1800" dirty="0"/>
              <a:t> </a:t>
            </a:r>
            <a:r>
              <a:rPr lang="en-GB" sz="1800" dirty="0" err="1"/>
              <a:t>perthnasoedd</a:t>
            </a:r>
            <a:r>
              <a:rPr lang="en-GB" sz="1800" dirty="0"/>
              <a:t> </a:t>
            </a:r>
            <a:r>
              <a:rPr lang="en-GB" sz="1800" dirty="0" err="1"/>
              <a:t>parchus</a:t>
            </a:r>
            <a:r>
              <a:rPr lang="en-GB" sz="1800" dirty="0"/>
              <a:t> a </a:t>
            </a:r>
            <a:r>
              <a:rPr lang="en-GB" sz="1800" dirty="0" err="1"/>
              <a:t>chefnogol</a:t>
            </a:r>
            <a:r>
              <a:rPr lang="en-GB" sz="1800" dirty="0"/>
              <a:t> </a:t>
            </a:r>
            <a:r>
              <a:rPr lang="en-GB" sz="1800" dirty="0" err="1"/>
              <a:t>gyda</a:t>
            </a:r>
            <a:r>
              <a:rPr lang="en-GB" sz="1800" dirty="0"/>
              <a:t> </a:t>
            </a:r>
            <a:r>
              <a:rPr lang="en-GB" sz="1800" dirty="0" err="1"/>
              <a:t>disgyblion</a:t>
            </a:r>
            <a:r>
              <a:rPr lang="en-GB" sz="1800" dirty="0"/>
              <a:t>.</a:t>
            </a:r>
            <a:br>
              <a:rPr lang="en-GB" sz="1800" dirty="0"/>
            </a:br>
            <a:endParaRPr lang="en-GB" sz="1800" dirty="0"/>
          </a:p>
          <a:p>
            <a:r>
              <a:rPr lang="en-GB" sz="1800" b="1" dirty="0" err="1"/>
              <a:t>Ymgysylltiad</a:t>
            </a:r>
            <a:r>
              <a:rPr lang="en-GB" sz="1800" dirty="0"/>
              <a:t> – </a:t>
            </a:r>
            <a:r>
              <a:rPr lang="en-GB" sz="1800" dirty="0" err="1"/>
              <a:t>Defnyddio</a:t>
            </a:r>
            <a:r>
              <a:rPr lang="en-GB" sz="1800" dirty="0"/>
              <a:t> </a:t>
            </a:r>
            <a:r>
              <a:rPr lang="en-GB" sz="1800" dirty="0" err="1"/>
              <a:t>dulliau</a:t>
            </a:r>
            <a:r>
              <a:rPr lang="en-GB" sz="1800" dirty="0"/>
              <a:t> </a:t>
            </a:r>
            <a:r>
              <a:rPr lang="en-GB" sz="1800" dirty="0" err="1"/>
              <a:t>addysgu</a:t>
            </a:r>
            <a:r>
              <a:rPr lang="en-GB" sz="1800" dirty="0"/>
              <a:t> </a:t>
            </a:r>
            <a:r>
              <a:rPr lang="en-GB" sz="1800" dirty="0" err="1"/>
              <a:t>sy'n</a:t>
            </a:r>
            <a:r>
              <a:rPr lang="en-GB" sz="1800" dirty="0"/>
              <a:t> </a:t>
            </a:r>
            <a:r>
              <a:rPr lang="en-GB" sz="1800" dirty="0" err="1"/>
              <a:t>cadw</a:t>
            </a:r>
            <a:r>
              <a:rPr lang="en-GB" sz="1800" dirty="0"/>
              <a:t> </a:t>
            </a:r>
            <a:r>
              <a:rPr lang="en-GB" sz="1800" dirty="0" err="1"/>
              <a:t>diddordeb</a:t>
            </a:r>
            <a:r>
              <a:rPr lang="en-GB" sz="1800" dirty="0"/>
              <a:t> a </a:t>
            </a:r>
            <a:r>
              <a:rPr lang="en-GB" sz="1800" dirty="0" err="1"/>
              <a:t>chymhelliant</a:t>
            </a:r>
            <a:r>
              <a:rPr lang="en-GB" sz="1800" dirty="0"/>
              <a:t> </a:t>
            </a:r>
            <a:r>
              <a:rPr lang="en-GB" sz="1800" dirty="0" err="1"/>
              <a:t>myfyrwyr</a:t>
            </a:r>
            <a:r>
              <a:rPr lang="en-GB" sz="1800" dirty="0"/>
              <a:t>.</a:t>
            </a:r>
            <a:br>
              <a:rPr lang="en-GB" sz="1800" dirty="0"/>
            </a:br>
            <a:endParaRPr lang="en-GB" sz="1800" dirty="0"/>
          </a:p>
          <a:p>
            <a:r>
              <a:rPr lang="en-GB" sz="1800" b="1" dirty="0" err="1"/>
              <a:t>Ymatebolrwydd</a:t>
            </a:r>
            <a:r>
              <a:rPr lang="en-GB" sz="1800" dirty="0"/>
              <a:t> – </a:t>
            </a:r>
            <a:r>
              <a:rPr lang="en-GB" sz="1800" dirty="0" err="1"/>
              <a:t>Addasu</a:t>
            </a:r>
            <a:r>
              <a:rPr lang="en-GB" sz="1800" dirty="0"/>
              <a:t> </a:t>
            </a:r>
            <a:r>
              <a:rPr lang="en-GB" sz="1800" dirty="0" err="1"/>
              <a:t>i</a:t>
            </a:r>
            <a:r>
              <a:rPr lang="en-GB" sz="1800" dirty="0"/>
              <a:t> </a:t>
            </a:r>
            <a:r>
              <a:rPr lang="en-GB" sz="1800" dirty="0" err="1"/>
              <a:t>anghenion</a:t>
            </a:r>
            <a:r>
              <a:rPr lang="en-GB" sz="1800" dirty="0"/>
              <a:t> </a:t>
            </a:r>
            <a:r>
              <a:rPr lang="en-GB" sz="1800" dirty="0" err="1"/>
              <a:t>myfyrwyr</a:t>
            </a:r>
            <a:r>
              <a:rPr lang="en-GB" sz="1800" dirty="0"/>
              <a:t> a </a:t>
            </a:r>
            <a:r>
              <a:rPr lang="en-GB" sz="1800" dirty="0" err="1"/>
              <a:t>rheoli</a:t>
            </a:r>
            <a:r>
              <a:rPr lang="en-GB" sz="1800" dirty="0"/>
              <a:t> </a:t>
            </a:r>
            <a:r>
              <a:rPr lang="en-GB" sz="1800" dirty="0" err="1"/>
              <a:t>gwrthdaro</a:t>
            </a:r>
            <a:r>
              <a:rPr lang="en-GB" sz="1800" dirty="0"/>
              <a:t> neu </a:t>
            </a:r>
            <a:r>
              <a:rPr lang="en-GB" sz="1800" dirty="0" err="1"/>
              <a:t>aflonyddwch</a:t>
            </a:r>
            <a:r>
              <a:rPr lang="en-GB" sz="1800" dirty="0"/>
              <a:t> </a:t>
            </a:r>
            <a:r>
              <a:rPr lang="en-GB" sz="1800" dirty="0" err="1"/>
              <a:t>yn</a:t>
            </a:r>
            <a:r>
              <a:rPr lang="en-GB" sz="1800" dirty="0"/>
              <a:t> </a:t>
            </a:r>
            <a:r>
              <a:rPr lang="en-GB" sz="1800" dirty="0" err="1"/>
              <a:t>dawel</a:t>
            </a:r>
            <a:r>
              <a:rPr lang="en-GB" sz="1800" dirty="0"/>
              <a:t> ac </a:t>
            </a:r>
            <a:r>
              <a:rPr lang="en-GB" sz="1800" dirty="0" err="1"/>
              <a:t>yn</a:t>
            </a:r>
            <a:r>
              <a:rPr lang="en-GB" sz="1800" dirty="0"/>
              <a:t> </a:t>
            </a:r>
            <a:r>
              <a:rPr lang="en-GB" sz="1800" dirty="0" err="1"/>
              <a:t>effeithiol</a:t>
            </a:r>
            <a:r>
              <a:rPr lang="en-GB" sz="1800" dirty="0"/>
              <a:t>.</a:t>
            </a:r>
          </a:p>
          <a:p>
            <a:br>
              <a:rPr lang="en-GB" sz="1800" dirty="0"/>
            </a:br>
            <a:endParaRPr lang="en-GB" sz="1800" dirty="0">
              <a:latin typeface="Calibri" panose="020F0502020204030204" pitchFamily="34" charset="0"/>
              <a:ea typeface="Calibri" panose="020F0502020204030204" pitchFamily="34" charset="0"/>
              <a:cs typeface="Calibri" panose="020F0502020204030204" pitchFamily="34" charset="0"/>
            </a:endParaRPr>
          </a:p>
        </p:txBody>
      </p:sp>
      <p:sp>
        <p:nvSpPr>
          <p:cNvPr id="4" name="Content Placeholder 3">
            <a:extLst>
              <a:ext uri="{FF2B5EF4-FFF2-40B4-BE49-F238E27FC236}">
                <a16:creationId xmlns:a16="http://schemas.microsoft.com/office/drawing/2014/main" id="{F10BA3D6-E0F4-CC1A-9041-298DDD896C55}"/>
              </a:ext>
            </a:extLst>
          </p:cNvPr>
          <p:cNvSpPr>
            <a:spLocks noGrp="1"/>
          </p:cNvSpPr>
          <p:nvPr>
            <p:ph sz="half" idx="2"/>
          </p:nvPr>
        </p:nvSpPr>
        <p:spPr/>
        <p:txBody>
          <a:bodyPr>
            <a:normAutofit/>
          </a:bodyPr>
          <a:lstStyle/>
          <a:p>
            <a:r>
              <a:rPr lang="en-GB" sz="1900" b="1" dirty="0">
                <a:solidFill>
                  <a:schemeClr val="accent1"/>
                </a:solidFill>
                <a:ea typeface="Calibri" panose="020F0502020204030204" pitchFamily="34" charset="0"/>
                <a:cs typeface="Calibri" panose="020F0502020204030204" pitchFamily="34" charset="0"/>
              </a:rPr>
              <a:t>Behaviour Management</a:t>
            </a:r>
            <a:r>
              <a:rPr lang="en-GB" sz="1900" dirty="0">
                <a:solidFill>
                  <a:schemeClr val="accent1"/>
                </a:solidFill>
                <a:ea typeface="Calibri" panose="020F0502020204030204" pitchFamily="34" charset="0"/>
                <a:cs typeface="Calibri" panose="020F0502020204030204" pitchFamily="34" charset="0"/>
              </a:rPr>
              <a:t> – Setting clear expectations and consistently reinforcing rules.</a:t>
            </a:r>
          </a:p>
          <a:p>
            <a:r>
              <a:rPr lang="en-GB" sz="1900" b="1" dirty="0">
                <a:solidFill>
                  <a:schemeClr val="accent1"/>
                </a:solidFill>
                <a:ea typeface="Calibri" panose="020F0502020204030204" pitchFamily="34" charset="0"/>
                <a:cs typeface="Calibri" panose="020F0502020204030204" pitchFamily="34" charset="0"/>
              </a:rPr>
              <a:t>Organisation</a:t>
            </a:r>
            <a:r>
              <a:rPr lang="en-GB" sz="1900" dirty="0">
                <a:solidFill>
                  <a:schemeClr val="accent1"/>
                </a:solidFill>
                <a:ea typeface="Calibri" panose="020F0502020204030204" pitchFamily="34" charset="0"/>
                <a:cs typeface="Calibri" panose="020F0502020204030204" pitchFamily="34" charset="0"/>
              </a:rPr>
              <a:t> – Structuring the classroom layout, routines, and transitions to minimise disruptions.</a:t>
            </a:r>
          </a:p>
          <a:p>
            <a:r>
              <a:rPr lang="en-GB" sz="1900" b="1" dirty="0">
                <a:solidFill>
                  <a:schemeClr val="accent1"/>
                </a:solidFill>
                <a:ea typeface="Calibri" panose="020F0502020204030204" pitchFamily="34" charset="0"/>
                <a:cs typeface="Calibri" panose="020F0502020204030204" pitchFamily="34" charset="0"/>
              </a:rPr>
              <a:t>Relationships</a:t>
            </a:r>
            <a:r>
              <a:rPr lang="en-GB" sz="1900" dirty="0">
                <a:solidFill>
                  <a:schemeClr val="accent1"/>
                </a:solidFill>
                <a:ea typeface="Calibri" panose="020F0502020204030204" pitchFamily="34" charset="0"/>
                <a:cs typeface="Calibri" panose="020F0502020204030204" pitchFamily="34" charset="0"/>
              </a:rPr>
              <a:t> – Building respectful and supportive relationships with pupils.</a:t>
            </a:r>
          </a:p>
          <a:p>
            <a:r>
              <a:rPr lang="en-GB" sz="1900" b="1" dirty="0">
                <a:solidFill>
                  <a:schemeClr val="accent1"/>
                </a:solidFill>
                <a:ea typeface="Calibri" panose="020F0502020204030204" pitchFamily="34" charset="0"/>
                <a:cs typeface="Calibri" panose="020F0502020204030204" pitchFamily="34" charset="0"/>
              </a:rPr>
              <a:t>Engagement</a:t>
            </a:r>
            <a:r>
              <a:rPr lang="en-GB" sz="1900" dirty="0">
                <a:solidFill>
                  <a:schemeClr val="accent1"/>
                </a:solidFill>
                <a:ea typeface="Calibri" panose="020F0502020204030204" pitchFamily="34" charset="0"/>
                <a:cs typeface="Calibri" panose="020F0502020204030204" pitchFamily="34" charset="0"/>
              </a:rPr>
              <a:t> – Using teaching methods that keep students interested and motivated.</a:t>
            </a:r>
          </a:p>
          <a:p>
            <a:r>
              <a:rPr lang="en-GB" sz="1900" b="1" dirty="0">
                <a:solidFill>
                  <a:schemeClr val="accent1"/>
                </a:solidFill>
                <a:ea typeface="Calibri" panose="020F0502020204030204" pitchFamily="34" charset="0"/>
                <a:cs typeface="Calibri" panose="020F0502020204030204" pitchFamily="34" charset="0"/>
              </a:rPr>
              <a:t>Responsiveness</a:t>
            </a:r>
            <a:r>
              <a:rPr lang="en-GB" sz="1900" dirty="0">
                <a:solidFill>
                  <a:schemeClr val="accent1"/>
                </a:solidFill>
                <a:ea typeface="Calibri" panose="020F0502020204030204" pitchFamily="34" charset="0"/>
                <a:cs typeface="Calibri" panose="020F0502020204030204" pitchFamily="34" charset="0"/>
              </a:rPr>
              <a:t> – Adapting to students’ needs and managing conflicts or disruptions calmly and effectively.</a:t>
            </a:r>
          </a:p>
          <a:p>
            <a:endParaRPr lang="en-GB" dirty="0"/>
          </a:p>
        </p:txBody>
      </p:sp>
    </p:spTree>
    <p:extLst>
      <p:ext uri="{BB962C8B-B14F-4D97-AF65-F5344CB8AC3E}">
        <p14:creationId xmlns:p14="http://schemas.microsoft.com/office/powerpoint/2010/main" val="26820092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BC379-4109-1A7C-F2BC-CAF7A62AAE12}"/>
              </a:ext>
            </a:extLst>
          </p:cNvPr>
          <p:cNvSpPr>
            <a:spLocks noGrp="1"/>
          </p:cNvSpPr>
          <p:nvPr>
            <p:ph type="title"/>
          </p:nvPr>
        </p:nvSpPr>
        <p:spPr>
          <a:xfrm>
            <a:off x="838200" y="392557"/>
            <a:ext cx="10515600" cy="1325563"/>
          </a:xfrm>
        </p:spPr>
        <p:txBody>
          <a:bodyPr/>
          <a:lstStyle/>
          <a:p>
            <a:r>
              <a:rPr lang="en-GB" i="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What are the Possible Causes of Challenging Behaviour in Children?</a:t>
            </a:r>
            <a:endParaRPr lang="en-GB" dirty="0">
              <a:solidFill>
                <a:srgbClr val="0070C0"/>
              </a:solidFill>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DBC2853C-6CAE-4A0E-7B26-4B8783BD8F6C}"/>
              </a:ext>
            </a:extLst>
          </p:cNvPr>
          <p:cNvSpPr>
            <a:spLocks noGrp="1"/>
          </p:cNvSpPr>
          <p:nvPr>
            <p:ph idx="1"/>
          </p:nvPr>
        </p:nvSpPr>
        <p:spPr/>
        <p:txBody>
          <a:bodyPr>
            <a:normAutofit fontScale="55000" lnSpcReduction="20000"/>
          </a:bodyPr>
          <a:lstStyle/>
          <a:p>
            <a:pPr algn="l">
              <a:buFont typeface="Arial" panose="020B0604020202020204" pitchFamily="34" charset="0"/>
              <a:buChar char="•"/>
            </a:pPr>
            <a:r>
              <a:rPr lang="en-GB" b="1" i="0" dirty="0">
                <a:solidFill>
                  <a:srgbClr val="0070C0"/>
                </a:solidFill>
                <a:effectLst/>
                <a:cs typeface="Calibri Light" panose="020F0302020204030204" pitchFamily="34" charset="0"/>
              </a:rPr>
              <a:t>Health:</a:t>
            </a:r>
            <a:r>
              <a:rPr lang="en-GB" b="0" i="0" dirty="0">
                <a:solidFill>
                  <a:srgbClr val="0070C0"/>
                </a:solidFill>
                <a:effectLst/>
                <a:cs typeface="Calibri Light" panose="020F0302020204030204" pitchFamily="34" charset="0"/>
              </a:rPr>
              <a:t> does the child have an underlying medical problem that explains their behaviour? If a child is experiencing pain or discomfort then they may be acting out to express this, particularly if they have a problem communicating it.</a:t>
            </a:r>
          </a:p>
          <a:p>
            <a:pPr algn="l">
              <a:buFont typeface="Arial" panose="020B0604020202020204" pitchFamily="34" charset="0"/>
              <a:buChar char="•"/>
            </a:pPr>
            <a:endParaRPr lang="en-GB" b="1" i="0" dirty="0">
              <a:solidFill>
                <a:srgbClr val="0070C0"/>
              </a:solidFill>
              <a:effectLst/>
              <a:cs typeface="Calibri Light" panose="020F0302020204030204" pitchFamily="34" charset="0"/>
            </a:endParaRPr>
          </a:p>
          <a:p>
            <a:pPr algn="l">
              <a:buFont typeface="Arial" panose="020B0604020202020204" pitchFamily="34" charset="0"/>
              <a:buChar char="•"/>
            </a:pPr>
            <a:r>
              <a:rPr lang="en-GB" b="1" i="0" dirty="0">
                <a:solidFill>
                  <a:srgbClr val="0070C0"/>
                </a:solidFill>
                <a:effectLst/>
                <a:cs typeface="Calibri Light" panose="020F0302020204030204" pitchFamily="34" charset="0"/>
              </a:rPr>
              <a:t>Behavioural difficulties: </a:t>
            </a:r>
            <a:r>
              <a:rPr lang="en-GB" b="0" i="0" dirty="0">
                <a:solidFill>
                  <a:srgbClr val="0070C0"/>
                </a:solidFill>
                <a:effectLst/>
                <a:cs typeface="Calibri Light" panose="020F0302020204030204" pitchFamily="34" charset="0"/>
              </a:rPr>
              <a:t>conditions like ADHD, autism, and other learning difficulties may make the child unable to handle and express their feelings effectively. Furthermore, if other children leave them out due to these difficulties, it’s likely to make their feelings and behaviour worse.</a:t>
            </a:r>
          </a:p>
          <a:p>
            <a:pPr algn="l">
              <a:buFont typeface="Arial" panose="020B0604020202020204" pitchFamily="34" charset="0"/>
              <a:buChar char="•"/>
            </a:pPr>
            <a:endParaRPr lang="en-GB" b="1" i="0" dirty="0">
              <a:solidFill>
                <a:srgbClr val="0070C0"/>
              </a:solidFill>
              <a:effectLst/>
              <a:cs typeface="Calibri Light" panose="020F0302020204030204" pitchFamily="34" charset="0"/>
            </a:endParaRPr>
          </a:p>
          <a:p>
            <a:pPr algn="l">
              <a:buFont typeface="Arial" panose="020B0604020202020204" pitchFamily="34" charset="0"/>
              <a:buChar char="•"/>
            </a:pPr>
            <a:r>
              <a:rPr lang="en-GB" b="1" i="0" dirty="0">
                <a:solidFill>
                  <a:srgbClr val="0070C0"/>
                </a:solidFill>
                <a:effectLst/>
                <a:cs typeface="Calibri Light" panose="020F0302020204030204" pitchFamily="34" charset="0"/>
              </a:rPr>
              <a:t>Change: </a:t>
            </a:r>
            <a:r>
              <a:rPr lang="en-GB" b="0" i="0" dirty="0">
                <a:solidFill>
                  <a:srgbClr val="0070C0"/>
                </a:solidFill>
                <a:effectLst/>
                <a:cs typeface="Calibri Light" panose="020F0302020204030204" pitchFamily="34" charset="0"/>
              </a:rPr>
              <a:t>it’s worth asking yourself whether the child has been through any big changes recently and whether this is causing them to display challenging behaviour. For example, if they’ve moved school, their parents have separated, or someone close to them has passed away.</a:t>
            </a:r>
          </a:p>
          <a:p>
            <a:pPr algn="l">
              <a:buFont typeface="Arial" panose="020B0604020202020204" pitchFamily="34" charset="0"/>
              <a:buChar char="•"/>
            </a:pPr>
            <a:endParaRPr lang="en-GB" b="1" i="0" dirty="0">
              <a:solidFill>
                <a:srgbClr val="0070C0"/>
              </a:solidFill>
              <a:effectLst/>
              <a:cs typeface="Calibri Light" panose="020F0302020204030204" pitchFamily="34" charset="0"/>
            </a:endParaRPr>
          </a:p>
          <a:p>
            <a:pPr algn="l">
              <a:buFont typeface="Arial" panose="020B0604020202020204" pitchFamily="34" charset="0"/>
              <a:buChar char="•"/>
            </a:pPr>
            <a:r>
              <a:rPr lang="en-GB" b="1" i="0" dirty="0">
                <a:solidFill>
                  <a:srgbClr val="0070C0"/>
                </a:solidFill>
                <a:effectLst/>
                <a:cs typeface="Calibri Light" panose="020F0302020204030204" pitchFamily="34" charset="0"/>
              </a:rPr>
              <a:t>Learned behaviour:</a:t>
            </a:r>
            <a:r>
              <a:rPr lang="en-GB" b="0" i="0" dirty="0">
                <a:solidFill>
                  <a:srgbClr val="0070C0"/>
                </a:solidFill>
                <a:effectLst/>
                <a:cs typeface="Calibri Light" panose="020F0302020204030204" pitchFamily="34" charset="0"/>
              </a:rPr>
              <a:t> the child may have learnt that acting out is how they get what they want, or may have been in an environment where everyone acted in the same way.</a:t>
            </a:r>
          </a:p>
          <a:p>
            <a:r>
              <a:rPr lang="en-GB" sz="2000" u="sng" dirty="0">
                <a:solidFill>
                  <a:srgbClr val="0563C1"/>
                </a:solidFill>
                <a:effectLst/>
                <a:ea typeface="Calibri" panose="020F0502020204030204" pitchFamily="34" charset="0"/>
                <a:cs typeface="Times New Roman" panose="02020603050405020304" pitchFamily="18" charset="0"/>
                <a:hlinkClick r:id="rId2"/>
              </a:rPr>
              <a:t>https://www.highspeedtraining.co.uk/hub/challenging-behaviour-in-the-classroom/</a:t>
            </a:r>
            <a:endParaRPr lang="en-GB" sz="2000" dirty="0">
              <a:effectLst/>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0432518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67356-3112-7562-1E6F-E4B4C0083127}"/>
              </a:ext>
            </a:extLst>
          </p:cNvPr>
          <p:cNvSpPr>
            <a:spLocks noGrp="1"/>
          </p:cNvSpPr>
          <p:nvPr>
            <p:ph type="title"/>
          </p:nvPr>
        </p:nvSpPr>
        <p:spPr/>
        <p:txBody>
          <a:bodyPr>
            <a:normAutofit fontScale="90000"/>
          </a:bodyPr>
          <a:lstStyle/>
          <a:p>
            <a:br>
              <a:rPr lang="en-GB" sz="4400" i="0" dirty="0">
                <a:effectLst/>
                <a:latin typeface="Calibri Light" panose="020F0302020204030204" pitchFamily="34" charset="0"/>
                <a:cs typeface="Calibri Light" panose="020F0302020204030204" pitchFamily="34" charset="0"/>
              </a:rPr>
            </a:br>
            <a:r>
              <a:rPr lang="en-GB" sz="4400" i="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What are the Possible Causes of Challenging Behaviour in Children?</a:t>
            </a:r>
            <a:br>
              <a:rPr lang="en-GB" sz="4400" i="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br>
            <a:endParaRPr lang="en-GB" dirty="0">
              <a:solidFill>
                <a:srgbClr val="0070C0"/>
              </a:solidFill>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864407DA-3C6F-C435-01BE-13C1CDC88FA4}"/>
              </a:ext>
            </a:extLst>
          </p:cNvPr>
          <p:cNvSpPr>
            <a:spLocks noGrp="1"/>
          </p:cNvSpPr>
          <p:nvPr>
            <p:ph idx="1"/>
          </p:nvPr>
        </p:nvSpPr>
        <p:spPr/>
        <p:txBody>
          <a:bodyPr>
            <a:normAutofit fontScale="70000" lnSpcReduction="20000"/>
          </a:bodyPr>
          <a:lstStyle/>
          <a:p>
            <a:pPr algn="l">
              <a:buFont typeface="Arial" panose="020B0604020202020204" pitchFamily="34" charset="0"/>
              <a:buChar char="•"/>
            </a:pPr>
            <a:r>
              <a:rPr lang="en-GB" b="1" i="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Home environment: </a:t>
            </a:r>
            <a:r>
              <a:rPr lang="en-GB" b="0" i="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if the child has a poor home environment, such as frequent arguing, then they may feel like shouting and hostility is the norm. Additionally, if there are parental issues, such as domestic violence, mental health problems, and substance misuse, the child may adopt challenging behaviour as an outlet.</a:t>
            </a:r>
          </a:p>
          <a:p>
            <a:pPr marL="0" indent="0" algn="l">
              <a:buNone/>
            </a:pPr>
            <a:endParaRPr lang="en-GB" b="1" i="0" dirty="0">
              <a:solidFill>
                <a:srgbClr val="0070C0"/>
              </a:solidFill>
              <a:effectLst/>
              <a:latin typeface="Calibri" panose="020F0502020204030204" pitchFamily="34" charset="0"/>
              <a:ea typeface="Calibri" panose="020F0502020204030204" pitchFamily="34" charset="0"/>
              <a:cs typeface="Calibri" panose="020F0502020204030204" pitchFamily="34" charset="0"/>
            </a:endParaRPr>
          </a:p>
          <a:p>
            <a:pPr algn="l">
              <a:buFont typeface="Arial" panose="020B0604020202020204" pitchFamily="34" charset="0"/>
              <a:buChar char="•"/>
            </a:pPr>
            <a:r>
              <a:rPr lang="en-GB" b="1" i="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Boredom:</a:t>
            </a:r>
            <a:r>
              <a:rPr lang="en-GB" b="0" i="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 challenging behaviour may arise if the student feels bored in class and with their work. Moreover, an unrecognised talent may also result in the behaviour, as students struggle to stay on track with something they already know how to do.</a:t>
            </a:r>
          </a:p>
          <a:p>
            <a:pPr algn="l">
              <a:buFont typeface="Arial" panose="020B0604020202020204" pitchFamily="34" charset="0"/>
              <a:buChar char="•"/>
            </a:pPr>
            <a:endParaRPr lang="en-GB" b="1" i="0" dirty="0">
              <a:solidFill>
                <a:srgbClr val="0070C0"/>
              </a:solidFill>
              <a:effectLst/>
              <a:latin typeface="Calibri" panose="020F0502020204030204" pitchFamily="34" charset="0"/>
              <a:ea typeface="Calibri" panose="020F0502020204030204" pitchFamily="34" charset="0"/>
              <a:cs typeface="Calibri" panose="020F0502020204030204" pitchFamily="34" charset="0"/>
            </a:endParaRPr>
          </a:p>
          <a:p>
            <a:pPr algn="l">
              <a:buFont typeface="Arial" panose="020B0604020202020204" pitchFamily="34" charset="0"/>
              <a:buChar char="•"/>
            </a:pPr>
            <a:r>
              <a:rPr lang="en-GB" b="1" i="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Lack of routine: </a:t>
            </a:r>
            <a:r>
              <a:rPr lang="en-GB" b="0" i="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a lack of routine, often in their home environment, can also create challenging behaviour. For example, late bedtimes and not enough sleep, insufficient support, and no behavioural boundaries.</a:t>
            </a:r>
          </a:p>
          <a:p>
            <a:r>
              <a:rPr lang="en-GB" sz="20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2"/>
              </a:rPr>
              <a:t>https://www.highspeedtraining.co.uk/hub/challenging-behaviour-in-the-classroom/</a:t>
            </a:r>
            <a:endParaRPr lang="en-GB" sz="2000" dirty="0">
              <a:effectLst/>
              <a:latin typeface="Calibri" panose="020F0502020204030204" pitchFamily="34" charset="0"/>
              <a:ea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22751622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B373D-82EC-C4A3-41BF-19A95EC277F8}"/>
              </a:ext>
            </a:extLst>
          </p:cNvPr>
          <p:cNvSpPr>
            <a:spLocks noGrp="1"/>
          </p:cNvSpPr>
          <p:nvPr>
            <p:ph type="title"/>
          </p:nvPr>
        </p:nvSpPr>
        <p:spPr/>
        <p:txBody>
          <a:bodyPr/>
          <a:lstStyle/>
          <a:p>
            <a:r>
              <a:rPr lang="en-GB" dirty="0"/>
              <a:t>The 5 components of Classroom Management</a:t>
            </a:r>
          </a:p>
        </p:txBody>
      </p:sp>
      <p:sp>
        <p:nvSpPr>
          <p:cNvPr id="3" name="Content Placeholder 2">
            <a:extLst>
              <a:ext uri="{FF2B5EF4-FFF2-40B4-BE49-F238E27FC236}">
                <a16:creationId xmlns:a16="http://schemas.microsoft.com/office/drawing/2014/main" id="{8EB1B294-0155-8BD9-826A-710E5FEF4737}"/>
              </a:ext>
            </a:extLst>
          </p:cNvPr>
          <p:cNvSpPr>
            <a:spLocks noGrp="1"/>
          </p:cNvSpPr>
          <p:nvPr>
            <p:ph sz="half" idx="1"/>
          </p:nvPr>
        </p:nvSpPr>
        <p:spPr/>
        <p:txBody>
          <a:bodyPr>
            <a:normAutofit fontScale="70000" lnSpcReduction="20000"/>
          </a:bodyPr>
          <a:lstStyle/>
          <a:p>
            <a:r>
              <a:rPr lang="en-GB" dirty="0">
                <a:solidFill>
                  <a:srgbClr val="0070C0"/>
                </a:solidFill>
              </a:rPr>
              <a:t>Develop effective working relationships with the pupils</a:t>
            </a:r>
          </a:p>
          <a:p>
            <a:endParaRPr lang="en-GB" dirty="0">
              <a:solidFill>
                <a:srgbClr val="0070C0"/>
              </a:solidFill>
            </a:endParaRPr>
          </a:p>
          <a:p>
            <a:r>
              <a:rPr lang="en-GB" dirty="0">
                <a:solidFill>
                  <a:srgbClr val="0070C0"/>
                </a:solidFill>
              </a:rPr>
              <a:t>Train the pupils on how learning takes place in the classroom</a:t>
            </a:r>
          </a:p>
          <a:p>
            <a:endParaRPr lang="en-GB" dirty="0">
              <a:solidFill>
                <a:srgbClr val="0070C0"/>
              </a:solidFill>
            </a:endParaRPr>
          </a:p>
          <a:p>
            <a:r>
              <a:rPr lang="en-GB" dirty="0">
                <a:solidFill>
                  <a:srgbClr val="0070C0"/>
                </a:solidFill>
              </a:rPr>
              <a:t>Teacher to protect and leverage his/her time</a:t>
            </a:r>
          </a:p>
          <a:p>
            <a:endParaRPr lang="en-GB" dirty="0">
              <a:solidFill>
                <a:srgbClr val="0070C0"/>
              </a:solidFill>
            </a:endParaRPr>
          </a:p>
          <a:p>
            <a:r>
              <a:rPr lang="en-GB" dirty="0">
                <a:solidFill>
                  <a:srgbClr val="0070C0"/>
                </a:solidFill>
              </a:rPr>
              <a:t>Anticipate the pupils’ behaviours in well-written lesson plans</a:t>
            </a:r>
          </a:p>
          <a:p>
            <a:endParaRPr lang="en-GB" dirty="0">
              <a:solidFill>
                <a:srgbClr val="0070C0"/>
              </a:solidFill>
            </a:endParaRPr>
          </a:p>
          <a:p>
            <a:r>
              <a:rPr lang="en-GB" dirty="0">
                <a:solidFill>
                  <a:srgbClr val="0070C0"/>
                </a:solidFill>
              </a:rPr>
              <a:t>Establish behavioural standards</a:t>
            </a:r>
          </a:p>
          <a:p>
            <a:endParaRPr lang="en-GB" dirty="0"/>
          </a:p>
        </p:txBody>
      </p:sp>
      <p:sp>
        <p:nvSpPr>
          <p:cNvPr id="4" name="Content Placeholder 3">
            <a:extLst>
              <a:ext uri="{FF2B5EF4-FFF2-40B4-BE49-F238E27FC236}">
                <a16:creationId xmlns:a16="http://schemas.microsoft.com/office/drawing/2014/main" id="{1BE98254-8AE8-38A8-5FE4-6E9D06C17DD9}"/>
              </a:ext>
            </a:extLst>
          </p:cNvPr>
          <p:cNvSpPr>
            <a:spLocks noGrp="1"/>
          </p:cNvSpPr>
          <p:nvPr>
            <p:ph sz="half" idx="2"/>
          </p:nvPr>
        </p:nvSpPr>
        <p:spPr/>
        <p:txBody>
          <a:bodyPr>
            <a:normAutofit fontScale="70000" lnSpcReduction="20000"/>
          </a:bodyPr>
          <a:lstStyle/>
          <a:p>
            <a:endParaRPr lang="en-GB"/>
          </a:p>
        </p:txBody>
      </p:sp>
    </p:spTree>
    <p:extLst>
      <p:ext uri="{BB962C8B-B14F-4D97-AF65-F5344CB8AC3E}">
        <p14:creationId xmlns:p14="http://schemas.microsoft.com/office/powerpoint/2010/main" val="10435425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D98A3-93E2-1DEF-9833-11F33171519E}"/>
              </a:ext>
            </a:extLst>
          </p:cNvPr>
          <p:cNvSpPr>
            <a:spLocks noGrp="1"/>
          </p:cNvSpPr>
          <p:nvPr>
            <p:ph type="title"/>
          </p:nvPr>
        </p:nvSpPr>
        <p:spPr/>
        <p:txBody>
          <a:bodyPr/>
          <a:lstStyle/>
          <a:p>
            <a:r>
              <a:rPr lang="en-GB" dirty="0">
                <a:solidFill>
                  <a:srgbClr val="0070C0"/>
                </a:solidFill>
              </a:rPr>
              <a:t>The 3 C’s of Classroom Management</a:t>
            </a:r>
          </a:p>
        </p:txBody>
      </p:sp>
      <p:sp>
        <p:nvSpPr>
          <p:cNvPr id="3" name="Content Placeholder 2">
            <a:extLst>
              <a:ext uri="{FF2B5EF4-FFF2-40B4-BE49-F238E27FC236}">
                <a16:creationId xmlns:a16="http://schemas.microsoft.com/office/drawing/2014/main" id="{7C5B966A-D0CC-BB5C-8C51-EC5DE0554C15}"/>
              </a:ext>
            </a:extLst>
          </p:cNvPr>
          <p:cNvSpPr>
            <a:spLocks noGrp="1"/>
          </p:cNvSpPr>
          <p:nvPr>
            <p:ph idx="1"/>
          </p:nvPr>
        </p:nvSpPr>
        <p:spPr/>
        <p:txBody>
          <a:bodyPr/>
          <a:lstStyle/>
          <a:p>
            <a:endParaRPr lang="en-GB" dirty="0"/>
          </a:p>
          <a:p>
            <a:r>
              <a:rPr lang="en-GB" dirty="0">
                <a:solidFill>
                  <a:srgbClr val="0070C0"/>
                </a:solidFill>
                <a:latin typeface="+mj-lt"/>
              </a:rPr>
              <a:t>Connection</a:t>
            </a:r>
          </a:p>
          <a:p>
            <a:endParaRPr lang="en-GB" dirty="0">
              <a:solidFill>
                <a:srgbClr val="0070C0"/>
              </a:solidFill>
              <a:latin typeface="+mj-lt"/>
            </a:endParaRPr>
          </a:p>
          <a:p>
            <a:r>
              <a:rPr lang="en-GB" dirty="0">
                <a:solidFill>
                  <a:srgbClr val="0070C0"/>
                </a:solidFill>
                <a:latin typeface="+mj-lt"/>
              </a:rPr>
              <a:t>Consistency</a:t>
            </a:r>
          </a:p>
          <a:p>
            <a:endParaRPr lang="en-GB" dirty="0">
              <a:solidFill>
                <a:srgbClr val="0070C0"/>
              </a:solidFill>
              <a:latin typeface="+mj-lt"/>
            </a:endParaRPr>
          </a:p>
          <a:p>
            <a:r>
              <a:rPr lang="en-GB" dirty="0">
                <a:solidFill>
                  <a:srgbClr val="0070C0"/>
                </a:solidFill>
                <a:latin typeface="+mj-lt"/>
              </a:rPr>
              <a:t>Compassion</a:t>
            </a:r>
          </a:p>
          <a:p>
            <a:endParaRPr lang="en-GB" dirty="0"/>
          </a:p>
        </p:txBody>
      </p:sp>
    </p:spTree>
    <p:extLst>
      <p:ext uri="{BB962C8B-B14F-4D97-AF65-F5344CB8AC3E}">
        <p14:creationId xmlns:p14="http://schemas.microsoft.com/office/powerpoint/2010/main" val="33281747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ECFA6-FCC2-C84B-6E40-F4977039265F}"/>
              </a:ext>
            </a:extLst>
          </p:cNvPr>
          <p:cNvSpPr>
            <a:spLocks noGrp="1"/>
          </p:cNvSpPr>
          <p:nvPr>
            <p:ph type="title"/>
          </p:nvPr>
        </p:nvSpPr>
        <p:spPr/>
        <p:txBody>
          <a:bodyPr>
            <a:normAutofit fontScale="90000"/>
          </a:bodyPr>
          <a:lstStyle/>
          <a:p>
            <a:r>
              <a:rPr lang="en-GB" dirty="0" err="1"/>
              <a:t>Dylanwad</a:t>
            </a:r>
            <a:r>
              <a:rPr lang="en-GB" dirty="0"/>
              <a:t> </a:t>
            </a:r>
            <a:r>
              <a:rPr lang="en-GB" dirty="0" err="1"/>
              <a:t>ar</a:t>
            </a:r>
            <a:r>
              <a:rPr lang="en-GB" dirty="0"/>
              <a:t>                        </a:t>
            </a:r>
            <a:r>
              <a:rPr lang="en-GB" dirty="0">
                <a:solidFill>
                  <a:srgbClr val="0070C0"/>
                </a:solidFill>
              </a:rPr>
              <a:t>Impact of Bad Classroom</a:t>
            </a:r>
            <a:br>
              <a:rPr lang="en-GB" dirty="0"/>
            </a:br>
            <a:r>
              <a:rPr lang="en-GB" dirty="0" err="1"/>
              <a:t>Rheolaeth</a:t>
            </a:r>
            <a:r>
              <a:rPr lang="en-GB" dirty="0"/>
              <a:t> Dosbarth </a:t>
            </a:r>
            <a:r>
              <a:rPr lang="en-GB" dirty="0" err="1"/>
              <a:t>Gwael</a:t>
            </a:r>
            <a:r>
              <a:rPr lang="en-GB" dirty="0"/>
              <a:t>       </a:t>
            </a:r>
            <a:r>
              <a:rPr lang="en-GB" dirty="0">
                <a:solidFill>
                  <a:srgbClr val="0070C0"/>
                </a:solidFill>
              </a:rPr>
              <a:t>Management</a:t>
            </a:r>
          </a:p>
        </p:txBody>
      </p:sp>
      <p:sp>
        <p:nvSpPr>
          <p:cNvPr id="3" name="Content Placeholder 2">
            <a:extLst>
              <a:ext uri="{FF2B5EF4-FFF2-40B4-BE49-F238E27FC236}">
                <a16:creationId xmlns:a16="http://schemas.microsoft.com/office/drawing/2014/main" id="{8EA4CCD4-7A75-5BB9-941D-A44096A28426}"/>
              </a:ext>
            </a:extLst>
          </p:cNvPr>
          <p:cNvSpPr>
            <a:spLocks noGrp="1"/>
          </p:cNvSpPr>
          <p:nvPr>
            <p:ph sz="half" idx="1"/>
          </p:nvPr>
        </p:nvSpPr>
        <p:spPr/>
        <p:txBody>
          <a:bodyPr>
            <a:normAutofit fontScale="85000" lnSpcReduction="20000"/>
          </a:bodyPr>
          <a:lstStyle/>
          <a:p>
            <a:r>
              <a:rPr lang="en-US" dirty="0" err="1">
                <a:latin typeface="Calibri Light" panose="020F0302020204030204" pitchFamily="34" charset="0"/>
                <a:cs typeface="Calibri Light" panose="020F0302020204030204" pitchFamily="34" charset="0"/>
              </a:rPr>
              <a:t>Effaith</a:t>
            </a:r>
            <a:r>
              <a:rPr lang="en-US" dirty="0">
                <a:latin typeface="Calibri Light" panose="020F0302020204030204" pitchFamily="34" charset="0"/>
                <a:cs typeface="Calibri Light" panose="020F0302020204030204" pitchFamily="34" charset="0"/>
              </a:rPr>
              <a:t> </a:t>
            </a:r>
            <a:r>
              <a:rPr lang="en-US" dirty="0" err="1">
                <a:latin typeface="Calibri Light" panose="020F0302020204030204" pitchFamily="34" charset="0"/>
                <a:cs typeface="Calibri Light" panose="020F0302020204030204" pitchFamily="34" charset="0"/>
              </a:rPr>
              <a:t>ar</a:t>
            </a:r>
            <a:r>
              <a:rPr lang="en-US" dirty="0">
                <a:latin typeface="Calibri Light" panose="020F0302020204030204" pitchFamily="34" charset="0"/>
                <a:cs typeface="Calibri Light" panose="020F0302020204030204" pitchFamily="34" charset="0"/>
              </a:rPr>
              <a:t> </a:t>
            </a:r>
            <a:r>
              <a:rPr lang="en-US" dirty="0" err="1">
                <a:latin typeface="Calibri Light" panose="020F0302020204030204" pitchFamily="34" charset="0"/>
                <a:cs typeface="Calibri Light" panose="020F0302020204030204" pitchFamily="34" charset="0"/>
              </a:rPr>
              <a:t>gyflawniad</a:t>
            </a:r>
            <a:r>
              <a:rPr lang="en-US" dirty="0">
                <a:latin typeface="Calibri Light" panose="020F0302020204030204" pitchFamily="34" charset="0"/>
                <a:cs typeface="Calibri Light" panose="020F0302020204030204" pitchFamily="34" charset="0"/>
              </a:rPr>
              <a:t> </a:t>
            </a:r>
            <a:r>
              <a:rPr lang="en-US" dirty="0" err="1">
                <a:latin typeface="Calibri Light" panose="020F0302020204030204" pitchFamily="34" charset="0"/>
                <a:cs typeface="Calibri Light" panose="020F0302020204030204" pitchFamily="34" charset="0"/>
              </a:rPr>
              <a:t>disgyblion</a:t>
            </a:r>
            <a:endParaRPr lang="en-US" dirty="0">
              <a:latin typeface="Calibri Light" panose="020F0302020204030204" pitchFamily="34" charset="0"/>
              <a:cs typeface="Calibri Light" panose="020F0302020204030204" pitchFamily="34" charset="0"/>
            </a:endParaRPr>
          </a:p>
          <a:p>
            <a:r>
              <a:rPr lang="en-US" dirty="0" err="1">
                <a:latin typeface="Calibri Light" panose="020F0302020204030204" pitchFamily="34" charset="0"/>
                <a:cs typeface="Calibri Light" panose="020F0302020204030204" pitchFamily="34" charset="0"/>
              </a:rPr>
              <a:t>Rheolaeth</a:t>
            </a:r>
            <a:r>
              <a:rPr lang="en-US" dirty="0">
                <a:latin typeface="Calibri Light" panose="020F0302020204030204" pitchFamily="34" charset="0"/>
                <a:cs typeface="Calibri Light" panose="020F0302020204030204" pitchFamily="34" charset="0"/>
              </a:rPr>
              <a:t> </a:t>
            </a:r>
            <a:r>
              <a:rPr lang="en-US" dirty="0" err="1">
                <a:latin typeface="Calibri Light" panose="020F0302020204030204" pitchFamily="34" charset="0"/>
                <a:cs typeface="Calibri Light" panose="020F0302020204030204" pitchFamily="34" charset="0"/>
              </a:rPr>
              <a:t>effeithiol</a:t>
            </a:r>
            <a:r>
              <a:rPr lang="en-US" dirty="0">
                <a:latin typeface="Calibri Light" panose="020F0302020204030204" pitchFamily="34" charset="0"/>
                <a:cs typeface="Calibri Light" panose="020F0302020204030204" pitchFamily="34" charset="0"/>
              </a:rPr>
              <a:t> </a:t>
            </a:r>
            <a:r>
              <a:rPr lang="en-US" dirty="0" err="1">
                <a:latin typeface="Calibri Light" panose="020F0302020204030204" pitchFamily="34" charset="0"/>
                <a:cs typeface="Calibri Light" panose="020F0302020204030204" pitchFamily="34" charset="0"/>
              </a:rPr>
              <a:t>yn</a:t>
            </a:r>
            <a:r>
              <a:rPr lang="en-US" dirty="0">
                <a:latin typeface="Calibri Light" panose="020F0302020204030204" pitchFamily="34" charset="0"/>
                <a:cs typeface="Calibri Light" panose="020F0302020204030204" pitchFamily="34" charset="0"/>
              </a:rPr>
              <a:t> </a:t>
            </a:r>
            <a:r>
              <a:rPr lang="en-US" dirty="0" err="1">
                <a:latin typeface="Calibri Light" panose="020F0302020204030204" pitchFamily="34" charset="0"/>
                <a:cs typeface="Calibri Light" panose="020F0302020204030204" pitchFamily="34" charset="0"/>
              </a:rPr>
              <a:t>arbed</a:t>
            </a:r>
            <a:r>
              <a:rPr lang="en-US" dirty="0">
                <a:latin typeface="Calibri Light" panose="020F0302020204030204" pitchFamily="34" charset="0"/>
                <a:cs typeface="Calibri Light" panose="020F0302020204030204" pitchFamily="34" charset="0"/>
              </a:rPr>
              <a:t> </a:t>
            </a:r>
            <a:r>
              <a:rPr lang="en-US" dirty="0" err="1">
                <a:latin typeface="Calibri Light" panose="020F0302020204030204" pitchFamily="34" charset="0"/>
                <a:cs typeface="Calibri Light" panose="020F0302020204030204" pitchFamily="34" charset="0"/>
              </a:rPr>
              <a:t>amser</a:t>
            </a:r>
            <a:r>
              <a:rPr lang="en-US" dirty="0">
                <a:latin typeface="Calibri Light" panose="020F0302020204030204" pitchFamily="34" charset="0"/>
                <a:cs typeface="Calibri Light" panose="020F0302020204030204" pitchFamily="34" charset="0"/>
              </a:rPr>
              <a:t> ac </a:t>
            </a:r>
            <a:r>
              <a:rPr lang="en-US" dirty="0" err="1">
                <a:latin typeface="Calibri Light" panose="020F0302020204030204" pitchFamily="34" charset="0"/>
                <a:cs typeface="Calibri Light" panose="020F0302020204030204" pitchFamily="34" charset="0"/>
              </a:rPr>
              <a:t>ymdrechion</a:t>
            </a:r>
            <a:r>
              <a:rPr lang="en-US" dirty="0">
                <a:latin typeface="Calibri Light" panose="020F0302020204030204" pitchFamily="34" charset="0"/>
                <a:cs typeface="Calibri Light" panose="020F0302020204030204" pitchFamily="34" charset="0"/>
              </a:rPr>
              <a:t> </a:t>
            </a:r>
            <a:r>
              <a:rPr lang="en-US" dirty="0" err="1">
                <a:latin typeface="Calibri Light" panose="020F0302020204030204" pitchFamily="34" charset="0"/>
                <a:cs typeface="Calibri Light" panose="020F0302020204030204" pitchFamily="34" charset="0"/>
              </a:rPr>
              <a:t>athrawon</a:t>
            </a:r>
            <a:r>
              <a:rPr lang="en-US" dirty="0">
                <a:latin typeface="Calibri Light" panose="020F0302020204030204" pitchFamily="34" charset="0"/>
                <a:cs typeface="Calibri Light" panose="020F0302020204030204" pitchFamily="34" charset="0"/>
              </a:rPr>
              <a:t> – </a:t>
            </a:r>
            <a:r>
              <a:rPr lang="en-US" dirty="0" err="1">
                <a:latin typeface="Calibri Light" panose="020F0302020204030204" pitchFamily="34" charset="0"/>
                <a:cs typeface="Calibri Light" panose="020F0302020204030204" pitchFamily="34" charset="0"/>
              </a:rPr>
              <a:t>angen</a:t>
            </a:r>
            <a:r>
              <a:rPr lang="en-US" dirty="0">
                <a:latin typeface="Calibri Light" panose="020F0302020204030204" pitchFamily="34" charset="0"/>
                <a:cs typeface="Calibri Light" panose="020F0302020204030204" pitchFamily="34" charset="0"/>
              </a:rPr>
              <a:t> </a:t>
            </a:r>
            <a:r>
              <a:rPr lang="en-US" dirty="0" err="1">
                <a:latin typeface="Calibri Light" panose="020F0302020204030204" pitchFamily="34" charset="0"/>
                <a:cs typeface="Calibri Light" panose="020F0302020204030204" pitchFamily="34" charset="0"/>
              </a:rPr>
              <a:t>i</a:t>
            </a:r>
            <a:r>
              <a:rPr lang="en-US" dirty="0">
                <a:latin typeface="Calibri Light" panose="020F0302020204030204" pitchFamily="34" charset="0"/>
                <a:cs typeface="Calibri Light" panose="020F0302020204030204" pitchFamily="34" charset="0"/>
              </a:rPr>
              <a:t> </a:t>
            </a:r>
            <a:r>
              <a:rPr lang="en-US" dirty="0" err="1">
                <a:latin typeface="Calibri Light" panose="020F0302020204030204" pitchFamily="34" charset="0"/>
                <a:cs typeface="Calibri Light" panose="020F0302020204030204" pitchFamily="34" charset="0"/>
              </a:rPr>
              <a:t>ddisgyblion</a:t>
            </a:r>
            <a:r>
              <a:rPr lang="en-US" dirty="0">
                <a:latin typeface="Calibri Light" panose="020F0302020204030204" pitchFamily="34" charset="0"/>
                <a:cs typeface="Calibri Light" panose="020F0302020204030204" pitchFamily="34" charset="0"/>
              </a:rPr>
              <a:t> </a:t>
            </a:r>
            <a:r>
              <a:rPr lang="en-US" dirty="0" err="1">
                <a:latin typeface="Calibri Light" panose="020F0302020204030204" pitchFamily="34" charset="0"/>
                <a:cs typeface="Calibri Light" panose="020F0302020204030204" pitchFamily="34" charset="0"/>
              </a:rPr>
              <a:t>weithio</a:t>
            </a:r>
            <a:r>
              <a:rPr lang="en-US" dirty="0">
                <a:latin typeface="Calibri Light" panose="020F0302020204030204" pitchFamily="34" charset="0"/>
                <a:cs typeface="Calibri Light" panose="020F0302020204030204" pitchFamily="34" charset="0"/>
              </a:rPr>
              <a:t> </a:t>
            </a:r>
            <a:r>
              <a:rPr lang="en-US" dirty="0" err="1">
                <a:latin typeface="Calibri Light" panose="020F0302020204030204" pitchFamily="34" charset="0"/>
                <a:cs typeface="Calibri Light" panose="020F0302020204030204" pitchFamily="34" charset="0"/>
              </a:rPr>
              <a:t>yr</a:t>
            </a:r>
            <a:r>
              <a:rPr lang="en-US" dirty="0">
                <a:latin typeface="Calibri Light" panose="020F0302020204030204" pitchFamily="34" charset="0"/>
                <a:cs typeface="Calibri Light" panose="020F0302020204030204" pitchFamily="34" charset="0"/>
              </a:rPr>
              <a:t> un mor </a:t>
            </a:r>
            <a:r>
              <a:rPr lang="en-US" dirty="0" err="1">
                <a:latin typeface="Calibri Light" panose="020F0302020204030204" pitchFamily="34" charset="0"/>
                <a:cs typeface="Calibri Light" panose="020F0302020204030204" pitchFamily="34" charset="0"/>
              </a:rPr>
              <a:t>galed</a:t>
            </a:r>
            <a:r>
              <a:rPr lang="en-US" dirty="0">
                <a:latin typeface="Calibri Light" panose="020F0302020204030204" pitchFamily="34" charset="0"/>
                <a:cs typeface="Calibri Light" panose="020F0302020204030204" pitchFamily="34" charset="0"/>
              </a:rPr>
              <a:t>.</a:t>
            </a:r>
          </a:p>
          <a:p>
            <a:r>
              <a:rPr lang="en-US" dirty="0" err="1">
                <a:latin typeface="Calibri Light" panose="020F0302020204030204" pitchFamily="34" charset="0"/>
                <a:cs typeface="Calibri Light" panose="020F0302020204030204" pitchFamily="34" charset="0"/>
              </a:rPr>
              <a:t>Mewn</a:t>
            </a:r>
            <a:r>
              <a:rPr lang="en-US" dirty="0">
                <a:latin typeface="Calibri Light" panose="020F0302020204030204" pitchFamily="34" charset="0"/>
                <a:cs typeface="Calibri Light" panose="020F0302020204030204" pitchFamily="34" charset="0"/>
              </a:rPr>
              <a:t> </a:t>
            </a:r>
            <a:r>
              <a:rPr lang="en-US" dirty="0" err="1">
                <a:latin typeface="Calibri Light" panose="020F0302020204030204" pitchFamily="34" charset="0"/>
                <a:cs typeface="Calibri Light" panose="020F0302020204030204" pitchFamily="34" charset="0"/>
              </a:rPr>
              <a:t>rhai</a:t>
            </a:r>
            <a:r>
              <a:rPr lang="en-US" dirty="0">
                <a:latin typeface="Calibri Light" panose="020F0302020204030204" pitchFamily="34" charset="0"/>
                <a:cs typeface="Calibri Light" panose="020F0302020204030204" pitchFamily="34" charset="0"/>
              </a:rPr>
              <a:t> </a:t>
            </a:r>
            <a:r>
              <a:rPr lang="en-US" dirty="0" err="1">
                <a:latin typeface="Calibri Light" panose="020F0302020204030204" pitchFamily="34" charset="0"/>
                <a:cs typeface="Calibri Light" panose="020F0302020204030204" pitchFamily="34" charset="0"/>
              </a:rPr>
              <a:t>dosbarthiadau</a:t>
            </a:r>
            <a:r>
              <a:rPr lang="en-US" dirty="0">
                <a:latin typeface="Calibri Light" panose="020F0302020204030204" pitchFamily="34" charset="0"/>
                <a:cs typeface="Calibri Light" panose="020F0302020204030204" pitchFamily="34" charset="0"/>
              </a:rPr>
              <a:t>, </a:t>
            </a:r>
            <a:r>
              <a:rPr lang="en-US" dirty="0" err="1">
                <a:latin typeface="Calibri Light" panose="020F0302020204030204" pitchFamily="34" charset="0"/>
                <a:cs typeface="Calibri Light" panose="020F0302020204030204" pitchFamily="34" charset="0"/>
              </a:rPr>
              <a:t>mae’r</a:t>
            </a:r>
            <a:r>
              <a:rPr lang="en-US" dirty="0">
                <a:latin typeface="Calibri Light" panose="020F0302020204030204" pitchFamily="34" charset="0"/>
                <a:cs typeface="Calibri Light" panose="020F0302020204030204" pitchFamily="34" charset="0"/>
              </a:rPr>
              <a:t> </a:t>
            </a:r>
            <a:r>
              <a:rPr lang="en-US" dirty="0" err="1">
                <a:latin typeface="Calibri Light" panose="020F0302020204030204" pitchFamily="34" charset="0"/>
                <a:cs typeface="Calibri Light" panose="020F0302020204030204" pitchFamily="34" charset="0"/>
              </a:rPr>
              <a:t>athro</a:t>
            </a:r>
            <a:r>
              <a:rPr lang="en-US" dirty="0">
                <a:latin typeface="Calibri Light" panose="020F0302020204030204" pitchFamily="34" charset="0"/>
                <a:cs typeface="Calibri Light" panose="020F0302020204030204" pitchFamily="34" charset="0"/>
              </a:rPr>
              <a:t> </a:t>
            </a:r>
            <a:r>
              <a:rPr lang="en-US" dirty="0" err="1">
                <a:latin typeface="Calibri Light" panose="020F0302020204030204" pitchFamily="34" charset="0"/>
                <a:cs typeface="Calibri Light" panose="020F0302020204030204" pitchFamily="34" charset="0"/>
              </a:rPr>
              <a:t>a’r</a:t>
            </a:r>
            <a:r>
              <a:rPr lang="en-US" dirty="0">
                <a:latin typeface="Calibri Light" panose="020F0302020204030204" pitchFamily="34" charset="0"/>
                <a:cs typeface="Calibri Light" panose="020F0302020204030204" pitchFamily="34" charset="0"/>
              </a:rPr>
              <a:t> </a:t>
            </a:r>
            <a:r>
              <a:rPr lang="en-US" dirty="0" err="1">
                <a:latin typeface="Calibri Light" panose="020F0302020204030204" pitchFamily="34" charset="0"/>
                <a:cs typeface="Calibri Light" panose="020F0302020204030204" pitchFamily="34" charset="0"/>
              </a:rPr>
              <a:t>myfyriwr</a:t>
            </a:r>
            <a:r>
              <a:rPr lang="en-US" dirty="0">
                <a:latin typeface="Calibri Light" panose="020F0302020204030204" pitchFamily="34" charset="0"/>
                <a:cs typeface="Calibri Light" panose="020F0302020204030204" pitchFamily="34" charset="0"/>
              </a:rPr>
              <a:t> </a:t>
            </a:r>
            <a:r>
              <a:rPr lang="en-US" dirty="0" err="1">
                <a:latin typeface="Calibri Light" panose="020F0302020204030204" pitchFamily="34" charset="0"/>
                <a:cs typeface="Calibri Light" panose="020F0302020204030204" pitchFamily="34" charset="0"/>
              </a:rPr>
              <a:t>yn</a:t>
            </a:r>
            <a:r>
              <a:rPr lang="en-US" dirty="0">
                <a:latin typeface="Calibri Light" panose="020F0302020204030204" pitchFamily="34" charset="0"/>
                <a:cs typeface="Calibri Light" panose="020F0302020204030204" pitchFamily="34" charset="0"/>
              </a:rPr>
              <a:t> </a:t>
            </a:r>
            <a:r>
              <a:rPr lang="en-US" dirty="0" err="1">
                <a:latin typeface="Calibri Light" panose="020F0302020204030204" pitchFamily="34" charset="0"/>
                <a:cs typeface="Calibri Light" panose="020F0302020204030204" pitchFamily="34" charset="0"/>
              </a:rPr>
              <a:t>edrych</a:t>
            </a:r>
            <a:r>
              <a:rPr lang="en-US" dirty="0">
                <a:latin typeface="Calibri Light" panose="020F0302020204030204" pitchFamily="34" charset="0"/>
                <a:cs typeface="Calibri Light" panose="020F0302020204030204" pitchFamily="34" charset="0"/>
              </a:rPr>
              <a:t> </a:t>
            </a:r>
            <a:r>
              <a:rPr lang="en-US" dirty="0" err="1">
                <a:latin typeface="Calibri Light" panose="020F0302020204030204" pitchFamily="34" charset="0"/>
                <a:cs typeface="Calibri Light" panose="020F0302020204030204" pitchFamily="34" charset="0"/>
              </a:rPr>
              <a:t>ymlaen</a:t>
            </a:r>
            <a:r>
              <a:rPr lang="en-US" dirty="0">
                <a:latin typeface="Calibri Light" panose="020F0302020204030204" pitchFamily="34" charset="0"/>
                <a:cs typeface="Calibri Light" panose="020F0302020204030204" pitchFamily="34" charset="0"/>
              </a:rPr>
              <a:t> </a:t>
            </a:r>
            <a:r>
              <a:rPr lang="en-US" dirty="0" err="1">
                <a:latin typeface="Calibri Light" panose="020F0302020204030204" pitchFamily="34" charset="0"/>
                <a:cs typeface="Calibri Light" panose="020F0302020204030204" pitchFamily="34" charset="0"/>
              </a:rPr>
              <a:t>i</a:t>
            </a:r>
            <a:r>
              <a:rPr lang="en-US" dirty="0">
                <a:latin typeface="Calibri Light" panose="020F0302020204030204" pitchFamily="34" charset="0"/>
                <a:cs typeface="Calibri Light" panose="020F0302020204030204" pitchFamily="34" charset="0"/>
              </a:rPr>
              <a:t> </a:t>
            </a:r>
            <a:r>
              <a:rPr lang="en-US" dirty="0" err="1">
                <a:latin typeface="Calibri Light" panose="020F0302020204030204" pitchFamily="34" charset="0"/>
                <a:cs typeface="Calibri Light" panose="020F0302020204030204" pitchFamily="34" charset="0"/>
              </a:rPr>
              <a:t>gyrraedd</a:t>
            </a:r>
            <a:r>
              <a:rPr lang="en-US" dirty="0">
                <a:latin typeface="Calibri Light" panose="020F0302020204030204" pitchFamily="34" charset="0"/>
                <a:cs typeface="Calibri Light" panose="020F0302020204030204" pitchFamily="34" charset="0"/>
              </a:rPr>
              <a:t> </a:t>
            </a:r>
            <a:r>
              <a:rPr lang="en-US" dirty="0" err="1">
                <a:latin typeface="Calibri Light" panose="020F0302020204030204" pitchFamily="34" charset="0"/>
                <a:cs typeface="Calibri Light" panose="020F0302020204030204" pitchFamily="34" charset="0"/>
              </a:rPr>
              <a:t>yr</a:t>
            </a:r>
            <a:r>
              <a:rPr lang="en-US" dirty="0">
                <a:latin typeface="Calibri Light" panose="020F0302020204030204" pitchFamily="34" charset="0"/>
                <a:cs typeface="Calibri Light" panose="020F0302020204030204" pitchFamily="34" charset="0"/>
              </a:rPr>
              <a:t> </a:t>
            </a:r>
            <a:r>
              <a:rPr lang="en-US" dirty="0" err="1">
                <a:latin typeface="Calibri Light" panose="020F0302020204030204" pitchFamily="34" charset="0"/>
                <a:cs typeface="Calibri Light" panose="020F0302020204030204" pitchFamily="34" charset="0"/>
              </a:rPr>
              <a:t>ysgol</a:t>
            </a:r>
            <a:r>
              <a:rPr lang="en-US" dirty="0">
                <a:latin typeface="Calibri Light" panose="020F0302020204030204" pitchFamily="34" charset="0"/>
                <a:cs typeface="Calibri Light" panose="020F0302020204030204" pitchFamily="34" charset="0"/>
              </a:rPr>
              <a:t> </a:t>
            </a:r>
            <a:r>
              <a:rPr lang="en-US" dirty="0" err="1">
                <a:latin typeface="Calibri Light" panose="020F0302020204030204" pitchFamily="34" charset="0"/>
                <a:cs typeface="Calibri Light" panose="020F0302020204030204" pitchFamily="34" charset="0"/>
              </a:rPr>
              <a:t>yn</a:t>
            </a:r>
            <a:r>
              <a:rPr lang="en-US" dirty="0">
                <a:latin typeface="Calibri Light" panose="020F0302020204030204" pitchFamily="34" charset="0"/>
                <a:cs typeface="Calibri Light" panose="020F0302020204030204" pitchFamily="34" charset="0"/>
              </a:rPr>
              <a:t> y bore.</a:t>
            </a:r>
          </a:p>
          <a:p>
            <a:r>
              <a:rPr lang="en-US" dirty="0" err="1">
                <a:latin typeface="Calibri Light" panose="020F0302020204030204" pitchFamily="34" charset="0"/>
                <a:cs typeface="Calibri Light" panose="020F0302020204030204" pitchFamily="34" charset="0"/>
              </a:rPr>
              <a:t>Bwriad</a:t>
            </a:r>
            <a:r>
              <a:rPr lang="en-US" dirty="0">
                <a:latin typeface="Calibri Light" panose="020F0302020204030204" pitchFamily="34" charset="0"/>
                <a:cs typeface="Calibri Light" panose="020F0302020204030204" pitchFamily="34" charset="0"/>
              </a:rPr>
              <a:t> y </a:t>
            </a:r>
            <a:r>
              <a:rPr lang="en-US" dirty="0" err="1">
                <a:latin typeface="Calibri Light" panose="020F0302020204030204" pitchFamily="34" charset="0"/>
                <a:cs typeface="Calibri Light" panose="020F0302020204030204" pitchFamily="34" charset="0"/>
              </a:rPr>
              <a:t>modiwl</a:t>
            </a:r>
            <a:r>
              <a:rPr lang="en-US" dirty="0">
                <a:latin typeface="Calibri Light" panose="020F0302020204030204" pitchFamily="34" charset="0"/>
                <a:cs typeface="Calibri Light" panose="020F0302020204030204" pitchFamily="34" charset="0"/>
              </a:rPr>
              <a:t> </a:t>
            </a:r>
            <a:r>
              <a:rPr lang="en-US" dirty="0" err="1">
                <a:latin typeface="Calibri Light" panose="020F0302020204030204" pitchFamily="34" charset="0"/>
                <a:cs typeface="Calibri Light" panose="020F0302020204030204" pitchFamily="34" charset="0"/>
              </a:rPr>
              <a:t>hyn</a:t>
            </a:r>
            <a:r>
              <a:rPr lang="en-US" dirty="0">
                <a:latin typeface="Calibri Light" panose="020F0302020204030204" pitchFamily="34" charset="0"/>
                <a:cs typeface="Calibri Light" panose="020F0302020204030204" pitchFamily="34" charset="0"/>
              </a:rPr>
              <a:t> </a:t>
            </a:r>
            <a:r>
              <a:rPr lang="en-US" dirty="0" err="1">
                <a:latin typeface="Calibri Light" panose="020F0302020204030204" pitchFamily="34" charset="0"/>
                <a:cs typeface="Calibri Light" panose="020F0302020204030204" pitchFamily="34" charset="0"/>
              </a:rPr>
              <a:t>yw</a:t>
            </a:r>
            <a:r>
              <a:rPr lang="en-US" dirty="0">
                <a:latin typeface="Calibri Light" panose="020F0302020204030204" pitchFamily="34" charset="0"/>
                <a:cs typeface="Calibri Light" panose="020F0302020204030204" pitchFamily="34" charset="0"/>
              </a:rPr>
              <a:t> </a:t>
            </a:r>
            <a:r>
              <a:rPr lang="en-US" dirty="0" err="1">
                <a:latin typeface="Calibri Light" panose="020F0302020204030204" pitchFamily="34" charset="0"/>
                <a:cs typeface="Calibri Light" panose="020F0302020204030204" pitchFamily="34" charset="0"/>
              </a:rPr>
              <a:t>dadansoddi</a:t>
            </a:r>
            <a:r>
              <a:rPr lang="en-US" dirty="0">
                <a:latin typeface="Calibri Light" panose="020F0302020204030204" pitchFamily="34" charset="0"/>
                <a:cs typeface="Calibri Light" panose="020F0302020204030204" pitchFamily="34" charset="0"/>
              </a:rPr>
              <a:t> </a:t>
            </a:r>
            <a:r>
              <a:rPr lang="en-US" dirty="0" err="1">
                <a:latin typeface="Calibri Light" panose="020F0302020204030204" pitchFamily="34" charset="0"/>
                <a:cs typeface="Calibri Light" panose="020F0302020204030204" pitchFamily="34" charset="0"/>
              </a:rPr>
              <a:t>sut</a:t>
            </a:r>
            <a:r>
              <a:rPr lang="en-US" dirty="0">
                <a:latin typeface="Calibri Light" panose="020F0302020204030204" pitchFamily="34" charset="0"/>
                <a:cs typeface="Calibri Light" panose="020F0302020204030204" pitchFamily="34" charset="0"/>
              </a:rPr>
              <a:t> </a:t>
            </a:r>
            <a:r>
              <a:rPr lang="en-US" dirty="0" err="1">
                <a:latin typeface="Calibri Light" panose="020F0302020204030204" pitchFamily="34" charset="0"/>
                <a:cs typeface="Calibri Light" panose="020F0302020204030204" pitchFamily="34" charset="0"/>
              </a:rPr>
              <a:t>i</a:t>
            </a:r>
            <a:r>
              <a:rPr lang="en-US" dirty="0">
                <a:latin typeface="Calibri Light" panose="020F0302020204030204" pitchFamily="34" charset="0"/>
                <a:cs typeface="Calibri Light" panose="020F0302020204030204" pitchFamily="34" charset="0"/>
              </a:rPr>
              <a:t> </a:t>
            </a:r>
            <a:r>
              <a:rPr lang="en-US" dirty="0" err="1">
                <a:latin typeface="Calibri Light" panose="020F0302020204030204" pitchFamily="34" charset="0"/>
                <a:cs typeface="Calibri Light" panose="020F0302020204030204" pitchFamily="34" charset="0"/>
              </a:rPr>
              <a:t>gynhyrchu’r</a:t>
            </a:r>
            <a:r>
              <a:rPr lang="en-US" dirty="0">
                <a:latin typeface="Calibri Light" panose="020F0302020204030204" pitchFamily="34" charset="0"/>
                <a:cs typeface="Calibri Light" panose="020F0302020204030204" pitchFamily="34" charset="0"/>
              </a:rPr>
              <a:t> math </a:t>
            </a:r>
            <a:r>
              <a:rPr lang="en-US" dirty="0" err="1">
                <a:latin typeface="Calibri Light" panose="020F0302020204030204" pitchFamily="34" charset="0"/>
                <a:cs typeface="Calibri Light" panose="020F0302020204030204" pitchFamily="34" charset="0"/>
              </a:rPr>
              <a:t>amodau</a:t>
            </a:r>
            <a:r>
              <a:rPr lang="en-US" dirty="0">
                <a:latin typeface="Calibri Light" panose="020F0302020204030204" pitchFamily="34" charset="0"/>
                <a:cs typeface="Calibri Light" panose="020F0302020204030204" pitchFamily="34" charset="0"/>
              </a:rPr>
              <a:t> </a:t>
            </a:r>
            <a:r>
              <a:rPr lang="en-US" dirty="0" err="1">
                <a:latin typeface="Calibri Light" panose="020F0302020204030204" pitchFamily="34" charset="0"/>
                <a:cs typeface="Calibri Light" panose="020F0302020204030204" pitchFamily="34" charset="0"/>
              </a:rPr>
              <a:t>yn</a:t>
            </a:r>
            <a:r>
              <a:rPr lang="en-US" dirty="0">
                <a:latin typeface="Calibri Light" panose="020F0302020204030204" pitchFamily="34" charset="0"/>
                <a:cs typeface="Calibri Light" panose="020F0302020204030204" pitchFamily="34" charset="0"/>
              </a:rPr>
              <a:t> y </a:t>
            </a:r>
            <a:r>
              <a:rPr lang="en-US" dirty="0" err="1">
                <a:latin typeface="Calibri Light" panose="020F0302020204030204" pitchFamily="34" charset="0"/>
                <a:cs typeface="Calibri Light" panose="020F0302020204030204" pitchFamily="34" charset="0"/>
              </a:rPr>
              <a:t>dosbarth</a:t>
            </a:r>
            <a:endParaRPr lang="en-US" dirty="0">
              <a:latin typeface="Calibri Light" panose="020F0302020204030204" pitchFamily="34" charset="0"/>
              <a:cs typeface="Calibri Light" panose="020F0302020204030204" pitchFamily="34" charset="0"/>
            </a:endParaRPr>
          </a:p>
          <a:p>
            <a:endParaRPr lang="en-GB" dirty="0"/>
          </a:p>
        </p:txBody>
      </p:sp>
      <p:sp>
        <p:nvSpPr>
          <p:cNvPr id="4" name="Content Placeholder 3">
            <a:extLst>
              <a:ext uri="{FF2B5EF4-FFF2-40B4-BE49-F238E27FC236}">
                <a16:creationId xmlns:a16="http://schemas.microsoft.com/office/drawing/2014/main" id="{C20ACB24-6186-8612-0BCC-5A28810FF04A}"/>
              </a:ext>
            </a:extLst>
          </p:cNvPr>
          <p:cNvSpPr>
            <a:spLocks noGrp="1"/>
          </p:cNvSpPr>
          <p:nvPr>
            <p:ph sz="half" idx="2"/>
          </p:nvPr>
        </p:nvSpPr>
        <p:spPr/>
        <p:txBody>
          <a:bodyPr>
            <a:normAutofit fontScale="85000" lnSpcReduction="20000"/>
          </a:bodyPr>
          <a:lstStyle/>
          <a:p>
            <a:r>
              <a:rPr lang="en-US" sz="2800" dirty="0">
                <a:latin typeface="Calibri Light" panose="020F0302020204030204" pitchFamily="34" charset="0"/>
                <a:cs typeface="Calibri Light" panose="020F0302020204030204" pitchFamily="34" charset="0"/>
              </a:rPr>
              <a:t>‘</a:t>
            </a:r>
            <a:r>
              <a:rPr lang="en-US" sz="2800" dirty="0">
                <a:solidFill>
                  <a:srgbClr val="0070C0"/>
                </a:solidFill>
                <a:latin typeface="Calibri Light" panose="020F0302020204030204" pitchFamily="34" charset="0"/>
                <a:cs typeface="Calibri Light" panose="020F0302020204030204" pitchFamily="34" charset="0"/>
              </a:rPr>
              <a:t>Deteriorating </a:t>
            </a:r>
            <a:r>
              <a:rPr lang="en-US" sz="2800" dirty="0" err="1">
                <a:solidFill>
                  <a:srgbClr val="0070C0"/>
                </a:solidFill>
                <a:latin typeface="Calibri Light" panose="020F0302020204030204" pitchFamily="34" charset="0"/>
                <a:cs typeface="Calibri Light" panose="020F0302020204030204" pitchFamily="34" charset="0"/>
              </a:rPr>
              <a:t>behaviour</a:t>
            </a:r>
            <a:r>
              <a:rPr lang="en-US" sz="2800" dirty="0">
                <a:solidFill>
                  <a:srgbClr val="0070C0"/>
                </a:solidFill>
                <a:latin typeface="Calibri Light" panose="020F0302020204030204" pitchFamily="34" charset="0"/>
                <a:cs typeface="Calibri Light" panose="020F0302020204030204" pitchFamily="34" charset="0"/>
              </a:rPr>
              <a:t> goes hand in hand with the decline in teaching ‘ </a:t>
            </a:r>
          </a:p>
          <a:p>
            <a:r>
              <a:rPr lang="en-US" sz="2800" dirty="0">
                <a:solidFill>
                  <a:srgbClr val="0070C0"/>
                </a:solidFill>
                <a:latin typeface="Calibri Light" panose="020F0302020204030204" pitchFamily="34" charset="0"/>
                <a:cs typeface="Calibri Light" panose="020F0302020204030204" pitchFamily="34" charset="0"/>
              </a:rPr>
              <a:t>Effect on pupils’ achievement</a:t>
            </a:r>
          </a:p>
          <a:p>
            <a:r>
              <a:rPr lang="en-US" sz="2800" dirty="0">
                <a:solidFill>
                  <a:srgbClr val="0070C0"/>
                </a:solidFill>
                <a:latin typeface="Calibri Light" panose="020F0302020204030204" pitchFamily="34" charset="0"/>
                <a:cs typeface="Calibri Light" panose="020F0302020204030204" pitchFamily="34" charset="0"/>
              </a:rPr>
              <a:t>Effective management saves teachers time and effort – pupils need to be working just as hard </a:t>
            </a:r>
          </a:p>
          <a:p>
            <a:r>
              <a:rPr lang="en-US" sz="2800" dirty="0">
                <a:solidFill>
                  <a:srgbClr val="0070C0"/>
                </a:solidFill>
                <a:latin typeface="Calibri Light" panose="020F0302020204030204" pitchFamily="34" charset="0"/>
                <a:cs typeface="Calibri Light" panose="020F0302020204030204" pitchFamily="34" charset="0"/>
              </a:rPr>
              <a:t>In some classrooms, both the teacher and the students look forward to getting to school in the morning. </a:t>
            </a:r>
          </a:p>
          <a:p>
            <a:r>
              <a:rPr lang="en-US" sz="2800" dirty="0">
                <a:solidFill>
                  <a:srgbClr val="0070C0"/>
                </a:solidFill>
                <a:latin typeface="Calibri Light" panose="020F0302020204030204" pitchFamily="34" charset="0"/>
                <a:cs typeface="Calibri Light" panose="020F0302020204030204" pitchFamily="34" charset="0"/>
              </a:rPr>
              <a:t>This module will </a:t>
            </a:r>
            <a:r>
              <a:rPr lang="en-US" sz="2800" dirty="0" err="1">
                <a:solidFill>
                  <a:srgbClr val="0070C0"/>
                </a:solidFill>
                <a:latin typeface="Calibri Light" panose="020F0302020204030204" pitchFamily="34" charset="0"/>
                <a:cs typeface="Calibri Light" panose="020F0302020204030204" pitchFamily="34" charset="0"/>
              </a:rPr>
              <a:t>analyse</a:t>
            </a:r>
            <a:r>
              <a:rPr lang="en-US" sz="2800" dirty="0">
                <a:solidFill>
                  <a:srgbClr val="0070C0"/>
                </a:solidFill>
                <a:latin typeface="Calibri Light" panose="020F0302020204030204" pitchFamily="34" charset="0"/>
                <a:cs typeface="Calibri Light" panose="020F0302020204030204" pitchFamily="34" charset="0"/>
              </a:rPr>
              <a:t> how to produce such classrooms.</a:t>
            </a:r>
          </a:p>
          <a:p>
            <a:endParaRPr lang="en-GB" dirty="0"/>
          </a:p>
        </p:txBody>
      </p:sp>
    </p:spTree>
    <p:extLst>
      <p:ext uri="{BB962C8B-B14F-4D97-AF65-F5344CB8AC3E}">
        <p14:creationId xmlns:p14="http://schemas.microsoft.com/office/powerpoint/2010/main" val="29937013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51CE27-9551-3282-44DF-2701F0A3929F}"/>
              </a:ext>
            </a:extLst>
          </p:cNvPr>
          <p:cNvSpPr>
            <a:spLocks noGrp="1"/>
          </p:cNvSpPr>
          <p:nvPr>
            <p:ph type="title"/>
          </p:nvPr>
        </p:nvSpPr>
        <p:spPr/>
        <p:txBody>
          <a:bodyPr/>
          <a:lstStyle/>
          <a:p>
            <a:r>
              <a:rPr lang="en-GB" dirty="0">
                <a:latin typeface="+mn-lt"/>
              </a:rPr>
              <a:t>Estyn </a:t>
            </a:r>
            <a:r>
              <a:rPr lang="en-GB" dirty="0"/>
              <a:t>                                        </a:t>
            </a:r>
            <a:r>
              <a:rPr lang="en-GB" dirty="0" err="1">
                <a:solidFill>
                  <a:schemeClr val="accent1"/>
                </a:solidFill>
                <a:latin typeface="+mn-lt"/>
              </a:rPr>
              <a:t>Estyn</a:t>
            </a:r>
            <a:endParaRPr lang="en-GB" dirty="0">
              <a:solidFill>
                <a:schemeClr val="accent1"/>
              </a:solidFill>
              <a:latin typeface="+mn-lt"/>
            </a:endParaRPr>
          </a:p>
        </p:txBody>
      </p:sp>
      <p:sp>
        <p:nvSpPr>
          <p:cNvPr id="3" name="Content Placeholder 2">
            <a:extLst>
              <a:ext uri="{FF2B5EF4-FFF2-40B4-BE49-F238E27FC236}">
                <a16:creationId xmlns:a16="http://schemas.microsoft.com/office/drawing/2014/main" id="{7B6361FE-B12A-2241-3CD0-1D0DE69C0138}"/>
              </a:ext>
            </a:extLst>
          </p:cNvPr>
          <p:cNvSpPr>
            <a:spLocks noGrp="1"/>
          </p:cNvSpPr>
          <p:nvPr>
            <p:ph sz="half" idx="1"/>
          </p:nvPr>
        </p:nvSpPr>
        <p:spPr/>
        <p:txBody>
          <a:bodyPr/>
          <a:lstStyle/>
          <a:p>
            <a:endParaRPr lang="en-GB" dirty="0"/>
          </a:p>
          <a:p>
            <a:r>
              <a:rPr lang="en-GB" dirty="0"/>
              <a:t>Mae </a:t>
            </a:r>
            <a:r>
              <a:rPr lang="en-GB" dirty="0" err="1"/>
              <a:t>adroddiadau</a:t>
            </a:r>
            <a:r>
              <a:rPr lang="en-GB" dirty="0"/>
              <a:t> ac </a:t>
            </a:r>
            <a:r>
              <a:rPr lang="en-GB" dirty="0" err="1"/>
              <a:t>arweiniad</a:t>
            </a:r>
            <a:r>
              <a:rPr lang="en-GB" dirty="0"/>
              <a:t> Estyn </a:t>
            </a:r>
            <a:r>
              <a:rPr lang="en-GB" dirty="0" err="1"/>
              <a:t>yn</a:t>
            </a:r>
            <a:r>
              <a:rPr lang="en-GB" dirty="0"/>
              <a:t> </a:t>
            </a:r>
            <a:r>
              <a:rPr lang="en-GB" dirty="0" err="1"/>
              <a:t>darparu</a:t>
            </a:r>
            <a:r>
              <a:rPr lang="en-GB" dirty="0"/>
              <a:t> </a:t>
            </a:r>
            <a:r>
              <a:rPr lang="en-GB" dirty="0" err="1"/>
              <a:t>sawl</a:t>
            </a:r>
            <a:r>
              <a:rPr lang="en-GB" dirty="0"/>
              <a:t> </a:t>
            </a:r>
            <a:r>
              <a:rPr lang="en-GB" dirty="0" err="1"/>
              <a:t>mewnwelediad</a:t>
            </a:r>
            <a:r>
              <a:rPr lang="en-GB" dirty="0"/>
              <a:t> </a:t>
            </a:r>
            <a:r>
              <a:rPr lang="en-GB" dirty="0" err="1"/>
              <a:t>i</a:t>
            </a:r>
            <a:r>
              <a:rPr lang="en-GB" dirty="0"/>
              <a:t> </a:t>
            </a:r>
            <a:r>
              <a:rPr lang="en-GB" dirty="0" err="1"/>
              <a:t>reoli</a:t>
            </a:r>
            <a:r>
              <a:rPr lang="en-GB" dirty="0"/>
              <a:t> </a:t>
            </a:r>
            <a:r>
              <a:rPr lang="en-GB" dirty="0" err="1"/>
              <a:t>ystafell</a:t>
            </a:r>
            <a:r>
              <a:rPr lang="en-GB" dirty="0"/>
              <a:t> </a:t>
            </a:r>
            <a:r>
              <a:rPr lang="en-GB" dirty="0" err="1"/>
              <a:t>ddosbarth</a:t>
            </a:r>
            <a:r>
              <a:rPr lang="en-GB" dirty="0"/>
              <a:t> o </a:t>
            </a:r>
            <a:r>
              <a:rPr lang="en-GB" dirty="0" err="1"/>
              <a:t>fewn</a:t>
            </a:r>
            <a:r>
              <a:rPr lang="en-GB" dirty="0"/>
              <a:t> </a:t>
            </a:r>
            <a:r>
              <a:rPr lang="en-GB" dirty="0" err="1"/>
              <a:t>ysgolion</a:t>
            </a:r>
            <a:r>
              <a:rPr lang="en-GB" dirty="0"/>
              <a:t> Cymru, </a:t>
            </a:r>
            <a:r>
              <a:rPr lang="en-GB" dirty="0" err="1"/>
              <a:t>yn</a:t>
            </a:r>
            <a:r>
              <a:rPr lang="en-GB" dirty="0"/>
              <a:t> </a:t>
            </a:r>
            <a:r>
              <a:rPr lang="en-GB" dirty="0" err="1"/>
              <a:t>enwedig</a:t>
            </a:r>
            <a:r>
              <a:rPr lang="en-GB" dirty="0"/>
              <a:t> </a:t>
            </a:r>
            <a:r>
              <a:rPr lang="en-GB" dirty="0" err="1"/>
              <a:t>yng</a:t>
            </a:r>
            <a:r>
              <a:rPr lang="en-GB" dirty="0"/>
              <a:t> </a:t>
            </a:r>
            <a:r>
              <a:rPr lang="en-GB" dirty="0" err="1"/>
              <a:t>nghyd-destun</a:t>
            </a:r>
            <a:r>
              <a:rPr lang="en-GB" dirty="0"/>
              <a:t> </a:t>
            </a:r>
            <a:r>
              <a:rPr lang="en-GB" dirty="0" err="1"/>
              <a:t>ansawdd</a:t>
            </a:r>
            <a:r>
              <a:rPr lang="en-GB" dirty="0"/>
              <a:t> </a:t>
            </a:r>
            <a:r>
              <a:rPr lang="en-GB" dirty="0" err="1"/>
              <a:t>addysgu</a:t>
            </a:r>
            <a:r>
              <a:rPr lang="en-GB" dirty="0"/>
              <a:t>, </a:t>
            </a:r>
            <a:r>
              <a:rPr lang="en-GB" dirty="0" err="1"/>
              <a:t>ymddygiad</a:t>
            </a:r>
            <a:r>
              <a:rPr lang="en-GB" dirty="0"/>
              <a:t> </a:t>
            </a:r>
            <a:r>
              <a:rPr lang="en-GB" dirty="0" err="1"/>
              <a:t>disgyblion</a:t>
            </a:r>
            <a:r>
              <a:rPr lang="en-GB" dirty="0"/>
              <a:t>, ac </a:t>
            </a:r>
            <a:r>
              <a:rPr lang="en-GB" dirty="0" err="1"/>
              <a:t>amgylcheddau</a:t>
            </a:r>
            <a:r>
              <a:rPr lang="en-GB" dirty="0"/>
              <a:t> </a:t>
            </a:r>
            <a:r>
              <a:rPr lang="en-GB" dirty="0" err="1"/>
              <a:t>dysgu</a:t>
            </a:r>
            <a:r>
              <a:rPr lang="en-GB" dirty="0"/>
              <a:t>.</a:t>
            </a:r>
          </a:p>
        </p:txBody>
      </p:sp>
      <p:sp>
        <p:nvSpPr>
          <p:cNvPr id="4" name="Content Placeholder 3">
            <a:extLst>
              <a:ext uri="{FF2B5EF4-FFF2-40B4-BE49-F238E27FC236}">
                <a16:creationId xmlns:a16="http://schemas.microsoft.com/office/drawing/2014/main" id="{940B5AF4-7B0A-F1AF-AD00-46003CD5A406}"/>
              </a:ext>
            </a:extLst>
          </p:cNvPr>
          <p:cNvSpPr>
            <a:spLocks noGrp="1"/>
          </p:cNvSpPr>
          <p:nvPr>
            <p:ph sz="half" idx="2"/>
          </p:nvPr>
        </p:nvSpPr>
        <p:spPr/>
        <p:txBody>
          <a:bodyPr/>
          <a:lstStyle/>
          <a:p>
            <a:endParaRPr lang="en-GB" dirty="0">
              <a:solidFill>
                <a:schemeClr val="accent1"/>
              </a:solidFill>
            </a:endParaRPr>
          </a:p>
          <a:p>
            <a:r>
              <a:rPr lang="en-GB" dirty="0">
                <a:solidFill>
                  <a:schemeClr val="accent1"/>
                </a:solidFill>
              </a:rPr>
              <a:t>Estyn’s reports and guidance provide several insights into classroom management within Welsh schools, particularly in the context of teaching quality, pupil behaviour, and learning environments.</a:t>
            </a:r>
          </a:p>
          <a:p>
            <a:endParaRPr lang="en-GB" dirty="0">
              <a:solidFill>
                <a:schemeClr val="accent1"/>
              </a:solidFill>
            </a:endParaRPr>
          </a:p>
        </p:txBody>
      </p:sp>
    </p:spTree>
    <p:extLst>
      <p:ext uri="{BB962C8B-B14F-4D97-AF65-F5344CB8AC3E}">
        <p14:creationId xmlns:p14="http://schemas.microsoft.com/office/powerpoint/2010/main" val="33892022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10A66-FD9B-A790-D5C0-16CC1CC9B5EC}"/>
              </a:ext>
            </a:extLst>
          </p:cNvPr>
          <p:cNvSpPr>
            <a:spLocks noGrp="1"/>
          </p:cNvSpPr>
          <p:nvPr>
            <p:ph type="title"/>
          </p:nvPr>
        </p:nvSpPr>
        <p:spPr/>
        <p:txBody>
          <a:bodyPr/>
          <a:lstStyle/>
          <a:p>
            <a:r>
              <a:rPr lang="en-GB" dirty="0" err="1">
                <a:latin typeface="+mn-lt"/>
              </a:rPr>
              <a:t>Dylanwad</a:t>
            </a:r>
            <a:r>
              <a:rPr lang="en-GB" dirty="0">
                <a:latin typeface="+mn-lt"/>
              </a:rPr>
              <a:t> </a:t>
            </a:r>
            <a:r>
              <a:rPr lang="en-GB" dirty="0" err="1">
                <a:latin typeface="+mn-lt"/>
              </a:rPr>
              <a:t>ar</a:t>
            </a:r>
            <a:r>
              <a:rPr lang="en-GB" dirty="0">
                <a:latin typeface="+mn-lt"/>
              </a:rPr>
              <a:t>                     </a:t>
            </a:r>
            <a:r>
              <a:rPr lang="en-GB" dirty="0">
                <a:solidFill>
                  <a:srgbClr val="0070C0"/>
                </a:solidFill>
                <a:latin typeface="+mn-lt"/>
              </a:rPr>
              <a:t>Impact of Classroom </a:t>
            </a:r>
            <a:br>
              <a:rPr lang="en-GB" dirty="0">
                <a:latin typeface="+mn-lt"/>
              </a:rPr>
            </a:br>
            <a:r>
              <a:rPr lang="en-GB" dirty="0" err="1">
                <a:latin typeface="+mn-lt"/>
              </a:rPr>
              <a:t>Rheolaeth</a:t>
            </a:r>
            <a:r>
              <a:rPr lang="en-GB" dirty="0">
                <a:latin typeface="+mn-lt"/>
              </a:rPr>
              <a:t> Dosbarth        </a:t>
            </a:r>
            <a:r>
              <a:rPr lang="en-GB" dirty="0">
                <a:solidFill>
                  <a:srgbClr val="0070C0"/>
                </a:solidFill>
                <a:latin typeface="+mn-lt"/>
              </a:rPr>
              <a:t>Management</a:t>
            </a:r>
          </a:p>
        </p:txBody>
      </p:sp>
      <p:sp>
        <p:nvSpPr>
          <p:cNvPr id="3" name="Content Placeholder 2">
            <a:extLst>
              <a:ext uri="{FF2B5EF4-FFF2-40B4-BE49-F238E27FC236}">
                <a16:creationId xmlns:a16="http://schemas.microsoft.com/office/drawing/2014/main" id="{59C2C87E-0F08-BB73-EC80-4F1DA36CADA8}"/>
              </a:ext>
            </a:extLst>
          </p:cNvPr>
          <p:cNvSpPr>
            <a:spLocks noGrp="1"/>
          </p:cNvSpPr>
          <p:nvPr>
            <p:ph sz="half" idx="1"/>
          </p:nvPr>
        </p:nvSpPr>
        <p:spPr/>
        <p:txBody>
          <a:bodyPr>
            <a:normAutofit fontScale="85000" lnSpcReduction="20000"/>
          </a:bodyPr>
          <a:lstStyle/>
          <a:p>
            <a:r>
              <a:rPr lang="en-US" dirty="0">
                <a:latin typeface="Calibri" panose="020F0502020204030204" pitchFamily="34" charset="0"/>
                <a:ea typeface="Calibri" panose="020F0502020204030204" pitchFamily="34" charset="0"/>
                <a:cs typeface="Calibri" panose="020F0502020204030204" pitchFamily="34" charset="0"/>
              </a:rPr>
              <a:t>Mae </a:t>
            </a:r>
            <a:r>
              <a:rPr lang="en-US" dirty="0" err="1">
                <a:latin typeface="Calibri" panose="020F0502020204030204" pitchFamily="34" charset="0"/>
                <a:ea typeface="Calibri" panose="020F0502020204030204" pitchFamily="34" charset="0"/>
                <a:cs typeface="Calibri" panose="020F0502020204030204" pitchFamily="34" charset="0"/>
              </a:rPr>
              <a:t>holl</a:t>
            </a:r>
            <a:r>
              <a:rPr lang="en-US" dirty="0">
                <a:latin typeface="Calibri" panose="020F0502020204030204" pitchFamily="34" charset="0"/>
                <a:ea typeface="Calibri" panose="020F0502020204030204" pitchFamily="34" charset="0"/>
                <a:cs typeface="Calibri" panose="020F0502020204030204" pitchFamily="34" charset="0"/>
              </a:rPr>
              <a:t> </a:t>
            </a:r>
            <a:r>
              <a:rPr lang="en-US" dirty="0" err="1">
                <a:latin typeface="Calibri" panose="020F0502020204030204" pitchFamily="34" charset="0"/>
                <a:ea typeface="Calibri" panose="020F0502020204030204" pitchFamily="34" charset="0"/>
                <a:cs typeface="Calibri" panose="020F0502020204030204" pitchFamily="34" charset="0"/>
              </a:rPr>
              <a:t>ymdrechion</a:t>
            </a:r>
            <a:r>
              <a:rPr lang="en-US" dirty="0">
                <a:latin typeface="Calibri" panose="020F0502020204030204" pitchFamily="34" charset="0"/>
                <a:ea typeface="Calibri" panose="020F0502020204030204" pitchFamily="34" charset="0"/>
                <a:cs typeface="Calibri" panose="020F0502020204030204" pitchFamily="34" charset="0"/>
              </a:rPr>
              <a:t> y </a:t>
            </a:r>
            <a:r>
              <a:rPr lang="en-US" dirty="0" err="1">
                <a:latin typeface="Calibri" panose="020F0502020204030204" pitchFamily="34" charset="0"/>
                <a:ea typeface="Calibri" panose="020F0502020204030204" pitchFamily="34" charset="0"/>
                <a:cs typeface="Calibri" panose="020F0502020204030204" pitchFamily="34" charset="0"/>
              </a:rPr>
              <a:t>llywodraeth</a:t>
            </a:r>
            <a:r>
              <a:rPr lang="en-US" dirty="0">
                <a:latin typeface="Calibri" panose="020F0502020204030204" pitchFamily="34" charset="0"/>
                <a:ea typeface="Calibri" panose="020F0502020204030204" pitchFamily="34" charset="0"/>
                <a:cs typeface="Calibri" panose="020F0502020204030204" pitchFamily="34" charset="0"/>
              </a:rPr>
              <a:t> </a:t>
            </a:r>
            <a:r>
              <a:rPr lang="en-US" dirty="0" err="1">
                <a:latin typeface="Calibri" panose="020F0502020204030204" pitchFamily="34" charset="0"/>
                <a:ea typeface="Calibri" panose="020F0502020204030204" pitchFamily="34" charset="0"/>
                <a:cs typeface="Calibri" panose="020F0502020204030204" pitchFamily="34" charset="0"/>
              </a:rPr>
              <a:t>i</a:t>
            </a:r>
            <a:r>
              <a:rPr lang="en-US" dirty="0">
                <a:latin typeface="Calibri" panose="020F0502020204030204" pitchFamily="34" charset="0"/>
                <a:ea typeface="Calibri" panose="020F0502020204030204" pitchFamily="34" charset="0"/>
                <a:cs typeface="Calibri" panose="020F0502020204030204" pitchFamily="34" charset="0"/>
              </a:rPr>
              <a:t> </a:t>
            </a:r>
            <a:r>
              <a:rPr lang="en-US" dirty="0" err="1">
                <a:latin typeface="Calibri" panose="020F0502020204030204" pitchFamily="34" charset="0"/>
                <a:ea typeface="Calibri" panose="020F0502020204030204" pitchFamily="34" charset="0"/>
                <a:cs typeface="Calibri" panose="020F0502020204030204" pitchFamily="34" charset="0"/>
              </a:rPr>
              <a:t>wella</a:t>
            </a:r>
            <a:r>
              <a:rPr lang="en-US" dirty="0">
                <a:latin typeface="Calibri" panose="020F0502020204030204" pitchFamily="34" charset="0"/>
                <a:ea typeface="Calibri" panose="020F0502020204030204" pitchFamily="34" charset="0"/>
                <a:cs typeface="Calibri" panose="020F0502020204030204" pitchFamily="34" charset="0"/>
              </a:rPr>
              <a:t> </a:t>
            </a:r>
            <a:r>
              <a:rPr lang="en-US" dirty="0" err="1">
                <a:latin typeface="Calibri" panose="020F0502020204030204" pitchFamily="34" charset="0"/>
                <a:ea typeface="Calibri" panose="020F0502020204030204" pitchFamily="34" charset="0"/>
                <a:cs typeface="Calibri" panose="020F0502020204030204" pitchFamily="34" charset="0"/>
              </a:rPr>
              <a:t>addysg</a:t>
            </a:r>
            <a:r>
              <a:rPr lang="en-US" dirty="0">
                <a:latin typeface="Calibri" panose="020F0502020204030204" pitchFamily="34" charset="0"/>
                <a:ea typeface="Calibri" panose="020F0502020204030204" pitchFamily="34" charset="0"/>
                <a:cs typeface="Calibri" panose="020F0502020204030204" pitchFamily="34" charset="0"/>
              </a:rPr>
              <a:t> </a:t>
            </a:r>
            <a:r>
              <a:rPr lang="en-US" dirty="0" err="1">
                <a:latin typeface="Calibri" panose="020F0502020204030204" pitchFamily="34" charset="0"/>
                <a:ea typeface="Calibri" panose="020F0502020204030204" pitchFamily="34" charset="0"/>
                <a:cs typeface="Calibri" panose="020F0502020204030204" pitchFamily="34" charset="0"/>
              </a:rPr>
              <a:t>yn</a:t>
            </a:r>
            <a:r>
              <a:rPr lang="en-US" dirty="0">
                <a:latin typeface="Calibri" panose="020F0502020204030204" pitchFamily="34" charset="0"/>
                <a:ea typeface="Calibri" panose="020F0502020204030204" pitchFamily="34" charset="0"/>
                <a:cs typeface="Calibri" panose="020F0502020204030204" pitchFamily="34" charset="0"/>
              </a:rPr>
              <a:t> </a:t>
            </a:r>
            <a:r>
              <a:rPr lang="en-US" dirty="0" err="1">
                <a:latin typeface="Calibri" panose="020F0502020204030204" pitchFamily="34" charset="0"/>
                <a:ea typeface="Calibri" panose="020F0502020204030204" pitchFamily="34" charset="0"/>
                <a:cs typeface="Calibri" panose="020F0502020204030204" pitchFamily="34" charset="0"/>
              </a:rPr>
              <a:t>cael</a:t>
            </a:r>
            <a:r>
              <a:rPr lang="en-US" dirty="0">
                <a:latin typeface="Calibri" panose="020F0502020204030204" pitchFamily="34" charset="0"/>
                <a:ea typeface="Calibri" panose="020F0502020204030204" pitchFamily="34" charset="0"/>
                <a:cs typeface="Calibri" panose="020F0502020204030204" pitchFamily="34" charset="0"/>
              </a:rPr>
              <a:t> </a:t>
            </a:r>
            <a:r>
              <a:rPr lang="en-US" dirty="0" err="1">
                <a:latin typeface="Calibri" panose="020F0502020204030204" pitchFamily="34" charset="0"/>
                <a:ea typeface="Calibri" panose="020F0502020204030204" pitchFamily="34" charset="0"/>
                <a:cs typeface="Calibri" panose="020F0502020204030204" pitchFamily="34" charset="0"/>
              </a:rPr>
              <a:t>ei</a:t>
            </a:r>
            <a:r>
              <a:rPr lang="en-US" dirty="0">
                <a:latin typeface="Calibri" panose="020F0502020204030204" pitchFamily="34" charset="0"/>
                <a:ea typeface="Calibri" panose="020F0502020204030204" pitchFamily="34" charset="0"/>
                <a:cs typeface="Calibri" panose="020F0502020204030204" pitchFamily="34" charset="0"/>
              </a:rPr>
              <a:t> </a:t>
            </a:r>
            <a:r>
              <a:rPr lang="en-US" dirty="0" err="1">
                <a:latin typeface="Calibri" panose="020F0502020204030204" pitchFamily="34" charset="0"/>
                <a:ea typeface="Calibri" panose="020F0502020204030204" pitchFamily="34" charset="0"/>
                <a:cs typeface="Calibri" panose="020F0502020204030204" pitchFamily="34" charset="0"/>
              </a:rPr>
              <a:t>weithredu</a:t>
            </a:r>
            <a:r>
              <a:rPr lang="en-US" dirty="0">
                <a:latin typeface="Calibri" panose="020F0502020204030204" pitchFamily="34" charset="0"/>
                <a:ea typeface="Calibri" panose="020F0502020204030204" pitchFamily="34" charset="0"/>
                <a:cs typeface="Calibri" panose="020F0502020204030204" pitchFamily="34" charset="0"/>
              </a:rPr>
              <a:t> </a:t>
            </a:r>
            <a:r>
              <a:rPr lang="en-US" dirty="0" err="1">
                <a:latin typeface="Calibri" panose="020F0502020204030204" pitchFamily="34" charset="0"/>
                <a:ea typeface="Calibri" panose="020F0502020204030204" pitchFamily="34" charset="0"/>
                <a:cs typeface="Calibri" panose="020F0502020204030204" pitchFamily="34" charset="0"/>
              </a:rPr>
              <a:t>yn</a:t>
            </a:r>
            <a:r>
              <a:rPr lang="en-US" dirty="0">
                <a:latin typeface="Calibri" panose="020F0502020204030204" pitchFamily="34" charset="0"/>
                <a:ea typeface="Calibri" panose="020F0502020204030204" pitchFamily="34" charset="0"/>
                <a:cs typeface="Calibri" panose="020F0502020204030204" pitchFamily="34" charset="0"/>
              </a:rPr>
              <a:t> </a:t>
            </a:r>
            <a:r>
              <a:rPr lang="en-US" dirty="0" err="1">
                <a:latin typeface="Calibri" panose="020F0502020204030204" pitchFamily="34" charset="0"/>
                <a:ea typeface="Calibri" panose="020F0502020204030204" pitchFamily="34" charset="0"/>
                <a:cs typeface="Calibri" panose="020F0502020204030204" pitchFamily="34" charset="0"/>
              </a:rPr>
              <a:t>yr</a:t>
            </a:r>
            <a:r>
              <a:rPr lang="en-US" dirty="0">
                <a:latin typeface="Calibri" panose="020F0502020204030204" pitchFamily="34" charset="0"/>
                <a:ea typeface="Calibri" panose="020F0502020204030204" pitchFamily="34" charset="0"/>
                <a:cs typeface="Calibri" panose="020F0502020204030204" pitchFamily="34" charset="0"/>
              </a:rPr>
              <a:t> </a:t>
            </a:r>
            <a:r>
              <a:rPr lang="en-US" dirty="0" err="1">
                <a:latin typeface="Calibri" panose="020F0502020204030204" pitchFamily="34" charset="0"/>
                <a:ea typeface="Calibri" panose="020F0502020204030204" pitchFamily="34" charset="0"/>
                <a:cs typeface="Calibri" panose="020F0502020204030204" pitchFamily="34" charset="0"/>
              </a:rPr>
              <a:t>ystafell</a:t>
            </a:r>
            <a:r>
              <a:rPr lang="en-US" dirty="0">
                <a:latin typeface="Calibri" panose="020F0502020204030204" pitchFamily="34" charset="0"/>
                <a:ea typeface="Calibri" panose="020F0502020204030204" pitchFamily="34" charset="0"/>
                <a:cs typeface="Calibri" panose="020F0502020204030204" pitchFamily="34" charset="0"/>
              </a:rPr>
              <a:t> </a:t>
            </a:r>
            <a:r>
              <a:rPr lang="en-US" dirty="0" err="1">
                <a:latin typeface="Calibri" panose="020F0502020204030204" pitchFamily="34" charset="0"/>
                <a:ea typeface="Calibri" panose="020F0502020204030204" pitchFamily="34" charset="0"/>
                <a:cs typeface="Calibri" panose="020F0502020204030204" pitchFamily="34" charset="0"/>
              </a:rPr>
              <a:t>ddosbarth</a:t>
            </a:r>
            <a:r>
              <a:rPr lang="en-US" dirty="0">
                <a:latin typeface="Calibri" panose="020F0502020204030204" pitchFamily="34" charset="0"/>
                <a:ea typeface="Calibri" panose="020F0502020204030204" pitchFamily="34" charset="0"/>
                <a:cs typeface="Calibri" panose="020F0502020204030204" pitchFamily="34" charset="0"/>
              </a:rPr>
              <a:t>.</a:t>
            </a:r>
          </a:p>
          <a:p>
            <a:r>
              <a:rPr lang="en-US" dirty="0">
                <a:latin typeface="Calibri" panose="020F0502020204030204" pitchFamily="34" charset="0"/>
                <a:ea typeface="Calibri" panose="020F0502020204030204" pitchFamily="34" charset="0"/>
                <a:cs typeface="Calibri" panose="020F0502020204030204" pitchFamily="34" charset="0"/>
              </a:rPr>
              <a:t>Mae </a:t>
            </a:r>
            <a:r>
              <a:rPr lang="en-US" dirty="0" err="1">
                <a:latin typeface="Calibri" panose="020F0502020204030204" pitchFamily="34" charset="0"/>
                <a:ea typeface="Calibri" panose="020F0502020204030204" pitchFamily="34" charset="0"/>
                <a:cs typeface="Calibri" panose="020F0502020204030204" pitchFamily="34" charset="0"/>
              </a:rPr>
              <a:t>polisiau</a:t>
            </a:r>
            <a:r>
              <a:rPr lang="en-US" dirty="0">
                <a:latin typeface="Calibri" panose="020F0502020204030204" pitchFamily="34" charset="0"/>
                <a:ea typeface="Calibri" panose="020F0502020204030204" pitchFamily="34" charset="0"/>
                <a:cs typeface="Calibri" panose="020F0502020204030204" pitchFamily="34" charset="0"/>
              </a:rPr>
              <a:t> </a:t>
            </a:r>
            <a:r>
              <a:rPr lang="en-US" dirty="0" err="1">
                <a:latin typeface="Calibri" panose="020F0502020204030204" pitchFamily="34" charset="0"/>
                <a:ea typeface="Calibri" panose="020F0502020204030204" pitchFamily="34" charset="0"/>
                <a:cs typeface="Calibri" panose="020F0502020204030204" pitchFamily="34" charset="0"/>
              </a:rPr>
              <a:t>addysg</a:t>
            </a:r>
            <a:r>
              <a:rPr lang="en-US" dirty="0">
                <a:latin typeface="Calibri" panose="020F0502020204030204" pitchFamily="34" charset="0"/>
                <a:ea typeface="Calibri" panose="020F0502020204030204" pitchFamily="34" charset="0"/>
                <a:cs typeface="Calibri" panose="020F0502020204030204" pitchFamily="34" charset="0"/>
              </a:rPr>
              <a:t> </a:t>
            </a:r>
            <a:r>
              <a:rPr lang="en-US" dirty="0" err="1">
                <a:latin typeface="Calibri" panose="020F0502020204030204" pitchFamily="34" charset="0"/>
                <a:ea typeface="Calibri" panose="020F0502020204030204" pitchFamily="34" charset="0"/>
                <a:cs typeface="Calibri" panose="020F0502020204030204" pitchFamily="34" charset="0"/>
              </a:rPr>
              <a:t>cenedlaethol</a:t>
            </a:r>
            <a:r>
              <a:rPr lang="en-US" dirty="0">
                <a:latin typeface="Calibri" panose="020F0502020204030204" pitchFamily="34" charset="0"/>
                <a:ea typeface="Calibri" panose="020F0502020204030204" pitchFamily="34" charset="0"/>
                <a:cs typeface="Calibri" panose="020F0502020204030204" pitchFamily="34" charset="0"/>
              </a:rPr>
              <a:t> </a:t>
            </a:r>
            <a:r>
              <a:rPr lang="en-US" dirty="0" err="1">
                <a:latin typeface="Calibri" panose="020F0502020204030204" pitchFamily="34" charset="0"/>
                <a:ea typeface="Calibri" panose="020F0502020204030204" pitchFamily="34" charset="0"/>
                <a:cs typeface="Calibri" panose="020F0502020204030204" pitchFamily="34" charset="0"/>
              </a:rPr>
              <a:t>yn</a:t>
            </a:r>
            <a:r>
              <a:rPr lang="en-US" dirty="0">
                <a:latin typeface="Calibri" panose="020F0502020204030204" pitchFamily="34" charset="0"/>
                <a:ea typeface="Calibri" panose="020F0502020204030204" pitchFamily="34" charset="0"/>
                <a:cs typeface="Calibri" panose="020F0502020204030204" pitchFamily="34" charset="0"/>
              </a:rPr>
              <a:t> </a:t>
            </a:r>
            <a:r>
              <a:rPr lang="en-US" dirty="0" err="1">
                <a:latin typeface="Calibri" panose="020F0502020204030204" pitchFamily="34" charset="0"/>
                <a:ea typeface="Calibri" panose="020F0502020204030204" pitchFamily="34" charset="0"/>
                <a:cs typeface="Calibri" panose="020F0502020204030204" pitchFamily="34" charset="0"/>
              </a:rPr>
              <a:t>cael</a:t>
            </a:r>
            <a:r>
              <a:rPr lang="en-US" dirty="0">
                <a:latin typeface="Calibri" panose="020F0502020204030204" pitchFamily="34" charset="0"/>
                <a:ea typeface="Calibri" panose="020F0502020204030204" pitchFamily="34" charset="0"/>
                <a:cs typeface="Calibri" panose="020F0502020204030204" pitchFamily="34" charset="0"/>
              </a:rPr>
              <a:t> </a:t>
            </a:r>
            <a:r>
              <a:rPr lang="en-US" dirty="0" err="1">
                <a:latin typeface="Calibri" panose="020F0502020204030204" pitchFamily="34" charset="0"/>
                <a:ea typeface="Calibri" panose="020F0502020204030204" pitchFamily="34" charset="0"/>
                <a:cs typeface="Calibri" panose="020F0502020204030204" pitchFamily="34" charset="0"/>
              </a:rPr>
              <a:t>eu</a:t>
            </a:r>
            <a:r>
              <a:rPr lang="en-US" dirty="0">
                <a:latin typeface="Calibri" panose="020F0502020204030204" pitchFamily="34" charset="0"/>
                <a:ea typeface="Calibri" panose="020F0502020204030204" pitchFamily="34" charset="0"/>
                <a:cs typeface="Calibri" panose="020F0502020204030204" pitchFamily="34" charset="0"/>
              </a:rPr>
              <a:t> </a:t>
            </a:r>
            <a:r>
              <a:rPr lang="en-US" dirty="0" err="1">
                <a:latin typeface="Calibri" panose="020F0502020204030204" pitchFamily="34" charset="0"/>
                <a:ea typeface="Calibri" panose="020F0502020204030204" pitchFamily="34" charset="0"/>
                <a:cs typeface="Calibri" panose="020F0502020204030204" pitchFamily="34" charset="0"/>
              </a:rPr>
              <a:t>gweithredu</a:t>
            </a:r>
            <a:r>
              <a:rPr lang="en-US" dirty="0">
                <a:latin typeface="Calibri" panose="020F0502020204030204" pitchFamily="34" charset="0"/>
                <a:ea typeface="Calibri" panose="020F0502020204030204" pitchFamily="34" charset="0"/>
                <a:cs typeface="Calibri" panose="020F0502020204030204" pitchFamily="34" charset="0"/>
              </a:rPr>
              <a:t> </a:t>
            </a:r>
            <a:r>
              <a:rPr lang="en-US" dirty="0" err="1">
                <a:latin typeface="Calibri" panose="020F0502020204030204" pitchFamily="34" charset="0"/>
                <a:ea typeface="Calibri" panose="020F0502020204030204" pitchFamily="34" charset="0"/>
                <a:cs typeface="Calibri" panose="020F0502020204030204" pitchFamily="34" charset="0"/>
              </a:rPr>
              <a:t>fel</a:t>
            </a:r>
            <a:r>
              <a:rPr lang="en-US" dirty="0">
                <a:latin typeface="Calibri" panose="020F0502020204030204" pitchFamily="34" charset="0"/>
                <a:ea typeface="Calibri" panose="020F0502020204030204" pitchFamily="34" charset="0"/>
                <a:cs typeface="Calibri" panose="020F0502020204030204" pitchFamily="34" charset="0"/>
              </a:rPr>
              <a:t> </a:t>
            </a:r>
            <a:r>
              <a:rPr lang="en-US" dirty="0" err="1">
                <a:latin typeface="Calibri" panose="020F0502020204030204" pitchFamily="34" charset="0"/>
                <a:ea typeface="Calibri" panose="020F0502020204030204" pitchFamily="34" charset="0"/>
                <a:cs typeface="Calibri" panose="020F0502020204030204" pitchFamily="34" charset="0"/>
              </a:rPr>
              <a:t>arfer</a:t>
            </a:r>
            <a:r>
              <a:rPr lang="en-US" dirty="0">
                <a:latin typeface="Calibri" panose="020F0502020204030204" pitchFamily="34" charset="0"/>
                <a:ea typeface="Calibri" panose="020F0502020204030204" pitchFamily="34" charset="0"/>
                <a:cs typeface="Calibri" panose="020F0502020204030204" pitchFamily="34" charset="0"/>
              </a:rPr>
              <a:t> da </a:t>
            </a:r>
            <a:r>
              <a:rPr lang="en-US" dirty="0" err="1">
                <a:latin typeface="Calibri" panose="020F0502020204030204" pitchFamily="34" charset="0"/>
                <a:ea typeface="Calibri" panose="020F0502020204030204" pitchFamily="34" charset="0"/>
                <a:cs typeface="Calibri" panose="020F0502020204030204" pitchFamily="34" charset="0"/>
              </a:rPr>
              <a:t>yn</a:t>
            </a:r>
            <a:r>
              <a:rPr lang="en-US" dirty="0">
                <a:latin typeface="Calibri" panose="020F0502020204030204" pitchFamily="34" charset="0"/>
                <a:ea typeface="Calibri" panose="020F0502020204030204" pitchFamily="34" charset="0"/>
                <a:cs typeface="Calibri" panose="020F0502020204030204" pitchFamily="34" charset="0"/>
              </a:rPr>
              <a:t> y </a:t>
            </a:r>
            <a:r>
              <a:rPr lang="en-US" dirty="0" err="1">
                <a:latin typeface="Calibri" panose="020F0502020204030204" pitchFamily="34" charset="0"/>
                <a:ea typeface="Calibri" panose="020F0502020204030204" pitchFamily="34" charset="0"/>
                <a:cs typeface="Calibri" panose="020F0502020204030204" pitchFamily="34" charset="0"/>
              </a:rPr>
              <a:t>dosbarth</a:t>
            </a:r>
            <a:r>
              <a:rPr lang="en-US" dirty="0">
                <a:latin typeface="Calibri" panose="020F0502020204030204" pitchFamily="34" charset="0"/>
                <a:ea typeface="Calibri" panose="020F0502020204030204" pitchFamily="34" charset="0"/>
                <a:cs typeface="Calibri" panose="020F0502020204030204" pitchFamily="34" charset="0"/>
              </a:rPr>
              <a:t> neu </a:t>
            </a:r>
            <a:r>
              <a:rPr lang="en-US" dirty="0" err="1">
                <a:latin typeface="Calibri" panose="020F0502020204030204" pitchFamily="34" charset="0"/>
                <a:ea typeface="Calibri" panose="020F0502020204030204" pitchFamily="34" charset="0"/>
                <a:cs typeface="Calibri" panose="020F0502020204030204" pitchFamily="34" charset="0"/>
              </a:rPr>
              <a:t>maent</a:t>
            </a:r>
            <a:r>
              <a:rPr lang="en-US" dirty="0">
                <a:latin typeface="Calibri" panose="020F0502020204030204" pitchFamily="34" charset="0"/>
                <a:ea typeface="Calibri" panose="020F0502020204030204" pitchFamily="34" charset="0"/>
                <a:cs typeface="Calibri" panose="020F0502020204030204" pitchFamily="34" charset="0"/>
              </a:rPr>
              <a:t> </a:t>
            </a:r>
            <a:r>
              <a:rPr lang="en-US" dirty="0" err="1">
                <a:latin typeface="Calibri" panose="020F0502020204030204" pitchFamily="34" charset="0"/>
                <a:ea typeface="Calibri" panose="020F0502020204030204" pitchFamily="34" charset="0"/>
                <a:cs typeface="Calibri" panose="020F0502020204030204" pitchFamily="34" charset="0"/>
              </a:rPr>
              <a:t>yn</a:t>
            </a:r>
            <a:r>
              <a:rPr lang="en-US" dirty="0">
                <a:latin typeface="Calibri" panose="020F0502020204030204" pitchFamily="34" charset="0"/>
                <a:ea typeface="Calibri" panose="020F0502020204030204" pitchFamily="34" charset="0"/>
                <a:cs typeface="Calibri" panose="020F0502020204030204" pitchFamily="34" charset="0"/>
              </a:rPr>
              <a:t> </a:t>
            </a:r>
            <a:r>
              <a:rPr lang="en-US" dirty="0" err="1">
                <a:latin typeface="Calibri" panose="020F0502020204030204" pitchFamily="34" charset="0"/>
                <a:ea typeface="Calibri" panose="020F0502020204030204" pitchFamily="34" charset="0"/>
                <a:cs typeface="Calibri" panose="020F0502020204030204" pitchFamily="34" charset="0"/>
              </a:rPr>
              <a:t>ddi</a:t>
            </a:r>
            <a:r>
              <a:rPr lang="en-US" dirty="0">
                <a:latin typeface="Calibri" panose="020F0502020204030204" pitchFamily="34" charset="0"/>
                <a:ea typeface="Calibri" panose="020F0502020204030204" pitchFamily="34" charset="0"/>
                <a:cs typeface="Calibri" panose="020F0502020204030204" pitchFamily="34" charset="0"/>
              </a:rPr>
              <a:t> – </a:t>
            </a:r>
            <a:r>
              <a:rPr lang="en-US" dirty="0" err="1">
                <a:latin typeface="Calibri" panose="020F0502020204030204" pitchFamily="34" charset="0"/>
                <a:ea typeface="Calibri" panose="020F0502020204030204" pitchFamily="34" charset="0"/>
                <a:cs typeface="Calibri" panose="020F0502020204030204" pitchFamily="34" charset="0"/>
              </a:rPr>
              <a:t>werth</a:t>
            </a:r>
            <a:r>
              <a:rPr lang="en-US" dirty="0">
                <a:latin typeface="Calibri" panose="020F0502020204030204" pitchFamily="34" charset="0"/>
                <a:ea typeface="Calibri" panose="020F0502020204030204" pitchFamily="34" charset="0"/>
                <a:cs typeface="Calibri" panose="020F0502020204030204" pitchFamily="34" charset="0"/>
              </a:rPr>
              <a:t>.</a:t>
            </a:r>
          </a:p>
          <a:p>
            <a:r>
              <a:rPr lang="en-US" dirty="0">
                <a:latin typeface="Calibri" panose="020F0502020204030204" pitchFamily="34" charset="0"/>
                <a:ea typeface="Calibri" panose="020F0502020204030204" pitchFamily="34" charset="0"/>
                <a:cs typeface="Calibri" panose="020F0502020204030204" pitchFamily="34" charset="0"/>
              </a:rPr>
              <a:t>Mae </a:t>
            </a:r>
            <a:r>
              <a:rPr lang="en-US" dirty="0" err="1">
                <a:latin typeface="Calibri" panose="020F0502020204030204" pitchFamily="34" charset="0"/>
                <a:ea typeface="Calibri" panose="020F0502020204030204" pitchFamily="34" charset="0"/>
                <a:cs typeface="Calibri" panose="020F0502020204030204" pitchFamily="34" charset="0"/>
              </a:rPr>
              <a:t>lefel</a:t>
            </a:r>
            <a:r>
              <a:rPr lang="en-US" dirty="0">
                <a:latin typeface="Calibri" panose="020F0502020204030204" pitchFamily="34" charset="0"/>
                <a:ea typeface="Calibri" panose="020F0502020204030204" pitchFamily="34" charset="0"/>
                <a:cs typeface="Calibri" panose="020F0502020204030204" pitchFamily="34" charset="0"/>
              </a:rPr>
              <a:t> </a:t>
            </a:r>
            <a:r>
              <a:rPr lang="en-US" dirty="0" err="1">
                <a:latin typeface="Calibri" panose="020F0502020204030204" pitchFamily="34" charset="0"/>
                <a:ea typeface="Calibri" panose="020F0502020204030204" pitchFamily="34" charset="0"/>
                <a:cs typeface="Calibri" panose="020F0502020204030204" pitchFamily="34" charset="0"/>
              </a:rPr>
              <a:t>dysgu’r</a:t>
            </a:r>
            <a:r>
              <a:rPr lang="en-US" dirty="0">
                <a:latin typeface="Calibri" panose="020F0502020204030204" pitchFamily="34" charset="0"/>
                <a:ea typeface="Calibri" panose="020F0502020204030204" pitchFamily="34" charset="0"/>
                <a:cs typeface="Calibri" panose="020F0502020204030204" pitchFamily="34" charset="0"/>
              </a:rPr>
              <a:t> </a:t>
            </a:r>
            <a:r>
              <a:rPr lang="en-US" dirty="0" err="1">
                <a:latin typeface="Calibri" panose="020F0502020204030204" pitchFamily="34" charset="0"/>
                <a:ea typeface="Calibri" panose="020F0502020204030204" pitchFamily="34" charset="0"/>
                <a:cs typeface="Calibri" panose="020F0502020204030204" pitchFamily="34" charset="0"/>
              </a:rPr>
              <a:t>disgyblion</a:t>
            </a:r>
            <a:r>
              <a:rPr lang="en-US" dirty="0">
                <a:latin typeface="Calibri" panose="020F0502020204030204" pitchFamily="34" charset="0"/>
                <a:ea typeface="Calibri" panose="020F0502020204030204" pitchFamily="34" charset="0"/>
                <a:cs typeface="Calibri" panose="020F0502020204030204" pitchFamily="34" charset="0"/>
              </a:rPr>
              <a:t> </a:t>
            </a:r>
            <a:r>
              <a:rPr lang="en-US" dirty="0" err="1">
                <a:latin typeface="Calibri" panose="020F0502020204030204" pitchFamily="34" charset="0"/>
                <a:ea typeface="Calibri" panose="020F0502020204030204" pitchFamily="34" charset="0"/>
                <a:cs typeface="Calibri" panose="020F0502020204030204" pitchFamily="34" charset="0"/>
              </a:rPr>
              <a:t>yn</a:t>
            </a:r>
            <a:r>
              <a:rPr lang="en-US" dirty="0">
                <a:latin typeface="Calibri" panose="020F0502020204030204" pitchFamily="34" charset="0"/>
                <a:ea typeface="Calibri" panose="020F0502020204030204" pitchFamily="34" charset="0"/>
                <a:cs typeface="Calibri" panose="020F0502020204030204" pitchFamily="34" charset="0"/>
              </a:rPr>
              <a:t> </a:t>
            </a:r>
            <a:r>
              <a:rPr lang="en-US" dirty="0" err="1">
                <a:latin typeface="Calibri" panose="020F0502020204030204" pitchFamily="34" charset="0"/>
                <a:ea typeface="Calibri" panose="020F0502020204030204" pitchFamily="34" charset="0"/>
                <a:cs typeface="Calibri" panose="020F0502020204030204" pitchFamily="34" charset="0"/>
              </a:rPr>
              <a:t>dibynnu</a:t>
            </a:r>
            <a:r>
              <a:rPr lang="en-US" dirty="0">
                <a:latin typeface="Calibri" panose="020F0502020204030204" pitchFamily="34" charset="0"/>
                <a:ea typeface="Calibri" panose="020F0502020204030204" pitchFamily="34" charset="0"/>
                <a:cs typeface="Calibri" panose="020F0502020204030204" pitchFamily="34" charset="0"/>
              </a:rPr>
              <a:t> </a:t>
            </a:r>
            <a:r>
              <a:rPr lang="en-US" dirty="0" err="1">
                <a:latin typeface="Calibri" panose="020F0502020204030204" pitchFamily="34" charset="0"/>
                <a:ea typeface="Calibri" panose="020F0502020204030204" pitchFamily="34" charset="0"/>
                <a:cs typeface="Calibri" panose="020F0502020204030204" pitchFamily="34" charset="0"/>
              </a:rPr>
              <a:t>ar</a:t>
            </a:r>
            <a:r>
              <a:rPr lang="en-US" dirty="0">
                <a:latin typeface="Calibri" panose="020F0502020204030204" pitchFamily="34" charset="0"/>
                <a:ea typeface="Calibri" panose="020F0502020204030204" pitchFamily="34" charset="0"/>
                <a:cs typeface="Calibri" panose="020F0502020204030204" pitchFamily="34" charset="0"/>
              </a:rPr>
              <a:t> </a:t>
            </a:r>
            <a:r>
              <a:rPr lang="en-US" dirty="0" err="1">
                <a:latin typeface="Calibri" panose="020F0502020204030204" pitchFamily="34" charset="0"/>
                <a:ea typeface="Calibri" panose="020F0502020204030204" pitchFamily="34" charset="0"/>
                <a:cs typeface="Calibri" panose="020F0502020204030204" pitchFamily="34" charset="0"/>
              </a:rPr>
              <a:t>sgiliau’r</a:t>
            </a:r>
            <a:r>
              <a:rPr lang="en-US" dirty="0">
                <a:latin typeface="Calibri" panose="020F0502020204030204" pitchFamily="34" charset="0"/>
                <a:ea typeface="Calibri" panose="020F0502020204030204" pitchFamily="34" charset="0"/>
                <a:cs typeface="Calibri" panose="020F0502020204030204" pitchFamily="34" charset="0"/>
              </a:rPr>
              <a:t> </a:t>
            </a:r>
            <a:r>
              <a:rPr lang="en-US" dirty="0" err="1">
                <a:latin typeface="Calibri" panose="020F0502020204030204" pitchFamily="34" charset="0"/>
                <a:ea typeface="Calibri" panose="020F0502020204030204" pitchFamily="34" charset="0"/>
                <a:cs typeface="Calibri" panose="020F0502020204030204" pitchFamily="34" charset="0"/>
              </a:rPr>
              <a:t>athro</a:t>
            </a:r>
            <a:r>
              <a:rPr lang="en-US" dirty="0">
                <a:latin typeface="Calibri" panose="020F0502020204030204" pitchFamily="34" charset="0"/>
                <a:ea typeface="Calibri" panose="020F0502020204030204" pitchFamily="34" charset="0"/>
                <a:cs typeface="Calibri" panose="020F0502020204030204" pitchFamily="34" charset="0"/>
              </a:rPr>
              <a:t>.</a:t>
            </a:r>
          </a:p>
          <a:p>
            <a:r>
              <a:rPr lang="en-US" dirty="0" err="1">
                <a:latin typeface="Calibri" panose="020F0502020204030204" pitchFamily="34" charset="0"/>
                <a:ea typeface="Calibri" panose="020F0502020204030204" pitchFamily="34" charset="0"/>
                <a:cs typeface="Calibri" panose="020F0502020204030204" pitchFamily="34" charset="0"/>
              </a:rPr>
              <a:t>Mae’r</a:t>
            </a:r>
            <a:r>
              <a:rPr lang="en-US" dirty="0">
                <a:latin typeface="Calibri" panose="020F0502020204030204" pitchFamily="34" charset="0"/>
                <a:ea typeface="Calibri" panose="020F0502020204030204" pitchFamily="34" charset="0"/>
                <a:cs typeface="Calibri" panose="020F0502020204030204" pitchFamily="34" charset="0"/>
              </a:rPr>
              <a:t> </a:t>
            </a:r>
            <a:r>
              <a:rPr lang="en-US" dirty="0" err="1">
                <a:latin typeface="Calibri" panose="020F0502020204030204" pitchFamily="34" charset="0"/>
                <a:ea typeface="Calibri" panose="020F0502020204030204" pitchFamily="34" charset="0"/>
                <a:cs typeface="Calibri" panose="020F0502020204030204" pitchFamily="34" charset="0"/>
              </a:rPr>
              <a:t>ffaith</a:t>
            </a:r>
            <a:r>
              <a:rPr lang="en-US" dirty="0">
                <a:latin typeface="Calibri" panose="020F0502020204030204" pitchFamily="34" charset="0"/>
                <a:ea typeface="Calibri" panose="020F0502020204030204" pitchFamily="34" charset="0"/>
                <a:cs typeface="Calibri" panose="020F0502020204030204" pitchFamily="34" charset="0"/>
              </a:rPr>
              <a:t> bod </a:t>
            </a:r>
            <a:r>
              <a:rPr lang="en-US" dirty="0" err="1">
                <a:latin typeface="Calibri" panose="020F0502020204030204" pitchFamily="34" charset="0"/>
                <a:ea typeface="Calibri" panose="020F0502020204030204" pitchFamily="34" charset="0"/>
                <a:cs typeface="Calibri" panose="020F0502020204030204" pitchFamily="34" charset="0"/>
              </a:rPr>
              <a:t>disgyblion</a:t>
            </a:r>
            <a:r>
              <a:rPr lang="en-US" dirty="0">
                <a:latin typeface="Calibri" panose="020F0502020204030204" pitchFamily="34" charset="0"/>
                <a:ea typeface="Calibri" panose="020F0502020204030204" pitchFamily="34" charset="0"/>
                <a:cs typeface="Calibri" panose="020F0502020204030204" pitchFamily="34" charset="0"/>
              </a:rPr>
              <a:t> </a:t>
            </a:r>
            <a:r>
              <a:rPr lang="en-US" dirty="0" err="1">
                <a:latin typeface="Calibri" panose="020F0502020204030204" pitchFamily="34" charset="0"/>
                <a:ea typeface="Calibri" panose="020F0502020204030204" pitchFamily="34" charset="0"/>
                <a:cs typeface="Calibri" panose="020F0502020204030204" pitchFamily="34" charset="0"/>
              </a:rPr>
              <a:t>ar</a:t>
            </a:r>
            <a:r>
              <a:rPr lang="en-US" dirty="0">
                <a:latin typeface="Calibri" panose="020F0502020204030204" pitchFamily="34" charset="0"/>
                <a:ea typeface="Calibri" panose="020F0502020204030204" pitchFamily="34" charset="0"/>
                <a:cs typeface="Calibri" panose="020F0502020204030204" pitchFamily="34" charset="0"/>
              </a:rPr>
              <a:t> </a:t>
            </a:r>
            <a:r>
              <a:rPr lang="en-US" dirty="0" err="1">
                <a:latin typeface="Calibri" panose="020F0502020204030204" pitchFamily="34" charset="0"/>
                <a:ea typeface="Calibri" panose="020F0502020204030204" pitchFamily="34" charset="0"/>
                <a:cs typeface="Calibri" panose="020F0502020204030204" pitchFamily="34" charset="0"/>
              </a:rPr>
              <a:t>dasg</a:t>
            </a:r>
            <a:r>
              <a:rPr lang="en-US" dirty="0">
                <a:latin typeface="Calibri" panose="020F0502020204030204" pitchFamily="34" charset="0"/>
                <a:ea typeface="Calibri" panose="020F0502020204030204" pitchFamily="34" charset="0"/>
                <a:cs typeface="Calibri" panose="020F0502020204030204" pitchFamily="34" charset="0"/>
              </a:rPr>
              <a:t> neu </a:t>
            </a:r>
            <a:r>
              <a:rPr lang="en-US" dirty="0" err="1">
                <a:latin typeface="Calibri" panose="020F0502020204030204" pitchFamily="34" charset="0"/>
                <a:ea typeface="Calibri" panose="020F0502020204030204" pitchFamily="34" charset="0"/>
                <a:cs typeface="Calibri" panose="020F0502020204030204" pitchFamily="34" charset="0"/>
              </a:rPr>
              <a:t>beidio</a:t>
            </a:r>
            <a:r>
              <a:rPr lang="en-US" dirty="0">
                <a:latin typeface="Calibri" panose="020F0502020204030204" pitchFamily="34" charset="0"/>
                <a:ea typeface="Calibri" panose="020F0502020204030204" pitchFamily="34" charset="0"/>
                <a:cs typeface="Calibri" panose="020F0502020204030204" pitchFamily="34" charset="0"/>
              </a:rPr>
              <a:t> </a:t>
            </a:r>
            <a:r>
              <a:rPr lang="en-US" dirty="0" err="1">
                <a:latin typeface="Calibri" panose="020F0502020204030204" pitchFamily="34" charset="0"/>
                <a:ea typeface="Calibri" panose="020F0502020204030204" pitchFamily="34" charset="0"/>
                <a:cs typeface="Calibri" panose="020F0502020204030204" pitchFamily="34" charset="0"/>
              </a:rPr>
              <a:t>yn</a:t>
            </a:r>
            <a:r>
              <a:rPr lang="en-US" dirty="0">
                <a:latin typeface="Calibri" panose="020F0502020204030204" pitchFamily="34" charset="0"/>
                <a:ea typeface="Calibri" panose="020F0502020204030204" pitchFamily="34" charset="0"/>
                <a:cs typeface="Calibri" panose="020F0502020204030204" pitchFamily="34" charset="0"/>
              </a:rPr>
              <a:t> </a:t>
            </a:r>
            <a:r>
              <a:rPr lang="en-US" dirty="0" err="1">
                <a:latin typeface="Calibri" panose="020F0502020204030204" pitchFamily="34" charset="0"/>
                <a:ea typeface="Calibri" panose="020F0502020204030204" pitchFamily="34" charset="0"/>
                <a:cs typeface="Calibri" panose="020F0502020204030204" pitchFamily="34" charset="0"/>
              </a:rPr>
              <a:t>dibynnu</a:t>
            </a:r>
            <a:r>
              <a:rPr lang="en-US" dirty="0">
                <a:latin typeface="Calibri" panose="020F0502020204030204" pitchFamily="34" charset="0"/>
                <a:ea typeface="Calibri" panose="020F0502020204030204" pitchFamily="34" charset="0"/>
                <a:cs typeface="Calibri" panose="020F0502020204030204" pitchFamily="34" charset="0"/>
              </a:rPr>
              <a:t> </a:t>
            </a:r>
            <a:r>
              <a:rPr lang="en-US" dirty="0" err="1">
                <a:latin typeface="Calibri" panose="020F0502020204030204" pitchFamily="34" charset="0"/>
                <a:ea typeface="Calibri" panose="020F0502020204030204" pitchFamily="34" charset="0"/>
                <a:cs typeface="Calibri" panose="020F0502020204030204" pitchFamily="34" charset="0"/>
              </a:rPr>
              <a:t>ar</a:t>
            </a:r>
            <a:r>
              <a:rPr lang="en-US" dirty="0">
                <a:latin typeface="Calibri" panose="020F0502020204030204" pitchFamily="34" charset="0"/>
                <a:ea typeface="Calibri" panose="020F0502020204030204" pitchFamily="34" charset="0"/>
                <a:cs typeface="Calibri" panose="020F0502020204030204" pitchFamily="34" charset="0"/>
              </a:rPr>
              <a:t> </a:t>
            </a:r>
            <a:r>
              <a:rPr lang="en-US" dirty="0" err="1">
                <a:latin typeface="Calibri" panose="020F0502020204030204" pitchFamily="34" charset="0"/>
                <a:ea typeface="Calibri" panose="020F0502020204030204" pitchFamily="34" charset="0"/>
                <a:cs typeface="Calibri" panose="020F0502020204030204" pitchFamily="34" charset="0"/>
              </a:rPr>
              <a:t>allu’r</a:t>
            </a:r>
            <a:r>
              <a:rPr lang="en-US" dirty="0">
                <a:latin typeface="Calibri" panose="020F0502020204030204" pitchFamily="34" charset="0"/>
                <a:ea typeface="Calibri" panose="020F0502020204030204" pitchFamily="34" charset="0"/>
                <a:cs typeface="Calibri" panose="020F0502020204030204" pitchFamily="34" charset="0"/>
              </a:rPr>
              <a:t> </a:t>
            </a:r>
            <a:r>
              <a:rPr lang="en-US" dirty="0" err="1">
                <a:latin typeface="Calibri" panose="020F0502020204030204" pitchFamily="34" charset="0"/>
                <a:ea typeface="Calibri" panose="020F0502020204030204" pitchFamily="34" charset="0"/>
                <a:cs typeface="Calibri" panose="020F0502020204030204" pitchFamily="34" charset="0"/>
              </a:rPr>
              <a:t>athro</a:t>
            </a:r>
            <a:r>
              <a:rPr lang="en-US" dirty="0">
                <a:latin typeface="Calibri" panose="020F0502020204030204" pitchFamily="34" charset="0"/>
                <a:ea typeface="Calibri" panose="020F0502020204030204" pitchFamily="34" charset="0"/>
                <a:cs typeface="Calibri" panose="020F0502020204030204" pitchFamily="34" charset="0"/>
              </a:rPr>
              <a:t> </a:t>
            </a:r>
            <a:r>
              <a:rPr lang="en-US" dirty="0" err="1">
                <a:latin typeface="Calibri" panose="020F0502020204030204" pitchFamily="34" charset="0"/>
                <a:ea typeface="Calibri" panose="020F0502020204030204" pitchFamily="34" charset="0"/>
                <a:cs typeface="Calibri" panose="020F0502020204030204" pitchFamily="34" charset="0"/>
              </a:rPr>
              <a:t>i</a:t>
            </a:r>
            <a:r>
              <a:rPr lang="en-US" dirty="0">
                <a:latin typeface="Calibri" panose="020F0502020204030204" pitchFamily="34" charset="0"/>
                <a:ea typeface="Calibri" panose="020F0502020204030204" pitchFamily="34" charset="0"/>
                <a:cs typeface="Calibri" panose="020F0502020204030204" pitchFamily="34" charset="0"/>
              </a:rPr>
              <a:t> </a:t>
            </a:r>
            <a:r>
              <a:rPr lang="en-US" dirty="0" err="1">
                <a:latin typeface="Calibri" panose="020F0502020204030204" pitchFamily="34" charset="0"/>
                <a:ea typeface="Calibri" panose="020F0502020204030204" pitchFamily="34" charset="0"/>
                <a:cs typeface="Calibri" panose="020F0502020204030204" pitchFamily="34" charset="0"/>
              </a:rPr>
              <a:t>reoli’r</a:t>
            </a:r>
            <a:r>
              <a:rPr lang="en-US" dirty="0">
                <a:latin typeface="Calibri" panose="020F0502020204030204" pitchFamily="34" charset="0"/>
                <a:ea typeface="Calibri" panose="020F0502020204030204" pitchFamily="34" charset="0"/>
                <a:cs typeface="Calibri" panose="020F0502020204030204" pitchFamily="34" charset="0"/>
              </a:rPr>
              <a:t> </a:t>
            </a:r>
            <a:r>
              <a:rPr lang="en-US" dirty="0" err="1">
                <a:latin typeface="Calibri" panose="020F0502020204030204" pitchFamily="34" charset="0"/>
                <a:ea typeface="Calibri" panose="020F0502020204030204" pitchFamily="34" charset="0"/>
                <a:cs typeface="Calibri" panose="020F0502020204030204" pitchFamily="34" charset="0"/>
              </a:rPr>
              <a:t>grwp</a:t>
            </a:r>
            <a:r>
              <a:rPr lang="en-US" dirty="0">
                <a:latin typeface="Calibri" panose="020F0502020204030204" pitchFamily="34" charset="0"/>
                <a:ea typeface="Calibri" panose="020F0502020204030204" pitchFamily="34" charset="0"/>
                <a:cs typeface="Calibri" panose="020F0502020204030204" pitchFamily="34" charset="0"/>
              </a:rPr>
              <a:t>.</a:t>
            </a:r>
          </a:p>
          <a:p>
            <a:endParaRPr lang="en-GB" dirty="0"/>
          </a:p>
        </p:txBody>
      </p:sp>
      <p:sp>
        <p:nvSpPr>
          <p:cNvPr id="4" name="Content Placeholder 3">
            <a:extLst>
              <a:ext uri="{FF2B5EF4-FFF2-40B4-BE49-F238E27FC236}">
                <a16:creationId xmlns:a16="http://schemas.microsoft.com/office/drawing/2014/main" id="{6F05F790-28DA-3414-EF0A-9F71DA478480}"/>
              </a:ext>
            </a:extLst>
          </p:cNvPr>
          <p:cNvSpPr>
            <a:spLocks noGrp="1"/>
          </p:cNvSpPr>
          <p:nvPr>
            <p:ph sz="half" idx="2"/>
          </p:nvPr>
        </p:nvSpPr>
        <p:spPr/>
        <p:txBody>
          <a:bodyPr>
            <a:normAutofit fontScale="85000" lnSpcReduction="20000"/>
          </a:bodyPr>
          <a:lstStyle/>
          <a:p>
            <a:r>
              <a:rPr lang="en-US" dirty="0">
                <a:solidFill>
                  <a:srgbClr val="0070C0"/>
                </a:solidFill>
                <a:latin typeface="Calibri" panose="020F0502020204030204" pitchFamily="34" charset="0"/>
                <a:ea typeface="Calibri" panose="020F0502020204030204" pitchFamily="34" charset="0"/>
                <a:cs typeface="Calibri" panose="020F0502020204030204" pitchFamily="34" charset="0"/>
              </a:rPr>
              <a:t>All of the government’s efforts to improve education come down to the classroom. </a:t>
            </a:r>
          </a:p>
          <a:p>
            <a:r>
              <a:rPr lang="en-US" dirty="0">
                <a:solidFill>
                  <a:srgbClr val="0070C0"/>
                </a:solidFill>
                <a:latin typeface="Calibri" panose="020F0502020204030204" pitchFamily="34" charset="0"/>
                <a:ea typeface="Calibri" panose="020F0502020204030204" pitchFamily="34" charset="0"/>
                <a:cs typeface="Calibri" panose="020F0502020204030204" pitchFamily="34" charset="0"/>
              </a:rPr>
              <a:t>National education policies must be translated into better teaching practices, or they are of no use.</a:t>
            </a:r>
          </a:p>
          <a:p>
            <a:r>
              <a:rPr lang="en-US" dirty="0">
                <a:solidFill>
                  <a:srgbClr val="0070C0"/>
                </a:solidFill>
                <a:latin typeface="Calibri" panose="020F0502020204030204" pitchFamily="34" charset="0"/>
                <a:ea typeface="Calibri" panose="020F0502020204030204" pitchFamily="34" charset="0"/>
                <a:cs typeface="Calibri" panose="020F0502020204030204" pitchFamily="34" charset="0"/>
              </a:rPr>
              <a:t>Whether or not lessons come alive, and students learn depends upon the teacher’s skill. </a:t>
            </a:r>
          </a:p>
          <a:p>
            <a:r>
              <a:rPr lang="en-US" dirty="0">
                <a:solidFill>
                  <a:srgbClr val="0070C0"/>
                </a:solidFill>
                <a:latin typeface="Calibri" panose="020F0502020204030204" pitchFamily="34" charset="0"/>
                <a:ea typeface="Calibri" panose="020F0502020204030204" pitchFamily="34" charset="0"/>
                <a:cs typeface="Calibri" panose="020F0502020204030204" pitchFamily="34" charset="0"/>
              </a:rPr>
              <a:t>Whether or not the students are even on task depends on the teacher’s ability to manage the group</a:t>
            </a:r>
          </a:p>
          <a:p>
            <a:endParaRPr lang="en-GB" dirty="0"/>
          </a:p>
        </p:txBody>
      </p:sp>
      <p:pic>
        <p:nvPicPr>
          <p:cNvPr id="5" name="Picture 9" descr="C:\Users\s.ainsworth\AppData\Local\Microsoft\Windows\Temporary Internet Files\Content.IE5\0NKTQZAZ\7769266568_ce9454c85d_z[1].jpg">
            <a:extLst>
              <a:ext uri="{FF2B5EF4-FFF2-40B4-BE49-F238E27FC236}">
                <a16:creationId xmlns:a16="http://schemas.microsoft.com/office/drawing/2014/main" id="{7E62F201-5F83-067A-A233-0204815A2298}"/>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18100" y="5613400"/>
            <a:ext cx="1206500" cy="1041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11803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2DAD2-8B4D-4C84-01AC-73752CFB2033}"/>
              </a:ext>
            </a:extLst>
          </p:cNvPr>
          <p:cNvSpPr>
            <a:spLocks noGrp="1"/>
          </p:cNvSpPr>
          <p:nvPr>
            <p:ph type="title"/>
          </p:nvPr>
        </p:nvSpPr>
        <p:spPr/>
        <p:txBody>
          <a:bodyPr>
            <a:normAutofit/>
          </a:bodyPr>
          <a:lstStyle/>
          <a:p>
            <a:r>
              <a:rPr lang="en-GB" dirty="0" err="1">
                <a:latin typeface="+mn-lt"/>
              </a:rPr>
              <a:t>Rheolaeth</a:t>
            </a:r>
            <a:r>
              <a:rPr lang="en-GB" dirty="0">
                <a:latin typeface="+mn-lt"/>
              </a:rPr>
              <a:t> Dosbarth      </a:t>
            </a:r>
            <a:r>
              <a:rPr lang="en-GB" dirty="0">
                <a:solidFill>
                  <a:schemeClr val="accent1"/>
                </a:solidFill>
                <a:latin typeface="+mn-lt"/>
              </a:rPr>
              <a:t>Effective Classroom</a:t>
            </a:r>
            <a:br>
              <a:rPr lang="en-GB" dirty="0">
                <a:solidFill>
                  <a:schemeClr val="accent1"/>
                </a:solidFill>
                <a:latin typeface="+mn-lt"/>
              </a:rPr>
            </a:br>
            <a:r>
              <a:rPr lang="en-GB" dirty="0" err="1">
                <a:solidFill>
                  <a:schemeClr val="accent1"/>
                </a:solidFill>
                <a:latin typeface="+mn-lt"/>
              </a:rPr>
              <a:t>Effeithiol</a:t>
            </a:r>
            <a:r>
              <a:rPr lang="en-GB" dirty="0">
                <a:solidFill>
                  <a:schemeClr val="accent1"/>
                </a:solidFill>
                <a:latin typeface="+mn-lt"/>
              </a:rPr>
              <a:t>                          Management</a:t>
            </a:r>
          </a:p>
        </p:txBody>
      </p:sp>
      <p:sp>
        <p:nvSpPr>
          <p:cNvPr id="3" name="Content Placeholder 2">
            <a:extLst>
              <a:ext uri="{FF2B5EF4-FFF2-40B4-BE49-F238E27FC236}">
                <a16:creationId xmlns:a16="http://schemas.microsoft.com/office/drawing/2014/main" id="{7EDD868B-CDD8-9322-E846-2BFC4FE79C06}"/>
              </a:ext>
            </a:extLst>
          </p:cNvPr>
          <p:cNvSpPr>
            <a:spLocks noGrp="1"/>
          </p:cNvSpPr>
          <p:nvPr>
            <p:ph sz="half" idx="1"/>
          </p:nvPr>
        </p:nvSpPr>
        <p:spPr/>
        <p:txBody>
          <a:bodyPr>
            <a:normAutofit fontScale="92500" lnSpcReduction="10000"/>
          </a:bodyPr>
          <a:lstStyle/>
          <a:p>
            <a:r>
              <a:rPr lang="en-US" sz="2800" dirty="0">
                <a:latin typeface="Calibri" panose="020F0502020204030204" pitchFamily="34" charset="0"/>
                <a:ea typeface="Calibri" panose="020F0502020204030204" pitchFamily="34" charset="0"/>
                <a:cs typeface="Calibri" panose="020F0502020204030204" pitchFamily="34" charset="0"/>
              </a:rPr>
              <a:t>Mae </a:t>
            </a:r>
            <a:r>
              <a:rPr lang="en-US" sz="2800" dirty="0" err="1">
                <a:latin typeface="Calibri" panose="020F0502020204030204" pitchFamily="34" charset="0"/>
                <a:ea typeface="Calibri" panose="020F0502020204030204" pitchFamily="34" charset="0"/>
                <a:cs typeface="Calibri" panose="020F0502020204030204" pitchFamily="34" charset="0"/>
              </a:rPr>
              <a:t>rheolaeth</a:t>
            </a:r>
            <a:r>
              <a:rPr lang="en-US" sz="2800" dirty="0">
                <a:latin typeface="Calibri" panose="020F0502020204030204" pitchFamily="34" charset="0"/>
                <a:ea typeface="Calibri" panose="020F0502020204030204" pitchFamily="34" charset="0"/>
                <a:cs typeface="Calibri" panose="020F0502020204030204" pitchFamily="34" charset="0"/>
              </a:rPr>
              <a:t> </a:t>
            </a:r>
            <a:r>
              <a:rPr lang="en-US" sz="2800" dirty="0" err="1">
                <a:latin typeface="Calibri" panose="020F0502020204030204" pitchFamily="34" charset="0"/>
                <a:ea typeface="Calibri" panose="020F0502020204030204" pitchFamily="34" charset="0"/>
                <a:cs typeface="Calibri" panose="020F0502020204030204" pitchFamily="34" charset="0"/>
              </a:rPr>
              <a:t>effeithiol</a:t>
            </a:r>
            <a:r>
              <a:rPr lang="en-US" sz="2800" dirty="0">
                <a:latin typeface="Calibri" panose="020F0502020204030204" pitchFamily="34" charset="0"/>
                <a:ea typeface="Calibri" panose="020F0502020204030204" pitchFamily="34" charset="0"/>
                <a:cs typeface="Calibri" panose="020F0502020204030204" pitchFamily="34" charset="0"/>
              </a:rPr>
              <a:t> </a:t>
            </a:r>
            <a:r>
              <a:rPr lang="en-US" sz="2800" dirty="0" err="1">
                <a:latin typeface="Calibri" panose="020F0502020204030204" pitchFamily="34" charset="0"/>
                <a:ea typeface="Calibri" panose="020F0502020204030204" pitchFamily="34" charset="0"/>
                <a:cs typeface="Calibri" panose="020F0502020204030204" pitchFamily="34" charset="0"/>
              </a:rPr>
              <a:t>yn</a:t>
            </a:r>
            <a:r>
              <a:rPr lang="en-US" sz="2800" dirty="0">
                <a:latin typeface="Calibri" panose="020F0502020204030204" pitchFamily="34" charset="0"/>
                <a:ea typeface="Calibri" panose="020F0502020204030204" pitchFamily="34" charset="0"/>
                <a:cs typeface="Calibri" panose="020F0502020204030204" pitchFamily="34" charset="0"/>
              </a:rPr>
              <a:t> </a:t>
            </a:r>
            <a:r>
              <a:rPr lang="en-US" sz="2800" dirty="0" err="1">
                <a:latin typeface="Calibri" panose="020F0502020204030204" pitchFamily="34" charset="0"/>
                <a:ea typeface="Calibri" panose="020F0502020204030204" pitchFamily="34" charset="0"/>
                <a:cs typeface="Calibri" panose="020F0502020204030204" pitchFamily="34" charset="0"/>
              </a:rPr>
              <a:t>weledol</a:t>
            </a:r>
            <a:r>
              <a:rPr lang="en-US" sz="2800" dirty="0">
                <a:latin typeface="Calibri" panose="020F0502020204030204" pitchFamily="34" charset="0"/>
                <a:ea typeface="Calibri" panose="020F0502020204030204" pitchFamily="34" charset="0"/>
                <a:cs typeface="Calibri" panose="020F0502020204030204" pitchFamily="34" charset="0"/>
              </a:rPr>
              <a:t>.</a:t>
            </a:r>
          </a:p>
          <a:p>
            <a:r>
              <a:rPr lang="en-US" sz="2800" dirty="0">
                <a:latin typeface="Calibri" panose="020F0502020204030204" pitchFamily="34" charset="0"/>
                <a:ea typeface="Calibri" panose="020F0502020204030204" pitchFamily="34" charset="0"/>
                <a:cs typeface="Calibri" panose="020F0502020204030204" pitchFamily="34" charset="0"/>
              </a:rPr>
              <a:t>Ni </a:t>
            </a:r>
            <a:r>
              <a:rPr lang="en-US" sz="2800" dirty="0" err="1">
                <a:latin typeface="Calibri" panose="020F0502020204030204" pitchFamily="34" charset="0"/>
                <a:ea typeface="Calibri" panose="020F0502020204030204" pitchFamily="34" charset="0"/>
                <a:cs typeface="Calibri" panose="020F0502020204030204" pitchFamily="34" charset="0"/>
              </a:rPr>
              <a:t>fyddwch</a:t>
            </a:r>
            <a:r>
              <a:rPr lang="en-US" sz="2800" dirty="0">
                <a:latin typeface="Calibri" panose="020F0502020204030204" pitchFamily="34" charset="0"/>
                <a:ea typeface="Calibri" panose="020F0502020204030204" pitchFamily="34" charset="0"/>
                <a:cs typeface="Calibri" panose="020F0502020204030204" pitchFamily="34" charset="0"/>
              </a:rPr>
              <a:t> </a:t>
            </a:r>
            <a:r>
              <a:rPr lang="en-US" sz="2800" dirty="0" err="1">
                <a:latin typeface="Calibri" panose="020F0502020204030204" pitchFamily="34" charset="0"/>
                <a:ea typeface="Calibri" panose="020F0502020204030204" pitchFamily="34" charset="0"/>
                <a:cs typeface="Calibri" panose="020F0502020204030204" pitchFamily="34" charset="0"/>
              </a:rPr>
              <a:t>yn</a:t>
            </a:r>
            <a:r>
              <a:rPr lang="en-US" sz="2800" dirty="0">
                <a:latin typeface="Calibri" panose="020F0502020204030204" pitchFamily="34" charset="0"/>
                <a:ea typeface="Calibri" panose="020F0502020204030204" pitchFamily="34" charset="0"/>
                <a:cs typeface="Calibri" panose="020F0502020204030204" pitchFamily="34" charset="0"/>
              </a:rPr>
              <a:t> </a:t>
            </a:r>
            <a:r>
              <a:rPr lang="en-US" sz="2800" dirty="0" err="1">
                <a:latin typeface="Calibri" panose="020F0502020204030204" pitchFamily="34" charset="0"/>
                <a:ea typeface="Calibri" panose="020F0502020204030204" pitchFamily="34" charset="0"/>
                <a:cs typeface="Calibri" panose="020F0502020204030204" pitchFamily="34" charset="0"/>
              </a:rPr>
              <a:t>gweld</a:t>
            </a:r>
            <a:r>
              <a:rPr lang="en-US" sz="2800" dirty="0">
                <a:latin typeface="Calibri" panose="020F0502020204030204" pitchFamily="34" charset="0"/>
                <a:ea typeface="Calibri" panose="020F0502020204030204" pitchFamily="34" charset="0"/>
                <a:cs typeface="Calibri" panose="020F0502020204030204" pitchFamily="34" charset="0"/>
              </a:rPr>
              <a:t> y </a:t>
            </a:r>
            <a:r>
              <a:rPr lang="en-US" sz="2800" dirty="0" err="1">
                <a:latin typeface="Calibri" panose="020F0502020204030204" pitchFamily="34" charset="0"/>
                <a:ea typeface="Calibri" panose="020F0502020204030204" pitchFamily="34" charset="0"/>
                <a:cs typeface="Calibri" panose="020F0502020204030204" pitchFamily="34" charset="0"/>
              </a:rPr>
              <a:t>mwyafrif</a:t>
            </a:r>
            <a:r>
              <a:rPr lang="en-US" sz="2800" dirty="0">
                <a:latin typeface="Calibri" panose="020F0502020204030204" pitchFamily="34" charset="0"/>
                <a:ea typeface="Calibri" panose="020F0502020204030204" pitchFamily="34" charset="0"/>
                <a:cs typeface="Calibri" panose="020F0502020204030204" pitchFamily="34" charset="0"/>
              </a:rPr>
              <a:t> </a:t>
            </a:r>
            <a:r>
              <a:rPr lang="en-US" sz="2800" dirty="0" err="1">
                <a:latin typeface="Calibri" panose="020F0502020204030204" pitchFamily="34" charset="0"/>
                <a:ea typeface="Calibri" panose="020F0502020204030204" pitchFamily="34" charset="0"/>
                <a:cs typeface="Calibri" panose="020F0502020204030204" pitchFamily="34" charset="0"/>
              </a:rPr>
              <a:t>o’r</a:t>
            </a:r>
            <a:r>
              <a:rPr lang="en-US" sz="2800" dirty="0">
                <a:latin typeface="Calibri" panose="020F0502020204030204" pitchFamily="34" charset="0"/>
                <a:ea typeface="Calibri" panose="020F0502020204030204" pitchFamily="34" charset="0"/>
                <a:cs typeface="Calibri" panose="020F0502020204030204" pitchFamily="34" charset="0"/>
              </a:rPr>
              <a:t> </a:t>
            </a:r>
            <a:r>
              <a:rPr lang="en-US" sz="2800" dirty="0" err="1">
                <a:latin typeface="Calibri" panose="020F0502020204030204" pitchFamily="34" charset="0"/>
                <a:ea typeface="Calibri" panose="020F0502020204030204" pitchFamily="34" charset="0"/>
                <a:cs typeface="Calibri" panose="020F0502020204030204" pitchFamily="34" charset="0"/>
              </a:rPr>
              <a:t>pethau</a:t>
            </a:r>
            <a:r>
              <a:rPr lang="en-US" sz="2800" dirty="0">
                <a:latin typeface="Calibri" panose="020F0502020204030204" pitchFamily="34" charset="0"/>
                <a:ea typeface="Calibri" panose="020F0502020204030204" pitchFamily="34" charset="0"/>
                <a:cs typeface="Calibri" panose="020F0502020204030204" pitchFamily="34" charset="0"/>
              </a:rPr>
              <a:t> </a:t>
            </a:r>
            <a:r>
              <a:rPr lang="en-US" sz="2800" dirty="0" err="1">
                <a:latin typeface="Calibri" panose="020F0502020204030204" pitchFamily="34" charset="0"/>
                <a:ea typeface="Calibri" panose="020F0502020204030204" pitchFamily="34" charset="0"/>
                <a:cs typeface="Calibri" panose="020F0502020204030204" pitchFamily="34" charset="0"/>
              </a:rPr>
              <a:t>rydym</a:t>
            </a:r>
            <a:r>
              <a:rPr lang="en-US" sz="2800" dirty="0">
                <a:latin typeface="Calibri" panose="020F0502020204030204" pitchFamily="34" charset="0"/>
                <a:ea typeface="Calibri" panose="020F0502020204030204" pitchFamily="34" charset="0"/>
                <a:cs typeface="Calibri" panose="020F0502020204030204" pitchFamily="34" charset="0"/>
              </a:rPr>
              <a:t> </a:t>
            </a:r>
            <a:r>
              <a:rPr lang="en-US" sz="2800" dirty="0" err="1">
                <a:latin typeface="Calibri" panose="020F0502020204030204" pitchFamily="34" charset="0"/>
                <a:ea typeface="Calibri" panose="020F0502020204030204" pitchFamily="34" charset="0"/>
                <a:cs typeface="Calibri" panose="020F0502020204030204" pitchFamily="34" charset="0"/>
              </a:rPr>
              <a:t>yn</a:t>
            </a:r>
            <a:r>
              <a:rPr lang="en-US" sz="2800" dirty="0">
                <a:latin typeface="Calibri" panose="020F0502020204030204" pitchFamily="34" charset="0"/>
                <a:ea typeface="Calibri" panose="020F0502020204030204" pitchFamily="34" charset="0"/>
                <a:cs typeface="Calibri" panose="020F0502020204030204" pitchFamily="34" charset="0"/>
              </a:rPr>
              <a:t> </a:t>
            </a:r>
            <a:r>
              <a:rPr lang="en-US" sz="2800" dirty="0" err="1">
                <a:latin typeface="Calibri" panose="020F0502020204030204" pitchFamily="34" charset="0"/>
                <a:ea typeface="Calibri" panose="020F0502020204030204" pitchFamily="34" charset="0"/>
                <a:cs typeface="Calibri" panose="020F0502020204030204" pitchFamily="34" charset="0"/>
              </a:rPr>
              <a:t>cysylltu</a:t>
            </a:r>
            <a:r>
              <a:rPr lang="en-US" sz="2800" dirty="0">
                <a:latin typeface="Calibri" panose="020F0502020204030204" pitchFamily="34" charset="0"/>
                <a:ea typeface="Calibri" panose="020F0502020204030204" pitchFamily="34" charset="0"/>
                <a:cs typeface="Calibri" panose="020F0502020204030204" pitchFamily="34" charset="0"/>
              </a:rPr>
              <a:t> </a:t>
            </a:r>
            <a:r>
              <a:rPr lang="en-US" sz="2800" dirty="0" err="1">
                <a:latin typeface="Calibri" panose="020F0502020204030204" pitchFamily="34" charset="0"/>
                <a:ea typeface="Calibri" panose="020F0502020204030204" pitchFamily="34" charset="0"/>
                <a:cs typeface="Calibri" panose="020F0502020204030204" pitchFamily="34" charset="0"/>
              </a:rPr>
              <a:t>gyda</a:t>
            </a:r>
            <a:r>
              <a:rPr lang="en-US" sz="2800" dirty="0">
                <a:latin typeface="Calibri" panose="020F0502020204030204" pitchFamily="34" charset="0"/>
                <a:ea typeface="Calibri" panose="020F0502020204030204" pitchFamily="34" charset="0"/>
                <a:cs typeface="Calibri" panose="020F0502020204030204" pitchFamily="34" charset="0"/>
              </a:rPr>
              <a:t> </a:t>
            </a:r>
            <a:r>
              <a:rPr lang="en-US" sz="2800" dirty="0" err="1">
                <a:latin typeface="Calibri" panose="020F0502020204030204" pitchFamily="34" charset="0"/>
                <a:ea typeface="Calibri" panose="020F0502020204030204" pitchFamily="34" charset="0"/>
                <a:cs typeface="Calibri" panose="020F0502020204030204" pitchFamily="34" charset="0"/>
              </a:rPr>
              <a:t>rheolaeth</a:t>
            </a:r>
            <a:r>
              <a:rPr lang="en-US" sz="2800" dirty="0">
                <a:latin typeface="Calibri" panose="020F0502020204030204" pitchFamily="34" charset="0"/>
                <a:ea typeface="Calibri" panose="020F0502020204030204" pitchFamily="34" charset="0"/>
                <a:cs typeface="Calibri" panose="020F0502020204030204" pitchFamily="34" charset="0"/>
              </a:rPr>
              <a:t> </a:t>
            </a:r>
            <a:r>
              <a:rPr lang="en-US" sz="2800" dirty="0" err="1">
                <a:latin typeface="Calibri" panose="020F0502020204030204" pitchFamily="34" charset="0"/>
                <a:ea typeface="Calibri" panose="020F0502020204030204" pitchFamily="34" charset="0"/>
                <a:cs typeface="Calibri" panose="020F0502020204030204" pitchFamily="34" charset="0"/>
              </a:rPr>
              <a:t>dosbarth</a:t>
            </a:r>
            <a:r>
              <a:rPr lang="en-US" sz="2800" dirty="0">
                <a:latin typeface="Calibri" panose="020F0502020204030204" pitchFamily="34" charset="0"/>
                <a:ea typeface="Calibri" panose="020F0502020204030204" pitchFamily="34" charset="0"/>
                <a:cs typeface="Calibri" panose="020F0502020204030204" pitchFamily="34" charset="0"/>
              </a:rPr>
              <a:t> </a:t>
            </a:r>
            <a:r>
              <a:rPr lang="en-US" sz="2800" dirty="0" err="1">
                <a:latin typeface="Calibri" panose="020F0502020204030204" pitchFamily="34" charset="0"/>
                <a:ea typeface="Calibri" panose="020F0502020204030204" pitchFamily="34" charset="0"/>
                <a:cs typeface="Calibri" panose="020F0502020204030204" pitchFamily="34" charset="0"/>
              </a:rPr>
              <a:t>yn</a:t>
            </a:r>
            <a:r>
              <a:rPr lang="en-US" sz="2800" dirty="0">
                <a:latin typeface="Calibri" panose="020F0502020204030204" pitchFamily="34" charset="0"/>
                <a:ea typeface="Calibri" panose="020F0502020204030204" pitchFamily="34" charset="0"/>
                <a:cs typeface="Calibri" panose="020F0502020204030204" pitchFamily="34" charset="0"/>
              </a:rPr>
              <a:t> </a:t>
            </a:r>
            <a:r>
              <a:rPr lang="en-US" sz="2800" dirty="0" err="1">
                <a:latin typeface="Calibri" panose="020F0502020204030204" pitchFamily="34" charset="0"/>
                <a:ea typeface="Calibri" panose="020F0502020204030204" pitchFamily="34" charset="0"/>
                <a:cs typeface="Calibri" panose="020F0502020204030204" pitchFamily="34" charset="0"/>
              </a:rPr>
              <a:t>yr</a:t>
            </a:r>
            <a:r>
              <a:rPr lang="en-US" sz="2800" dirty="0">
                <a:latin typeface="Calibri" panose="020F0502020204030204" pitchFamily="34" charset="0"/>
                <a:ea typeface="Calibri" panose="020F0502020204030204" pitchFamily="34" charset="0"/>
                <a:cs typeface="Calibri" panose="020F0502020204030204" pitchFamily="34" charset="0"/>
              </a:rPr>
              <a:t> </a:t>
            </a:r>
            <a:r>
              <a:rPr lang="en-US" sz="2800" dirty="0" err="1">
                <a:latin typeface="Calibri" panose="020F0502020204030204" pitchFamily="34" charset="0"/>
                <a:ea typeface="Calibri" panose="020F0502020204030204" pitchFamily="34" charset="0"/>
                <a:cs typeface="Calibri" panose="020F0502020204030204" pitchFamily="34" charset="0"/>
              </a:rPr>
              <a:t>ysgol</a:t>
            </a:r>
            <a:r>
              <a:rPr lang="en-US" sz="2800" dirty="0">
                <a:latin typeface="Calibri" panose="020F0502020204030204" pitchFamily="34" charset="0"/>
                <a:ea typeface="Calibri" panose="020F0502020204030204" pitchFamily="34" charset="0"/>
                <a:cs typeface="Calibri" panose="020F0502020204030204" pitchFamily="34" charset="0"/>
              </a:rPr>
              <a:t>:</a:t>
            </a:r>
          </a:p>
          <a:p>
            <a:r>
              <a:rPr lang="en-US" sz="2800" dirty="0" err="1">
                <a:latin typeface="Calibri" panose="020F0502020204030204" pitchFamily="34" charset="0"/>
                <a:ea typeface="Calibri" panose="020F0502020204030204" pitchFamily="34" charset="0"/>
                <a:cs typeface="Calibri" panose="020F0502020204030204" pitchFamily="34" charset="0"/>
              </a:rPr>
              <a:t>Atgyfnerthu</a:t>
            </a:r>
            <a:r>
              <a:rPr lang="en-US" sz="2800" dirty="0">
                <a:latin typeface="Calibri" panose="020F0502020204030204" pitchFamily="34" charset="0"/>
                <a:ea typeface="Calibri" panose="020F0502020204030204" pitchFamily="34" charset="0"/>
                <a:cs typeface="Calibri" panose="020F0502020204030204" pitchFamily="34" charset="0"/>
              </a:rPr>
              <a:t> </a:t>
            </a:r>
            <a:r>
              <a:rPr lang="en-US" sz="2800" dirty="0" err="1">
                <a:latin typeface="Calibri" panose="020F0502020204030204" pitchFamily="34" charset="0"/>
                <a:ea typeface="Calibri" panose="020F0502020204030204" pitchFamily="34" charset="0"/>
                <a:cs typeface="Calibri" panose="020F0502020204030204" pitchFamily="34" charset="0"/>
              </a:rPr>
              <a:t>rheolau</a:t>
            </a:r>
            <a:endParaRPr lang="en-US" sz="2800" dirty="0">
              <a:latin typeface="Calibri" panose="020F0502020204030204" pitchFamily="34" charset="0"/>
              <a:ea typeface="Calibri" panose="020F0502020204030204" pitchFamily="34" charset="0"/>
              <a:cs typeface="Calibri" panose="020F0502020204030204" pitchFamily="34" charset="0"/>
            </a:endParaRPr>
          </a:p>
          <a:p>
            <a:r>
              <a:rPr lang="en-US" sz="2800" dirty="0" err="1">
                <a:latin typeface="Calibri" panose="020F0502020204030204" pitchFamily="34" charset="0"/>
                <a:ea typeface="Calibri" panose="020F0502020204030204" pitchFamily="34" charset="0"/>
                <a:cs typeface="Calibri" panose="020F0502020204030204" pitchFamily="34" charset="0"/>
              </a:rPr>
              <a:t>Poeni</a:t>
            </a:r>
            <a:endParaRPr lang="en-US" sz="2800" dirty="0">
              <a:latin typeface="Calibri" panose="020F0502020204030204" pitchFamily="34" charset="0"/>
              <a:ea typeface="Calibri" panose="020F0502020204030204" pitchFamily="34" charset="0"/>
              <a:cs typeface="Calibri" panose="020F0502020204030204" pitchFamily="34" charset="0"/>
            </a:endParaRPr>
          </a:p>
          <a:p>
            <a:r>
              <a:rPr lang="en-US" sz="2800" dirty="0" err="1">
                <a:latin typeface="Calibri" panose="020F0502020204030204" pitchFamily="34" charset="0"/>
                <a:ea typeface="Calibri" panose="020F0502020204030204" pitchFamily="34" charset="0"/>
                <a:cs typeface="Calibri" panose="020F0502020204030204" pitchFamily="34" charset="0"/>
              </a:rPr>
              <a:t>Disgyblion</a:t>
            </a:r>
            <a:r>
              <a:rPr lang="en-US" sz="2800" dirty="0">
                <a:latin typeface="Calibri" panose="020F0502020204030204" pitchFamily="34" charset="0"/>
                <a:ea typeface="Calibri" panose="020F0502020204030204" pitchFamily="34" charset="0"/>
                <a:cs typeface="Calibri" panose="020F0502020204030204" pitchFamily="34" charset="0"/>
              </a:rPr>
              <a:t> </a:t>
            </a:r>
            <a:r>
              <a:rPr lang="en-US" sz="2800" dirty="0" err="1">
                <a:latin typeface="Calibri" panose="020F0502020204030204" pitchFamily="34" charset="0"/>
                <a:ea typeface="Calibri" panose="020F0502020204030204" pitchFamily="34" charset="0"/>
                <a:cs typeface="Calibri" panose="020F0502020204030204" pitchFamily="34" charset="0"/>
              </a:rPr>
              <a:t>yn</a:t>
            </a:r>
            <a:r>
              <a:rPr lang="en-US" sz="2800" dirty="0">
                <a:latin typeface="Calibri" panose="020F0502020204030204" pitchFamily="34" charset="0"/>
                <a:ea typeface="Calibri" panose="020F0502020204030204" pitchFamily="34" charset="0"/>
                <a:cs typeface="Calibri" panose="020F0502020204030204" pitchFamily="34" charset="0"/>
              </a:rPr>
              <a:t> </a:t>
            </a:r>
            <a:r>
              <a:rPr lang="en-US" sz="2800" dirty="0" err="1">
                <a:latin typeface="Calibri" panose="020F0502020204030204" pitchFamily="34" charset="0"/>
                <a:ea typeface="Calibri" panose="020F0502020204030204" pitchFamily="34" charset="0"/>
                <a:cs typeface="Calibri" panose="020F0502020204030204" pitchFamily="34" charset="0"/>
              </a:rPr>
              <a:t>cael</a:t>
            </a:r>
            <a:r>
              <a:rPr lang="en-US" sz="2800" dirty="0">
                <a:latin typeface="Calibri" panose="020F0502020204030204" pitchFamily="34" charset="0"/>
                <a:ea typeface="Calibri" panose="020F0502020204030204" pitchFamily="34" charset="0"/>
                <a:cs typeface="Calibri" panose="020F0502020204030204" pitchFamily="34" charset="0"/>
              </a:rPr>
              <a:t> </a:t>
            </a:r>
            <a:r>
              <a:rPr lang="en-US" sz="2800" dirty="0" err="1">
                <a:latin typeface="Calibri" panose="020F0502020204030204" pitchFamily="34" charset="0"/>
                <a:ea typeface="Calibri" panose="020F0502020204030204" pitchFamily="34" charset="0"/>
                <a:cs typeface="Calibri" panose="020F0502020204030204" pitchFamily="34" charset="0"/>
              </a:rPr>
              <a:t>eu</a:t>
            </a:r>
            <a:r>
              <a:rPr lang="en-US" sz="2800" dirty="0">
                <a:latin typeface="Calibri" panose="020F0502020204030204" pitchFamily="34" charset="0"/>
                <a:ea typeface="Calibri" panose="020F0502020204030204" pitchFamily="34" charset="0"/>
                <a:cs typeface="Calibri" panose="020F0502020204030204" pitchFamily="34" charset="0"/>
              </a:rPr>
              <a:t> </a:t>
            </a:r>
            <a:r>
              <a:rPr lang="en-US" sz="2800" dirty="0" err="1">
                <a:latin typeface="Calibri" panose="020F0502020204030204" pitchFamily="34" charset="0"/>
                <a:ea typeface="Calibri" panose="020F0502020204030204" pitchFamily="34" charset="0"/>
                <a:cs typeface="Calibri" panose="020F0502020204030204" pitchFamily="34" charset="0"/>
              </a:rPr>
              <a:t>targedi</a:t>
            </a:r>
            <a:endParaRPr lang="en-US" sz="2800" dirty="0">
              <a:latin typeface="Calibri" panose="020F0502020204030204" pitchFamily="34" charset="0"/>
              <a:ea typeface="Calibri" panose="020F0502020204030204" pitchFamily="34" charset="0"/>
              <a:cs typeface="Calibri" panose="020F0502020204030204" pitchFamily="34" charset="0"/>
            </a:endParaRPr>
          </a:p>
          <a:p>
            <a:r>
              <a:rPr lang="en-US" sz="2800" dirty="0" err="1">
                <a:latin typeface="Calibri" panose="020F0502020204030204" pitchFamily="34" charset="0"/>
                <a:ea typeface="Calibri" panose="020F0502020204030204" pitchFamily="34" charset="0"/>
                <a:cs typeface="Calibri" panose="020F0502020204030204" pitchFamily="34" charset="0"/>
              </a:rPr>
              <a:t>Yr</a:t>
            </a:r>
            <a:r>
              <a:rPr lang="en-US" sz="2800" dirty="0">
                <a:latin typeface="Calibri" panose="020F0502020204030204" pitchFamily="34" charset="0"/>
                <a:ea typeface="Calibri" panose="020F0502020204030204" pitchFamily="34" charset="0"/>
                <a:cs typeface="Calibri" panose="020F0502020204030204" pitchFamily="34" charset="0"/>
              </a:rPr>
              <a:t> </a:t>
            </a:r>
            <a:r>
              <a:rPr lang="en-US" sz="2800" dirty="0" err="1">
                <a:latin typeface="Calibri" panose="020F0502020204030204" pitchFamily="34" charset="0"/>
                <a:ea typeface="Calibri" panose="020F0502020204030204" pitchFamily="34" charset="0"/>
                <a:cs typeface="Calibri" panose="020F0502020204030204" pitchFamily="34" charset="0"/>
              </a:rPr>
              <a:t>ymchwil</a:t>
            </a:r>
            <a:r>
              <a:rPr lang="en-US" sz="2800" dirty="0">
                <a:latin typeface="Calibri" panose="020F0502020204030204" pitchFamily="34" charset="0"/>
                <a:ea typeface="Calibri" panose="020F0502020204030204" pitchFamily="34" charset="0"/>
                <a:cs typeface="Calibri" panose="020F0502020204030204" pitchFamily="34" charset="0"/>
              </a:rPr>
              <a:t> …</a:t>
            </a:r>
          </a:p>
          <a:p>
            <a:endParaRPr lang="en-GB" dirty="0"/>
          </a:p>
        </p:txBody>
      </p:sp>
      <p:sp>
        <p:nvSpPr>
          <p:cNvPr id="4" name="Content Placeholder 3">
            <a:extLst>
              <a:ext uri="{FF2B5EF4-FFF2-40B4-BE49-F238E27FC236}">
                <a16:creationId xmlns:a16="http://schemas.microsoft.com/office/drawing/2014/main" id="{B282AF22-99DC-BAC4-EBDB-DB2DC6ABB6A0}"/>
              </a:ext>
            </a:extLst>
          </p:cNvPr>
          <p:cNvSpPr>
            <a:spLocks noGrp="1"/>
          </p:cNvSpPr>
          <p:nvPr>
            <p:ph sz="half" idx="2"/>
          </p:nvPr>
        </p:nvSpPr>
        <p:spPr/>
        <p:txBody>
          <a:bodyPr>
            <a:normAutofit fontScale="92500" lnSpcReduction="10000"/>
          </a:bodyPr>
          <a:lstStyle/>
          <a:p>
            <a:r>
              <a:rPr lang="en-US" sz="2800" dirty="0">
                <a:solidFill>
                  <a:srgbClr val="0070C0"/>
                </a:solidFill>
                <a:latin typeface="Calibri" panose="020F0502020204030204" pitchFamily="34" charset="0"/>
                <a:ea typeface="Calibri" panose="020F0502020204030204" pitchFamily="34" charset="0"/>
                <a:cs typeface="Calibri" panose="020F0502020204030204" pitchFamily="34" charset="0"/>
              </a:rPr>
              <a:t>Effective management is invisible.</a:t>
            </a:r>
          </a:p>
          <a:p>
            <a:r>
              <a:rPr lang="en-US" sz="2800" dirty="0">
                <a:solidFill>
                  <a:srgbClr val="0070C0"/>
                </a:solidFill>
                <a:latin typeface="Calibri" panose="020F0502020204030204" pitchFamily="34" charset="0"/>
                <a:ea typeface="Calibri" panose="020F0502020204030204" pitchFamily="34" charset="0"/>
                <a:cs typeface="Calibri" panose="020F0502020204030204" pitchFamily="34" charset="0"/>
              </a:rPr>
              <a:t>You will  not see most of the things we associate with classroom management in school: </a:t>
            </a:r>
          </a:p>
          <a:p>
            <a:r>
              <a:rPr lang="en-US" sz="2800" dirty="0">
                <a:solidFill>
                  <a:srgbClr val="0070C0"/>
                </a:solidFill>
                <a:latin typeface="Calibri" panose="020F0502020204030204" pitchFamily="34" charset="0"/>
                <a:ea typeface="Calibri" panose="020F0502020204030204" pitchFamily="34" charset="0"/>
                <a:cs typeface="Calibri" panose="020F0502020204030204" pitchFamily="34" charset="0"/>
              </a:rPr>
              <a:t>rule enforcement</a:t>
            </a:r>
          </a:p>
          <a:p>
            <a:r>
              <a:rPr lang="en-US" sz="2800" dirty="0">
                <a:solidFill>
                  <a:srgbClr val="0070C0"/>
                </a:solidFill>
                <a:latin typeface="Calibri" panose="020F0502020204030204" pitchFamily="34" charset="0"/>
                <a:ea typeface="Calibri" panose="020F0502020204030204" pitchFamily="34" charset="0"/>
                <a:cs typeface="Calibri" panose="020F0502020204030204" pitchFamily="34" charset="0"/>
              </a:rPr>
              <a:t>nagging</a:t>
            </a:r>
          </a:p>
          <a:p>
            <a:r>
              <a:rPr lang="en-US" sz="2800" dirty="0">
                <a:solidFill>
                  <a:srgbClr val="0070C0"/>
                </a:solidFill>
                <a:latin typeface="Calibri" panose="020F0502020204030204" pitchFamily="34" charset="0"/>
                <a:ea typeface="Calibri" panose="020F0502020204030204" pitchFamily="34" charset="0"/>
                <a:cs typeface="Calibri" panose="020F0502020204030204" pitchFamily="34" charset="0"/>
              </a:rPr>
              <a:t>students singled out</a:t>
            </a:r>
          </a:p>
          <a:p>
            <a:r>
              <a:rPr lang="en-US" sz="2800" dirty="0">
                <a:solidFill>
                  <a:srgbClr val="0070C0"/>
                </a:solidFill>
                <a:latin typeface="Calibri" panose="020F0502020204030204" pitchFamily="34" charset="0"/>
                <a:ea typeface="Calibri" panose="020F0502020204030204" pitchFamily="34" charset="0"/>
                <a:cs typeface="Calibri" panose="020F0502020204030204" pitchFamily="34" charset="0"/>
              </a:rPr>
              <a:t>The research …..</a:t>
            </a:r>
          </a:p>
          <a:p>
            <a:endParaRPr lang="en-GB" dirty="0"/>
          </a:p>
        </p:txBody>
      </p:sp>
    </p:spTree>
    <p:extLst>
      <p:ext uri="{BB962C8B-B14F-4D97-AF65-F5344CB8AC3E}">
        <p14:creationId xmlns:p14="http://schemas.microsoft.com/office/powerpoint/2010/main" val="25419738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1FAEF-EC8A-FF72-38DA-2B634B9CDC07}"/>
              </a:ext>
            </a:extLst>
          </p:cNvPr>
          <p:cNvSpPr>
            <a:spLocks noGrp="1"/>
          </p:cNvSpPr>
          <p:nvPr>
            <p:ph type="title"/>
          </p:nvPr>
        </p:nvSpPr>
        <p:spPr/>
        <p:txBody>
          <a:bodyPr/>
          <a:lstStyle/>
          <a:p>
            <a:r>
              <a:rPr lang="en-GB" b="1" dirty="0">
                <a:solidFill>
                  <a:schemeClr val="accent1"/>
                </a:solidFill>
              </a:rPr>
              <a:t>Policies and frameworks that have shaped Classroom Management in Welsh schools</a:t>
            </a:r>
          </a:p>
        </p:txBody>
      </p:sp>
      <p:sp>
        <p:nvSpPr>
          <p:cNvPr id="3" name="Content Placeholder 2">
            <a:extLst>
              <a:ext uri="{FF2B5EF4-FFF2-40B4-BE49-F238E27FC236}">
                <a16:creationId xmlns:a16="http://schemas.microsoft.com/office/drawing/2014/main" id="{1B5DD4B0-4ABE-B9E8-A5A8-5A6B1CD5068B}"/>
              </a:ext>
            </a:extLst>
          </p:cNvPr>
          <p:cNvSpPr>
            <a:spLocks noGrp="1"/>
          </p:cNvSpPr>
          <p:nvPr>
            <p:ph idx="1"/>
          </p:nvPr>
        </p:nvSpPr>
        <p:spPr/>
        <p:txBody>
          <a:bodyPr/>
          <a:lstStyle/>
          <a:p>
            <a:pPr marL="0" indent="0">
              <a:buNone/>
            </a:pPr>
            <a:r>
              <a:rPr lang="en-GB" b="1" dirty="0">
                <a:solidFill>
                  <a:schemeClr val="accent1"/>
                </a:solidFill>
              </a:rPr>
              <a:t>Timeline 1999–2007: Early Devolution &amp; Inclusion Focus</a:t>
            </a:r>
          </a:p>
          <a:p>
            <a:r>
              <a:rPr lang="en-GB" b="1" dirty="0">
                <a:solidFill>
                  <a:schemeClr val="accent1"/>
                </a:solidFill>
              </a:rPr>
              <a:t>1999</a:t>
            </a:r>
            <a:r>
              <a:rPr lang="en-GB" dirty="0">
                <a:solidFill>
                  <a:schemeClr val="accent1"/>
                </a:solidFill>
              </a:rPr>
              <a:t>: Devolution begins; Welsh Government gains control over education.</a:t>
            </a:r>
          </a:p>
          <a:p>
            <a:r>
              <a:rPr lang="en-GB" b="1" dirty="0">
                <a:solidFill>
                  <a:schemeClr val="accent1"/>
                </a:solidFill>
              </a:rPr>
              <a:t>2001</a:t>
            </a:r>
            <a:r>
              <a:rPr lang="en-GB" dirty="0">
                <a:solidFill>
                  <a:schemeClr val="accent1"/>
                </a:solidFill>
              </a:rPr>
              <a:t>: </a:t>
            </a:r>
            <a:r>
              <a:rPr lang="en-GB" i="1" dirty="0">
                <a:solidFill>
                  <a:schemeClr val="accent1"/>
                </a:solidFill>
              </a:rPr>
              <a:t>The Learning Country</a:t>
            </a:r>
            <a:r>
              <a:rPr lang="en-GB" dirty="0">
                <a:solidFill>
                  <a:schemeClr val="accent1"/>
                </a:solidFill>
              </a:rPr>
              <a:t> sets out a 10-year vision for education, emphasizing lifelong learning and inclusion.</a:t>
            </a:r>
          </a:p>
          <a:p>
            <a:r>
              <a:rPr lang="en-GB" b="1" dirty="0">
                <a:solidFill>
                  <a:schemeClr val="accent1"/>
                </a:solidFill>
              </a:rPr>
              <a:t>2006</a:t>
            </a:r>
            <a:r>
              <a:rPr lang="en-GB" dirty="0">
                <a:solidFill>
                  <a:schemeClr val="accent1"/>
                </a:solidFill>
              </a:rPr>
              <a:t>: </a:t>
            </a:r>
            <a:r>
              <a:rPr lang="en-GB" b="1" dirty="0">
                <a:solidFill>
                  <a:schemeClr val="accent1"/>
                </a:solidFill>
              </a:rPr>
              <a:t>Circular 47/2006 – Inclusion and Pupil Support</a:t>
            </a:r>
            <a:r>
              <a:rPr lang="en-GB" dirty="0">
                <a:solidFill>
                  <a:schemeClr val="accent1"/>
                </a:solidFill>
              </a:rPr>
              <a:t> issued, promoting early intervention and multi-agency support for behaviour.</a:t>
            </a:r>
          </a:p>
          <a:p>
            <a:endParaRPr lang="en-GB" dirty="0"/>
          </a:p>
        </p:txBody>
      </p:sp>
    </p:spTree>
    <p:extLst>
      <p:ext uri="{BB962C8B-B14F-4D97-AF65-F5344CB8AC3E}">
        <p14:creationId xmlns:p14="http://schemas.microsoft.com/office/powerpoint/2010/main" val="29311553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AB4DD-5A79-CF21-025B-DF33FF300639}"/>
              </a:ext>
            </a:extLst>
          </p:cNvPr>
          <p:cNvSpPr>
            <a:spLocks noGrp="1"/>
          </p:cNvSpPr>
          <p:nvPr>
            <p:ph type="title"/>
          </p:nvPr>
        </p:nvSpPr>
        <p:spPr/>
        <p:txBody>
          <a:bodyPr/>
          <a:lstStyle/>
          <a:p>
            <a:r>
              <a:rPr lang="en-GB" b="1" dirty="0">
                <a:solidFill>
                  <a:schemeClr val="accent1"/>
                </a:solidFill>
              </a:rPr>
              <a:t>Policies and frameworks that have shaped Classroom Management in Welsh schools</a:t>
            </a:r>
            <a:endParaRPr lang="en-GB" b="1" dirty="0"/>
          </a:p>
        </p:txBody>
      </p:sp>
      <p:sp>
        <p:nvSpPr>
          <p:cNvPr id="3" name="Content Placeholder 2">
            <a:extLst>
              <a:ext uri="{FF2B5EF4-FFF2-40B4-BE49-F238E27FC236}">
                <a16:creationId xmlns:a16="http://schemas.microsoft.com/office/drawing/2014/main" id="{58B6D219-ED56-520A-7ABC-B03C3DBC69FD}"/>
              </a:ext>
            </a:extLst>
          </p:cNvPr>
          <p:cNvSpPr>
            <a:spLocks noGrp="1"/>
          </p:cNvSpPr>
          <p:nvPr>
            <p:ph idx="1"/>
          </p:nvPr>
        </p:nvSpPr>
        <p:spPr/>
        <p:txBody>
          <a:bodyPr>
            <a:normAutofit fontScale="92500" lnSpcReduction="10000"/>
          </a:bodyPr>
          <a:lstStyle/>
          <a:p>
            <a:pPr marL="0" indent="0">
              <a:buNone/>
            </a:pPr>
            <a:r>
              <a:rPr lang="en-GB" b="1" dirty="0">
                <a:solidFill>
                  <a:schemeClr val="accent1"/>
                </a:solidFill>
              </a:rPr>
              <a:t>Timeline: 2008–2014: School Effectiveness &amp; Accountability</a:t>
            </a:r>
          </a:p>
          <a:p>
            <a:r>
              <a:rPr lang="en-GB" b="1" dirty="0">
                <a:solidFill>
                  <a:schemeClr val="accent1"/>
                </a:solidFill>
              </a:rPr>
              <a:t>2008</a:t>
            </a:r>
            <a:r>
              <a:rPr lang="en-GB" dirty="0">
                <a:solidFill>
                  <a:schemeClr val="accent1"/>
                </a:solidFill>
              </a:rPr>
              <a:t>: Launch of the </a:t>
            </a:r>
            <a:r>
              <a:rPr lang="en-GB" b="1" dirty="0">
                <a:solidFill>
                  <a:schemeClr val="accent1"/>
                </a:solidFill>
              </a:rPr>
              <a:t>School Effectiveness Framework (SEF)</a:t>
            </a:r>
            <a:r>
              <a:rPr lang="en-GB" dirty="0">
                <a:solidFill>
                  <a:schemeClr val="accent1"/>
                </a:solidFill>
              </a:rPr>
              <a:t>, introducing tri-level reform and collaborative improvement.</a:t>
            </a:r>
          </a:p>
          <a:p>
            <a:r>
              <a:rPr lang="en-GB" b="1" dirty="0">
                <a:solidFill>
                  <a:schemeClr val="accent1"/>
                </a:solidFill>
              </a:rPr>
              <a:t>2010</a:t>
            </a:r>
            <a:r>
              <a:rPr lang="en-GB" dirty="0">
                <a:solidFill>
                  <a:schemeClr val="accent1"/>
                </a:solidFill>
              </a:rPr>
              <a:t>: Response to poor PISA results leads to a shift toward greater accountability and performance monitoring.</a:t>
            </a:r>
          </a:p>
          <a:p>
            <a:r>
              <a:rPr lang="en-GB" b="1" dirty="0">
                <a:solidFill>
                  <a:schemeClr val="accent1"/>
                </a:solidFill>
              </a:rPr>
              <a:t>2011</a:t>
            </a:r>
            <a:r>
              <a:rPr lang="en-GB" dirty="0">
                <a:solidFill>
                  <a:schemeClr val="accent1"/>
                </a:solidFill>
              </a:rPr>
              <a:t>: </a:t>
            </a:r>
            <a:r>
              <a:rPr lang="en-GB" i="1" dirty="0">
                <a:solidFill>
                  <a:schemeClr val="accent1"/>
                </a:solidFill>
              </a:rPr>
              <a:t>Respect and Resilience</a:t>
            </a:r>
            <a:r>
              <a:rPr lang="en-GB" dirty="0">
                <a:solidFill>
                  <a:schemeClr val="accent1"/>
                </a:solidFill>
              </a:rPr>
              <a:t> guidance promotes community cohesion and anti-bullying strategies.</a:t>
            </a:r>
          </a:p>
          <a:p>
            <a:r>
              <a:rPr lang="en-GB" b="1" dirty="0">
                <a:solidFill>
                  <a:schemeClr val="accent1"/>
                </a:solidFill>
              </a:rPr>
              <a:t>2014</a:t>
            </a:r>
            <a:r>
              <a:rPr lang="en-GB" dirty="0">
                <a:solidFill>
                  <a:schemeClr val="accent1"/>
                </a:solidFill>
              </a:rPr>
              <a:t>: </a:t>
            </a:r>
            <a:r>
              <a:rPr lang="en-GB" b="1" dirty="0">
                <a:solidFill>
                  <a:schemeClr val="accent1"/>
                </a:solidFill>
              </a:rPr>
              <a:t>National Model for Regional Working</a:t>
            </a:r>
            <a:r>
              <a:rPr lang="en-GB" dirty="0">
                <a:solidFill>
                  <a:schemeClr val="accent1"/>
                </a:solidFill>
              </a:rPr>
              <a:t> introduced to support school improvement through consortia.</a:t>
            </a:r>
          </a:p>
          <a:p>
            <a:endParaRPr lang="en-GB" dirty="0"/>
          </a:p>
        </p:txBody>
      </p:sp>
    </p:spTree>
    <p:extLst>
      <p:ext uri="{BB962C8B-B14F-4D97-AF65-F5344CB8AC3E}">
        <p14:creationId xmlns:p14="http://schemas.microsoft.com/office/powerpoint/2010/main" val="2082815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D0C00-C98B-EBE2-76BF-50C1094AA6C7}"/>
              </a:ext>
            </a:extLst>
          </p:cNvPr>
          <p:cNvSpPr>
            <a:spLocks noGrp="1"/>
          </p:cNvSpPr>
          <p:nvPr>
            <p:ph type="title"/>
          </p:nvPr>
        </p:nvSpPr>
        <p:spPr/>
        <p:txBody>
          <a:bodyPr/>
          <a:lstStyle/>
          <a:p>
            <a:r>
              <a:rPr lang="en-GB" b="1" dirty="0">
                <a:solidFill>
                  <a:schemeClr val="accent1"/>
                </a:solidFill>
              </a:rPr>
              <a:t>Policies and frameworks that have shaped Classroom Management in Welsh schools</a:t>
            </a:r>
            <a:endParaRPr lang="en-GB" b="1" dirty="0"/>
          </a:p>
        </p:txBody>
      </p:sp>
      <p:sp>
        <p:nvSpPr>
          <p:cNvPr id="3" name="Content Placeholder 2">
            <a:extLst>
              <a:ext uri="{FF2B5EF4-FFF2-40B4-BE49-F238E27FC236}">
                <a16:creationId xmlns:a16="http://schemas.microsoft.com/office/drawing/2014/main" id="{188FFFAB-3724-0162-814A-4F92C147C18F}"/>
              </a:ext>
            </a:extLst>
          </p:cNvPr>
          <p:cNvSpPr>
            <a:spLocks noGrp="1"/>
          </p:cNvSpPr>
          <p:nvPr>
            <p:ph idx="1"/>
          </p:nvPr>
        </p:nvSpPr>
        <p:spPr/>
        <p:txBody>
          <a:bodyPr/>
          <a:lstStyle/>
          <a:p>
            <a:pPr marL="0" indent="0">
              <a:buNone/>
            </a:pPr>
            <a:r>
              <a:rPr lang="en-GB" b="1" dirty="0">
                <a:solidFill>
                  <a:schemeClr val="accent1"/>
                </a:solidFill>
              </a:rPr>
              <a:t>Timeline: 2015–2020: Curriculum Reform &amp; Learner Well-being</a:t>
            </a:r>
          </a:p>
          <a:p>
            <a:r>
              <a:rPr lang="en-GB" b="1" dirty="0">
                <a:solidFill>
                  <a:schemeClr val="accent1"/>
                </a:solidFill>
              </a:rPr>
              <a:t>2015</a:t>
            </a:r>
            <a:r>
              <a:rPr lang="en-GB" dirty="0">
                <a:solidFill>
                  <a:schemeClr val="accent1"/>
                </a:solidFill>
              </a:rPr>
              <a:t>: </a:t>
            </a:r>
            <a:r>
              <a:rPr lang="en-GB" b="1" dirty="0">
                <a:solidFill>
                  <a:schemeClr val="accent1"/>
                </a:solidFill>
              </a:rPr>
              <a:t>Successful Futures Report</a:t>
            </a:r>
            <a:r>
              <a:rPr lang="en-GB" dirty="0">
                <a:solidFill>
                  <a:schemeClr val="accent1"/>
                </a:solidFill>
              </a:rPr>
              <a:t> by Prof. Donaldson proposes a new curriculum focused on holistic development.</a:t>
            </a:r>
          </a:p>
          <a:p>
            <a:r>
              <a:rPr lang="en-GB" b="1" dirty="0">
                <a:solidFill>
                  <a:schemeClr val="accent1"/>
                </a:solidFill>
              </a:rPr>
              <a:t>2016</a:t>
            </a:r>
            <a:r>
              <a:rPr lang="en-GB" dirty="0">
                <a:solidFill>
                  <a:schemeClr val="accent1"/>
                </a:solidFill>
              </a:rPr>
              <a:t>: Updated </a:t>
            </a:r>
            <a:r>
              <a:rPr lang="en-GB" b="1" dirty="0">
                <a:solidFill>
                  <a:schemeClr val="accent1"/>
                </a:solidFill>
              </a:rPr>
              <a:t>Inclusion and Pupil Support</a:t>
            </a:r>
            <a:r>
              <a:rPr lang="en-GB" dirty="0">
                <a:solidFill>
                  <a:schemeClr val="accent1"/>
                </a:solidFill>
              </a:rPr>
              <a:t> guidance reaffirms behaviour as communication of need.</a:t>
            </a:r>
          </a:p>
          <a:p>
            <a:r>
              <a:rPr lang="en-GB" b="1" dirty="0">
                <a:solidFill>
                  <a:schemeClr val="accent1"/>
                </a:solidFill>
              </a:rPr>
              <a:t>2017</a:t>
            </a:r>
            <a:r>
              <a:rPr lang="en-GB" dirty="0">
                <a:solidFill>
                  <a:schemeClr val="accent1"/>
                </a:solidFill>
              </a:rPr>
              <a:t>: </a:t>
            </a:r>
            <a:r>
              <a:rPr lang="en-GB" i="1" dirty="0">
                <a:solidFill>
                  <a:schemeClr val="accent1"/>
                </a:solidFill>
              </a:rPr>
              <a:t>Education in Wales: Our National Mission</a:t>
            </a:r>
            <a:r>
              <a:rPr lang="en-GB" dirty="0">
                <a:solidFill>
                  <a:schemeClr val="accent1"/>
                </a:solidFill>
              </a:rPr>
              <a:t> outlines strategic reform, including behaviour and well-being.</a:t>
            </a:r>
          </a:p>
          <a:p>
            <a:endParaRPr lang="en-GB" dirty="0"/>
          </a:p>
        </p:txBody>
      </p:sp>
    </p:spTree>
    <p:extLst>
      <p:ext uri="{BB962C8B-B14F-4D97-AF65-F5344CB8AC3E}">
        <p14:creationId xmlns:p14="http://schemas.microsoft.com/office/powerpoint/2010/main" val="20423554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65C4D-8AE6-45CC-D715-2F6739C1A57A}"/>
              </a:ext>
            </a:extLst>
          </p:cNvPr>
          <p:cNvSpPr>
            <a:spLocks noGrp="1"/>
          </p:cNvSpPr>
          <p:nvPr>
            <p:ph type="title"/>
          </p:nvPr>
        </p:nvSpPr>
        <p:spPr/>
        <p:txBody>
          <a:bodyPr/>
          <a:lstStyle/>
          <a:p>
            <a:r>
              <a:rPr lang="en-GB" b="1" dirty="0">
                <a:solidFill>
                  <a:schemeClr val="accent1"/>
                </a:solidFill>
              </a:rPr>
              <a:t>Policies and frameworks that have shaped Classroom Management in Welsh schools</a:t>
            </a:r>
            <a:endParaRPr lang="en-GB" dirty="0"/>
          </a:p>
        </p:txBody>
      </p:sp>
      <p:sp>
        <p:nvSpPr>
          <p:cNvPr id="3" name="Content Placeholder 2">
            <a:extLst>
              <a:ext uri="{FF2B5EF4-FFF2-40B4-BE49-F238E27FC236}">
                <a16:creationId xmlns:a16="http://schemas.microsoft.com/office/drawing/2014/main" id="{2163C48E-C608-B4E8-6468-3BEE0E800C71}"/>
              </a:ext>
            </a:extLst>
          </p:cNvPr>
          <p:cNvSpPr>
            <a:spLocks noGrp="1"/>
          </p:cNvSpPr>
          <p:nvPr>
            <p:ph idx="1"/>
          </p:nvPr>
        </p:nvSpPr>
        <p:spPr/>
        <p:txBody>
          <a:bodyPr>
            <a:normAutofit fontScale="92500" lnSpcReduction="20000"/>
          </a:bodyPr>
          <a:lstStyle/>
          <a:p>
            <a:pPr marL="0" indent="0">
              <a:buNone/>
            </a:pPr>
            <a:r>
              <a:rPr lang="en-GB" b="1" dirty="0">
                <a:solidFill>
                  <a:schemeClr val="accent1"/>
                </a:solidFill>
              </a:rPr>
              <a:t>Timeline: 2021–Present: Self-Evaluation &amp; Restorative Practice</a:t>
            </a:r>
          </a:p>
          <a:p>
            <a:r>
              <a:rPr lang="en-GB" b="1" dirty="0">
                <a:solidFill>
                  <a:schemeClr val="accent1"/>
                </a:solidFill>
              </a:rPr>
              <a:t>2022</a:t>
            </a:r>
            <a:r>
              <a:rPr lang="en-GB" dirty="0">
                <a:solidFill>
                  <a:schemeClr val="accent1"/>
                </a:solidFill>
              </a:rPr>
              <a:t>: Launch of the </a:t>
            </a:r>
            <a:r>
              <a:rPr lang="en-GB" b="1" dirty="0">
                <a:solidFill>
                  <a:schemeClr val="accent1"/>
                </a:solidFill>
              </a:rPr>
              <a:t>Framework for Evaluation, Improvement and Accountability</a:t>
            </a:r>
            <a:r>
              <a:rPr lang="en-GB" dirty="0">
                <a:solidFill>
                  <a:schemeClr val="accent1"/>
                </a:solidFill>
              </a:rPr>
              <a:t>, replacing categorisation with school-led development plans.</a:t>
            </a:r>
          </a:p>
          <a:p>
            <a:r>
              <a:rPr lang="en-GB" b="1" dirty="0">
                <a:solidFill>
                  <a:schemeClr val="accent1"/>
                </a:solidFill>
              </a:rPr>
              <a:t>2023</a:t>
            </a:r>
            <a:r>
              <a:rPr lang="en-GB" dirty="0">
                <a:solidFill>
                  <a:schemeClr val="accent1"/>
                </a:solidFill>
              </a:rPr>
              <a:t>: Local authorities like Powys publish updated </a:t>
            </a:r>
            <a:r>
              <a:rPr lang="en-GB" b="1" dirty="0">
                <a:solidFill>
                  <a:schemeClr val="accent1"/>
                </a:solidFill>
              </a:rPr>
              <a:t>Positive Relationships and Behaviour Policies</a:t>
            </a:r>
            <a:r>
              <a:rPr lang="en-GB" dirty="0">
                <a:solidFill>
                  <a:schemeClr val="accent1"/>
                </a:solidFill>
              </a:rPr>
              <a:t>, emphasizing restorative approaches.</a:t>
            </a:r>
          </a:p>
          <a:p>
            <a:r>
              <a:rPr lang="en-GB" b="1" dirty="0">
                <a:solidFill>
                  <a:schemeClr val="accent1"/>
                </a:solidFill>
              </a:rPr>
              <a:t>2024</a:t>
            </a:r>
            <a:r>
              <a:rPr lang="en-GB" dirty="0">
                <a:solidFill>
                  <a:schemeClr val="accent1"/>
                </a:solidFill>
              </a:rPr>
              <a:t>: Estyn announces plans to increase inspection frequency and align with the new curriculum.</a:t>
            </a:r>
          </a:p>
          <a:p>
            <a:r>
              <a:rPr lang="en-GB" b="1" dirty="0">
                <a:solidFill>
                  <a:schemeClr val="accent1"/>
                </a:solidFill>
              </a:rPr>
              <a:t>2025</a:t>
            </a:r>
            <a:r>
              <a:rPr lang="en-GB" dirty="0">
                <a:solidFill>
                  <a:schemeClr val="accent1"/>
                </a:solidFill>
              </a:rPr>
              <a:t>: Continued rollout of </a:t>
            </a:r>
            <a:r>
              <a:rPr lang="en-GB" b="1" dirty="0">
                <a:solidFill>
                  <a:schemeClr val="accent1"/>
                </a:solidFill>
              </a:rPr>
              <a:t>Curriculum for Wales</a:t>
            </a:r>
            <a:r>
              <a:rPr lang="en-GB" dirty="0">
                <a:solidFill>
                  <a:schemeClr val="accent1"/>
                </a:solidFill>
              </a:rPr>
              <a:t>, embedding emotional development and inclusive behaviour strategies into everyday practice.</a:t>
            </a:r>
          </a:p>
          <a:p>
            <a:endParaRPr lang="en-GB" dirty="0"/>
          </a:p>
        </p:txBody>
      </p:sp>
    </p:spTree>
    <p:extLst>
      <p:ext uri="{BB962C8B-B14F-4D97-AF65-F5344CB8AC3E}">
        <p14:creationId xmlns:p14="http://schemas.microsoft.com/office/powerpoint/2010/main" val="29937610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E5618-CDAC-EF93-AA04-7226D993FB0D}"/>
              </a:ext>
            </a:extLst>
          </p:cNvPr>
          <p:cNvSpPr>
            <a:spLocks noGrp="1"/>
          </p:cNvSpPr>
          <p:nvPr>
            <p:ph type="title"/>
          </p:nvPr>
        </p:nvSpPr>
        <p:spPr>
          <a:xfrm>
            <a:off x="838200" y="138896"/>
            <a:ext cx="10515600" cy="1551793"/>
          </a:xfrm>
        </p:spPr>
        <p:txBody>
          <a:bodyPr>
            <a:normAutofit fontScale="90000"/>
          </a:bodyPr>
          <a:lstStyle/>
          <a:p>
            <a:br>
              <a:rPr lang="en-GB" b="1" dirty="0"/>
            </a:br>
            <a:r>
              <a:rPr lang="en-GB" b="1" dirty="0">
                <a:solidFill>
                  <a:schemeClr val="accent1"/>
                </a:solidFill>
              </a:rPr>
              <a:t>Impact on Teacher Training &amp; Classroom Dynamics</a:t>
            </a:r>
            <a:br>
              <a:rPr lang="en-GB" b="1" dirty="0">
                <a:solidFill>
                  <a:schemeClr val="accent1"/>
                </a:solidFill>
              </a:rPr>
            </a:br>
            <a:r>
              <a:rPr lang="en-GB" b="1" dirty="0">
                <a:solidFill>
                  <a:schemeClr val="accent1"/>
                </a:solidFill>
              </a:rPr>
              <a:t>In Wales:</a:t>
            </a:r>
            <a:br>
              <a:rPr lang="en-GB" b="1" dirty="0"/>
            </a:br>
            <a:endParaRPr lang="en-GB" dirty="0"/>
          </a:p>
        </p:txBody>
      </p:sp>
      <p:sp>
        <p:nvSpPr>
          <p:cNvPr id="3" name="Content Placeholder 2">
            <a:extLst>
              <a:ext uri="{FF2B5EF4-FFF2-40B4-BE49-F238E27FC236}">
                <a16:creationId xmlns:a16="http://schemas.microsoft.com/office/drawing/2014/main" id="{21D0FE05-00F2-E5EA-E4A8-0979E8097ED0}"/>
              </a:ext>
            </a:extLst>
          </p:cNvPr>
          <p:cNvSpPr>
            <a:spLocks noGrp="1"/>
          </p:cNvSpPr>
          <p:nvPr>
            <p:ph idx="1"/>
          </p:nvPr>
        </p:nvSpPr>
        <p:spPr/>
        <p:txBody>
          <a:bodyPr/>
          <a:lstStyle/>
          <a:p>
            <a:r>
              <a:rPr lang="en-GB" b="1" dirty="0">
                <a:solidFill>
                  <a:schemeClr val="accent1"/>
                </a:solidFill>
              </a:rPr>
              <a:t>Initial Teacher Education (ITE)</a:t>
            </a:r>
            <a:r>
              <a:rPr lang="en-GB" dirty="0">
                <a:solidFill>
                  <a:schemeClr val="accent1"/>
                </a:solidFill>
              </a:rPr>
              <a:t> now includes modules on trauma-informed practice, emotional literacy, and inclusive pedagogy.</a:t>
            </a:r>
          </a:p>
          <a:p>
            <a:r>
              <a:rPr lang="en-GB" dirty="0">
                <a:solidFill>
                  <a:schemeClr val="accent1"/>
                </a:solidFill>
              </a:rPr>
              <a:t>Teachers are encouraged to use </a:t>
            </a:r>
            <a:r>
              <a:rPr lang="en-GB" b="1" dirty="0">
                <a:solidFill>
                  <a:schemeClr val="accent1"/>
                </a:solidFill>
              </a:rPr>
              <a:t>restorative approaches</a:t>
            </a:r>
            <a:r>
              <a:rPr lang="en-GB" dirty="0">
                <a:solidFill>
                  <a:schemeClr val="accent1"/>
                </a:solidFill>
              </a:rPr>
              <a:t>, focusing on relationships and repair rather than punishment.</a:t>
            </a:r>
          </a:p>
          <a:p>
            <a:r>
              <a:rPr lang="en-GB" dirty="0">
                <a:solidFill>
                  <a:schemeClr val="accent1"/>
                </a:solidFill>
              </a:rPr>
              <a:t>Classroom dynamics tend to be more </a:t>
            </a:r>
            <a:r>
              <a:rPr lang="en-GB" b="1" dirty="0">
                <a:solidFill>
                  <a:schemeClr val="accent1"/>
                </a:solidFill>
              </a:rPr>
              <a:t>dialogic</a:t>
            </a:r>
            <a:r>
              <a:rPr lang="en-GB" dirty="0">
                <a:solidFill>
                  <a:schemeClr val="accent1"/>
                </a:solidFill>
              </a:rPr>
              <a:t>, with emphasis on pupil voice and co-construction of rules.</a:t>
            </a:r>
          </a:p>
        </p:txBody>
      </p:sp>
    </p:spTree>
    <p:extLst>
      <p:ext uri="{BB962C8B-B14F-4D97-AF65-F5344CB8AC3E}">
        <p14:creationId xmlns:p14="http://schemas.microsoft.com/office/powerpoint/2010/main" val="28710509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D05A1-BE09-F8D1-24EB-71799CE69BC0}"/>
              </a:ext>
            </a:extLst>
          </p:cNvPr>
          <p:cNvSpPr>
            <a:spLocks noGrp="1"/>
          </p:cNvSpPr>
          <p:nvPr>
            <p:ph type="title"/>
          </p:nvPr>
        </p:nvSpPr>
        <p:spPr/>
        <p:txBody>
          <a:bodyPr/>
          <a:lstStyle/>
          <a:p>
            <a:r>
              <a:rPr lang="en-GB" b="1" dirty="0" err="1"/>
              <a:t>Effaith</a:t>
            </a:r>
            <a:r>
              <a:rPr lang="en-GB" b="1" dirty="0"/>
              <a:t> </a:t>
            </a:r>
            <a:r>
              <a:rPr lang="en-GB" b="1" dirty="0" err="1"/>
              <a:t>ar</a:t>
            </a:r>
            <a:r>
              <a:rPr lang="en-GB" b="1" dirty="0"/>
              <a:t> </a:t>
            </a:r>
            <a:r>
              <a:rPr lang="en-GB" b="1" dirty="0" err="1"/>
              <a:t>Hyfforddiant</a:t>
            </a:r>
            <a:r>
              <a:rPr lang="en-GB" b="1" dirty="0"/>
              <a:t> </a:t>
            </a:r>
            <a:r>
              <a:rPr lang="en-GB" b="1" dirty="0" err="1"/>
              <a:t>Athrawon</a:t>
            </a:r>
            <a:r>
              <a:rPr lang="en-GB" b="1" dirty="0"/>
              <a:t> a </a:t>
            </a:r>
            <a:r>
              <a:rPr lang="en-GB" b="1" dirty="0" err="1"/>
              <a:t>Deinameg</a:t>
            </a:r>
            <a:r>
              <a:rPr lang="en-GB" b="1" dirty="0"/>
              <a:t> y Dosbarth</a:t>
            </a:r>
            <a:r>
              <a:rPr lang="en-GB" dirty="0"/>
              <a:t> </a:t>
            </a:r>
            <a:r>
              <a:rPr lang="en-GB" b="1" dirty="0"/>
              <a:t>Yng </a:t>
            </a:r>
            <a:r>
              <a:rPr lang="en-GB" b="1" dirty="0" err="1"/>
              <a:t>Nghymru</a:t>
            </a:r>
            <a:r>
              <a:rPr lang="en-GB" b="1" dirty="0"/>
              <a:t>:</a:t>
            </a:r>
            <a:endParaRPr lang="en-GB" dirty="0"/>
          </a:p>
        </p:txBody>
      </p:sp>
      <p:sp>
        <p:nvSpPr>
          <p:cNvPr id="3" name="Content Placeholder 2">
            <a:extLst>
              <a:ext uri="{FF2B5EF4-FFF2-40B4-BE49-F238E27FC236}">
                <a16:creationId xmlns:a16="http://schemas.microsoft.com/office/drawing/2014/main" id="{155FBC3C-27AE-7F1F-6BE9-892588517E96}"/>
              </a:ext>
            </a:extLst>
          </p:cNvPr>
          <p:cNvSpPr>
            <a:spLocks noGrp="1"/>
          </p:cNvSpPr>
          <p:nvPr>
            <p:ph idx="1"/>
          </p:nvPr>
        </p:nvSpPr>
        <p:spPr/>
        <p:txBody>
          <a:bodyPr/>
          <a:lstStyle/>
          <a:p>
            <a:r>
              <a:rPr lang="en-GB" dirty="0"/>
              <a:t>Mae </a:t>
            </a:r>
            <a:r>
              <a:rPr lang="en-GB" dirty="0" err="1"/>
              <a:t>Addysg</a:t>
            </a:r>
            <a:r>
              <a:rPr lang="en-GB" dirty="0"/>
              <a:t> </a:t>
            </a:r>
            <a:r>
              <a:rPr lang="en-GB" dirty="0" err="1"/>
              <a:t>Gychwynnol</a:t>
            </a:r>
            <a:r>
              <a:rPr lang="en-GB" dirty="0"/>
              <a:t> </a:t>
            </a:r>
            <a:r>
              <a:rPr lang="en-GB" dirty="0" err="1"/>
              <a:t>i</a:t>
            </a:r>
            <a:r>
              <a:rPr lang="en-GB" dirty="0"/>
              <a:t> </a:t>
            </a:r>
            <a:r>
              <a:rPr lang="en-GB" dirty="0" err="1"/>
              <a:t>Athrawon</a:t>
            </a:r>
            <a:r>
              <a:rPr lang="en-GB" dirty="0"/>
              <a:t> (AGA) </a:t>
            </a:r>
            <a:r>
              <a:rPr lang="en-GB" dirty="0" err="1"/>
              <a:t>bellach</a:t>
            </a:r>
            <a:r>
              <a:rPr lang="en-GB" dirty="0"/>
              <a:t> </a:t>
            </a:r>
            <a:r>
              <a:rPr lang="en-GB" dirty="0" err="1"/>
              <a:t>yn</a:t>
            </a:r>
            <a:r>
              <a:rPr lang="en-GB" dirty="0"/>
              <a:t> </a:t>
            </a:r>
            <a:r>
              <a:rPr lang="en-GB" dirty="0" err="1"/>
              <a:t>cynnwys</a:t>
            </a:r>
            <a:r>
              <a:rPr lang="en-GB" dirty="0"/>
              <a:t> </a:t>
            </a:r>
            <a:r>
              <a:rPr lang="en-GB" dirty="0" err="1"/>
              <a:t>modiwlau</a:t>
            </a:r>
            <a:r>
              <a:rPr lang="en-GB" dirty="0"/>
              <a:t> </a:t>
            </a:r>
            <a:r>
              <a:rPr lang="en-GB" dirty="0" err="1"/>
              <a:t>ar</a:t>
            </a:r>
            <a:r>
              <a:rPr lang="en-GB" dirty="0"/>
              <a:t> </a:t>
            </a:r>
            <a:r>
              <a:rPr lang="en-GB" dirty="0" err="1"/>
              <a:t>arferion</a:t>
            </a:r>
            <a:r>
              <a:rPr lang="en-GB" dirty="0"/>
              <a:t> </a:t>
            </a:r>
            <a:r>
              <a:rPr lang="en-GB" dirty="0" err="1"/>
              <a:t>sy’n</a:t>
            </a:r>
            <a:r>
              <a:rPr lang="en-GB" dirty="0"/>
              <a:t> </a:t>
            </a:r>
            <a:r>
              <a:rPr lang="en-GB" dirty="0" err="1"/>
              <a:t>ystyriol</a:t>
            </a:r>
            <a:r>
              <a:rPr lang="en-GB" dirty="0"/>
              <a:t> o </a:t>
            </a:r>
            <a:r>
              <a:rPr lang="en-GB" dirty="0" err="1"/>
              <a:t>drawma</a:t>
            </a:r>
            <a:r>
              <a:rPr lang="en-GB" dirty="0"/>
              <a:t>, </a:t>
            </a:r>
            <a:r>
              <a:rPr lang="en-GB" dirty="0" err="1"/>
              <a:t>llythrennedd</a:t>
            </a:r>
            <a:r>
              <a:rPr lang="en-GB" dirty="0"/>
              <a:t> </a:t>
            </a:r>
            <a:r>
              <a:rPr lang="en-GB" dirty="0" err="1"/>
              <a:t>emosiynol</a:t>
            </a:r>
            <a:r>
              <a:rPr lang="en-GB" dirty="0"/>
              <a:t>, a </a:t>
            </a:r>
            <a:r>
              <a:rPr lang="en-GB" dirty="0" err="1"/>
              <a:t>phedagoleg</a:t>
            </a:r>
            <a:r>
              <a:rPr lang="en-GB" dirty="0"/>
              <a:t> </a:t>
            </a:r>
            <a:r>
              <a:rPr lang="en-GB" dirty="0" err="1"/>
              <a:t>gynhwysol</a:t>
            </a:r>
            <a:r>
              <a:rPr lang="en-GB" dirty="0"/>
              <a:t>. </a:t>
            </a:r>
          </a:p>
          <a:p>
            <a:r>
              <a:rPr lang="en-GB" dirty="0" err="1"/>
              <a:t>Anogir</a:t>
            </a:r>
            <a:r>
              <a:rPr lang="en-GB" dirty="0"/>
              <a:t> </a:t>
            </a:r>
            <a:r>
              <a:rPr lang="en-GB" dirty="0" err="1"/>
              <a:t>athrawon</a:t>
            </a:r>
            <a:r>
              <a:rPr lang="en-GB" dirty="0"/>
              <a:t> </a:t>
            </a:r>
            <a:r>
              <a:rPr lang="en-GB" dirty="0" err="1"/>
              <a:t>i</a:t>
            </a:r>
            <a:r>
              <a:rPr lang="en-GB" dirty="0"/>
              <a:t> </a:t>
            </a:r>
            <a:r>
              <a:rPr lang="en-GB" dirty="0" err="1"/>
              <a:t>ddefnyddio</a:t>
            </a:r>
            <a:r>
              <a:rPr lang="en-GB" dirty="0"/>
              <a:t> </a:t>
            </a:r>
            <a:r>
              <a:rPr lang="en-GB" dirty="0" err="1"/>
              <a:t>dulliau</a:t>
            </a:r>
            <a:r>
              <a:rPr lang="en-GB" dirty="0"/>
              <a:t> </a:t>
            </a:r>
            <a:r>
              <a:rPr lang="en-GB" dirty="0" err="1"/>
              <a:t>adferol</a:t>
            </a:r>
            <a:r>
              <a:rPr lang="en-GB" dirty="0"/>
              <a:t>, </a:t>
            </a:r>
            <a:r>
              <a:rPr lang="en-GB" dirty="0" err="1"/>
              <a:t>gan</a:t>
            </a:r>
            <a:r>
              <a:rPr lang="en-GB" dirty="0"/>
              <a:t> </a:t>
            </a:r>
            <a:r>
              <a:rPr lang="en-GB" dirty="0" err="1"/>
              <a:t>ganolbwyntio</a:t>
            </a:r>
            <a:r>
              <a:rPr lang="en-GB" dirty="0"/>
              <a:t> </a:t>
            </a:r>
            <a:r>
              <a:rPr lang="en-GB" dirty="0" err="1"/>
              <a:t>ar</a:t>
            </a:r>
            <a:r>
              <a:rPr lang="en-GB" dirty="0"/>
              <a:t> </a:t>
            </a:r>
            <a:r>
              <a:rPr lang="en-GB" dirty="0" err="1"/>
              <a:t>berthnasoedd</a:t>
            </a:r>
            <a:r>
              <a:rPr lang="en-GB" dirty="0"/>
              <a:t> ac </a:t>
            </a:r>
            <a:r>
              <a:rPr lang="en-GB" dirty="0" err="1"/>
              <a:t>atgyweirio</a:t>
            </a:r>
            <a:r>
              <a:rPr lang="en-GB" dirty="0"/>
              <a:t> </a:t>
            </a:r>
            <a:r>
              <a:rPr lang="en-GB" dirty="0" err="1"/>
              <a:t>yn</a:t>
            </a:r>
            <a:r>
              <a:rPr lang="en-GB" dirty="0"/>
              <a:t> </a:t>
            </a:r>
            <a:r>
              <a:rPr lang="en-GB" dirty="0" err="1"/>
              <a:t>hytrach</a:t>
            </a:r>
            <a:r>
              <a:rPr lang="en-GB" dirty="0"/>
              <a:t> </a:t>
            </a:r>
            <a:r>
              <a:rPr lang="en-GB" dirty="0" err="1"/>
              <a:t>na</a:t>
            </a:r>
            <a:r>
              <a:rPr lang="en-GB" dirty="0"/>
              <a:t> </a:t>
            </a:r>
            <a:r>
              <a:rPr lang="en-GB" dirty="0" err="1"/>
              <a:t>chosbi</a:t>
            </a:r>
            <a:r>
              <a:rPr lang="en-GB" dirty="0"/>
              <a:t>. </a:t>
            </a:r>
          </a:p>
          <a:p>
            <a:r>
              <a:rPr lang="en-GB" dirty="0"/>
              <a:t>Mae </a:t>
            </a:r>
            <a:r>
              <a:rPr lang="en-GB" dirty="0" err="1"/>
              <a:t>deinameg</a:t>
            </a:r>
            <a:r>
              <a:rPr lang="en-GB" dirty="0"/>
              <a:t> y </a:t>
            </a:r>
            <a:r>
              <a:rPr lang="en-GB" dirty="0" err="1"/>
              <a:t>dosbarth</a:t>
            </a:r>
            <a:r>
              <a:rPr lang="en-GB" dirty="0"/>
              <a:t> </a:t>
            </a:r>
            <a:r>
              <a:rPr lang="en-GB" dirty="0" err="1"/>
              <a:t>yn</a:t>
            </a:r>
            <a:r>
              <a:rPr lang="en-GB" dirty="0"/>
              <a:t> </a:t>
            </a:r>
            <a:r>
              <a:rPr lang="en-GB" dirty="0" err="1"/>
              <a:t>tueddu</a:t>
            </a:r>
            <a:r>
              <a:rPr lang="en-GB" dirty="0"/>
              <a:t> </a:t>
            </a:r>
            <a:r>
              <a:rPr lang="en-GB" dirty="0" err="1"/>
              <a:t>i</a:t>
            </a:r>
            <a:r>
              <a:rPr lang="en-GB" dirty="0"/>
              <a:t> </a:t>
            </a:r>
            <a:r>
              <a:rPr lang="en-GB" dirty="0" err="1"/>
              <a:t>fod</a:t>
            </a:r>
            <a:r>
              <a:rPr lang="en-GB" dirty="0"/>
              <a:t> </a:t>
            </a:r>
            <a:r>
              <a:rPr lang="en-GB" dirty="0" err="1"/>
              <a:t>yn</a:t>
            </a:r>
            <a:r>
              <a:rPr lang="en-GB" dirty="0"/>
              <a:t> </a:t>
            </a:r>
            <a:r>
              <a:rPr lang="en-GB" dirty="0" err="1"/>
              <a:t>fwy</a:t>
            </a:r>
            <a:r>
              <a:rPr lang="en-GB" dirty="0"/>
              <a:t> </a:t>
            </a:r>
            <a:r>
              <a:rPr lang="en-GB" dirty="0" err="1"/>
              <a:t>deialogol</a:t>
            </a:r>
            <a:r>
              <a:rPr lang="en-GB" dirty="0"/>
              <a:t>, </a:t>
            </a:r>
            <a:r>
              <a:rPr lang="en-GB" dirty="0" err="1"/>
              <a:t>gyda</a:t>
            </a:r>
            <a:r>
              <a:rPr lang="en-GB" dirty="0"/>
              <a:t> </a:t>
            </a:r>
            <a:r>
              <a:rPr lang="en-GB" dirty="0" err="1"/>
              <a:t>phwyslais</a:t>
            </a:r>
            <a:r>
              <a:rPr lang="en-GB" dirty="0"/>
              <a:t> </a:t>
            </a:r>
            <a:r>
              <a:rPr lang="en-GB" dirty="0" err="1"/>
              <a:t>ar</a:t>
            </a:r>
            <a:r>
              <a:rPr lang="en-GB" dirty="0"/>
              <a:t> lais y </a:t>
            </a:r>
            <a:r>
              <a:rPr lang="en-GB" dirty="0" err="1"/>
              <a:t>disgybl</a:t>
            </a:r>
            <a:r>
              <a:rPr lang="en-GB" dirty="0"/>
              <a:t> a </a:t>
            </a:r>
            <a:r>
              <a:rPr lang="en-GB" dirty="0" err="1"/>
              <a:t>chyd-greu</a:t>
            </a:r>
            <a:r>
              <a:rPr lang="en-GB" dirty="0"/>
              <a:t> </a:t>
            </a:r>
            <a:r>
              <a:rPr lang="en-GB" dirty="0" err="1"/>
              <a:t>rheolau</a:t>
            </a:r>
            <a:r>
              <a:rPr lang="en-GB" dirty="0"/>
              <a:t>.</a:t>
            </a:r>
          </a:p>
        </p:txBody>
      </p:sp>
    </p:spTree>
    <p:extLst>
      <p:ext uri="{BB962C8B-B14F-4D97-AF65-F5344CB8AC3E}">
        <p14:creationId xmlns:p14="http://schemas.microsoft.com/office/powerpoint/2010/main" val="23738397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31FBF9A0-B36D-3F93-4BD9-CD48968E8E7A}"/>
              </a:ext>
            </a:extLst>
          </p:cNvPr>
          <p:cNvGraphicFramePr>
            <a:graphicFrameLocks noGrp="1"/>
          </p:cNvGraphicFramePr>
          <p:nvPr>
            <p:ph idx="1"/>
            <p:extLst>
              <p:ext uri="{D42A27DB-BD31-4B8C-83A1-F6EECF244321}">
                <p14:modId xmlns:p14="http://schemas.microsoft.com/office/powerpoint/2010/main" val="3256188570"/>
              </p:ext>
            </p:extLst>
          </p:nvPr>
        </p:nvGraphicFramePr>
        <p:xfrm>
          <a:off x="1008927" y="1250067"/>
          <a:ext cx="10174146" cy="4884514"/>
        </p:xfrm>
        <a:graphic>
          <a:graphicData uri="http://schemas.openxmlformats.org/drawingml/2006/table">
            <a:tbl>
              <a:tblPr/>
              <a:tblGrid>
                <a:gridCol w="3502538">
                  <a:extLst>
                    <a:ext uri="{9D8B030D-6E8A-4147-A177-3AD203B41FA5}">
                      <a16:colId xmlns:a16="http://schemas.microsoft.com/office/drawing/2014/main" val="1722188133"/>
                    </a:ext>
                  </a:extLst>
                </a:gridCol>
                <a:gridCol w="2875112">
                  <a:extLst>
                    <a:ext uri="{9D8B030D-6E8A-4147-A177-3AD203B41FA5}">
                      <a16:colId xmlns:a16="http://schemas.microsoft.com/office/drawing/2014/main" val="3716869471"/>
                    </a:ext>
                  </a:extLst>
                </a:gridCol>
                <a:gridCol w="3796496">
                  <a:extLst>
                    <a:ext uri="{9D8B030D-6E8A-4147-A177-3AD203B41FA5}">
                      <a16:colId xmlns:a16="http://schemas.microsoft.com/office/drawing/2014/main" val="2128196912"/>
                    </a:ext>
                  </a:extLst>
                </a:gridCol>
              </a:tblGrid>
              <a:tr h="315221">
                <a:tc>
                  <a:txBody>
                    <a:bodyPr/>
                    <a:lstStyle/>
                    <a:p>
                      <a:pPr>
                        <a:buNone/>
                      </a:pPr>
                      <a:r>
                        <a:rPr lang="en-GB" sz="1600" b="1">
                          <a:solidFill>
                            <a:schemeClr val="accent1"/>
                          </a:solidFill>
                        </a:rPr>
                        <a:t>Aspect</a:t>
                      </a:r>
                      <a:endParaRPr lang="en-GB" sz="1600">
                        <a:solidFill>
                          <a:schemeClr val="accent1"/>
                        </a:solidFill>
                      </a:endParaRPr>
                    </a:p>
                  </a:txBody>
                  <a:tcPr marL="61697" marR="61697" marT="30849" marB="30849" anchor="ctr">
                    <a:lnL>
                      <a:noFill/>
                    </a:lnL>
                    <a:lnR>
                      <a:noFill/>
                    </a:lnR>
                    <a:lnT>
                      <a:noFill/>
                    </a:lnT>
                    <a:lnB>
                      <a:noFill/>
                    </a:lnB>
                    <a:noFill/>
                  </a:tcPr>
                </a:tc>
                <a:tc>
                  <a:txBody>
                    <a:bodyPr/>
                    <a:lstStyle/>
                    <a:p>
                      <a:pPr>
                        <a:buNone/>
                      </a:pPr>
                      <a:r>
                        <a:rPr lang="en-GB" sz="1600" b="1">
                          <a:solidFill>
                            <a:schemeClr val="accent1"/>
                          </a:solidFill>
                        </a:rPr>
                        <a:t>Wales</a:t>
                      </a:r>
                      <a:endParaRPr lang="en-GB" sz="1600">
                        <a:solidFill>
                          <a:schemeClr val="accent1"/>
                        </a:solidFill>
                      </a:endParaRPr>
                    </a:p>
                  </a:txBody>
                  <a:tcPr marL="61697" marR="61697" marT="30849" marB="30849" anchor="ctr">
                    <a:lnL>
                      <a:noFill/>
                    </a:lnL>
                    <a:lnR>
                      <a:noFill/>
                    </a:lnR>
                    <a:lnT>
                      <a:noFill/>
                    </a:lnT>
                    <a:lnB>
                      <a:noFill/>
                    </a:lnB>
                    <a:noFill/>
                  </a:tcPr>
                </a:tc>
                <a:tc>
                  <a:txBody>
                    <a:bodyPr/>
                    <a:lstStyle/>
                    <a:p>
                      <a:pPr>
                        <a:buNone/>
                      </a:pPr>
                      <a:r>
                        <a:rPr lang="en-GB" sz="1600" b="1" dirty="0">
                          <a:solidFill>
                            <a:schemeClr val="accent1"/>
                          </a:solidFill>
                        </a:rPr>
                        <a:t>England</a:t>
                      </a:r>
                      <a:endParaRPr lang="en-GB" sz="1600" dirty="0">
                        <a:solidFill>
                          <a:schemeClr val="accent1"/>
                        </a:solidFill>
                      </a:endParaRPr>
                    </a:p>
                  </a:txBody>
                  <a:tcPr marL="61697" marR="61697" marT="30849" marB="30849" anchor="ctr">
                    <a:lnL>
                      <a:noFill/>
                    </a:lnL>
                    <a:lnR>
                      <a:noFill/>
                    </a:lnR>
                    <a:lnT>
                      <a:noFill/>
                    </a:lnT>
                    <a:lnB>
                      <a:noFill/>
                    </a:lnB>
                    <a:noFill/>
                  </a:tcPr>
                </a:tc>
                <a:extLst>
                  <a:ext uri="{0D108BD9-81ED-4DB2-BD59-A6C34878D82A}">
                    <a16:rowId xmlns:a16="http://schemas.microsoft.com/office/drawing/2014/main" val="1019225657"/>
                  </a:ext>
                </a:extLst>
              </a:tr>
              <a:tr h="566789">
                <a:tc>
                  <a:txBody>
                    <a:bodyPr/>
                    <a:lstStyle/>
                    <a:p>
                      <a:pPr>
                        <a:buNone/>
                      </a:pPr>
                      <a:r>
                        <a:rPr lang="en-GB" sz="1600" b="1" dirty="0">
                          <a:solidFill>
                            <a:schemeClr val="accent1"/>
                          </a:solidFill>
                        </a:rPr>
                        <a:t>Policy Foundation</a:t>
                      </a:r>
                      <a:endParaRPr lang="en-GB" sz="1600" dirty="0">
                        <a:solidFill>
                          <a:schemeClr val="accent1"/>
                        </a:solidFill>
                      </a:endParaRPr>
                    </a:p>
                  </a:txBody>
                  <a:tcPr marL="61697" marR="61697" marT="30849" marB="30849" anchor="ctr">
                    <a:lnL>
                      <a:noFill/>
                    </a:lnL>
                    <a:lnR>
                      <a:noFill/>
                    </a:lnR>
                    <a:lnT>
                      <a:noFill/>
                    </a:lnT>
                    <a:lnB>
                      <a:noFill/>
                    </a:lnB>
                    <a:noFill/>
                  </a:tcPr>
                </a:tc>
                <a:tc>
                  <a:txBody>
                    <a:bodyPr/>
                    <a:lstStyle/>
                    <a:p>
                      <a:pPr>
                        <a:buNone/>
                      </a:pPr>
                      <a:r>
                        <a:rPr lang="en-GB" sz="1600">
                          <a:solidFill>
                            <a:schemeClr val="accent1"/>
                          </a:solidFill>
                        </a:rPr>
                        <a:t>Curriculum for Wales; NBAR; School Effectiveness Framework</a:t>
                      </a:r>
                    </a:p>
                  </a:txBody>
                  <a:tcPr marL="61697" marR="61697" marT="30849" marB="30849" anchor="ctr">
                    <a:lnL>
                      <a:noFill/>
                    </a:lnL>
                    <a:lnR>
                      <a:noFill/>
                    </a:lnR>
                    <a:lnT>
                      <a:noFill/>
                    </a:lnT>
                    <a:lnB>
                      <a:noFill/>
                    </a:lnB>
                    <a:noFill/>
                  </a:tcPr>
                </a:tc>
                <a:tc>
                  <a:txBody>
                    <a:bodyPr/>
                    <a:lstStyle/>
                    <a:p>
                      <a:pPr>
                        <a:buNone/>
                      </a:pPr>
                      <a:r>
                        <a:rPr lang="en-GB" sz="1600" dirty="0">
                          <a:solidFill>
                            <a:schemeClr val="accent1"/>
                          </a:solidFill>
                        </a:rPr>
                        <a:t>Teachers’ Standards; Ofsted Framework; Behaviour Hubs</a:t>
                      </a:r>
                    </a:p>
                  </a:txBody>
                  <a:tcPr marL="61697" marR="61697" marT="30849" marB="30849" anchor="ctr">
                    <a:lnL>
                      <a:noFill/>
                    </a:lnL>
                    <a:lnR>
                      <a:noFill/>
                    </a:lnR>
                    <a:lnT>
                      <a:noFill/>
                    </a:lnT>
                    <a:lnB>
                      <a:noFill/>
                    </a:lnB>
                    <a:noFill/>
                  </a:tcPr>
                </a:tc>
                <a:extLst>
                  <a:ext uri="{0D108BD9-81ED-4DB2-BD59-A6C34878D82A}">
                    <a16:rowId xmlns:a16="http://schemas.microsoft.com/office/drawing/2014/main" val="1547056698"/>
                  </a:ext>
                </a:extLst>
              </a:tr>
              <a:tr h="566789">
                <a:tc>
                  <a:txBody>
                    <a:bodyPr/>
                    <a:lstStyle/>
                    <a:p>
                      <a:pPr>
                        <a:buNone/>
                      </a:pPr>
                      <a:r>
                        <a:rPr lang="en-GB" sz="1600" b="1">
                          <a:solidFill>
                            <a:schemeClr val="accent1"/>
                          </a:solidFill>
                        </a:rPr>
                        <a:t>Core Philosophy</a:t>
                      </a:r>
                      <a:endParaRPr lang="en-GB" sz="1600">
                        <a:solidFill>
                          <a:schemeClr val="accent1"/>
                        </a:solidFill>
                      </a:endParaRPr>
                    </a:p>
                  </a:txBody>
                  <a:tcPr marL="61697" marR="61697" marT="30849" marB="30849" anchor="ctr">
                    <a:lnL>
                      <a:noFill/>
                    </a:lnL>
                    <a:lnR>
                      <a:noFill/>
                    </a:lnR>
                    <a:lnT>
                      <a:noFill/>
                    </a:lnT>
                    <a:lnB>
                      <a:noFill/>
                    </a:lnB>
                    <a:noFill/>
                  </a:tcPr>
                </a:tc>
                <a:tc>
                  <a:txBody>
                    <a:bodyPr/>
                    <a:lstStyle/>
                    <a:p>
                      <a:pPr>
                        <a:buNone/>
                      </a:pPr>
                      <a:r>
                        <a:rPr lang="en-GB" sz="1600" dirty="0">
                          <a:solidFill>
                            <a:schemeClr val="accent1"/>
                          </a:solidFill>
                        </a:rPr>
                        <a:t>Rights-based, inclusive, pupil voice, well-being focused</a:t>
                      </a:r>
                    </a:p>
                  </a:txBody>
                  <a:tcPr marL="61697" marR="61697" marT="30849" marB="30849" anchor="ctr">
                    <a:lnL>
                      <a:noFill/>
                    </a:lnL>
                    <a:lnR>
                      <a:noFill/>
                    </a:lnR>
                    <a:lnT>
                      <a:noFill/>
                    </a:lnT>
                    <a:lnB>
                      <a:noFill/>
                    </a:lnB>
                    <a:noFill/>
                  </a:tcPr>
                </a:tc>
                <a:tc>
                  <a:txBody>
                    <a:bodyPr/>
                    <a:lstStyle/>
                    <a:p>
                      <a:pPr>
                        <a:buNone/>
                      </a:pPr>
                      <a:r>
                        <a:rPr lang="en-GB" sz="1600" dirty="0">
                          <a:solidFill>
                            <a:schemeClr val="accent1"/>
                          </a:solidFill>
                        </a:rPr>
                        <a:t>High expectations, discipline, consistency, academic outcomes</a:t>
                      </a:r>
                    </a:p>
                  </a:txBody>
                  <a:tcPr marL="61697" marR="61697" marT="30849" marB="30849" anchor="ctr">
                    <a:lnL>
                      <a:noFill/>
                    </a:lnL>
                    <a:lnR>
                      <a:noFill/>
                    </a:lnR>
                    <a:lnT>
                      <a:noFill/>
                    </a:lnT>
                    <a:lnB>
                      <a:noFill/>
                    </a:lnB>
                    <a:noFill/>
                  </a:tcPr>
                </a:tc>
                <a:extLst>
                  <a:ext uri="{0D108BD9-81ED-4DB2-BD59-A6C34878D82A}">
                    <a16:rowId xmlns:a16="http://schemas.microsoft.com/office/drawing/2014/main" val="3987322689"/>
                  </a:ext>
                </a:extLst>
              </a:tr>
              <a:tr h="709168">
                <a:tc>
                  <a:txBody>
                    <a:bodyPr/>
                    <a:lstStyle/>
                    <a:p>
                      <a:pPr>
                        <a:buNone/>
                      </a:pPr>
                      <a:r>
                        <a:rPr lang="en-GB" sz="1600" b="1">
                          <a:solidFill>
                            <a:schemeClr val="accent1"/>
                          </a:solidFill>
                        </a:rPr>
                        <a:t>Behaviour Management Tools</a:t>
                      </a:r>
                      <a:endParaRPr lang="en-GB" sz="1600">
                        <a:solidFill>
                          <a:schemeClr val="accent1"/>
                        </a:solidFill>
                      </a:endParaRPr>
                    </a:p>
                  </a:txBody>
                  <a:tcPr marL="61697" marR="61697" marT="30849" marB="30849" anchor="ctr">
                    <a:lnL>
                      <a:noFill/>
                    </a:lnL>
                    <a:lnR>
                      <a:noFill/>
                    </a:lnR>
                    <a:lnT>
                      <a:noFill/>
                    </a:lnT>
                    <a:lnB>
                      <a:noFill/>
                    </a:lnB>
                    <a:noFill/>
                  </a:tcPr>
                </a:tc>
                <a:tc>
                  <a:txBody>
                    <a:bodyPr/>
                    <a:lstStyle/>
                    <a:p>
                      <a:pPr>
                        <a:buNone/>
                      </a:pPr>
                      <a:r>
                        <a:rPr lang="en-GB" sz="1600" dirty="0">
                          <a:solidFill>
                            <a:schemeClr val="accent1"/>
                          </a:solidFill>
                        </a:rPr>
                        <a:t>Restorative practices, ABC approach, personalized support</a:t>
                      </a:r>
                    </a:p>
                  </a:txBody>
                  <a:tcPr marL="61697" marR="61697" marT="30849" marB="30849" anchor="ctr">
                    <a:lnL>
                      <a:noFill/>
                    </a:lnL>
                    <a:lnR>
                      <a:noFill/>
                    </a:lnR>
                    <a:lnT>
                      <a:noFill/>
                    </a:lnT>
                    <a:lnB>
                      <a:noFill/>
                    </a:lnB>
                    <a:noFill/>
                  </a:tcPr>
                </a:tc>
                <a:tc>
                  <a:txBody>
                    <a:bodyPr/>
                    <a:lstStyle/>
                    <a:p>
                      <a:pPr>
                        <a:buNone/>
                      </a:pPr>
                      <a:r>
                        <a:rPr lang="en-GB" sz="1600" dirty="0">
                          <a:solidFill>
                            <a:schemeClr val="accent1"/>
                          </a:solidFill>
                        </a:rPr>
                        <a:t>Sanctions and rewards, behaviour policies, zero-tolerance in some schools</a:t>
                      </a:r>
                    </a:p>
                  </a:txBody>
                  <a:tcPr marL="61697" marR="61697" marT="30849" marB="30849" anchor="ctr">
                    <a:lnL>
                      <a:noFill/>
                    </a:lnL>
                    <a:lnR>
                      <a:noFill/>
                    </a:lnR>
                    <a:lnT>
                      <a:noFill/>
                    </a:lnT>
                    <a:lnB>
                      <a:noFill/>
                    </a:lnB>
                    <a:noFill/>
                  </a:tcPr>
                </a:tc>
                <a:extLst>
                  <a:ext uri="{0D108BD9-81ED-4DB2-BD59-A6C34878D82A}">
                    <a16:rowId xmlns:a16="http://schemas.microsoft.com/office/drawing/2014/main" val="600709670"/>
                  </a:ext>
                </a:extLst>
              </a:tr>
              <a:tr h="818357">
                <a:tc>
                  <a:txBody>
                    <a:bodyPr/>
                    <a:lstStyle/>
                    <a:p>
                      <a:pPr>
                        <a:buNone/>
                      </a:pPr>
                      <a:r>
                        <a:rPr lang="en-GB" sz="1600" b="1" dirty="0">
                          <a:solidFill>
                            <a:schemeClr val="accent1"/>
                          </a:solidFill>
                        </a:rPr>
                        <a:t>Teacher Training Focus</a:t>
                      </a:r>
                      <a:endParaRPr lang="en-GB" sz="1600" dirty="0">
                        <a:solidFill>
                          <a:schemeClr val="accent1"/>
                        </a:solidFill>
                      </a:endParaRPr>
                    </a:p>
                  </a:txBody>
                  <a:tcPr marL="61697" marR="61697" marT="30849" marB="30849" anchor="ctr">
                    <a:lnL>
                      <a:noFill/>
                    </a:lnL>
                    <a:lnR>
                      <a:noFill/>
                    </a:lnR>
                    <a:lnT>
                      <a:noFill/>
                    </a:lnT>
                    <a:lnB>
                      <a:noFill/>
                    </a:lnB>
                    <a:noFill/>
                  </a:tcPr>
                </a:tc>
                <a:tc>
                  <a:txBody>
                    <a:bodyPr/>
                    <a:lstStyle/>
                    <a:p>
                      <a:pPr>
                        <a:buNone/>
                      </a:pPr>
                      <a:r>
                        <a:rPr lang="en-GB" sz="1600">
                          <a:solidFill>
                            <a:schemeClr val="accent1"/>
                          </a:solidFill>
                        </a:rPr>
                        <a:t>Emphasis on emotional intelligence, relationships, and holistic support</a:t>
                      </a:r>
                    </a:p>
                  </a:txBody>
                  <a:tcPr marL="61697" marR="61697" marT="30849" marB="30849" anchor="ctr">
                    <a:lnL>
                      <a:noFill/>
                    </a:lnL>
                    <a:lnR>
                      <a:noFill/>
                    </a:lnR>
                    <a:lnT>
                      <a:noFill/>
                    </a:lnT>
                    <a:lnB>
                      <a:noFill/>
                    </a:lnB>
                    <a:noFill/>
                  </a:tcPr>
                </a:tc>
                <a:tc>
                  <a:txBody>
                    <a:bodyPr/>
                    <a:lstStyle/>
                    <a:p>
                      <a:pPr>
                        <a:buNone/>
                      </a:pPr>
                      <a:r>
                        <a:rPr lang="en-GB" sz="1600" dirty="0">
                          <a:solidFill>
                            <a:schemeClr val="accent1"/>
                          </a:solidFill>
                        </a:rPr>
                        <a:t>Strong focus on behaviour management techniques and authority</a:t>
                      </a:r>
                    </a:p>
                  </a:txBody>
                  <a:tcPr marL="61697" marR="61697" marT="30849" marB="30849" anchor="ctr">
                    <a:lnL>
                      <a:noFill/>
                    </a:lnL>
                    <a:lnR>
                      <a:noFill/>
                    </a:lnR>
                    <a:lnT>
                      <a:noFill/>
                    </a:lnT>
                    <a:lnB>
                      <a:noFill/>
                    </a:lnB>
                    <a:noFill/>
                  </a:tcPr>
                </a:tc>
                <a:extLst>
                  <a:ext uri="{0D108BD9-81ED-4DB2-BD59-A6C34878D82A}">
                    <a16:rowId xmlns:a16="http://schemas.microsoft.com/office/drawing/2014/main" val="2254544598"/>
                  </a:ext>
                </a:extLst>
              </a:tr>
              <a:tr h="566789">
                <a:tc>
                  <a:txBody>
                    <a:bodyPr/>
                    <a:lstStyle/>
                    <a:p>
                      <a:pPr>
                        <a:buNone/>
                      </a:pPr>
                      <a:r>
                        <a:rPr lang="en-GB" sz="1600" b="1">
                          <a:solidFill>
                            <a:schemeClr val="accent1"/>
                          </a:solidFill>
                        </a:rPr>
                        <a:t>External Support</a:t>
                      </a:r>
                      <a:endParaRPr lang="en-GB" sz="1600">
                        <a:solidFill>
                          <a:schemeClr val="accent1"/>
                        </a:solidFill>
                      </a:endParaRPr>
                    </a:p>
                  </a:txBody>
                  <a:tcPr marL="61697" marR="61697" marT="30849" marB="30849" anchor="ctr">
                    <a:lnL>
                      <a:noFill/>
                    </a:lnL>
                    <a:lnR>
                      <a:noFill/>
                    </a:lnR>
                    <a:lnT>
                      <a:noFill/>
                    </a:lnT>
                    <a:lnB>
                      <a:noFill/>
                    </a:lnB>
                    <a:noFill/>
                  </a:tcPr>
                </a:tc>
                <a:tc>
                  <a:txBody>
                    <a:bodyPr/>
                    <a:lstStyle/>
                    <a:p>
                      <a:pPr>
                        <a:buNone/>
                      </a:pPr>
                      <a:r>
                        <a:rPr lang="en-GB" sz="1600">
                          <a:solidFill>
                            <a:schemeClr val="accent1"/>
                          </a:solidFill>
                        </a:rPr>
                        <a:t>Multi-agency collaboration, local authority inclusion teams</a:t>
                      </a:r>
                    </a:p>
                  </a:txBody>
                  <a:tcPr marL="61697" marR="61697" marT="30849" marB="30849" anchor="ctr">
                    <a:lnL>
                      <a:noFill/>
                    </a:lnL>
                    <a:lnR>
                      <a:noFill/>
                    </a:lnR>
                    <a:lnT>
                      <a:noFill/>
                    </a:lnT>
                    <a:lnB>
                      <a:noFill/>
                    </a:lnB>
                    <a:noFill/>
                  </a:tcPr>
                </a:tc>
                <a:tc>
                  <a:txBody>
                    <a:bodyPr/>
                    <a:lstStyle/>
                    <a:p>
                      <a:pPr>
                        <a:buNone/>
                      </a:pPr>
                      <a:r>
                        <a:rPr lang="en-GB" sz="1600" dirty="0">
                          <a:solidFill>
                            <a:schemeClr val="accent1"/>
                          </a:solidFill>
                        </a:rPr>
                        <a:t>Behaviour Hubs, DfE-funded CPD programs</a:t>
                      </a:r>
                    </a:p>
                  </a:txBody>
                  <a:tcPr marL="61697" marR="61697" marT="30849" marB="30849" anchor="ctr">
                    <a:lnL>
                      <a:noFill/>
                    </a:lnL>
                    <a:lnR>
                      <a:noFill/>
                    </a:lnR>
                    <a:lnT>
                      <a:noFill/>
                    </a:lnT>
                    <a:lnB>
                      <a:noFill/>
                    </a:lnB>
                    <a:noFill/>
                  </a:tcPr>
                </a:tc>
                <a:extLst>
                  <a:ext uri="{0D108BD9-81ED-4DB2-BD59-A6C34878D82A}">
                    <a16:rowId xmlns:a16="http://schemas.microsoft.com/office/drawing/2014/main" val="1806193699"/>
                  </a:ext>
                </a:extLst>
              </a:tr>
              <a:tr h="566789">
                <a:tc>
                  <a:txBody>
                    <a:bodyPr/>
                    <a:lstStyle/>
                    <a:p>
                      <a:pPr>
                        <a:buNone/>
                      </a:pPr>
                      <a:r>
                        <a:rPr lang="en-GB" sz="1600" b="1">
                          <a:solidFill>
                            <a:schemeClr val="accent1"/>
                          </a:solidFill>
                        </a:rPr>
                        <a:t>Assessment Link</a:t>
                      </a:r>
                      <a:endParaRPr lang="en-GB" sz="1600">
                        <a:solidFill>
                          <a:schemeClr val="accent1"/>
                        </a:solidFill>
                      </a:endParaRPr>
                    </a:p>
                  </a:txBody>
                  <a:tcPr marL="61697" marR="61697" marT="30849" marB="30849" anchor="ctr">
                    <a:lnL>
                      <a:noFill/>
                    </a:lnL>
                    <a:lnR>
                      <a:noFill/>
                    </a:lnR>
                    <a:lnT>
                      <a:noFill/>
                    </a:lnT>
                    <a:lnB>
                      <a:noFill/>
                    </a:lnB>
                    <a:noFill/>
                  </a:tcPr>
                </a:tc>
                <a:tc>
                  <a:txBody>
                    <a:bodyPr/>
                    <a:lstStyle/>
                    <a:p>
                      <a:pPr>
                        <a:buNone/>
                      </a:pPr>
                      <a:r>
                        <a:rPr lang="en-GB" sz="1600">
                          <a:solidFill>
                            <a:schemeClr val="accent1"/>
                          </a:solidFill>
                        </a:rPr>
                        <a:t>Developmental pathways, formative assessment</a:t>
                      </a:r>
                    </a:p>
                  </a:txBody>
                  <a:tcPr marL="61697" marR="61697" marT="30849" marB="30849" anchor="ctr">
                    <a:lnL>
                      <a:noFill/>
                    </a:lnL>
                    <a:lnR>
                      <a:noFill/>
                    </a:lnR>
                    <a:lnT>
                      <a:noFill/>
                    </a:lnT>
                    <a:lnB>
                      <a:noFill/>
                    </a:lnB>
                    <a:noFill/>
                  </a:tcPr>
                </a:tc>
                <a:tc>
                  <a:txBody>
                    <a:bodyPr/>
                    <a:lstStyle/>
                    <a:p>
                      <a:pPr>
                        <a:buNone/>
                      </a:pPr>
                      <a:r>
                        <a:rPr lang="en-GB" sz="1600" dirty="0">
                          <a:solidFill>
                            <a:schemeClr val="accent1"/>
                          </a:solidFill>
                        </a:rPr>
                        <a:t>Behaviour linked to academic performance and Ofsted ratings</a:t>
                      </a:r>
                    </a:p>
                  </a:txBody>
                  <a:tcPr marL="61697" marR="61697" marT="30849" marB="30849" anchor="ctr">
                    <a:lnL>
                      <a:noFill/>
                    </a:lnL>
                    <a:lnR>
                      <a:noFill/>
                    </a:lnR>
                    <a:lnT>
                      <a:noFill/>
                    </a:lnT>
                    <a:lnB>
                      <a:noFill/>
                    </a:lnB>
                    <a:noFill/>
                  </a:tcPr>
                </a:tc>
                <a:extLst>
                  <a:ext uri="{0D108BD9-81ED-4DB2-BD59-A6C34878D82A}">
                    <a16:rowId xmlns:a16="http://schemas.microsoft.com/office/drawing/2014/main" val="2188957039"/>
                  </a:ext>
                </a:extLst>
              </a:tr>
              <a:tr h="774612">
                <a:tc>
                  <a:txBody>
                    <a:bodyPr/>
                    <a:lstStyle/>
                    <a:p>
                      <a:pPr>
                        <a:buNone/>
                      </a:pPr>
                      <a:r>
                        <a:rPr lang="en-GB" sz="1600" b="1">
                          <a:solidFill>
                            <a:schemeClr val="accent1"/>
                          </a:solidFill>
                        </a:rPr>
                        <a:t>Technology Use</a:t>
                      </a:r>
                      <a:endParaRPr lang="en-GB" sz="1600">
                        <a:solidFill>
                          <a:schemeClr val="accent1"/>
                        </a:solidFill>
                      </a:endParaRPr>
                    </a:p>
                  </a:txBody>
                  <a:tcPr marL="61697" marR="61697" marT="30849" marB="30849" anchor="ctr">
                    <a:lnL>
                      <a:noFill/>
                    </a:lnL>
                    <a:lnR>
                      <a:noFill/>
                    </a:lnR>
                    <a:lnT>
                      <a:noFill/>
                    </a:lnT>
                    <a:lnB>
                      <a:noFill/>
                    </a:lnB>
                    <a:noFill/>
                  </a:tcPr>
                </a:tc>
                <a:tc>
                  <a:txBody>
                    <a:bodyPr/>
                    <a:lstStyle/>
                    <a:p>
                      <a:pPr>
                        <a:buNone/>
                      </a:pPr>
                      <a:r>
                        <a:rPr lang="en-GB" sz="1600" dirty="0">
                          <a:solidFill>
                            <a:schemeClr val="accent1"/>
                          </a:solidFill>
                        </a:rPr>
                        <a:t>Less emphasis, more relational and developmental</a:t>
                      </a:r>
                    </a:p>
                  </a:txBody>
                  <a:tcPr marL="61697" marR="61697" marT="30849" marB="30849" anchor="ctr">
                    <a:lnL>
                      <a:noFill/>
                    </a:lnL>
                    <a:lnR>
                      <a:noFill/>
                    </a:lnR>
                    <a:lnT>
                      <a:noFill/>
                    </a:lnT>
                    <a:lnB>
                      <a:noFill/>
                    </a:lnB>
                    <a:noFill/>
                  </a:tcPr>
                </a:tc>
                <a:tc>
                  <a:txBody>
                    <a:bodyPr/>
                    <a:lstStyle/>
                    <a:p>
                      <a:pPr>
                        <a:buNone/>
                      </a:pPr>
                      <a:r>
                        <a:rPr lang="en-GB" sz="1600" dirty="0">
                          <a:solidFill>
                            <a:schemeClr val="accent1"/>
                          </a:solidFill>
                        </a:rPr>
                        <a:t>Tools like ClassDojo, Prodigy, </a:t>
                      </a:r>
                      <a:r>
                        <a:rPr lang="en-GB" sz="1600" dirty="0" err="1">
                          <a:solidFill>
                            <a:schemeClr val="accent1"/>
                          </a:solidFill>
                        </a:rPr>
                        <a:t>GoNoodle</a:t>
                      </a:r>
                      <a:r>
                        <a:rPr lang="en-GB" sz="1600" dirty="0">
                          <a:solidFill>
                            <a:schemeClr val="accent1"/>
                          </a:solidFill>
                        </a:rPr>
                        <a:t> for behaviour tracking</a:t>
                      </a:r>
                    </a:p>
                  </a:txBody>
                  <a:tcPr marL="61697" marR="61697" marT="30849" marB="30849" anchor="ctr">
                    <a:lnL>
                      <a:noFill/>
                    </a:lnL>
                    <a:lnR>
                      <a:noFill/>
                    </a:lnR>
                    <a:lnT>
                      <a:noFill/>
                    </a:lnT>
                    <a:lnB>
                      <a:noFill/>
                    </a:lnB>
                    <a:noFill/>
                  </a:tcPr>
                </a:tc>
                <a:extLst>
                  <a:ext uri="{0D108BD9-81ED-4DB2-BD59-A6C34878D82A}">
                    <a16:rowId xmlns:a16="http://schemas.microsoft.com/office/drawing/2014/main" val="552989497"/>
                  </a:ext>
                </a:extLst>
              </a:tr>
            </a:tbl>
          </a:graphicData>
        </a:graphic>
      </p:graphicFrame>
      <p:sp>
        <p:nvSpPr>
          <p:cNvPr id="5" name="Rectangle 1">
            <a:extLst>
              <a:ext uri="{FF2B5EF4-FFF2-40B4-BE49-F238E27FC236}">
                <a16:creationId xmlns:a16="http://schemas.microsoft.com/office/drawing/2014/main" id="{1DC806EF-F208-D205-C30C-97C944CE568D}"/>
              </a:ext>
            </a:extLst>
          </p:cNvPr>
          <p:cNvSpPr>
            <a:spLocks noGrp="1" noChangeArrowheads="1"/>
          </p:cNvSpPr>
          <p:nvPr>
            <p:ph type="title"/>
          </p:nvPr>
        </p:nvSpPr>
        <p:spPr bwMode="auto">
          <a:xfrm>
            <a:off x="-1657180" y="546698"/>
            <a:ext cx="13295902" cy="9848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1" i="0" u="none" strike="noStrike" cap="none" normalizeH="0" baseline="0" dirty="0">
              <a:ln>
                <a:noFill/>
              </a:ln>
              <a:solidFill>
                <a:schemeClr val="tx1"/>
              </a:solidFill>
              <a:effectLst/>
              <a:latin typeface="Arial" panose="020B0604020202020204" pitchFamily="34" charset="0"/>
            </a:endParaRPr>
          </a:p>
          <a:p>
            <a:pPr eaLnBrk="0" fontAlgn="base" hangingPunct="0">
              <a:lnSpc>
                <a:spcPct val="100000"/>
              </a:lnSpc>
              <a:spcAft>
                <a:spcPct val="0"/>
              </a:spcAft>
            </a:pPr>
            <a:r>
              <a:rPr lang="en-GB" sz="1800" dirty="0"/>
              <a:t>                                                                              </a:t>
            </a:r>
            <a:r>
              <a:rPr lang="en-GB" sz="2800" dirty="0">
                <a:solidFill>
                  <a:schemeClr val="accent1"/>
                </a:solidFill>
                <a:latin typeface="+mn-lt"/>
              </a:rPr>
              <a:t>Wales and England: Classroom Management Strategies</a:t>
            </a:r>
            <a:br>
              <a:rPr lang="en-GB" sz="1800" dirty="0"/>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9450735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72985-3F91-ADDB-3CE3-E5B23FB75E9D}"/>
              </a:ext>
            </a:extLst>
          </p:cNvPr>
          <p:cNvSpPr>
            <a:spLocks noGrp="1"/>
          </p:cNvSpPr>
          <p:nvPr>
            <p:ph type="title"/>
          </p:nvPr>
        </p:nvSpPr>
        <p:spPr/>
        <p:txBody>
          <a:bodyPr/>
          <a:lstStyle/>
          <a:p>
            <a:r>
              <a:rPr lang="en-GB" dirty="0">
                <a:solidFill>
                  <a:schemeClr val="accent1"/>
                </a:solidFill>
              </a:rPr>
              <a:t>Wales and England: Policy Shifts in Classroom Management</a:t>
            </a:r>
          </a:p>
        </p:txBody>
      </p:sp>
      <p:graphicFrame>
        <p:nvGraphicFramePr>
          <p:cNvPr id="4" name="Content Placeholder 3">
            <a:extLst>
              <a:ext uri="{FF2B5EF4-FFF2-40B4-BE49-F238E27FC236}">
                <a16:creationId xmlns:a16="http://schemas.microsoft.com/office/drawing/2014/main" id="{FDBC486B-E5D7-6957-7D3D-090D425131EC}"/>
              </a:ext>
            </a:extLst>
          </p:cNvPr>
          <p:cNvGraphicFramePr>
            <a:graphicFrameLocks noGrp="1"/>
          </p:cNvGraphicFramePr>
          <p:nvPr>
            <p:ph idx="1"/>
            <p:extLst>
              <p:ext uri="{D42A27DB-BD31-4B8C-83A1-F6EECF244321}">
                <p14:modId xmlns:p14="http://schemas.microsoft.com/office/powerpoint/2010/main" val="941558329"/>
              </p:ext>
            </p:extLst>
          </p:nvPr>
        </p:nvGraphicFramePr>
        <p:xfrm>
          <a:off x="1339002" y="1825625"/>
          <a:ext cx="9513996" cy="3640138"/>
        </p:xfrm>
        <a:graphic>
          <a:graphicData uri="http://schemas.openxmlformats.org/drawingml/2006/table">
            <a:tbl>
              <a:tblPr/>
              <a:tblGrid>
                <a:gridCol w="3171332">
                  <a:extLst>
                    <a:ext uri="{9D8B030D-6E8A-4147-A177-3AD203B41FA5}">
                      <a16:colId xmlns:a16="http://schemas.microsoft.com/office/drawing/2014/main" val="2482149589"/>
                    </a:ext>
                  </a:extLst>
                </a:gridCol>
                <a:gridCol w="3171332">
                  <a:extLst>
                    <a:ext uri="{9D8B030D-6E8A-4147-A177-3AD203B41FA5}">
                      <a16:colId xmlns:a16="http://schemas.microsoft.com/office/drawing/2014/main" val="1192225945"/>
                    </a:ext>
                  </a:extLst>
                </a:gridCol>
                <a:gridCol w="3171332">
                  <a:extLst>
                    <a:ext uri="{9D8B030D-6E8A-4147-A177-3AD203B41FA5}">
                      <a16:colId xmlns:a16="http://schemas.microsoft.com/office/drawing/2014/main" val="2466341715"/>
                    </a:ext>
                  </a:extLst>
                </a:gridCol>
              </a:tblGrid>
              <a:tr h="330922">
                <a:tc>
                  <a:txBody>
                    <a:bodyPr/>
                    <a:lstStyle/>
                    <a:p>
                      <a:pPr>
                        <a:buNone/>
                      </a:pPr>
                      <a:r>
                        <a:rPr lang="en-GB" sz="1600" b="1" dirty="0">
                          <a:solidFill>
                            <a:schemeClr val="accent1"/>
                          </a:solidFill>
                        </a:rPr>
                        <a:t>Era</a:t>
                      </a:r>
                      <a:endParaRPr lang="en-GB" sz="1600" dirty="0">
                        <a:solidFill>
                          <a:schemeClr val="accent1"/>
                        </a:solidFill>
                      </a:endParaRPr>
                    </a:p>
                  </a:txBody>
                  <a:tcPr marL="82730" marR="82730" marT="41365" marB="41365" anchor="ctr">
                    <a:lnL>
                      <a:noFill/>
                    </a:lnL>
                    <a:lnR>
                      <a:noFill/>
                    </a:lnR>
                    <a:lnT>
                      <a:noFill/>
                    </a:lnT>
                    <a:lnB>
                      <a:noFill/>
                    </a:lnB>
                    <a:noFill/>
                  </a:tcPr>
                </a:tc>
                <a:tc>
                  <a:txBody>
                    <a:bodyPr/>
                    <a:lstStyle/>
                    <a:p>
                      <a:pPr>
                        <a:buNone/>
                      </a:pPr>
                      <a:r>
                        <a:rPr lang="en-GB" sz="1600" b="1">
                          <a:solidFill>
                            <a:schemeClr val="accent1"/>
                          </a:solidFill>
                        </a:rPr>
                        <a:t>Wales</a:t>
                      </a:r>
                      <a:endParaRPr lang="en-GB" sz="1600">
                        <a:solidFill>
                          <a:schemeClr val="accent1"/>
                        </a:solidFill>
                      </a:endParaRPr>
                    </a:p>
                  </a:txBody>
                  <a:tcPr marL="82730" marR="82730" marT="41365" marB="41365" anchor="ctr">
                    <a:lnL>
                      <a:noFill/>
                    </a:lnL>
                    <a:lnR>
                      <a:noFill/>
                    </a:lnR>
                    <a:lnT>
                      <a:noFill/>
                    </a:lnT>
                    <a:lnB>
                      <a:noFill/>
                    </a:lnB>
                    <a:noFill/>
                  </a:tcPr>
                </a:tc>
                <a:tc>
                  <a:txBody>
                    <a:bodyPr/>
                    <a:lstStyle/>
                    <a:p>
                      <a:pPr>
                        <a:buNone/>
                      </a:pPr>
                      <a:r>
                        <a:rPr lang="en-GB" sz="1600" b="1">
                          <a:solidFill>
                            <a:schemeClr val="accent1"/>
                          </a:solidFill>
                        </a:rPr>
                        <a:t>England</a:t>
                      </a:r>
                      <a:endParaRPr lang="en-GB" sz="1600">
                        <a:solidFill>
                          <a:schemeClr val="accent1"/>
                        </a:solidFill>
                      </a:endParaRPr>
                    </a:p>
                  </a:txBody>
                  <a:tcPr marL="82730" marR="82730" marT="41365" marB="41365" anchor="ctr">
                    <a:lnL>
                      <a:noFill/>
                    </a:lnL>
                    <a:lnR>
                      <a:noFill/>
                    </a:lnR>
                    <a:lnT>
                      <a:noFill/>
                    </a:lnT>
                    <a:lnB>
                      <a:noFill/>
                    </a:lnB>
                    <a:noFill/>
                  </a:tcPr>
                </a:tc>
                <a:extLst>
                  <a:ext uri="{0D108BD9-81ED-4DB2-BD59-A6C34878D82A}">
                    <a16:rowId xmlns:a16="http://schemas.microsoft.com/office/drawing/2014/main" val="2475378227"/>
                  </a:ext>
                </a:extLst>
              </a:tr>
              <a:tr h="827304">
                <a:tc>
                  <a:txBody>
                    <a:bodyPr/>
                    <a:lstStyle/>
                    <a:p>
                      <a:pPr>
                        <a:buNone/>
                      </a:pPr>
                      <a:r>
                        <a:rPr lang="en-GB" sz="1600" b="1">
                          <a:solidFill>
                            <a:schemeClr val="accent1"/>
                          </a:solidFill>
                        </a:rPr>
                        <a:t>Early 2000s</a:t>
                      </a:r>
                      <a:endParaRPr lang="en-GB" sz="1600">
                        <a:solidFill>
                          <a:schemeClr val="accent1"/>
                        </a:solidFill>
                      </a:endParaRPr>
                    </a:p>
                  </a:txBody>
                  <a:tcPr marL="82730" marR="82730" marT="41365" marB="41365" anchor="ctr">
                    <a:lnL>
                      <a:noFill/>
                    </a:lnL>
                    <a:lnR>
                      <a:noFill/>
                    </a:lnR>
                    <a:lnT>
                      <a:noFill/>
                    </a:lnT>
                    <a:lnB>
                      <a:noFill/>
                    </a:lnB>
                    <a:noFill/>
                  </a:tcPr>
                </a:tc>
                <a:tc>
                  <a:txBody>
                    <a:bodyPr/>
                    <a:lstStyle/>
                    <a:p>
                      <a:pPr>
                        <a:buNone/>
                      </a:pPr>
                      <a:r>
                        <a:rPr lang="en-GB" sz="1600">
                          <a:solidFill>
                            <a:schemeClr val="accent1"/>
                          </a:solidFill>
                        </a:rPr>
                        <a:t>Inclusion-focused (Circular 47/2006), holistic support for behaviour</a:t>
                      </a:r>
                    </a:p>
                  </a:txBody>
                  <a:tcPr marL="82730" marR="82730" marT="41365" marB="41365" anchor="ctr">
                    <a:lnL>
                      <a:noFill/>
                    </a:lnL>
                    <a:lnR>
                      <a:noFill/>
                    </a:lnR>
                    <a:lnT>
                      <a:noFill/>
                    </a:lnT>
                    <a:lnB>
                      <a:noFill/>
                    </a:lnB>
                    <a:noFill/>
                  </a:tcPr>
                </a:tc>
                <a:tc>
                  <a:txBody>
                    <a:bodyPr/>
                    <a:lstStyle/>
                    <a:p>
                      <a:pPr>
                        <a:buNone/>
                      </a:pPr>
                      <a:r>
                        <a:rPr lang="en-GB" sz="1600">
                          <a:solidFill>
                            <a:schemeClr val="accent1"/>
                          </a:solidFill>
                        </a:rPr>
                        <a:t>Behavioural standards and discipline emphasized (e.g. </a:t>
                      </a:r>
                      <a:r>
                        <a:rPr lang="en-GB" sz="1600" i="1">
                          <a:solidFill>
                            <a:schemeClr val="accent1"/>
                          </a:solidFill>
                        </a:rPr>
                        <a:t>Steer Report</a:t>
                      </a:r>
                      <a:r>
                        <a:rPr lang="en-GB" sz="1600">
                          <a:solidFill>
                            <a:schemeClr val="accent1"/>
                          </a:solidFill>
                        </a:rPr>
                        <a:t> 2005)</a:t>
                      </a:r>
                    </a:p>
                  </a:txBody>
                  <a:tcPr marL="82730" marR="82730" marT="41365" marB="41365" anchor="ctr">
                    <a:lnL>
                      <a:noFill/>
                    </a:lnL>
                    <a:lnR>
                      <a:noFill/>
                    </a:lnR>
                    <a:lnT>
                      <a:noFill/>
                    </a:lnT>
                    <a:lnB>
                      <a:noFill/>
                    </a:lnB>
                    <a:noFill/>
                  </a:tcPr>
                </a:tc>
                <a:extLst>
                  <a:ext uri="{0D108BD9-81ED-4DB2-BD59-A6C34878D82A}">
                    <a16:rowId xmlns:a16="http://schemas.microsoft.com/office/drawing/2014/main" val="1336251857"/>
                  </a:ext>
                </a:extLst>
              </a:tr>
              <a:tr h="827304">
                <a:tc>
                  <a:txBody>
                    <a:bodyPr/>
                    <a:lstStyle/>
                    <a:p>
                      <a:pPr>
                        <a:buNone/>
                      </a:pPr>
                      <a:r>
                        <a:rPr lang="en-GB" sz="1600" b="1" dirty="0">
                          <a:solidFill>
                            <a:schemeClr val="accent1"/>
                          </a:solidFill>
                        </a:rPr>
                        <a:t>2010–2014</a:t>
                      </a:r>
                      <a:endParaRPr lang="en-GB" sz="1600" dirty="0">
                        <a:solidFill>
                          <a:schemeClr val="accent1"/>
                        </a:solidFill>
                      </a:endParaRPr>
                    </a:p>
                  </a:txBody>
                  <a:tcPr marL="82730" marR="82730" marT="41365" marB="41365" anchor="ctr">
                    <a:lnL>
                      <a:noFill/>
                    </a:lnL>
                    <a:lnR>
                      <a:noFill/>
                    </a:lnR>
                    <a:lnT>
                      <a:noFill/>
                    </a:lnT>
                    <a:lnB>
                      <a:noFill/>
                    </a:lnB>
                    <a:noFill/>
                  </a:tcPr>
                </a:tc>
                <a:tc>
                  <a:txBody>
                    <a:bodyPr/>
                    <a:lstStyle/>
                    <a:p>
                      <a:pPr>
                        <a:buNone/>
                      </a:pPr>
                      <a:r>
                        <a:rPr lang="en-GB" sz="1600">
                          <a:solidFill>
                            <a:schemeClr val="accent1"/>
                          </a:solidFill>
                        </a:rPr>
                        <a:t>School Effectiveness Framework (SEF); collaborative improvement</a:t>
                      </a:r>
                    </a:p>
                  </a:txBody>
                  <a:tcPr marL="82730" marR="82730" marT="41365" marB="41365" anchor="ctr">
                    <a:lnL>
                      <a:noFill/>
                    </a:lnL>
                    <a:lnR>
                      <a:noFill/>
                    </a:lnR>
                    <a:lnT>
                      <a:noFill/>
                    </a:lnT>
                    <a:lnB>
                      <a:noFill/>
                    </a:lnB>
                    <a:noFill/>
                  </a:tcPr>
                </a:tc>
                <a:tc>
                  <a:txBody>
                    <a:bodyPr/>
                    <a:lstStyle/>
                    <a:p>
                      <a:pPr>
                        <a:buNone/>
                      </a:pPr>
                      <a:r>
                        <a:rPr lang="en-GB" sz="1600">
                          <a:solidFill>
                            <a:schemeClr val="accent1"/>
                          </a:solidFill>
                        </a:rPr>
                        <a:t>Rise of zero-tolerance policies, academisation, and Ofsted grading pressure</a:t>
                      </a:r>
                    </a:p>
                  </a:txBody>
                  <a:tcPr marL="82730" marR="82730" marT="41365" marB="41365" anchor="ctr">
                    <a:lnL>
                      <a:noFill/>
                    </a:lnL>
                    <a:lnR>
                      <a:noFill/>
                    </a:lnR>
                    <a:lnT>
                      <a:noFill/>
                    </a:lnT>
                    <a:lnB>
                      <a:noFill/>
                    </a:lnB>
                    <a:noFill/>
                  </a:tcPr>
                </a:tc>
                <a:extLst>
                  <a:ext uri="{0D108BD9-81ED-4DB2-BD59-A6C34878D82A}">
                    <a16:rowId xmlns:a16="http://schemas.microsoft.com/office/drawing/2014/main" val="3551104065"/>
                  </a:ext>
                </a:extLst>
              </a:tr>
              <a:tr h="827304">
                <a:tc>
                  <a:txBody>
                    <a:bodyPr/>
                    <a:lstStyle/>
                    <a:p>
                      <a:pPr>
                        <a:buNone/>
                      </a:pPr>
                      <a:r>
                        <a:rPr lang="en-GB" sz="1600" b="1">
                          <a:solidFill>
                            <a:schemeClr val="accent1"/>
                          </a:solidFill>
                        </a:rPr>
                        <a:t>2015–2020</a:t>
                      </a:r>
                      <a:endParaRPr lang="en-GB" sz="1600">
                        <a:solidFill>
                          <a:schemeClr val="accent1"/>
                        </a:solidFill>
                      </a:endParaRPr>
                    </a:p>
                  </a:txBody>
                  <a:tcPr marL="82730" marR="82730" marT="41365" marB="41365" anchor="ctr">
                    <a:lnL>
                      <a:noFill/>
                    </a:lnL>
                    <a:lnR>
                      <a:noFill/>
                    </a:lnR>
                    <a:lnT>
                      <a:noFill/>
                    </a:lnT>
                    <a:lnB>
                      <a:noFill/>
                    </a:lnB>
                    <a:noFill/>
                  </a:tcPr>
                </a:tc>
                <a:tc>
                  <a:txBody>
                    <a:bodyPr/>
                    <a:lstStyle/>
                    <a:p>
                      <a:pPr>
                        <a:buNone/>
                      </a:pPr>
                      <a:r>
                        <a:rPr lang="en-GB" sz="1600" i="1">
                          <a:solidFill>
                            <a:schemeClr val="accent1"/>
                          </a:solidFill>
                        </a:rPr>
                        <a:t>Successful Futures</a:t>
                      </a:r>
                      <a:r>
                        <a:rPr lang="en-GB" sz="1600">
                          <a:solidFill>
                            <a:schemeClr val="accent1"/>
                          </a:solidFill>
                        </a:rPr>
                        <a:t> curriculum reform; behaviour seen as communication</a:t>
                      </a:r>
                    </a:p>
                  </a:txBody>
                  <a:tcPr marL="82730" marR="82730" marT="41365" marB="41365" anchor="ctr">
                    <a:lnL>
                      <a:noFill/>
                    </a:lnL>
                    <a:lnR>
                      <a:noFill/>
                    </a:lnR>
                    <a:lnT>
                      <a:noFill/>
                    </a:lnT>
                    <a:lnB>
                      <a:noFill/>
                    </a:lnB>
                    <a:noFill/>
                  </a:tcPr>
                </a:tc>
                <a:tc>
                  <a:txBody>
                    <a:bodyPr/>
                    <a:lstStyle/>
                    <a:p>
                      <a:pPr>
                        <a:buNone/>
                      </a:pPr>
                      <a:r>
                        <a:rPr lang="en-GB" sz="1600" i="1">
                          <a:solidFill>
                            <a:schemeClr val="accent1"/>
                          </a:solidFill>
                        </a:rPr>
                        <a:t>Behaviour Hubs</a:t>
                      </a:r>
                      <a:r>
                        <a:rPr lang="en-GB" sz="1600">
                          <a:solidFill>
                            <a:schemeClr val="accent1"/>
                          </a:solidFill>
                        </a:rPr>
                        <a:t> introduced; strong emphasis on routines, sanctions, and compliance</a:t>
                      </a:r>
                    </a:p>
                  </a:txBody>
                  <a:tcPr marL="82730" marR="82730" marT="41365" marB="41365" anchor="ctr">
                    <a:lnL>
                      <a:noFill/>
                    </a:lnL>
                    <a:lnR>
                      <a:noFill/>
                    </a:lnR>
                    <a:lnT>
                      <a:noFill/>
                    </a:lnT>
                    <a:lnB>
                      <a:noFill/>
                    </a:lnB>
                    <a:noFill/>
                  </a:tcPr>
                </a:tc>
                <a:extLst>
                  <a:ext uri="{0D108BD9-81ED-4DB2-BD59-A6C34878D82A}">
                    <a16:rowId xmlns:a16="http://schemas.microsoft.com/office/drawing/2014/main" val="2664192255"/>
                  </a:ext>
                </a:extLst>
              </a:tr>
              <a:tr h="827304">
                <a:tc>
                  <a:txBody>
                    <a:bodyPr/>
                    <a:lstStyle/>
                    <a:p>
                      <a:pPr>
                        <a:buNone/>
                      </a:pPr>
                      <a:r>
                        <a:rPr lang="en-GB" sz="1600" b="1">
                          <a:solidFill>
                            <a:schemeClr val="accent1"/>
                          </a:solidFill>
                        </a:rPr>
                        <a:t>2021–2025</a:t>
                      </a:r>
                      <a:endParaRPr lang="en-GB" sz="1600">
                        <a:solidFill>
                          <a:schemeClr val="accent1"/>
                        </a:solidFill>
                      </a:endParaRPr>
                    </a:p>
                  </a:txBody>
                  <a:tcPr marL="82730" marR="82730" marT="41365" marB="41365" anchor="ctr">
                    <a:lnL>
                      <a:noFill/>
                    </a:lnL>
                    <a:lnR>
                      <a:noFill/>
                    </a:lnR>
                    <a:lnT>
                      <a:noFill/>
                    </a:lnT>
                    <a:lnB>
                      <a:noFill/>
                    </a:lnB>
                    <a:noFill/>
                  </a:tcPr>
                </a:tc>
                <a:tc>
                  <a:txBody>
                    <a:bodyPr/>
                    <a:lstStyle/>
                    <a:p>
                      <a:pPr>
                        <a:buNone/>
                      </a:pPr>
                      <a:r>
                        <a:rPr lang="en-GB" sz="1600">
                          <a:solidFill>
                            <a:schemeClr val="accent1"/>
                          </a:solidFill>
                        </a:rPr>
                        <a:t>Restorative practice, well-being embedded in Curriculum for Wales</a:t>
                      </a:r>
                    </a:p>
                  </a:txBody>
                  <a:tcPr marL="82730" marR="82730" marT="41365" marB="41365" anchor="ctr">
                    <a:lnL>
                      <a:noFill/>
                    </a:lnL>
                    <a:lnR>
                      <a:noFill/>
                    </a:lnR>
                    <a:lnT>
                      <a:noFill/>
                    </a:lnT>
                    <a:lnB>
                      <a:noFill/>
                    </a:lnB>
                    <a:noFill/>
                  </a:tcPr>
                </a:tc>
                <a:tc>
                  <a:txBody>
                    <a:bodyPr/>
                    <a:lstStyle/>
                    <a:p>
                      <a:pPr>
                        <a:buNone/>
                      </a:pPr>
                      <a:r>
                        <a:rPr lang="en-GB" sz="1600" dirty="0">
                          <a:solidFill>
                            <a:schemeClr val="accent1"/>
                          </a:solidFill>
                        </a:rPr>
                        <a:t>Continued focus on “no excuses” discipline; DfE guidance supports strict behaviour policies</a:t>
                      </a:r>
                    </a:p>
                  </a:txBody>
                  <a:tcPr marL="82730" marR="82730" marT="41365" marB="41365" anchor="ctr">
                    <a:lnL>
                      <a:noFill/>
                    </a:lnL>
                    <a:lnR>
                      <a:noFill/>
                    </a:lnR>
                    <a:lnT>
                      <a:noFill/>
                    </a:lnT>
                    <a:lnB>
                      <a:noFill/>
                    </a:lnB>
                    <a:noFill/>
                  </a:tcPr>
                </a:tc>
                <a:extLst>
                  <a:ext uri="{0D108BD9-81ED-4DB2-BD59-A6C34878D82A}">
                    <a16:rowId xmlns:a16="http://schemas.microsoft.com/office/drawing/2014/main" val="3442431185"/>
                  </a:ext>
                </a:extLst>
              </a:tr>
            </a:tbl>
          </a:graphicData>
        </a:graphic>
      </p:graphicFrame>
    </p:spTree>
    <p:extLst>
      <p:ext uri="{BB962C8B-B14F-4D97-AF65-F5344CB8AC3E}">
        <p14:creationId xmlns:p14="http://schemas.microsoft.com/office/powerpoint/2010/main" val="6812041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FB0F5-576A-5FC7-F9ED-40B7CC7CB74B}"/>
              </a:ext>
            </a:extLst>
          </p:cNvPr>
          <p:cNvSpPr>
            <a:spLocks noGrp="1"/>
          </p:cNvSpPr>
          <p:nvPr>
            <p:ph type="title"/>
          </p:nvPr>
        </p:nvSpPr>
        <p:spPr/>
        <p:txBody>
          <a:bodyPr/>
          <a:lstStyle/>
          <a:p>
            <a:r>
              <a:rPr lang="en-GB" dirty="0"/>
              <a:t>Key Differences</a:t>
            </a:r>
          </a:p>
        </p:txBody>
      </p:sp>
      <p:sp>
        <p:nvSpPr>
          <p:cNvPr id="4" name="Rectangle 1">
            <a:extLst>
              <a:ext uri="{FF2B5EF4-FFF2-40B4-BE49-F238E27FC236}">
                <a16:creationId xmlns:a16="http://schemas.microsoft.com/office/drawing/2014/main" id="{3E1F94D5-72AB-CA5E-45A4-D3453995E4A6}"/>
              </a:ext>
            </a:extLst>
          </p:cNvPr>
          <p:cNvSpPr>
            <a:spLocks noGrp="1" noChangeArrowheads="1"/>
          </p:cNvSpPr>
          <p:nvPr>
            <p:ph idx="1"/>
          </p:nvPr>
        </p:nvSpPr>
        <p:spPr bwMode="auto">
          <a:xfrm>
            <a:off x="-1" y="1630139"/>
            <a:ext cx="11794603" cy="40318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200" b="1" i="0" u="none" strike="noStrike" cap="none" normalizeH="0" baseline="0" dirty="0">
                <a:ln>
                  <a:noFill/>
                </a:ln>
                <a:solidFill>
                  <a:schemeClr val="accent1"/>
                </a:solidFill>
                <a:effectLst/>
              </a:rPr>
              <a:t>Wales</a:t>
            </a:r>
            <a:r>
              <a:rPr kumimoji="0" lang="en-US" altLang="en-US" sz="3200" b="0" i="0" u="none" strike="noStrike" cap="none" normalizeH="0" baseline="0" dirty="0">
                <a:ln>
                  <a:noFill/>
                </a:ln>
                <a:solidFill>
                  <a:schemeClr val="accent1"/>
                </a:solidFill>
                <a:effectLst/>
              </a:rPr>
              <a:t> leans toward a </a:t>
            </a:r>
            <a:r>
              <a:rPr kumimoji="0" lang="en-US" altLang="en-US" sz="3200" b="1" i="0" u="none" strike="noStrike" cap="none" normalizeH="0" baseline="0" dirty="0">
                <a:ln>
                  <a:noFill/>
                </a:ln>
                <a:solidFill>
                  <a:schemeClr val="accent1"/>
                </a:solidFill>
                <a:effectLst/>
              </a:rPr>
              <a:t>nurturing, inclusive model</a:t>
            </a:r>
            <a:r>
              <a:rPr kumimoji="0" lang="en-US" altLang="en-US" sz="3200" b="0" i="0" u="none" strike="noStrike" cap="none" normalizeH="0" baseline="0" dirty="0">
                <a:ln>
                  <a:noFill/>
                </a:ln>
                <a:solidFill>
                  <a:schemeClr val="accent1"/>
                </a:solidFill>
                <a:effectLst/>
              </a:rPr>
              <a:t>, prioritizing pupil well-being and emotional development. </a:t>
            </a:r>
            <a:r>
              <a:rPr kumimoji="0" lang="en-US" altLang="en-US" sz="3200" b="0" i="0" u="none" strike="noStrike" cap="none" normalizeH="0" baseline="0" dirty="0" err="1">
                <a:ln>
                  <a:noFill/>
                </a:ln>
                <a:solidFill>
                  <a:schemeClr val="accent1"/>
                </a:solidFill>
                <a:effectLst/>
              </a:rPr>
              <a:t>Behaviour</a:t>
            </a:r>
            <a:r>
              <a:rPr kumimoji="0" lang="en-US" altLang="en-US" sz="3200" b="0" i="0" u="none" strike="noStrike" cap="none" normalizeH="0" baseline="0" dirty="0">
                <a:ln>
                  <a:noFill/>
                </a:ln>
                <a:solidFill>
                  <a:schemeClr val="accent1"/>
                </a:solidFill>
                <a:effectLst/>
              </a:rPr>
              <a:t> is seen as a reflection of unmet needs or developmental challenges.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3200" b="1" i="0" u="none" strike="noStrike" cap="none" normalizeH="0" baseline="0" dirty="0">
              <a:ln>
                <a:noFill/>
              </a:ln>
              <a:solidFill>
                <a:schemeClr val="accent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sz="3200" b="1" dirty="0">
              <a:solidFill>
                <a:schemeClr val="accent1"/>
              </a:solidFill>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200" b="1" i="0" u="none" strike="noStrike" cap="none" normalizeH="0" baseline="0" dirty="0">
                <a:ln>
                  <a:noFill/>
                </a:ln>
                <a:solidFill>
                  <a:schemeClr val="accent1"/>
                </a:solidFill>
                <a:effectLst/>
              </a:rPr>
              <a:t>England</a:t>
            </a:r>
            <a:r>
              <a:rPr kumimoji="0" lang="en-US" altLang="en-US" sz="3200" b="0" i="0" u="none" strike="noStrike" cap="none" normalizeH="0" baseline="0" dirty="0">
                <a:ln>
                  <a:noFill/>
                </a:ln>
                <a:solidFill>
                  <a:schemeClr val="accent1"/>
                </a:solidFill>
                <a:effectLst/>
              </a:rPr>
              <a:t> often adopts a more </a:t>
            </a:r>
            <a:r>
              <a:rPr kumimoji="0" lang="en-US" altLang="en-US" sz="3200" b="1" i="0" u="none" strike="noStrike" cap="none" normalizeH="0" baseline="0" dirty="0">
                <a:ln>
                  <a:noFill/>
                </a:ln>
                <a:solidFill>
                  <a:schemeClr val="accent1"/>
                </a:solidFill>
                <a:effectLst/>
              </a:rPr>
              <a:t>structured and performance-driven model</a:t>
            </a:r>
            <a:r>
              <a:rPr kumimoji="0" lang="en-US" altLang="en-US" sz="3200" b="0" i="0" u="none" strike="noStrike" cap="none" normalizeH="0" baseline="0" dirty="0">
                <a:ln>
                  <a:noFill/>
                </a:ln>
                <a:solidFill>
                  <a:schemeClr val="accent1"/>
                </a:solidFill>
                <a:effectLst/>
              </a:rPr>
              <a:t>, with clear rules, consequences, and a strong emphasis on teacher authority and consistency</a:t>
            </a:r>
          </a:p>
        </p:txBody>
      </p:sp>
    </p:spTree>
    <p:extLst>
      <p:ext uri="{BB962C8B-B14F-4D97-AF65-F5344CB8AC3E}">
        <p14:creationId xmlns:p14="http://schemas.microsoft.com/office/powerpoint/2010/main" val="40704694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717D3-6E5E-3F52-C601-B02FF9BF4D91}"/>
              </a:ext>
            </a:extLst>
          </p:cNvPr>
          <p:cNvSpPr>
            <a:spLocks noGrp="1"/>
          </p:cNvSpPr>
          <p:nvPr>
            <p:ph type="title"/>
          </p:nvPr>
        </p:nvSpPr>
        <p:spPr/>
        <p:txBody>
          <a:bodyPr/>
          <a:lstStyle/>
          <a:p>
            <a:r>
              <a:rPr lang="en-GB" dirty="0" err="1"/>
              <a:t>Prif</a:t>
            </a:r>
            <a:r>
              <a:rPr lang="en-GB" dirty="0"/>
              <a:t> Wahaniaethau</a:t>
            </a:r>
          </a:p>
        </p:txBody>
      </p:sp>
      <p:sp>
        <p:nvSpPr>
          <p:cNvPr id="3" name="Content Placeholder 2">
            <a:extLst>
              <a:ext uri="{FF2B5EF4-FFF2-40B4-BE49-F238E27FC236}">
                <a16:creationId xmlns:a16="http://schemas.microsoft.com/office/drawing/2014/main" id="{D8877A21-8D8D-0D00-7703-AD744E22BFDC}"/>
              </a:ext>
            </a:extLst>
          </p:cNvPr>
          <p:cNvSpPr>
            <a:spLocks noGrp="1"/>
          </p:cNvSpPr>
          <p:nvPr>
            <p:ph idx="1"/>
          </p:nvPr>
        </p:nvSpPr>
        <p:spPr/>
        <p:txBody>
          <a:bodyPr/>
          <a:lstStyle/>
          <a:p>
            <a:r>
              <a:rPr lang="en-GB" dirty="0"/>
              <a:t>Mae Cymru </a:t>
            </a:r>
            <a:r>
              <a:rPr lang="en-GB" dirty="0" err="1"/>
              <a:t>yn</a:t>
            </a:r>
            <a:r>
              <a:rPr lang="en-GB" dirty="0"/>
              <a:t> </a:t>
            </a:r>
            <a:r>
              <a:rPr lang="en-GB" dirty="0" err="1"/>
              <a:t>tueddu</a:t>
            </a:r>
            <a:r>
              <a:rPr lang="en-GB" dirty="0"/>
              <a:t> </a:t>
            </a:r>
            <a:r>
              <a:rPr lang="en-GB" dirty="0" err="1"/>
              <a:t>tuag</a:t>
            </a:r>
            <a:r>
              <a:rPr lang="en-GB" dirty="0"/>
              <a:t> at </a:t>
            </a:r>
            <a:r>
              <a:rPr lang="en-GB" dirty="0" err="1"/>
              <a:t>fodel</a:t>
            </a:r>
            <a:r>
              <a:rPr lang="en-GB" dirty="0"/>
              <a:t> </a:t>
            </a:r>
            <a:r>
              <a:rPr lang="en-GB" dirty="0" err="1"/>
              <a:t>gofalgar</a:t>
            </a:r>
            <a:r>
              <a:rPr lang="en-GB" dirty="0"/>
              <a:t> a </a:t>
            </a:r>
            <a:r>
              <a:rPr lang="en-GB" dirty="0" err="1"/>
              <a:t>chynhwysol</a:t>
            </a:r>
            <a:r>
              <a:rPr lang="en-GB" dirty="0"/>
              <a:t>, </a:t>
            </a:r>
            <a:r>
              <a:rPr lang="en-GB" dirty="0" err="1"/>
              <a:t>gan</a:t>
            </a:r>
            <a:r>
              <a:rPr lang="en-GB" dirty="0"/>
              <a:t> </a:t>
            </a:r>
            <a:r>
              <a:rPr lang="en-GB" dirty="0" err="1"/>
              <a:t>roi</a:t>
            </a:r>
            <a:r>
              <a:rPr lang="en-GB" dirty="0"/>
              <a:t> </a:t>
            </a:r>
            <a:r>
              <a:rPr lang="en-GB" dirty="0" err="1"/>
              <a:t>blaenoriaeth</a:t>
            </a:r>
            <a:r>
              <a:rPr lang="en-GB" dirty="0"/>
              <a:t> </a:t>
            </a:r>
            <a:r>
              <a:rPr lang="en-GB" dirty="0" err="1"/>
              <a:t>i</a:t>
            </a:r>
            <a:r>
              <a:rPr lang="en-GB" dirty="0"/>
              <a:t> les </a:t>
            </a:r>
            <a:r>
              <a:rPr lang="en-GB" dirty="0" err="1"/>
              <a:t>disgyblion</a:t>
            </a:r>
            <a:r>
              <a:rPr lang="en-GB" dirty="0"/>
              <a:t> a </a:t>
            </a:r>
            <a:r>
              <a:rPr lang="en-GB" dirty="0" err="1"/>
              <a:t>datblygiad</a:t>
            </a:r>
            <a:r>
              <a:rPr lang="en-GB" dirty="0"/>
              <a:t> </a:t>
            </a:r>
            <a:r>
              <a:rPr lang="en-GB" dirty="0" err="1"/>
              <a:t>emosiynol</a:t>
            </a:r>
            <a:r>
              <a:rPr lang="en-GB" dirty="0"/>
              <a:t>. </a:t>
            </a:r>
            <a:r>
              <a:rPr lang="en-GB" dirty="0" err="1"/>
              <a:t>Ystyrir</a:t>
            </a:r>
            <a:r>
              <a:rPr lang="en-GB" dirty="0"/>
              <a:t> </a:t>
            </a:r>
            <a:r>
              <a:rPr lang="en-GB" dirty="0" err="1"/>
              <a:t>ymddygiad</a:t>
            </a:r>
            <a:r>
              <a:rPr lang="en-GB" dirty="0"/>
              <a:t> </a:t>
            </a:r>
            <a:r>
              <a:rPr lang="en-GB" dirty="0" err="1"/>
              <a:t>fel</a:t>
            </a:r>
            <a:r>
              <a:rPr lang="en-GB" dirty="0"/>
              <a:t> </a:t>
            </a:r>
            <a:r>
              <a:rPr lang="en-GB" dirty="0" err="1"/>
              <a:t>adlewyrchiad</a:t>
            </a:r>
            <a:r>
              <a:rPr lang="en-GB" dirty="0"/>
              <a:t> o </a:t>
            </a:r>
            <a:r>
              <a:rPr lang="en-GB" dirty="0" err="1"/>
              <a:t>anghenion</a:t>
            </a:r>
            <a:r>
              <a:rPr lang="en-GB" dirty="0"/>
              <a:t> </a:t>
            </a:r>
            <a:r>
              <a:rPr lang="en-GB" dirty="0" err="1"/>
              <a:t>heb</a:t>
            </a:r>
            <a:r>
              <a:rPr lang="en-GB" dirty="0"/>
              <a:t> </a:t>
            </a:r>
            <a:r>
              <a:rPr lang="en-GB" dirty="0" err="1"/>
              <a:t>eu</a:t>
            </a:r>
            <a:r>
              <a:rPr lang="en-GB" dirty="0"/>
              <a:t> </a:t>
            </a:r>
            <a:r>
              <a:rPr lang="en-GB" dirty="0" err="1"/>
              <a:t>diwallu</a:t>
            </a:r>
            <a:r>
              <a:rPr lang="en-GB" dirty="0"/>
              <a:t> neu </a:t>
            </a:r>
            <a:r>
              <a:rPr lang="en-GB" dirty="0" err="1"/>
              <a:t>heriau</a:t>
            </a:r>
            <a:r>
              <a:rPr lang="en-GB" dirty="0"/>
              <a:t> </a:t>
            </a:r>
            <a:r>
              <a:rPr lang="en-GB" dirty="0" err="1"/>
              <a:t>datblygiadol</a:t>
            </a:r>
            <a:r>
              <a:rPr lang="en-GB" dirty="0"/>
              <a:t>.</a:t>
            </a:r>
          </a:p>
          <a:p>
            <a:endParaRPr lang="en-GB"/>
          </a:p>
          <a:p>
            <a:r>
              <a:rPr lang="en-GB"/>
              <a:t>Mae </a:t>
            </a:r>
            <a:r>
              <a:rPr lang="en-GB" dirty="0" err="1"/>
              <a:t>Lloegr</a:t>
            </a:r>
            <a:r>
              <a:rPr lang="en-GB" dirty="0"/>
              <a:t> </a:t>
            </a:r>
            <a:r>
              <a:rPr lang="en-GB" dirty="0" err="1"/>
              <a:t>yn</a:t>
            </a:r>
            <a:r>
              <a:rPr lang="en-GB" dirty="0"/>
              <a:t> </a:t>
            </a:r>
            <a:r>
              <a:rPr lang="en-GB" dirty="0" err="1"/>
              <a:t>aml</a:t>
            </a:r>
            <a:r>
              <a:rPr lang="en-GB" dirty="0"/>
              <a:t> </a:t>
            </a:r>
            <a:r>
              <a:rPr lang="en-GB" dirty="0" err="1"/>
              <a:t>yn</a:t>
            </a:r>
            <a:r>
              <a:rPr lang="en-GB" dirty="0"/>
              <a:t> </a:t>
            </a:r>
            <a:r>
              <a:rPr lang="en-GB" dirty="0" err="1"/>
              <a:t>mabwysiadu</a:t>
            </a:r>
            <a:r>
              <a:rPr lang="en-GB" dirty="0"/>
              <a:t> model </a:t>
            </a:r>
            <a:r>
              <a:rPr lang="en-GB" dirty="0" err="1"/>
              <a:t>mwy</a:t>
            </a:r>
            <a:r>
              <a:rPr lang="en-GB" dirty="0"/>
              <a:t> </a:t>
            </a:r>
            <a:r>
              <a:rPr lang="en-GB" dirty="0" err="1"/>
              <a:t>strwythuredig</a:t>
            </a:r>
            <a:r>
              <a:rPr lang="en-GB" dirty="0"/>
              <a:t> ac </a:t>
            </a:r>
            <a:r>
              <a:rPr lang="en-GB" dirty="0" err="1"/>
              <a:t>wedi’i</a:t>
            </a:r>
            <a:r>
              <a:rPr lang="en-GB" dirty="0"/>
              <a:t> </a:t>
            </a:r>
            <a:r>
              <a:rPr lang="en-GB" dirty="0" err="1"/>
              <a:t>yrru</a:t>
            </a:r>
            <a:r>
              <a:rPr lang="en-GB" dirty="0"/>
              <a:t> </a:t>
            </a:r>
            <a:r>
              <a:rPr lang="en-GB" dirty="0" err="1"/>
              <a:t>gan</a:t>
            </a:r>
            <a:r>
              <a:rPr lang="en-GB" dirty="0"/>
              <a:t> </a:t>
            </a:r>
            <a:r>
              <a:rPr lang="en-GB" dirty="0" err="1"/>
              <a:t>berfformiad</a:t>
            </a:r>
            <a:r>
              <a:rPr lang="en-GB" dirty="0"/>
              <a:t>, </a:t>
            </a:r>
            <a:r>
              <a:rPr lang="en-GB" dirty="0" err="1"/>
              <a:t>gyda</a:t>
            </a:r>
            <a:r>
              <a:rPr lang="en-GB" dirty="0"/>
              <a:t> </a:t>
            </a:r>
            <a:r>
              <a:rPr lang="en-GB" dirty="0" err="1"/>
              <a:t>rheolau</a:t>
            </a:r>
            <a:r>
              <a:rPr lang="en-GB" dirty="0"/>
              <a:t> </a:t>
            </a:r>
            <a:r>
              <a:rPr lang="en-GB" dirty="0" err="1"/>
              <a:t>clir</a:t>
            </a:r>
            <a:r>
              <a:rPr lang="en-GB" dirty="0"/>
              <a:t>, </a:t>
            </a:r>
            <a:r>
              <a:rPr lang="en-GB" dirty="0" err="1"/>
              <a:t>canlyniadau</a:t>
            </a:r>
            <a:r>
              <a:rPr lang="en-GB" dirty="0"/>
              <a:t> pendant, ac </a:t>
            </a:r>
            <a:r>
              <a:rPr lang="en-GB" dirty="0" err="1"/>
              <a:t>pwyslais</a:t>
            </a:r>
            <a:r>
              <a:rPr lang="en-GB" dirty="0"/>
              <a:t> </a:t>
            </a:r>
            <a:r>
              <a:rPr lang="en-GB" dirty="0" err="1"/>
              <a:t>cryf</a:t>
            </a:r>
            <a:r>
              <a:rPr lang="en-GB" dirty="0"/>
              <a:t> </a:t>
            </a:r>
            <a:r>
              <a:rPr lang="en-GB" dirty="0" err="1"/>
              <a:t>ar</a:t>
            </a:r>
            <a:r>
              <a:rPr lang="en-GB" dirty="0"/>
              <a:t> </a:t>
            </a:r>
            <a:r>
              <a:rPr lang="en-GB" dirty="0" err="1"/>
              <a:t>awdurdod</a:t>
            </a:r>
            <a:r>
              <a:rPr lang="en-GB" dirty="0"/>
              <a:t> </a:t>
            </a:r>
            <a:r>
              <a:rPr lang="en-GB" dirty="0" err="1"/>
              <a:t>athrawon</a:t>
            </a:r>
            <a:r>
              <a:rPr lang="en-GB" dirty="0"/>
              <a:t> a </a:t>
            </a:r>
            <a:r>
              <a:rPr lang="en-GB" dirty="0" err="1"/>
              <a:t>chysondeb</a:t>
            </a:r>
            <a:r>
              <a:rPr lang="en-GB" dirty="0"/>
              <a:t>.</a:t>
            </a:r>
          </a:p>
          <a:p>
            <a:endParaRPr lang="en-GB" dirty="0"/>
          </a:p>
        </p:txBody>
      </p:sp>
    </p:spTree>
    <p:extLst>
      <p:ext uri="{BB962C8B-B14F-4D97-AF65-F5344CB8AC3E}">
        <p14:creationId xmlns:p14="http://schemas.microsoft.com/office/powerpoint/2010/main" val="1880928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949B9-D08A-3661-18D0-C44F3FF39A6A}"/>
              </a:ext>
            </a:extLst>
          </p:cNvPr>
          <p:cNvSpPr>
            <a:spLocks noGrp="1"/>
          </p:cNvSpPr>
          <p:nvPr>
            <p:ph type="title"/>
          </p:nvPr>
        </p:nvSpPr>
        <p:spPr/>
        <p:txBody>
          <a:bodyPr>
            <a:normAutofit/>
          </a:bodyPr>
          <a:lstStyle/>
          <a:p>
            <a:pPr algn="ctr"/>
            <a:r>
              <a:rPr lang="en-GB" dirty="0">
                <a:solidFill>
                  <a:schemeClr val="accent1"/>
                </a:solidFill>
                <a:latin typeface="+mn-lt"/>
              </a:rPr>
              <a:t>Sutton Trust</a:t>
            </a:r>
          </a:p>
        </p:txBody>
      </p:sp>
      <p:sp>
        <p:nvSpPr>
          <p:cNvPr id="3" name="Content Placeholder 2">
            <a:extLst>
              <a:ext uri="{FF2B5EF4-FFF2-40B4-BE49-F238E27FC236}">
                <a16:creationId xmlns:a16="http://schemas.microsoft.com/office/drawing/2014/main" id="{D50207D3-447A-4609-080E-3FAC430FC280}"/>
              </a:ext>
            </a:extLst>
          </p:cNvPr>
          <p:cNvSpPr>
            <a:spLocks noGrp="1"/>
          </p:cNvSpPr>
          <p:nvPr>
            <p:ph sz="half" idx="1"/>
          </p:nvPr>
        </p:nvSpPr>
        <p:spPr/>
        <p:txBody>
          <a:bodyPr>
            <a:normAutofit fontScale="77500" lnSpcReduction="20000"/>
          </a:bodyPr>
          <a:lstStyle/>
          <a:p>
            <a:r>
              <a:rPr lang="en-GB" dirty="0" err="1"/>
              <a:t>Rheolaeth</a:t>
            </a:r>
            <a:r>
              <a:rPr lang="en-GB" dirty="0"/>
              <a:t> Dosbarth:</a:t>
            </a:r>
          </a:p>
          <a:p>
            <a:endParaRPr lang="en-GB" dirty="0"/>
          </a:p>
          <a:p>
            <a:r>
              <a:rPr lang="en-GB" dirty="0" err="1"/>
              <a:t>Galluoedd</a:t>
            </a:r>
            <a:r>
              <a:rPr lang="en-GB" dirty="0"/>
              <a:t> </a:t>
            </a:r>
            <a:r>
              <a:rPr lang="en-GB" dirty="0" err="1"/>
              <a:t>yr</a:t>
            </a:r>
            <a:r>
              <a:rPr lang="en-GB" dirty="0"/>
              <a:t> </a:t>
            </a:r>
            <a:r>
              <a:rPr lang="en-GB" dirty="0" err="1"/>
              <a:t>athro</a:t>
            </a:r>
            <a:r>
              <a:rPr lang="en-GB" dirty="0"/>
              <a:t> </a:t>
            </a:r>
            <a:r>
              <a:rPr lang="en-GB" dirty="0" err="1"/>
              <a:t>i</a:t>
            </a:r>
            <a:r>
              <a:rPr lang="en-GB" dirty="0"/>
              <a:t> </a:t>
            </a:r>
            <a:r>
              <a:rPr lang="en-GB" dirty="0" err="1"/>
              <a:t>wneud</a:t>
            </a:r>
            <a:r>
              <a:rPr lang="en-GB" dirty="0"/>
              <a:t> </a:t>
            </a:r>
            <a:r>
              <a:rPr lang="en-GB" dirty="0" err="1"/>
              <a:t>defnydd</a:t>
            </a:r>
            <a:r>
              <a:rPr lang="en-GB" dirty="0"/>
              <a:t> </a:t>
            </a:r>
            <a:r>
              <a:rPr lang="en-GB" dirty="0" err="1"/>
              <a:t>effeithio</a:t>
            </a:r>
            <a:r>
              <a:rPr lang="en-GB" dirty="0"/>
              <a:t> o </a:t>
            </a:r>
            <a:r>
              <a:rPr lang="en-GB" dirty="0" err="1"/>
              <a:t>amser</a:t>
            </a:r>
            <a:r>
              <a:rPr lang="en-GB" dirty="0"/>
              <a:t> </a:t>
            </a:r>
            <a:r>
              <a:rPr lang="en-GB" dirty="0" err="1"/>
              <a:t>gwersi</a:t>
            </a:r>
            <a:endParaRPr lang="en-GB" dirty="0"/>
          </a:p>
          <a:p>
            <a:r>
              <a:rPr lang="en-GB" dirty="0" err="1"/>
              <a:t>Cydlynu</a:t>
            </a:r>
            <a:r>
              <a:rPr lang="en-GB" dirty="0"/>
              <a:t> </a:t>
            </a:r>
            <a:r>
              <a:rPr lang="en-GB" dirty="0" err="1"/>
              <a:t>adnoddau</a:t>
            </a:r>
            <a:r>
              <a:rPr lang="en-GB" dirty="0"/>
              <a:t> a </a:t>
            </a:r>
            <a:r>
              <a:rPr lang="en-GB" dirty="0" err="1"/>
              <a:t>gofod</a:t>
            </a:r>
            <a:r>
              <a:rPr lang="en-GB" dirty="0"/>
              <a:t> </a:t>
            </a:r>
            <a:r>
              <a:rPr lang="en-GB" dirty="0" err="1"/>
              <a:t>ystafell</a:t>
            </a:r>
            <a:r>
              <a:rPr lang="en-GB" dirty="0"/>
              <a:t> </a:t>
            </a:r>
            <a:r>
              <a:rPr lang="en-GB" dirty="0" err="1"/>
              <a:t>ddosbarth</a:t>
            </a:r>
            <a:endParaRPr lang="en-GB" dirty="0"/>
          </a:p>
          <a:p>
            <a:endParaRPr lang="en-GB" dirty="0"/>
          </a:p>
          <a:p>
            <a:r>
              <a:rPr lang="en-GB" dirty="0">
                <a:cs typeface="Calibri Light" panose="020F0302020204030204" pitchFamily="34" charset="0"/>
              </a:rPr>
              <a:t>I </a:t>
            </a:r>
            <a:r>
              <a:rPr lang="en-GB" dirty="0" err="1">
                <a:cs typeface="Calibri Light" panose="020F0302020204030204" pitchFamily="34" charset="0"/>
              </a:rPr>
              <a:t>rheoli</a:t>
            </a:r>
            <a:r>
              <a:rPr lang="en-GB" dirty="0">
                <a:cs typeface="Calibri Light" panose="020F0302020204030204" pitchFamily="34" charset="0"/>
              </a:rPr>
              <a:t> </a:t>
            </a:r>
            <a:r>
              <a:rPr lang="en-GB" dirty="0" err="1">
                <a:cs typeface="Calibri Light" panose="020F0302020204030204" pitchFamily="34" charset="0"/>
              </a:rPr>
              <a:t>ymddygiad</a:t>
            </a:r>
            <a:r>
              <a:rPr lang="en-GB" dirty="0">
                <a:cs typeface="Calibri Light" panose="020F0302020204030204" pitchFamily="34" charset="0"/>
              </a:rPr>
              <a:t> y </a:t>
            </a:r>
            <a:r>
              <a:rPr lang="en-GB" dirty="0" err="1">
                <a:cs typeface="Calibri Light" panose="020F0302020204030204" pitchFamily="34" charset="0"/>
              </a:rPr>
              <a:t>disgyblion</a:t>
            </a:r>
            <a:r>
              <a:rPr lang="en-GB" dirty="0">
                <a:cs typeface="Calibri Light" panose="020F0302020204030204" pitchFamily="34" charset="0"/>
              </a:rPr>
              <a:t> </a:t>
            </a:r>
            <a:r>
              <a:rPr lang="en-GB" dirty="0" err="1">
                <a:cs typeface="Calibri Light" panose="020F0302020204030204" pitchFamily="34" charset="0"/>
              </a:rPr>
              <a:t>gyda</a:t>
            </a:r>
            <a:r>
              <a:rPr lang="en-GB" dirty="0">
                <a:cs typeface="Calibri Light" panose="020F0302020204030204" pitchFamily="34" charset="0"/>
              </a:rPr>
              <a:t> </a:t>
            </a:r>
            <a:r>
              <a:rPr lang="en-GB" dirty="0" err="1">
                <a:cs typeface="Calibri Light" panose="020F0302020204030204" pitchFamily="34" charset="0"/>
              </a:rPr>
              <a:t>rheolau</a:t>
            </a:r>
            <a:r>
              <a:rPr lang="en-GB" dirty="0">
                <a:cs typeface="Calibri Light" panose="020F0302020204030204" pitchFamily="34" charset="0"/>
              </a:rPr>
              <a:t> </a:t>
            </a:r>
            <a:r>
              <a:rPr lang="en-GB" dirty="0" err="1">
                <a:cs typeface="Calibri Light" panose="020F0302020204030204" pitchFamily="34" charset="0"/>
              </a:rPr>
              <a:t>clir</a:t>
            </a:r>
            <a:r>
              <a:rPr lang="en-GB" dirty="0">
                <a:cs typeface="Calibri Light" panose="020F0302020204030204" pitchFamily="34" charset="0"/>
              </a:rPr>
              <a:t> </a:t>
            </a:r>
            <a:r>
              <a:rPr lang="en-GB" dirty="0" err="1">
                <a:cs typeface="Calibri Light" panose="020F0302020204030204" pitchFamily="34" charset="0"/>
              </a:rPr>
              <a:t>sy’n</a:t>
            </a:r>
            <a:r>
              <a:rPr lang="en-GB" dirty="0">
                <a:cs typeface="Calibri Light" panose="020F0302020204030204" pitchFamily="34" charset="0"/>
              </a:rPr>
              <a:t> </a:t>
            </a:r>
            <a:r>
              <a:rPr lang="en-GB" dirty="0" err="1">
                <a:cs typeface="Calibri Light" panose="020F0302020204030204" pitchFamily="34" charset="0"/>
              </a:rPr>
              <a:t>cael</a:t>
            </a:r>
            <a:r>
              <a:rPr lang="en-GB" dirty="0">
                <a:cs typeface="Calibri Light" panose="020F0302020204030204" pitchFamily="34" charset="0"/>
              </a:rPr>
              <a:t> </a:t>
            </a:r>
            <a:r>
              <a:rPr lang="en-GB" dirty="0" err="1">
                <a:cs typeface="Calibri Light" panose="020F0302020204030204" pitchFamily="34" charset="0"/>
              </a:rPr>
              <a:t>eu</a:t>
            </a:r>
            <a:r>
              <a:rPr lang="en-GB" dirty="0">
                <a:cs typeface="Calibri Light" panose="020F0302020204030204" pitchFamily="34" charset="0"/>
              </a:rPr>
              <a:t> </a:t>
            </a:r>
            <a:r>
              <a:rPr lang="en-GB" dirty="0" err="1">
                <a:cs typeface="Calibri Light" panose="020F0302020204030204" pitchFamily="34" charset="0"/>
              </a:rPr>
              <a:t>gweithredu’n</a:t>
            </a:r>
            <a:r>
              <a:rPr lang="en-GB" dirty="0">
                <a:cs typeface="Calibri Light" panose="020F0302020204030204" pitchFamily="34" charset="0"/>
              </a:rPr>
              <a:t> </a:t>
            </a:r>
            <a:r>
              <a:rPr lang="en-GB" dirty="0" err="1">
                <a:cs typeface="Calibri Light" panose="020F0302020204030204" pitchFamily="34" charset="0"/>
              </a:rPr>
              <a:t>gyson</a:t>
            </a:r>
            <a:r>
              <a:rPr lang="en-GB" dirty="0">
                <a:cs typeface="Calibri Light" panose="020F0302020204030204" pitchFamily="34" charset="0"/>
              </a:rPr>
              <a:t>, </a:t>
            </a:r>
            <a:r>
              <a:rPr lang="en-GB" dirty="0" err="1">
                <a:cs typeface="Calibri Light" panose="020F0302020204030204" pitchFamily="34" charset="0"/>
              </a:rPr>
              <a:t>oll</a:t>
            </a:r>
            <a:r>
              <a:rPr lang="en-GB" dirty="0">
                <a:cs typeface="Calibri Light" panose="020F0302020204030204" pitchFamily="34" charset="0"/>
              </a:rPr>
              <a:t> </a:t>
            </a:r>
            <a:r>
              <a:rPr lang="en-GB" dirty="0" err="1">
                <a:cs typeface="Calibri Light" panose="020F0302020204030204" pitchFamily="34" charset="0"/>
              </a:rPr>
              <a:t>yn</a:t>
            </a:r>
            <a:r>
              <a:rPr lang="en-GB" dirty="0">
                <a:cs typeface="Calibri Light" panose="020F0302020204030204" pitchFamily="34" charset="0"/>
              </a:rPr>
              <a:t> </a:t>
            </a:r>
            <a:r>
              <a:rPr lang="en-GB" dirty="0" err="1">
                <a:cs typeface="Calibri Light" panose="020F0302020204030204" pitchFamily="34" charset="0"/>
              </a:rPr>
              <a:t>berthnasol</a:t>
            </a:r>
            <a:r>
              <a:rPr lang="en-GB" dirty="0">
                <a:cs typeface="Calibri Light" panose="020F0302020204030204" pitchFamily="34" charset="0"/>
              </a:rPr>
              <a:t> I </a:t>
            </a:r>
            <a:r>
              <a:rPr lang="en-GB" dirty="0" err="1">
                <a:cs typeface="Calibri Light" panose="020F0302020204030204" pitchFamily="34" charset="0"/>
              </a:rPr>
              <a:t>macsimeiddio’r</a:t>
            </a:r>
            <a:r>
              <a:rPr lang="en-GB" dirty="0">
                <a:cs typeface="Calibri Light" panose="020F0302020204030204" pitchFamily="34" charset="0"/>
              </a:rPr>
              <a:t> </a:t>
            </a:r>
            <a:r>
              <a:rPr lang="en-GB" dirty="0" err="1">
                <a:cs typeface="Calibri Light" panose="020F0302020204030204" pitchFamily="34" charset="0"/>
              </a:rPr>
              <a:t>dysgu</a:t>
            </a:r>
            <a:r>
              <a:rPr lang="en-GB" dirty="0">
                <a:cs typeface="Calibri Light" panose="020F0302020204030204" pitchFamily="34" charset="0"/>
              </a:rPr>
              <a:t> </a:t>
            </a:r>
            <a:r>
              <a:rPr lang="en-GB" dirty="0" err="1">
                <a:cs typeface="Calibri Light" panose="020F0302020204030204" pitchFamily="34" charset="0"/>
              </a:rPr>
              <a:t>sy’n</a:t>
            </a:r>
            <a:r>
              <a:rPr lang="en-GB" dirty="0">
                <a:cs typeface="Calibri Light" panose="020F0302020204030204" pitchFamily="34" charset="0"/>
              </a:rPr>
              <a:t> </a:t>
            </a:r>
            <a:r>
              <a:rPr lang="en-GB" dirty="0" err="1">
                <a:cs typeface="Calibri Light" panose="020F0302020204030204" pitchFamily="34" charset="0"/>
              </a:rPr>
              <a:t>gallu</a:t>
            </a:r>
            <a:r>
              <a:rPr lang="en-GB" dirty="0">
                <a:cs typeface="Calibri Light" panose="020F0302020204030204" pitchFamily="34" charset="0"/>
              </a:rPr>
              <a:t> </a:t>
            </a:r>
            <a:r>
              <a:rPr lang="en-GB" dirty="0" err="1">
                <a:cs typeface="Calibri Light" panose="020F0302020204030204" pitchFamily="34" charset="0"/>
              </a:rPr>
              <a:t>cymryd</a:t>
            </a:r>
            <a:r>
              <a:rPr lang="en-GB" dirty="0">
                <a:cs typeface="Calibri Light" panose="020F0302020204030204" pitchFamily="34" charset="0"/>
              </a:rPr>
              <a:t> </a:t>
            </a:r>
            <a:r>
              <a:rPr lang="en-GB" dirty="0" err="1">
                <a:cs typeface="Calibri Light" panose="020F0302020204030204" pitchFamily="34" charset="0"/>
              </a:rPr>
              <a:t>lle</a:t>
            </a:r>
            <a:r>
              <a:rPr lang="en-GB" dirty="0">
                <a:cs typeface="Calibri Light" panose="020F0302020204030204" pitchFamily="34" charset="0"/>
              </a:rPr>
              <a:t>.</a:t>
            </a:r>
          </a:p>
          <a:p>
            <a:endParaRPr lang="en-GB" dirty="0">
              <a:latin typeface="+mj-lt"/>
            </a:endParaRPr>
          </a:p>
        </p:txBody>
      </p:sp>
      <p:sp>
        <p:nvSpPr>
          <p:cNvPr id="4" name="Content Placeholder 3">
            <a:extLst>
              <a:ext uri="{FF2B5EF4-FFF2-40B4-BE49-F238E27FC236}">
                <a16:creationId xmlns:a16="http://schemas.microsoft.com/office/drawing/2014/main" id="{C49433C4-6B32-A8F5-B0FF-75F70AEF449F}"/>
              </a:ext>
            </a:extLst>
          </p:cNvPr>
          <p:cNvSpPr>
            <a:spLocks noGrp="1"/>
          </p:cNvSpPr>
          <p:nvPr>
            <p:ph sz="half" idx="2"/>
          </p:nvPr>
        </p:nvSpPr>
        <p:spPr/>
        <p:txBody>
          <a:bodyPr>
            <a:normAutofit fontScale="77500" lnSpcReduction="20000"/>
          </a:bodyPr>
          <a:lstStyle/>
          <a:p>
            <a:r>
              <a:rPr lang="en-GB" dirty="0">
                <a:solidFill>
                  <a:schemeClr val="accent1"/>
                </a:solidFill>
              </a:rPr>
              <a:t>Classroom Management:</a:t>
            </a:r>
          </a:p>
          <a:p>
            <a:r>
              <a:rPr lang="en-GB" dirty="0">
                <a:solidFill>
                  <a:schemeClr val="accent1"/>
                </a:solidFill>
              </a:rPr>
              <a:t>‘</a:t>
            </a:r>
            <a:r>
              <a:rPr lang="en-GB" sz="2800" dirty="0">
                <a:solidFill>
                  <a:schemeClr val="accent1"/>
                </a:solidFill>
                <a:cs typeface="Calibri Light" panose="020F0302020204030204" pitchFamily="34" charset="0"/>
              </a:rPr>
              <a:t>A teacher’s abilities to make efficient use of lesson time</a:t>
            </a:r>
          </a:p>
          <a:p>
            <a:r>
              <a:rPr lang="en-GB" sz="2800" dirty="0">
                <a:solidFill>
                  <a:schemeClr val="accent1"/>
                </a:solidFill>
                <a:cs typeface="Calibri Light" panose="020F0302020204030204" pitchFamily="34" charset="0"/>
              </a:rPr>
              <a:t>To coordinate classroom resources and space</a:t>
            </a:r>
          </a:p>
          <a:p>
            <a:r>
              <a:rPr lang="en-GB" dirty="0">
                <a:solidFill>
                  <a:schemeClr val="accent1"/>
                </a:solidFill>
                <a:cs typeface="Calibri Light" panose="020F0302020204030204" pitchFamily="34" charset="0"/>
              </a:rPr>
              <a:t>To manage students’ behaviour with clear rules that are consistently enforced, are all relevant to maximising the learning that can take place. </a:t>
            </a:r>
          </a:p>
          <a:p>
            <a:r>
              <a:rPr lang="en-GB" dirty="0">
                <a:solidFill>
                  <a:schemeClr val="accent1"/>
                </a:solidFill>
                <a:cs typeface="Calibri Light" panose="020F0302020204030204" pitchFamily="34" charset="0"/>
              </a:rPr>
              <a:t>These environmental factors are necessary for good learning rather than its direct components’. (Sutton Trust, 2014)</a:t>
            </a:r>
          </a:p>
          <a:p>
            <a:endParaRPr lang="en-GB" dirty="0">
              <a:latin typeface="+mj-lt"/>
            </a:endParaRPr>
          </a:p>
        </p:txBody>
      </p:sp>
    </p:spTree>
    <p:extLst>
      <p:ext uri="{BB962C8B-B14F-4D97-AF65-F5344CB8AC3E}">
        <p14:creationId xmlns:p14="http://schemas.microsoft.com/office/powerpoint/2010/main" val="4719475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CF663-1EE5-BB61-0156-AAAEDBDA4635}"/>
              </a:ext>
            </a:extLst>
          </p:cNvPr>
          <p:cNvSpPr>
            <a:spLocks noGrp="1"/>
          </p:cNvSpPr>
          <p:nvPr>
            <p:ph type="title"/>
          </p:nvPr>
        </p:nvSpPr>
        <p:spPr/>
        <p:txBody>
          <a:bodyPr/>
          <a:lstStyle/>
          <a:p>
            <a:r>
              <a:rPr lang="en-GB" dirty="0">
                <a:solidFill>
                  <a:schemeClr val="accent1"/>
                </a:solidFill>
                <a:latin typeface="+mn-lt"/>
              </a:rPr>
              <a:t>Sutton Trust Overview of Research</a:t>
            </a:r>
            <a:br>
              <a:rPr lang="en-GB" dirty="0">
                <a:solidFill>
                  <a:schemeClr val="accent1"/>
                </a:solidFill>
                <a:latin typeface="+mn-lt"/>
              </a:rPr>
            </a:br>
            <a:r>
              <a:rPr lang="en-GB" dirty="0">
                <a:solidFill>
                  <a:schemeClr val="accent1"/>
                </a:solidFill>
                <a:latin typeface="+mn-lt"/>
              </a:rPr>
              <a:t>Classroom Management</a:t>
            </a:r>
            <a:endParaRPr lang="en-GB" dirty="0">
              <a:latin typeface="+mn-lt"/>
            </a:endParaRPr>
          </a:p>
        </p:txBody>
      </p:sp>
      <p:sp>
        <p:nvSpPr>
          <p:cNvPr id="3" name="Content Placeholder 2">
            <a:extLst>
              <a:ext uri="{FF2B5EF4-FFF2-40B4-BE49-F238E27FC236}">
                <a16:creationId xmlns:a16="http://schemas.microsoft.com/office/drawing/2014/main" id="{CC9E6C86-52B7-1185-E32F-F6AAC5731D6C}"/>
              </a:ext>
            </a:extLst>
          </p:cNvPr>
          <p:cNvSpPr>
            <a:spLocks noGrp="1"/>
          </p:cNvSpPr>
          <p:nvPr>
            <p:ph sz="half" idx="1"/>
          </p:nvPr>
        </p:nvSpPr>
        <p:spPr/>
        <p:txBody>
          <a:bodyPr>
            <a:normAutofit fontScale="92500" lnSpcReduction="10000"/>
          </a:bodyPr>
          <a:lstStyle/>
          <a:p>
            <a:pPr marL="0" indent="0">
              <a:buNone/>
            </a:pPr>
            <a:r>
              <a:rPr lang="en-GB" dirty="0" err="1"/>
              <a:t>Rheolaeth</a:t>
            </a:r>
            <a:r>
              <a:rPr lang="en-GB" dirty="0"/>
              <a:t> Dosbarth</a:t>
            </a:r>
          </a:p>
          <a:p>
            <a:r>
              <a:rPr lang="en-GB" dirty="0" err="1"/>
              <a:t>Awgrymiadau</a:t>
            </a:r>
            <a:r>
              <a:rPr lang="en-GB" dirty="0"/>
              <a:t> am </a:t>
            </a:r>
            <a:r>
              <a:rPr lang="en-GB" dirty="0" err="1"/>
              <a:t>offeryn</a:t>
            </a:r>
            <a:r>
              <a:rPr lang="en-GB" dirty="0"/>
              <a:t> </a:t>
            </a:r>
            <a:r>
              <a:rPr lang="en-GB" dirty="0" err="1"/>
              <a:t>mesur</a:t>
            </a:r>
            <a:endParaRPr lang="en-GB" dirty="0"/>
          </a:p>
          <a:p>
            <a:r>
              <a:rPr lang="en-GB" dirty="0" err="1"/>
              <a:t>Offeryn</a:t>
            </a:r>
            <a:r>
              <a:rPr lang="en-GB" dirty="0"/>
              <a:t> I </a:t>
            </a:r>
            <a:r>
              <a:rPr lang="en-GB" dirty="0" err="1"/>
              <a:t>fesur</a:t>
            </a:r>
            <a:r>
              <a:rPr lang="en-GB" dirty="0"/>
              <a:t> </a:t>
            </a:r>
            <a:r>
              <a:rPr lang="en-GB" dirty="0" err="1"/>
              <a:t>amser</a:t>
            </a:r>
            <a:r>
              <a:rPr lang="en-GB" dirty="0"/>
              <a:t> </a:t>
            </a:r>
            <a:r>
              <a:rPr lang="en-GB" dirty="0" err="1"/>
              <a:t>disgyblion</a:t>
            </a:r>
            <a:r>
              <a:rPr lang="en-GB" dirty="0"/>
              <a:t> </a:t>
            </a:r>
            <a:r>
              <a:rPr lang="en-GB" dirty="0" err="1"/>
              <a:t>ar</a:t>
            </a:r>
            <a:r>
              <a:rPr lang="en-GB" dirty="0"/>
              <a:t> </a:t>
            </a:r>
            <a:r>
              <a:rPr lang="en-GB" dirty="0" err="1"/>
              <a:t>dasg</a:t>
            </a:r>
            <a:r>
              <a:rPr lang="en-GB" dirty="0"/>
              <a:t> </a:t>
            </a:r>
            <a:r>
              <a:rPr lang="en-GB" dirty="0" err="1"/>
              <a:t>yn</a:t>
            </a:r>
            <a:r>
              <a:rPr lang="en-GB" dirty="0"/>
              <a:t> y </a:t>
            </a:r>
            <a:r>
              <a:rPr lang="en-GB" dirty="0" err="1"/>
              <a:t>gwersi</a:t>
            </a:r>
            <a:endParaRPr lang="en-GB" dirty="0"/>
          </a:p>
          <a:p>
            <a:r>
              <a:rPr lang="en-GB" dirty="0" err="1"/>
              <a:t>Gwnaeth</a:t>
            </a:r>
            <a:r>
              <a:rPr lang="en-GB" dirty="0"/>
              <a:t> Brophy a Good (</a:t>
            </a:r>
            <a:r>
              <a:rPr lang="en-GB" dirty="0" err="1"/>
              <a:t>dyfynnwyd</a:t>
            </a:r>
            <a:r>
              <a:rPr lang="en-GB" dirty="0"/>
              <a:t> </a:t>
            </a:r>
            <a:r>
              <a:rPr lang="en-GB" dirty="0" err="1"/>
              <a:t>yn</a:t>
            </a:r>
            <a:r>
              <a:rPr lang="en-GB" dirty="0"/>
              <a:t> Sutton Trust 2014) </a:t>
            </a:r>
            <a:r>
              <a:rPr lang="en-GB" dirty="0" err="1"/>
              <a:t>adnabod</a:t>
            </a:r>
            <a:r>
              <a:rPr lang="en-GB" dirty="0"/>
              <a:t> y </a:t>
            </a:r>
            <a:r>
              <a:rPr lang="en-GB" dirty="0" err="1"/>
              <a:t>berthynas</a:t>
            </a:r>
            <a:r>
              <a:rPr lang="en-GB" dirty="0"/>
              <a:t> </a:t>
            </a:r>
            <a:r>
              <a:rPr lang="en-GB" dirty="0" err="1"/>
              <a:t>rhwng</a:t>
            </a:r>
            <a:r>
              <a:rPr lang="en-GB" dirty="0"/>
              <a:t> </a:t>
            </a:r>
            <a:r>
              <a:rPr lang="en-GB" dirty="0" err="1"/>
              <a:t>amser</a:t>
            </a:r>
            <a:r>
              <a:rPr lang="en-GB" dirty="0"/>
              <a:t> </a:t>
            </a:r>
            <a:r>
              <a:rPr lang="en-GB" dirty="0" err="1"/>
              <a:t>ar</a:t>
            </a:r>
            <a:r>
              <a:rPr lang="en-GB" dirty="0"/>
              <a:t> </a:t>
            </a:r>
            <a:r>
              <a:rPr lang="en-GB" dirty="0" err="1"/>
              <a:t>dasg</a:t>
            </a:r>
            <a:r>
              <a:rPr lang="en-GB" dirty="0"/>
              <a:t> a </a:t>
            </a:r>
            <a:r>
              <a:rPr lang="en-GB" dirty="0" err="1"/>
              <a:t>llwyddiant</a:t>
            </a:r>
            <a:r>
              <a:rPr lang="en-GB" dirty="0"/>
              <a:t> </a:t>
            </a:r>
            <a:r>
              <a:rPr lang="en-GB" dirty="0" err="1"/>
              <a:t>disgybl</a:t>
            </a:r>
            <a:r>
              <a:rPr lang="en-GB" dirty="0"/>
              <a:t> </a:t>
            </a:r>
            <a:r>
              <a:rPr lang="en-GB" dirty="0" err="1"/>
              <a:t>fel</a:t>
            </a:r>
            <a:r>
              <a:rPr lang="en-GB" dirty="0"/>
              <a:t> un </a:t>
            </a:r>
            <a:r>
              <a:rPr lang="en-GB" dirty="0" err="1"/>
              <a:t>o’r</a:t>
            </a:r>
            <a:r>
              <a:rPr lang="en-GB" dirty="0"/>
              <a:t> </a:t>
            </a:r>
            <a:r>
              <a:rPr lang="en-GB" dirty="0" err="1"/>
              <a:t>elfennau</a:t>
            </a:r>
            <a:r>
              <a:rPr lang="en-GB" dirty="0"/>
              <a:t> </a:t>
            </a:r>
            <a:r>
              <a:rPr lang="en-GB" dirty="0" err="1"/>
              <a:t>allweddol</a:t>
            </a:r>
            <a:r>
              <a:rPr lang="en-GB" dirty="0"/>
              <a:t> </a:t>
            </a:r>
            <a:r>
              <a:rPr lang="en-GB" dirty="0" err="1"/>
              <a:t>mewn</a:t>
            </a:r>
            <a:r>
              <a:rPr lang="en-GB" dirty="0"/>
              <a:t> </a:t>
            </a:r>
            <a:r>
              <a:rPr lang="en-GB" dirty="0" err="1"/>
              <a:t>ystafell</a:t>
            </a:r>
            <a:r>
              <a:rPr lang="en-GB" dirty="0"/>
              <a:t> </a:t>
            </a:r>
            <a:r>
              <a:rPr lang="en-GB" dirty="0" err="1"/>
              <a:t>ddosbarth</a:t>
            </a:r>
            <a:r>
              <a:rPr lang="en-GB" dirty="0"/>
              <a:t> </a:t>
            </a:r>
            <a:r>
              <a:rPr lang="en-GB" dirty="0" err="1"/>
              <a:t>llwyddiannus</a:t>
            </a:r>
            <a:endParaRPr lang="en-GB" dirty="0"/>
          </a:p>
        </p:txBody>
      </p:sp>
      <p:sp>
        <p:nvSpPr>
          <p:cNvPr id="4" name="Content Placeholder 3">
            <a:extLst>
              <a:ext uri="{FF2B5EF4-FFF2-40B4-BE49-F238E27FC236}">
                <a16:creationId xmlns:a16="http://schemas.microsoft.com/office/drawing/2014/main" id="{82698D52-AD7D-A25D-2E53-9C4795E0084B}"/>
              </a:ext>
            </a:extLst>
          </p:cNvPr>
          <p:cNvSpPr>
            <a:spLocks noGrp="1"/>
          </p:cNvSpPr>
          <p:nvPr>
            <p:ph sz="half" idx="2"/>
          </p:nvPr>
        </p:nvSpPr>
        <p:spPr/>
        <p:txBody>
          <a:bodyPr>
            <a:normAutofit fontScale="92500" lnSpcReduction="10000"/>
          </a:bodyPr>
          <a:lstStyle/>
          <a:p>
            <a:pPr marL="0" indent="0">
              <a:buNone/>
            </a:pPr>
            <a:r>
              <a:rPr lang="en-GB" dirty="0">
                <a:solidFill>
                  <a:schemeClr val="accent1"/>
                </a:solidFill>
              </a:rPr>
              <a:t>Classroom Management</a:t>
            </a:r>
          </a:p>
          <a:p>
            <a:r>
              <a:rPr lang="en-GB" dirty="0">
                <a:solidFill>
                  <a:schemeClr val="accent1"/>
                </a:solidFill>
                <a:cs typeface="Calibri Light" panose="020F0302020204030204" pitchFamily="34" charset="0"/>
              </a:rPr>
              <a:t>Suggestion of  a measuring tool</a:t>
            </a:r>
          </a:p>
          <a:p>
            <a:r>
              <a:rPr lang="en-GB" dirty="0">
                <a:solidFill>
                  <a:schemeClr val="accent1"/>
                </a:solidFill>
                <a:cs typeface="Calibri Light" panose="020F0302020204030204" pitchFamily="34" charset="0"/>
              </a:rPr>
              <a:t>A tool for measuring students’ time on task in lessons. </a:t>
            </a:r>
          </a:p>
          <a:p>
            <a:r>
              <a:rPr lang="en-GB" dirty="0">
                <a:solidFill>
                  <a:schemeClr val="accent1"/>
                </a:solidFill>
                <a:cs typeface="Calibri Light" panose="020F0302020204030204" pitchFamily="34" charset="0"/>
              </a:rPr>
              <a:t>Brophy and Good (cited Sutton Trust 2014) identify the relationship between ‘academic engaged time’ and student achievement as one of the key elements of a successful classroom</a:t>
            </a:r>
          </a:p>
          <a:p>
            <a:pPr marL="0" indent="0">
              <a:buNone/>
            </a:pPr>
            <a:endParaRPr lang="en-GB" dirty="0">
              <a:latin typeface="+mj-lt"/>
            </a:endParaRPr>
          </a:p>
        </p:txBody>
      </p:sp>
    </p:spTree>
    <p:extLst>
      <p:ext uri="{BB962C8B-B14F-4D97-AF65-F5344CB8AC3E}">
        <p14:creationId xmlns:p14="http://schemas.microsoft.com/office/powerpoint/2010/main" val="13971521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76591-F88A-5FCC-7FAB-D44E7694E67F}"/>
              </a:ext>
            </a:extLst>
          </p:cNvPr>
          <p:cNvSpPr>
            <a:spLocks noGrp="1"/>
          </p:cNvSpPr>
          <p:nvPr>
            <p:ph type="title"/>
          </p:nvPr>
        </p:nvSpPr>
        <p:spPr/>
        <p:txBody>
          <a:bodyPr/>
          <a:lstStyle/>
          <a:p>
            <a:r>
              <a:rPr lang="en-GB" dirty="0">
                <a:solidFill>
                  <a:schemeClr val="accent1"/>
                </a:solidFill>
                <a:latin typeface="+mn-lt"/>
              </a:rPr>
              <a:t>Sutton Trust Overview of Research</a:t>
            </a:r>
          </a:p>
        </p:txBody>
      </p:sp>
      <p:sp>
        <p:nvSpPr>
          <p:cNvPr id="3" name="Content Placeholder 2">
            <a:extLst>
              <a:ext uri="{FF2B5EF4-FFF2-40B4-BE49-F238E27FC236}">
                <a16:creationId xmlns:a16="http://schemas.microsoft.com/office/drawing/2014/main" id="{D60F7D52-D206-4A70-2DF2-3E6E13415F86}"/>
              </a:ext>
            </a:extLst>
          </p:cNvPr>
          <p:cNvSpPr>
            <a:spLocks noGrp="1"/>
          </p:cNvSpPr>
          <p:nvPr>
            <p:ph sz="half" idx="1"/>
          </p:nvPr>
        </p:nvSpPr>
        <p:spPr/>
        <p:txBody>
          <a:bodyPr>
            <a:normAutofit lnSpcReduction="10000"/>
          </a:bodyPr>
          <a:lstStyle/>
          <a:p>
            <a:pPr marL="0" indent="0">
              <a:buNone/>
            </a:pPr>
            <a:r>
              <a:rPr lang="en-GB" dirty="0" err="1"/>
              <a:t>Rheolaeth</a:t>
            </a:r>
            <a:r>
              <a:rPr lang="en-GB" dirty="0"/>
              <a:t> Dosbarth</a:t>
            </a:r>
          </a:p>
          <a:p>
            <a:r>
              <a:rPr lang="en-GB" dirty="0" err="1"/>
              <a:t>Yr</a:t>
            </a:r>
            <a:r>
              <a:rPr lang="en-GB" dirty="0"/>
              <a:t> </a:t>
            </a:r>
            <a:r>
              <a:rPr lang="en-GB" dirty="0" err="1"/>
              <a:t>athro</a:t>
            </a:r>
            <a:r>
              <a:rPr lang="en-GB" dirty="0"/>
              <a:t> I </a:t>
            </a:r>
            <a:r>
              <a:rPr lang="en-GB" dirty="0" err="1"/>
              <a:t>dracio’r</a:t>
            </a:r>
            <a:r>
              <a:rPr lang="en-GB" dirty="0"/>
              <a:t> </a:t>
            </a:r>
            <a:r>
              <a:rPr lang="en-GB" dirty="0" err="1"/>
              <a:t>mesur</a:t>
            </a:r>
            <a:r>
              <a:rPr lang="en-GB" dirty="0"/>
              <a:t> </a:t>
            </a:r>
            <a:r>
              <a:rPr lang="en-GB" dirty="0" err="1"/>
              <a:t>hyn</a:t>
            </a:r>
            <a:r>
              <a:rPr lang="en-GB" dirty="0"/>
              <a:t> </a:t>
            </a:r>
            <a:r>
              <a:rPr lang="en-GB" dirty="0" err="1"/>
              <a:t>dros</a:t>
            </a:r>
            <a:r>
              <a:rPr lang="en-GB" dirty="0"/>
              <a:t> </a:t>
            </a:r>
            <a:r>
              <a:rPr lang="en-GB" dirty="0" err="1"/>
              <a:t>amser</a:t>
            </a:r>
            <a:r>
              <a:rPr lang="en-GB" dirty="0"/>
              <a:t> a </a:t>
            </a:r>
            <a:r>
              <a:rPr lang="en-GB" dirty="0" err="1"/>
              <a:t>gyda</a:t>
            </a:r>
            <a:r>
              <a:rPr lang="en-GB" dirty="0"/>
              <a:t> </a:t>
            </a:r>
            <a:r>
              <a:rPr lang="en-GB" dirty="0" err="1"/>
              <a:t>dosbarthiadau</a:t>
            </a:r>
            <a:r>
              <a:rPr lang="en-GB" dirty="0"/>
              <a:t> </a:t>
            </a:r>
            <a:r>
              <a:rPr lang="en-GB" dirty="0" err="1"/>
              <a:t>gwahanol</a:t>
            </a:r>
            <a:r>
              <a:rPr lang="en-GB" dirty="0"/>
              <a:t> (o </a:t>
            </a:r>
            <a:r>
              <a:rPr lang="en-GB" dirty="0" err="1"/>
              <a:t>bosib</a:t>
            </a:r>
            <a:r>
              <a:rPr lang="en-GB" dirty="0"/>
              <a:t> </a:t>
            </a:r>
            <a:r>
              <a:rPr lang="en-GB" dirty="0" err="1"/>
              <a:t>yn</a:t>
            </a:r>
            <a:r>
              <a:rPr lang="en-GB" dirty="0"/>
              <a:t> </a:t>
            </a:r>
            <a:r>
              <a:rPr lang="en-GB" dirty="0" err="1"/>
              <a:t>gwneud</a:t>
            </a:r>
            <a:r>
              <a:rPr lang="en-GB" dirty="0"/>
              <a:t> </a:t>
            </a:r>
            <a:r>
              <a:rPr lang="en-GB" dirty="0" err="1"/>
              <a:t>cymhariaethau</a:t>
            </a:r>
            <a:r>
              <a:rPr lang="en-GB" dirty="0"/>
              <a:t>  </a:t>
            </a:r>
            <a:r>
              <a:rPr lang="en-GB" dirty="0" err="1"/>
              <a:t>gyda</a:t>
            </a:r>
            <a:r>
              <a:rPr lang="en-GB" dirty="0"/>
              <a:t> </a:t>
            </a:r>
            <a:r>
              <a:rPr lang="en-GB" dirty="0" err="1"/>
              <a:t>athrawon</a:t>
            </a:r>
            <a:r>
              <a:rPr lang="en-GB" dirty="0"/>
              <a:t> </a:t>
            </a:r>
            <a:r>
              <a:rPr lang="en-GB" dirty="0" err="1"/>
              <a:t>eraill</a:t>
            </a:r>
            <a:r>
              <a:rPr lang="en-GB" dirty="0"/>
              <a:t> </a:t>
            </a:r>
            <a:r>
              <a:rPr lang="en-GB" dirty="0" err="1"/>
              <a:t>gyda</a:t>
            </a:r>
            <a:r>
              <a:rPr lang="en-GB" dirty="0"/>
              <a:t> </a:t>
            </a:r>
            <a:r>
              <a:rPr lang="en-GB" dirty="0" err="1"/>
              <a:t>yr</a:t>
            </a:r>
            <a:r>
              <a:rPr lang="en-GB" dirty="0"/>
              <a:t> un </a:t>
            </a:r>
            <a:r>
              <a:rPr lang="en-GB" dirty="0" err="1"/>
              <a:t>disgyblion</a:t>
            </a:r>
            <a:r>
              <a:rPr lang="en-GB" dirty="0"/>
              <a:t>) </a:t>
            </a:r>
            <a:r>
              <a:rPr lang="en-GB" dirty="0" err="1"/>
              <a:t>gallai</a:t>
            </a:r>
            <a:r>
              <a:rPr lang="en-GB" dirty="0"/>
              <a:t> bod </a:t>
            </a:r>
            <a:r>
              <a:rPr lang="en-GB" dirty="0" err="1"/>
              <a:t>yn</a:t>
            </a:r>
            <a:r>
              <a:rPr lang="en-GB" dirty="0"/>
              <a:t> </a:t>
            </a:r>
            <a:r>
              <a:rPr lang="en-GB" dirty="0" err="1"/>
              <a:t>ffordd</a:t>
            </a:r>
            <a:r>
              <a:rPr lang="en-GB" dirty="0"/>
              <a:t> </a:t>
            </a:r>
            <a:r>
              <a:rPr lang="en-GB" dirty="0" err="1"/>
              <a:t>effeithiol</a:t>
            </a:r>
            <a:r>
              <a:rPr lang="en-GB" dirty="0"/>
              <a:t> I </a:t>
            </a:r>
            <a:r>
              <a:rPr lang="en-GB" dirty="0" err="1"/>
              <a:t>gynyddu</a:t>
            </a:r>
            <a:r>
              <a:rPr lang="en-GB" dirty="0"/>
              <a:t> y </a:t>
            </a:r>
            <a:r>
              <a:rPr lang="en-GB" dirty="0" err="1"/>
              <a:t>cyfran</a:t>
            </a:r>
            <a:r>
              <a:rPr lang="en-GB" dirty="0"/>
              <a:t> o </a:t>
            </a:r>
            <a:r>
              <a:rPr lang="en-GB" dirty="0" err="1"/>
              <a:t>amser</a:t>
            </a:r>
            <a:r>
              <a:rPr lang="en-GB" dirty="0"/>
              <a:t> </a:t>
            </a:r>
            <a:r>
              <a:rPr lang="en-GB" dirty="0" err="1"/>
              <a:t>ar</a:t>
            </a:r>
            <a:r>
              <a:rPr lang="en-GB" dirty="0"/>
              <a:t> </a:t>
            </a:r>
            <a:r>
              <a:rPr lang="en-GB" dirty="0" err="1"/>
              <a:t>dasg</a:t>
            </a:r>
            <a:r>
              <a:rPr lang="en-GB" dirty="0"/>
              <a:t> </a:t>
            </a:r>
            <a:r>
              <a:rPr lang="en-GB" dirty="0" err="1"/>
              <a:t>yn</a:t>
            </a:r>
            <a:r>
              <a:rPr lang="en-GB" dirty="0"/>
              <a:t> y </a:t>
            </a:r>
            <a:r>
              <a:rPr lang="en-GB" dirty="0" err="1"/>
              <a:t>gwersi</a:t>
            </a:r>
            <a:r>
              <a:rPr lang="en-GB" dirty="0"/>
              <a:t> ac felly </a:t>
            </a:r>
            <a:r>
              <a:rPr lang="en-GB" dirty="0" err="1"/>
              <a:t>gwella</a:t>
            </a:r>
            <a:r>
              <a:rPr lang="en-GB" dirty="0"/>
              <a:t> </a:t>
            </a:r>
            <a:r>
              <a:rPr lang="en-GB" dirty="0" err="1"/>
              <a:t>dysgu</a:t>
            </a:r>
            <a:r>
              <a:rPr lang="en-GB" dirty="0"/>
              <a:t>.</a:t>
            </a:r>
          </a:p>
        </p:txBody>
      </p:sp>
      <p:sp>
        <p:nvSpPr>
          <p:cNvPr id="4" name="Content Placeholder 3">
            <a:extLst>
              <a:ext uri="{FF2B5EF4-FFF2-40B4-BE49-F238E27FC236}">
                <a16:creationId xmlns:a16="http://schemas.microsoft.com/office/drawing/2014/main" id="{64676112-7988-A7C0-9C30-CB9CBE86DCBA}"/>
              </a:ext>
            </a:extLst>
          </p:cNvPr>
          <p:cNvSpPr>
            <a:spLocks noGrp="1"/>
          </p:cNvSpPr>
          <p:nvPr>
            <p:ph sz="half" idx="2"/>
          </p:nvPr>
        </p:nvSpPr>
        <p:spPr/>
        <p:txBody>
          <a:bodyPr>
            <a:normAutofit lnSpcReduction="10000"/>
          </a:bodyPr>
          <a:lstStyle/>
          <a:p>
            <a:pPr marL="0" indent="0">
              <a:buNone/>
            </a:pPr>
            <a:r>
              <a:rPr lang="en-GB" dirty="0">
                <a:solidFill>
                  <a:schemeClr val="accent1"/>
                </a:solidFill>
              </a:rPr>
              <a:t>Classroom Management</a:t>
            </a:r>
          </a:p>
          <a:p>
            <a:r>
              <a:rPr lang="en-GB" sz="2800" dirty="0">
                <a:solidFill>
                  <a:schemeClr val="accent1"/>
                </a:solidFill>
                <a:cs typeface="Calibri Light" panose="020F0302020204030204" pitchFamily="34" charset="0"/>
              </a:rPr>
              <a:t>For a teacher to track this measure over time and with different classes (possibly drawing comparisons with other teachers with the same pupils)  could be an effective way to increase the percentage of time spent engaged in lessons and therefore improve learning.</a:t>
            </a:r>
          </a:p>
          <a:p>
            <a:endParaRPr lang="en-GB" dirty="0">
              <a:latin typeface="+mj-lt"/>
            </a:endParaRPr>
          </a:p>
        </p:txBody>
      </p:sp>
    </p:spTree>
    <p:extLst>
      <p:ext uri="{BB962C8B-B14F-4D97-AF65-F5344CB8AC3E}">
        <p14:creationId xmlns:p14="http://schemas.microsoft.com/office/powerpoint/2010/main" val="29499587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6CB95-13AB-A9F7-D33E-047D76B55E72}"/>
              </a:ext>
            </a:extLst>
          </p:cNvPr>
          <p:cNvSpPr>
            <a:spLocks noGrp="1"/>
          </p:cNvSpPr>
          <p:nvPr>
            <p:ph type="title"/>
          </p:nvPr>
        </p:nvSpPr>
        <p:spPr/>
        <p:txBody>
          <a:bodyPr/>
          <a:lstStyle/>
          <a:p>
            <a:r>
              <a:rPr lang="en-GB" dirty="0">
                <a:solidFill>
                  <a:schemeClr val="accent1"/>
                </a:solidFill>
                <a:latin typeface="+mn-lt"/>
              </a:rPr>
              <a:t>Sutton Trust Overview of Research</a:t>
            </a:r>
          </a:p>
        </p:txBody>
      </p:sp>
      <p:sp>
        <p:nvSpPr>
          <p:cNvPr id="3" name="Content Placeholder 2">
            <a:extLst>
              <a:ext uri="{FF2B5EF4-FFF2-40B4-BE49-F238E27FC236}">
                <a16:creationId xmlns:a16="http://schemas.microsoft.com/office/drawing/2014/main" id="{8C904277-4E66-B35B-C5FD-FDEE436FFCD6}"/>
              </a:ext>
            </a:extLst>
          </p:cNvPr>
          <p:cNvSpPr>
            <a:spLocks noGrp="1"/>
          </p:cNvSpPr>
          <p:nvPr>
            <p:ph sz="half" idx="1"/>
          </p:nvPr>
        </p:nvSpPr>
        <p:spPr/>
        <p:txBody>
          <a:bodyPr>
            <a:normAutofit fontScale="92500" lnSpcReduction="20000"/>
          </a:bodyPr>
          <a:lstStyle/>
          <a:p>
            <a:pPr marL="0" indent="0">
              <a:buNone/>
            </a:pPr>
            <a:r>
              <a:rPr lang="en-GB" dirty="0" err="1"/>
              <a:t>Rheolaeth</a:t>
            </a:r>
            <a:r>
              <a:rPr lang="en-GB" dirty="0"/>
              <a:t> Dosbarth</a:t>
            </a:r>
          </a:p>
          <a:p>
            <a:r>
              <a:rPr lang="en-GB" dirty="0" err="1"/>
              <a:t>Framwaith</a:t>
            </a:r>
            <a:r>
              <a:rPr lang="en-GB" dirty="0"/>
              <a:t> </a:t>
            </a:r>
            <a:r>
              <a:rPr lang="en-GB" dirty="0" err="1"/>
              <a:t>wedi</a:t>
            </a:r>
            <a:r>
              <a:rPr lang="en-GB" dirty="0"/>
              <a:t> </a:t>
            </a:r>
            <a:r>
              <a:rPr lang="en-GB" dirty="0" err="1"/>
              <a:t>selio</a:t>
            </a:r>
            <a:r>
              <a:rPr lang="en-GB" dirty="0"/>
              <a:t> </a:t>
            </a:r>
            <a:r>
              <a:rPr lang="en-GB" dirty="0" err="1"/>
              <a:t>ar</a:t>
            </a:r>
            <a:r>
              <a:rPr lang="en-GB" dirty="0"/>
              <a:t> </a:t>
            </a:r>
            <a:r>
              <a:rPr lang="en-GB" dirty="0" err="1"/>
              <a:t>dystiolaeth</a:t>
            </a:r>
            <a:r>
              <a:rPr lang="en-GB" dirty="0"/>
              <a:t> (</a:t>
            </a:r>
            <a:r>
              <a:rPr lang="en-GB" dirty="0" err="1"/>
              <a:t>e.e.</a:t>
            </a:r>
            <a:r>
              <a:rPr lang="en-GB" dirty="0"/>
              <a:t> CLASS – Classroom Assessment Scoring System) </a:t>
            </a:r>
            <a:r>
              <a:rPr lang="en-GB" dirty="0" err="1"/>
              <a:t>yn</a:t>
            </a:r>
            <a:r>
              <a:rPr lang="en-GB" dirty="0"/>
              <a:t> </a:t>
            </a:r>
            <a:r>
              <a:rPr lang="en-GB" dirty="0" err="1"/>
              <a:t>pwysleisio</a:t>
            </a:r>
            <a:r>
              <a:rPr lang="en-GB" dirty="0"/>
              <a:t> </a:t>
            </a:r>
            <a:r>
              <a:rPr lang="en-GB" dirty="0" err="1"/>
              <a:t>ansawdd</a:t>
            </a:r>
            <a:r>
              <a:rPr lang="en-GB" dirty="0"/>
              <a:t> y </a:t>
            </a:r>
            <a:r>
              <a:rPr lang="en-GB" dirty="0" err="1"/>
              <a:t>berthynas</a:t>
            </a:r>
            <a:r>
              <a:rPr lang="en-GB" dirty="0"/>
              <a:t> a </a:t>
            </a:r>
            <a:r>
              <a:rPr lang="en-GB" dirty="0" err="1"/>
              <a:t>rhyngweithio</a:t>
            </a:r>
            <a:r>
              <a:rPr lang="en-GB" dirty="0"/>
              <a:t> </a:t>
            </a:r>
            <a:r>
              <a:rPr lang="en-GB" dirty="0" err="1"/>
              <a:t>rhwng</a:t>
            </a:r>
            <a:r>
              <a:rPr lang="en-GB" dirty="0"/>
              <a:t> </a:t>
            </a:r>
            <a:r>
              <a:rPr lang="en-GB" dirty="0" err="1"/>
              <a:t>athrawon</a:t>
            </a:r>
            <a:r>
              <a:rPr lang="en-GB" dirty="0"/>
              <a:t> a </a:t>
            </a:r>
            <a:r>
              <a:rPr lang="en-GB" dirty="0" err="1"/>
              <a:t>myfyrwyr</a:t>
            </a:r>
            <a:endParaRPr lang="en-GB" dirty="0"/>
          </a:p>
          <a:p>
            <a:r>
              <a:rPr lang="en-GB" dirty="0" err="1"/>
              <a:t>Disgwyliadau</a:t>
            </a:r>
            <a:r>
              <a:rPr lang="en-GB" dirty="0"/>
              <a:t> </a:t>
            </a:r>
            <a:r>
              <a:rPr lang="en-GB" dirty="0" err="1"/>
              <a:t>athrawon</a:t>
            </a:r>
            <a:r>
              <a:rPr lang="en-GB" dirty="0"/>
              <a:t>: </a:t>
            </a:r>
            <a:r>
              <a:rPr lang="en-GB" dirty="0" err="1"/>
              <a:t>yr</a:t>
            </a:r>
            <a:r>
              <a:rPr lang="en-GB" dirty="0"/>
              <a:t> </a:t>
            </a:r>
            <a:r>
              <a:rPr lang="en-GB" dirty="0" err="1"/>
              <a:t>angen</a:t>
            </a:r>
            <a:r>
              <a:rPr lang="en-GB" dirty="0"/>
              <a:t> </a:t>
            </a:r>
            <a:r>
              <a:rPr lang="en-GB" dirty="0" err="1"/>
              <a:t>i</a:t>
            </a:r>
            <a:r>
              <a:rPr lang="en-GB" dirty="0"/>
              <a:t> </a:t>
            </a:r>
            <a:r>
              <a:rPr lang="en-GB" dirty="0" err="1"/>
              <a:t>greu</a:t>
            </a:r>
            <a:r>
              <a:rPr lang="en-GB" dirty="0"/>
              <a:t> </a:t>
            </a:r>
            <a:r>
              <a:rPr lang="en-GB" dirty="0" err="1"/>
              <a:t>awyrgylch</a:t>
            </a:r>
            <a:r>
              <a:rPr lang="en-GB" dirty="0"/>
              <a:t> </a:t>
            </a:r>
            <a:r>
              <a:rPr lang="en-GB" dirty="0" err="1"/>
              <a:t>dosbarth</a:t>
            </a:r>
            <a:r>
              <a:rPr lang="en-GB" dirty="0"/>
              <a:t> </a:t>
            </a:r>
            <a:r>
              <a:rPr lang="en-GB" dirty="0" err="1"/>
              <a:t>cefnogol</a:t>
            </a:r>
            <a:r>
              <a:rPr lang="en-GB" dirty="0"/>
              <a:t> </a:t>
            </a:r>
            <a:r>
              <a:rPr lang="en-GB" dirty="0" err="1"/>
              <a:t>yng</a:t>
            </a:r>
            <a:r>
              <a:rPr lang="en-GB" dirty="0"/>
              <a:t> </a:t>
            </a:r>
            <a:r>
              <a:rPr lang="en-GB" dirty="0" err="1"/>
              <a:t>nghwyneb</a:t>
            </a:r>
            <a:r>
              <a:rPr lang="en-GB" dirty="0"/>
              <a:t> </a:t>
            </a:r>
            <a:r>
              <a:rPr lang="en-GB" dirty="0" err="1"/>
              <a:t>pwysau</a:t>
            </a:r>
            <a:r>
              <a:rPr lang="en-GB" dirty="0"/>
              <a:t> </a:t>
            </a:r>
            <a:r>
              <a:rPr lang="en-GB" dirty="0" err="1"/>
              <a:t>cynyddol</a:t>
            </a:r>
            <a:r>
              <a:rPr lang="en-GB" dirty="0"/>
              <a:t>.</a:t>
            </a:r>
          </a:p>
        </p:txBody>
      </p:sp>
      <p:sp>
        <p:nvSpPr>
          <p:cNvPr id="4" name="Content Placeholder 3">
            <a:extLst>
              <a:ext uri="{FF2B5EF4-FFF2-40B4-BE49-F238E27FC236}">
                <a16:creationId xmlns:a16="http://schemas.microsoft.com/office/drawing/2014/main" id="{AE7CAB51-9B1D-F228-A163-6D3BE78AB557}"/>
              </a:ext>
            </a:extLst>
          </p:cNvPr>
          <p:cNvSpPr>
            <a:spLocks noGrp="1"/>
          </p:cNvSpPr>
          <p:nvPr>
            <p:ph sz="half" idx="2"/>
          </p:nvPr>
        </p:nvSpPr>
        <p:spPr/>
        <p:txBody>
          <a:bodyPr>
            <a:normAutofit fontScale="92500" lnSpcReduction="20000"/>
          </a:bodyPr>
          <a:lstStyle/>
          <a:p>
            <a:pPr marL="0" indent="0">
              <a:buNone/>
            </a:pPr>
            <a:r>
              <a:rPr lang="en-GB" dirty="0">
                <a:solidFill>
                  <a:schemeClr val="accent1"/>
                </a:solidFill>
              </a:rPr>
              <a:t>Classroom Management</a:t>
            </a:r>
          </a:p>
          <a:p>
            <a:r>
              <a:rPr lang="en-GB" dirty="0">
                <a:solidFill>
                  <a:schemeClr val="accent1"/>
                </a:solidFill>
                <a:cs typeface="Calibri Light" panose="020F0302020204030204" pitchFamily="34" charset="0"/>
              </a:rPr>
              <a:t>Empirically based frameworks (e.g. CLASS - Classroom Assessment Scoring System) emphasise quality of relationships and interactions between teachers and students.</a:t>
            </a:r>
          </a:p>
          <a:p>
            <a:r>
              <a:rPr lang="en-GB" dirty="0">
                <a:solidFill>
                  <a:schemeClr val="accent1"/>
                </a:solidFill>
                <a:cs typeface="Calibri Light" panose="020F0302020204030204" pitchFamily="34" charset="0"/>
              </a:rPr>
              <a:t>Teacher expectations: the need to create a classroom environment that is constantly demanding more and never satisfied, but still affirming to students’ self-worth</a:t>
            </a:r>
            <a:r>
              <a:rPr lang="en-GB" dirty="0">
                <a:solidFill>
                  <a:schemeClr val="accent1"/>
                </a:solidFill>
                <a:latin typeface="Calibri Light" panose="020F0302020204030204" pitchFamily="34" charset="0"/>
                <a:cs typeface="Calibri Light" panose="020F0302020204030204" pitchFamily="34" charset="0"/>
              </a:rPr>
              <a:t>. </a:t>
            </a:r>
          </a:p>
          <a:p>
            <a:endParaRPr lang="en-GB" dirty="0">
              <a:latin typeface="+mj-lt"/>
            </a:endParaRPr>
          </a:p>
        </p:txBody>
      </p:sp>
    </p:spTree>
    <p:extLst>
      <p:ext uri="{BB962C8B-B14F-4D97-AF65-F5344CB8AC3E}">
        <p14:creationId xmlns:p14="http://schemas.microsoft.com/office/powerpoint/2010/main" val="7339975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05529-8792-6CEC-2085-25212FB0D9C8}"/>
              </a:ext>
            </a:extLst>
          </p:cNvPr>
          <p:cNvSpPr>
            <a:spLocks noGrp="1"/>
          </p:cNvSpPr>
          <p:nvPr>
            <p:ph type="title"/>
          </p:nvPr>
        </p:nvSpPr>
        <p:spPr/>
        <p:txBody>
          <a:bodyPr/>
          <a:lstStyle/>
          <a:p>
            <a:r>
              <a:rPr lang="en-GB" dirty="0"/>
              <a:t>CLASS                                     </a:t>
            </a:r>
            <a:r>
              <a:rPr lang="en-GB" dirty="0" err="1">
                <a:solidFill>
                  <a:schemeClr val="accent1"/>
                </a:solidFill>
              </a:rPr>
              <a:t>CLASS</a:t>
            </a:r>
            <a:endParaRPr lang="en-GB" dirty="0">
              <a:solidFill>
                <a:schemeClr val="accent1"/>
              </a:solidFill>
            </a:endParaRPr>
          </a:p>
        </p:txBody>
      </p:sp>
      <p:sp>
        <p:nvSpPr>
          <p:cNvPr id="3" name="Content Placeholder 2">
            <a:extLst>
              <a:ext uri="{FF2B5EF4-FFF2-40B4-BE49-F238E27FC236}">
                <a16:creationId xmlns:a16="http://schemas.microsoft.com/office/drawing/2014/main" id="{11E2D374-A090-1393-C96E-49761FF9F5D0}"/>
              </a:ext>
            </a:extLst>
          </p:cNvPr>
          <p:cNvSpPr>
            <a:spLocks noGrp="1"/>
          </p:cNvSpPr>
          <p:nvPr>
            <p:ph sz="half" idx="1"/>
          </p:nvPr>
        </p:nvSpPr>
        <p:spPr/>
        <p:txBody>
          <a:bodyPr>
            <a:normAutofit fontScale="85000" lnSpcReduction="20000"/>
          </a:bodyPr>
          <a:lstStyle/>
          <a:p>
            <a:r>
              <a:rPr lang="en-GB" dirty="0" err="1"/>
              <a:t>Nid</a:t>
            </a:r>
            <a:r>
              <a:rPr lang="en-GB" dirty="0"/>
              <a:t> </a:t>
            </a:r>
            <a:r>
              <a:rPr lang="en-GB" dirty="0" err="1"/>
              <a:t>yw’r</a:t>
            </a:r>
            <a:r>
              <a:rPr lang="en-GB" dirty="0"/>
              <a:t> System </a:t>
            </a:r>
            <a:r>
              <a:rPr lang="en-GB" dirty="0" err="1"/>
              <a:t>Sgorio</a:t>
            </a:r>
            <a:r>
              <a:rPr lang="en-GB" dirty="0"/>
              <a:t> </a:t>
            </a:r>
            <a:r>
              <a:rPr lang="en-GB" dirty="0" err="1"/>
              <a:t>Asesu’r</a:t>
            </a:r>
            <a:r>
              <a:rPr lang="en-GB" dirty="0"/>
              <a:t> </a:t>
            </a:r>
            <a:r>
              <a:rPr lang="en-GB" dirty="0" err="1"/>
              <a:t>Ystafell</a:t>
            </a:r>
            <a:r>
              <a:rPr lang="en-GB" dirty="0"/>
              <a:t> </a:t>
            </a:r>
            <a:r>
              <a:rPr lang="en-GB" dirty="0" err="1"/>
              <a:t>Ddosbarth</a:t>
            </a:r>
            <a:r>
              <a:rPr lang="en-GB" dirty="0"/>
              <a:t> (CLASS) </a:t>
            </a:r>
            <a:r>
              <a:rPr lang="en-GB" dirty="0" err="1"/>
              <a:t>yn</a:t>
            </a:r>
            <a:r>
              <a:rPr lang="en-GB" dirty="0"/>
              <a:t> </a:t>
            </a:r>
            <a:r>
              <a:rPr lang="en-GB" dirty="0" err="1"/>
              <a:t>cael</a:t>
            </a:r>
            <a:r>
              <a:rPr lang="en-GB" dirty="0"/>
              <a:t> </a:t>
            </a:r>
            <a:r>
              <a:rPr lang="en-GB" dirty="0" err="1"/>
              <a:t>ei</a:t>
            </a:r>
            <a:r>
              <a:rPr lang="en-GB" dirty="0"/>
              <a:t> </a:t>
            </a:r>
            <a:r>
              <a:rPr lang="en-GB" dirty="0" err="1"/>
              <a:t>gweithredu’n</a:t>
            </a:r>
            <a:r>
              <a:rPr lang="en-GB" dirty="0"/>
              <a:t> </a:t>
            </a:r>
            <a:r>
              <a:rPr lang="en-GB" dirty="0" err="1"/>
              <a:t>gyffredin</a:t>
            </a:r>
            <a:r>
              <a:rPr lang="en-GB" dirty="0"/>
              <a:t> </a:t>
            </a:r>
            <a:r>
              <a:rPr lang="en-GB" dirty="0" err="1"/>
              <a:t>mewn</a:t>
            </a:r>
            <a:r>
              <a:rPr lang="en-GB" dirty="0"/>
              <a:t> </a:t>
            </a:r>
            <a:r>
              <a:rPr lang="en-GB" dirty="0" err="1"/>
              <a:t>ysgolion</a:t>
            </a:r>
            <a:r>
              <a:rPr lang="en-GB" dirty="0"/>
              <a:t> </a:t>
            </a:r>
            <a:r>
              <a:rPr lang="en-GB" dirty="0" err="1"/>
              <a:t>yng</a:t>
            </a:r>
            <a:r>
              <a:rPr lang="en-GB" dirty="0"/>
              <a:t> </a:t>
            </a:r>
            <a:r>
              <a:rPr lang="en-GB" dirty="0" err="1"/>
              <a:t>Nghymru</a:t>
            </a:r>
            <a:r>
              <a:rPr lang="en-GB" dirty="0"/>
              <a:t> ac </a:t>
            </a:r>
            <a:r>
              <a:rPr lang="en-GB" dirty="0" err="1"/>
              <a:t>nid</a:t>
            </a:r>
            <a:r>
              <a:rPr lang="en-GB" dirty="0"/>
              <a:t> </a:t>
            </a:r>
            <a:r>
              <a:rPr lang="en-GB" dirty="0" err="1"/>
              <a:t>yw’n</a:t>
            </a:r>
            <a:r>
              <a:rPr lang="en-GB" dirty="0"/>
              <a:t> </a:t>
            </a:r>
            <a:r>
              <a:rPr lang="en-GB" dirty="0" err="1"/>
              <a:t>rhan</a:t>
            </a:r>
            <a:r>
              <a:rPr lang="en-GB" dirty="0"/>
              <a:t> </a:t>
            </a:r>
            <a:r>
              <a:rPr lang="en-GB" dirty="0" err="1"/>
              <a:t>o’r</a:t>
            </a:r>
            <a:r>
              <a:rPr lang="en-GB" dirty="0"/>
              <a:t> </a:t>
            </a:r>
            <a:r>
              <a:rPr lang="en-GB" dirty="0" err="1"/>
              <a:t>arfer</a:t>
            </a:r>
            <a:r>
              <a:rPr lang="en-GB" dirty="0"/>
              <a:t> </a:t>
            </a:r>
            <a:r>
              <a:rPr lang="en-GB" dirty="0" err="1"/>
              <a:t>safonol</a:t>
            </a:r>
            <a:r>
              <a:rPr lang="en-GB" dirty="0"/>
              <a:t> o dan </a:t>
            </a:r>
            <a:r>
              <a:rPr lang="en-GB" dirty="0" err="1"/>
              <a:t>Cwricwlwm</a:t>
            </a:r>
            <a:r>
              <a:rPr lang="en-GB" dirty="0"/>
              <a:t> </a:t>
            </a:r>
            <a:r>
              <a:rPr lang="en-GB" dirty="0" err="1"/>
              <a:t>i</a:t>
            </a:r>
            <a:r>
              <a:rPr lang="en-GB" dirty="0"/>
              <a:t> </a:t>
            </a:r>
            <a:r>
              <a:rPr lang="en-GB" dirty="0" err="1"/>
              <a:t>Gymru</a:t>
            </a:r>
            <a:r>
              <a:rPr lang="en-GB" dirty="0"/>
              <a:t>. Yn </a:t>
            </a:r>
            <a:r>
              <a:rPr lang="en-GB" dirty="0" err="1"/>
              <a:t>hytrach</a:t>
            </a:r>
            <a:r>
              <a:rPr lang="en-GB" dirty="0"/>
              <a:t> </a:t>
            </a:r>
            <a:r>
              <a:rPr lang="en-GB" dirty="0" err="1"/>
              <a:t>na</a:t>
            </a:r>
            <a:r>
              <a:rPr lang="en-GB" dirty="0"/>
              <a:t> </a:t>
            </a:r>
            <a:r>
              <a:rPr lang="en-GB" dirty="0" err="1"/>
              <a:t>mabwysiadu</a:t>
            </a:r>
            <a:r>
              <a:rPr lang="en-GB" dirty="0"/>
              <a:t> CLASS, </a:t>
            </a:r>
            <a:r>
              <a:rPr lang="en-GB" dirty="0" err="1"/>
              <a:t>mae</a:t>
            </a:r>
            <a:r>
              <a:rPr lang="en-GB" dirty="0"/>
              <a:t> Cymru </a:t>
            </a:r>
            <a:r>
              <a:rPr lang="en-GB" dirty="0" err="1"/>
              <a:t>wedi</a:t>
            </a:r>
            <a:r>
              <a:rPr lang="en-GB" dirty="0"/>
              <a:t> </a:t>
            </a:r>
            <a:r>
              <a:rPr lang="en-GB" dirty="0" err="1"/>
              <a:t>llunio</a:t>
            </a:r>
            <a:r>
              <a:rPr lang="en-GB" dirty="0"/>
              <a:t> model </a:t>
            </a:r>
            <a:r>
              <a:rPr lang="en-GB" dirty="0" err="1"/>
              <a:t>addysgol</a:t>
            </a:r>
            <a:r>
              <a:rPr lang="en-GB" dirty="0"/>
              <a:t> </a:t>
            </a:r>
            <a:r>
              <a:rPr lang="en-GB" dirty="0" err="1"/>
              <a:t>unigryw</a:t>
            </a:r>
            <a:r>
              <a:rPr lang="en-GB" dirty="0"/>
              <a:t>—un </a:t>
            </a:r>
            <a:r>
              <a:rPr lang="en-GB" dirty="0" err="1"/>
              <a:t>sy’n</a:t>
            </a:r>
            <a:r>
              <a:rPr lang="en-GB" dirty="0"/>
              <a:t> </a:t>
            </a:r>
            <a:r>
              <a:rPr lang="en-GB" dirty="0" err="1"/>
              <a:t>pwysleisio</a:t>
            </a:r>
            <a:r>
              <a:rPr lang="en-GB" dirty="0"/>
              <a:t> </a:t>
            </a:r>
            <a:r>
              <a:rPr lang="en-GB" dirty="0" err="1"/>
              <a:t>datblygiad</a:t>
            </a:r>
            <a:r>
              <a:rPr lang="en-GB" dirty="0"/>
              <a:t> </a:t>
            </a:r>
            <a:r>
              <a:rPr lang="en-GB" dirty="0" err="1"/>
              <a:t>cyfan</a:t>
            </a:r>
            <a:r>
              <a:rPr lang="en-GB" dirty="0"/>
              <a:t>, </a:t>
            </a:r>
            <a:r>
              <a:rPr lang="en-GB" dirty="0" err="1"/>
              <a:t>dysgu</a:t>
            </a:r>
            <a:r>
              <a:rPr lang="en-GB" dirty="0"/>
              <a:t> </a:t>
            </a:r>
            <a:r>
              <a:rPr lang="en-GB" dirty="0" err="1"/>
              <a:t>dwyieithog</a:t>
            </a:r>
            <a:r>
              <a:rPr lang="en-GB" dirty="0"/>
              <a:t>, a </a:t>
            </a:r>
            <a:r>
              <a:rPr lang="en-GB" dirty="0" err="1"/>
              <a:t>chynnydd</a:t>
            </a:r>
            <a:r>
              <a:rPr lang="en-GB" dirty="0"/>
              <a:t> </a:t>
            </a:r>
            <a:r>
              <a:rPr lang="en-GB" dirty="0" err="1"/>
              <a:t>disgyblion</a:t>
            </a:r>
            <a:r>
              <a:rPr lang="en-GB" dirty="0"/>
              <a:t>. </a:t>
            </a:r>
            <a:r>
              <a:rPr lang="en-GB" dirty="0" err="1"/>
              <a:t>Mae’r</a:t>
            </a:r>
            <a:r>
              <a:rPr lang="en-GB" dirty="0"/>
              <a:t> dull </a:t>
            </a:r>
            <a:r>
              <a:rPr lang="en-GB" dirty="0" err="1"/>
              <a:t>hwn</a:t>
            </a:r>
            <a:r>
              <a:rPr lang="en-GB" dirty="0"/>
              <a:t> </a:t>
            </a:r>
            <a:r>
              <a:rPr lang="en-GB" dirty="0" err="1"/>
              <a:t>wedi’i</a:t>
            </a:r>
            <a:r>
              <a:rPr lang="en-GB" dirty="0"/>
              <a:t> </a:t>
            </a:r>
            <a:r>
              <a:rPr lang="en-GB" dirty="0" err="1"/>
              <a:t>seilio</a:t>
            </a:r>
            <a:r>
              <a:rPr lang="en-GB" dirty="0"/>
              <a:t> </a:t>
            </a:r>
            <a:r>
              <a:rPr lang="en-GB" dirty="0" err="1"/>
              <a:t>ar</a:t>
            </a:r>
            <a:r>
              <a:rPr lang="en-GB" dirty="0"/>
              <a:t> </a:t>
            </a:r>
            <a:r>
              <a:rPr lang="en-GB" dirty="0" err="1"/>
              <a:t>bedwar</a:t>
            </a:r>
            <a:r>
              <a:rPr lang="en-GB" dirty="0"/>
              <a:t> </a:t>
            </a:r>
            <a:r>
              <a:rPr lang="en-GB" dirty="0" err="1"/>
              <a:t>pwrpas</a:t>
            </a:r>
            <a:r>
              <a:rPr lang="en-GB" dirty="0"/>
              <a:t> </a:t>
            </a:r>
            <a:r>
              <a:rPr lang="en-GB" dirty="0" err="1"/>
              <a:t>craidd</a:t>
            </a:r>
            <a:r>
              <a:rPr lang="en-GB" dirty="0"/>
              <a:t> </a:t>
            </a:r>
            <a:r>
              <a:rPr lang="en-GB" dirty="0" err="1"/>
              <a:t>sy’n</a:t>
            </a:r>
            <a:r>
              <a:rPr lang="en-GB" dirty="0"/>
              <a:t> </a:t>
            </a:r>
            <a:r>
              <a:rPr lang="en-GB" dirty="0" err="1"/>
              <a:t>siapio</a:t>
            </a:r>
            <a:r>
              <a:rPr lang="en-GB" dirty="0"/>
              <a:t> </a:t>
            </a:r>
            <a:r>
              <a:rPr lang="en-GB" dirty="0" err="1"/>
              <a:t>pob</a:t>
            </a:r>
            <a:r>
              <a:rPr lang="en-GB" dirty="0"/>
              <a:t> </a:t>
            </a:r>
            <a:r>
              <a:rPr lang="en-GB" dirty="0" err="1"/>
              <a:t>agwedd</a:t>
            </a:r>
            <a:r>
              <a:rPr lang="en-GB" dirty="0"/>
              <a:t> </a:t>
            </a:r>
            <a:r>
              <a:rPr lang="en-GB" dirty="0" err="1"/>
              <a:t>ar</a:t>
            </a:r>
            <a:r>
              <a:rPr lang="en-GB" dirty="0"/>
              <a:t> </a:t>
            </a:r>
            <a:r>
              <a:rPr lang="en-GB" dirty="0" err="1"/>
              <a:t>addysgu</a:t>
            </a:r>
            <a:r>
              <a:rPr lang="en-GB" dirty="0"/>
              <a:t> a </a:t>
            </a:r>
            <a:r>
              <a:rPr lang="en-GB" dirty="0" err="1"/>
              <a:t>dysgu</a:t>
            </a:r>
            <a:r>
              <a:rPr lang="en-GB" dirty="0"/>
              <a:t>.</a:t>
            </a:r>
          </a:p>
        </p:txBody>
      </p:sp>
      <p:sp>
        <p:nvSpPr>
          <p:cNvPr id="4" name="Content Placeholder 3">
            <a:extLst>
              <a:ext uri="{FF2B5EF4-FFF2-40B4-BE49-F238E27FC236}">
                <a16:creationId xmlns:a16="http://schemas.microsoft.com/office/drawing/2014/main" id="{BF1B745F-1B05-0169-3621-EB3E2C0D7E07}"/>
              </a:ext>
            </a:extLst>
          </p:cNvPr>
          <p:cNvSpPr>
            <a:spLocks noGrp="1"/>
          </p:cNvSpPr>
          <p:nvPr>
            <p:ph sz="half" idx="2"/>
          </p:nvPr>
        </p:nvSpPr>
        <p:spPr/>
        <p:txBody>
          <a:bodyPr>
            <a:normAutofit fontScale="85000" lnSpcReduction="20000"/>
          </a:bodyPr>
          <a:lstStyle/>
          <a:p>
            <a:r>
              <a:rPr lang="en-GB" dirty="0">
                <a:solidFill>
                  <a:schemeClr val="accent1"/>
                </a:solidFill>
              </a:rPr>
              <a:t>The Classroom Assessment Scoring System (CLASS) is not commonly implemented in Welsh schools and does not form part of the standard practice under the Curriculum for Wales. Rather than adopting CLASS, Wales has crafted its own unique educational model—one that emphasizes holistic development, bilingual learning, and pupil progression. This approach is anchored in four core purposes that shape all aspects of teaching and learning.</a:t>
            </a:r>
          </a:p>
          <a:p>
            <a:endParaRPr lang="en-GB" dirty="0"/>
          </a:p>
        </p:txBody>
      </p:sp>
    </p:spTree>
    <p:extLst>
      <p:ext uri="{BB962C8B-B14F-4D97-AF65-F5344CB8AC3E}">
        <p14:creationId xmlns:p14="http://schemas.microsoft.com/office/powerpoint/2010/main" val="1336031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A4852-EEA3-4A63-CB58-BB555F9D3C01}"/>
              </a:ext>
            </a:extLst>
          </p:cNvPr>
          <p:cNvSpPr>
            <a:spLocks noGrp="1"/>
          </p:cNvSpPr>
          <p:nvPr>
            <p:ph type="title"/>
          </p:nvPr>
        </p:nvSpPr>
        <p:spPr/>
        <p:txBody>
          <a:bodyPr/>
          <a:lstStyle/>
          <a:p>
            <a:r>
              <a:rPr lang="en-GB" dirty="0">
                <a:solidFill>
                  <a:schemeClr val="accent1"/>
                </a:solidFill>
                <a:latin typeface="+mn-lt"/>
              </a:rPr>
              <a:t>Sutton Trust Overview of Research</a:t>
            </a:r>
          </a:p>
        </p:txBody>
      </p:sp>
      <p:sp>
        <p:nvSpPr>
          <p:cNvPr id="3" name="Content Placeholder 2">
            <a:extLst>
              <a:ext uri="{FF2B5EF4-FFF2-40B4-BE49-F238E27FC236}">
                <a16:creationId xmlns:a16="http://schemas.microsoft.com/office/drawing/2014/main" id="{2553615F-3E64-F232-28E4-DF54E8DC3D70}"/>
              </a:ext>
            </a:extLst>
          </p:cNvPr>
          <p:cNvSpPr>
            <a:spLocks noGrp="1"/>
          </p:cNvSpPr>
          <p:nvPr>
            <p:ph sz="half" idx="1"/>
          </p:nvPr>
        </p:nvSpPr>
        <p:spPr/>
        <p:txBody>
          <a:bodyPr>
            <a:normAutofit fontScale="77500" lnSpcReduction="20000"/>
          </a:bodyPr>
          <a:lstStyle/>
          <a:p>
            <a:pPr marL="0" indent="0">
              <a:buNone/>
            </a:pPr>
            <a:r>
              <a:rPr lang="en-GB" dirty="0" err="1"/>
              <a:t>Rheolaeth</a:t>
            </a:r>
            <a:r>
              <a:rPr lang="en-GB" dirty="0"/>
              <a:t> Dosbarth</a:t>
            </a:r>
          </a:p>
          <a:p>
            <a:r>
              <a:rPr lang="en-GB" dirty="0" err="1"/>
              <a:t>Hyrwyddo</a:t>
            </a:r>
            <a:r>
              <a:rPr lang="en-GB" dirty="0"/>
              <a:t> </a:t>
            </a:r>
            <a:r>
              <a:rPr lang="en-GB" dirty="0" err="1"/>
              <a:t>gwahanol</a:t>
            </a:r>
            <a:r>
              <a:rPr lang="en-GB" dirty="0"/>
              <a:t> </a:t>
            </a:r>
            <a:r>
              <a:rPr lang="en-GB" dirty="0" err="1"/>
              <a:t>fathau</a:t>
            </a:r>
            <a:r>
              <a:rPr lang="en-GB" dirty="0"/>
              <a:t> o </a:t>
            </a:r>
            <a:r>
              <a:rPr lang="en-GB" dirty="0" err="1"/>
              <a:t>nodau</a:t>
            </a:r>
            <a:r>
              <a:rPr lang="en-GB" dirty="0"/>
              <a:t> </a:t>
            </a:r>
            <a:r>
              <a:rPr lang="en-GB" dirty="0" err="1"/>
              <a:t>ysgogol</a:t>
            </a:r>
            <a:endParaRPr lang="en-GB" dirty="0"/>
          </a:p>
          <a:p>
            <a:r>
              <a:rPr lang="en-GB" dirty="0"/>
              <a:t>Mar </a:t>
            </a:r>
            <a:r>
              <a:rPr lang="en-GB" dirty="0" err="1"/>
              <a:t>gan</a:t>
            </a:r>
            <a:r>
              <a:rPr lang="en-GB" dirty="0"/>
              <a:t> </a:t>
            </a:r>
            <a:r>
              <a:rPr lang="en-GB" dirty="0" err="1"/>
              <a:t>athrawon</a:t>
            </a:r>
            <a:r>
              <a:rPr lang="en-GB" dirty="0"/>
              <a:t> </a:t>
            </a:r>
            <a:r>
              <a:rPr lang="en-GB" dirty="0" err="1"/>
              <a:t>wahanol</a:t>
            </a:r>
            <a:r>
              <a:rPr lang="en-GB" dirty="0"/>
              <a:t> </a:t>
            </a:r>
            <a:r>
              <a:rPr lang="en-GB" dirty="0" err="1"/>
              <a:t>chredoau</a:t>
            </a:r>
            <a:r>
              <a:rPr lang="en-GB" dirty="0"/>
              <a:t> a </a:t>
            </a:r>
            <a:r>
              <a:rPr lang="en-GB" dirty="0" err="1"/>
              <a:t>hyn</a:t>
            </a:r>
            <a:r>
              <a:rPr lang="en-GB" dirty="0"/>
              <a:t> </a:t>
            </a:r>
            <a:r>
              <a:rPr lang="en-GB" dirty="0" err="1"/>
              <a:t>sy’n</a:t>
            </a:r>
            <a:r>
              <a:rPr lang="en-GB" dirty="0"/>
              <a:t> </a:t>
            </a:r>
            <a:r>
              <a:rPr lang="en-GB" dirty="0" err="1"/>
              <a:t>creu</a:t>
            </a:r>
            <a:r>
              <a:rPr lang="en-GB" dirty="0"/>
              <a:t> </a:t>
            </a:r>
            <a:r>
              <a:rPr lang="en-GB" dirty="0" err="1"/>
              <a:t>llwyddianta</a:t>
            </a:r>
            <a:r>
              <a:rPr lang="en-GB" dirty="0"/>
              <a:t> </a:t>
            </a:r>
            <a:r>
              <a:rPr lang="en-GB" dirty="0" err="1"/>
              <a:t>methiant</a:t>
            </a:r>
            <a:r>
              <a:rPr lang="en-GB" dirty="0"/>
              <a:t> (</a:t>
            </a:r>
            <a:r>
              <a:rPr lang="en-GB" dirty="0" err="1"/>
              <a:t>e.e.</a:t>
            </a:r>
            <a:r>
              <a:rPr lang="en-GB" dirty="0"/>
              <a:t> </a:t>
            </a:r>
            <a:r>
              <a:rPr lang="en-GB" dirty="0" err="1"/>
              <a:t>meddylfryd</a:t>
            </a:r>
            <a:r>
              <a:rPr lang="en-GB" dirty="0"/>
              <a:t> </a:t>
            </a:r>
            <a:r>
              <a:rPr lang="en-GB" dirty="0" err="1"/>
              <a:t>pennu</a:t>
            </a:r>
            <a:r>
              <a:rPr lang="en-GB" dirty="0"/>
              <a:t> </a:t>
            </a:r>
            <a:r>
              <a:rPr lang="en-GB" dirty="0" err="1"/>
              <a:t>yn</a:t>
            </a:r>
            <a:r>
              <a:rPr lang="en-GB" dirty="0"/>
              <a:t> </a:t>
            </a:r>
            <a:r>
              <a:rPr lang="en-GB" dirty="0" err="1"/>
              <a:t>erbyn</a:t>
            </a:r>
            <a:r>
              <a:rPr lang="en-GB" dirty="0"/>
              <a:t> </a:t>
            </a:r>
            <a:r>
              <a:rPr lang="en-GB" dirty="0" err="1"/>
              <a:t>twf</a:t>
            </a:r>
            <a:r>
              <a:rPr lang="en-GB" dirty="0"/>
              <a:t>, </a:t>
            </a:r>
            <a:r>
              <a:rPr lang="en-GB" dirty="0" err="1"/>
              <a:t>gwerth</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rhoi</a:t>
            </a:r>
            <a:r>
              <a:rPr lang="en-GB" dirty="0"/>
              <a:t> </a:t>
            </a:r>
            <a:r>
              <a:rPr lang="en-GB" dirty="0" err="1"/>
              <a:t>i</a:t>
            </a:r>
            <a:r>
              <a:rPr lang="en-GB" dirty="0"/>
              <a:t> </a:t>
            </a:r>
            <a:r>
              <a:rPr lang="en-GB" dirty="0" err="1"/>
              <a:t>ymdrech</a:t>
            </a:r>
            <a:r>
              <a:rPr lang="en-GB" dirty="0"/>
              <a:t> </a:t>
            </a:r>
            <a:r>
              <a:rPr lang="en-GB" dirty="0" err="1"/>
              <a:t>strategaeth</a:t>
            </a:r>
            <a:r>
              <a:rPr lang="en-GB" dirty="0"/>
              <a:t> </a:t>
            </a:r>
            <a:r>
              <a:rPr lang="en-GB" dirty="0" err="1"/>
              <a:t>yn</a:t>
            </a:r>
            <a:r>
              <a:rPr lang="en-GB" dirty="0"/>
              <a:t> </a:t>
            </a:r>
            <a:r>
              <a:rPr lang="en-GB" dirty="0" err="1"/>
              <a:t>hytrach</a:t>
            </a:r>
            <a:r>
              <a:rPr lang="en-GB" dirty="0"/>
              <a:t> </a:t>
            </a:r>
            <a:r>
              <a:rPr lang="en-GB" dirty="0" err="1"/>
              <a:t>na</a:t>
            </a:r>
            <a:r>
              <a:rPr lang="en-GB" dirty="0"/>
              <a:t> </a:t>
            </a:r>
            <a:r>
              <a:rPr lang="en-GB" dirty="0" err="1"/>
              <a:t>gallu</a:t>
            </a:r>
            <a:r>
              <a:rPr lang="en-GB" dirty="0"/>
              <a:t> neu </a:t>
            </a:r>
            <a:r>
              <a:rPr lang="en-GB" dirty="0" err="1"/>
              <a:t>lwc</a:t>
            </a:r>
            <a:r>
              <a:rPr lang="en-GB" dirty="0"/>
              <a:t>; </a:t>
            </a:r>
            <a:r>
              <a:rPr lang="en-GB" dirty="0" err="1"/>
              <a:t>hyrwyddo</a:t>
            </a:r>
            <a:r>
              <a:rPr lang="en-GB" dirty="0"/>
              <a:t> </a:t>
            </a:r>
            <a:r>
              <a:rPr lang="en-GB" dirty="0" err="1"/>
              <a:t>awyrgylch</a:t>
            </a:r>
            <a:r>
              <a:rPr lang="en-GB" dirty="0"/>
              <a:t> </a:t>
            </a:r>
            <a:r>
              <a:rPr lang="en-GB" dirty="0" err="1"/>
              <a:t>sy’n</a:t>
            </a:r>
            <a:r>
              <a:rPr lang="en-GB" dirty="0"/>
              <a:t> </a:t>
            </a:r>
            <a:r>
              <a:rPr lang="en-GB" dirty="0" err="1"/>
              <a:t>gwrthwynebu</a:t>
            </a:r>
            <a:r>
              <a:rPr lang="en-GB" dirty="0"/>
              <a:t> </a:t>
            </a:r>
            <a:r>
              <a:rPr lang="en-GB" dirty="0" err="1"/>
              <a:t>methiant</a:t>
            </a:r>
            <a:r>
              <a:rPr lang="en-GB" dirty="0"/>
              <a:t>)</a:t>
            </a:r>
          </a:p>
          <a:p>
            <a:r>
              <a:rPr lang="en-GB" dirty="0" err="1">
                <a:solidFill>
                  <a:srgbClr val="FF0000"/>
                </a:solidFill>
              </a:rPr>
              <a:t>Meddyliwch</a:t>
            </a:r>
            <a:r>
              <a:rPr lang="en-GB" dirty="0">
                <a:solidFill>
                  <a:srgbClr val="FF0000"/>
                </a:solidFill>
              </a:rPr>
              <a:t> am </a:t>
            </a:r>
            <a:r>
              <a:rPr lang="en-GB" dirty="0" err="1">
                <a:solidFill>
                  <a:srgbClr val="FF0000"/>
                </a:solidFill>
              </a:rPr>
              <a:t>eich</a:t>
            </a:r>
            <a:r>
              <a:rPr lang="en-GB" dirty="0">
                <a:solidFill>
                  <a:srgbClr val="FF0000"/>
                </a:solidFill>
              </a:rPr>
              <a:t> </a:t>
            </a:r>
            <a:r>
              <a:rPr lang="en-GB" dirty="0" err="1">
                <a:solidFill>
                  <a:srgbClr val="FF0000"/>
                </a:solidFill>
              </a:rPr>
              <a:t>profiad</a:t>
            </a:r>
            <a:r>
              <a:rPr lang="en-GB" dirty="0">
                <a:solidFill>
                  <a:srgbClr val="FF0000"/>
                </a:solidFill>
              </a:rPr>
              <a:t> </a:t>
            </a:r>
            <a:r>
              <a:rPr lang="en-GB" dirty="0" err="1">
                <a:solidFill>
                  <a:srgbClr val="FF0000"/>
                </a:solidFill>
              </a:rPr>
              <a:t>yn</a:t>
            </a:r>
            <a:r>
              <a:rPr lang="en-GB" dirty="0">
                <a:solidFill>
                  <a:srgbClr val="FF0000"/>
                </a:solidFill>
              </a:rPr>
              <a:t> y </a:t>
            </a:r>
            <a:r>
              <a:rPr lang="en-GB" dirty="0" err="1">
                <a:solidFill>
                  <a:srgbClr val="FF0000"/>
                </a:solidFill>
              </a:rPr>
              <a:t>dosbarth</a:t>
            </a:r>
            <a:r>
              <a:rPr lang="en-GB" dirty="0">
                <a:solidFill>
                  <a:srgbClr val="FF0000"/>
                </a:solidFill>
              </a:rPr>
              <a:t> am </a:t>
            </a:r>
            <a:r>
              <a:rPr lang="en-GB" dirty="0" err="1">
                <a:solidFill>
                  <a:srgbClr val="FF0000"/>
                </a:solidFill>
              </a:rPr>
              <a:t>enghreifftiau</a:t>
            </a:r>
            <a:r>
              <a:rPr lang="en-GB" dirty="0">
                <a:solidFill>
                  <a:srgbClr val="FF0000"/>
                </a:solidFill>
              </a:rPr>
              <a:t> </a:t>
            </a:r>
            <a:r>
              <a:rPr lang="en-GB" dirty="0" err="1">
                <a:solidFill>
                  <a:srgbClr val="FF0000"/>
                </a:solidFill>
              </a:rPr>
              <a:t>i</a:t>
            </a:r>
            <a:r>
              <a:rPr lang="en-GB" dirty="0">
                <a:solidFill>
                  <a:srgbClr val="FF0000"/>
                </a:solidFill>
              </a:rPr>
              <a:t> </a:t>
            </a:r>
            <a:r>
              <a:rPr lang="en-GB" dirty="0" err="1">
                <a:solidFill>
                  <a:srgbClr val="FF0000"/>
                </a:solidFill>
              </a:rPr>
              <a:t>gefnogi’r</a:t>
            </a:r>
            <a:r>
              <a:rPr lang="en-GB" dirty="0">
                <a:solidFill>
                  <a:srgbClr val="FF0000"/>
                </a:solidFill>
              </a:rPr>
              <a:t> </a:t>
            </a:r>
            <a:r>
              <a:rPr lang="en-GB" dirty="0" err="1">
                <a:solidFill>
                  <a:srgbClr val="FF0000"/>
                </a:solidFill>
              </a:rPr>
              <a:t>ymchwil</a:t>
            </a:r>
            <a:r>
              <a:rPr lang="en-GB" dirty="0">
                <a:solidFill>
                  <a:srgbClr val="FF0000"/>
                </a:solidFill>
              </a:rPr>
              <a:t> </a:t>
            </a:r>
            <a:r>
              <a:rPr lang="en-GB" dirty="0" err="1">
                <a:solidFill>
                  <a:srgbClr val="FF0000"/>
                </a:solidFill>
              </a:rPr>
              <a:t>yma</a:t>
            </a:r>
            <a:r>
              <a:rPr lang="en-GB" dirty="0"/>
              <a:t>.</a:t>
            </a:r>
          </a:p>
        </p:txBody>
      </p:sp>
      <p:sp>
        <p:nvSpPr>
          <p:cNvPr id="4" name="Content Placeholder 3">
            <a:extLst>
              <a:ext uri="{FF2B5EF4-FFF2-40B4-BE49-F238E27FC236}">
                <a16:creationId xmlns:a16="http://schemas.microsoft.com/office/drawing/2014/main" id="{A8FFEF38-AB6F-548E-C3FF-6ECA4E2E8489}"/>
              </a:ext>
            </a:extLst>
          </p:cNvPr>
          <p:cNvSpPr>
            <a:spLocks noGrp="1"/>
          </p:cNvSpPr>
          <p:nvPr>
            <p:ph sz="half" idx="2"/>
          </p:nvPr>
        </p:nvSpPr>
        <p:spPr/>
        <p:txBody>
          <a:bodyPr>
            <a:normAutofit fontScale="77500" lnSpcReduction="20000"/>
          </a:bodyPr>
          <a:lstStyle/>
          <a:p>
            <a:pPr marL="0" indent="0">
              <a:buNone/>
            </a:pPr>
            <a:r>
              <a:rPr lang="en-GB" dirty="0">
                <a:solidFill>
                  <a:schemeClr val="accent1"/>
                </a:solidFill>
              </a:rPr>
              <a:t>Classroom Management</a:t>
            </a:r>
          </a:p>
          <a:p>
            <a:r>
              <a:rPr lang="en-GB" dirty="0">
                <a:solidFill>
                  <a:schemeClr val="accent1"/>
                </a:solidFill>
                <a:cs typeface="Calibri Light" panose="020F0302020204030204" pitchFamily="34" charset="0"/>
              </a:rPr>
              <a:t>Promotion of different kinds of motivational goals</a:t>
            </a:r>
          </a:p>
          <a:p>
            <a:r>
              <a:rPr lang="en-GB" dirty="0">
                <a:solidFill>
                  <a:schemeClr val="accent1"/>
                </a:solidFill>
                <a:cs typeface="Calibri Light" panose="020F0302020204030204" pitchFamily="34" charset="0"/>
              </a:rPr>
              <a:t>Different beliefs teachers have and encourage for success and failure (e.g. fixed versus growth mindset, value given to effort and strategy rather than ability or luck;  valuing and promoting resilience to failure). </a:t>
            </a:r>
          </a:p>
          <a:p>
            <a:r>
              <a:rPr lang="en-GB" dirty="0">
                <a:solidFill>
                  <a:srgbClr val="FF0000"/>
                </a:solidFill>
                <a:cs typeface="Calibri Light" panose="020F0302020204030204" pitchFamily="34" charset="0"/>
              </a:rPr>
              <a:t>Based on your classroom experiences, think of examples to support this  research</a:t>
            </a:r>
          </a:p>
          <a:p>
            <a:endParaRPr lang="en-GB" dirty="0">
              <a:latin typeface="+mj-lt"/>
            </a:endParaRPr>
          </a:p>
        </p:txBody>
      </p:sp>
    </p:spTree>
    <p:extLst>
      <p:ext uri="{BB962C8B-B14F-4D97-AF65-F5344CB8AC3E}">
        <p14:creationId xmlns:p14="http://schemas.microsoft.com/office/powerpoint/2010/main" val="8484639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EAAEA-CB49-8AD6-0741-D4EC9409809D}"/>
              </a:ext>
            </a:extLst>
          </p:cNvPr>
          <p:cNvSpPr>
            <a:spLocks noGrp="1"/>
          </p:cNvSpPr>
          <p:nvPr>
            <p:ph type="title"/>
          </p:nvPr>
        </p:nvSpPr>
        <p:spPr/>
        <p:txBody>
          <a:bodyPr>
            <a:normAutofit fontScale="90000"/>
          </a:bodyPr>
          <a:lstStyle/>
          <a:p>
            <a:r>
              <a:rPr lang="en-US" sz="4400" dirty="0">
                <a:latin typeface="Calibri" panose="020F0502020204030204" pitchFamily="34" charset="0"/>
                <a:ea typeface="Calibri" panose="020F0502020204030204" pitchFamily="34" charset="0"/>
                <a:cs typeface="Calibri" panose="020F0502020204030204" pitchFamily="34" charset="0"/>
              </a:rPr>
              <a:t>System </a:t>
            </a:r>
            <a:r>
              <a:rPr lang="en-US" sz="4400" dirty="0" err="1">
                <a:latin typeface="Calibri" panose="020F0502020204030204" pitchFamily="34" charset="0"/>
                <a:ea typeface="Calibri" panose="020F0502020204030204" pitchFamily="34" charset="0"/>
                <a:cs typeface="Calibri" panose="020F0502020204030204" pitchFamily="34" charset="0"/>
              </a:rPr>
              <a:t>Genedlaethol</a:t>
            </a:r>
            <a:r>
              <a:rPr lang="en-US" sz="4400" dirty="0">
                <a:latin typeface="Calibri" panose="020F0502020204030204" pitchFamily="34" charset="0"/>
                <a:ea typeface="Calibri" panose="020F0502020204030204" pitchFamily="34" charset="0"/>
                <a:cs typeface="Calibri" panose="020F0502020204030204" pitchFamily="34" charset="0"/>
              </a:rPr>
              <a:t> </a:t>
            </a:r>
            <a:r>
              <a:rPr lang="en-US" sz="4400" dirty="0" err="1">
                <a:latin typeface="Calibri" panose="020F0502020204030204" pitchFamily="34" charset="0"/>
                <a:ea typeface="Calibri" panose="020F0502020204030204" pitchFamily="34" charset="0"/>
                <a:cs typeface="Calibri" panose="020F0502020204030204" pitchFamily="34" charset="0"/>
              </a:rPr>
              <a:t>ar</a:t>
            </a:r>
            <a:r>
              <a:rPr lang="en-US" sz="4400" dirty="0">
                <a:latin typeface="Calibri" panose="020F0502020204030204" pitchFamily="34" charset="0"/>
                <a:ea typeface="Calibri" panose="020F0502020204030204" pitchFamily="34" charset="0"/>
                <a:cs typeface="Calibri" panose="020F0502020204030204" pitchFamily="34" charset="0"/>
              </a:rPr>
              <a:t> </a:t>
            </a:r>
            <a:r>
              <a:rPr lang="en-US" sz="4400" dirty="0" err="1">
                <a:latin typeface="Calibri" panose="020F0502020204030204" pitchFamily="34" charset="0"/>
                <a:ea typeface="Calibri" panose="020F0502020204030204" pitchFamily="34" charset="0"/>
                <a:cs typeface="Calibri" panose="020F0502020204030204" pitchFamily="34" charset="0"/>
              </a:rPr>
              <a:t>gyfer</a:t>
            </a:r>
            <a:r>
              <a:rPr lang="en-US" sz="4400" dirty="0">
                <a:latin typeface="Calibri" panose="020F0502020204030204" pitchFamily="34" charset="0"/>
                <a:ea typeface="Calibri" panose="020F0502020204030204" pitchFamily="34" charset="0"/>
                <a:cs typeface="Calibri" panose="020F0502020204030204" pitchFamily="34" charset="0"/>
              </a:rPr>
              <a:t> </a:t>
            </a:r>
            <a:r>
              <a:rPr lang="en-US" sz="4400" dirty="0" err="1">
                <a:latin typeface="Calibri" panose="020F0502020204030204" pitchFamily="34" charset="0"/>
                <a:ea typeface="Calibri" panose="020F0502020204030204" pitchFamily="34" charset="0"/>
                <a:cs typeface="Calibri" panose="020F0502020204030204" pitchFamily="34" charset="0"/>
              </a:rPr>
              <a:t>Categoreiddio</a:t>
            </a:r>
            <a:r>
              <a:rPr lang="en-US" sz="4400" dirty="0">
                <a:latin typeface="Calibri" panose="020F0502020204030204" pitchFamily="34" charset="0"/>
                <a:ea typeface="Calibri" panose="020F0502020204030204" pitchFamily="34" charset="0"/>
                <a:cs typeface="Calibri" panose="020F0502020204030204" pitchFamily="34" charset="0"/>
              </a:rPr>
              <a:t> </a:t>
            </a:r>
            <a:r>
              <a:rPr lang="en-US" sz="4400" dirty="0" err="1">
                <a:latin typeface="Calibri" panose="020F0502020204030204" pitchFamily="34" charset="0"/>
                <a:ea typeface="Calibri" panose="020F0502020204030204" pitchFamily="34" charset="0"/>
                <a:cs typeface="Calibri" panose="020F0502020204030204" pitchFamily="34" charset="0"/>
              </a:rPr>
              <a:t>Ysgolion</a:t>
            </a:r>
            <a:r>
              <a:rPr lang="en-US" sz="4400" dirty="0">
                <a:latin typeface="Calibri" panose="020F0502020204030204" pitchFamily="34" charset="0"/>
                <a:ea typeface="Calibri" panose="020F0502020204030204" pitchFamily="34" charset="0"/>
                <a:cs typeface="Calibri" panose="020F0502020204030204" pitchFamily="34" charset="0"/>
              </a:rPr>
              <a:t>/</a:t>
            </a:r>
            <a:br>
              <a:rPr lang="en-US" sz="4400" dirty="0">
                <a:latin typeface="Calibri" panose="020F0502020204030204" pitchFamily="34" charset="0"/>
                <a:ea typeface="Calibri" panose="020F0502020204030204" pitchFamily="34" charset="0"/>
                <a:cs typeface="Calibri" panose="020F0502020204030204" pitchFamily="34" charset="0"/>
              </a:rPr>
            </a:br>
            <a:r>
              <a:rPr lang="en-US" sz="4400" dirty="0">
                <a:solidFill>
                  <a:schemeClr val="accent1"/>
                </a:solidFill>
                <a:latin typeface="Calibri" panose="020F0502020204030204" pitchFamily="34" charset="0"/>
                <a:ea typeface="Calibri" panose="020F0502020204030204" pitchFamily="34" charset="0"/>
                <a:cs typeface="Calibri" panose="020F0502020204030204" pitchFamily="34" charset="0"/>
              </a:rPr>
              <a:t>National School </a:t>
            </a:r>
            <a:r>
              <a:rPr lang="en-US" sz="4400" dirty="0" err="1">
                <a:solidFill>
                  <a:schemeClr val="accent1"/>
                </a:solidFill>
                <a:latin typeface="Calibri" panose="020F0502020204030204" pitchFamily="34" charset="0"/>
                <a:ea typeface="Calibri" panose="020F0502020204030204" pitchFamily="34" charset="0"/>
                <a:cs typeface="Calibri" panose="020F0502020204030204" pitchFamily="34" charset="0"/>
              </a:rPr>
              <a:t>Categorisation</a:t>
            </a:r>
            <a:r>
              <a:rPr lang="en-US" sz="4400" dirty="0">
                <a:solidFill>
                  <a:schemeClr val="accent1"/>
                </a:solidFill>
                <a:latin typeface="Calibri" panose="020F0502020204030204" pitchFamily="34" charset="0"/>
                <a:ea typeface="Calibri" panose="020F0502020204030204" pitchFamily="34" charset="0"/>
                <a:cs typeface="Calibri" panose="020F0502020204030204" pitchFamily="34" charset="0"/>
              </a:rPr>
              <a:t> System</a:t>
            </a:r>
            <a:endParaRPr lang="en-GB" dirty="0">
              <a:solidFill>
                <a:schemeClr val="accent1"/>
              </a:solidFill>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6E57ED2D-B488-6B26-D5B5-A24D99A69288}"/>
              </a:ext>
            </a:extLst>
          </p:cNvPr>
          <p:cNvSpPr>
            <a:spLocks noGrp="1"/>
          </p:cNvSpPr>
          <p:nvPr>
            <p:ph idx="1"/>
          </p:nvPr>
        </p:nvSpPr>
        <p:spPr/>
        <p:txBody>
          <a:bodyPr/>
          <a:lstStyle/>
          <a:p>
            <a:endParaRPr lang="en-GB" dirty="0"/>
          </a:p>
          <a:p>
            <a:r>
              <a:rPr lang="en-GB" dirty="0">
                <a:hlinkClick r:id="rId2"/>
              </a:rPr>
              <a:t>national-school-categorisation-system-guidance-for-schools-local-authorities-and-regional-consortia.pdf (</a:t>
            </a:r>
            <a:r>
              <a:rPr lang="en-GB" dirty="0" err="1">
                <a:hlinkClick r:id="rId2"/>
              </a:rPr>
              <a:t>gov.wales</a:t>
            </a:r>
            <a:r>
              <a:rPr lang="en-GB" dirty="0">
                <a:hlinkClick r:id="rId2"/>
              </a:rPr>
              <a:t>)</a:t>
            </a:r>
            <a:endParaRPr lang="en-GB" dirty="0">
              <a:hlinkClick r:id="rId3"/>
            </a:endParaRPr>
          </a:p>
          <a:p>
            <a:endParaRPr lang="en-GB" dirty="0">
              <a:hlinkClick r:id="rId3"/>
            </a:endParaRPr>
          </a:p>
          <a:p>
            <a:r>
              <a:rPr lang="en-GB" dirty="0">
                <a:hlinkClick r:id="rId3"/>
              </a:rPr>
              <a:t>A guide for parents and carers - National School Categorisation System (</a:t>
            </a:r>
            <a:r>
              <a:rPr lang="en-GB" dirty="0" err="1">
                <a:hlinkClick r:id="rId3"/>
              </a:rPr>
              <a:t>gov.wales</a:t>
            </a:r>
            <a:r>
              <a:rPr lang="en-GB" dirty="0">
                <a:hlinkClick r:id="rId3"/>
              </a:rPr>
              <a:t>)</a:t>
            </a:r>
            <a:endParaRPr lang="en-GB" dirty="0"/>
          </a:p>
        </p:txBody>
      </p:sp>
    </p:spTree>
    <p:extLst>
      <p:ext uri="{BB962C8B-B14F-4D97-AF65-F5344CB8AC3E}">
        <p14:creationId xmlns:p14="http://schemas.microsoft.com/office/powerpoint/2010/main" val="460567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2CE8D-0920-EEF6-785E-EC4361D40F2F}"/>
              </a:ext>
            </a:extLst>
          </p:cNvPr>
          <p:cNvSpPr>
            <a:spLocks noGrp="1"/>
          </p:cNvSpPr>
          <p:nvPr>
            <p:ph type="title"/>
          </p:nvPr>
        </p:nvSpPr>
        <p:spPr/>
        <p:txBody>
          <a:bodyPr/>
          <a:lstStyle/>
          <a:p>
            <a:r>
              <a:rPr lang="en-GB" dirty="0" err="1">
                <a:latin typeface="+mn-lt"/>
              </a:rPr>
              <a:t>Rhestr</a:t>
            </a:r>
            <a:r>
              <a:rPr lang="en-GB" dirty="0">
                <a:latin typeface="+mn-lt"/>
              </a:rPr>
              <a:t> </a:t>
            </a:r>
            <a:r>
              <a:rPr lang="en-GB" dirty="0" err="1">
                <a:latin typeface="+mn-lt"/>
              </a:rPr>
              <a:t>Gyfeirnodi</a:t>
            </a:r>
            <a:r>
              <a:rPr lang="en-GB" dirty="0">
                <a:latin typeface="+mn-lt"/>
              </a:rPr>
              <a:t>             </a:t>
            </a:r>
            <a:r>
              <a:rPr lang="en-GB" dirty="0">
                <a:solidFill>
                  <a:schemeClr val="accent1"/>
                </a:solidFill>
                <a:latin typeface="+mn-lt"/>
              </a:rPr>
              <a:t>Reference List</a:t>
            </a:r>
          </a:p>
        </p:txBody>
      </p:sp>
      <p:sp>
        <p:nvSpPr>
          <p:cNvPr id="3" name="Content Placeholder 2">
            <a:extLst>
              <a:ext uri="{FF2B5EF4-FFF2-40B4-BE49-F238E27FC236}">
                <a16:creationId xmlns:a16="http://schemas.microsoft.com/office/drawing/2014/main" id="{A53769DC-71DA-DC46-6A2E-92566BF8515A}"/>
              </a:ext>
            </a:extLst>
          </p:cNvPr>
          <p:cNvSpPr>
            <a:spLocks noGrp="1"/>
          </p:cNvSpPr>
          <p:nvPr>
            <p:ph idx="1"/>
          </p:nvPr>
        </p:nvSpPr>
        <p:spPr/>
        <p:txBody>
          <a:bodyPr>
            <a:normAutofit fontScale="70000" lnSpcReduction="20000"/>
          </a:bodyPr>
          <a:lstStyle/>
          <a:p>
            <a:r>
              <a:rPr lang="en-GB" sz="2800" dirty="0">
                <a:cs typeface="Calibri Light" panose="020F0302020204030204" pitchFamily="34" charset="0"/>
              </a:rPr>
              <a:t>Glossary of Educational Reform (2014). Available at </a:t>
            </a:r>
            <a:r>
              <a:rPr lang="en-GB" sz="2800" dirty="0">
                <a:cs typeface="Calibri Light" panose="020F0302020204030204" pitchFamily="34" charset="0"/>
                <a:hlinkClick r:id="rId2"/>
              </a:rPr>
              <a:t>http://edglossary.org/classroom-management/</a:t>
            </a:r>
            <a:r>
              <a:rPr lang="en-GB" sz="2800" dirty="0">
                <a:cs typeface="Calibri Light" panose="020F0302020204030204" pitchFamily="34" charset="0"/>
              </a:rPr>
              <a:t> (Accessed     31/5/24)</a:t>
            </a:r>
          </a:p>
          <a:p>
            <a:r>
              <a:rPr lang="en-GB" sz="2800" dirty="0">
                <a:cs typeface="Calibri Light" panose="020F0302020204030204" pitchFamily="34" charset="0"/>
              </a:rPr>
              <a:t>National School Categorisation System (2019). Available at </a:t>
            </a:r>
            <a:r>
              <a:rPr lang="en-GB" dirty="0">
                <a:hlinkClick r:id="rId3"/>
              </a:rPr>
              <a:t>national-school-categorisation-system-guidance-for-schools-local-authorities-and-regional-consortia.pdf (</a:t>
            </a:r>
            <a:r>
              <a:rPr lang="en-GB" dirty="0" err="1">
                <a:hlinkClick r:id="rId3"/>
              </a:rPr>
              <a:t>gov.wales</a:t>
            </a:r>
            <a:r>
              <a:rPr lang="en-GB" dirty="0">
                <a:hlinkClick r:id="rId3"/>
              </a:rPr>
              <a:t>)</a:t>
            </a:r>
            <a:r>
              <a:rPr lang="en-GB" dirty="0"/>
              <a:t> (Accessed 12/8/24)</a:t>
            </a:r>
          </a:p>
          <a:p>
            <a:r>
              <a:rPr lang="en-GB" dirty="0">
                <a:hlinkClick r:id="rId4"/>
              </a:rPr>
              <a:t>National School Categorisation System (</a:t>
            </a:r>
            <a:r>
              <a:rPr lang="en-GB" dirty="0" err="1">
                <a:hlinkClick r:id="rId4"/>
              </a:rPr>
              <a:t>gov.wales</a:t>
            </a:r>
            <a:r>
              <a:rPr lang="en-GB" dirty="0">
                <a:hlinkClick r:id="rId4"/>
              </a:rPr>
              <a:t>)</a:t>
            </a:r>
            <a:r>
              <a:rPr lang="en-GB" dirty="0"/>
              <a:t> Guidance for parents and carers (Accessed 12/8/24)</a:t>
            </a:r>
            <a:endParaRPr lang="en-US" dirty="0">
              <a:cs typeface="Calibri Light" panose="020F0302020204030204" pitchFamily="34" charset="0"/>
            </a:endParaRPr>
          </a:p>
          <a:p>
            <a:r>
              <a:rPr lang="en-GB" sz="2800" dirty="0">
                <a:cs typeface="Calibri Light" panose="020F0302020204030204" pitchFamily="34" charset="0"/>
              </a:rPr>
              <a:t>Rogers, B. (2015) </a:t>
            </a:r>
            <a:r>
              <a:rPr lang="en-GB" sz="2800" i="1" dirty="0">
                <a:cs typeface="Calibri Light" panose="020F0302020204030204" pitchFamily="34" charset="0"/>
              </a:rPr>
              <a:t>Classroom Behaviour, </a:t>
            </a:r>
            <a:r>
              <a:rPr lang="en-GB" sz="2800" dirty="0">
                <a:cs typeface="Calibri Light" panose="020F0302020204030204" pitchFamily="34" charset="0"/>
              </a:rPr>
              <a:t>London: Sage</a:t>
            </a:r>
          </a:p>
          <a:p>
            <a:r>
              <a:rPr lang="en-GB" sz="2800" dirty="0">
                <a:cs typeface="Calibri Light" panose="020F0302020204030204" pitchFamily="34" charset="0"/>
              </a:rPr>
              <a:t>What makes great teaching – Professor Rob Coe. Available at</a:t>
            </a:r>
            <a:r>
              <a:rPr lang="en-GB" dirty="0"/>
              <a:t>-</a:t>
            </a:r>
            <a:r>
              <a:rPr lang="en-GB" dirty="0">
                <a:hlinkClick r:id="rId5"/>
              </a:rPr>
              <a:t>https://www.suttontrust.com/wp-content/uploads/2019/12/What-makes-great-teaching-FINAL-4.11.14-1.pdf</a:t>
            </a:r>
            <a:r>
              <a:rPr lang="en-GB" dirty="0"/>
              <a:t> (Accessed 12/8/24)</a:t>
            </a:r>
          </a:p>
          <a:p>
            <a:r>
              <a:rPr lang="en-GB" sz="2800" dirty="0">
                <a:cs typeface="Calibri Light" panose="020F0302020204030204" pitchFamily="34" charset="0"/>
              </a:rPr>
              <a:t> </a:t>
            </a:r>
            <a:r>
              <a:rPr lang="en-GB" sz="2800" u="sng" dirty="0">
                <a:solidFill>
                  <a:srgbClr val="0563C1"/>
                </a:solidFill>
                <a:effectLst/>
                <a:ea typeface="Calibri" panose="020F0502020204030204" pitchFamily="34" charset="0"/>
                <a:cs typeface="Calibri Light" panose="020F0302020204030204" pitchFamily="34" charset="0"/>
                <a:hlinkClick r:id="rId6"/>
              </a:rPr>
              <a:t>https://www.highspeedtraining.co.uk/hub/challenging-behaviour-in-the-classroom/</a:t>
            </a:r>
            <a:r>
              <a:rPr lang="en-GB" sz="2800" u="sng" dirty="0">
                <a:solidFill>
                  <a:srgbClr val="0563C1"/>
                </a:solidFill>
                <a:effectLst/>
                <a:ea typeface="Calibri" panose="020F0502020204030204" pitchFamily="34" charset="0"/>
                <a:cs typeface="Calibri Light" panose="020F0302020204030204" pitchFamily="34" charset="0"/>
              </a:rPr>
              <a:t> </a:t>
            </a:r>
            <a:r>
              <a:rPr lang="en-GB" sz="2900" dirty="0">
                <a:solidFill>
                  <a:srgbClr val="0563C1"/>
                </a:solidFill>
                <a:effectLst/>
                <a:ea typeface="Calibri" panose="020F0502020204030204" pitchFamily="34" charset="0"/>
                <a:cs typeface="Calibri Light" panose="020F0302020204030204" pitchFamily="34" charset="0"/>
              </a:rPr>
              <a:t>(</a:t>
            </a:r>
            <a:r>
              <a:rPr lang="en-GB" sz="2900">
                <a:solidFill>
                  <a:srgbClr val="0563C1"/>
                </a:solidFill>
                <a:effectLst/>
                <a:ea typeface="Calibri" panose="020F0502020204030204" pitchFamily="34" charset="0"/>
                <a:cs typeface="Calibri Light" panose="020F0302020204030204" pitchFamily="34" charset="0"/>
              </a:rPr>
              <a:t>Accessed 31/5/24)</a:t>
            </a:r>
            <a:endParaRPr lang="en-GB" sz="2900" dirty="0">
              <a:effectLst/>
              <a:ea typeface="Calibri" panose="020F0502020204030204" pitchFamily="34" charset="0"/>
              <a:cs typeface="Calibri Light" panose="020F0302020204030204" pitchFamily="34" charset="0"/>
            </a:endParaRPr>
          </a:p>
          <a:p>
            <a:endParaRPr lang="en-GB" dirty="0"/>
          </a:p>
        </p:txBody>
      </p:sp>
    </p:spTree>
    <p:extLst>
      <p:ext uri="{BB962C8B-B14F-4D97-AF65-F5344CB8AC3E}">
        <p14:creationId xmlns:p14="http://schemas.microsoft.com/office/powerpoint/2010/main" val="491667904"/>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docProps/app.xml><?xml version="1.0" encoding="utf-8"?>
<Properties xmlns="http://schemas.openxmlformats.org/officeDocument/2006/extended-properties" xmlns:vt="http://schemas.openxmlformats.org/officeDocument/2006/docPropsVTypes">
  <Template>Template for PP</Template>
  <TotalTime>0</TotalTime>
  <Words>3025</Words>
  <Application>Microsoft Office PowerPoint</Application>
  <PresentationFormat>Widescreen</PresentationFormat>
  <Paragraphs>251</Paragraphs>
  <Slides>32</Slides>
  <Notes>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32</vt:i4>
      </vt:variant>
    </vt:vector>
  </HeadingPairs>
  <TitlesOfParts>
    <vt:vector size="37" baseType="lpstr">
      <vt:lpstr>Arial</vt:lpstr>
      <vt:lpstr>Calibri</vt:lpstr>
      <vt:lpstr>Calibri Light</vt:lpstr>
      <vt:lpstr>Holding PAge</vt:lpstr>
      <vt:lpstr>Accessible 2</vt:lpstr>
      <vt:lpstr>ECIE6003 Classroom Management Rheolaeth Dosbarth</vt:lpstr>
      <vt:lpstr>Deilliant Dysgu                  Learning Outcome</vt:lpstr>
      <vt:lpstr>Rheolaeth Dosbarth          Classroom Management</vt:lpstr>
      <vt:lpstr>Beth yw Rheolaeth                  What is Classroom        Dosbarth?                               Management?</vt:lpstr>
      <vt:lpstr>Diffiniad / Definition</vt:lpstr>
      <vt:lpstr> Elfennau Allweddol Rheoli Dosbarth         Key Elements of Classroom                                                                           Management.                                                                                                                                                                      </vt:lpstr>
      <vt:lpstr>What are the Possible Causes of Challenging Behaviour in Children?</vt:lpstr>
      <vt:lpstr> What are the Possible Causes of Challenging Behaviour in Children? </vt:lpstr>
      <vt:lpstr>The 5 components of Classroom Management</vt:lpstr>
      <vt:lpstr>The 3 C’s of Classroom Management</vt:lpstr>
      <vt:lpstr>Dylanwad ar                        Impact of Bad Classroom Rheolaeth Dosbarth Gwael       Management</vt:lpstr>
      <vt:lpstr>Estyn                                         Estyn</vt:lpstr>
      <vt:lpstr>Dylanwad ar                     Impact of Classroom  Rheolaeth Dosbarth        Management</vt:lpstr>
      <vt:lpstr>Rheolaeth Dosbarth      Effective Classroom Effeithiol                          Management</vt:lpstr>
      <vt:lpstr>Policies and frameworks that have shaped Classroom Management in Welsh schools</vt:lpstr>
      <vt:lpstr>Policies and frameworks that have shaped Classroom Management in Welsh schools</vt:lpstr>
      <vt:lpstr>Policies and frameworks that have shaped Classroom Management in Welsh schools</vt:lpstr>
      <vt:lpstr>Policies and frameworks that have shaped Classroom Management in Welsh schools</vt:lpstr>
      <vt:lpstr> Impact on Teacher Training &amp; Classroom Dynamics In Wales: </vt:lpstr>
      <vt:lpstr>Effaith ar Hyfforddiant Athrawon a Deinameg y Dosbarth Yng Nghymru:</vt:lpstr>
      <vt:lpstr>                                                                               Wales and England: Classroom Management Strategies </vt:lpstr>
      <vt:lpstr>Wales and England: Policy Shifts in Classroom Management</vt:lpstr>
      <vt:lpstr>Key Differences</vt:lpstr>
      <vt:lpstr>Prif Wahaniaethau</vt:lpstr>
      <vt:lpstr>Sutton Trust</vt:lpstr>
      <vt:lpstr>Sutton Trust Overview of Research Classroom Management</vt:lpstr>
      <vt:lpstr>Sutton Trust Overview of Research</vt:lpstr>
      <vt:lpstr>Sutton Trust Overview of Research</vt:lpstr>
      <vt:lpstr>CLASS                                     CLASS</vt:lpstr>
      <vt:lpstr>Sutton Trust Overview of Research</vt:lpstr>
      <vt:lpstr>System Genedlaethol ar gyfer Categoreiddio Ysgolion/ National School Categorisation System</vt:lpstr>
      <vt:lpstr>Rhestr Gyfeirnodi             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ECIE6003 Classroom Management</dc:title>
  <dc:creator>Cindy Hunt</dc:creator>
  <cp:lastModifiedBy>Cindy Hunt</cp:lastModifiedBy>
  <cp:revision>3</cp:revision>
  <dcterms:created xsi:type="dcterms:W3CDTF">2023-08-14T12:48:29Z</dcterms:created>
  <dcterms:modified xsi:type="dcterms:W3CDTF">2025-09-02T11:00:03Z</dcterms:modified>
</cp:coreProperties>
</file>