
<file path=[Content_Types].xml><?xml version="1.0" encoding="utf-8"?>
<Types xmlns="http://schemas.openxmlformats.org/package/2006/content-types">
  <Default ContentType="image/svg+xml" Extension="svg"/>
  <Default ContentType="application/xml" Extension="xml"/>
  <Default ContentType="image/png" Extension="png"/>
  <Default ContentType="image/jpeg" Extension="jpeg"/>
  <Default ContentType="application/vnd.openxmlformats-package.relationships+xml" Extension="rels"/>
  <Override ContentType="application/vnd.openxmlformats-officedocument.drawingml.diagramData+xml" PartName="/ppt/diagrams/data8.xml"/>
  <Override ContentType="application/vnd.openxmlformats-officedocument.drawingml.diagramData+xml" PartName="/ppt/diagrams/data3.xml"/>
  <Override ContentType="application/vnd.openxmlformats-officedocument.drawingml.diagramData+xml" PartName="/ppt/diagrams/data2.xml"/>
  <Override ContentType="application/vnd.openxmlformats-officedocument.drawingml.diagramData+xml" PartName="/ppt/diagrams/data1.xml"/>
  <Override ContentType="application/vnd.openxmlformats-officedocument.drawingml.diagramData+xml" PartName="/ppt/diagrams/data10.xml"/>
  <Override ContentType="application/vnd.openxmlformats-officedocument.drawingml.diagramData+xml" PartName="/ppt/diagrams/data9.xml"/>
  <Override ContentType="application/vnd.openxmlformats-officedocument.drawingml.diagramData+xml" PartName="/ppt/diagrams/data7.xml"/>
  <Override ContentType="application/vnd.openxmlformats-officedocument.presentationml.slideMaster+xml" PartName="/ppt/slideMasters/slideMaster1.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presentation.main+xml" PartName="/ppt/presentation.xml"/>
  <Override ContentType="application/vnd.ms-office.drawingml.diagramDrawing+xml" PartName="/ppt/diagrams/drawing2.xml"/>
  <Override ContentType="application/vnd.ms-office.drawingml.diagramDrawing+xml" PartName="/ppt/diagrams/drawing7.xml"/>
  <Override ContentType="application/vnd.ms-office.drawingml.diagramDrawing+xml" PartName="/ppt/diagrams/drawing8.xml"/>
  <Override ContentType="application/vnd.ms-office.drawingml.diagramDrawing+xml" PartName="/ppt/diagrams/drawing1.xml"/>
  <Override ContentType="application/vnd.ms-office.drawingml.diagramDrawing+xml" PartName="/ppt/diagrams/drawing3.xml"/>
  <Override ContentType="application/vnd.ms-office.drawingml.diagramDrawing+xml" PartName="/ppt/diagrams/drawing9.xml"/>
  <Override ContentType="application/vnd.ms-office.drawingml.diagramDrawing+xml" PartName="/ppt/diagrams/drawing10.xml"/>
  <Override ContentType="application/vnd.openxmlformats-officedocument.theme+xml" PartName="/ppt/theme/theme1.xml"/>
  <Override ContentType="application/vnd.openxmlformats-officedocument.theme+xml" PartName="/ppt/theme/theme2.xml"/>
  <Override ContentType="application/vnd.openxmlformats-officedocument.presentationml.notesSlide+xml" PartName="/ppt/notesSlides/notesSlide13.xml"/>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drawingml.diagramLayout+xml" PartName="/ppt/diagrams/layout9.xml"/>
  <Override ContentType="application/vnd.openxmlformats-officedocument.drawingml.diagramLayout+xml" PartName="/ppt/diagrams/layout10.xml"/>
  <Override ContentType="application/vnd.openxmlformats-officedocument.drawingml.diagramLayout+xml" PartName="/ppt/diagrams/layout3.xml"/>
  <Override ContentType="application/vnd.openxmlformats-officedocument.drawingml.diagramLayout+xml" PartName="/ppt/diagrams/layout1.xml"/>
  <Override ContentType="application/vnd.openxmlformats-officedocument.drawingml.diagramLayout+xml" PartName="/ppt/diagrams/layout2.xml"/>
  <Override ContentType="application/vnd.openxmlformats-officedocument.drawingml.diagramLayout+xml" PartName="/ppt/diagrams/layout7.xml"/>
  <Override ContentType="application/vnd.openxmlformats-officedocument.drawingml.diagramLayout+xml" PartName="/ppt/diagrams/layout8.xml"/>
  <Override ContentType="application/vnd.openxmlformats-officedocument.drawingml.diagramStyle+xml" PartName="/ppt/diagrams/quickStyle2.xml"/>
  <Override ContentType="application/vnd.openxmlformats-officedocument.drawingml.diagramStyle+xml" PartName="/ppt/diagrams/quickStyle10.xml"/>
  <Override ContentType="application/vnd.openxmlformats-officedocument.drawingml.diagramStyle+xml" PartName="/ppt/diagrams/quickStyle1.xml"/>
  <Override ContentType="application/vnd.openxmlformats-officedocument.drawingml.diagramStyle+xml" PartName="/ppt/diagrams/quickStyle3.xml"/>
  <Override ContentType="application/vnd.openxmlformats-officedocument.drawingml.diagramStyle+xml" PartName="/ppt/diagrams/quickStyle9.xml"/>
  <Override ContentType="application/vnd.openxmlformats-officedocument.drawingml.diagramStyle+xml" PartName="/ppt/diagrams/quickStyle8.xml"/>
  <Override ContentType="application/vnd.openxmlformats-officedocument.drawingml.diagramStyle+xml" PartName="/ppt/diagrams/quickStyle7.xml"/>
  <Override ContentType="application/vnd.openxmlformats-officedocument.presentationml.notesMaster+xml" PartName="/ppt/notesMasters/notesMaster1.xml"/>
  <Override ContentType="application/vnd.openxmlformats-officedocument.presentationml.presProps+xml" PartName="/ppt/presProps2.xml"/>
  <Override ContentType="application/vnd.openxmlformats-officedocument.drawingml.diagramColors+xml" PartName="/ppt/diagrams/colors7.xml"/>
  <Override ContentType="application/vnd.openxmlformats-officedocument.drawingml.diagramColors+xml" PartName="/ppt/diagrams/colors9.xml"/>
  <Override ContentType="application/vnd.openxmlformats-officedocument.drawingml.diagramColors+xml" PartName="/ppt/diagrams/colors8.xml"/>
  <Override ContentType="application/vnd.openxmlformats-officedocument.drawingml.diagramColors+xml" PartName="/ppt/diagrams/colors3.xml"/>
  <Override ContentType="application/vnd.openxmlformats-officedocument.drawingml.diagramColors+xml" PartName="/ppt/diagrams/colors2.xml"/>
  <Override ContentType="application/vnd.openxmlformats-officedocument.drawingml.diagramColors+xml" PartName="/ppt/diagrams/colors10.xml"/>
  <Override ContentType="application/vnd.openxmlformats-officedocument.drawingml.diagramColors+xml" PartName="/ppt/diagrams/colors1.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Lst>
  <p:sldSz cy="6858000" cx="12192000"/>
  <p:notesSz cx="6858000" cy="9144000"/>
  <p:defaultTextStyle>
    <a:defPPr lvl="0">
      <a:defRPr lang="en-US"/>
    </a:defPPr>
    <a:lvl1pPr defTabSz="457200" eaLnBrk="1" hangingPunct="1" latinLnBrk="0" lvl="0" marL="0" rtl="0" algn="l">
      <a:defRPr kern="1200" sz="1800">
        <a:solidFill>
          <a:schemeClr val="tx1"/>
        </a:solidFill>
        <a:latin typeface="+mn-lt"/>
        <a:ea typeface="+mn-ea"/>
        <a:cs typeface="+mn-cs"/>
      </a:defRPr>
    </a:lvl1pPr>
    <a:lvl2pPr defTabSz="457200" eaLnBrk="1" hangingPunct="1" latinLnBrk="0" lvl="1" marL="457200" rtl="0" algn="l">
      <a:defRPr kern="1200" sz="1800">
        <a:solidFill>
          <a:schemeClr val="tx1"/>
        </a:solidFill>
        <a:latin typeface="+mn-lt"/>
        <a:ea typeface="+mn-ea"/>
        <a:cs typeface="+mn-cs"/>
      </a:defRPr>
    </a:lvl2pPr>
    <a:lvl3pPr defTabSz="457200" eaLnBrk="1" hangingPunct="1" latinLnBrk="0" lvl="2" marL="914400" rtl="0" algn="l">
      <a:defRPr kern="1200" sz="1800">
        <a:solidFill>
          <a:schemeClr val="tx1"/>
        </a:solidFill>
        <a:latin typeface="+mn-lt"/>
        <a:ea typeface="+mn-ea"/>
        <a:cs typeface="+mn-cs"/>
      </a:defRPr>
    </a:lvl3pPr>
    <a:lvl4pPr defTabSz="457200" eaLnBrk="1" hangingPunct="1" latinLnBrk="0" lvl="3" marL="1371600" rtl="0" algn="l">
      <a:defRPr kern="1200" sz="1800">
        <a:solidFill>
          <a:schemeClr val="tx1"/>
        </a:solidFill>
        <a:latin typeface="+mn-lt"/>
        <a:ea typeface="+mn-ea"/>
        <a:cs typeface="+mn-cs"/>
      </a:defRPr>
    </a:lvl4pPr>
    <a:lvl5pPr defTabSz="457200" eaLnBrk="1" hangingPunct="1" latinLnBrk="0" lvl="4" marL="1828800" rtl="0" algn="l">
      <a:defRPr kern="1200" sz="1800">
        <a:solidFill>
          <a:schemeClr val="tx1"/>
        </a:solidFill>
        <a:latin typeface="+mn-lt"/>
        <a:ea typeface="+mn-ea"/>
        <a:cs typeface="+mn-cs"/>
      </a:defRPr>
    </a:lvl5pPr>
    <a:lvl6pPr defTabSz="457200" eaLnBrk="1" hangingPunct="1" latinLnBrk="0" lvl="5" marL="2286000" rtl="0" algn="l">
      <a:defRPr kern="1200" sz="1800">
        <a:solidFill>
          <a:schemeClr val="tx1"/>
        </a:solidFill>
        <a:latin typeface="+mn-lt"/>
        <a:ea typeface="+mn-ea"/>
        <a:cs typeface="+mn-cs"/>
      </a:defRPr>
    </a:lvl6pPr>
    <a:lvl7pPr defTabSz="457200" eaLnBrk="1" hangingPunct="1" latinLnBrk="0" lvl="6" marL="2743200" rtl="0" algn="l">
      <a:defRPr kern="1200" sz="1800">
        <a:solidFill>
          <a:schemeClr val="tx1"/>
        </a:solidFill>
        <a:latin typeface="+mn-lt"/>
        <a:ea typeface="+mn-ea"/>
        <a:cs typeface="+mn-cs"/>
      </a:defRPr>
    </a:lvl7pPr>
    <a:lvl8pPr defTabSz="457200" eaLnBrk="1" hangingPunct="1" latinLnBrk="0" lvl="7" marL="3200400" rtl="0" algn="l">
      <a:defRPr kern="1200" sz="1800">
        <a:solidFill>
          <a:schemeClr val="tx1"/>
        </a:solidFill>
        <a:latin typeface="+mn-lt"/>
        <a:ea typeface="+mn-ea"/>
        <a:cs typeface="+mn-cs"/>
      </a:defRPr>
    </a:lvl8pPr>
    <a:lvl9pPr defTabSz="457200" eaLnBrk="1" hangingPunct="1" latinLnBrk="0" lvl="8" marL="3657600" rtl="0" algn="l">
      <a:defRPr kern="1200" sz="1800">
        <a:solidFill>
          <a:schemeClr val="tx1"/>
        </a:solidFill>
        <a:latin typeface="+mn-lt"/>
        <a:ea typeface="+mn-ea"/>
        <a:cs typeface="+mn-cs"/>
      </a:defRPr>
    </a:lvl9pPr>
  </p:defaultTextStyle>
</p:presentation>
</file>

<file path=ppt/presProps2.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2.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diagrams/_rels/data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_rels/data10.xml.rels><?xml version="1.0" encoding="UTF-8" standalone="yes"?>
<Relationships xmlns="http://schemas.openxmlformats.org/package/2006/relationships"><Relationship Id="rId1" Type="http://schemas.openxmlformats.org/officeDocument/2006/relationships/hyperlink" Target="mailto:2107156@students.uwtsd.ac.uk" TargetMode="External"/></Relationships>
</file>

<file path=ppt/diagrams/_rels/drawing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_rels/drawing3.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10.xml.rels><?xml version="1.0" encoding="UTF-8" standalone="yes"?>
<Relationships xmlns="http://schemas.openxmlformats.org/package/2006/relationships"><Relationship Id="rId1" Type="http://schemas.openxmlformats.org/officeDocument/2006/relationships/hyperlink" Target="mailto:2107156@students.uwtsd.ac.uk"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94B280E-011E-4D40-8798-A2B815EEA6C4}"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0F5EEC13-A276-421F-81BD-3DF84EFCEC8F}">
      <dgm:prSet/>
      <dgm:spPr/>
      <dgm:t>
        <a:bodyPr/>
        <a:lstStyle/>
        <a:p>
          <a:r>
            <a:rPr lang="en-GB"/>
            <a:t>Aims and Learning objectives. </a:t>
          </a:r>
          <a:endParaRPr lang="en-US"/>
        </a:p>
      </dgm:t>
    </dgm:pt>
    <dgm:pt modelId="{A27BA902-88F2-4187-BC10-3DA44CDED71A}" type="parTrans" cxnId="{16519B39-E0AC-4377-801E-6B8369A5C2D5}">
      <dgm:prSet/>
      <dgm:spPr/>
      <dgm:t>
        <a:bodyPr/>
        <a:lstStyle/>
        <a:p>
          <a:endParaRPr lang="en-US"/>
        </a:p>
      </dgm:t>
    </dgm:pt>
    <dgm:pt modelId="{A47D9062-11F8-49CB-B365-C1EB67C3D948}" type="sibTrans" cxnId="{16519B39-E0AC-4377-801E-6B8369A5C2D5}">
      <dgm:prSet/>
      <dgm:spPr/>
      <dgm:t>
        <a:bodyPr/>
        <a:lstStyle/>
        <a:p>
          <a:endParaRPr lang="en-US"/>
        </a:p>
      </dgm:t>
    </dgm:pt>
    <dgm:pt modelId="{C0DE5928-FC00-4FC7-8AAE-3E9E95F67FF8}">
      <dgm:prSet/>
      <dgm:spPr/>
      <dgm:t>
        <a:bodyPr/>
        <a:lstStyle/>
        <a:p>
          <a:r>
            <a:rPr lang="en-GB"/>
            <a:t>Kahoot </a:t>
          </a:r>
          <a:endParaRPr lang="en-US"/>
        </a:p>
      </dgm:t>
    </dgm:pt>
    <dgm:pt modelId="{7742C18D-2F78-4981-B15C-596758807954}" type="parTrans" cxnId="{9BA6C564-1774-48FE-B149-A9231BB8CE94}">
      <dgm:prSet/>
      <dgm:spPr/>
      <dgm:t>
        <a:bodyPr/>
        <a:lstStyle/>
        <a:p>
          <a:endParaRPr lang="en-US"/>
        </a:p>
      </dgm:t>
    </dgm:pt>
    <dgm:pt modelId="{6C186E2C-CBCD-4D4E-9D95-6FB900264B8E}" type="sibTrans" cxnId="{9BA6C564-1774-48FE-B149-A9231BB8CE94}">
      <dgm:prSet/>
      <dgm:spPr/>
      <dgm:t>
        <a:bodyPr/>
        <a:lstStyle/>
        <a:p>
          <a:endParaRPr lang="en-US"/>
        </a:p>
      </dgm:t>
    </dgm:pt>
    <dgm:pt modelId="{7BF3DF72-35BA-4011-B1CC-65AC99528638}">
      <dgm:prSet/>
      <dgm:spPr/>
      <dgm:t>
        <a:bodyPr/>
        <a:lstStyle/>
        <a:p>
          <a:r>
            <a:rPr lang="en-GB"/>
            <a:t>Deformation- Recap of the lecture.</a:t>
          </a:r>
          <a:endParaRPr lang="en-US"/>
        </a:p>
      </dgm:t>
    </dgm:pt>
    <dgm:pt modelId="{DC36C330-64C7-4EA6-868B-9C70F54FF5AB}" type="parTrans" cxnId="{759FA901-C96F-4D06-94CB-C09DC0F57BC3}">
      <dgm:prSet/>
      <dgm:spPr/>
      <dgm:t>
        <a:bodyPr/>
        <a:lstStyle/>
        <a:p>
          <a:endParaRPr lang="en-US"/>
        </a:p>
      </dgm:t>
    </dgm:pt>
    <dgm:pt modelId="{E23C3A10-EA63-4965-951A-A9F76A976DCD}" type="sibTrans" cxnId="{759FA901-C96F-4D06-94CB-C09DC0F57BC3}">
      <dgm:prSet/>
      <dgm:spPr/>
      <dgm:t>
        <a:bodyPr/>
        <a:lstStyle/>
        <a:p>
          <a:endParaRPr lang="en-US"/>
        </a:p>
      </dgm:t>
    </dgm:pt>
    <dgm:pt modelId="{902A221A-36DA-4D87-A966-599605BBE451}">
      <dgm:prSet/>
      <dgm:spPr/>
      <dgm:t>
        <a:bodyPr/>
        <a:lstStyle/>
        <a:p>
          <a:r>
            <a:rPr lang="en-GB"/>
            <a:t>Activities </a:t>
          </a:r>
          <a:endParaRPr lang="en-US"/>
        </a:p>
      </dgm:t>
    </dgm:pt>
    <dgm:pt modelId="{9AA635D0-9C8D-4F84-AEBB-6BDCA2985DD1}" type="parTrans" cxnId="{EBDC58CD-CCDD-4EAA-B8B1-AE4086B16EF2}">
      <dgm:prSet/>
      <dgm:spPr/>
      <dgm:t>
        <a:bodyPr/>
        <a:lstStyle/>
        <a:p>
          <a:endParaRPr lang="en-US"/>
        </a:p>
      </dgm:t>
    </dgm:pt>
    <dgm:pt modelId="{EC62B584-A4E2-4862-BEC5-9CFC066244CD}" type="sibTrans" cxnId="{EBDC58CD-CCDD-4EAA-B8B1-AE4086B16EF2}">
      <dgm:prSet/>
      <dgm:spPr/>
      <dgm:t>
        <a:bodyPr/>
        <a:lstStyle/>
        <a:p>
          <a:endParaRPr lang="en-US"/>
        </a:p>
      </dgm:t>
    </dgm:pt>
    <dgm:pt modelId="{53D782BA-EA0D-423B-865F-9FF44FE65FE4}">
      <dgm:prSet/>
      <dgm:spPr/>
      <dgm:t>
        <a:bodyPr/>
        <a:lstStyle/>
        <a:p>
          <a:r>
            <a:rPr lang="en-GB"/>
            <a:t>Kahoot </a:t>
          </a:r>
          <a:endParaRPr lang="en-US"/>
        </a:p>
      </dgm:t>
    </dgm:pt>
    <dgm:pt modelId="{AA75BD76-F8B0-4C75-85FC-0C6BF7C9FE0D}" type="parTrans" cxnId="{6BC3C682-A508-4A31-8ECE-8CD5E30BA440}">
      <dgm:prSet/>
      <dgm:spPr/>
      <dgm:t>
        <a:bodyPr/>
        <a:lstStyle/>
        <a:p>
          <a:endParaRPr lang="en-US"/>
        </a:p>
      </dgm:t>
    </dgm:pt>
    <dgm:pt modelId="{27CA0834-CC88-414F-BB10-AD7E21135955}" type="sibTrans" cxnId="{6BC3C682-A508-4A31-8ECE-8CD5E30BA440}">
      <dgm:prSet/>
      <dgm:spPr/>
      <dgm:t>
        <a:bodyPr/>
        <a:lstStyle/>
        <a:p>
          <a:endParaRPr lang="en-US"/>
        </a:p>
      </dgm:t>
    </dgm:pt>
    <dgm:pt modelId="{83F88D34-5C77-473B-B21B-F4EF897958D8}">
      <dgm:prSet/>
      <dgm:spPr/>
      <dgm:t>
        <a:bodyPr/>
        <a:lstStyle/>
        <a:p>
          <a:r>
            <a:rPr lang="en-GB"/>
            <a:t>Summary </a:t>
          </a:r>
          <a:endParaRPr lang="en-US"/>
        </a:p>
      </dgm:t>
    </dgm:pt>
    <dgm:pt modelId="{C83AA082-1F96-46EB-A795-6D84C48FC00A}" type="parTrans" cxnId="{D697664F-83C5-41A3-8FD5-4CBA728FB1B6}">
      <dgm:prSet/>
      <dgm:spPr/>
      <dgm:t>
        <a:bodyPr/>
        <a:lstStyle/>
        <a:p>
          <a:endParaRPr lang="en-US"/>
        </a:p>
      </dgm:t>
    </dgm:pt>
    <dgm:pt modelId="{F12817D3-E5BA-4177-8678-E72FDDA282CA}" type="sibTrans" cxnId="{D697664F-83C5-41A3-8FD5-4CBA728FB1B6}">
      <dgm:prSet/>
      <dgm:spPr/>
      <dgm:t>
        <a:bodyPr/>
        <a:lstStyle/>
        <a:p>
          <a:endParaRPr lang="en-US"/>
        </a:p>
      </dgm:t>
    </dgm:pt>
    <dgm:pt modelId="{CCE599E3-2F24-4614-8BEE-7A8CBD99FBC4}">
      <dgm:prSet/>
      <dgm:spPr/>
      <dgm:t>
        <a:bodyPr/>
        <a:lstStyle/>
        <a:p>
          <a:r>
            <a:rPr lang="en-GB"/>
            <a:t>References </a:t>
          </a:r>
          <a:endParaRPr lang="en-US"/>
        </a:p>
      </dgm:t>
    </dgm:pt>
    <dgm:pt modelId="{A708C68C-254C-4F8E-A54A-72A729973011}" type="parTrans" cxnId="{D546904B-4732-4578-9443-4450E3893434}">
      <dgm:prSet/>
      <dgm:spPr/>
      <dgm:t>
        <a:bodyPr/>
        <a:lstStyle/>
        <a:p>
          <a:endParaRPr lang="en-US"/>
        </a:p>
      </dgm:t>
    </dgm:pt>
    <dgm:pt modelId="{1C15DA91-6F01-46E3-A64E-875278633A49}" type="sibTrans" cxnId="{D546904B-4732-4578-9443-4450E3893434}">
      <dgm:prSet/>
      <dgm:spPr/>
      <dgm:t>
        <a:bodyPr/>
        <a:lstStyle/>
        <a:p>
          <a:endParaRPr lang="en-US"/>
        </a:p>
      </dgm:t>
    </dgm:pt>
    <dgm:pt modelId="{810FBC60-D776-433D-B108-DB60EB3BE9FF}">
      <dgm:prSet/>
      <dgm:spPr/>
      <dgm:t>
        <a:bodyPr/>
        <a:lstStyle/>
        <a:p>
          <a:r>
            <a:rPr lang="en-GB"/>
            <a:t>Thank you </a:t>
          </a:r>
          <a:endParaRPr lang="en-US"/>
        </a:p>
      </dgm:t>
    </dgm:pt>
    <dgm:pt modelId="{8A1BFFF0-FFAB-47B0-BBF6-C0178B2D0E6E}" type="parTrans" cxnId="{78A9FD7F-696F-4156-8B24-7390B4F3BACC}">
      <dgm:prSet/>
      <dgm:spPr/>
      <dgm:t>
        <a:bodyPr/>
        <a:lstStyle/>
        <a:p>
          <a:endParaRPr lang="en-US"/>
        </a:p>
      </dgm:t>
    </dgm:pt>
    <dgm:pt modelId="{F2974E7E-8E86-48F1-B69C-7E2453930A32}" type="sibTrans" cxnId="{78A9FD7F-696F-4156-8B24-7390B4F3BACC}">
      <dgm:prSet/>
      <dgm:spPr/>
      <dgm:t>
        <a:bodyPr/>
        <a:lstStyle/>
        <a:p>
          <a:endParaRPr lang="en-US"/>
        </a:p>
      </dgm:t>
    </dgm:pt>
    <dgm:pt modelId="{A6282929-49CA-497D-8134-C9B99E5B5ADC}" type="pres">
      <dgm:prSet presAssocID="{F94B280E-011E-4D40-8798-A2B815EEA6C4}" presName="diagram" presStyleCnt="0">
        <dgm:presLayoutVars>
          <dgm:dir/>
          <dgm:resizeHandles val="exact"/>
        </dgm:presLayoutVars>
      </dgm:prSet>
      <dgm:spPr/>
    </dgm:pt>
    <dgm:pt modelId="{64CA8C83-94E6-4DD3-B291-402669442197}" type="pres">
      <dgm:prSet presAssocID="{0F5EEC13-A276-421F-81BD-3DF84EFCEC8F}" presName="node" presStyleLbl="node1" presStyleIdx="0" presStyleCnt="8">
        <dgm:presLayoutVars>
          <dgm:bulletEnabled val="1"/>
        </dgm:presLayoutVars>
      </dgm:prSet>
      <dgm:spPr/>
    </dgm:pt>
    <dgm:pt modelId="{D709B42C-AEEB-479A-8F70-94A8D8D55C75}" type="pres">
      <dgm:prSet presAssocID="{A47D9062-11F8-49CB-B365-C1EB67C3D948}" presName="sibTrans" presStyleCnt="0"/>
      <dgm:spPr/>
    </dgm:pt>
    <dgm:pt modelId="{0FC27B5E-2D8C-4F5E-BF1E-476FF801A7AF}" type="pres">
      <dgm:prSet presAssocID="{C0DE5928-FC00-4FC7-8AAE-3E9E95F67FF8}" presName="node" presStyleLbl="node1" presStyleIdx="1" presStyleCnt="8">
        <dgm:presLayoutVars>
          <dgm:bulletEnabled val="1"/>
        </dgm:presLayoutVars>
      </dgm:prSet>
      <dgm:spPr/>
    </dgm:pt>
    <dgm:pt modelId="{AC96BD5E-2186-4863-BE13-9BEACF17C40E}" type="pres">
      <dgm:prSet presAssocID="{6C186E2C-CBCD-4D4E-9D95-6FB900264B8E}" presName="sibTrans" presStyleCnt="0"/>
      <dgm:spPr/>
    </dgm:pt>
    <dgm:pt modelId="{092A08C6-1A40-436E-83B2-71A1FDD2F33D}" type="pres">
      <dgm:prSet presAssocID="{7BF3DF72-35BA-4011-B1CC-65AC99528638}" presName="node" presStyleLbl="node1" presStyleIdx="2" presStyleCnt="8">
        <dgm:presLayoutVars>
          <dgm:bulletEnabled val="1"/>
        </dgm:presLayoutVars>
      </dgm:prSet>
      <dgm:spPr/>
    </dgm:pt>
    <dgm:pt modelId="{05A99B60-D75A-4FD0-9A0A-668E8E998002}" type="pres">
      <dgm:prSet presAssocID="{E23C3A10-EA63-4965-951A-A9F76A976DCD}" presName="sibTrans" presStyleCnt="0"/>
      <dgm:spPr/>
    </dgm:pt>
    <dgm:pt modelId="{104708D5-A855-4514-9835-F2A71572BF5E}" type="pres">
      <dgm:prSet presAssocID="{902A221A-36DA-4D87-A966-599605BBE451}" presName="node" presStyleLbl="node1" presStyleIdx="3" presStyleCnt="8">
        <dgm:presLayoutVars>
          <dgm:bulletEnabled val="1"/>
        </dgm:presLayoutVars>
      </dgm:prSet>
      <dgm:spPr/>
    </dgm:pt>
    <dgm:pt modelId="{1AF3F6AC-F3DB-42B2-BF40-6F7ED8B71A9F}" type="pres">
      <dgm:prSet presAssocID="{EC62B584-A4E2-4862-BEC5-9CFC066244CD}" presName="sibTrans" presStyleCnt="0"/>
      <dgm:spPr/>
    </dgm:pt>
    <dgm:pt modelId="{D24663D2-C19F-4275-9FCB-2FCE22F706BF}" type="pres">
      <dgm:prSet presAssocID="{53D782BA-EA0D-423B-865F-9FF44FE65FE4}" presName="node" presStyleLbl="node1" presStyleIdx="4" presStyleCnt="8">
        <dgm:presLayoutVars>
          <dgm:bulletEnabled val="1"/>
        </dgm:presLayoutVars>
      </dgm:prSet>
      <dgm:spPr/>
    </dgm:pt>
    <dgm:pt modelId="{01E68158-C527-4B8A-9FC8-66D6C4D081E5}" type="pres">
      <dgm:prSet presAssocID="{27CA0834-CC88-414F-BB10-AD7E21135955}" presName="sibTrans" presStyleCnt="0"/>
      <dgm:spPr/>
    </dgm:pt>
    <dgm:pt modelId="{9F48A210-9518-415C-A474-84874B5A5E34}" type="pres">
      <dgm:prSet presAssocID="{83F88D34-5C77-473B-B21B-F4EF897958D8}" presName="node" presStyleLbl="node1" presStyleIdx="5" presStyleCnt="8">
        <dgm:presLayoutVars>
          <dgm:bulletEnabled val="1"/>
        </dgm:presLayoutVars>
      </dgm:prSet>
      <dgm:spPr/>
    </dgm:pt>
    <dgm:pt modelId="{E001D895-2F6D-436C-94AB-401178F283BE}" type="pres">
      <dgm:prSet presAssocID="{F12817D3-E5BA-4177-8678-E72FDDA282CA}" presName="sibTrans" presStyleCnt="0"/>
      <dgm:spPr/>
    </dgm:pt>
    <dgm:pt modelId="{9A1643C3-E8A9-4B8B-822A-4489984BC5FB}" type="pres">
      <dgm:prSet presAssocID="{CCE599E3-2F24-4614-8BEE-7A8CBD99FBC4}" presName="node" presStyleLbl="node1" presStyleIdx="6" presStyleCnt="8">
        <dgm:presLayoutVars>
          <dgm:bulletEnabled val="1"/>
        </dgm:presLayoutVars>
      </dgm:prSet>
      <dgm:spPr/>
    </dgm:pt>
    <dgm:pt modelId="{0F366C2C-1F49-4909-8548-B29E93D428B0}" type="pres">
      <dgm:prSet presAssocID="{1C15DA91-6F01-46E3-A64E-875278633A49}" presName="sibTrans" presStyleCnt="0"/>
      <dgm:spPr/>
    </dgm:pt>
    <dgm:pt modelId="{C4AB081C-E2EB-48C0-96A6-F2E44FCC4361}" type="pres">
      <dgm:prSet presAssocID="{810FBC60-D776-433D-B108-DB60EB3BE9FF}" presName="node" presStyleLbl="node1" presStyleIdx="7" presStyleCnt="8">
        <dgm:presLayoutVars>
          <dgm:bulletEnabled val="1"/>
        </dgm:presLayoutVars>
      </dgm:prSet>
      <dgm:spPr/>
    </dgm:pt>
  </dgm:ptLst>
  <dgm:cxnLst>
    <dgm:cxn modelId="{759FA901-C96F-4D06-94CB-C09DC0F57BC3}" srcId="{F94B280E-011E-4D40-8798-A2B815EEA6C4}" destId="{7BF3DF72-35BA-4011-B1CC-65AC99528638}" srcOrd="2" destOrd="0" parTransId="{DC36C330-64C7-4EA6-868B-9C70F54FF5AB}" sibTransId="{E23C3A10-EA63-4965-951A-A9F76A976DCD}"/>
    <dgm:cxn modelId="{722DD32A-2230-49A9-9F65-D278BE5A56A4}" type="presOf" srcId="{CCE599E3-2F24-4614-8BEE-7A8CBD99FBC4}" destId="{9A1643C3-E8A9-4B8B-822A-4489984BC5FB}" srcOrd="0" destOrd="0" presId="urn:microsoft.com/office/officeart/2005/8/layout/default"/>
    <dgm:cxn modelId="{16519B39-E0AC-4377-801E-6B8369A5C2D5}" srcId="{F94B280E-011E-4D40-8798-A2B815EEA6C4}" destId="{0F5EEC13-A276-421F-81BD-3DF84EFCEC8F}" srcOrd="0" destOrd="0" parTransId="{A27BA902-88F2-4187-BC10-3DA44CDED71A}" sibTransId="{A47D9062-11F8-49CB-B365-C1EB67C3D948}"/>
    <dgm:cxn modelId="{0BCBBA63-6A87-4102-ABBB-9B93CF085472}" type="presOf" srcId="{902A221A-36DA-4D87-A966-599605BBE451}" destId="{104708D5-A855-4514-9835-F2A71572BF5E}" srcOrd="0" destOrd="0" presId="urn:microsoft.com/office/officeart/2005/8/layout/default"/>
    <dgm:cxn modelId="{9BA6C564-1774-48FE-B149-A9231BB8CE94}" srcId="{F94B280E-011E-4D40-8798-A2B815EEA6C4}" destId="{C0DE5928-FC00-4FC7-8AAE-3E9E95F67FF8}" srcOrd="1" destOrd="0" parTransId="{7742C18D-2F78-4981-B15C-596758807954}" sibTransId="{6C186E2C-CBCD-4D4E-9D95-6FB900264B8E}"/>
    <dgm:cxn modelId="{D546904B-4732-4578-9443-4450E3893434}" srcId="{F94B280E-011E-4D40-8798-A2B815EEA6C4}" destId="{CCE599E3-2F24-4614-8BEE-7A8CBD99FBC4}" srcOrd="6" destOrd="0" parTransId="{A708C68C-254C-4F8E-A54A-72A729973011}" sibTransId="{1C15DA91-6F01-46E3-A64E-875278633A49}"/>
    <dgm:cxn modelId="{D697664F-83C5-41A3-8FD5-4CBA728FB1B6}" srcId="{F94B280E-011E-4D40-8798-A2B815EEA6C4}" destId="{83F88D34-5C77-473B-B21B-F4EF897958D8}" srcOrd="5" destOrd="0" parTransId="{C83AA082-1F96-46EB-A795-6D84C48FC00A}" sibTransId="{F12817D3-E5BA-4177-8678-E72FDDA282CA}"/>
    <dgm:cxn modelId="{78A9FD7F-696F-4156-8B24-7390B4F3BACC}" srcId="{F94B280E-011E-4D40-8798-A2B815EEA6C4}" destId="{810FBC60-D776-433D-B108-DB60EB3BE9FF}" srcOrd="7" destOrd="0" parTransId="{8A1BFFF0-FFAB-47B0-BBF6-C0178B2D0E6E}" sibTransId="{F2974E7E-8E86-48F1-B69C-7E2453930A32}"/>
    <dgm:cxn modelId="{6BC3C682-A508-4A31-8ECE-8CD5E30BA440}" srcId="{F94B280E-011E-4D40-8798-A2B815EEA6C4}" destId="{53D782BA-EA0D-423B-865F-9FF44FE65FE4}" srcOrd="4" destOrd="0" parTransId="{AA75BD76-F8B0-4C75-85FC-0C6BF7C9FE0D}" sibTransId="{27CA0834-CC88-414F-BB10-AD7E21135955}"/>
    <dgm:cxn modelId="{321DBD87-FD83-4218-9F06-FDDDEDBD0343}" type="presOf" srcId="{83F88D34-5C77-473B-B21B-F4EF897958D8}" destId="{9F48A210-9518-415C-A474-84874B5A5E34}" srcOrd="0" destOrd="0" presId="urn:microsoft.com/office/officeart/2005/8/layout/default"/>
    <dgm:cxn modelId="{98016A99-E20D-4A19-9FCC-2A49852CCFA5}" type="presOf" srcId="{53D782BA-EA0D-423B-865F-9FF44FE65FE4}" destId="{D24663D2-C19F-4275-9FCB-2FCE22F706BF}" srcOrd="0" destOrd="0" presId="urn:microsoft.com/office/officeart/2005/8/layout/default"/>
    <dgm:cxn modelId="{7CD8739A-C44D-4C4A-BEDA-DD84650AAA0A}" type="presOf" srcId="{C0DE5928-FC00-4FC7-8AAE-3E9E95F67FF8}" destId="{0FC27B5E-2D8C-4F5E-BF1E-476FF801A7AF}" srcOrd="0" destOrd="0" presId="urn:microsoft.com/office/officeart/2005/8/layout/default"/>
    <dgm:cxn modelId="{24D0DA9E-26FD-4923-B76B-ABCF1DCC6B15}" type="presOf" srcId="{7BF3DF72-35BA-4011-B1CC-65AC99528638}" destId="{092A08C6-1A40-436E-83B2-71A1FDD2F33D}" srcOrd="0" destOrd="0" presId="urn:microsoft.com/office/officeart/2005/8/layout/default"/>
    <dgm:cxn modelId="{D691559F-BB40-4E03-834A-DBE145BB8128}" type="presOf" srcId="{F94B280E-011E-4D40-8798-A2B815EEA6C4}" destId="{A6282929-49CA-497D-8134-C9B99E5B5ADC}" srcOrd="0" destOrd="0" presId="urn:microsoft.com/office/officeart/2005/8/layout/default"/>
    <dgm:cxn modelId="{C704B7A2-F8EA-4D12-84DC-6AE84D082416}" type="presOf" srcId="{0F5EEC13-A276-421F-81BD-3DF84EFCEC8F}" destId="{64CA8C83-94E6-4DD3-B291-402669442197}" srcOrd="0" destOrd="0" presId="urn:microsoft.com/office/officeart/2005/8/layout/default"/>
    <dgm:cxn modelId="{EBDC58CD-CCDD-4EAA-B8B1-AE4086B16EF2}" srcId="{F94B280E-011E-4D40-8798-A2B815EEA6C4}" destId="{902A221A-36DA-4D87-A966-599605BBE451}" srcOrd="3" destOrd="0" parTransId="{9AA635D0-9C8D-4F84-AEBB-6BDCA2985DD1}" sibTransId="{EC62B584-A4E2-4862-BEC5-9CFC066244CD}"/>
    <dgm:cxn modelId="{F11F3AD7-E794-4583-A234-4F83431BFAE6}" type="presOf" srcId="{810FBC60-D776-433D-B108-DB60EB3BE9FF}" destId="{C4AB081C-E2EB-48C0-96A6-F2E44FCC4361}" srcOrd="0" destOrd="0" presId="urn:microsoft.com/office/officeart/2005/8/layout/default"/>
    <dgm:cxn modelId="{7E8F597E-152A-41AE-9E98-18F8F994A7D6}" type="presParOf" srcId="{A6282929-49CA-497D-8134-C9B99E5B5ADC}" destId="{64CA8C83-94E6-4DD3-B291-402669442197}" srcOrd="0" destOrd="0" presId="urn:microsoft.com/office/officeart/2005/8/layout/default"/>
    <dgm:cxn modelId="{3ECFE5C6-4767-4973-A8CF-C236B38A9EE9}" type="presParOf" srcId="{A6282929-49CA-497D-8134-C9B99E5B5ADC}" destId="{D709B42C-AEEB-479A-8F70-94A8D8D55C75}" srcOrd="1" destOrd="0" presId="urn:microsoft.com/office/officeart/2005/8/layout/default"/>
    <dgm:cxn modelId="{ADB3845F-D01F-487C-9C57-FD0EDFB9AB04}" type="presParOf" srcId="{A6282929-49CA-497D-8134-C9B99E5B5ADC}" destId="{0FC27B5E-2D8C-4F5E-BF1E-476FF801A7AF}" srcOrd="2" destOrd="0" presId="urn:microsoft.com/office/officeart/2005/8/layout/default"/>
    <dgm:cxn modelId="{E48B3FE3-2587-40C2-9147-B3EABB8B2380}" type="presParOf" srcId="{A6282929-49CA-497D-8134-C9B99E5B5ADC}" destId="{AC96BD5E-2186-4863-BE13-9BEACF17C40E}" srcOrd="3" destOrd="0" presId="urn:microsoft.com/office/officeart/2005/8/layout/default"/>
    <dgm:cxn modelId="{2156C961-4B61-4F52-AB89-A048D7E6C681}" type="presParOf" srcId="{A6282929-49CA-497D-8134-C9B99E5B5ADC}" destId="{092A08C6-1A40-436E-83B2-71A1FDD2F33D}" srcOrd="4" destOrd="0" presId="urn:microsoft.com/office/officeart/2005/8/layout/default"/>
    <dgm:cxn modelId="{7E0311DC-9634-4A18-9319-E9C5063BE69C}" type="presParOf" srcId="{A6282929-49CA-497D-8134-C9B99E5B5ADC}" destId="{05A99B60-D75A-4FD0-9A0A-668E8E998002}" srcOrd="5" destOrd="0" presId="urn:microsoft.com/office/officeart/2005/8/layout/default"/>
    <dgm:cxn modelId="{D8BDFC9D-2DCA-4019-AEF8-3F17D4DB82D8}" type="presParOf" srcId="{A6282929-49CA-497D-8134-C9B99E5B5ADC}" destId="{104708D5-A855-4514-9835-F2A71572BF5E}" srcOrd="6" destOrd="0" presId="urn:microsoft.com/office/officeart/2005/8/layout/default"/>
    <dgm:cxn modelId="{9053B949-6F9D-4707-8606-29CB5755E270}" type="presParOf" srcId="{A6282929-49CA-497D-8134-C9B99E5B5ADC}" destId="{1AF3F6AC-F3DB-42B2-BF40-6F7ED8B71A9F}" srcOrd="7" destOrd="0" presId="urn:microsoft.com/office/officeart/2005/8/layout/default"/>
    <dgm:cxn modelId="{39673856-321D-45AE-9B30-31FC8C91C425}" type="presParOf" srcId="{A6282929-49CA-497D-8134-C9B99E5B5ADC}" destId="{D24663D2-C19F-4275-9FCB-2FCE22F706BF}" srcOrd="8" destOrd="0" presId="urn:microsoft.com/office/officeart/2005/8/layout/default"/>
    <dgm:cxn modelId="{8A34114F-A405-40B7-9485-5F2211786A7D}" type="presParOf" srcId="{A6282929-49CA-497D-8134-C9B99E5B5ADC}" destId="{01E68158-C527-4B8A-9FC8-66D6C4D081E5}" srcOrd="9" destOrd="0" presId="urn:microsoft.com/office/officeart/2005/8/layout/default"/>
    <dgm:cxn modelId="{66B7A177-F6FD-42E9-9821-00A2900F14A7}" type="presParOf" srcId="{A6282929-49CA-497D-8134-C9B99E5B5ADC}" destId="{9F48A210-9518-415C-A474-84874B5A5E34}" srcOrd="10" destOrd="0" presId="urn:microsoft.com/office/officeart/2005/8/layout/default"/>
    <dgm:cxn modelId="{BFB1C2AA-CFD3-41B7-9680-0FE6A72E2AC6}" type="presParOf" srcId="{A6282929-49CA-497D-8134-C9B99E5B5ADC}" destId="{E001D895-2F6D-436C-94AB-401178F283BE}" srcOrd="11" destOrd="0" presId="urn:microsoft.com/office/officeart/2005/8/layout/default"/>
    <dgm:cxn modelId="{EA2510AC-AB9B-466C-B0B1-6DB370DBD9F8}" type="presParOf" srcId="{A6282929-49CA-497D-8134-C9B99E5B5ADC}" destId="{9A1643C3-E8A9-4B8B-822A-4489984BC5FB}" srcOrd="12" destOrd="0" presId="urn:microsoft.com/office/officeart/2005/8/layout/default"/>
    <dgm:cxn modelId="{9950E2CE-0FF5-40C3-9E62-F1609EC6EEDD}" type="presParOf" srcId="{A6282929-49CA-497D-8134-C9B99E5B5ADC}" destId="{0F366C2C-1F49-4909-8548-B29E93D428B0}" srcOrd="13" destOrd="0" presId="urn:microsoft.com/office/officeart/2005/8/layout/default"/>
    <dgm:cxn modelId="{8862D34E-C6DD-4AD9-891C-347FD1ACC54E}" type="presParOf" srcId="{A6282929-49CA-497D-8134-C9B99E5B5ADC}" destId="{C4AB081C-E2EB-48C0-96A6-F2E44FCC4361}"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28A9E5F-FFBB-432D-AB8D-1E1BB25D188F}"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B5A0CD91-77B5-4534-8E29-3503AA0ED21C}">
      <dgm:prSet/>
      <dgm:spPr/>
      <dgm:t>
        <a:bodyPr/>
        <a:lstStyle/>
        <a:p>
          <a:pPr>
            <a:lnSpc>
              <a:spcPct val="100000"/>
            </a:lnSpc>
          </a:pPr>
          <a:r>
            <a:rPr lang="en-GB" dirty="0"/>
            <a:t>The aim of todays session is to recap the lecture content and apply what has been learnt. </a:t>
          </a:r>
          <a:endParaRPr lang="en-US" dirty="0"/>
        </a:p>
      </dgm:t>
    </dgm:pt>
    <dgm:pt modelId="{16F2D7FF-3FDD-4F6F-A998-31C0E85D90E5}" type="parTrans" cxnId="{47502E91-1F79-4E64-A732-300D31469D15}">
      <dgm:prSet/>
      <dgm:spPr/>
      <dgm:t>
        <a:bodyPr/>
        <a:lstStyle/>
        <a:p>
          <a:endParaRPr lang="en-US"/>
        </a:p>
      </dgm:t>
    </dgm:pt>
    <dgm:pt modelId="{C837F2BC-20C4-47D5-BAAC-D4792D947C9A}" type="sibTrans" cxnId="{47502E91-1F79-4E64-A732-300D31469D15}">
      <dgm:prSet/>
      <dgm:spPr/>
      <dgm:t>
        <a:bodyPr/>
        <a:lstStyle/>
        <a:p>
          <a:pPr>
            <a:lnSpc>
              <a:spcPct val="100000"/>
            </a:lnSpc>
          </a:pPr>
          <a:endParaRPr lang="en-US"/>
        </a:p>
      </dgm:t>
    </dgm:pt>
    <dgm:pt modelId="{A686B532-E18D-41EF-B4E1-466F27A79AD0}">
      <dgm:prSet/>
      <dgm:spPr/>
      <dgm:t>
        <a:bodyPr/>
        <a:lstStyle/>
        <a:p>
          <a:pPr>
            <a:lnSpc>
              <a:spcPct val="100000"/>
            </a:lnSpc>
          </a:pPr>
          <a:r>
            <a:rPr lang="en-GB" dirty="0"/>
            <a:t>By the end of todays session students should be able to understand defamation and apply what has been learnt to the activities set. </a:t>
          </a:r>
          <a:endParaRPr lang="en-US" dirty="0"/>
        </a:p>
      </dgm:t>
    </dgm:pt>
    <dgm:pt modelId="{60B28C02-72DC-4A8B-A6FE-D64238B9DE03}" type="parTrans" cxnId="{FEAC77B9-1B24-43E5-AEF2-68E48B2A6926}">
      <dgm:prSet/>
      <dgm:spPr/>
      <dgm:t>
        <a:bodyPr/>
        <a:lstStyle/>
        <a:p>
          <a:endParaRPr lang="en-US"/>
        </a:p>
      </dgm:t>
    </dgm:pt>
    <dgm:pt modelId="{4C4FFA0E-5721-416A-8F0D-82A1A1EE0D55}" type="sibTrans" cxnId="{FEAC77B9-1B24-43E5-AEF2-68E48B2A6926}">
      <dgm:prSet/>
      <dgm:spPr/>
      <dgm:t>
        <a:bodyPr/>
        <a:lstStyle/>
        <a:p>
          <a:endParaRPr lang="en-US"/>
        </a:p>
      </dgm:t>
    </dgm:pt>
    <dgm:pt modelId="{6C5A9B6B-282C-453E-9D04-8B79D41BC810}" type="pres">
      <dgm:prSet presAssocID="{828A9E5F-FFBB-432D-AB8D-1E1BB25D188F}" presName="root" presStyleCnt="0">
        <dgm:presLayoutVars>
          <dgm:dir/>
          <dgm:resizeHandles val="exact"/>
        </dgm:presLayoutVars>
      </dgm:prSet>
      <dgm:spPr/>
    </dgm:pt>
    <dgm:pt modelId="{0D1A051B-3F6C-4C67-9483-E510416D975B}" type="pres">
      <dgm:prSet presAssocID="{828A9E5F-FFBB-432D-AB8D-1E1BB25D188F}" presName="container" presStyleCnt="0">
        <dgm:presLayoutVars>
          <dgm:dir/>
          <dgm:resizeHandles val="exact"/>
        </dgm:presLayoutVars>
      </dgm:prSet>
      <dgm:spPr/>
    </dgm:pt>
    <dgm:pt modelId="{0AC09359-9B26-495E-93EA-DD257D7CA5A4}" type="pres">
      <dgm:prSet presAssocID="{B5A0CD91-77B5-4534-8E29-3503AA0ED21C}" presName="compNode" presStyleCnt="0"/>
      <dgm:spPr/>
    </dgm:pt>
    <dgm:pt modelId="{1E745173-0205-4EEB-9F38-550F3B9B9394}" type="pres">
      <dgm:prSet presAssocID="{B5A0CD91-77B5-4534-8E29-3503AA0ED21C}" presName="iconBgRect" presStyleLbl="bgShp" presStyleIdx="0" presStyleCnt="2"/>
      <dgm:spPr/>
    </dgm:pt>
    <dgm:pt modelId="{9EA4AAAF-4143-417D-88DA-A6E7B7C4C7F7}" type="pres">
      <dgm:prSet presAssocID="{B5A0CD91-77B5-4534-8E29-3503AA0ED21C}"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ullseye"/>
        </a:ext>
      </dgm:extLst>
    </dgm:pt>
    <dgm:pt modelId="{F1C13ABF-5109-4964-A908-C5D820E18AA9}" type="pres">
      <dgm:prSet presAssocID="{B5A0CD91-77B5-4534-8E29-3503AA0ED21C}" presName="spaceRect" presStyleCnt="0"/>
      <dgm:spPr/>
    </dgm:pt>
    <dgm:pt modelId="{A074A031-9A31-42CB-B849-F8054E83240D}" type="pres">
      <dgm:prSet presAssocID="{B5A0CD91-77B5-4534-8E29-3503AA0ED21C}" presName="textRect" presStyleLbl="revTx" presStyleIdx="0" presStyleCnt="2">
        <dgm:presLayoutVars>
          <dgm:chMax val="1"/>
          <dgm:chPref val="1"/>
        </dgm:presLayoutVars>
      </dgm:prSet>
      <dgm:spPr/>
    </dgm:pt>
    <dgm:pt modelId="{7F006044-0C62-4216-BE48-98C0BE736258}" type="pres">
      <dgm:prSet presAssocID="{C837F2BC-20C4-47D5-BAAC-D4792D947C9A}" presName="sibTrans" presStyleLbl="sibTrans2D1" presStyleIdx="0" presStyleCnt="0"/>
      <dgm:spPr/>
    </dgm:pt>
    <dgm:pt modelId="{0F94D94B-DEF7-4B7B-94E9-9601D293F0B4}" type="pres">
      <dgm:prSet presAssocID="{A686B532-E18D-41EF-B4E1-466F27A79AD0}" presName="compNode" presStyleCnt="0"/>
      <dgm:spPr/>
    </dgm:pt>
    <dgm:pt modelId="{6A6460D9-1B58-4388-BD72-23A21A55347D}" type="pres">
      <dgm:prSet presAssocID="{A686B532-E18D-41EF-B4E1-466F27A79AD0}" presName="iconBgRect" presStyleLbl="bgShp" presStyleIdx="1" presStyleCnt="2"/>
      <dgm:spPr/>
    </dgm:pt>
    <dgm:pt modelId="{C9EDD717-AE64-46DC-A8F4-3E5AC966E87C}" type="pres">
      <dgm:prSet presAssocID="{A686B532-E18D-41EF-B4E1-466F27A79AD0}"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Light Bulb and Gear"/>
        </a:ext>
      </dgm:extLst>
    </dgm:pt>
    <dgm:pt modelId="{BB1BAA1E-4A7F-4714-B05D-E7A6E8DD5D62}" type="pres">
      <dgm:prSet presAssocID="{A686B532-E18D-41EF-B4E1-466F27A79AD0}" presName="spaceRect" presStyleCnt="0"/>
      <dgm:spPr/>
    </dgm:pt>
    <dgm:pt modelId="{A47CD78A-9713-48DA-B6C5-563BAAE2F107}" type="pres">
      <dgm:prSet presAssocID="{A686B532-E18D-41EF-B4E1-466F27A79AD0}" presName="textRect" presStyleLbl="revTx" presStyleIdx="1" presStyleCnt="2">
        <dgm:presLayoutVars>
          <dgm:chMax val="1"/>
          <dgm:chPref val="1"/>
        </dgm:presLayoutVars>
      </dgm:prSet>
      <dgm:spPr/>
    </dgm:pt>
  </dgm:ptLst>
  <dgm:cxnLst>
    <dgm:cxn modelId="{3E4EAC23-835E-4354-91F2-C3F08E27B079}" type="presOf" srcId="{B5A0CD91-77B5-4534-8E29-3503AA0ED21C}" destId="{A074A031-9A31-42CB-B849-F8054E83240D}" srcOrd="0" destOrd="0" presId="urn:microsoft.com/office/officeart/2018/2/layout/IconCircleList"/>
    <dgm:cxn modelId="{47502E91-1F79-4E64-A732-300D31469D15}" srcId="{828A9E5F-FFBB-432D-AB8D-1E1BB25D188F}" destId="{B5A0CD91-77B5-4534-8E29-3503AA0ED21C}" srcOrd="0" destOrd="0" parTransId="{16F2D7FF-3FDD-4F6F-A998-31C0E85D90E5}" sibTransId="{C837F2BC-20C4-47D5-BAAC-D4792D947C9A}"/>
    <dgm:cxn modelId="{FEAC77B9-1B24-43E5-AEF2-68E48B2A6926}" srcId="{828A9E5F-FFBB-432D-AB8D-1E1BB25D188F}" destId="{A686B532-E18D-41EF-B4E1-466F27A79AD0}" srcOrd="1" destOrd="0" parTransId="{60B28C02-72DC-4A8B-A6FE-D64238B9DE03}" sibTransId="{4C4FFA0E-5721-416A-8F0D-82A1A1EE0D55}"/>
    <dgm:cxn modelId="{D25E7BD4-44B7-4D42-8A25-45F482DC015E}" type="presOf" srcId="{A686B532-E18D-41EF-B4E1-466F27A79AD0}" destId="{A47CD78A-9713-48DA-B6C5-563BAAE2F107}" srcOrd="0" destOrd="0" presId="urn:microsoft.com/office/officeart/2018/2/layout/IconCircleList"/>
    <dgm:cxn modelId="{4D5AECE4-9A0A-419F-BF06-E0768C772CC9}" type="presOf" srcId="{C837F2BC-20C4-47D5-BAAC-D4792D947C9A}" destId="{7F006044-0C62-4216-BE48-98C0BE736258}" srcOrd="0" destOrd="0" presId="urn:microsoft.com/office/officeart/2018/2/layout/IconCircleList"/>
    <dgm:cxn modelId="{54AC73F2-3B2D-4F41-9AF7-DF7039B6EE10}" type="presOf" srcId="{828A9E5F-FFBB-432D-AB8D-1E1BB25D188F}" destId="{6C5A9B6B-282C-453E-9D04-8B79D41BC810}" srcOrd="0" destOrd="0" presId="urn:microsoft.com/office/officeart/2018/2/layout/IconCircleList"/>
    <dgm:cxn modelId="{87B16B1C-2AEB-4B2E-8CD3-6E816C854301}" type="presParOf" srcId="{6C5A9B6B-282C-453E-9D04-8B79D41BC810}" destId="{0D1A051B-3F6C-4C67-9483-E510416D975B}" srcOrd="0" destOrd="0" presId="urn:microsoft.com/office/officeart/2018/2/layout/IconCircleList"/>
    <dgm:cxn modelId="{A0A84FEC-5874-4A56-957C-9BE3F16ABBAA}" type="presParOf" srcId="{0D1A051B-3F6C-4C67-9483-E510416D975B}" destId="{0AC09359-9B26-495E-93EA-DD257D7CA5A4}" srcOrd="0" destOrd="0" presId="urn:microsoft.com/office/officeart/2018/2/layout/IconCircleList"/>
    <dgm:cxn modelId="{A07CDE32-7723-427F-A111-ECEC75683D2E}" type="presParOf" srcId="{0AC09359-9B26-495E-93EA-DD257D7CA5A4}" destId="{1E745173-0205-4EEB-9F38-550F3B9B9394}" srcOrd="0" destOrd="0" presId="urn:microsoft.com/office/officeart/2018/2/layout/IconCircleList"/>
    <dgm:cxn modelId="{CE3E267C-51FA-43AD-AAFF-0E2909E0DF9D}" type="presParOf" srcId="{0AC09359-9B26-495E-93EA-DD257D7CA5A4}" destId="{9EA4AAAF-4143-417D-88DA-A6E7B7C4C7F7}" srcOrd="1" destOrd="0" presId="urn:microsoft.com/office/officeart/2018/2/layout/IconCircleList"/>
    <dgm:cxn modelId="{B056C248-2D3E-4DFF-914B-2B45774D0502}" type="presParOf" srcId="{0AC09359-9B26-495E-93EA-DD257D7CA5A4}" destId="{F1C13ABF-5109-4964-A908-C5D820E18AA9}" srcOrd="2" destOrd="0" presId="urn:microsoft.com/office/officeart/2018/2/layout/IconCircleList"/>
    <dgm:cxn modelId="{74D6F438-3468-445E-AB14-A4A6261359A9}" type="presParOf" srcId="{0AC09359-9B26-495E-93EA-DD257D7CA5A4}" destId="{A074A031-9A31-42CB-B849-F8054E83240D}" srcOrd="3" destOrd="0" presId="urn:microsoft.com/office/officeart/2018/2/layout/IconCircleList"/>
    <dgm:cxn modelId="{C168B23D-0A09-4A19-B756-FBB5A95586C7}" type="presParOf" srcId="{0D1A051B-3F6C-4C67-9483-E510416D975B}" destId="{7F006044-0C62-4216-BE48-98C0BE736258}" srcOrd="1" destOrd="0" presId="urn:microsoft.com/office/officeart/2018/2/layout/IconCircleList"/>
    <dgm:cxn modelId="{19A03976-DAC0-4289-BEDD-17E8E76DDDC6}" type="presParOf" srcId="{0D1A051B-3F6C-4C67-9483-E510416D975B}" destId="{0F94D94B-DEF7-4B7B-94E9-9601D293F0B4}" srcOrd="2" destOrd="0" presId="urn:microsoft.com/office/officeart/2018/2/layout/IconCircleList"/>
    <dgm:cxn modelId="{BB7A83DB-3BAA-4B1E-B126-95C63445D993}" type="presParOf" srcId="{0F94D94B-DEF7-4B7B-94E9-9601D293F0B4}" destId="{6A6460D9-1B58-4388-BD72-23A21A55347D}" srcOrd="0" destOrd="0" presId="urn:microsoft.com/office/officeart/2018/2/layout/IconCircleList"/>
    <dgm:cxn modelId="{BAD21D95-B6A6-4FA5-BEBF-A98D39D952A1}" type="presParOf" srcId="{0F94D94B-DEF7-4B7B-94E9-9601D293F0B4}" destId="{C9EDD717-AE64-46DC-A8F4-3E5AC966E87C}" srcOrd="1" destOrd="0" presId="urn:microsoft.com/office/officeart/2018/2/layout/IconCircleList"/>
    <dgm:cxn modelId="{A7E6A9DD-5D73-44CF-846C-D431A134BAD7}" type="presParOf" srcId="{0F94D94B-DEF7-4B7B-94E9-9601D293F0B4}" destId="{BB1BAA1E-4A7F-4714-B05D-E7A6E8DD5D62}" srcOrd="2" destOrd="0" presId="urn:microsoft.com/office/officeart/2018/2/layout/IconCircleList"/>
    <dgm:cxn modelId="{77E145F4-1B1C-4065-8313-08D58BC8C796}" type="presParOf" srcId="{0F94D94B-DEF7-4B7B-94E9-9601D293F0B4}" destId="{A47CD78A-9713-48DA-B6C5-563BAAE2F107}"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A4DAA8C-EE4C-41A5-ACBA-47A4C24A135F}" type="doc">
      <dgm:prSet loTypeId="urn:microsoft.com/office/officeart/2005/8/layout/bProcess2" loCatId="process" qsTypeId="urn:microsoft.com/office/officeart/2005/8/quickstyle/simple4" qsCatId="simple" csTypeId="urn:microsoft.com/office/officeart/2005/8/colors/colorful1" csCatId="colorful"/>
      <dgm:spPr/>
      <dgm:t>
        <a:bodyPr/>
        <a:lstStyle/>
        <a:p>
          <a:endParaRPr lang="en-US"/>
        </a:p>
      </dgm:t>
    </dgm:pt>
    <dgm:pt modelId="{4BE7178E-DD2B-455C-8671-2DBACFEDE2B1}">
      <dgm:prSet/>
      <dgm:spPr/>
      <dgm:t>
        <a:bodyPr/>
        <a:lstStyle/>
        <a:p>
          <a:r>
            <a:rPr lang="en-GB"/>
            <a:t>Now is the time for the Kahoot. </a:t>
          </a:r>
          <a:endParaRPr lang="en-US"/>
        </a:p>
      </dgm:t>
    </dgm:pt>
    <dgm:pt modelId="{0154C7CC-433E-416E-A3B4-ED0F5A771E09}" type="parTrans" cxnId="{09187B54-3AFE-43B4-8029-4B9B3B88F53D}">
      <dgm:prSet/>
      <dgm:spPr/>
      <dgm:t>
        <a:bodyPr/>
        <a:lstStyle/>
        <a:p>
          <a:endParaRPr lang="en-US"/>
        </a:p>
      </dgm:t>
    </dgm:pt>
    <dgm:pt modelId="{6F0A264B-0D3B-4E38-88EB-E808D76EA7DE}" type="sibTrans" cxnId="{09187B54-3AFE-43B4-8029-4B9B3B88F53D}">
      <dgm:prSet/>
      <dgm:spPr/>
      <dgm:t>
        <a:bodyPr/>
        <a:lstStyle/>
        <a:p>
          <a:endParaRPr lang="en-US"/>
        </a:p>
      </dgm:t>
    </dgm:pt>
    <dgm:pt modelId="{3E0AD706-3ED8-4D9D-835F-F87C9D4C7D81}">
      <dgm:prSet/>
      <dgm:spPr/>
      <dgm:t>
        <a:bodyPr/>
        <a:lstStyle/>
        <a:p>
          <a:r>
            <a:rPr lang="en-GB"/>
            <a:t>This is to test your knowledge before the recap of the lecture content and the workshop.</a:t>
          </a:r>
          <a:endParaRPr lang="en-US"/>
        </a:p>
      </dgm:t>
    </dgm:pt>
    <dgm:pt modelId="{7F767714-2D69-4981-8C97-650BA141956A}" type="parTrans" cxnId="{8BE982E0-5CEC-4ECE-B6D0-E67164868047}">
      <dgm:prSet/>
      <dgm:spPr/>
      <dgm:t>
        <a:bodyPr/>
        <a:lstStyle/>
        <a:p>
          <a:endParaRPr lang="en-US"/>
        </a:p>
      </dgm:t>
    </dgm:pt>
    <dgm:pt modelId="{2D02513B-CB22-497C-A76E-B8429C491E14}" type="sibTrans" cxnId="{8BE982E0-5CEC-4ECE-B6D0-E67164868047}">
      <dgm:prSet/>
      <dgm:spPr/>
      <dgm:t>
        <a:bodyPr/>
        <a:lstStyle/>
        <a:p>
          <a:endParaRPr lang="en-US"/>
        </a:p>
      </dgm:t>
    </dgm:pt>
    <dgm:pt modelId="{584E83C0-61A9-4E3A-AFB8-8DE99625C104}" type="pres">
      <dgm:prSet presAssocID="{2A4DAA8C-EE4C-41A5-ACBA-47A4C24A135F}" presName="diagram" presStyleCnt="0">
        <dgm:presLayoutVars>
          <dgm:dir/>
          <dgm:resizeHandles/>
        </dgm:presLayoutVars>
      </dgm:prSet>
      <dgm:spPr/>
    </dgm:pt>
    <dgm:pt modelId="{CFB959BF-584B-40F0-9049-04E34296DB0B}" type="pres">
      <dgm:prSet presAssocID="{4BE7178E-DD2B-455C-8671-2DBACFEDE2B1}" presName="firstNode" presStyleLbl="node1" presStyleIdx="0" presStyleCnt="2">
        <dgm:presLayoutVars>
          <dgm:bulletEnabled val="1"/>
        </dgm:presLayoutVars>
      </dgm:prSet>
      <dgm:spPr/>
    </dgm:pt>
    <dgm:pt modelId="{8DFC8D82-D0CC-4D08-B7FC-5F96B76BF07D}" type="pres">
      <dgm:prSet presAssocID="{6F0A264B-0D3B-4E38-88EB-E808D76EA7DE}" presName="sibTrans" presStyleLbl="sibTrans2D1" presStyleIdx="0" presStyleCnt="1"/>
      <dgm:spPr/>
    </dgm:pt>
    <dgm:pt modelId="{FFD5C54C-5233-4364-86A5-ECB7307A1005}" type="pres">
      <dgm:prSet presAssocID="{3E0AD706-3ED8-4D9D-835F-F87C9D4C7D81}" presName="lastNode" presStyleLbl="node1" presStyleIdx="1" presStyleCnt="2">
        <dgm:presLayoutVars>
          <dgm:bulletEnabled val="1"/>
        </dgm:presLayoutVars>
      </dgm:prSet>
      <dgm:spPr/>
    </dgm:pt>
  </dgm:ptLst>
  <dgm:cxnLst>
    <dgm:cxn modelId="{09187B54-3AFE-43B4-8029-4B9B3B88F53D}" srcId="{2A4DAA8C-EE4C-41A5-ACBA-47A4C24A135F}" destId="{4BE7178E-DD2B-455C-8671-2DBACFEDE2B1}" srcOrd="0" destOrd="0" parTransId="{0154C7CC-433E-416E-A3B4-ED0F5A771E09}" sibTransId="{6F0A264B-0D3B-4E38-88EB-E808D76EA7DE}"/>
    <dgm:cxn modelId="{8D598CAD-2885-4929-883C-034A78147FFD}" type="presOf" srcId="{6F0A264B-0D3B-4E38-88EB-E808D76EA7DE}" destId="{8DFC8D82-D0CC-4D08-B7FC-5F96B76BF07D}" srcOrd="0" destOrd="0" presId="urn:microsoft.com/office/officeart/2005/8/layout/bProcess2"/>
    <dgm:cxn modelId="{8E4E10D4-EF24-40F9-A432-62A6C8BE0EB4}" type="presOf" srcId="{4BE7178E-DD2B-455C-8671-2DBACFEDE2B1}" destId="{CFB959BF-584B-40F0-9049-04E34296DB0B}" srcOrd="0" destOrd="0" presId="urn:microsoft.com/office/officeart/2005/8/layout/bProcess2"/>
    <dgm:cxn modelId="{8BE982E0-5CEC-4ECE-B6D0-E67164868047}" srcId="{2A4DAA8C-EE4C-41A5-ACBA-47A4C24A135F}" destId="{3E0AD706-3ED8-4D9D-835F-F87C9D4C7D81}" srcOrd="1" destOrd="0" parTransId="{7F767714-2D69-4981-8C97-650BA141956A}" sibTransId="{2D02513B-CB22-497C-A76E-B8429C491E14}"/>
    <dgm:cxn modelId="{5EF6BCE3-9AEA-4A21-B7DA-221447135A9A}" type="presOf" srcId="{2A4DAA8C-EE4C-41A5-ACBA-47A4C24A135F}" destId="{584E83C0-61A9-4E3A-AFB8-8DE99625C104}" srcOrd="0" destOrd="0" presId="urn:microsoft.com/office/officeart/2005/8/layout/bProcess2"/>
    <dgm:cxn modelId="{D00D2AF1-CFD5-4292-A7D7-D0AFC48D92B8}" type="presOf" srcId="{3E0AD706-3ED8-4D9D-835F-F87C9D4C7D81}" destId="{FFD5C54C-5233-4364-86A5-ECB7307A1005}" srcOrd="0" destOrd="0" presId="urn:microsoft.com/office/officeart/2005/8/layout/bProcess2"/>
    <dgm:cxn modelId="{07648AA3-EF0D-4E59-BBB6-82FBFC33FF3A}" type="presParOf" srcId="{584E83C0-61A9-4E3A-AFB8-8DE99625C104}" destId="{CFB959BF-584B-40F0-9049-04E34296DB0B}" srcOrd="0" destOrd="0" presId="urn:microsoft.com/office/officeart/2005/8/layout/bProcess2"/>
    <dgm:cxn modelId="{6A330199-3180-4C13-8F74-8B959B100C89}" type="presParOf" srcId="{584E83C0-61A9-4E3A-AFB8-8DE99625C104}" destId="{8DFC8D82-D0CC-4D08-B7FC-5F96B76BF07D}" srcOrd="1" destOrd="0" presId="urn:microsoft.com/office/officeart/2005/8/layout/bProcess2"/>
    <dgm:cxn modelId="{1E88E2BB-2AB3-4057-AFD8-792C7DA5B062}" type="presParOf" srcId="{584E83C0-61A9-4E3A-AFB8-8DE99625C104}" destId="{FFD5C54C-5233-4364-86A5-ECB7307A1005}" srcOrd="2" destOrd="0" presId="urn:microsoft.com/office/officeart/2005/8/layout/b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1939137-8A27-482E-9510-0B79F36ACEBE}"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03D6C66B-EF01-4773-BFCF-668F7574EFC4}">
      <dgm:prSet/>
      <dgm:spPr/>
      <dgm:t>
        <a:bodyPr/>
        <a:lstStyle/>
        <a:p>
          <a:r>
            <a:rPr lang="en-GB"/>
            <a:t>In the groups I assign you to, please create a power point slide concerning defamation. </a:t>
          </a:r>
          <a:endParaRPr lang="en-US"/>
        </a:p>
      </dgm:t>
    </dgm:pt>
    <dgm:pt modelId="{D6F85AC0-D7BF-426E-A45A-D33AF9BB175E}" type="parTrans" cxnId="{CDF13892-2450-4388-A67F-B3169AE7DDDB}">
      <dgm:prSet/>
      <dgm:spPr/>
      <dgm:t>
        <a:bodyPr/>
        <a:lstStyle/>
        <a:p>
          <a:endParaRPr lang="en-US"/>
        </a:p>
      </dgm:t>
    </dgm:pt>
    <dgm:pt modelId="{6C41D593-6BA2-4A01-8F04-181D6D1327BC}" type="sibTrans" cxnId="{CDF13892-2450-4388-A67F-B3169AE7DDDB}">
      <dgm:prSet/>
      <dgm:spPr/>
      <dgm:t>
        <a:bodyPr/>
        <a:lstStyle/>
        <a:p>
          <a:endParaRPr lang="en-US"/>
        </a:p>
      </dgm:t>
    </dgm:pt>
    <dgm:pt modelId="{B1ACE30F-CBB6-4269-8CFA-33D78790D2C2}">
      <dgm:prSet/>
      <dgm:spPr/>
      <dgm:t>
        <a:bodyPr/>
        <a:lstStyle/>
        <a:p>
          <a:r>
            <a:rPr lang="en-GB"/>
            <a:t>Then one individual will be chosen to feedback to the class.</a:t>
          </a:r>
          <a:endParaRPr lang="en-US"/>
        </a:p>
      </dgm:t>
    </dgm:pt>
    <dgm:pt modelId="{F5113086-3372-44E2-84FD-079F419DB7BF}" type="parTrans" cxnId="{960AC9E6-DED3-45A5-A9A5-967621730382}">
      <dgm:prSet/>
      <dgm:spPr/>
      <dgm:t>
        <a:bodyPr/>
        <a:lstStyle/>
        <a:p>
          <a:endParaRPr lang="en-US"/>
        </a:p>
      </dgm:t>
    </dgm:pt>
    <dgm:pt modelId="{E44C110E-3759-4581-A983-16AEBEBF17DC}" type="sibTrans" cxnId="{960AC9E6-DED3-45A5-A9A5-967621730382}">
      <dgm:prSet/>
      <dgm:spPr/>
      <dgm:t>
        <a:bodyPr/>
        <a:lstStyle/>
        <a:p>
          <a:endParaRPr lang="en-US"/>
        </a:p>
      </dgm:t>
    </dgm:pt>
    <dgm:pt modelId="{52DC034E-8AFF-4B01-85F5-830B117D6D22}">
      <dgm:prSet/>
      <dgm:spPr/>
      <dgm:t>
        <a:bodyPr/>
        <a:lstStyle/>
        <a:p>
          <a:r>
            <a:rPr lang="en-GB" dirty="0"/>
            <a:t>20 minutes to do this. </a:t>
          </a:r>
          <a:endParaRPr lang="en-US" dirty="0"/>
        </a:p>
      </dgm:t>
    </dgm:pt>
    <dgm:pt modelId="{2037036B-73D6-4375-91E2-393C394F8851}" type="parTrans" cxnId="{7A4086CC-1D60-4095-8B98-331701EF06DE}">
      <dgm:prSet/>
      <dgm:spPr/>
      <dgm:t>
        <a:bodyPr/>
        <a:lstStyle/>
        <a:p>
          <a:endParaRPr lang="en-US"/>
        </a:p>
      </dgm:t>
    </dgm:pt>
    <dgm:pt modelId="{D112C394-D8F6-4019-A35D-BCF4014D8323}" type="sibTrans" cxnId="{7A4086CC-1D60-4095-8B98-331701EF06DE}">
      <dgm:prSet/>
      <dgm:spPr/>
      <dgm:t>
        <a:bodyPr/>
        <a:lstStyle/>
        <a:p>
          <a:endParaRPr lang="en-US"/>
        </a:p>
      </dgm:t>
    </dgm:pt>
    <dgm:pt modelId="{58E09CC3-FC79-41AD-818F-071D48889CD3}" type="pres">
      <dgm:prSet presAssocID="{F1939137-8A27-482E-9510-0B79F36ACEBE}" presName="vert0" presStyleCnt="0">
        <dgm:presLayoutVars>
          <dgm:dir/>
          <dgm:animOne val="branch"/>
          <dgm:animLvl val="lvl"/>
        </dgm:presLayoutVars>
      </dgm:prSet>
      <dgm:spPr/>
    </dgm:pt>
    <dgm:pt modelId="{5AF2B748-C3B8-40DE-8FFC-941F14FF5A06}" type="pres">
      <dgm:prSet presAssocID="{03D6C66B-EF01-4773-BFCF-668F7574EFC4}" presName="thickLine" presStyleLbl="alignNode1" presStyleIdx="0" presStyleCnt="3"/>
      <dgm:spPr/>
    </dgm:pt>
    <dgm:pt modelId="{98BC0482-BAF7-4A60-A37B-2A3FEECB1213}" type="pres">
      <dgm:prSet presAssocID="{03D6C66B-EF01-4773-BFCF-668F7574EFC4}" presName="horz1" presStyleCnt="0"/>
      <dgm:spPr/>
    </dgm:pt>
    <dgm:pt modelId="{C4F806E4-E033-4BAA-A21C-2AADA334BE32}" type="pres">
      <dgm:prSet presAssocID="{03D6C66B-EF01-4773-BFCF-668F7574EFC4}" presName="tx1" presStyleLbl="revTx" presStyleIdx="0" presStyleCnt="3"/>
      <dgm:spPr/>
    </dgm:pt>
    <dgm:pt modelId="{3AF9D48B-BFA9-4E93-8BA1-EB394895EF56}" type="pres">
      <dgm:prSet presAssocID="{03D6C66B-EF01-4773-BFCF-668F7574EFC4}" presName="vert1" presStyleCnt="0"/>
      <dgm:spPr/>
    </dgm:pt>
    <dgm:pt modelId="{AEE66CFD-D47A-48F2-8DD1-70F40F98A7DB}" type="pres">
      <dgm:prSet presAssocID="{B1ACE30F-CBB6-4269-8CFA-33D78790D2C2}" presName="thickLine" presStyleLbl="alignNode1" presStyleIdx="1" presStyleCnt="3"/>
      <dgm:spPr/>
    </dgm:pt>
    <dgm:pt modelId="{E1880633-1345-4CE6-BF37-0456EA81A524}" type="pres">
      <dgm:prSet presAssocID="{B1ACE30F-CBB6-4269-8CFA-33D78790D2C2}" presName="horz1" presStyleCnt="0"/>
      <dgm:spPr/>
    </dgm:pt>
    <dgm:pt modelId="{F81A5D4A-89C1-4C08-9DCE-EDC558FDBE5F}" type="pres">
      <dgm:prSet presAssocID="{B1ACE30F-CBB6-4269-8CFA-33D78790D2C2}" presName="tx1" presStyleLbl="revTx" presStyleIdx="1" presStyleCnt="3"/>
      <dgm:spPr/>
    </dgm:pt>
    <dgm:pt modelId="{0BE0F714-3B44-45FA-82E2-97803BC5A7F1}" type="pres">
      <dgm:prSet presAssocID="{B1ACE30F-CBB6-4269-8CFA-33D78790D2C2}" presName="vert1" presStyleCnt="0"/>
      <dgm:spPr/>
    </dgm:pt>
    <dgm:pt modelId="{4729A95F-1C1F-4FED-B3CB-3678ADA9EB17}" type="pres">
      <dgm:prSet presAssocID="{52DC034E-8AFF-4B01-85F5-830B117D6D22}" presName="thickLine" presStyleLbl="alignNode1" presStyleIdx="2" presStyleCnt="3"/>
      <dgm:spPr/>
    </dgm:pt>
    <dgm:pt modelId="{502E9F4C-86A9-419B-8A9B-7A23D4BF7775}" type="pres">
      <dgm:prSet presAssocID="{52DC034E-8AFF-4B01-85F5-830B117D6D22}" presName="horz1" presStyleCnt="0"/>
      <dgm:spPr/>
    </dgm:pt>
    <dgm:pt modelId="{855D1153-3B4E-42B0-A180-59428ED58CDC}" type="pres">
      <dgm:prSet presAssocID="{52DC034E-8AFF-4B01-85F5-830B117D6D22}" presName="tx1" presStyleLbl="revTx" presStyleIdx="2" presStyleCnt="3"/>
      <dgm:spPr/>
    </dgm:pt>
    <dgm:pt modelId="{E16293B2-489F-4439-82CC-E71BC2E24B25}" type="pres">
      <dgm:prSet presAssocID="{52DC034E-8AFF-4B01-85F5-830B117D6D22}" presName="vert1" presStyleCnt="0"/>
      <dgm:spPr/>
    </dgm:pt>
  </dgm:ptLst>
  <dgm:cxnLst>
    <dgm:cxn modelId="{29FAF01E-2A6E-4D06-9871-A230065B9A9E}" type="presOf" srcId="{52DC034E-8AFF-4B01-85F5-830B117D6D22}" destId="{855D1153-3B4E-42B0-A180-59428ED58CDC}" srcOrd="0" destOrd="0" presId="urn:microsoft.com/office/officeart/2008/layout/LinedList"/>
    <dgm:cxn modelId="{F34E315A-C954-448C-A7A3-CE93244F6618}" type="presOf" srcId="{03D6C66B-EF01-4773-BFCF-668F7574EFC4}" destId="{C4F806E4-E033-4BAA-A21C-2AADA334BE32}" srcOrd="0" destOrd="0" presId="urn:microsoft.com/office/officeart/2008/layout/LinedList"/>
    <dgm:cxn modelId="{CDF13892-2450-4388-A67F-B3169AE7DDDB}" srcId="{F1939137-8A27-482E-9510-0B79F36ACEBE}" destId="{03D6C66B-EF01-4773-BFCF-668F7574EFC4}" srcOrd="0" destOrd="0" parTransId="{D6F85AC0-D7BF-426E-A45A-D33AF9BB175E}" sibTransId="{6C41D593-6BA2-4A01-8F04-181D6D1327BC}"/>
    <dgm:cxn modelId="{A979DCA2-4946-4643-A3E9-BB00896A6EDC}" type="presOf" srcId="{B1ACE30F-CBB6-4269-8CFA-33D78790D2C2}" destId="{F81A5D4A-89C1-4C08-9DCE-EDC558FDBE5F}" srcOrd="0" destOrd="0" presId="urn:microsoft.com/office/officeart/2008/layout/LinedList"/>
    <dgm:cxn modelId="{A5122AC1-FA7D-490D-94BA-7EF75BE427F4}" type="presOf" srcId="{F1939137-8A27-482E-9510-0B79F36ACEBE}" destId="{58E09CC3-FC79-41AD-818F-071D48889CD3}" srcOrd="0" destOrd="0" presId="urn:microsoft.com/office/officeart/2008/layout/LinedList"/>
    <dgm:cxn modelId="{7A4086CC-1D60-4095-8B98-331701EF06DE}" srcId="{F1939137-8A27-482E-9510-0B79F36ACEBE}" destId="{52DC034E-8AFF-4B01-85F5-830B117D6D22}" srcOrd="2" destOrd="0" parTransId="{2037036B-73D6-4375-91E2-393C394F8851}" sibTransId="{D112C394-D8F6-4019-A35D-BCF4014D8323}"/>
    <dgm:cxn modelId="{960AC9E6-DED3-45A5-A9A5-967621730382}" srcId="{F1939137-8A27-482E-9510-0B79F36ACEBE}" destId="{B1ACE30F-CBB6-4269-8CFA-33D78790D2C2}" srcOrd="1" destOrd="0" parTransId="{F5113086-3372-44E2-84FD-079F419DB7BF}" sibTransId="{E44C110E-3759-4581-A983-16AEBEBF17DC}"/>
    <dgm:cxn modelId="{97689D6E-BB4E-44EB-A777-F9903040E0F4}" type="presParOf" srcId="{58E09CC3-FC79-41AD-818F-071D48889CD3}" destId="{5AF2B748-C3B8-40DE-8FFC-941F14FF5A06}" srcOrd="0" destOrd="0" presId="urn:microsoft.com/office/officeart/2008/layout/LinedList"/>
    <dgm:cxn modelId="{12B0C4FC-8E7D-4093-A9AF-EF0F6CCAA604}" type="presParOf" srcId="{58E09CC3-FC79-41AD-818F-071D48889CD3}" destId="{98BC0482-BAF7-4A60-A37B-2A3FEECB1213}" srcOrd="1" destOrd="0" presId="urn:microsoft.com/office/officeart/2008/layout/LinedList"/>
    <dgm:cxn modelId="{AA945DE7-DBD0-493E-8C06-702411A91938}" type="presParOf" srcId="{98BC0482-BAF7-4A60-A37B-2A3FEECB1213}" destId="{C4F806E4-E033-4BAA-A21C-2AADA334BE32}" srcOrd="0" destOrd="0" presId="urn:microsoft.com/office/officeart/2008/layout/LinedList"/>
    <dgm:cxn modelId="{BEC11730-9018-4983-839F-AB55E3290B83}" type="presParOf" srcId="{98BC0482-BAF7-4A60-A37B-2A3FEECB1213}" destId="{3AF9D48B-BFA9-4E93-8BA1-EB394895EF56}" srcOrd="1" destOrd="0" presId="urn:microsoft.com/office/officeart/2008/layout/LinedList"/>
    <dgm:cxn modelId="{BA7EF2BE-C5C1-4C1C-85D3-DDF440473B36}" type="presParOf" srcId="{58E09CC3-FC79-41AD-818F-071D48889CD3}" destId="{AEE66CFD-D47A-48F2-8DD1-70F40F98A7DB}" srcOrd="2" destOrd="0" presId="urn:microsoft.com/office/officeart/2008/layout/LinedList"/>
    <dgm:cxn modelId="{A6C6D326-FDA4-419B-9CB5-B0D0E3FDBA37}" type="presParOf" srcId="{58E09CC3-FC79-41AD-818F-071D48889CD3}" destId="{E1880633-1345-4CE6-BF37-0456EA81A524}" srcOrd="3" destOrd="0" presId="urn:microsoft.com/office/officeart/2008/layout/LinedList"/>
    <dgm:cxn modelId="{69A3554D-D031-4C78-9ED3-D71EACE19E99}" type="presParOf" srcId="{E1880633-1345-4CE6-BF37-0456EA81A524}" destId="{F81A5D4A-89C1-4C08-9DCE-EDC558FDBE5F}" srcOrd="0" destOrd="0" presId="urn:microsoft.com/office/officeart/2008/layout/LinedList"/>
    <dgm:cxn modelId="{4C031C47-A1C5-43EA-B9E2-11DF1C6D8C40}" type="presParOf" srcId="{E1880633-1345-4CE6-BF37-0456EA81A524}" destId="{0BE0F714-3B44-45FA-82E2-97803BC5A7F1}" srcOrd="1" destOrd="0" presId="urn:microsoft.com/office/officeart/2008/layout/LinedList"/>
    <dgm:cxn modelId="{45991B8B-EE07-4651-BB18-C817CF625E73}" type="presParOf" srcId="{58E09CC3-FC79-41AD-818F-071D48889CD3}" destId="{4729A95F-1C1F-4FED-B3CB-3678ADA9EB17}" srcOrd="4" destOrd="0" presId="urn:microsoft.com/office/officeart/2008/layout/LinedList"/>
    <dgm:cxn modelId="{BC9347C2-13CC-4E9D-ADBB-C2FFF5D8273F}" type="presParOf" srcId="{58E09CC3-FC79-41AD-818F-071D48889CD3}" destId="{502E9F4C-86A9-419B-8A9B-7A23D4BF7775}" srcOrd="5" destOrd="0" presId="urn:microsoft.com/office/officeart/2008/layout/LinedList"/>
    <dgm:cxn modelId="{5E703B97-EFB3-4F98-9E3B-5A5142EC340D}" type="presParOf" srcId="{502E9F4C-86A9-419B-8A9B-7A23D4BF7775}" destId="{855D1153-3B4E-42B0-A180-59428ED58CDC}" srcOrd="0" destOrd="0" presId="urn:microsoft.com/office/officeart/2008/layout/LinedList"/>
    <dgm:cxn modelId="{0F3E7FBA-CC9A-423E-992A-8A79D46EDE80}" type="presParOf" srcId="{502E9F4C-86A9-419B-8A9B-7A23D4BF7775}" destId="{E16293B2-489F-4439-82CC-E71BC2E24B2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93D09D3-DF16-4473-A8D3-39D0669AEE7D}" type="doc">
      <dgm:prSet loTypeId="urn:microsoft.com/office/officeart/2005/8/layout/hierarchy1" loCatId="hierarchy" qsTypeId="urn:microsoft.com/office/officeart/2005/8/quickstyle/simple2" qsCatId="simple" csTypeId="urn:microsoft.com/office/officeart/2005/8/colors/colorful2" csCatId="colorful"/>
      <dgm:spPr/>
      <dgm:t>
        <a:bodyPr/>
        <a:lstStyle/>
        <a:p>
          <a:endParaRPr lang="en-US"/>
        </a:p>
      </dgm:t>
    </dgm:pt>
    <dgm:pt modelId="{EA71CBA3-3137-4456-AF6F-DA8DD7F16D13}">
      <dgm:prSet/>
      <dgm:spPr/>
      <dgm:t>
        <a:bodyPr/>
        <a:lstStyle/>
        <a:p>
          <a:r>
            <a:rPr lang="en-GB"/>
            <a:t>Now is time for a Kahoot. </a:t>
          </a:r>
          <a:endParaRPr lang="en-US"/>
        </a:p>
      </dgm:t>
    </dgm:pt>
    <dgm:pt modelId="{354EBF4F-9006-4626-B60E-B4D7ABC770BF}" type="parTrans" cxnId="{AF2E7212-A338-41DE-BFD0-6DF8CF1CE30B}">
      <dgm:prSet/>
      <dgm:spPr/>
      <dgm:t>
        <a:bodyPr/>
        <a:lstStyle/>
        <a:p>
          <a:endParaRPr lang="en-US"/>
        </a:p>
      </dgm:t>
    </dgm:pt>
    <dgm:pt modelId="{DC4139C8-3DFD-4D79-86B6-A96AA7EE2E90}" type="sibTrans" cxnId="{AF2E7212-A338-41DE-BFD0-6DF8CF1CE30B}">
      <dgm:prSet/>
      <dgm:spPr/>
      <dgm:t>
        <a:bodyPr/>
        <a:lstStyle/>
        <a:p>
          <a:endParaRPr lang="en-US"/>
        </a:p>
      </dgm:t>
    </dgm:pt>
    <dgm:pt modelId="{0260A01D-7D2E-4F6B-B97C-6E932CD198B4}">
      <dgm:prSet/>
      <dgm:spPr/>
      <dgm:t>
        <a:bodyPr/>
        <a:lstStyle/>
        <a:p>
          <a:r>
            <a:rPr lang="en-GB"/>
            <a:t>Simply head to Kahoot.com and enter the game pin </a:t>
          </a:r>
          <a:endParaRPr lang="en-US"/>
        </a:p>
      </dgm:t>
    </dgm:pt>
    <dgm:pt modelId="{2AD98DAC-73AE-49FB-A7A9-CBD1CA50033C}" type="parTrans" cxnId="{5F142A84-5A94-478C-AFE8-300204108FD4}">
      <dgm:prSet/>
      <dgm:spPr/>
      <dgm:t>
        <a:bodyPr/>
        <a:lstStyle/>
        <a:p>
          <a:endParaRPr lang="en-US"/>
        </a:p>
      </dgm:t>
    </dgm:pt>
    <dgm:pt modelId="{FCCB89E9-3B6A-485B-BB76-06615B840604}" type="sibTrans" cxnId="{5F142A84-5A94-478C-AFE8-300204108FD4}">
      <dgm:prSet/>
      <dgm:spPr/>
      <dgm:t>
        <a:bodyPr/>
        <a:lstStyle/>
        <a:p>
          <a:endParaRPr lang="en-US"/>
        </a:p>
      </dgm:t>
    </dgm:pt>
    <dgm:pt modelId="{85F8014B-4CC1-485C-8466-28BDC3C0AD07}" type="pres">
      <dgm:prSet presAssocID="{F93D09D3-DF16-4473-A8D3-39D0669AEE7D}" presName="hierChild1" presStyleCnt="0">
        <dgm:presLayoutVars>
          <dgm:chPref val="1"/>
          <dgm:dir/>
          <dgm:animOne val="branch"/>
          <dgm:animLvl val="lvl"/>
          <dgm:resizeHandles/>
        </dgm:presLayoutVars>
      </dgm:prSet>
      <dgm:spPr/>
    </dgm:pt>
    <dgm:pt modelId="{911AACB9-EE43-4909-A9E5-FB11CB06C91C}" type="pres">
      <dgm:prSet presAssocID="{EA71CBA3-3137-4456-AF6F-DA8DD7F16D13}" presName="hierRoot1" presStyleCnt="0"/>
      <dgm:spPr/>
    </dgm:pt>
    <dgm:pt modelId="{E7F57A88-6513-4D3A-BB89-29B21394305F}" type="pres">
      <dgm:prSet presAssocID="{EA71CBA3-3137-4456-AF6F-DA8DD7F16D13}" presName="composite" presStyleCnt="0"/>
      <dgm:spPr/>
    </dgm:pt>
    <dgm:pt modelId="{E06288AC-0333-43AD-B0BD-F35684EB52E1}" type="pres">
      <dgm:prSet presAssocID="{EA71CBA3-3137-4456-AF6F-DA8DD7F16D13}" presName="background" presStyleLbl="node0" presStyleIdx="0" presStyleCnt="2"/>
      <dgm:spPr/>
    </dgm:pt>
    <dgm:pt modelId="{3401DAE6-1748-49AE-9330-1382D5EA2775}" type="pres">
      <dgm:prSet presAssocID="{EA71CBA3-3137-4456-AF6F-DA8DD7F16D13}" presName="text" presStyleLbl="fgAcc0" presStyleIdx="0" presStyleCnt="2">
        <dgm:presLayoutVars>
          <dgm:chPref val="3"/>
        </dgm:presLayoutVars>
      </dgm:prSet>
      <dgm:spPr/>
    </dgm:pt>
    <dgm:pt modelId="{E8C179DB-75F1-456C-9233-506B29DEA617}" type="pres">
      <dgm:prSet presAssocID="{EA71CBA3-3137-4456-AF6F-DA8DD7F16D13}" presName="hierChild2" presStyleCnt="0"/>
      <dgm:spPr/>
    </dgm:pt>
    <dgm:pt modelId="{E083E526-5D2E-40E0-9D96-C02A6494950C}" type="pres">
      <dgm:prSet presAssocID="{0260A01D-7D2E-4F6B-B97C-6E932CD198B4}" presName="hierRoot1" presStyleCnt="0"/>
      <dgm:spPr/>
    </dgm:pt>
    <dgm:pt modelId="{45410B55-1414-4750-8FD0-C14A382A12A4}" type="pres">
      <dgm:prSet presAssocID="{0260A01D-7D2E-4F6B-B97C-6E932CD198B4}" presName="composite" presStyleCnt="0"/>
      <dgm:spPr/>
    </dgm:pt>
    <dgm:pt modelId="{BD0917CB-24FA-49E1-94B0-8887FFC9C257}" type="pres">
      <dgm:prSet presAssocID="{0260A01D-7D2E-4F6B-B97C-6E932CD198B4}" presName="background" presStyleLbl="node0" presStyleIdx="1" presStyleCnt="2"/>
      <dgm:spPr/>
    </dgm:pt>
    <dgm:pt modelId="{631B8FCF-BC8F-4B55-AF7E-DDFF22B8C3AA}" type="pres">
      <dgm:prSet presAssocID="{0260A01D-7D2E-4F6B-B97C-6E932CD198B4}" presName="text" presStyleLbl="fgAcc0" presStyleIdx="1" presStyleCnt="2">
        <dgm:presLayoutVars>
          <dgm:chPref val="3"/>
        </dgm:presLayoutVars>
      </dgm:prSet>
      <dgm:spPr/>
    </dgm:pt>
    <dgm:pt modelId="{99AA478C-937E-4C04-B3FB-BF6A0F2949AC}" type="pres">
      <dgm:prSet presAssocID="{0260A01D-7D2E-4F6B-B97C-6E932CD198B4}" presName="hierChild2" presStyleCnt="0"/>
      <dgm:spPr/>
    </dgm:pt>
  </dgm:ptLst>
  <dgm:cxnLst>
    <dgm:cxn modelId="{AF2E7212-A338-41DE-BFD0-6DF8CF1CE30B}" srcId="{F93D09D3-DF16-4473-A8D3-39D0669AEE7D}" destId="{EA71CBA3-3137-4456-AF6F-DA8DD7F16D13}" srcOrd="0" destOrd="0" parTransId="{354EBF4F-9006-4626-B60E-B4D7ABC770BF}" sibTransId="{DC4139C8-3DFD-4D79-86B6-A96AA7EE2E90}"/>
    <dgm:cxn modelId="{5F142A84-5A94-478C-AFE8-300204108FD4}" srcId="{F93D09D3-DF16-4473-A8D3-39D0669AEE7D}" destId="{0260A01D-7D2E-4F6B-B97C-6E932CD198B4}" srcOrd="1" destOrd="0" parTransId="{2AD98DAC-73AE-49FB-A7A9-CBD1CA50033C}" sibTransId="{FCCB89E9-3B6A-485B-BB76-06615B840604}"/>
    <dgm:cxn modelId="{FD4269B9-7589-4646-B1ED-1EC7E0D98EF3}" type="presOf" srcId="{0260A01D-7D2E-4F6B-B97C-6E932CD198B4}" destId="{631B8FCF-BC8F-4B55-AF7E-DDFF22B8C3AA}" srcOrd="0" destOrd="0" presId="urn:microsoft.com/office/officeart/2005/8/layout/hierarchy1"/>
    <dgm:cxn modelId="{1F4776DD-DB26-411A-8317-AEA53C97BEC5}" type="presOf" srcId="{F93D09D3-DF16-4473-A8D3-39D0669AEE7D}" destId="{85F8014B-4CC1-485C-8466-28BDC3C0AD07}" srcOrd="0" destOrd="0" presId="urn:microsoft.com/office/officeart/2005/8/layout/hierarchy1"/>
    <dgm:cxn modelId="{32844BF7-25E0-4756-A14F-A1BE8C5F8420}" type="presOf" srcId="{EA71CBA3-3137-4456-AF6F-DA8DD7F16D13}" destId="{3401DAE6-1748-49AE-9330-1382D5EA2775}" srcOrd="0" destOrd="0" presId="urn:microsoft.com/office/officeart/2005/8/layout/hierarchy1"/>
    <dgm:cxn modelId="{97B2FC40-6F6A-4DF9-BCCB-B07475E53740}" type="presParOf" srcId="{85F8014B-4CC1-485C-8466-28BDC3C0AD07}" destId="{911AACB9-EE43-4909-A9E5-FB11CB06C91C}" srcOrd="0" destOrd="0" presId="urn:microsoft.com/office/officeart/2005/8/layout/hierarchy1"/>
    <dgm:cxn modelId="{071DF410-4FCD-42D2-9468-150C6E928BA1}" type="presParOf" srcId="{911AACB9-EE43-4909-A9E5-FB11CB06C91C}" destId="{E7F57A88-6513-4D3A-BB89-29B21394305F}" srcOrd="0" destOrd="0" presId="urn:microsoft.com/office/officeart/2005/8/layout/hierarchy1"/>
    <dgm:cxn modelId="{51DF45DD-0F07-47C3-9619-40A609F558E3}" type="presParOf" srcId="{E7F57A88-6513-4D3A-BB89-29B21394305F}" destId="{E06288AC-0333-43AD-B0BD-F35684EB52E1}" srcOrd="0" destOrd="0" presId="urn:microsoft.com/office/officeart/2005/8/layout/hierarchy1"/>
    <dgm:cxn modelId="{37947B47-B999-4968-932C-503F6C17E7CB}" type="presParOf" srcId="{E7F57A88-6513-4D3A-BB89-29B21394305F}" destId="{3401DAE6-1748-49AE-9330-1382D5EA2775}" srcOrd="1" destOrd="0" presId="urn:microsoft.com/office/officeart/2005/8/layout/hierarchy1"/>
    <dgm:cxn modelId="{B7E948FA-23A8-4B6F-915D-81AFC8F16A8C}" type="presParOf" srcId="{911AACB9-EE43-4909-A9E5-FB11CB06C91C}" destId="{E8C179DB-75F1-456C-9233-506B29DEA617}" srcOrd="1" destOrd="0" presId="urn:microsoft.com/office/officeart/2005/8/layout/hierarchy1"/>
    <dgm:cxn modelId="{FE88DD50-8635-4A08-9D6E-FD32AB107080}" type="presParOf" srcId="{85F8014B-4CC1-485C-8466-28BDC3C0AD07}" destId="{E083E526-5D2E-40E0-9D96-C02A6494950C}" srcOrd="1" destOrd="0" presId="urn:microsoft.com/office/officeart/2005/8/layout/hierarchy1"/>
    <dgm:cxn modelId="{504566D3-57E7-4602-9258-ED1EE0B3C9E7}" type="presParOf" srcId="{E083E526-5D2E-40E0-9D96-C02A6494950C}" destId="{45410B55-1414-4750-8FD0-C14A382A12A4}" srcOrd="0" destOrd="0" presId="urn:microsoft.com/office/officeart/2005/8/layout/hierarchy1"/>
    <dgm:cxn modelId="{A82BA472-AE89-4284-90A2-F8976C8A797E}" type="presParOf" srcId="{45410B55-1414-4750-8FD0-C14A382A12A4}" destId="{BD0917CB-24FA-49E1-94B0-8887FFC9C257}" srcOrd="0" destOrd="0" presId="urn:microsoft.com/office/officeart/2005/8/layout/hierarchy1"/>
    <dgm:cxn modelId="{480297B3-6981-49D1-B1CD-BE763AE0578E}" type="presParOf" srcId="{45410B55-1414-4750-8FD0-C14A382A12A4}" destId="{631B8FCF-BC8F-4B55-AF7E-DDFF22B8C3AA}" srcOrd="1" destOrd="0" presId="urn:microsoft.com/office/officeart/2005/8/layout/hierarchy1"/>
    <dgm:cxn modelId="{8720ED9F-7EA6-4E0E-A3B8-C42D30C70F7C}" type="presParOf" srcId="{E083E526-5D2E-40E0-9D96-C02A6494950C}" destId="{99AA478C-937E-4C04-B3FB-BF6A0F2949AC}"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74CB191-BCBE-41AA-9B1B-1F59458B2165}"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F82D9352-DEFA-4AB1-97FB-184502631DC3}">
      <dgm:prSet/>
      <dgm:spPr/>
      <dgm:t>
        <a:bodyPr/>
        <a:lstStyle/>
        <a:p>
          <a:r>
            <a:rPr lang="en-GB"/>
            <a:t>What is it?</a:t>
          </a:r>
          <a:endParaRPr lang="en-US"/>
        </a:p>
      </dgm:t>
    </dgm:pt>
    <dgm:pt modelId="{CB27C9A4-CDA5-4BB9-A2D9-9E6C335CA2E3}" type="parTrans" cxnId="{6E27A2BB-B539-4874-9C3B-0470F108BA8B}">
      <dgm:prSet/>
      <dgm:spPr/>
      <dgm:t>
        <a:bodyPr/>
        <a:lstStyle/>
        <a:p>
          <a:endParaRPr lang="en-US"/>
        </a:p>
      </dgm:t>
    </dgm:pt>
    <dgm:pt modelId="{8B043E4E-6666-4CBC-BB00-324120C33613}" type="sibTrans" cxnId="{6E27A2BB-B539-4874-9C3B-0470F108BA8B}">
      <dgm:prSet/>
      <dgm:spPr/>
      <dgm:t>
        <a:bodyPr/>
        <a:lstStyle/>
        <a:p>
          <a:endParaRPr lang="en-US"/>
        </a:p>
      </dgm:t>
    </dgm:pt>
    <dgm:pt modelId="{B6428EF7-8BFB-4ED0-989F-012CADA7D457}">
      <dgm:prSet/>
      <dgm:spPr/>
      <dgm:t>
        <a:bodyPr/>
        <a:lstStyle/>
        <a:p>
          <a:r>
            <a:rPr lang="en-GB"/>
            <a:t>Why is it important?</a:t>
          </a:r>
          <a:endParaRPr lang="en-US"/>
        </a:p>
      </dgm:t>
    </dgm:pt>
    <dgm:pt modelId="{72ECEE98-40CE-4532-8688-CF533EBAC84F}" type="parTrans" cxnId="{33AA69CB-C131-4D13-AA94-218F8AF4472E}">
      <dgm:prSet/>
      <dgm:spPr/>
      <dgm:t>
        <a:bodyPr/>
        <a:lstStyle/>
        <a:p>
          <a:endParaRPr lang="en-US"/>
        </a:p>
      </dgm:t>
    </dgm:pt>
    <dgm:pt modelId="{34EC00C4-225E-41AB-93E3-116FDAB50D9E}" type="sibTrans" cxnId="{33AA69CB-C131-4D13-AA94-218F8AF4472E}">
      <dgm:prSet/>
      <dgm:spPr/>
      <dgm:t>
        <a:bodyPr/>
        <a:lstStyle/>
        <a:p>
          <a:endParaRPr lang="en-US"/>
        </a:p>
      </dgm:t>
    </dgm:pt>
    <dgm:pt modelId="{DCBA72FE-C955-4F13-9075-E4CEFFB4CD85}">
      <dgm:prSet/>
      <dgm:spPr/>
      <dgm:t>
        <a:bodyPr/>
        <a:lstStyle/>
        <a:p>
          <a:r>
            <a:rPr lang="en-GB"/>
            <a:t>Parliament Supremacy and defamation? </a:t>
          </a:r>
          <a:endParaRPr lang="en-US"/>
        </a:p>
      </dgm:t>
    </dgm:pt>
    <dgm:pt modelId="{7311B34F-C858-493B-8F3E-66B8D4F31EFE}" type="parTrans" cxnId="{D93FD285-2AD0-4622-BAD8-54C11D125354}">
      <dgm:prSet/>
      <dgm:spPr/>
      <dgm:t>
        <a:bodyPr/>
        <a:lstStyle/>
        <a:p>
          <a:endParaRPr lang="en-US"/>
        </a:p>
      </dgm:t>
    </dgm:pt>
    <dgm:pt modelId="{DAE60A25-2B60-4214-B28A-98AC9CBB2E3E}" type="sibTrans" cxnId="{D93FD285-2AD0-4622-BAD8-54C11D125354}">
      <dgm:prSet/>
      <dgm:spPr/>
      <dgm:t>
        <a:bodyPr/>
        <a:lstStyle/>
        <a:p>
          <a:endParaRPr lang="en-US"/>
        </a:p>
      </dgm:t>
    </dgm:pt>
    <dgm:pt modelId="{6826AF23-3A86-4CF8-82E0-F6C128E3E8FF}" type="pres">
      <dgm:prSet presAssocID="{974CB191-BCBE-41AA-9B1B-1F59458B2165}" presName="linear" presStyleCnt="0">
        <dgm:presLayoutVars>
          <dgm:animLvl val="lvl"/>
          <dgm:resizeHandles val="exact"/>
        </dgm:presLayoutVars>
      </dgm:prSet>
      <dgm:spPr/>
    </dgm:pt>
    <dgm:pt modelId="{B398D539-D6E9-4C05-AEAF-50B8581002F1}" type="pres">
      <dgm:prSet presAssocID="{F82D9352-DEFA-4AB1-97FB-184502631DC3}" presName="parentText" presStyleLbl="node1" presStyleIdx="0" presStyleCnt="3">
        <dgm:presLayoutVars>
          <dgm:chMax val="0"/>
          <dgm:bulletEnabled val="1"/>
        </dgm:presLayoutVars>
      </dgm:prSet>
      <dgm:spPr/>
    </dgm:pt>
    <dgm:pt modelId="{8C75D03C-C8D4-4C94-B4DC-2FE8FE8C5547}" type="pres">
      <dgm:prSet presAssocID="{8B043E4E-6666-4CBC-BB00-324120C33613}" presName="spacer" presStyleCnt="0"/>
      <dgm:spPr/>
    </dgm:pt>
    <dgm:pt modelId="{72B4A0B0-6CDD-4D99-A27D-2513511292BD}" type="pres">
      <dgm:prSet presAssocID="{B6428EF7-8BFB-4ED0-989F-012CADA7D457}" presName="parentText" presStyleLbl="node1" presStyleIdx="1" presStyleCnt="3">
        <dgm:presLayoutVars>
          <dgm:chMax val="0"/>
          <dgm:bulletEnabled val="1"/>
        </dgm:presLayoutVars>
      </dgm:prSet>
      <dgm:spPr/>
    </dgm:pt>
    <dgm:pt modelId="{8F5692E9-FBC0-4196-8780-116D685D2984}" type="pres">
      <dgm:prSet presAssocID="{34EC00C4-225E-41AB-93E3-116FDAB50D9E}" presName="spacer" presStyleCnt="0"/>
      <dgm:spPr/>
    </dgm:pt>
    <dgm:pt modelId="{0A8DBFD2-1D72-41A1-AB6C-0C9C97B7712F}" type="pres">
      <dgm:prSet presAssocID="{DCBA72FE-C955-4F13-9075-E4CEFFB4CD85}" presName="parentText" presStyleLbl="node1" presStyleIdx="2" presStyleCnt="3">
        <dgm:presLayoutVars>
          <dgm:chMax val="0"/>
          <dgm:bulletEnabled val="1"/>
        </dgm:presLayoutVars>
      </dgm:prSet>
      <dgm:spPr/>
    </dgm:pt>
  </dgm:ptLst>
  <dgm:cxnLst>
    <dgm:cxn modelId="{4021346A-4381-4830-A4D4-319DD9A3933A}" type="presOf" srcId="{974CB191-BCBE-41AA-9B1B-1F59458B2165}" destId="{6826AF23-3A86-4CF8-82E0-F6C128E3E8FF}" srcOrd="0" destOrd="0" presId="urn:microsoft.com/office/officeart/2005/8/layout/vList2"/>
    <dgm:cxn modelId="{7434404F-73AA-486D-B2BE-D77D19D5F517}" type="presOf" srcId="{B6428EF7-8BFB-4ED0-989F-012CADA7D457}" destId="{72B4A0B0-6CDD-4D99-A27D-2513511292BD}" srcOrd="0" destOrd="0" presId="urn:microsoft.com/office/officeart/2005/8/layout/vList2"/>
    <dgm:cxn modelId="{D93FD285-2AD0-4622-BAD8-54C11D125354}" srcId="{974CB191-BCBE-41AA-9B1B-1F59458B2165}" destId="{DCBA72FE-C955-4F13-9075-E4CEFFB4CD85}" srcOrd="2" destOrd="0" parTransId="{7311B34F-C858-493B-8F3E-66B8D4F31EFE}" sibTransId="{DAE60A25-2B60-4214-B28A-98AC9CBB2E3E}"/>
    <dgm:cxn modelId="{E22A9299-A915-4458-B366-30258E3C6E1B}" type="presOf" srcId="{F82D9352-DEFA-4AB1-97FB-184502631DC3}" destId="{B398D539-D6E9-4C05-AEAF-50B8581002F1}" srcOrd="0" destOrd="0" presId="urn:microsoft.com/office/officeart/2005/8/layout/vList2"/>
    <dgm:cxn modelId="{6E27A2BB-B539-4874-9C3B-0470F108BA8B}" srcId="{974CB191-BCBE-41AA-9B1B-1F59458B2165}" destId="{F82D9352-DEFA-4AB1-97FB-184502631DC3}" srcOrd="0" destOrd="0" parTransId="{CB27C9A4-CDA5-4BB9-A2D9-9E6C335CA2E3}" sibTransId="{8B043E4E-6666-4CBC-BB00-324120C33613}"/>
    <dgm:cxn modelId="{33AA69CB-C131-4D13-AA94-218F8AF4472E}" srcId="{974CB191-BCBE-41AA-9B1B-1F59458B2165}" destId="{B6428EF7-8BFB-4ED0-989F-012CADA7D457}" srcOrd="1" destOrd="0" parTransId="{72ECEE98-40CE-4532-8688-CF533EBAC84F}" sibTransId="{34EC00C4-225E-41AB-93E3-116FDAB50D9E}"/>
    <dgm:cxn modelId="{6F1385DE-0C82-417C-80BF-E7F52D7F1FB5}" type="presOf" srcId="{DCBA72FE-C955-4F13-9075-E4CEFFB4CD85}" destId="{0A8DBFD2-1D72-41A1-AB6C-0C9C97B7712F}" srcOrd="0" destOrd="0" presId="urn:microsoft.com/office/officeart/2005/8/layout/vList2"/>
    <dgm:cxn modelId="{93F03F0A-EA78-4C9A-82C6-AF670D9CD743}" type="presParOf" srcId="{6826AF23-3A86-4CF8-82E0-F6C128E3E8FF}" destId="{B398D539-D6E9-4C05-AEAF-50B8581002F1}" srcOrd="0" destOrd="0" presId="urn:microsoft.com/office/officeart/2005/8/layout/vList2"/>
    <dgm:cxn modelId="{C1DFD9F8-061D-442B-86BF-41247F7E3E20}" type="presParOf" srcId="{6826AF23-3A86-4CF8-82E0-F6C128E3E8FF}" destId="{8C75D03C-C8D4-4C94-B4DC-2FE8FE8C5547}" srcOrd="1" destOrd="0" presId="urn:microsoft.com/office/officeart/2005/8/layout/vList2"/>
    <dgm:cxn modelId="{6A6F4753-475E-45FA-A6E4-8D249CC47819}" type="presParOf" srcId="{6826AF23-3A86-4CF8-82E0-F6C128E3E8FF}" destId="{72B4A0B0-6CDD-4D99-A27D-2513511292BD}" srcOrd="2" destOrd="0" presId="urn:microsoft.com/office/officeart/2005/8/layout/vList2"/>
    <dgm:cxn modelId="{F0F1A491-A70C-4C18-8AA7-18BF1EE2ADBA}" type="presParOf" srcId="{6826AF23-3A86-4CF8-82E0-F6C128E3E8FF}" destId="{8F5692E9-FBC0-4196-8780-116D685D2984}" srcOrd="3" destOrd="0" presId="urn:microsoft.com/office/officeart/2005/8/layout/vList2"/>
    <dgm:cxn modelId="{EA5F481D-4DB1-4A19-9D29-00CAA8EA5BFF}" type="presParOf" srcId="{6826AF23-3A86-4CF8-82E0-F6C128E3E8FF}" destId="{0A8DBFD2-1D72-41A1-AB6C-0C9C97B7712F}"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538B0EC5-E30D-407E-AD7B-4D77C837D2B7}"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CDCA486C-343A-4D0B-AC46-2C2C3A7D7335}">
      <dgm:prSet/>
      <dgm:spPr/>
      <dgm:t>
        <a:bodyPr/>
        <a:lstStyle/>
        <a:p>
          <a:r>
            <a:rPr lang="en-GB"/>
            <a:t>Lisa Webley &amp; Harriet Samuels, ‘ Public Law’, Oxford University Press. </a:t>
          </a:r>
          <a:endParaRPr lang="en-US"/>
        </a:p>
      </dgm:t>
    </dgm:pt>
    <dgm:pt modelId="{70CEFEA7-383C-4B24-931E-473D3CDB0277}" type="parTrans" cxnId="{ADB940F2-A927-40EB-9392-D7F35C415956}">
      <dgm:prSet/>
      <dgm:spPr/>
      <dgm:t>
        <a:bodyPr/>
        <a:lstStyle/>
        <a:p>
          <a:endParaRPr lang="en-US"/>
        </a:p>
      </dgm:t>
    </dgm:pt>
    <dgm:pt modelId="{C4DC5F06-A17E-4629-A81D-3A63C0E166E3}" type="sibTrans" cxnId="{ADB940F2-A927-40EB-9392-D7F35C415956}">
      <dgm:prSet/>
      <dgm:spPr/>
      <dgm:t>
        <a:bodyPr/>
        <a:lstStyle/>
        <a:p>
          <a:endParaRPr lang="en-US"/>
        </a:p>
      </dgm:t>
    </dgm:pt>
    <dgm:pt modelId="{3E9F82FC-AD6F-4968-8F10-E785DC8FF43D}">
      <dgm:prSet/>
      <dgm:spPr/>
      <dgm:t>
        <a:bodyPr/>
        <a:lstStyle/>
        <a:p>
          <a:r>
            <a:rPr lang="en-GB" dirty="0"/>
            <a:t>My contact: </a:t>
          </a:r>
          <a:r>
            <a:rPr lang="en-GB" dirty="0">
              <a:solidFill>
                <a:schemeClr val="bg1"/>
              </a:solidFill>
              <a:hlinkClick xmlns:r="http://schemas.openxmlformats.org/officeDocument/2006/relationships" r:id="rId1">
                <a:extLst>
                  <a:ext uri="{A12FA001-AC4F-418D-AE19-62706E023703}">
                    <ahyp:hlinkClr xmlns:ahyp="http://schemas.microsoft.com/office/drawing/2018/hyperlinkcolor" val="tx"/>
                  </a:ext>
                </a:extLst>
              </a:hlinkClick>
            </a:rPr>
            <a:t>2107156@students.uwtsd.ac.uk</a:t>
          </a:r>
          <a:r>
            <a:rPr lang="en-GB" dirty="0">
              <a:solidFill>
                <a:schemeClr val="bg1"/>
              </a:solidFill>
            </a:rPr>
            <a:t> </a:t>
          </a:r>
          <a:endParaRPr lang="en-US" dirty="0">
            <a:solidFill>
              <a:schemeClr val="bg1"/>
            </a:solidFill>
          </a:endParaRPr>
        </a:p>
      </dgm:t>
    </dgm:pt>
    <dgm:pt modelId="{9A817791-0699-4DEA-9EA5-89E72BC96E64}" type="parTrans" cxnId="{B82923D8-4AE3-4EEB-B76D-28A08647C61F}">
      <dgm:prSet/>
      <dgm:spPr/>
      <dgm:t>
        <a:bodyPr/>
        <a:lstStyle/>
        <a:p>
          <a:endParaRPr lang="en-US"/>
        </a:p>
      </dgm:t>
    </dgm:pt>
    <dgm:pt modelId="{4E87CB03-9F4C-47D5-9885-953A1412794F}" type="sibTrans" cxnId="{B82923D8-4AE3-4EEB-B76D-28A08647C61F}">
      <dgm:prSet/>
      <dgm:spPr/>
      <dgm:t>
        <a:bodyPr/>
        <a:lstStyle/>
        <a:p>
          <a:endParaRPr lang="en-US"/>
        </a:p>
      </dgm:t>
    </dgm:pt>
    <dgm:pt modelId="{18AF7041-23AA-44E9-BA41-9F4E88D474EE}" type="pres">
      <dgm:prSet presAssocID="{538B0EC5-E30D-407E-AD7B-4D77C837D2B7}" presName="linear" presStyleCnt="0">
        <dgm:presLayoutVars>
          <dgm:animLvl val="lvl"/>
          <dgm:resizeHandles val="exact"/>
        </dgm:presLayoutVars>
      </dgm:prSet>
      <dgm:spPr/>
    </dgm:pt>
    <dgm:pt modelId="{7317C012-A901-4BA7-B339-23ED3EAF09F6}" type="pres">
      <dgm:prSet presAssocID="{CDCA486C-343A-4D0B-AC46-2C2C3A7D7335}" presName="parentText" presStyleLbl="node1" presStyleIdx="0" presStyleCnt="2">
        <dgm:presLayoutVars>
          <dgm:chMax val="0"/>
          <dgm:bulletEnabled val="1"/>
        </dgm:presLayoutVars>
      </dgm:prSet>
      <dgm:spPr/>
    </dgm:pt>
    <dgm:pt modelId="{BDA3D768-3B12-453E-9EB6-902EF921585D}" type="pres">
      <dgm:prSet presAssocID="{C4DC5F06-A17E-4629-A81D-3A63C0E166E3}" presName="spacer" presStyleCnt="0"/>
      <dgm:spPr/>
    </dgm:pt>
    <dgm:pt modelId="{AB5C4424-2EC7-4E8D-A556-259FBF33D619}" type="pres">
      <dgm:prSet presAssocID="{3E9F82FC-AD6F-4968-8F10-E785DC8FF43D}" presName="parentText" presStyleLbl="node1" presStyleIdx="1" presStyleCnt="2">
        <dgm:presLayoutVars>
          <dgm:chMax val="0"/>
          <dgm:bulletEnabled val="1"/>
        </dgm:presLayoutVars>
      </dgm:prSet>
      <dgm:spPr/>
    </dgm:pt>
  </dgm:ptLst>
  <dgm:cxnLst>
    <dgm:cxn modelId="{29BC5702-7488-4C9E-920E-E77BD426654C}" type="presOf" srcId="{CDCA486C-343A-4D0B-AC46-2C2C3A7D7335}" destId="{7317C012-A901-4BA7-B339-23ED3EAF09F6}" srcOrd="0" destOrd="0" presId="urn:microsoft.com/office/officeart/2005/8/layout/vList2"/>
    <dgm:cxn modelId="{989201D2-F126-45B5-BECE-C8D20BE6E076}" type="presOf" srcId="{538B0EC5-E30D-407E-AD7B-4D77C837D2B7}" destId="{18AF7041-23AA-44E9-BA41-9F4E88D474EE}" srcOrd="0" destOrd="0" presId="urn:microsoft.com/office/officeart/2005/8/layout/vList2"/>
    <dgm:cxn modelId="{B82923D8-4AE3-4EEB-B76D-28A08647C61F}" srcId="{538B0EC5-E30D-407E-AD7B-4D77C837D2B7}" destId="{3E9F82FC-AD6F-4968-8F10-E785DC8FF43D}" srcOrd="1" destOrd="0" parTransId="{9A817791-0699-4DEA-9EA5-89E72BC96E64}" sibTransId="{4E87CB03-9F4C-47D5-9885-953A1412794F}"/>
    <dgm:cxn modelId="{09CC2CDD-1847-4442-B11D-16041E30B930}" type="presOf" srcId="{3E9F82FC-AD6F-4968-8F10-E785DC8FF43D}" destId="{AB5C4424-2EC7-4E8D-A556-259FBF33D619}" srcOrd="0" destOrd="0" presId="urn:microsoft.com/office/officeart/2005/8/layout/vList2"/>
    <dgm:cxn modelId="{ADB940F2-A927-40EB-9392-D7F35C415956}" srcId="{538B0EC5-E30D-407E-AD7B-4D77C837D2B7}" destId="{CDCA486C-343A-4D0B-AC46-2C2C3A7D7335}" srcOrd="0" destOrd="0" parTransId="{70CEFEA7-383C-4B24-931E-473D3CDB0277}" sibTransId="{C4DC5F06-A17E-4629-A81D-3A63C0E166E3}"/>
    <dgm:cxn modelId="{B1C654BD-7EAD-42E7-8FA0-38D1E6B896EF}" type="presParOf" srcId="{18AF7041-23AA-44E9-BA41-9F4E88D474EE}" destId="{7317C012-A901-4BA7-B339-23ED3EAF09F6}" srcOrd="0" destOrd="0" presId="urn:microsoft.com/office/officeart/2005/8/layout/vList2"/>
    <dgm:cxn modelId="{CC7A043F-9D8F-41CD-B5E0-AE5846F8AC15}" type="presParOf" srcId="{18AF7041-23AA-44E9-BA41-9F4E88D474EE}" destId="{BDA3D768-3B12-453E-9EB6-902EF921585D}" srcOrd="1" destOrd="0" presId="urn:microsoft.com/office/officeart/2005/8/layout/vList2"/>
    <dgm:cxn modelId="{38943D6A-DED0-44F9-86CA-6CE7F846DF57}" type="presParOf" srcId="{18AF7041-23AA-44E9-BA41-9F4E88D474EE}" destId="{AB5C4424-2EC7-4E8D-A556-259FBF33D619}"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CA8C83-94E6-4DD3-B291-402669442197}">
      <dsp:nvSpPr>
        <dsp:cNvPr id="0" name=""/>
        <dsp:cNvSpPr/>
      </dsp:nvSpPr>
      <dsp:spPr>
        <a:xfrm>
          <a:off x="3092" y="223731"/>
          <a:ext cx="2453113" cy="1471868"/>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Aims and Learning objectives. </a:t>
          </a:r>
          <a:endParaRPr lang="en-US" sz="2700" kern="1200"/>
        </a:p>
      </dsp:txBody>
      <dsp:txXfrm>
        <a:off x="3092" y="223731"/>
        <a:ext cx="2453113" cy="1471868"/>
      </dsp:txXfrm>
    </dsp:sp>
    <dsp:sp modelId="{0FC27B5E-2D8C-4F5E-BF1E-476FF801A7AF}">
      <dsp:nvSpPr>
        <dsp:cNvPr id="0" name=""/>
        <dsp:cNvSpPr/>
      </dsp:nvSpPr>
      <dsp:spPr>
        <a:xfrm>
          <a:off x="2701517" y="223731"/>
          <a:ext cx="2453113" cy="1471868"/>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Kahoot </a:t>
          </a:r>
          <a:endParaRPr lang="en-US" sz="2700" kern="1200"/>
        </a:p>
      </dsp:txBody>
      <dsp:txXfrm>
        <a:off x="2701517" y="223731"/>
        <a:ext cx="2453113" cy="1471868"/>
      </dsp:txXfrm>
    </dsp:sp>
    <dsp:sp modelId="{092A08C6-1A40-436E-83B2-71A1FDD2F33D}">
      <dsp:nvSpPr>
        <dsp:cNvPr id="0" name=""/>
        <dsp:cNvSpPr/>
      </dsp:nvSpPr>
      <dsp:spPr>
        <a:xfrm>
          <a:off x="5399942" y="223731"/>
          <a:ext cx="2453113" cy="1471868"/>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Deformation- Recap of the lecture.</a:t>
          </a:r>
          <a:endParaRPr lang="en-US" sz="2700" kern="1200"/>
        </a:p>
      </dsp:txBody>
      <dsp:txXfrm>
        <a:off x="5399942" y="223731"/>
        <a:ext cx="2453113" cy="1471868"/>
      </dsp:txXfrm>
    </dsp:sp>
    <dsp:sp modelId="{104708D5-A855-4514-9835-F2A71572BF5E}">
      <dsp:nvSpPr>
        <dsp:cNvPr id="0" name=""/>
        <dsp:cNvSpPr/>
      </dsp:nvSpPr>
      <dsp:spPr>
        <a:xfrm>
          <a:off x="8098367" y="223731"/>
          <a:ext cx="2453113" cy="1471868"/>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Activities </a:t>
          </a:r>
          <a:endParaRPr lang="en-US" sz="2700" kern="1200"/>
        </a:p>
      </dsp:txBody>
      <dsp:txXfrm>
        <a:off x="8098367" y="223731"/>
        <a:ext cx="2453113" cy="1471868"/>
      </dsp:txXfrm>
    </dsp:sp>
    <dsp:sp modelId="{D24663D2-C19F-4275-9FCB-2FCE22F706BF}">
      <dsp:nvSpPr>
        <dsp:cNvPr id="0" name=""/>
        <dsp:cNvSpPr/>
      </dsp:nvSpPr>
      <dsp:spPr>
        <a:xfrm>
          <a:off x="3092" y="1940911"/>
          <a:ext cx="2453113" cy="1471868"/>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Kahoot </a:t>
          </a:r>
          <a:endParaRPr lang="en-US" sz="2700" kern="1200"/>
        </a:p>
      </dsp:txBody>
      <dsp:txXfrm>
        <a:off x="3092" y="1940911"/>
        <a:ext cx="2453113" cy="1471868"/>
      </dsp:txXfrm>
    </dsp:sp>
    <dsp:sp modelId="{9F48A210-9518-415C-A474-84874B5A5E34}">
      <dsp:nvSpPr>
        <dsp:cNvPr id="0" name=""/>
        <dsp:cNvSpPr/>
      </dsp:nvSpPr>
      <dsp:spPr>
        <a:xfrm>
          <a:off x="2701517" y="1940911"/>
          <a:ext cx="2453113" cy="1471868"/>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Summary </a:t>
          </a:r>
          <a:endParaRPr lang="en-US" sz="2700" kern="1200"/>
        </a:p>
      </dsp:txBody>
      <dsp:txXfrm>
        <a:off x="2701517" y="1940911"/>
        <a:ext cx="2453113" cy="1471868"/>
      </dsp:txXfrm>
    </dsp:sp>
    <dsp:sp modelId="{9A1643C3-E8A9-4B8B-822A-4489984BC5FB}">
      <dsp:nvSpPr>
        <dsp:cNvPr id="0" name=""/>
        <dsp:cNvSpPr/>
      </dsp:nvSpPr>
      <dsp:spPr>
        <a:xfrm>
          <a:off x="5399942" y="1940911"/>
          <a:ext cx="2453113" cy="1471868"/>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References </a:t>
          </a:r>
          <a:endParaRPr lang="en-US" sz="2700" kern="1200"/>
        </a:p>
      </dsp:txBody>
      <dsp:txXfrm>
        <a:off x="5399942" y="1940911"/>
        <a:ext cx="2453113" cy="1471868"/>
      </dsp:txXfrm>
    </dsp:sp>
    <dsp:sp modelId="{C4AB081C-E2EB-48C0-96A6-F2E44FCC4361}">
      <dsp:nvSpPr>
        <dsp:cNvPr id="0" name=""/>
        <dsp:cNvSpPr/>
      </dsp:nvSpPr>
      <dsp:spPr>
        <a:xfrm>
          <a:off x="8098367" y="1940911"/>
          <a:ext cx="2453113" cy="1471868"/>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Thank you </a:t>
          </a:r>
          <a:endParaRPr lang="en-US" sz="2700" kern="1200"/>
        </a:p>
      </dsp:txBody>
      <dsp:txXfrm>
        <a:off x="8098367" y="1940911"/>
        <a:ext cx="2453113" cy="147186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745173-0205-4EEB-9F38-550F3B9B9394}">
      <dsp:nvSpPr>
        <dsp:cNvPr id="0" name=""/>
        <dsp:cNvSpPr/>
      </dsp:nvSpPr>
      <dsp:spPr>
        <a:xfrm>
          <a:off x="218942" y="1148592"/>
          <a:ext cx="1339325" cy="133932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EA4AAAF-4143-417D-88DA-A6E7B7C4C7F7}">
      <dsp:nvSpPr>
        <dsp:cNvPr id="0" name=""/>
        <dsp:cNvSpPr/>
      </dsp:nvSpPr>
      <dsp:spPr>
        <a:xfrm>
          <a:off x="500200" y="1429851"/>
          <a:ext cx="776808" cy="77680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074A031-9A31-42CB-B849-F8054E83240D}">
      <dsp:nvSpPr>
        <dsp:cNvPr id="0" name=""/>
        <dsp:cNvSpPr/>
      </dsp:nvSpPr>
      <dsp:spPr>
        <a:xfrm>
          <a:off x="1845266" y="1148592"/>
          <a:ext cx="3156980" cy="13393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GB" sz="1700" kern="1200" dirty="0"/>
            <a:t>The aim of todays session is to recap the lecture content and apply what has been learnt. </a:t>
          </a:r>
          <a:endParaRPr lang="en-US" sz="1700" kern="1200" dirty="0"/>
        </a:p>
      </dsp:txBody>
      <dsp:txXfrm>
        <a:off x="1845266" y="1148592"/>
        <a:ext cx="3156980" cy="1339325"/>
      </dsp:txXfrm>
    </dsp:sp>
    <dsp:sp modelId="{6A6460D9-1B58-4388-BD72-23A21A55347D}">
      <dsp:nvSpPr>
        <dsp:cNvPr id="0" name=""/>
        <dsp:cNvSpPr/>
      </dsp:nvSpPr>
      <dsp:spPr>
        <a:xfrm>
          <a:off x="5552327" y="1148592"/>
          <a:ext cx="1339325" cy="133932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9EDD717-AE64-46DC-A8F4-3E5AC966E87C}">
      <dsp:nvSpPr>
        <dsp:cNvPr id="0" name=""/>
        <dsp:cNvSpPr/>
      </dsp:nvSpPr>
      <dsp:spPr>
        <a:xfrm>
          <a:off x="5833585" y="1429851"/>
          <a:ext cx="776808" cy="77680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47CD78A-9713-48DA-B6C5-563BAAE2F107}">
      <dsp:nvSpPr>
        <dsp:cNvPr id="0" name=""/>
        <dsp:cNvSpPr/>
      </dsp:nvSpPr>
      <dsp:spPr>
        <a:xfrm>
          <a:off x="7178650" y="1148592"/>
          <a:ext cx="3156980" cy="13393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GB" sz="1700" kern="1200" dirty="0"/>
            <a:t>By the end of todays session students should be able to understand defamation and apply what has been learnt to the activities set. </a:t>
          </a:r>
          <a:endParaRPr lang="en-US" sz="1700" kern="1200" dirty="0"/>
        </a:p>
      </dsp:txBody>
      <dsp:txXfrm>
        <a:off x="7178650" y="1148592"/>
        <a:ext cx="3156980" cy="133932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B959BF-584B-40F0-9049-04E34296DB0B}">
      <dsp:nvSpPr>
        <dsp:cNvPr id="0" name=""/>
        <dsp:cNvSpPr/>
      </dsp:nvSpPr>
      <dsp:spPr>
        <a:xfrm>
          <a:off x="1077013" y="2435"/>
          <a:ext cx="3359869" cy="3359869"/>
        </a:xfrm>
        <a:prstGeom prst="ellipse">
          <a:avLst/>
        </a:prstGeom>
        <a:blipFill rotWithShape="1">
          <a:blip xmlns:r="http://schemas.openxmlformats.org/officeDocument/2006/relationships" r:embed="rId1">
            <a:duotone>
              <a:schemeClr val="accent2">
                <a:hueOff val="0"/>
                <a:satOff val="0"/>
                <a:lumOff val="0"/>
                <a:alphaOff val="0"/>
                <a:tint val="98000"/>
                <a:lumMod val="102000"/>
              </a:schemeClr>
              <a:schemeClr val="accent2">
                <a:hueOff val="0"/>
                <a:satOff val="0"/>
                <a:lumOff val="0"/>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GB" sz="2300" kern="1200"/>
            <a:t>Now is the time for the Kahoot. </a:t>
          </a:r>
          <a:endParaRPr lang="en-US" sz="2300" kern="1200"/>
        </a:p>
      </dsp:txBody>
      <dsp:txXfrm>
        <a:off x="1569054" y="494476"/>
        <a:ext cx="2375787" cy="2375787"/>
      </dsp:txXfrm>
    </dsp:sp>
    <dsp:sp modelId="{8DFC8D82-D0CC-4D08-B7FC-5F96B76BF07D}">
      <dsp:nvSpPr>
        <dsp:cNvPr id="0" name=""/>
        <dsp:cNvSpPr/>
      </dsp:nvSpPr>
      <dsp:spPr>
        <a:xfrm rot="5400000">
          <a:off x="4714071" y="1237187"/>
          <a:ext cx="1175954" cy="890365"/>
        </a:xfrm>
        <a:prstGeom prst="triangle">
          <a:avLst/>
        </a:prstGeom>
        <a:blipFill rotWithShape="1">
          <a:blip xmlns:r="http://schemas.openxmlformats.org/officeDocument/2006/relationships" r:embed="rId1">
            <a:duotone>
              <a:schemeClr val="accent2">
                <a:hueOff val="0"/>
                <a:satOff val="0"/>
                <a:lumOff val="0"/>
                <a:alphaOff val="0"/>
                <a:tint val="98000"/>
                <a:lumMod val="102000"/>
              </a:schemeClr>
              <a:schemeClr val="accent2">
                <a:hueOff val="0"/>
                <a:satOff val="0"/>
                <a:lumOff val="0"/>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sp>
    <dsp:sp modelId="{FFD5C54C-5233-4364-86A5-ECB7307A1005}">
      <dsp:nvSpPr>
        <dsp:cNvPr id="0" name=""/>
        <dsp:cNvSpPr/>
      </dsp:nvSpPr>
      <dsp:spPr>
        <a:xfrm>
          <a:off x="6116817" y="2435"/>
          <a:ext cx="3359869" cy="3359869"/>
        </a:xfrm>
        <a:prstGeom prst="ellipse">
          <a:avLst/>
        </a:prstGeom>
        <a:blipFill rotWithShape="1">
          <a:blip xmlns:r="http://schemas.openxmlformats.org/officeDocument/2006/relationships" r:embed="rId1">
            <a:duotone>
              <a:schemeClr val="accent3">
                <a:hueOff val="0"/>
                <a:satOff val="0"/>
                <a:lumOff val="0"/>
                <a:alphaOff val="0"/>
                <a:tint val="98000"/>
                <a:lumMod val="102000"/>
              </a:schemeClr>
              <a:schemeClr val="accent3">
                <a:hueOff val="0"/>
                <a:satOff val="0"/>
                <a:lumOff val="0"/>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GB" sz="2300" kern="1200"/>
            <a:t>This is to test your knowledge before the recap of the lecture content and the workshop.</a:t>
          </a:r>
          <a:endParaRPr lang="en-US" sz="2300" kern="1200"/>
        </a:p>
      </dsp:txBody>
      <dsp:txXfrm>
        <a:off x="6608858" y="494476"/>
        <a:ext cx="2375787" cy="237578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F2B748-C3B8-40DE-8FFC-941F14FF5A06}">
      <dsp:nvSpPr>
        <dsp:cNvPr id="0" name=""/>
        <dsp:cNvSpPr/>
      </dsp:nvSpPr>
      <dsp:spPr>
        <a:xfrm>
          <a:off x="0" y="1775"/>
          <a:ext cx="10554574"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4F806E4-E033-4BAA-A21C-2AADA334BE32}">
      <dsp:nvSpPr>
        <dsp:cNvPr id="0" name=""/>
        <dsp:cNvSpPr/>
      </dsp:nvSpPr>
      <dsp:spPr>
        <a:xfrm>
          <a:off x="0" y="1775"/>
          <a:ext cx="10554574" cy="12109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GB" sz="3300" kern="1200"/>
            <a:t>In the groups I assign you to, please create a power point slide concerning defamation. </a:t>
          </a:r>
          <a:endParaRPr lang="en-US" sz="3300" kern="1200"/>
        </a:p>
      </dsp:txBody>
      <dsp:txXfrm>
        <a:off x="0" y="1775"/>
        <a:ext cx="10554574" cy="1210986"/>
      </dsp:txXfrm>
    </dsp:sp>
    <dsp:sp modelId="{AEE66CFD-D47A-48F2-8DD1-70F40F98A7DB}">
      <dsp:nvSpPr>
        <dsp:cNvPr id="0" name=""/>
        <dsp:cNvSpPr/>
      </dsp:nvSpPr>
      <dsp:spPr>
        <a:xfrm>
          <a:off x="0" y="1212762"/>
          <a:ext cx="10554574"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81A5D4A-89C1-4C08-9DCE-EDC558FDBE5F}">
      <dsp:nvSpPr>
        <dsp:cNvPr id="0" name=""/>
        <dsp:cNvSpPr/>
      </dsp:nvSpPr>
      <dsp:spPr>
        <a:xfrm>
          <a:off x="0" y="1212762"/>
          <a:ext cx="10554574" cy="12109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GB" sz="3300" kern="1200"/>
            <a:t>Then one individual will be chosen to feedback to the class.</a:t>
          </a:r>
          <a:endParaRPr lang="en-US" sz="3300" kern="1200"/>
        </a:p>
      </dsp:txBody>
      <dsp:txXfrm>
        <a:off x="0" y="1212762"/>
        <a:ext cx="10554574" cy="1210986"/>
      </dsp:txXfrm>
    </dsp:sp>
    <dsp:sp modelId="{4729A95F-1C1F-4FED-B3CB-3678ADA9EB17}">
      <dsp:nvSpPr>
        <dsp:cNvPr id="0" name=""/>
        <dsp:cNvSpPr/>
      </dsp:nvSpPr>
      <dsp:spPr>
        <a:xfrm>
          <a:off x="0" y="2423748"/>
          <a:ext cx="10554574"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55D1153-3B4E-42B0-A180-59428ED58CDC}">
      <dsp:nvSpPr>
        <dsp:cNvPr id="0" name=""/>
        <dsp:cNvSpPr/>
      </dsp:nvSpPr>
      <dsp:spPr>
        <a:xfrm>
          <a:off x="0" y="2423748"/>
          <a:ext cx="10554574" cy="12109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GB" sz="3300" kern="1200" dirty="0"/>
            <a:t>20 minutes to do this. </a:t>
          </a:r>
          <a:endParaRPr lang="en-US" sz="3300" kern="1200" dirty="0"/>
        </a:p>
      </dsp:txBody>
      <dsp:txXfrm>
        <a:off x="0" y="2423748"/>
        <a:ext cx="10554574" cy="121098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6288AC-0333-43AD-B0BD-F35684EB52E1}">
      <dsp:nvSpPr>
        <dsp:cNvPr id="0" name=""/>
        <dsp:cNvSpPr/>
      </dsp:nvSpPr>
      <dsp:spPr>
        <a:xfrm>
          <a:off x="66218" y="1652"/>
          <a:ext cx="4466255" cy="2836072"/>
        </a:xfrm>
        <a:prstGeom prst="roundRect">
          <a:avLst>
            <a:gd name="adj" fmla="val 10000"/>
          </a:avLst>
        </a:prstGeom>
        <a:solidFill>
          <a:schemeClr val="accent1">
            <a:hueOff val="0"/>
            <a:satOff val="0"/>
            <a:lumOff val="0"/>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3401DAE6-1748-49AE-9330-1382D5EA2775}">
      <dsp:nvSpPr>
        <dsp:cNvPr id="0" name=""/>
        <dsp:cNvSpPr/>
      </dsp:nvSpPr>
      <dsp:spPr>
        <a:xfrm>
          <a:off x="562468" y="473090"/>
          <a:ext cx="4466255" cy="2836072"/>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en-GB" sz="4100" kern="1200"/>
            <a:t>Now is time for a Kahoot. </a:t>
          </a:r>
          <a:endParaRPr lang="en-US" sz="4100" kern="1200"/>
        </a:p>
      </dsp:txBody>
      <dsp:txXfrm>
        <a:off x="645534" y="556156"/>
        <a:ext cx="4300123" cy="2669940"/>
      </dsp:txXfrm>
    </dsp:sp>
    <dsp:sp modelId="{BD0917CB-24FA-49E1-94B0-8887FFC9C257}">
      <dsp:nvSpPr>
        <dsp:cNvPr id="0" name=""/>
        <dsp:cNvSpPr/>
      </dsp:nvSpPr>
      <dsp:spPr>
        <a:xfrm>
          <a:off x="5524975" y="1652"/>
          <a:ext cx="4466255" cy="2836072"/>
        </a:xfrm>
        <a:prstGeom prst="roundRect">
          <a:avLst>
            <a:gd name="adj" fmla="val 10000"/>
          </a:avLst>
        </a:prstGeom>
        <a:solidFill>
          <a:schemeClr val="accent1">
            <a:hueOff val="0"/>
            <a:satOff val="0"/>
            <a:lumOff val="0"/>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631B8FCF-BC8F-4B55-AF7E-DDFF22B8C3AA}">
      <dsp:nvSpPr>
        <dsp:cNvPr id="0" name=""/>
        <dsp:cNvSpPr/>
      </dsp:nvSpPr>
      <dsp:spPr>
        <a:xfrm>
          <a:off x="6021225" y="473090"/>
          <a:ext cx="4466255" cy="2836072"/>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en-GB" sz="4100" kern="1200"/>
            <a:t>Simply head to Kahoot.com and enter the game pin </a:t>
          </a:r>
          <a:endParaRPr lang="en-US" sz="4100" kern="1200"/>
        </a:p>
      </dsp:txBody>
      <dsp:txXfrm>
        <a:off x="6104291" y="556156"/>
        <a:ext cx="4300123" cy="266994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98D539-D6E9-4C05-AEAF-50B8581002F1}">
      <dsp:nvSpPr>
        <dsp:cNvPr id="0" name=""/>
        <dsp:cNvSpPr/>
      </dsp:nvSpPr>
      <dsp:spPr>
        <a:xfrm>
          <a:off x="0" y="263955"/>
          <a:ext cx="10554574" cy="95940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GB" sz="4000" kern="1200"/>
            <a:t>What is it?</a:t>
          </a:r>
          <a:endParaRPr lang="en-US" sz="4000" kern="1200"/>
        </a:p>
      </dsp:txBody>
      <dsp:txXfrm>
        <a:off x="46834" y="310789"/>
        <a:ext cx="10460906" cy="865732"/>
      </dsp:txXfrm>
    </dsp:sp>
    <dsp:sp modelId="{72B4A0B0-6CDD-4D99-A27D-2513511292BD}">
      <dsp:nvSpPr>
        <dsp:cNvPr id="0" name=""/>
        <dsp:cNvSpPr/>
      </dsp:nvSpPr>
      <dsp:spPr>
        <a:xfrm>
          <a:off x="0" y="1338555"/>
          <a:ext cx="10554574" cy="95940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GB" sz="4000" kern="1200"/>
            <a:t>Why is it important?</a:t>
          </a:r>
          <a:endParaRPr lang="en-US" sz="4000" kern="1200"/>
        </a:p>
      </dsp:txBody>
      <dsp:txXfrm>
        <a:off x="46834" y="1385389"/>
        <a:ext cx="10460906" cy="865732"/>
      </dsp:txXfrm>
    </dsp:sp>
    <dsp:sp modelId="{0A8DBFD2-1D72-41A1-AB6C-0C9C97B7712F}">
      <dsp:nvSpPr>
        <dsp:cNvPr id="0" name=""/>
        <dsp:cNvSpPr/>
      </dsp:nvSpPr>
      <dsp:spPr>
        <a:xfrm>
          <a:off x="0" y="2413155"/>
          <a:ext cx="10554574" cy="95940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GB" sz="4000" kern="1200"/>
            <a:t>Parliament Supremacy and defamation? </a:t>
          </a:r>
          <a:endParaRPr lang="en-US" sz="4000" kern="1200"/>
        </a:p>
      </dsp:txBody>
      <dsp:txXfrm>
        <a:off x="46834" y="2459989"/>
        <a:ext cx="10460906" cy="86573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17C012-A901-4BA7-B339-23ED3EAF09F6}">
      <dsp:nvSpPr>
        <dsp:cNvPr id="0" name=""/>
        <dsp:cNvSpPr/>
      </dsp:nvSpPr>
      <dsp:spPr>
        <a:xfrm>
          <a:off x="0" y="4575"/>
          <a:ext cx="10554574" cy="175032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l" defTabSz="1955800">
            <a:lnSpc>
              <a:spcPct val="90000"/>
            </a:lnSpc>
            <a:spcBef>
              <a:spcPct val="0"/>
            </a:spcBef>
            <a:spcAft>
              <a:spcPct val="35000"/>
            </a:spcAft>
            <a:buNone/>
          </a:pPr>
          <a:r>
            <a:rPr lang="en-GB" sz="4400" kern="1200"/>
            <a:t>Lisa Webley &amp; Harriet Samuels, ‘ Public Law’, Oxford University Press. </a:t>
          </a:r>
          <a:endParaRPr lang="en-US" sz="4400" kern="1200"/>
        </a:p>
      </dsp:txBody>
      <dsp:txXfrm>
        <a:off x="85444" y="90019"/>
        <a:ext cx="10383686" cy="1579432"/>
      </dsp:txXfrm>
    </dsp:sp>
    <dsp:sp modelId="{AB5C4424-2EC7-4E8D-A556-259FBF33D619}">
      <dsp:nvSpPr>
        <dsp:cNvPr id="0" name=""/>
        <dsp:cNvSpPr/>
      </dsp:nvSpPr>
      <dsp:spPr>
        <a:xfrm>
          <a:off x="0" y="1881615"/>
          <a:ext cx="10554574" cy="175032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l" defTabSz="1955800">
            <a:lnSpc>
              <a:spcPct val="90000"/>
            </a:lnSpc>
            <a:spcBef>
              <a:spcPct val="0"/>
            </a:spcBef>
            <a:spcAft>
              <a:spcPct val="35000"/>
            </a:spcAft>
            <a:buNone/>
          </a:pPr>
          <a:r>
            <a:rPr lang="en-GB" sz="4400" kern="1200" dirty="0"/>
            <a:t>My contact: </a:t>
          </a:r>
          <a:r>
            <a:rPr lang="en-GB" sz="4400" kern="1200" dirty="0">
              <a:solidFill>
                <a:schemeClr val="bg1"/>
              </a:solidFill>
              <a:hlinkClick xmlns:r="http://schemas.openxmlformats.org/officeDocument/2006/relationships" r:id="rId1">
                <a:extLst>
                  <a:ext uri="{A12FA001-AC4F-418D-AE19-62706E023703}">
                    <ahyp:hlinkClr xmlns:ahyp="http://schemas.microsoft.com/office/drawing/2018/hyperlinkcolor" val="tx"/>
                  </a:ext>
                </a:extLst>
              </a:hlinkClick>
            </a:rPr>
            <a:t>2107156@students.uwtsd.ac.uk</a:t>
          </a:r>
          <a:r>
            <a:rPr lang="en-GB" sz="4400" kern="1200" dirty="0">
              <a:solidFill>
                <a:schemeClr val="bg1"/>
              </a:solidFill>
            </a:rPr>
            <a:t> </a:t>
          </a:r>
          <a:endParaRPr lang="en-US" sz="4400" kern="1200" dirty="0">
            <a:solidFill>
              <a:schemeClr val="bg1"/>
            </a:solidFill>
          </a:endParaRPr>
        </a:p>
      </dsp:txBody>
      <dsp:txXfrm>
        <a:off x="85444" y="1967059"/>
        <a:ext cx="10383686" cy="157943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2AA9B0A-3EBD-498E-AD27-C3A0C46A40F6}" type="datetimeFigureOut">
              <a:rPr lang="en-GB" smtClean="0"/>
              <a:t>18/02/2022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E5AC9B8-ADE1-49C1-B225-C7957E1D987F}" type="slidenum">
              <a:rPr lang="en-GB" smtClean="0"/>
              <a:t>‹#›</a:t>
            </a:fld>
            <a:endParaRPr lang="en-GB"/>
          </a:p>
        </p:txBody>
      </p:sp>
    </p:spTree>
    <p:extLst>
      <p:ext uri="{BB962C8B-B14F-4D97-AF65-F5344CB8AC3E}">
        <p14:creationId xmlns:p14="http://schemas.microsoft.com/office/powerpoint/2010/main" val="18724034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youtube.com/watch?v=sl9Z1lk7vwQ"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youtu.be/Rs86AgI69q0"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hiscox.co.uk/business-insurance/professional-indemnity-insurance/faq/what-is-defamation#:~:text=The%20term%20'defamation'%20describes%20an,statement%20will%20be%20considered%20defamatory" TargetMode="Externa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brettwilson.co.uk/blog/defamation-act-2013-a-summary-of-the-act/" TargetMode="External"/><Relationship Id="rId3" Type="http://schemas.openxmlformats.org/officeDocument/2006/relationships/hyperlink" Target="https://www.brettwilson.co.uk/blog/defamation-act-2013-a-summary-and-overview-six-years-on/" TargetMode="Externa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brettwilson.co.uk/blog/defamation-act-2013-a-summary-of-the-act/" TargetMode="External"/><Relationship Id="rId3" Type="http://schemas.openxmlformats.org/officeDocument/2006/relationships/hyperlink" Target="https://www.brettwilson.co.uk/blog/defamation-act-2013-a-summary-and-overview-six-years-on/" TargetMode="Externa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brettwilson.co.uk/blog/defamation-act-2013-a-summary-of-the-act/" TargetMode="External"/><Relationship Id="rId3" Type="http://schemas.openxmlformats.org/officeDocument/2006/relationships/hyperlink" Target="https://www.brettwilson.co.uk/blog/defamation-act-2013-a-summary-and-overview-six-years-on/" TargetMode="Externa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clic.org.hk/en/topics/defamation/case_illustration"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brettwilson.co.uk/blog/defamation-act-2013-a-summary-of-the-act/" TargetMode="External"/><Relationship Id="rId3" Type="http://schemas.openxmlformats.org/officeDocument/2006/relationships/hyperlink" Target="https://www.legislation.gov.uk/ukpga/2013/26/contents/enacted" TargetMode="External"/><Relationship Id="rId4" Type="http://schemas.openxmlformats.org/officeDocument/2006/relationships/hyperlink" Target="https://www.legislation.gov.uk/ukpga/2006/32/contents" TargetMode="External"/><Relationship Id="rId5" Type="http://schemas.openxmlformats.org/officeDocument/2006/relationships/hyperlink" Target="https://www.brettwilson.co.uk/blog/defamation-act-2013-a-summary-and-overview-six-years-on/" TargetMode="Externa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bbc.co.uk/news/newsbeat-60124769"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inforrm.org/2020/12/31/top-10-defamation-cases-of-2020-a-selection-suneet-sharma/"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brettwilson.co.uk/blog/defamation-act-2013-a-summary-of-the-act/" TargetMode="External"/><Relationship Id="rId3" Type="http://schemas.openxmlformats.org/officeDocument/2006/relationships/hyperlink" Target="https://www.brettwilson.co.uk/blog/defamation-act-2013-a-summary-and-overview-six-years-on/" TargetMode="Externa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brettwilson.co.uk/blog/defamation-act-2013-a-summary-of-the-act/" TargetMode="External"/><Relationship Id="rId3" Type="http://schemas.openxmlformats.org/officeDocument/2006/relationships/hyperlink" Target="https://www.brettwilson.co.uk/blog/defamation-act-2013-a-summary-and-overview-six-years-on/" TargetMode="Externa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swarb.co.uk/attorney-general-v-guardian-newspapers-ltd-no-2-spycatcher-hl-13-oct-1988/"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Parliament have protection from defamation because of parliamentary supremacy.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cs typeface="Calibri"/>
              </a:rPr>
              <a:t>Introduction to UK Defamation law - </a:t>
            </a:r>
            <a:r>
              <a:rPr lang="en-US" dirty="0">
                <a:hlinkClick r:id="rId3"/>
              </a:rPr>
              <a:t>https://www.youtube.com/watch?v=sl9Z1lk7vwQ</a:t>
            </a:r>
            <a:endParaRPr lang="en-US" dirty="0"/>
          </a:p>
          <a:p>
            <a:r>
              <a:rPr lang="en-GB" dirty="0" err="1"/>
              <a:t>Approx</a:t>
            </a:r>
            <a:r>
              <a:rPr lang="en-GB" dirty="0"/>
              <a:t> 3 mins</a:t>
            </a:r>
          </a:p>
          <a:p>
            <a:r>
              <a:rPr lang="en-GB" dirty="0"/>
              <a:t> </a:t>
            </a:r>
          </a:p>
        </p:txBody>
      </p:sp>
      <p:sp>
        <p:nvSpPr>
          <p:cNvPr id="4" name="Slide Number Placeholder 3"/>
          <p:cNvSpPr>
            <a:spLocks noGrp="1"/>
          </p:cNvSpPr>
          <p:nvPr>
            <p:ph type="sldNum" sz="quarter" idx="5"/>
          </p:nvPr>
        </p:nvSpPr>
        <p:spPr/>
        <p:txBody>
          <a:bodyPr/>
          <a:lstStyle/>
          <a:p>
            <a:fld id="{9E5AC9B8-ADE1-49C1-B225-C7957E1D987F}" type="slidenum">
              <a:rPr lang="en-GB" smtClean="0"/>
              <a:t>5</a:t>
            </a:fld>
            <a:endParaRPr lang="en-GB"/>
          </a:p>
        </p:txBody>
      </p:sp>
    </p:spTree>
    <p:extLst>
      <p:ext uri="{BB962C8B-B14F-4D97-AF65-F5344CB8AC3E}">
        <p14:creationId xmlns:p14="http://schemas.microsoft.com/office/powerpoint/2010/main" val="32617133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r>
              <a:rPr lang="en-US" dirty="0">
                <a:hlinkClick r:id="rId3"/>
              </a:rPr>
              <a:t>https://youtu.be/Rs86AgI69q0</a:t>
            </a:r>
            <a:endParaRPr lang="en-US" dirty="0"/>
          </a:p>
          <a:p>
            <a:r>
              <a:rPr lang="en-US" dirty="0">
                <a:cs typeface="Calibri"/>
              </a:rPr>
              <a:t> Key Reforms of the Defamation Act 2013</a:t>
            </a:r>
          </a:p>
          <a:p>
            <a:r>
              <a:rPr lang="en-GB" dirty="0" err="1"/>
              <a:t>Approx</a:t>
            </a:r>
            <a:r>
              <a:rPr lang="en-GB" dirty="0"/>
              <a:t> 5 mins </a:t>
            </a:r>
          </a:p>
          <a:p>
            <a:endParaRPr lang="en-GB" dirty="0"/>
          </a:p>
        </p:txBody>
      </p:sp>
      <p:sp>
        <p:nvSpPr>
          <p:cNvPr id="4" name="Slide Number Placeholder 3"/>
          <p:cNvSpPr>
            <a:spLocks noGrp="1"/>
          </p:cNvSpPr>
          <p:nvPr>
            <p:ph type="sldNum" sz="quarter" idx="5"/>
          </p:nvPr>
        </p:nvSpPr>
        <p:spPr/>
        <p:txBody>
          <a:bodyPr/>
          <a:lstStyle/>
          <a:p>
            <a:fld id="{9E5AC9B8-ADE1-49C1-B225-C7957E1D987F}" type="slidenum">
              <a:rPr lang="en-GB" smtClean="0"/>
              <a:t>6</a:t>
            </a:fld>
            <a:endParaRPr lang="en-GB"/>
          </a:p>
        </p:txBody>
      </p:sp>
    </p:spTree>
    <p:extLst>
      <p:ext uri="{BB962C8B-B14F-4D97-AF65-F5344CB8AC3E}">
        <p14:creationId xmlns:p14="http://schemas.microsoft.com/office/powerpoint/2010/main" val="4231924841"/>
      </p:ext>
    </p:extLst>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2" name="Shape 2052"/>
        <p:cNvGrpSpPr/>
        <p:nvPr/>
      </p:nvGrpSpPr>
      <p:grpSpPr>
        <a:xfrm>
          <a:off x="0" y="0"/>
          <a:ext cx="0" cy="0"/>
          <a:chOff x="0" y="0"/>
          <a:chExt cx="0" cy="0"/>
        </a:xfrm>
      </p:grpSpPr>
      <p:sp>
        <p:nvSpPr>
          <p:cNvPr id="2053" name="Google Shape;2053;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54" name="Google Shape;2054;p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Ask students what libel and slander are. </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Hiscox, [ no date], ‘What is defamation?’, doi;  </a:t>
            </a:r>
            <a:r>
              <a:rPr lang="en-GB" u="sng">
                <a:solidFill>
                  <a:schemeClr val="hlink"/>
                </a:solidFill>
                <a:hlinkClick r:id="rId2"/>
              </a:rPr>
              <a:t>https://www.hiscox.co.uk/business-insurance/professional-indemnity-insurance/faq/what-is-defamation#:~:text=The%20term%20'defamation'%20describes%20an,statement%20will%20be%20considered%20defamatory</a:t>
            </a:r>
            <a:r>
              <a:rPr lang="en-GB"/>
              <a:t>.(accessed 2nd March 2022) </a:t>
            </a:r>
            <a:endParaRPr/>
          </a:p>
        </p:txBody>
      </p:sp>
      <p:sp>
        <p:nvSpPr>
          <p:cNvPr id="2055" name="Google Shape;2055;p7: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2" name="Shape 2102"/>
        <p:cNvGrpSpPr/>
        <p:nvPr/>
      </p:nvGrpSpPr>
      <p:grpSpPr>
        <a:xfrm>
          <a:off x="0" y="0"/>
          <a:ext cx="0" cy="0"/>
          <a:chOff x="0" y="0"/>
          <a:chExt cx="0" cy="0"/>
        </a:xfrm>
      </p:grpSpPr>
      <p:sp>
        <p:nvSpPr>
          <p:cNvPr id="2103" name="Google Shape;2103;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04" name="Google Shape;2104;p1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Act has given freedom of speech but has not pleased everyone. </a:t>
            </a:r>
            <a:endParaRPr/>
          </a:p>
          <a:p>
            <a:pPr indent="0" lvl="0" marL="0" rtl="0" algn="l">
              <a:spcBef>
                <a:spcPts val="0"/>
              </a:spcBef>
              <a:spcAft>
                <a:spcPts val="0"/>
              </a:spcAft>
              <a:buNone/>
            </a:pPr>
            <a:r>
              <a:rPr lang="en-GB"/>
              <a:t>It is a very short act in comparison to other legislation. </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Problem with the act is that fails to include definition of when a statement is defamation. </a:t>
            </a:r>
            <a:endParaRPr/>
          </a:p>
          <a:p>
            <a:pPr indent="0" lvl="0" marL="0" rtl="0" algn="l">
              <a:spcBef>
                <a:spcPts val="0"/>
              </a:spcBef>
              <a:spcAft>
                <a:spcPts val="0"/>
              </a:spcAft>
              <a:buNone/>
            </a:pPr>
            <a:r>
              <a:t/>
            </a:r>
            <a:endParaRPr/>
          </a:p>
          <a:p>
            <a:pPr indent="0" lvl="0" marL="0" rtl="0" algn="l">
              <a:spcBef>
                <a:spcPts val="0"/>
              </a:spcBef>
              <a:spcAft>
                <a:spcPts val="0"/>
              </a:spcAft>
              <a:buSzPts val="1400"/>
              <a:buNone/>
            </a:pPr>
            <a:r>
              <a:rPr lang="en-GB"/>
              <a:t>Reference: Brett Wilson [2020], The defamation act 2013; A summary doi; </a:t>
            </a:r>
            <a:r>
              <a:rPr lang="en-GB" u="sng">
                <a:solidFill>
                  <a:schemeClr val="hlink"/>
                </a:solidFill>
                <a:hlinkClick r:id="rId2"/>
              </a:rPr>
              <a:t>https://www.brettwilson.co.uk/blog/defamation-act-2013-a-summary-of-the-act/</a:t>
            </a:r>
            <a:r>
              <a:rPr lang="en-GB"/>
              <a:t> (accessed 7th February 2022).</a:t>
            </a:r>
            <a:endParaRPr/>
          </a:p>
          <a:p>
            <a:pPr indent="0" lvl="0" marL="0" rtl="0" algn="l">
              <a:spcBef>
                <a:spcPts val="0"/>
              </a:spcBef>
              <a:spcAft>
                <a:spcPts val="0"/>
              </a:spcAft>
              <a:buSzPts val="1400"/>
              <a:buNone/>
            </a:pPr>
            <a:r>
              <a:t/>
            </a:r>
            <a:endParaRPr/>
          </a:p>
          <a:p>
            <a:pPr indent="0" lvl="0" marL="0" rtl="0" algn="l">
              <a:spcBef>
                <a:spcPts val="0"/>
              </a:spcBef>
              <a:spcAft>
                <a:spcPts val="0"/>
              </a:spcAft>
              <a:buSzPts val="1400"/>
              <a:buNone/>
            </a:pPr>
            <a:r>
              <a:rPr lang="en-GB"/>
              <a:t>Reference: Brett Wilson [2020] ‘ Defamation Act 2013: A summary and overview six years on, doi: </a:t>
            </a:r>
            <a:r>
              <a:rPr lang="en-GB" u="sng">
                <a:solidFill>
                  <a:schemeClr val="hlink"/>
                </a:solidFill>
                <a:hlinkClick r:id="rId3"/>
              </a:rPr>
              <a:t>https://www.brettwilson.co.uk/blog/defamation-act-2013-a-summary-and-overview-six-years-on/</a:t>
            </a:r>
            <a:r>
              <a:rPr lang="en-GB"/>
              <a:t> (accessed 19th February 2022</a:t>
            </a:r>
            <a:endParaRPr/>
          </a:p>
        </p:txBody>
      </p:sp>
      <p:sp>
        <p:nvSpPr>
          <p:cNvPr id="2105" name="Google Shape;2105;p1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3" name="Shape 2113"/>
        <p:cNvGrpSpPr/>
        <p:nvPr/>
      </p:nvGrpSpPr>
      <p:grpSpPr>
        <a:xfrm>
          <a:off x="0" y="0"/>
          <a:ext cx="0" cy="0"/>
          <a:chOff x="0" y="0"/>
          <a:chExt cx="0" cy="0"/>
        </a:xfrm>
      </p:grpSpPr>
      <p:sp>
        <p:nvSpPr>
          <p:cNvPr id="2114" name="Google Shape;2114;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15" name="Google Shape;2115;p1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SzPts val="1400"/>
              <a:buNone/>
            </a:pPr>
            <a:r>
              <a:rPr lang="en-GB"/>
              <a:t>Reference: Brett Wilson [2020], The defamation act 2013; A summary doi; </a:t>
            </a:r>
            <a:r>
              <a:rPr lang="en-GB" u="sng">
                <a:solidFill>
                  <a:schemeClr val="hlink"/>
                </a:solidFill>
                <a:hlinkClick r:id="rId2"/>
              </a:rPr>
              <a:t>https://www.brettwilson.co.uk/blog/defamation-act-2013-a-summary-of-the-act/</a:t>
            </a:r>
            <a:r>
              <a:rPr lang="en-GB"/>
              <a:t> (accessed 7th February 2022).</a:t>
            </a:r>
            <a:endParaRPr/>
          </a:p>
          <a:p>
            <a:pPr indent="0" lvl="0" marL="0" rtl="0" algn="l">
              <a:spcBef>
                <a:spcPts val="0"/>
              </a:spcBef>
              <a:spcAft>
                <a:spcPts val="0"/>
              </a:spcAft>
              <a:buSzPts val="1400"/>
              <a:buNone/>
            </a:pPr>
            <a:r>
              <a:t/>
            </a:r>
            <a:endParaRPr/>
          </a:p>
          <a:p>
            <a:pPr indent="0" lvl="0" marL="0" rtl="0" algn="l">
              <a:spcBef>
                <a:spcPts val="0"/>
              </a:spcBef>
              <a:spcAft>
                <a:spcPts val="0"/>
              </a:spcAft>
              <a:buSzPts val="1400"/>
              <a:buNone/>
            </a:pPr>
            <a:r>
              <a:rPr lang="en-GB"/>
              <a:t>Reference: Brett Wilson [2020] ‘ Defamation Act 2013: A summary and overview six years on, doi: </a:t>
            </a:r>
            <a:r>
              <a:rPr lang="en-GB" u="sng">
                <a:solidFill>
                  <a:schemeClr val="hlink"/>
                </a:solidFill>
                <a:hlinkClick r:id="rId3"/>
              </a:rPr>
              <a:t>https://www.brettwilson.co.uk/blog/defamation-act-2013-a-summary-and-overview-six-years-on/</a:t>
            </a:r>
            <a:r>
              <a:rPr lang="en-GB"/>
              <a:t> (accessed 19th February 2022</a:t>
            </a:r>
            <a:endParaRPr/>
          </a:p>
        </p:txBody>
      </p:sp>
      <p:sp>
        <p:nvSpPr>
          <p:cNvPr id="2116" name="Google Shape;2116;p11: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5" name="Shape 2125"/>
        <p:cNvGrpSpPr/>
        <p:nvPr/>
      </p:nvGrpSpPr>
      <p:grpSpPr>
        <a:xfrm>
          <a:off x="0" y="0"/>
          <a:ext cx="0" cy="0"/>
          <a:chOff x="0" y="0"/>
          <a:chExt cx="0" cy="0"/>
        </a:xfrm>
      </p:grpSpPr>
      <p:sp>
        <p:nvSpPr>
          <p:cNvPr id="2126" name="Google Shape;2126;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27" name="Google Shape;2127;p1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SzPts val="1400"/>
              <a:buNone/>
            </a:pPr>
            <a:r>
              <a:rPr lang="en-GB"/>
              <a:t>Reference: Brett Wilson [2020], The defamation act 2013; A summary doi; </a:t>
            </a:r>
            <a:r>
              <a:rPr lang="en-GB" u="sng">
                <a:solidFill>
                  <a:schemeClr val="hlink"/>
                </a:solidFill>
                <a:hlinkClick r:id="rId2"/>
              </a:rPr>
              <a:t>https://www.brettwilson.co.uk/blog/defamation-act-2013-a-summary-of-the-act/</a:t>
            </a:r>
            <a:r>
              <a:rPr lang="en-GB"/>
              <a:t> (accessed 7th February 2022).</a:t>
            </a:r>
            <a:endParaRPr/>
          </a:p>
          <a:p>
            <a:pPr indent="0" lvl="0" marL="0" rtl="0" algn="l">
              <a:spcBef>
                <a:spcPts val="0"/>
              </a:spcBef>
              <a:spcAft>
                <a:spcPts val="0"/>
              </a:spcAft>
              <a:buSzPts val="1400"/>
              <a:buNone/>
            </a:pPr>
            <a:r>
              <a:t/>
            </a:r>
            <a:endParaRPr/>
          </a:p>
          <a:p>
            <a:pPr indent="0" lvl="0" marL="0" rtl="0" algn="l">
              <a:spcBef>
                <a:spcPts val="0"/>
              </a:spcBef>
              <a:spcAft>
                <a:spcPts val="0"/>
              </a:spcAft>
              <a:buSzPts val="1400"/>
              <a:buNone/>
            </a:pPr>
            <a:r>
              <a:rPr lang="en-GB"/>
              <a:t>Reference: Brett Wilson [2020] ‘ Defamation Act 2013: A summary and overview six years on, doi: </a:t>
            </a:r>
            <a:r>
              <a:rPr lang="en-GB" u="sng">
                <a:solidFill>
                  <a:schemeClr val="hlink"/>
                </a:solidFill>
                <a:hlinkClick r:id="rId3"/>
              </a:rPr>
              <a:t>https://www.brettwilson.co.uk/blog/defamation-act-2013-a-summary-and-overview-six-years-on/</a:t>
            </a:r>
            <a:r>
              <a:rPr lang="en-GB"/>
              <a:t> (accessed 19th February 2022.</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Economou ------- </a:t>
            </a:r>
            <a:endParaRPr/>
          </a:p>
          <a:p>
            <a:pPr indent="0" lvl="0" marL="0" rtl="0" algn="l">
              <a:spcBef>
                <a:spcPts val="0"/>
              </a:spcBef>
              <a:spcAft>
                <a:spcPts val="0"/>
              </a:spcAft>
              <a:buNone/>
            </a:pPr>
            <a:r>
              <a:rPr lang="en-GB"/>
              <a:t>* Queens Bench Division</a:t>
            </a:r>
            <a:endParaRPr/>
          </a:p>
          <a:p>
            <a:pPr indent="0" lvl="0" marL="0" rtl="0" algn="l">
              <a:spcBef>
                <a:spcPts val="0"/>
              </a:spcBef>
              <a:spcAft>
                <a:spcPts val="0"/>
              </a:spcAft>
              <a:buNone/>
            </a:pPr>
            <a:r>
              <a:rPr lang="en-GB"/>
              <a:t>The claimant issued proceedings for libel against the father of a woman with whom he had had a brief relationship.</a:t>
            </a:r>
            <a:endParaRPr/>
          </a:p>
          <a:p>
            <a:pPr indent="0" lvl="0" marL="0" rtl="0" algn="l">
              <a:spcBef>
                <a:spcPts val="0"/>
              </a:spcBef>
              <a:spcAft>
                <a:spcPts val="0"/>
              </a:spcAft>
              <a:buNone/>
            </a:pPr>
            <a:r>
              <a:rPr lang="en-GB"/>
              <a:t>The woman had accused the claimant of rape. He was arrested but never charged. He began private prosecution alleging that she had intended to pervert the course of justice by falsely accusing him. The CPS took over the prosecution. The woman, who suffered from bipolar, killed herself just before the trial. The father criticised the CPS for prosecuting a mentally vulnerable person where there was no evidence that she had lied about the rape. In November and December 2014, the father issued press statements, gave media interviews and wrote an article. He attached to the publications that they had accused him of having falsely prosecuted the deceased when he had raped her. </a:t>
            </a:r>
            <a:endParaRPr/>
          </a:p>
          <a:p>
            <a:pPr indent="0" lvl="0" marL="0" rtl="0" algn="l">
              <a:spcBef>
                <a:spcPts val="0"/>
              </a:spcBef>
              <a:spcAft>
                <a:spcPts val="0"/>
              </a:spcAft>
              <a:buNone/>
            </a:pPr>
            <a:r>
              <a:rPr lang="en-GB"/>
              <a:t>Held: the publications undisputedly concerned a public interest matter.</a:t>
            </a:r>
            <a:endParaRPr/>
          </a:p>
          <a:p>
            <a:pPr indent="0" lvl="0" marL="0" rtl="0" algn="l">
              <a:spcBef>
                <a:spcPts val="0"/>
              </a:spcBef>
              <a:spcAft>
                <a:spcPts val="0"/>
              </a:spcAft>
              <a:buNone/>
            </a:pPr>
            <a:r>
              <a:t/>
            </a:r>
            <a:endParaRPr/>
          </a:p>
        </p:txBody>
      </p:sp>
      <p:sp>
        <p:nvSpPr>
          <p:cNvPr id="2128" name="Google Shape;2128;p12: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7" name="Shape 2137"/>
        <p:cNvGrpSpPr/>
        <p:nvPr/>
      </p:nvGrpSpPr>
      <p:grpSpPr>
        <a:xfrm>
          <a:off x="0" y="0"/>
          <a:ext cx="0" cy="0"/>
          <a:chOff x="0" y="0"/>
          <a:chExt cx="0" cy="0"/>
        </a:xfrm>
      </p:grpSpPr>
      <p:sp>
        <p:nvSpPr>
          <p:cNvPr id="2138" name="Google Shape;2138;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39" name="Google Shape;2139;p1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1" lang="en-GB">
                <a:solidFill>
                  <a:srgbClr val="00B0F0"/>
                </a:solidFill>
              </a:rPr>
              <a:t>Secretary of State for Defence v Guardian Newspapers Ltd (1985) UKHL</a:t>
            </a:r>
            <a:endParaRPr/>
          </a:p>
          <a:p>
            <a:pPr indent="0" lvl="0" marL="0" rtl="0" algn="l">
              <a:spcBef>
                <a:spcPts val="0"/>
              </a:spcBef>
              <a:spcAft>
                <a:spcPts val="0"/>
              </a:spcAft>
              <a:buNone/>
            </a:pPr>
            <a:r>
              <a:t/>
            </a:r>
            <a:endParaRPr b="1">
              <a:solidFill>
                <a:srgbClr val="00B0F0"/>
              </a:solidFill>
            </a:endParaRPr>
          </a:p>
          <a:p>
            <a:pPr indent="0" lvl="0" marL="0" rtl="0" algn="l">
              <a:spcBef>
                <a:spcPts val="0"/>
              </a:spcBef>
              <a:spcAft>
                <a:spcPts val="0"/>
              </a:spcAft>
              <a:buNone/>
            </a:pPr>
            <a:r>
              <a:rPr b="1" lang="en-GB">
                <a:solidFill>
                  <a:srgbClr val="00B0F0"/>
                </a:solidFill>
              </a:rPr>
              <a:t>Interbrew SA v Financial Times Ltd (2002) EWCA Civ 274.</a:t>
            </a:r>
            <a:endParaRPr/>
          </a:p>
          <a:p>
            <a:pPr indent="0" lvl="0" marL="0" rtl="0" algn="l">
              <a:spcBef>
                <a:spcPts val="0"/>
              </a:spcBef>
              <a:spcAft>
                <a:spcPts val="0"/>
              </a:spcAft>
              <a:buNone/>
            </a:pPr>
            <a:r>
              <a:t/>
            </a:r>
            <a:endParaRPr b="1">
              <a:solidFill>
                <a:srgbClr val="00B0F0"/>
              </a:solidFill>
            </a:endParaRPr>
          </a:p>
          <a:p>
            <a:pPr indent="0" lvl="0" marL="0" rtl="0" algn="l">
              <a:spcBef>
                <a:spcPts val="0"/>
              </a:spcBef>
              <a:spcAft>
                <a:spcPts val="0"/>
              </a:spcAft>
              <a:buNone/>
            </a:pPr>
            <a:r>
              <a:rPr b="1" lang="en-GB">
                <a:solidFill>
                  <a:srgbClr val="00B0F0"/>
                </a:solidFill>
              </a:rPr>
              <a:t>Financial Times Ltd v UK (2009) application no.821/03</a:t>
            </a:r>
            <a:endParaRPr/>
          </a:p>
          <a:p>
            <a:pPr indent="0" lvl="0" marL="0" rtl="0" algn="l">
              <a:spcBef>
                <a:spcPts val="0"/>
              </a:spcBef>
              <a:spcAft>
                <a:spcPts val="0"/>
              </a:spcAft>
              <a:buNone/>
            </a:pPr>
            <a:r>
              <a:t/>
            </a:r>
            <a:endParaRPr/>
          </a:p>
        </p:txBody>
      </p:sp>
      <p:sp>
        <p:nvSpPr>
          <p:cNvPr id="2140" name="Google Shape;2140;p13: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Case illustration | Community Legal Information Centre (CLIC)</a:t>
            </a:r>
            <a:r>
              <a:rPr lang="en-GB" dirty="0"/>
              <a:t> </a:t>
            </a:r>
          </a:p>
          <a:p>
            <a:endParaRPr lang="en-GB" dirty="0"/>
          </a:p>
          <a:p>
            <a:r>
              <a:rPr lang="en-GB" dirty="0"/>
              <a:t>S.1 of the defamation Act 2013- </a:t>
            </a:r>
          </a:p>
          <a:p>
            <a:endParaRPr lang="en-GB" dirty="0"/>
          </a:p>
          <a:p>
            <a:endParaRPr lang="en-GB" dirty="0"/>
          </a:p>
          <a:p>
            <a:endParaRPr lang="en-GB" dirty="0"/>
          </a:p>
          <a:p>
            <a:r>
              <a:rPr lang="en-GB" dirty="0"/>
              <a:t>S.2 of the defamation Act 2013-   </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9E5AC9B8-ADE1-49C1-B225-C7957E1D987F}" type="slidenum">
              <a:rPr lang="en-GB" smtClean="0"/>
              <a:t>14</a:t>
            </a:fld>
            <a:endParaRPr lang="en-GB"/>
          </a:p>
        </p:txBody>
      </p:sp>
    </p:spTree>
    <p:extLst>
      <p:ext uri="{BB962C8B-B14F-4D97-AF65-F5344CB8AC3E}">
        <p14:creationId xmlns:p14="http://schemas.microsoft.com/office/powerpoint/2010/main" val="29220791"/>
      </p:ext>
    </p:extLst>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4" name="Shape 2144"/>
        <p:cNvGrpSpPr/>
        <p:nvPr/>
      </p:nvGrpSpPr>
      <p:grpSpPr>
        <a:xfrm>
          <a:off x="0" y="0"/>
          <a:ext cx="0" cy="0"/>
          <a:chOff x="0" y="0"/>
          <a:chExt cx="0" cy="0"/>
        </a:xfrm>
      </p:grpSpPr>
      <p:sp>
        <p:nvSpPr>
          <p:cNvPr id="2145" name="Google Shape;2145;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46" name="Google Shape;2146;p1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The defamation Act 2013 – fails to include definitions. Left open to interpretation by the courts. </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This causes issues with regards to fairness of an outcome. </a:t>
            </a:r>
            <a:endParaRPr/>
          </a:p>
          <a:p>
            <a:pPr indent="0" lvl="0" marL="0" rtl="0" algn="l">
              <a:spcBef>
                <a:spcPts val="0"/>
              </a:spcBef>
              <a:spcAft>
                <a:spcPts val="0"/>
              </a:spcAft>
              <a:buNone/>
            </a:pPr>
            <a:r>
              <a:t/>
            </a:r>
            <a:endParaRPr/>
          </a:p>
          <a:p>
            <a:pPr indent="0" lvl="0" marL="0" rtl="0" algn="l">
              <a:spcBef>
                <a:spcPts val="0"/>
              </a:spcBef>
              <a:spcAft>
                <a:spcPts val="0"/>
              </a:spcAft>
              <a:buSzPts val="1400"/>
              <a:buNone/>
            </a:pPr>
            <a:r>
              <a:rPr lang="en-GB"/>
              <a:t>Reference: Brett Wilson [2020], The defamation act 2013; A summary doi; </a:t>
            </a:r>
            <a:r>
              <a:rPr lang="en-GB" u="sng">
                <a:solidFill>
                  <a:schemeClr val="hlink"/>
                </a:solidFill>
                <a:hlinkClick r:id="rId2"/>
              </a:rPr>
              <a:t>https://www.brettwilson.co.uk/blog/defamation-act-2013-a-summary-of-the-act/</a:t>
            </a:r>
            <a:r>
              <a:rPr lang="en-GB"/>
              <a:t> (accessed 7th February 2022).</a:t>
            </a:r>
            <a:endParaRPr/>
          </a:p>
          <a:p>
            <a:pPr indent="0" lvl="0" marL="0" rtl="0" algn="l">
              <a:spcBef>
                <a:spcPts val="0"/>
              </a:spcBef>
              <a:spcAft>
                <a:spcPts val="0"/>
              </a:spcAft>
              <a:buSzPts val="1400"/>
              <a:buNone/>
            </a:pPr>
            <a:r>
              <a:rPr lang="en-GB"/>
              <a:t>                      Defamation Act 2013 doi; </a:t>
            </a:r>
            <a:r>
              <a:rPr lang="en-GB" u="sng">
                <a:solidFill>
                  <a:schemeClr val="hlink"/>
                </a:solidFill>
                <a:hlinkClick r:id="rId3"/>
              </a:rPr>
              <a:t>https://www.legislation.gov.uk/ukpga/2013/26/contents/enacted</a:t>
            </a:r>
            <a:r>
              <a:rPr lang="en-GB"/>
              <a:t> </a:t>
            </a:r>
            <a:endParaRPr/>
          </a:p>
          <a:p>
            <a:pPr indent="0" lvl="0" marL="0" rtl="0" algn="l">
              <a:spcBef>
                <a:spcPts val="0"/>
              </a:spcBef>
              <a:spcAft>
                <a:spcPts val="0"/>
              </a:spcAft>
              <a:buSzPts val="1400"/>
              <a:buNone/>
            </a:pPr>
            <a:r>
              <a:rPr lang="en-GB"/>
              <a:t>                      Governemnt of Wales Act 2006 doi; </a:t>
            </a:r>
            <a:r>
              <a:rPr lang="en-GB" u="sng">
                <a:solidFill>
                  <a:schemeClr val="hlink"/>
                </a:solidFill>
                <a:hlinkClick r:id="rId4"/>
              </a:rPr>
              <a:t>https://www.legislation.gov.uk/ukpga/2006/32/contents</a:t>
            </a:r>
            <a:r>
              <a:rPr lang="en-GB"/>
              <a:t> </a:t>
            </a:r>
            <a:endParaRPr/>
          </a:p>
          <a:p>
            <a:pPr indent="0" lvl="0" marL="0" rtl="0" algn="l">
              <a:spcBef>
                <a:spcPts val="0"/>
              </a:spcBef>
              <a:spcAft>
                <a:spcPts val="0"/>
              </a:spcAft>
              <a:buSzPts val="1400"/>
              <a:buNone/>
            </a:pPr>
            <a:r>
              <a:rPr lang="en-GB"/>
              <a:t>                      </a:t>
            </a:r>
            <a:endParaRPr/>
          </a:p>
          <a:p>
            <a:pPr indent="0" lvl="0" marL="0" rtl="0" algn="l">
              <a:spcBef>
                <a:spcPts val="0"/>
              </a:spcBef>
              <a:spcAft>
                <a:spcPts val="0"/>
              </a:spcAft>
              <a:buSzPts val="1400"/>
              <a:buNone/>
            </a:pPr>
            <a:r>
              <a:t/>
            </a:r>
            <a:endParaRPr/>
          </a:p>
          <a:p>
            <a:pPr indent="0" lvl="0" marL="0" rtl="0" algn="l">
              <a:spcBef>
                <a:spcPts val="0"/>
              </a:spcBef>
              <a:spcAft>
                <a:spcPts val="0"/>
              </a:spcAft>
              <a:buSzPts val="1400"/>
              <a:buNone/>
            </a:pPr>
            <a:r>
              <a:rPr lang="en-GB"/>
              <a:t>Reference: Brett Wilson [2020] ‘ Defamation Act 2013: A summary and overview six years on, doi: </a:t>
            </a:r>
            <a:r>
              <a:rPr lang="en-GB" u="sng">
                <a:solidFill>
                  <a:schemeClr val="hlink"/>
                </a:solidFill>
                <a:hlinkClick r:id="rId5"/>
              </a:rPr>
              <a:t>https://www.brettwilson.co.uk/blog/defamation-act-2013-a-summary-and-overview-six-years-on/</a:t>
            </a:r>
            <a:r>
              <a:rPr lang="en-GB"/>
              <a:t> (accessed 19th February 2022</a:t>
            </a:r>
            <a:endParaRPr/>
          </a:p>
        </p:txBody>
      </p:sp>
      <p:sp>
        <p:nvSpPr>
          <p:cNvPr id="2147" name="Google Shape;2147;p15: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Cardi B awarded over £2m in damages in defamation case win - BBC News</a:t>
            </a:r>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9E5AC9B8-ADE1-49C1-B225-C7957E1D987F}" type="slidenum">
              <a:rPr lang="en-GB" smtClean="0"/>
              <a:t>17</a:t>
            </a:fld>
            <a:endParaRPr lang="en-GB"/>
          </a:p>
        </p:txBody>
      </p:sp>
    </p:spTree>
    <p:extLst>
      <p:ext uri="{BB962C8B-B14F-4D97-AF65-F5344CB8AC3E}">
        <p14:creationId xmlns:p14="http://schemas.microsoft.com/office/powerpoint/2010/main" val="41403727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Top 10 Defamation Cases of 2020: a selection – </a:t>
            </a:r>
            <a:r>
              <a:rPr lang="en-GB" dirty="0" err="1">
                <a:hlinkClick r:id="rId3"/>
              </a:rPr>
              <a:t>Suneet</a:t>
            </a:r>
            <a:r>
              <a:rPr lang="en-GB" dirty="0">
                <a:hlinkClick r:id="rId3"/>
              </a:rPr>
              <a:t> Sharma – </a:t>
            </a:r>
            <a:r>
              <a:rPr lang="en-GB" dirty="0" err="1">
                <a:hlinkClick r:id="rId3"/>
              </a:rPr>
              <a:t>Inforrm's</a:t>
            </a:r>
            <a:r>
              <a:rPr lang="en-GB" dirty="0">
                <a:hlinkClick r:id="rId3"/>
              </a:rPr>
              <a:t> Blog</a:t>
            </a:r>
            <a:r>
              <a:rPr lang="en-GB" dirty="0"/>
              <a:t> </a:t>
            </a:r>
          </a:p>
        </p:txBody>
      </p:sp>
      <p:sp>
        <p:nvSpPr>
          <p:cNvPr id="4" name="Slide Number Placeholder 3"/>
          <p:cNvSpPr>
            <a:spLocks noGrp="1"/>
          </p:cNvSpPr>
          <p:nvPr>
            <p:ph type="sldNum" sz="quarter" idx="5"/>
          </p:nvPr>
        </p:nvSpPr>
        <p:spPr/>
        <p:txBody>
          <a:bodyPr/>
          <a:lstStyle/>
          <a:p>
            <a:fld id="{9E5AC9B8-ADE1-49C1-B225-C7957E1D987F}" type="slidenum">
              <a:rPr lang="en-GB" smtClean="0"/>
              <a:t>18</a:t>
            </a:fld>
            <a:endParaRPr lang="en-GB"/>
          </a:p>
        </p:txBody>
      </p:sp>
    </p:spTree>
    <p:extLst>
      <p:ext uri="{BB962C8B-B14F-4D97-AF65-F5344CB8AC3E}">
        <p14:creationId xmlns:p14="http://schemas.microsoft.com/office/powerpoint/2010/main" val="1044785640"/>
      </p:ext>
    </p:extLst>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2" name="Shape 2072"/>
        <p:cNvGrpSpPr/>
        <p:nvPr/>
      </p:nvGrpSpPr>
      <p:grpSpPr>
        <a:xfrm>
          <a:off x="0" y="0"/>
          <a:ext cx="0" cy="0"/>
          <a:chOff x="0" y="0"/>
          <a:chExt cx="0" cy="0"/>
        </a:xfrm>
      </p:grpSpPr>
      <p:sp>
        <p:nvSpPr>
          <p:cNvPr id="2073" name="Google Shape;2073;p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Reference: Brett Wilson [2020], The defamation act 2013; A summary doi; </a:t>
            </a:r>
            <a:r>
              <a:rPr lang="en-GB" u="sng">
                <a:solidFill>
                  <a:schemeClr val="hlink"/>
                </a:solidFill>
                <a:hlinkClick r:id="rId2"/>
              </a:rPr>
              <a:t>https://www.brettwilson.co.uk/blog/defamation-act-2013-a-summary-of-the-act/</a:t>
            </a:r>
            <a:r>
              <a:rPr lang="en-GB"/>
              <a:t> (accessed 7th February 2022).</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Reference: Brett Wilson [2020] ‘ Defamation Act 2013: A summary and overview six years on, doi: </a:t>
            </a:r>
            <a:r>
              <a:rPr lang="en-GB" u="sng">
                <a:solidFill>
                  <a:schemeClr val="hlink"/>
                </a:solidFill>
                <a:hlinkClick r:id="rId3"/>
              </a:rPr>
              <a:t>https://www.brettwilson.co.uk/blog/defamation-act-2013-a-summary-and-overview-six-years-on/</a:t>
            </a:r>
            <a:r>
              <a:rPr lang="en-GB"/>
              <a:t> (accessed 19th February 2022 </a:t>
            </a:r>
            <a:endParaRPr/>
          </a:p>
        </p:txBody>
      </p:sp>
      <p:sp>
        <p:nvSpPr>
          <p:cNvPr id="2074" name="Google Shape;2074;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8" name="Shape 2088"/>
        <p:cNvGrpSpPr/>
        <p:nvPr/>
      </p:nvGrpSpPr>
      <p:grpSpPr>
        <a:xfrm>
          <a:off x="0" y="0"/>
          <a:ext cx="0" cy="0"/>
          <a:chOff x="0" y="0"/>
          <a:chExt cx="0" cy="0"/>
        </a:xfrm>
      </p:grpSpPr>
      <p:sp>
        <p:nvSpPr>
          <p:cNvPr id="2089" name="Google Shape;2089;p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Reference: Brett Wilson [2020], The defamation act 2013; A summary doi; </a:t>
            </a:r>
            <a:r>
              <a:rPr lang="en-GB" u="sng">
                <a:solidFill>
                  <a:schemeClr val="hlink"/>
                </a:solidFill>
                <a:hlinkClick r:id="rId2"/>
              </a:rPr>
              <a:t>https://www.brettwilson.co.uk/blog/defamation-act-2013-a-summary-of-the-act/</a:t>
            </a:r>
            <a:r>
              <a:rPr lang="en-GB"/>
              <a:t> (accessed 7th February 2022).</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Reference: Brett Wilson [2020] ‘ Defamation Act 2013: A summary and overview six years on, doi: </a:t>
            </a:r>
            <a:r>
              <a:rPr lang="en-GB" u="sng">
                <a:solidFill>
                  <a:schemeClr val="hlink"/>
                </a:solidFill>
                <a:hlinkClick r:id="rId3"/>
              </a:rPr>
              <a:t>https://www.brettwilson.co.uk/blog/defamation-act-2013-a-summary-and-overview-six-years-on/</a:t>
            </a:r>
            <a:r>
              <a:rPr lang="en-GB"/>
              <a:t> (accessed 19th February 2022</a:t>
            </a:r>
            <a:endParaRPr/>
          </a:p>
        </p:txBody>
      </p:sp>
      <p:sp>
        <p:nvSpPr>
          <p:cNvPr id="2090" name="Google Shape;2090;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2" name="Shape 2152"/>
        <p:cNvGrpSpPr/>
        <p:nvPr/>
      </p:nvGrpSpPr>
      <p:grpSpPr>
        <a:xfrm>
          <a:off x="0" y="0"/>
          <a:ext cx="0" cy="0"/>
          <a:chOff x="0" y="0"/>
          <a:chExt cx="0" cy="0"/>
        </a:xfrm>
      </p:grpSpPr>
      <p:sp>
        <p:nvSpPr>
          <p:cNvPr id="2153" name="Google Shape;2153;p2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Refence: 5RB [ no date], ‘ Financial Times Ltd &amp; Ors v United Kingdom’, doi; https://www.5rb.com/case/financial -times-ltd-ors-v-united-kingdom-/ (accessed 11th Feburary 2022)</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                Swarb [no date], ‘ Attorney General v Guardian Newspaper Ltd (No 2) (Spycatcher): HL 13 Oct 1998’, doi; </a:t>
            </a:r>
            <a:r>
              <a:rPr lang="en-GB" u="sng">
                <a:solidFill>
                  <a:schemeClr val="hlink"/>
                </a:solidFill>
                <a:hlinkClick r:id="rId2"/>
              </a:rPr>
              <a:t>https://swarb.co.uk/attorney-general-v-guardian-newspapers-ltd-no-2-spycatcher-hl-13-oct-1988/</a:t>
            </a:r>
            <a:r>
              <a:rPr lang="en-GB"/>
              <a:t> (accessed 9th February 2022) </a:t>
            </a:r>
            <a:endParaRPr/>
          </a:p>
        </p:txBody>
      </p:sp>
      <p:sp>
        <p:nvSpPr>
          <p:cNvPr id="2154" name="Google Shape;2154;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B9EBBA-996F-894A-B54A-D6246ED52CEA}" type="datetimeFigureOut">
              <a:rPr lang="en-US" dirty="0"/>
              <a:pPr/>
              <a:t>2/18/2022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dirty="0"/>
              <a:pPr/>
              <a:t>2/18/2022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2/18/2022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dirty="0"/>
              <a:pPr/>
              <a:t>2/18/2022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2640F58-564D-2B4F-AE67-E407BA4FCF45}" type="datetimeFigureOut">
              <a:rPr lang="en-US" dirty="0"/>
              <a:pPr/>
              <a:t>2/18/2022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3A34C8-038E-2045-AF43-DF7DBB8E0E9E}" type="datetimeFigureOut">
              <a:rPr lang="en-US" dirty="0"/>
              <a:pPr/>
              <a:t>2/18/2022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dirty="0"/>
              <a:pPr/>
              <a:t>2/18/2022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0DF5E60-9974-AC48-9591-99C2BB44B7CF}" type="datetimeFigureOut">
              <a:rPr lang="en-US" dirty="0"/>
              <a:pPr/>
              <a:t>2/18/2022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18C79C5D-2A6F-F04D-97DA-BEF2467B64E4}" type="datetimeFigureOut">
              <a:rPr lang="en-US" dirty="0"/>
              <a:pPr/>
              <a:t>2/18/2022</a:t>
            </a:fld>
            <a:endParaRPr lang="en-US" dirty="0"/>
          </a:p>
        </p:txBody>
      </p:sp>
      <p:sp>
        <p:nvSpPr>
          <p:cNvPr id="6" name="Footer Placeholder 5"/>
          <p:cNvSpPr>
            <a:spLocks noGrp="1"/>
          </p:cNvSpPr>
          <p:nvPr>
            <p:ph type="ftr" sz="quarter" idx="11"/>
          </p:nvPr>
        </p:nvSpPr>
        <p:spPr>
          <a:xfrm>
            <a:off x="590396" y="6041362"/>
            <a:ext cx="3295413" cy="365125"/>
          </a:xfrm>
        </p:spPr>
        <p:txBody>
          <a:bodyPr/>
          <a:lstStyle/>
          <a:p>
            <a:endParaRPr lang="en-US" dirty="0"/>
          </a:p>
        </p:txBody>
      </p:sp>
      <p:sp>
        <p:nvSpPr>
          <p:cNvPr id="7" name="Slide Number Placeholder 6"/>
          <p:cNvSpPr>
            <a:spLocks noGrp="1"/>
          </p:cNvSpPr>
          <p:nvPr>
            <p:ph type="sldNum" sz="quarter" idx="12"/>
          </p:nvPr>
        </p:nvSpPr>
        <p:spPr>
          <a:xfrm>
            <a:off x="4862689" y="5915888"/>
            <a:ext cx="1062155" cy="490599"/>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C79C5D-2A6F-F04D-97DA-BEF2467B64E4}" type="datetimeFigureOut">
              <a:rPr lang="en-US" dirty="0"/>
              <a:pPr/>
              <a:t>2/18/2022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2/18/2022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a:t>Click to edit Master text styles</a:t>
            </a:r>
          </a:p>
        </p:txBody>
      </p:sp>
      <p:sp>
        <p:nvSpPr>
          <p:cNvPr id="2" name="Date Placeholder 1"/>
          <p:cNvSpPr>
            <a:spLocks noGrp="1"/>
          </p:cNvSpPr>
          <p:nvPr>
            <p:ph type="dt" sz="half" idx="10"/>
          </p:nvPr>
        </p:nvSpPr>
        <p:spPr/>
        <p:txBody>
          <a:bodyPr/>
          <a:lstStyle/>
          <a:p>
            <a:fld id="{FBF54567-0DE4-3F47-BF90-CB84690072F9}" type="datetimeFigureOut">
              <a:rPr lang="en-US" dirty="0"/>
              <a:pPr/>
              <a:t>2/18/2022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dirty="0"/>
              <a:pPr/>
              <a:t>2/18/2022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62726E-379B-B349-9EED-81ED093FA806}" type="datetimeFigureOut">
              <a:rPr lang="en-US" dirty="0"/>
              <a:pPr/>
              <a:t>2/18/2022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09B482E8-6E0E-1B4F-B1FD-C69DB9E858D9}" type="datetimeFigureOut">
              <a:rPr lang="en-US" dirty="0"/>
              <a:pPr/>
              <a:t>2/18/2022</a:t>
            </a:fld>
            <a:endParaRPr lang="en-US" dirty="0"/>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3" r:id="rId9"/>
    <p:sldLayoutId id="2147483657" r:id="rId10"/>
    <p:sldLayoutId id="2147483666" r:id="rId11"/>
    <p:sldLayoutId id="2147483661" r:id="rId12"/>
    <p:sldLayoutId id="2147483658" r:id="rId13"/>
    <p:sldLayoutId id="2147483659" r:id="rId14"/>
  </p:sldLayoutIdLst>
  <p:hf sldNum="0" hdr="0" ftr="0" dt="0"/>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6.png"/><Relationship Id="rId4" Type="http://schemas.openxmlformats.org/officeDocument/2006/relationships/image" Target="../media/image17.png"/><Relationship Id="rId5" Type="http://schemas.openxmlformats.org/officeDocument/2006/relationships/image" Target="../media/image1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 Id="rId3" Type="http://schemas.openxmlformats.org/officeDocument/2006/relationships/image" Target="../media/image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 Id="rId3" Type="http://schemas.openxmlformats.org/officeDocument/2006/relationships/image" Target="../media/image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1.png"/><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hyperlink" Target="https://www.google.com/url?q=https://www.bailii.org/ew/cases/EWHC/QB/2020/2911.html&amp;sa=D&amp;ust=1608382772290000&amp;usg=AFQjCNFErwNFznfm0kO26fHnDaEhUUPmHA"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google.com/url?q=https://www.bailii.org/ew/cases/EWHC/QB/2020/3156.html&amp;sa=D&amp;ust=1608382772288000&amp;usg=AFQjCNGINduiMRDbzr2bfARCJ8d0itgaAA"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FE1CAF-D197-4FAB-8729-CE25ABE25DAB}"/>
              </a:ext>
            </a:extLst>
          </p:cNvPr>
          <p:cNvSpPr>
            <a:spLocks noGrp="1"/>
          </p:cNvSpPr>
          <p:nvPr>
            <p:ph type="ctrTitle"/>
          </p:nvPr>
        </p:nvSpPr>
        <p:spPr/>
        <p:txBody>
          <a:bodyPr/>
          <a:lstStyle/>
          <a:p>
            <a:pPr algn="ctr"/>
            <a:r>
              <a:rPr lang="en-GB" i="1" u="sng" dirty="0"/>
              <a:t>Defamation </a:t>
            </a:r>
          </a:p>
        </p:txBody>
      </p:sp>
      <p:sp>
        <p:nvSpPr>
          <p:cNvPr id="3" name="Subtitle 2">
            <a:extLst>
              <a:ext uri="{FF2B5EF4-FFF2-40B4-BE49-F238E27FC236}">
                <a16:creationId xmlns:a16="http://schemas.microsoft.com/office/drawing/2014/main" id="{A0822C32-AF38-4B7A-9038-49A2024C70CD}"/>
              </a:ext>
            </a:extLst>
          </p:cNvPr>
          <p:cNvSpPr>
            <a:spLocks noGrp="1"/>
          </p:cNvSpPr>
          <p:nvPr>
            <p:ph type="subTitle" idx="1"/>
          </p:nvPr>
        </p:nvSpPr>
        <p:spPr/>
        <p:txBody>
          <a:bodyPr/>
          <a:lstStyle/>
          <a:p>
            <a:r>
              <a:rPr lang="en-GB" dirty="0"/>
              <a:t>By Zita Draper and Laura Knight </a:t>
            </a:r>
          </a:p>
        </p:txBody>
      </p:sp>
    </p:spTree>
    <p:extLst>
      <p:ext uri="{BB962C8B-B14F-4D97-AF65-F5344CB8AC3E}">
        <p14:creationId xmlns:p14="http://schemas.microsoft.com/office/powerpoint/2010/main" val="35554614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BA20F1-0232-4E15-AEE7-944C22E6BCD8}"/>
              </a:ext>
            </a:extLst>
          </p:cNvPr>
          <p:cNvSpPr>
            <a:spLocks noGrp="1"/>
          </p:cNvSpPr>
          <p:nvPr>
            <p:ph type="title"/>
          </p:nvPr>
        </p:nvSpPr>
        <p:spPr/>
        <p:txBody>
          <a:bodyPr/>
          <a:lstStyle/>
          <a:p>
            <a:pPr algn="ctr"/>
            <a:r>
              <a:rPr lang="en-GB" i="1" u="sng" dirty="0"/>
              <a:t>Content </a:t>
            </a:r>
          </a:p>
        </p:txBody>
      </p:sp>
      <p:graphicFrame>
        <p:nvGraphicFramePr>
          <p:cNvPr id="5" name="Content Placeholder 2">
            <a:extLst>
              <a:ext uri="{FF2B5EF4-FFF2-40B4-BE49-F238E27FC236}">
                <a16:creationId xmlns:a16="http://schemas.microsoft.com/office/drawing/2014/main" id="{87279550-7018-41C4-AFCE-4055B5B2E31B}"/>
              </a:ext>
            </a:extLst>
          </p:cNvPr>
          <p:cNvGraphicFramePr>
            <a:graphicFrameLocks noGrp="1"/>
          </p:cNvGraphicFramePr>
          <p:nvPr>
            <p:ph idx="1"/>
          </p:nvPr>
        </p:nvGraphicFramePr>
        <p:xfrm>
          <a:off x="818712" y="2222287"/>
          <a:ext cx="10554574" cy="36365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79985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589E45-BAB8-4BB1-A5C2-2F4E73E3A226}"/>
              </a:ext>
            </a:extLst>
          </p:cNvPr>
          <p:cNvSpPr>
            <a:spLocks noGrp="1"/>
          </p:cNvSpPr>
          <p:nvPr>
            <p:ph type="title"/>
          </p:nvPr>
        </p:nvSpPr>
        <p:spPr/>
        <p:txBody>
          <a:bodyPr/>
          <a:lstStyle/>
          <a:p>
            <a:pPr algn="ctr"/>
            <a:r>
              <a:rPr lang="en-GB" i="1" u="sng" dirty="0"/>
              <a:t>Aims and Learning Objectives </a:t>
            </a:r>
          </a:p>
        </p:txBody>
      </p:sp>
      <p:graphicFrame>
        <p:nvGraphicFramePr>
          <p:cNvPr id="5" name="Content Placeholder 2">
            <a:extLst>
              <a:ext uri="{FF2B5EF4-FFF2-40B4-BE49-F238E27FC236}">
                <a16:creationId xmlns:a16="http://schemas.microsoft.com/office/drawing/2014/main" id="{23A6801B-524B-4D88-A8C2-FEB08CE6BCE5}"/>
              </a:ext>
            </a:extLst>
          </p:cNvPr>
          <p:cNvGraphicFramePr>
            <a:graphicFrameLocks noGrp="1"/>
          </p:cNvGraphicFramePr>
          <p:nvPr>
            <p:ph idx="1"/>
            <p:extLst>
              <p:ext uri="{D42A27DB-BD31-4B8C-83A1-F6EECF244321}">
                <p14:modId xmlns:p14="http://schemas.microsoft.com/office/powerpoint/2010/main" val="1855189664"/>
              </p:ext>
            </p:extLst>
          </p:nvPr>
        </p:nvGraphicFramePr>
        <p:xfrm>
          <a:off x="818712" y="2222287"/>
          <a:ext cx="10554574" cy="36365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56960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5980A-F415-4179-A386-30401C8F0009}"/>
              </a:ext>
            </a:extLst>
          </p:cNvPr>
          <p:cNvSpPr>
            <a:spLocks noGrp="1"/>
          </p:cNvSpPr>
          <p:nvPr>
            <p:ph type="title"/>
          </p:nvPr>
        </p:nvSpPr>
        <p:spPr>
          <a:xfrm>
            <a:off x="810000" y="447188"/>
            <a:ext cx="10571998" cy="970450"/>
          </a:xfrm>
        </p:spPr>
        <p:txBody>
          <a:bodyPr>
            <a:normAutofit/>
          </a:bodyPr>
          <a:lstStyle/>
          <a:p>
            <a:r>
              <a:rPr lang="en-GB" i="1" u="sng" dirty="0"/>
              <a:t>Kahoot </a:t>
            </a:r>
            <a:endParaRPr lang="en-GB" i="1" u="sng"/>
          </a:p>
        </p:txBody>
      </p:sp>
      <p:graphicFrame>
        <p:nvGraphicFramePr>
          <p:cNvPr id="5" name="Content Placeholder 2">
            <a:extLst>
              <a:ext uri="{FF2B5EF4-FFF2-40B4-BE49-F238E27FC236}">
                <a16:creationId xmlns:a16="http://schemas.microsoft.com/office/drawing/2014/main" id="{15E549B1-50E7-4D4B-9F57-F6A8AEC85670}"/>
              </a:ext>
            </a:extLst>
          </p:cNvPr>
          <p:cNvGraphicFramePr>
            <a:graphicFrameLocks noGrp="1"/>
          </p:cNvGraphicFramePr>
          <p:nvPr>
            <p:ph idx="1"/>
            <p:extLst>
              <p:ext uri="{D42A27DB-BD31-4B8C-83A1-F6EECF244321}">
                <p14:modId xmlns:p14="http://schemas.microsoft.com/office/powerpoint/2010/main" val="1212061421"/>
              </p:ext>
            </p:extLst>
          </p:nvPr>
        </p:nvGraphicFramePr>
        <p:xfrm>
          <a:off x="819150" y="2494722"/>
          <a:ext cx="10553700" cy="33647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619211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940F547-7206-4401-94FB-F8421915D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erson posing for the camera&#10;&#10;Description automatically generated">
            <a:hlinkClick r:id="" action="ppaction://media"/>
            <a:extLst>
              <a:ext uri="{FF2B5EF4-FFF2-40B4-BE49-F238E27FC236}">
                <a16:creationId xmlns:a16="http://schemas.microsoft.com/office/drawing/2014/main" id="{B7C99743-6B47-4955-83B1-B90FD0510C4D}"/>
              </a:ext>
            </a:extLst>
          </p:cNvPr>
          <p:cNvPicPr>
            <a:picLocks noRot="1" noChangeAspect="1"/>
          </p:cNvPicPr>
          <p:nvPr/>
        </p:nvPicPr>
        <p:blipFill rotWithShape="1">
          <a:blip r:embed="rId3">
            <a:alphaModFix amt="40000"/>
          </a:blip>
          <a:srcRect t="13333" b="11667"/>
          <a:stretch/>
        </p:blipFill>
        <p:spPr>
          <a:xfrm>
            <a:off x="20" y="10"/>
            <a:ext cx="12191980" cy="6857990"/>
          </a:xfrm>
          <a:prstGeom prst="rect">
            <a:avLst/>
          </a:prstGeom>
        </p:spPr>
      </p:pic>
      <p:sp>
        <p:nvSpPr>
          <p:cNvPr id="2" name="Title 1">
            <a:extLst>
              <a:ext uri="{FF2B5EF4-FFF2-40B4-BE49-F238E27FC236}">
                <a16:creationId xmlns:a16="http://schemas.microsoft.com/office/drawing/2014/main" id="{86BE630F-D986-4750-9518-C57C9EDE8DD8}"/>
              </a:ext>
            </a:extLst>
          </p:cNvPr>
          <p:cNvSpPr>
            <a:spLocks noGrp="1"/>
          </p:cNvSpPr>
          <p:nvPr>
            <p:ph type="title"/>
          </p:nvPr>
        </p:nvSpPr>
        <p:spPr>
          <a:xfrm>
            <a:off x="810000" y="447188"/>
            <a:ext cx="10571998" cy="970450"/>
          </a:xfrm>
        </p:spPr>
        <p:txBody>
          <a:bodyPr>
            <a:normAutofit/>
          </a:bodyPr>
          <a:lstStyle/>
          <a:p>
            <a:r>
              <a:rPr lang="en-GB" i="1" u="sng" dirty="0"/>
              <a:t>Defamation </a:t>
            </a:r>
            <a:endParaRPr lang="en-GB" i="1" u="sng"/>
          </a:p>
        </p:txBody>
      </p:sp>
      <p:sp>
        <p:nvSpPr>
          <p:cNvPr id="3" name="Content Placeholder 2">
            <a:extLst>
              <a:ext uri="{FF2B5EF4-FFF2-40B4-BE49-F238E27FC236}">
                <a16:creationId xmlns:a16="http://schemas.microsoft.com/office/drawing/2014/main" id="{E84C477E-D7B5-4934-990D-D5FFE7282AC3}"/>
              </a:ext>
            </a:extLst>
          </p:cNvPr>
          <p:cNvSpPr>
            <a:spLocks noGrp="1"/>
          </p:cNvSpPr>
          <p:nvPr>
            <p:ph idx="1"/>
          </p:nvPr>
        </p:nvSpPr>
        <p:spPr>
          <a:xfrm>
            <a:off x="818712" y="2222287"/>
            <a:ext cx="10554574" cy="3636511"/>
          </a:xfrm>
        </p:spPr>
        <p:txBody>
          <a:bodyPr>
            <a:normAutofit/>
          </a:bodyPr>
          <a:lstStyle/>
          <a:p>
            <a:endParaRPr lang="en-GB" dirty="0"/>
          </a:p>
          <a:p>
            <a:endParaRPr lang="en-GB" dirty="0"/>
          </a:p>
        </p:txBody>
      </p:sp>
    </p:spTree>
    <p:extLst>
      <p:ext uri="{BB962C8B-B14F-4D97-AF65-F5344CB8AC3E}">
        <p14:creationId xmlns:p14="http://schemas.microsoft.com/office/powerpoint/2010/main" val="37508300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940F547-7206-4401-94FB-F8421915D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erson posing for the camera&#10;&#10;Description automatically generated">
            <a:hlinkClick r:id="" action="ppaction://media"/>
            <a:extLst>
              <a:ext uri="{FF2B5EF4-FFF2-40B4-BE49-F238E27FC236}">
                <a16:creationId xmlns:a16="http://schemas.microsoft.com/office/drawing/2014/main" id="{B7C99743-6B47-4955-83B1-B90FD0510C4D}"/>
              </a:ext>
            </a:extLst>
          </p:cNvPr>
          <p:cNvPicPr>
            <a:picLocks noRot="1" noChangeAspect="1"/>
          </p:cNvPicPr>
          <p:nvPr/>
        </p:nvPicPr>
        <p:blipFill rotWithShape="1">
          <a:blip r:embed="rId3">
            <a:alphaModFix amt="40000"/>
          </a:blip>
          <a:srcRect t="13333" b="11667"/>
          <a:stretch/>
        </p:blipFill>
        <p:spPr>
          <a:xfrm>
            <a:off x="20" y="10"/>
            <a:ext cx="12191980" cy="6857990"/>
          </a:xfrm>
          <a:prstGeom prst="rect">
            <a:avLst/>
          </a:prstGeom>
        </p:spPr>
      </p:pic>
      <p:sp>
        <p:nvSpPr>
          <p:cNvPr id="2" name="Title 1">
            <a:extLst>
              <a:ext uri="{FF2B5EF4-FFF2-40B4-BE49-F238E27FC236}">
                <a16:creationId xmlns:a16="http://schemas.microsoft.com/office/drawing/2014/main" id="{86BE630F-D986-4750-9518-C57C9EDE8DD8}"/>
              </a:ext>
            </a:extLst>
          </p:cNvPr>
          <p:cNvSpPr>
            <a:spLocks noGrp="1"/>
          </p:cNvSpPr>
          <p:nvPr>
            <p:ph type="title"/>
          </p:nvPr>
        </p:nvSpPr>
        <p:spPr>
          <a:xfrm>
            <a:off x="810000" y="447188"/>
            <a:ext cx="10571998" cy="970450"/>
          </a:xfrm>
        </p:spPr>
        <p:txBody>
          <a:bodyPr>
            <a:normAutofit/>
          </a:bodyPr>
          <a:lstStyle/>
          <a:p>
            <a:r>
              <a:rPr lang="en-GB" i="1" u="sng" dirty="0"/>
              <a:t>Defamation </a:t>
            </a:r>
            <a:endParaRPr lang="en-GB" i="1" u="sng"/>
          </a:p>
        </p:txBody>
      </p:sp>
      <p:sp>
        <p:nvSpPr>
          <p:cNvPr id="3" name="Content Placeholder 2">
            <a:extLst>
              <a:ext uri="{FF2B5EF4-FFF2-40B4-BE49-F238E27FC236}">
                <a16:creationId xmlns:a16="http://schemas.microsoft.com/office/drawing/2014/main" id="{E84C477E-D7B5-4934-990D-D5FFE7282AC3}"/>
              </a:ext>
            </a:extLst>
          </p:cNvPr>
          <p:cNvSpPr>
            <a:spLocks noGrp="1"/>
          </p:cNvSpPr>
          <p:nvPr>
            <p:ph idx="1"/>
          </p:nvPr>
        </p:nvSpPr>
        <p:spPr>
          <a:xfrm>
            <a:off x="818712" y="2222287"/>
            <a:ext cx="10554574" cy="3636511"/>
          </a:xfrm>
        </p:spPr>
        <p:txBody>
          <a:bodyPr>
            <a:normAutofit/>
          </a:bodyPr>
          <a:lstStyle/>
          <a:p>
            <a:endParaRPr lang="en-GB" dirty="0"/>
          </a:p>
          <a:p>
            <a:endParaRPr lang="en-GB" dirty="0"/>
          </a:p>
        </p:txBody>
      </p:sp>
    </p:spTree>
    <p:extLst>
      <p:ext uri="{BB962C8B-B14F-4D97-AF65-F5344CB8AC3E}">
        <p14:creationId xmlns:p14="http://schemas.microsoft.com/office/powerpoint/2010/main" val="1094621009"/>
      </p:ext>
    </p:extLst>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6" name="Shape 2056"/>
        <p:cNvGrpSpPr/>
        <p:nvPr/>
      </p:nvGrpSpPr>
      <p:grpSpPr>
        <a:xfrm>
          <a:off x="0" y="0"/>
          <a:ext cx="0" cy="0"/>
          <a:chOff x="0" y="0"/>
          <a:chExt cx="0" cy="0"/>
        </a:xfrm>
      </p:grpSpPr>
      <p:sp>
        <p:nvSpPr>
          <p:cNvPr id="2057" name="Google Shape;2057;p1"/>
          <p:cNvSpPr txBox="1"/>
          <p:nvPr>
            <p:ph type="title"/>
          </p:nvPr>
        </p:nvSpPr>
        <p:spPr>
          <a:xfrm>
            <a:off x="810000" y="447188"/>
            <a:ext cx="10572000" cy="970500"/>
          </a:xfrm>
          <a:prstGeom prst="rect">
            <a:avLst/>
          </a:prstGeom>
          <a:noFill/>
          <a:ln>
            <a:noFill/>
          </a:ln>
          <a:effectLst>
            <a:outerShdw blurRad="50800">
              <a:srgbClr val="000000">
                <a:alpha val="60000"/>
              </a:srgbClr>
            </a:outerShdw>
          </a:effectLst>
        </p:spPr>
        <p:txBody>
          <a:bodyPr anchorCtr="0" anchor="b" bIns="45700" lIns="91425" spcFirstLastPara="1" rIns="91425" wrap="square" tIns="45700">
            <a:noAutofit/>
          </a:bodyPr>
          <a:lstStyle/>
          <a:p>
            <a:pPr indent="0" lvl="0" marL="0" rtl="0" algn="ctr">
              <a:spcBef>
                <a:spcPts val="0"/>
              </a:spcBef>
              <a:spcAft>
                <a:spcPts val="0"/>
              </a:spcAft>
              <a:buClr>
                <a:srgbClr val="FEFEFE"/>
              </a:buClr>
              <a:buSzPts val="4000"/>
              <a:buFont typeface="Century Gothic"/>
              <a:buNone/>
            </a:pPr>
            <a:r>
              <a:rPr i="1" lang="en-GB" u="sng"/>
              <a:t>Defamation </a:t>
            </a:r>
            <a:endParaRPr i="1" u="sng"/>
          </a:p>
        </p:txBody>
      </p:sp>
      <p:grpSp>
        <p:nvGrpSpPr>
          <p:cNvPr id="2058" name="Google Shape;2058;p1"/>
          <p:cNvGrpSpPr/>
          <p:nvPr/>
        </p:nvGrpSpPr>
        <p:grpSpPr>
          <a:xfrm>
            <a:off x="818712" y="2335255"/>
            <a:ext cx="10554600" cy="4044113"/>
            <a:chOff x="0" y="112968"/>
            <a:chExt cx="10554600" cy="4044113"/>
          </a:xfrm>
        </p:grpSpPr>
        <p:sp>
          <p:nvSpPr>
            <p:cNvPr id="2059" name="Google Shape;2059;p1"/>
            <p:cNvSpPr/>
            <p:nvPr/>
          </p:nvSpPr>
          <p:spPr>
            <a:xfrm>
              <a:off x="0" y="112968"/>
              <a:ext cx="10554600" cy="635700"/>
            </a:xfrm>
            <a:prstGeom prst="roundRect">
              <a:avLst>
                <a:gd fmla="val 16667" name="adj"/>
              </a:avLst>
            </a:prstGeom>
            <a:solidFill>
              <a:srgbClr val="F0385D"/>
            </a:solidFill>
            <a:ln cap="rnd"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0" name="Google Shape;2060;p1"/>
            <p:cNvSpPr txBox="1"/>
            <p:nvPr/>
          </p:nvSpPr>
          <p:spPr>
            <a:xfrm>
              <a:off x="31028" y="143996"/>
              <a:ext cx="10492500" cy="573600"/>
            </a:xfrm>
            <a:prstGeom prst="rect">
              <a:avLst/>
            </a:prstGeom>
            <a:noFill/>
            <a:ln>
              <a:noFill/>
            </a:ln>
          </p:spPr>
          <p:txBody>
            <a:bodyPr anchorCtr="0" anchor="ctr" bIns="60950" lIns="60950" spcFirstLastPara="1" rIns="60950" wrap="square" tIns="60950">
              <a:noAutofit/>
            </a:bodyPr>
            <a:lstStyle/>
            <a:p>
              <a:pPr indent="0" lvl="0" marL="0" marR="0" rtl="0" algn="l">
                <a:lnSpc>
                  <a:spcPct val="90000"/>
                </a:lnSpc>
                <a:spcBef>
                  <a:spcPts val="0"/>
                </a:spcBef>
                <a:spcAft>
                  <a:spcPts val="0"/>
                </a:spcAft>
                <a:buClr>
                  <a:schemeClr val="lt1"/>
                </a:buClr>
                <a:buSzPts val="1600"/>
                <a:buFont typeface="Century Gothic"/>
                <a:buNone/>
              </a:pPr>
              <a:r>
                <a:rPr b="1" i="1" lang="en-GB" sz="1600" u="sng" cap="none" strike="noStrike">
                  <a:solidFill>
                    <a:schemeClr val="lt1"/>
                  </a:solidFill>
                  <a:latin typeface="Century Gothic"/>
                  <a:ea typeface="Century Gothic"/>
                  <a:cs typeface="Century Gothic"/>
                  <a:sym typeface="Century Gothic"/>
                </a:rPr>
                <a:t>What is it?-  </a:t>
              </a:r>
              <a:endParaRPr b="0" i="0" sz="1600" u="none" cap="none" strike="noStrike">
                <a:solidFill>
                  <a:schemeClr val="lt1"/>
                </a:solidFill>
                <a:latin typeface="Century Gothic"/>
                <a:ea typeface="Century Gothic"/>
                <a:cs typeface="Century Gothic"/>
                <a:sym typeface="Century Gothic"/>
              </a:endParaRPr>
            </a:p>
          </p:txBody>
        </p:sp>
        <p:sp>
          <p:nvSpPr>
            <p:cNvPr id="2061" name="Google Shape;2061;p1"/>
            <p:cNvSpPr/>
            <p:nvPr/>
          </p:nvSpPr>
          <p:spPr>
            <a:xfrm>
              <a:off x="0" y="794651"/>
              <a:ext cx="10554600" cy="635700"/>
            </a:xfrm>
            <a:prstGeom prst="roundRect">
              <a:avLst>
                <a:gd fmla="val 16667" name="adj"/>
              </a:avLst>
            </a:prstGeom>
            <a:solidFill>
              <a:srgbClr val="F0385D"/>
            </a:solidFill>
            <a:ln cap="rnd"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2" name="Google Shape;2062;p1"/>
            <p:cNvSpPr txBox="1"/>
            <p:nvPr/>
          </p:nvSpPr>
          <p:spPr>
            <a:xfrm>
              <a:off x="31028" y="825679"/>
              <a:ext cx="10492500" cy="573600"/>
            </a:xfrm>
            <a:prstGeom prst="rect">
              <a:avLst/>
            </a:prstGeom>
            <a:noFill/>
            <a:ln>
              <a:noFill/>
            </a:ln>
          </p:spPr>
          <p:txBody>
            <a:bodyPr anchorCtr="0" anchor="ctr" bIns="60950" lIns="60950" spcFirstLastPara="1" rIns="60950" wrap="square" tIns="60950">
              <a:noAutofit/>
            </a:bodyPr>
            <a:lstStyle/>
            <a:p>
              <a:pPr indent="0" lvl="0" marL="0" marR="0" rtl="0" algn="l">
                <a:lnSpc>
                  <a:spcPct val="90000"/>
                </a:lnSpc>
                <a:spcBef>
                  <a:spcPts val="0"/>
                </a:spcBef>
                <a:spcAft>
                  <a:spcPts val="0"/>
                </a:spcAft>
                <a:buClr>
                  <a:schemeClr val="lt1"/>
                </a:buClr>
                <a:buSzPts val="1600"/>
                <a:buFont typeface="Century Gothic"/>
                <a:buNone/>
              </a:pPr>
              <a:r>
                <a:rPr lang="en-GB" sz="1600">
                  <a:solidFill>
                    <a:schemeClr val="lt1"/>
                  </a:solidFill>
                  <a:latin typeface="Century Gothic"/>
                  <a:ea typeface="Century Gothic"/>
                  <a:cs typeface="Century Gothic"/>
                  <a:sym typeface="Century Gothic"/>
                </a:rPr>
                <a:t>‘’ An unture statement that’s been presented as fact and causes harm to the character of the person it describes’’ (Hiscox, no date)</a:t>
              </a:r>
              <a:endParaRPr b="0" i="0" sz="1600" u="none" cap="none" strike="noStrike">
                <a:solidFill>
                  <a:schemeClr val="lt1"/>
                </a:solidFill>
                <a:latin typeface="Century Gothic"/>
                <a:ea typeface="Century Gothic"/>
                <a:cs typeface="Century Gothic"/>
                <a:sym typeface="Century Gothic"/>
              </a:endParaRPr>
            </a:p>
          </p:txBody>
        </p:sp>
        <p:sp>
          <p:nvSpPr>
            <p:cNvPr id="2063" name="Google Shape;2063;p1"/>
            <p:cNvSpPr/>
            <p:nvPr/>
          </p:nvSpPr>
          <p:spPr>
            <a:xfrm>
              <a:off x="0" y="1476334"/>
              <a:ext cx="10554600" cy="635700"/>
            </a:xfrm>
            <a:prstGeom prst="roundRect">
              <a:avLst>
                <a:gd fmla="val 16667" name="adj"/>
              </a:avLst>
            </a:prstGeom>
            <a:solidFill>
              <a:srgbClr val="F0385D"/>
            </a:solidFill>
            <a:ln cap="rnd"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4" name="Google Shape;2064;p1"/>
            <p:cNvSpPr txBox="1"/>
            <p:nvPr/>
          </p:nvSpPr>
          <p:spPr>
            <a:xfrm>
              <a:off x="31028" y="1507362"/>
              <a:ext cx="10492500" cy="573600"/>
            </a:xfrm>
            <a:prstGeom prst="rect">
              <a:avLst/>
            </a:prstGeom>
            <a:noFill/>
            <a:ln>
              <a:noFill/>
            </a:ln>
          </p:spPr>
          <p:txBody>
            <a:bodyPr anchorCtr="0" anchor="ctr" bIns="60950" lIns="60950" spcFirstLastPara="1" rIns="60950" wrap="square" tIns="60950">
              <a:noAutofit/>
            </a:bodyPr>
            <a:lstStyle/>
            <a:p>
              <a:pPr indent="0" lvl="0" marL="0" marR="0" rtl="0" algn="l">
                <a:lnSpc>
                  <a:spcPct val="90000"/>
                </a:lnSpc>
                <a:spcBef>
                  <a:spcPts val="0"/>
                </a:spcBef>
                <a:spcAft>
                  <a:spcPts val="0"/>
                </a:spcAft>
                <a:buClr>
                  <a:schemeClr val="lt1"/>
                </a:buClr>
                <a:buSzPts val="1600"/>
                <a:buFont typeface="Century Gothic"/>
                <a:buNone/>
              </a:pPr>
              <a:r>
                <a:rPr b="1" i="1" lang="en-GB" sz="1600" u="sng" cap="none" strike="noStrike">
                  <a:solidFill>
                    <a:schemeClr val="lt1"/>
                  </a:solidFill>
                  <a:latin typeface="Century Gothic"/>
                  <a:ea typeface="Century Gothic"/>
                  <a:cs typeface="Century Gothic"/>
                  <a:sym typeface="Century Gothic"/>
                </a:rPr>
                <a:t>What are the two types of defamation? </a:t>
              </a:r>
              <a:endParaRPr b="0" i="0" sz="1600" u="none" cap="none" strike="noStrike">
                <a:solidFill>
                  <a:schemeClr val="lt1"/>
                </a:solidFill>
                <a:latin typeface="Century Gothic"/>
                <a:ea typeface="Century Gothic"/>
                <a:cs typeface="Century Gothic"/>
                <a:sym typeface="Century Gothic"/>
              </a:endParaRPr>
            </a:p>
          </p:txBody>
        </p:sp>
        <p:sp>
          <p:nvSpPr>
            <p:cNvPr id="2065" name="Google Shape;2065;p1"/>
            <p:cNvSpPr/>
            <p:nvPr/>
          </p:nvSpPr>
          <p:spPr>
            <a:xfrm>
              <a:off x="0" y="2158016"/>
              <a:ext cx="10554600" cy="635700"/>
            </a:xfrm>
            <a:prstGeom prst="roundRect">
              <a:avLst>
                <a:gd fmla="val 16667" name="adj"/>
              </a:avLst>
            </a:prstGeom>
            <a:solidFill>
              <a:srgbClr val="F0385D"/>
            </a:solidFill>
            <a:ln cap="rnd"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6" name="Google Shape;2066;p1"/>
            <p:cNvSpPr txBox="1"/>
            <p:nvPr/>
          </p:nvSpPr>
          <p:spPr>
            <a:xfrm>
              <a:off x="31028" y="2189044"/>
              <a:ext cx="10492500" cy="573600"/>
            </a:xfrm>
            <a:prstGeom prst="rect">
              <a:avLst/>
            </a:prstGeom>
            <a:noFill/>
            <a:ln>
              <a:noFill/>
            </a:ln>
          </p:spPr>
          <p:txBody>
            <a:bodyPr anchorCtr="0" anchor="ctr" bIns="60950" lIns="60950" spcFirstLastPara="1" rIns="60950" wrap="square" tIns="60950">
              <a:noAutofit/>
            </a:bodyPr>
            <a:lstStyle/>
            <a:p>
              <a:pPr indent="0" lvl="0" marL="0" marR="0" rtl="0" algn="l">
                <a:lnSpc>
                  <a:spcPct val="90000"/>
                </a:lnSpc>
                <a:spcBef>
                  <a:spcPts val="0"/>
                </a:spcBef>
                <a:spcAft>
                  <a:spcPts val="0"/>
                </a:spcAft>
                <a:buClr>
                  <a:schemeClr val="lt1"/>
                </a:buClr>
                <a:buSzPts val="1600"/>
                <a:buFont typeface="Century Gothic"/>
                <a:buNone/>
              </a:pPr>
              <a:r>
                <a:rPr b="0" i="0" lang="en-GB" sz="1600" u="none" cap="none" strike="noStrike">
                  <a:solidFill>
                    <a:schemeClr val="lt1"/>
                  </a:solidFill>
                  <a:latin typeface="Century Gothic"/>
                  <a:ea typeface="Century Gothic"/>
                  <a:cs typeface="Century Gothic"/>
                  <a:sym typeface="Century Gothic"/>
                </a:rPr>
                <a:t>- Libel </a:t>
              </a:r>
              <a:endParaRPr b="0" i="0" sz="1600" u="none" cap="none" strike="noStrike">
                <a:solidFill>
                  <a:schemeClr val="lt1"/>
                </a:solidFill>
                <a:latin typeface="Century Gothic"/>
                <a:ea typeface="Century Gothic"/>
                <a:cs typeface="Century Gothic"/>
                <a:sym typeface="Century Gothic"/>
              </a:endParaRPr>
            </a:p>
          </p:txBody>
        </p:sp>
        <p:sp>
          <p:nvSpPr>
            <p:cNvPr id="2067" name="Google Shape;2067;p1"/>
            <p:cNvSpPr/>
            <p:nvPr/>
          </p:nvSpPr>
          <p:spPr>
            <a:xfrm>
              <a:off x="0" y="2839699"/>
              <a:ext cx="10554600" cy="635700"/>
            </a:xfrm>
            <a:prstGeom prst="roundRect">
              <a:avLst>
                <a:gd fmla="val 16667" name="adj"/>
              </a:avLst>
            </a:prstGeom>
            <a:solidFill>
              <a:srgbClr val="F0385D"/>
            </a:solidFill>
            <a:ln cap="rnd"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8" name="Google Shape;2068;p1"/>
            <p:cNvSpPr txBox="1"/>
            <p:nvPr/>
          </p:nvSpPr>
          <p:spPr>
            <a:xfrm>
              <a:off x="31028" y="2870727"/>
              <a:ext cx="10492500" cy="573600"/>
            </a:xfrm>
            <a:prstGeom prst="rect">
              <a:avLst/>
            </a:prstGeom>
            <a:noFill/>
            <a:ln>
              <a:noFill/>
            </a:ln>
          </p:spPr>
          <p:txBody>
            <a:bodyPr anchorCtr="0" anchor="ctr" bIns="60950" lIns="60950" spcFirstLastPara="1" rIns="60950" wrap="square" tIns="60950">
              <a:noAutofit/>
            </a:bodyPr>
            <a:lstStyle/>
            <a:p>
              <a:pPr indent="0" lvl="0" marL="0" marR="0" rtl="0" algn="l">
                <a:lnSpc>
                  <a:spcPct val="90000"/>
                </a:lnSpc>
                <a:spcBef>
                  <a:spcPts val="0"/>
                </a:spcBef>
                <a:spcAft>
                  <a:spcPts val="0"/>
                </a:spcAft>
                <a:buClr>
                  <a:schemeClr val="lt1"/>
                </a:buClr>
                <a:buSzPts val="1600"/>
                <a:buFont typeface="Century Gothic"/>
                <a:buNone/>
              </a:pPr>
              <a:r>
                <a:rPr b="0" i="0" lang="en-GB" sz="1600" u="none" cap="none" strike="noStrike">
                  <a:solidFill>
                    <a:schemeClr val="lt1"/>
                  </a:solidFill>
                  <a:latin typeface="Century Gothic"/>
                  <a:ea typeface="Century Gothic"/>
                  <a:cs typeface="Century Gothic"/>
                  <a:sym typeface="Century Gothic"/>
                </a:rPr>
                <a:t>- Slander </a:t>
              </a:r>
              <a:endParaRPr b="0" i="0" sz="1600" u="none" cap="none" strike="noStrike">
                <a:solidFill>
                  <a:schemeClr val="lt1"/>
                </a:solidFill>
                <a:latin typeface="Century Gothic"/>
                <a:ea typeface="Century Gothic"/>
                <a:cs typeface="Century Gothic"/>
                <a:sym typeface="Century Gothic"/>
              </a:endParaRPr>
            </a:p>
          </p:txBody>
        </p:sp>
        <p:sp>
          <p:nvSpPr>
            <p:cNvPr id="2069" name="Google Shape;2069;p1"/>
            <p:cNvSpPr/>
            <p:nvPr/>
          </p:nvSpPr>
          <p:spPr>
            <a:xfrm>
              <a:off x="0" y="3521381"/>
              <a:ext cx="10554600" cy="635700"/>
            </a:xfrm>
            <a:prstGeom prst="roundRect">
              <a:avLst>
                <a:gd fmla="val 16667" name="adj"/>
              </a:avLst>
            </a:prstGeom>
            <a:solidFill>
              <a:srgbClr val="F0385D"/>
            </a:solidFill>
            <a:ln cap="rnd"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0" name="Google Shape;2070;p1"/>
            <p:cNvSpPr txBox="1"/>
            <p:nvPr/>
          </p:nvSpPr>
          <p:spPr>
            <a:xfrm>
              <a:off x="31028" y="3552409"/>
              <a:ext cx="10492500" cy="573600"/>
            </a:xfrm>
            <a:prstGeom prst="rect">
              <a:avLst/>
            </a:prstGeom>
            <a:noFill/>
            <a:ln>
              <a:noFill/>
            </a:ln>
          </p:spPr>
          <p:txBody>
            <a:bodyPr anchorCtr="0" anchor="ctr" bIns="60950" lIns="60950" spcFirstLastPara="1" rIns="60950" wrap="square" tIns="60950">
              <a:noAutofit/>
            </a:bodyPr>
            <a:lstStyle/>
            <a:p>
              <a:pPr indent="0" lvl="0" marL="0" marR="0" rtl="0" algn="l">
                <a:lnSpc>
                  <a:spcPct val="90000"/>
                </a:lnSpc>
                <a:spcBef>
                  <a:spcPts val="0"/>
                </a:spcBef>
                <a:spcAft>
                  <a:spcPts val="0"/>
                </a:spcAft>
                <a:buClr>
                  <a:schemeClr val="lt1"/>
                </a:buClr>
                <a:buSzPts val="1600"/>
                <a:buFont typeface="Century Gothic"/>
                <a:buNone/>
              </a:pPr>
              <a:r>
                <a:rPr b="1" i="1" lang="en-GB" sz="1600" u="sng" cap="none" strike="noStrike">
                  <a:solidFill>
                    <a:schemeClr val="lt1"/>
                  </a:solidFill>
                  <a:latin typeface="Century Gothic"/>
                  <a:ea typeface="Century Gothic"/>
                  <a:cs typeface="Century Gothic"/>
                  <a:sym typeface="Century Gothic"/>
                </a:rPr>
                <a:t>What does the court aim to balance? </a:t>
              </a:r>
              <a:endParaRPr b="0" i="0" sz="1600" u="none" cap="none" strike="noStrike">
                <a:solidFill>
                  <a:schemeClr val="lt1"/>
                </a:solidFill>
                <a:latin typeface="Century Gothic"/>
                <a:ea typeface="Century Gothic"/>
                <a:cs typeface="Century Gothic"/>
                <a:sym typeface="Century Gothic"/>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2075" name="Shape 2075"/>
        <p:cNvGrpSpPr/>
        <p:nvPr/>
      </p:nvGrpSpPr>
      <p:grpSpPr>
        <a:xfrm>
          <a:off x="0" y="0"/>
          <a:ext cx="0" cy="0"/>
          <a:chOff x="0" y="0"/>
          <a:chExt cx="0" cy="0"/>
        </a:xfrm>
      </p:grpSpPr>
      <p:sp>
        <p:nvSpPr>
          <p:cNvPr id="2076" name="Google Shape;2076;p1"/>
          <p:cNvSpPr txBox="1"/>
          <p:nvPr>
            <p:ph type="title"/>
          </p:nvPr>
        </p:nvSpPr>
        <p:spPr>
          <a:xfrm>
            <a:off x="810000" y="447188"/>
            <a:ext cx="10572000" cy="970500"/>
          </a:xfrm>
          <a:prstGeom prst="rect">
            <a:avLst/>
          </a:prstGeom>
          <a:noFill/>
          <a:ln>
            <a:noFill/>
          </a:ln>
          <a:effectLst>
            <a:outerShdw blurRad="50800">
              <a:srgbClr val="000000">
                <a:alpha val="60000"/>
              </a:srgbClr>
            </a:outerShdw>
          </a:effectLst>
        </p:spPr>
        <p:txBody>
          <a:bodyPr anchorCtr="0" anchor="b" bIns="45700" lIns="91425" spcFirstLastPara="1" rIns="91425" wrap="square" tIns="45700">
            <a:normAutofit/>
          </a:bodyPr>
          <a:lstStyle/>
          <a:p>
            <a:pPr indent="0" lvl="0" marL="0" rtl="0" algn="l">
              <a:spcBef>
                <a:spcPts val="0"/>
              </a:spcBef>
              <a:spcAft>
                <a:spcPts val="0"/>
              </a:spcAft>
              <a:buClr>
                <a:srgbClr val="FEFEFE"/>
              </a:buClr>
              <a:buSzPts val="4000"/>
              <a:buFont typeface="Century Gothic"/>
              <a:buNone/>
            </a:pPr>
            <a:r>
              <a:rPr i="1" lang="en-GB" u="sng"/>
              <a:t>Defamation</a:t>
            </a:r>
            <a:r>
              <a:rPr lang="en-GB"/>
              <a:t> </a:t>
            </a:r>
            <a:endParaRPr/>
          </a:p>
        </p:txBody>
      </p:sp>
      <p:grpSp>
        <p:nvGrpSpPr>
          <p:cNvPr id="2077" name="Google Shape;2077;p1"/>
          <p:cNvGrpSpPr/>
          <p:nvPr/>
        </p:nvGrpSpPr>
        <p:grpSpPr>
          <a:xfrm>
            <a:off x="828425" y="3345370"/>
            <a:ext cx="10535041" cy="1663500"/>
            <a:chOff x="9275" y="850648"/>
            <a:chExt cx="10535041" cy="1663500"/>
          </a:xfrm>
        </p:grpSpPr>
        <p:sp>
          <p:nvSpPr>
            <p:cNvPr id="2078" name="Google Shape;2078;p1"/>
            <p:cNvSpPr/>
            <p:nvPr/>
          </p:nvSpPr>
          <p:spPr>
            <a:xfrm>
              <a:off x="9275" y="850648"/>
              <a:ext cx="2772300" cy="1663500"/>
            </a:xfrm>
            <a:prstGeom prst="roundRect">
              <a:avLst>
                <a:gd fmla="val 10000" name="adj"/>
              </a:avLst>
            </a:prstGeom>
            <a:blipFill rotWithShape="1">
              <a:blip r:embed="rId3">
                <a:alphaModFix/>
              </a:blip>
              <a:tile algn="tl" flip="none" tx="0" sx="99997" ty="0" sy="99997"/>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9" name="Google Shape;2079;p1"/>
            <p:cNvSpPr txBox="1"/>
            <p:nvPr/>
          </p:nvSpPr>
          <p:spPr>
            <a:xfrm>
              <a:off x="57996" y="899369"/>
              <a:ext cx="2675100" cy="1566000"/>
            </a:xfrm>
            <a:prstGeom prst="rect">
              <a:avLst/>
            </a:prstGeom>
            <a:noFill/>
            <a:ln>
              <a:noFill/>
            </a:ln>
          </p:spPr>
          <p:txBody>
            <a:bodyPr anchorCtr="0" anchor="ctr" bIns="114300" lIns="114300" spcFirstLastPara="1" rIns="114300" wrap="square" tIns="114300">
              <a:noAutofit/>
            </a:bodyPr>
            <a:lstStyle/>
            <a:p>
              <a:pPr indent="0" lvl="0" marL="0" marR="0" rtl="0" algn="ctr">
                <a:lnSpc>
                  <a:spcPct val="90000"/>
                </a:lnSpc>
                <a:spcBef>
                  <a:spcPts val="0"/>
                </a:spcBef>
                <a:spcAft>
                  <a:spcPts val="0"/>
                </a:spcAft>
                <a:buClr>
                  <a:schemeClr val="lt1"/>
                </a:buClr>
                <a:buSzPts val="3000"/>
                <a:buFont typeface="Century Gothic"/>
                <a:buNone/>
              </a:pPr>
              <a:r>
                <a:rPr b="0" i="0" lang="en-GB" sz="3000" u="none" cap="none" strike="noStrike">
                  <a:solidFill>
                    <a:schemeClr val="lt1"/>
                  </a:solidFill>
                  <a:latin typeface="Century Gothic"/>
                  <a:ea typeface="Century Gothic"/>
                  <a:cs typeface="Century Gothic"/>
                  <a:sym typeface="Century Gothic"/>
                </a:rPr>
                <a:t>Defamation Act 2013. </a:t>
              </a:r>
              <a:endParaRPr b="0" i="0" sz="3000" u="none" cap="none" strike="noStrike">
                <a:solidFill>
                  <a:schemeClr val="lt1"/>
                </a:solidFill>
                <a:latin typeface="Century Gothic"/>
                <a:ea typeface="Century Gothic"/>
                <a:cs typeface="Century Gothic"/>
                <a:sym typeface="Century Gothic"/>
              </a:endParaRPr>
            </a:p>
          </p:txBody>
        </p:sp>
        <p:sp>
          <p:nvSpPr>
            <p:cNvPr id="2080" name="Google Shape;2080;p1"/>
            <p:cNvSpPr/>
            <p:nvPr/>
          </p:nvSpPr>
          <p:spPr>
            <a:xfrm>
              <a:off x="3058923" y="1338591"/>
              <a:ext cx="587700" cy="687600"/>
            </a:xfrm>
            <a:prstGeom prst="rightArrow">
              <a:avLst>
                <a:gd fmla="val 60000" name="adj1"/>
                <a:gd fmla="val 50000" name="adj2"/>
              </a:avLst>
            </a:prstGeom>
            <a:blipFill rotWithShape="1">
              <a:blip r:embed="rId3">
                <a:alphaModFix/>
              </a:blip>
              <a:tile algn="tl" flip="none" tx="0" sx="99997" ty="0" sy="99997"/>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1" name="Google Shape;2081;p1"/>
            <p:cNvSpPr txBox="1"/>
            <p:nvPr/>
          </p:nvSpPr>
          <p:spPr>
            <a:xfrm>
              <a:off x="3058923" y="1476102"/>
              <a:ext cx="411300" cy="412500"/>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lt1"/>
                </a:buClr>
                <a:buSzPts val="2400"/>
                <a:buFont typeface="Century Gothic"/>
                <a:buNone/>
              </a:pPr>
              <a:r>
                <a:t/>
              </a:r>
              <a:endParaRPr b="0" i="0" sz="2400" u="none" cap="none" strike="noStrike">
                <a:solidFill>
                  <a:schemeClr val="lt1"/>
                </a:solidFill>
                <a:latin typeface="Century Gothic"/>
                <a:ea typeface="Century Gothic"/>
                <a:cs typeface="Century Gothic"/>
                <a:sym typeface="Century Gothic"/>
              </a:endParaRPr>
            </a:p>
          </p:txBody>
        </p:sp>
        <p:sp>
          <p:nvSpPr>
            <p:cNvPr id="2082" name="Google Shape;2082;p1"/>
            <p:cNvSpPr/>
            <p:nvPr/>
          </p:nvSpPr>
          <p:spPr>
            <a:xfrm>
              <a:off x="3890646" y="850648"/>
              <a:ext cx="2772300" cy="1663500"/>
            </a:xfrm>
            <a:prstGeom prst="roundRect">
              <a:avLst>
                <a:gd fmla="val 10000" name="adj"/>
              </a:avLst>
            </a:prstGeom>
            <a:blipFill rotWithShape="1">
              <a:blip r:embed="rId4">
                <a:alphaModFix/>
              </a:blip>
              <a:tile algn="tl" flip="none" tx="0" sx="99997" ty="0" sy="99997"/>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3" name="Google Shape;2083;p1"/>
            <p:cNvSpPr txBox="1"/>
            <p:nvPr/>
          </p:nvSpPr>
          <p:spPr>
            <a:xfrm>
              <a:off x="3939367" y="899369"/>
              <a:ext cx="2675100" cy="1566000"/>
            </a:xfrm>
            <a:prstGeom prst="rect">
              <a:avLst/>
            </a:prstGeom>
            <a:noFill/>
            <a:ln>
              <a:noFill/>
            </a:ln>
          </p:spPr>
          <p:txBody>
            <a:bodyPr anchorCtr="0" anchor="ctr" bIns="114300" lIns="114300" spcFirstLastPara="1" rIns="114300" wrap="square" tIns="114300">
              <a:noAutofit/>
            </a:bodyPr>
            <a:lstStyle/>
            <a:p>
              <a:pPr indent="0" lvl="0" marL="0" marR="0" rtl="0" algn="ctr">
                <a:lnSpc>
                  <a:spcPct val="90000"/>
                </a:lnSpc>
                <a:spcBef>
                  <a:spcPts val="0"/>
                </a:spcBef>
                <a:spcAft>
                  <a:spcPts val="0"/>
                </a:spcAft>
                <a:buClr>
                  <a:schemeClr val="lt1"/>
                </a:buClr>
                <a:buSzPts val="3000"/>
                <a:buFont typeface="Century Gothic"/>
                <a:buNone/>
              </a:pPr>
              <a:r>
                <a:rPr b="0" i="0" lang="en-GB" sz="3000" u="none" cap="none" strike="noStrike">
                  <a:solidFill>
                    <a:schemeClr val="lt1"/>
                  </a:solidFill>
                  <a:latin typeface="Century Gothic"/>
                  <a:ea typeface="Century Gothic"/>
                  <a:cs typeface="Century Gothic"/>
                  <a:sym typeface="Century Gothic"/>
                </a:rPr>
                <a:t>Came into force in 2014. </a:t>
              </a:r>
              <a:endParaRPr b="0" i="0" sz="3000" u="none" cap="none" strike="noStrike">
                <a:solidFill>
                  <a:schemeClr val="lt1"/>
                </a:solidFill>
                <a:latin typeface="Century Gothic"/>
                <a:ea typeface="Century Gothic"/>
                <a:cs typeface="Century Gothic"/>
                <a:sym typeface="Century Gothic"/>
              </a:endParaRPr>
            </a:p>
          </p:txBody>
        </p:sp>
        <p:sp>
          <p:nvSpPr>
            <p:cNvPr id="2084" name="Google Shape;2084;p1"/>
            <p:cNvSpPr/>
            <p:nvPr/>
          </p:nvSpPr>
          <p:spPr>
            <a:xfrm>
              <a:off x="6940294" y="1338591"/>
              <a:ext cx="587700" cy="687600"/>
            </a:xfrm>
            <a:prstGeom prst="rightArrow">
              <a:avLst>
                <a:gd fmla="val 60000" name="adj1"/>
                <a:gd fmla="val 50000" name="adj2"/>
              </a:avLst>
            </a:prstGeom>
            <a:blipFill rotWithShape="1">
              <a:blip r:embed="rId4">
                <a:alphaModFix/>
              </a:blip>
              <a:tile algn="tl" flip="none" tx="0" sx="99997" ty="0" sy="99997"/>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5" name="Google Shape;2085;p1"/>
            <p:cNvSpPr txBox="1"/>
            <p:nvPr/>
          </p:nvSpPr>
          <p:spPr>
            <a:xfrm>
              <a:off x="6940294" y="1476102"/>
              <a:ext cx="411300" cy="412500"/>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lt1"/>
                </a:buClr>
                <a:buSzPts val="2400"/>
                <a:buFont typeface="Century Gothic"/>
                <a:buNone/>
              </a:pPr>
              <a:r>
                <a:t/>
              </a:r>
              <a:endParaRPr b="0" i="0" sz="2400" u="none" cap="none" strike="noStrike">
                <a:solidFill>
                  <a:schemeClr val="lt1"/>
                </a:solidFill>
                <a:latin typeface="Century Gothic"/>
                <a:ea typeface="Century Gothic"/>
                <a:cs typeface="Century Gothic"/>
                <a:sym typeface="Century Gothic"/>
              </a:endParaRPr>
            </a:p>
          </p:txBody>
        </p:sp>
        <p:sp>
          <p:nvSpPr>
            <p:cNvPr id="2086" name="Google Shape;2086;p1"/>
            <p:cNvSpPr/>
            <p:nvPr/>
          </p:nvSpPr>
          <p:spPr>
            <a:xfrm>
              <a:off x="7772016" y="850648"/>
              <a:ext cx="2772300" cy="1663500"/>
            </a:xfrm>
            <a:prstGeom prst="roundRect">
              <a:avLst>
                <a:gd fmla="val 10000" name="adj"/>
              </a:avLst>
            </a:prstGeom>
            <a:blipFill rotWithShape="1">
              <a:blip r:embed="rId5">
                <a:alphaModFix/>
              </a:blip>
              <a:tile algn="tl" flip="none" tx="0" sx="99997" ty="0" sy="99997"/>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7" name="Google Shape;2087;p1"/>
            <p:cNvSpPr txBox="1"/>
            <p:nvPr/>
          </p:nvSpPr>
          <p:spPr>
            <a:xfrm>
              <a:off x="7820737" y="899369"/>
              <a:ext cx="2675100" cy="1566000"/>
            </a:xfrm>
            <a:prstGeom prst="rect">
              <a:avLst/>
            </a:prstGeom>
            <a:noFill/>
            <a:ln>
              <a:noFill/>
            </a:ln>
          </p:spPr>
          <p:txBody>
            <a:bodyPr anchorCtr="0" anchor="ctr" bIns="114300" lIns="114300" spcFirstLastPara="1" rIns="114300" wrap="square" tIns="114300">
              <a:noAutofit/>
            </a:bodyPr>
            <a:lstStyle/>
            <a:p>
              <a:pPr indent="0" lvl="0" marL="0" marR="0" rtl="0" algn="ctr">
                <a:lnSpc>
                  <a:spcPct val="90000"/>
                </a:lnSpc>
                <a:spcBef>
                  <a:spcPts val="0"/>
                </a:spcBef>
                <a:spcAft>
                  <a:spcPts val="0"/>
                </a:spcAft>
                <a:buClr>
                  <a:schemeClr val="lt1"/>
                </a:buClr>
                <a:buSzPts val="3000"/>
                <a:buFont typeface="Century Gothic"/>
                <a:buNone/>
              </a:pPr>
              <a:r>
                <a:rPr b="0" i="0" lang="en-GB" sz="3000" u="none" cap="none" strike="noStrike">
                  <a:solidFill>
                    <a:schemeClr val="lt1"/>
                  </a:solidFill>
                  <a:latin typeface="Century Gothic"/>
                  <a:ea typeface="Century Gothic"/>
                  <a:cs typeface="Century Gothic"/>
                  <a:sym typeface="Century Gothic"/>
                </a:rPr>
                <a:t>Consolidates case law and Statute. </a:t>
              </a:r>
              <a:endParaRPr b="0" i="0" sz="3000" u="none" cap="none" strike="noStrike">
                <a:solidFill>
                  <a:schemeClr val="lt1"/>
                </a:solidFill>
                <a:latin typeface="Century Gothic"/>
                <a:ea typeface="Century Gothic"/>
                <a:cs typeface="Century Gothic"/>
                <a:sym typeface="Century Gothic"/>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1" name="Shape 2091"/>
        <p:cNvGrpSpPr/>
        <p:nvPr/>
      </p:nvGrpSpPr>
      <p:grpSpPr>
        <a:xfrm>
          <a:off x="0" y="0"/>
          <a:ext cx="0" cy="0"/>
          <a:chOff x="0" y="0"/>
          <a:chExt cx="0" cy="0"/>
        </a:xfrm>
      </p:grpSpPr>
      <p:sp>
        <p:nvSpPr>
          <p:cNvPr id="2092" name="Google Shape;2092;p2"/>
          <p:cNvSpPr txBox="1"/>
          <p:nvPr>
            <p:ph type="title"/>
          </p:nvPr>
        </p:nvSpPr>
        <p:spPr>
          <a:xfrm>
            <a:off x="810000" y="447188"/>
            <a:ext cx="10572000" cy="970500"/>
          </a:xfrm>
          <a:prstGeom prst="rect">
            <a:avLst/>
          </a:prstGeom>
          <a:noFill/>
          <a:ln>
            <a:noFill/>
          </a:ln>
          <a:effectLst>
            <a:outerShdw blurRad="50800">
              <a:srgbClr val="000000">
                <a:alpha val="60000"/>
              </a:srgbClr>
            </a:outerShdw>
          </a:effectLst>
        </p:spPr>
        <p:txBody>
          <a:bodyPr anchorCtr="0" anchor="b" bIns="45700" lIns="91425" spcFirstLastPara="1" rIns="91425" wrap="square" tIns="45700">
            <a:noAutofit/>
          </a:bodyPr>
          <a:lstStyle/>
          <a:p>
            <a:pPr indent="0" lvl="0" marL="0" rtl="0" algn="ctr">
              <a:spcBef>
                <a:spcPts val="0"/>
              </a:spcBef>
              <a:spcAft>
                <a:spcPts val="0"/>
              </a:spcAft>
              <a:buClr>
                <a:srgbClr val="FEFEFE"/>
              </a:buClr>
              <a:buSzPts val="4000"/>
              <a:buFont typeface="Century Gothic"/>
              <a:buNone/>
            </a:pPr>
            <a:r>
              <a:rPr i="1" lang="en-GB" u="sng"/>
              <a:t>Defamation </a:t>
            </a:r>
            <a:endParaRPr/>
          </a:p>
        </p:txBody>
      </p:sp>
      <p:grpSp>
        <p:nvGrpSpPr>
          <p:cNvPr id="2093" name="Google Shape;2093;p2"/>
          <p:cNvGrpSpPr/>
          <p:nvPr/>
        </p:nvGrpSpPr>
        <p:grpSpPr>
          <a:xfrm>
            <a:off x="818712" y="2365136"/>
            <a:ext cx="10554600" cy="3350709"/>
            <a:chOff x="0" y="142849"/>
            <a:chExt cx="10554600" cy="3350709"/>
          </a:xfrm>
        </p:grpSpPr>
        <p:sp>
          <p:nvSpPr>
            <p:cNvPr id="2094" name="Google Shape;2094;p2"/>
            <p:cNvSpPr/>
            <p:nvPr/>
          </p:nvSpPr>
          <p:spPr>
            <a:xfrm>
              <a:off x="0" y="142849"/>
              <a:ext cx="10554600" cy="794400"/>
            </a:xfrm>
            <a:prstGeom prst="roundRect">
              <a:avLst>
                <a:gd fmla="val 16667" name="adj"/>
              </a:avLst>
            </a:prstGeom>
            <a:solidFill>
              <a:srgbClr val="F0385D"/>
            </a:solidFill>
            <a:ln cap="rnd"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5" name="Google Shape;2095;p2"/>
            <p:cNvSpPr txBox="1"/>
            <p:nvPr/>
          </p:nvSpPr>
          <p:spPr>
            <a:xfrm>
              <a:off x="38784" y="181633"/>
              <a:ext cx="10476900" cy="717000"/>
            </a:xfrm>
            <a:prstGeom prst="rect">
              <a:avLst/>
            </a:prstGeom>
            <a:noFill/>
            <a:ln>
              <a:noFill/>
            </a:ln>
          </p:spPr>
          <p:txBody>
            <a:bodyPr anchorCtr="0" anchor="ctr" bIns="76200" lIns="76200" spcFirstLastPara="1" rIns="76200" wrap="square" tIns="76200">
              <a:noAutofit/>
            </a:bodyPr>
            <a:lstStyle/>
            <a:p>
              <a:pPr indent="0" lvl="0" marL="0" marR="0" rtl="0" algn="l">
                <a:lnSpc>
                  <a:spcPct val="90000"/>
                </a:lnSpc>
                <a:spcBef>
                  <a:spcPts val="0"/>
                </a:spcBef>
                <a:spcAft>
                  <a:spcPts val="0"/>
                </a:spcAft>
                <a:buClr>
                  <a:schemeClr val="lt1"/>
                </a:buClr>
                <a:buSzPts val="2000"/>
                <a:buFont typeface="Century Gothic"/>
                <a:buNone/>
              </a:pPr>
              <a:r>
                <a:rPr b="0" i="0" lang="en-GB" sz="2000" u="none" cap="none" strike="noStrike">
                  <a:solidFill>
                    <a:schemeClr val="lt1"/>
                  </a:solidFill>
                  <a:latin typeface="Century Gothic"/>
                  <a:ea typeface="Century Gothic"/>
                  <a:cs typeface="Century Gothic"/>
                  <a:sym typeface="Century Gothic"/>
                </a:rPr>
                <a:t>S.1 of the Defamation Act 2013- Serious Harm. </a:t>
              </a:r>
              <a:endParaRPr b="0" i="0" sz="2000" u="none" cap="none" strike="noStrike">
                <a:solidFill>
                  <a:schemeClr val="lt1"/>
                </a:solidFill>
                <a:latin typeface="Century Gothic"/>
                <a:ea typeface="Century Gothic"/>
                <a:cs typeface="Century Gothic"/>
                <a:sym typeface="Century Gothic"/>
              </a:endParaRPr>
            </a:p>
          </p:txBody>
        </p:sp>
        <p:sp>
          <p:nvSpPr>
            <p:cNvPr id="2096" name="Google Shape;2096;p2"/>
            <p:cNvSpPr/>
            <p:nvPr/>
          </p:nvSpPr>
          <p:spPr>
            <a:xfrm>
              <a:off x="0" y="994952"/>
              <a:ext cx="10554600" cy="794400"/>
            </a:xfrm>
            <a:prstGeom prst="roundRect">
              <a:avLst>
                <a:gd fmla="val 16667" name="adj"/>
              </a:avLst>
            </a:prstGeom>
            <a:solidFill>
              <a:srgbClr val="F0385D"/>
            </a:solidFill>
            <a:ln cap="rnd"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7" name="Google Shape;2097;p2"/>
            <p:cNvSpPr txBox="1"/>
            <p:nvPr/>
          </p:nvSpPr>
          <p:spPr>
            <a:xfrm>
              <a:off x="38784" y="1033736"/>
              <a:ext cx="10476900" cy="717000"/>
            </a:xfrm>
            <a:prstGeom prst="rect">
              <a:avLst/>
            </a:prstGeom>
            <a:noFill/>
            <a:ln>
              <a:noFill/>
            </a:ln>
          </p:spPr>
          <p:txBody>
            <a:bodyPr anchorCtr="0" anchor="ctr" bIns="76200" lIns="76200" spcFirstLastPara="1" rIns="76200" wrap="square" tIns="76200">
              <a:noAutofit/>
            </a:bodyPr>
            <a:lstStyle/>
            <a:p>
              <a:pPr indent="0" lvl="0" marL="0" marR="0" rtl="0" algn="l">
                <a:lnSpc>
                  <a:spcPct val="90000"/>
                </a:lnSpc>
                <a:spcBef>
                  <a:spcPts val="0"/>
                </a:spcBef>
                <a:spcAft>
                  <a:spcPts val="0"/>
                </a:spcAft>
                <a:buClr>
                  <a:schemeClr val="lt1"/>
                </a:buClr>
                <a:buSzPts val="2000"/>
                <a:buFont typeface="Century Gothic"/>
                <a:buNone/>
              </a:pPr>
              <a:r>
                <a:rPr b="0" i="0" lang="en-GB" sz="2000" u="none" cap="none" strike="noStrike">
                  <a:solidFill>
                    <a:schemeClr val="lt1"/>
                  </a:solidFill>
                  <a:latin typeface="Century Gothic"/>
                  <a:ea typeface="Century Gothic"/>
                  <a:cs typeface="Century Gothic"/>
                  <a:sym typeface="Century Gothic"/>
                </a:rPr>
                <a:t>Need to prove that there is likely to be serious harm to the individuals reputation. </a:t>
              </a:r>
              <a:endParaRPr b="0" i="0" sz="2000" u="none" cap="none" strike="noStrike">
                <a:solidFill>
                  <a:schemeClr val="lt1"/>
                </a:solidFill>
                <a:latin typeface="Century Gothic"/>
                <a:ea typeface="Century Gothic"/>
                <a:cs typeface="Century Gothic"/>
                <a:sym typeface="Century Gothic"/>
              </a:endParaRPr>
            </a:p>
          </p:txBody>
        </p:sp>
        <p:sp>
          <p:nvSpPr>
            <p:cNvPr id="2098" name="Google Shape;2098;p2"/>
            <p:cNvSpPr/>
            <p:nvPr/>
          </p:nvSpPr>
          <p:spPr>
            <a:xfrm>
              <a:off x="0" y="1847055"/>
              <a:ext cx="10554600" cy="794400"/>
            </a:xfrm>
            <a:prstGeom prst="roundRect">
              <a:avLst>
                <a:gd fmla="val 16667" name="adj"/>
              </a:avLst>
            </a:prstGeom>
            <a:solidFill>
              <a:srgbClr val="F0385D"/>
            </a:solidFill>
            <a:ln cap="rnd"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9" name="Google Shape;2099;p2"/>
            <p:cNvSpPr txBox="1"/>
            <p:nvPr/>
          </p:nvSpPr>
          <p:spPr>
            <a:xfrm>
              <a:off x="38784" y="1885839"/>
              <a:ext cx="10476900" cy="717000"/>
            </a:xfrm>
            <a:prstGeom prst="rect">
              <a:avLst/>
            </a:prstGeom>
            <a:noFill/>
            <a:ln>
              <a:noFill/>
            </a:ln>
          </p:spPr>
          <p:txBody>
            <a:bodyPr anchorCtr="0" anchor="ctr" bIns="76200" lIns="76200" spcFirstLastPara="1" rIns="76200" wrap="square" tIns="76200">
              <a:noAutofit/>
            </a:bodyPr>
            <a:lstStyle/>
            <a:p>
              <a:pPr indent="0" lvl="0" marL="0" marR="0" rtl="0" algn="l">
                <a:lnSpc>
                  <a:spcPct val="90000"/>
                </a:lnSpc>
                <a:spcBef>
                  <a:spcPts val="0"/>
                </a:spcBef>
                <a:spcAft>
                  <a:spcPts val="0"/>
                </a:spcAft>
                <a:buClr>
                  <a:schemeClr val="lt1"/>
                </a:buClr>
                <a:buSzPts val="2000"/>
                <a:buFont typeface="Century Gothic"/>
                <a:buNone/>
              </a:pPr>
              <a:r>
                <a:rPr b="0" i="0" lang="en-GB" sz="2000" u="none" cap="none" strike="noStrike">
                  <a:solidFill>
                    <a:schemeClr val="lt1"/>
                  </a:solidFill>
                  <a:latin typeface="Century Gothic"/>
                  <a:ea typeface="Century Gothic"/>
                  <a:cs typeface="Century Gothic"/>
                  <a:sym typeface="Century Gothic"/>
                </a:rPr>
                <a:t>If there is a body that is earning money for example a business, then they must prove that there will be serious harm to the degree that it will cause financial loss. </a:t>
              </a:r>
              <a:endParaRPr b="0" i="0" sz="2000" u="none" cap="none" strike="noStrike">
                <a:solidFill>
                  <a:schemeClr val="lt1"/>
                </a:solidFill>
                <a:latin typeface="Century Gothic"/>
                <a:ea typeface="Century Gothic"/>
                <a:cs typeface="Century Gothic"/>
                <a:sym typeface="Century Gothic"/>
              </a:endParaRPr>
            </a:p>
          </p:txBody>
        </p:sp>
        <p:sp>
          <p:nvSpPr>
            <p:cNvPr id="2100" name="Google Shape;2100;p2"/>
            <p:cNvSpPr/>
            <p:nvPr/>
          </p:nvSpPr>
          <p:spPr>
            <a:xfrm>
              <a:off x="0" y="2699158"/>
              <a:ext cx="10554600" cy="794400"/>
            </a:xfrm>
            <a:prstGeom prst="roundRect">
              <a:avLst>
                <a:gd fmla="val 16667" name="adj"/>
              </a:avLst>
            </a:prstGeom>
            <a:solidFill>
              <a:srgbClr val="F0385D"/>
            </a:solidFill>
            <a:ln cap="rnd"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1" name="Google Shape;2101;p2"/>
            <p:cNvSpPr txBox="1"/>
            <p:nvPr/>
          </p:nvSpPr>
          <p:spPr>
            <a:xfrm>
              <a:off x="38784" y="2737942"/>
              <a:ext cx="10476900" cy="717000"/>
            </a:xfrm>
            <a:prstGeom prst="rect">
              <a:avLst/>
            </a:prstGeom>
            <a:noFill/>
            <a:ln>
              <a:noFill/>
            </a:ln>
          </p:spPr>
          <p:txBody>
            <a:bodyPr anchorCtr="0" anchor="ctr" bIns="76200" lIns="76200" spcFirstLastPara="1" rIns="76200" wrap="square" tIns="76200">
              <a:noAutofit/>
            </a:bodyPr>
            <a:lstStyle/>
            <a:p>
              <a:pPr indent="0" lvl="0" marL="0" marR="0" rtl="0" algn="l">
                <a:lnSpc>
                  <a:spcPct val="90000"/>
                </a:lnSpc>
                <a:spcBef>
                  <a:spcPts val="0"/>
                </a:spcBef>
                <a:spcAft>
                  <a:spcPts val="0"/>
                </a:spcAft>
                <a:buClr>
                  <a:schemeClr val="lt1"/>
                </a:buClr>
                <a:buSzPts val="2000"/>
                <a:buFont typeface="Century Gothic"/>
                <a:buNone/>
              </a:pPr>
              <a:r>
                <a:rPr b="0" i="0" lang="en-GB" sz="2000" u="none" cap="none" strike="noStrike">
                  <a:solidFill>
                    <a:schemeClr val="lt1"/>
                  </a:solidFill>
                  <a:latin typeface="Century Gothic"/>
                  <a:ea typeface="Century Gothic"/>
                  <a:cs typeface="Century Gothic"/>
                  <a:sym typeface="Century Gothic"/>
                </a:rPr>
                <a:t>Jammel v Dow Jones and Co Inc [2005] EWCA Civ 75. </a:t>
              </a:r>
              <a:endParaRPr b="0" i="0" sz="2000" u="none" cap="none" strike="noStrike">
                <a:solidFill>
                  <a:schemeClr val="lt1"/>
                </a:solidFill>
                <a:latin typeface="Century Gothic"/>
                <a:ea typeface="Century Gothic"/>
                <a:cs typeface="Century Gothic"/>
                <a:sym typeface="Century Gothic"/>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2106" name="Shape 2106"/>
        <p:cNvGrpSpPr/>
        <p:nvPr/>
      </p:nvGrpSpPr>
      <p:grpSpPr>
        <a:xfrm>
          <a:off x="0" y="0"/>
          <a:ext cx="0" cy="0"/>
          <a:chOff x="0" y="0"/>
          <a:chExt cx="0" cy="0"/>
        </a:xfrm>
      </p:grpSpPr>
      <p:sp>
        <p:nvSpPr>
          <p:cNvPr id="2107" name="Google Shape;2107;p3"/>
          <p:cNvSpPr/>
          <p:nvPr/>
        </p:nvSpPr>
        <p:spPr>
          <a:xfrm>
            <a:off x="0" y="0"/>
            <a:ext cx="12189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2108" name="Google Shape;2108;p3"/>
          <p:cNvSpPr/>
          <p:nvPr/>
        </p:nvSpPr>
        <p:spPr>
          <a:xfrm>
            <a:off x="-1" y="0"/>
            <a:ext cx="7552944" cy="6858000"/>
          </a:xfrm>
          <a:custGeom>
            <a:rect b="b" l="l" r="r" t="t"/>
            <a:pathLst>
              <a:path extrusionOk="0" h="6858000" w="7552944">
                <a:moveTo>
                  <a:pt x="0" y="0"/>
                </a:moveTo>
                <a:lnTo>
                  <a:pt x="1067477" y="0"/>
                </a:lnTo>
                <a:lnTo>
                  <a:pt x="2201779" y="0"/>
                </a:lnTo>
                <a:lnTo>
                  <a:pt x="7552944" y="0"/>
                </a:lnTo>
                <a:lnTo>
                  <a:pt x="7552944" y="1900238"/>
                </a:lnTo>
                <a:lnTo>
                  <a:pt x="7182528" y="2178050"/>
                </a:lnTo>
                <a:lnTo>
                  <a:pt x="7178294" y="2184400"/>
                </a:lnTo>
                <a:lnTo>
                  <a:pt x="7171944" y="2193925"/>
                </a:lnTo>
                <a:lnTo>
                  <a:pt x="7165594" y="2201863"/>
                </a:lnTo>
                <a:lnTo>
                  <a:pt x="7165594" y="2211388"/>
                </a:lnTo>
                <a:lnTo>
                  <a:pt x="7165594" y="2220913"/>
                </a:lnTo>
                <a:lnTo>
                  <a:pt x="7171944" y="2228850"/>
                </a:lnTo>
                <a:lnTo>
                  <a:pt x="7178294" y="2238375"/>
                </a:lnTo>
                <a:lnTo>
                  <a:pt x="7182528" y="2244725"/>
                </a:lnTo>
                <a:lnTo>
                  <a:pt x="7552944" y="2522538"/>
                </a:lnTo>
                <a:lnTo>
                  <a:pt x="7552944" y="6858000"/>
                </a:lnTo>
                <a:lnTo>
                  <a:pt x="2201779" y="6858000"/>
                </a:lnTo>
                <a:lnTo>
                  <a:pt x="1067477" y="6858000"/>
                </a:lnTo>
                <a:lnTo>
                  <a:pt x="0" y="685800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sp>
        <p:nvSpPr>
          <p:cNvPr id="2109" name="Google Shape;2109;p3"/>
          <p:cNvSpPr txBox="1"/>
          <p:nvPr>
            <p:ph type="title"/>
          </p:nvPr>
        </p:nvSpPr>
        <p:spPr>
          <a:xfrm>
            <a:off x="810000" y="447188"/>
            <a:ext cx="6098100" cy="1559400"/>
          </a:xfrm>
          <a:prstGeom prst="rect">
            <a:avLst/>
          </a:prstGeom>
          <a:noFill/>
          <a:ln>
            <a:noFill/>
          </a:ln>
          <a:effectLst>
            <a:outerShdw blurRad="50800">
              <a:srgbClr val="000000">
                <a:alpha val="60000"/>
              </a:srgbClr>
            </a:outerShdw>
          </a:effectLst>
        </p:spPr>
        <p:txBody>
          <a:bodyPr anchorCtr="0" anchor="b" bIns="45700" lIns="91425" spcFirstLastPara="1" rIns="91425" wrap="square" tIns="45700">
            <a:normAutofit/>
          </a:bodyPr>
          <a:lstStyle/>
          <a:p>
            <a:pPr indent="0" lvl="0" marL="0" rtl="0" algn="l">
              <a:spcBef>
                <a:spcPts val="0"/>
              </a:spcBef>
              <a:spcAft>
                <a:spcPts val="0"/>
              </a:spcAft>
              <a:buClr>
                <a:srgbClr val="FEFEFE"/>
              </a:buClr>
              <a:buSzPts val="4000"/>
              <a:buFont typeface="Century Gothic"/>
              <a:buNone/>
            </a:pPr>
            <a:r>
              <a:rPr i="1" lang="en-GB" u="sng"/>
              <a:t>Defamation</a:t>
            </a:r>
            <a:r>
              <a:rPr lang="en-GB"/>
              <a:t> </a:t>
            </a:r>
            <a:endParaRPr/>
          </a:p>
        </p:txBody>
      </p:sp>
      <p:sp>
        <p:nvSpPr>
          <p:cNvPr id="2110" name="Google Shape;2110;p3"/>
          <p:cNvSpPr txBox="1"/>
          <p:nvPr>
            <p:ph idx="1" type="body"/>
          </p:nvPr>
        </p:nvSpPr>
        <p:spPr>
          <a:xfrm>
            <a:off x="818712" y="2413000"/>
            <a:ext cx="6075300" cy="3632100"/>
          </a:xfrm>
          <a:prstGeom prst="rect">
            <a:avLst/>
          </a:prstGeom>
          <a:noFill/>
          <a:ln>
            <a:noFill/>
          </a:ln>
          <a:effectLst>
            <a:outerShdw blurRad="50800">
              <a:srgbClr val="000000">
                <a:alpha val="40000"/>
              </a:srgbClr>
            </a:outerShdw>
          </a:effectLst>
        </p:spPr>
        <p:txBody>
          <a:bodyPr anchorCtr="0" anchor="ctr" bIns="45700" lIns="91425" spcFirstLastPara="1" rIns="91425" wrap="square" tIns="45700">
            <a:normAutofit/>
          </a:bodyPr>
          <a:lstStyle/>
          <a:p>
            <a:pPr indent="-342900" lvl="0" marL="342900" rtl="0" algn="l">
              <a:spcBef>
                <a:spcPts val="0"/>
              </a:spcBef>
              <a:spcAft>
                <a:spcPts val="0"/>
              </a:spcAft>
              <a:buSzPts val="1800"/>
              <a:buChar char="🞆"/>
            </a:pPr>
            <a:r>
              <a:rPr lang="en-GB"/>
              <a:t>S.2 -  Defence of Truth – ‘’ Justification’’ </a:t>
            </a:r>
            <a:endParaRPr/>
          </a:p>
          <a:p>
            <a:pPr indent="-342900" lvl="0" marL="342900" rtl="0" algn="l">
              <a:spcBef>
                <a:spcPts val="960"/>
              </a:spcBef>
              <a:spcAft>
                <a:spcPts val="0"/>
              </a:spcAft>
              <a:buSzPts val="1800"/>
              <a:buChar char="🞆"/>
            </a:pPr>
            <a:r>
              <a:rPr lang="en-GB"/>
              <a:t>S.3 – Defence of Honest opinion.</a:t>
            </a:r>
            <a:endParaRPr/>
          </a:p>
          <a:p>
            <a:pPr indent="-342900" lvl="0" marL="342900" rtl="0" algn="l">
              <a:spcBef>
                <a:spcPts val="960"/>
              </a:spcBef>
              <a:spcAft>
                <a:spcPts val="0"/>
              </a:spcAft>
              <a:buSzPts val="1800"/>
              <a:buChar char="🞆"/>
            </a:pPr>
            <a:r>
              <a:rPr lang="en-GB"/>
              <a:t>S.4 – ‘’The defence of publication on the matter of public interest’’.</a:t>
            </a:r>
            <a:endParaRPr/>
          </a:p>
          <a:p>
            <a:pPr indent="-342900" lvl="0" marL="342900" rtl="0" algn="l">
              <a:spcBef>
                <a:spcPts val="960"/>
              </a:spcBef>
              <a:spcAft>
                <a:spcPts val="0"/>
              </a:spcAft>
              <a:buSzPts val="1800"/>
              <a:buChar char="🞆"/>
            </a:pPr>
            <a:r>
              <a:rPr lang="en-GB"/>
              <a:t>S.12 – power to order the defendant to publish a summary of judgment. </a:t>
            </a:r>
            <a:endParaRPr/>
          </a:p>
        </p:txBody>
      </p:sp>
      <p:sp>
        <p:nvSpPr>
          <p:cNvPr id="2111" name="Google Shape;2111;p3"/>
          <p:cNvSpPr/>
          <p:nvPr/>
        </p:nvSpPr>
        <p:spPr>
          <a:xfrm>
            <a:off x="8193746" y="958640"/>
            <a:ext cx="3354900" cy="4945200"/>
          </a:xfrm>
          <a:prstGeom prst="roundRect">
            <a:avLst>
              <a:gd fmla="val 3513" name="adj"/>
            </a:avLst>
          </a:prstGeom>
          <a:solidFill>
            <a:schemeClr val="lt1"/>
          </a:solidFill>
          <a:ln cap="rnd" cmpd="sng" w="15875">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entury Gothic"/>
              <a:ea typeface="Century Gothic"/>
              <a:cs typeface="Century Gothic"/>
              <a:sym typeface="Century Gothic"/>
            </a:endParaRPr>
          </a:p>
        </p:txBody>
      </p:sp>
      <p:pic>
        <p:nvPicPr>
          <p:cNvPr descr="Board Of Directors with solid fill" id="2112" name="Google Shape;2112;p3"/>
          <p:cNvPicPr preferRelativeResize="0"/>
          <p:nvPr/>
        </p:nvPicPr>
        <p:blipFill rotWithShape="1">
          <a:blip r:embed="rId3">
            <a:alphaModFix/>
          </a:blip>
          <a:srcRect b="0" l="0" r="0" t="0"/>
          <a:stretch/>
        </p:blipFill>
        <p:spPr>
          <a:xfrm>
            <a:off x="8507487" y="2056096"/>
            <a:ext cx="2735071" cy="2735071"/>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7" name="Shape 2117"/>
        <p:cNvGrpSpPr/>
        <p:nvPr/>
      </p:nvGrpSpPr>
      <p:grpSpPr>
        <a:xfrm>
          <a:off x="0" y="0"/>
          <a:ext cx="0" cy="0"/>
          <a:chOff x="0" y="0"/>
          <a:chExt cx="0" cy="0"/>
        </a:xfrm>
      </p:grpSpPr>
      <p:sp>
        <p:nvSpPr>
          <p:cNvPr id="2118" name="Google Shape;2118;p4"/>
          <p:cNvSpPr txBox="1"/>
          <p:nvPr>
            <p:ph type="title"/>
          </p:nvPr>
        </p:nvSpPr>
        <p:spPr>
          <a:xfrm>
            <a:off x="810000" y="447188"/>
            <a:ext cx="10572000" cy="970500"/>
          </a:xfrm>
          <a:prstGeom prst="rect">
            <a:avLst/>
          </a:prstGeom>
          <a:noFill/>
          <a:ln>
            <a:noFill/>
          </a:ln>
          <a:effectLst>
            <a:outerShdw blurRad="50800">
              <a:srgbClr val="000000">
                <a:alpha val="60000"/>
              </a:srgbClr>
            </a:outerShdw>
          </a:effectLst>
        </p:spPr>
        <p:txBody>
          <a:bodyPr anchorCtr="0" anchor="b" bIns="45700" lIns="91425" spcFirstLastPara="1" rIns="91425" wrap="square" tIns="45700">
            <a:noAutofit/>
          </a:bodyPr>
          <a:lstStyle/>
          <a:p>
            <a:pPr indent="0" lvl="0" marL="0" rtl="0" algn="ctr">
              <a:spcBef>
                <a:spcPts val="0"/>
              </a:spcBef>
              <a:spcAft>
                <a:spcPts val="0"/>
              </a:spcAft>
              <a:buClr>
                <a:srgbClr val="FEFEFE"/>
              </a:buClr>
              <a:buSzPts val="4000"/>
              <a:buFont typeface="Century Gothic"/>
              <a:buNone/>
            </a:pPr>
            <a:r>
              <a:rPr i="1" lang="en-GB" u="sng"/>
              <a:t>Defamation</a:t>
            </a:r>
            <a:endParaRPr/>
          </a:p>
        </p:txBody>
      </p:sp>
      <p:sp>
        <p:nvSpPr>
          <p:cNvPr id="2119" name="Google Shape;2119;p4"/>
          <p:cNvSpPr txBox="1"/>
          <p:nvPr>
            <p:ph idx="1" type="body"/>
          </p:nvPr>
        </p:nvSpPr>
        <p:spPr>
          <a:xfrm>
            <a:off x="814728" y="2174875"/>
            <a:ext cx="5190000" cy="576300"/>
          </a:xfrm>
          <a:prstGeom prst="rect">
            <a:avLst/>
          </a:prstGeom>
          <a:noFill/>
          <a:ln>
            <a:noFill/>
          </a:ln>
          <a:effectLst>
            <a:outerShdw blurRad="50800">
              <a:srgbClr val="000000">
                <a:alpha val="40000"/>
              </a:srgbClr>
            </a:outerShdw>
          </a:effectLst>
        </p:spPr>
        <p:txBody>
          <a:bodyPr anchorCtr="0" anchor="b" bIns="45700" lIns="91425" spcFirstLastPara="1" rIns="91425" wrap="square" tIns="45700">
            <a:noAutofit/>
          </a:bodyPr>
          <a:lstStyle/>
          <a:p>
            <a:pPr indent="0" lvl="0" marL="0" rtl="0" algn="ctr">
              <a:spcBef>
                <a:spcPts val="0"/>
              </a:spcBef>
              <a:spcAft>
                <a:spcPts val="0"/>
              </a:spcAft>
              <a:buSzPts val="2000"/>
              <a:buNone/>
            </a:pPr>
            <a:r>
              <a:rPr b="1" i="1" lang="en-GB" u="sng"/>
              <a:t>S.2 of the Defamation Act 2013</a:t>
            </a:r>
            <a:endParaRPr/>
          </a:p>
        </p:txBody>
      </p:sp>
      <p:sp>
        <p:nvSpPr>
          <p:cNvPr id="2120" name="Google Shape;2120;p4"/>
          <p:cNvSpPr txBox="1"/>
          <p:nvPr>
            <p:ph idx="2" type="body"/>
          </p:nvPr>
        </p:nvSpPr>
        <p:spPr>
          <a:xfrm>
            <a:off x="814729" y="2751138"/>
            <a:ext cx="5190000" cy="3109800"/>
          </a:xfrm>
          <a:prstGeom prst="rect">
            <a:avLst/>
          </a:prstGeom>
          <a:noFill/>
          <a:ln>
            <a:noFill/>
          </a:ln>
          <a:effectLst>
            <a:outerShdw blurRad="50800">
              <a:srgbClr val="000000">
                <a:alpha val="40000"/>
              </a:srgbClr>
            </a:outerShdw>
          </a:effectLst>
        </p:spPr>
        <p:txBody>
          <a:bodyPr anchorCtr="0" anchor="t" bIns="45700" lIns="91425" spcFirstLastPara="1" rIns="91425" wrap="square" tIns="45700">
            <a:normAutofit/>
          </a:bodyPr>
          <a:lstStyle/>
          <a:p>
            <a:pPr indent="-342900" lvl="0" marL="342900" rtl="0" algn="l">
              <a:spcBef>
                <a:spcPts val="0"/>
              </a:spcBef>
              <a:spcAft>
                <a:spcPts val="0"/>
              </a:spcAft>
              <a:buSzPts val="1800"/>
              <a:buChar char="🞆"/>
            </a:pPr>
            <a:r>
              <a:rPr lang="en-GB"/>
              <a:t>The defence of truth. </a:t>
            </a:r>
            <a:endParaRPr/>
          </a:p>
          <a:p>
            <a:pPr indent="-228600" lvl="0" marL="342900" rtl="0" algn="l">
              <a:spcBef>
                <a:spcPts val="960"/>
              </a:spcBef>
              <a:spcAft>
                <a:spcPts val="0"/>
              </a:spcAft>
              <a:buSzPts val="1800"/>
              <a:buNone/>
            </a:pPr>
            <a:r>
              <a:t/>
            </a:r>
            <a:endParaRPr/>
          </a:p>
          <a:p>
            <a:pPr indent="-342900" lvl="0" marL="342900" rtl="0" algn="l">
              <a:spcBef>
                <a:spcPts val="960"/>
              </a:spcBef>
              <a:spcAft>
                <a:spcPts val="0"/>
              </a:spcAft>
              <a:buSzPts val="1800"/>
              <a:buChar char="🞆"/>
            </a:pPr>
            <a:r>
              <a:rPr lang="en-GB"/>
              <a:t>Hewson v TNL and ANL [2019] EWHC 650 (QB). </a:t>
            </a:r>
            <a:endParaRPr/>
          </a:p>
          <a:p>
            <a:pPr indent="-228600" lvl="0" marL="342900" rtl="0" algn="l">
              <a:spcBef>
                <a:spcPts val="960"/>
              </a:spcBef>
              <a:spcAft>
                <a:spcPts val="0"/>
              </a:spcAft>
              <a:buSzPts val="1800"/>
              <a:buNone/>
            </a:pPr>
            <a:r>
              <a:t/>
            </a:r>
            <a:endParaRPr/>
          </a:p>
          <a:p>
            <a:pPr indent="-228600" lvl="0" marL="342900" rtl="0" algn="l">
              <a:spcBef>
                <a:spcPts val="960"/>
              </a:spcBef>
              <a:spcAft>
                <a:spcPts val="0"/>
              </a:spcAft>
              <a:buSzPts val="1800"/>
              <a:buNone/>
            </a:pPr>
            <a:r>
              <a:t/>
            </a:r>
            <a:endParaRPr/>
          </a:p>
        </p:txBody>
      </p:sp>
      <p:sp>
        <p:nvSpPr>
          <p:cNvPr id="2121" name="Google Shape;2121;p4"/>
          <p:cNvSpPr txBox="1"/>
          <p:nvPr>
            <p:ph idx="3" type="body"/>
          </p:nvPr>
        </p:nvSpPr>
        <p:spPr>
          <a:xfrm>
            <a:off x="6187415" y="2174875"/>
            <a:ext cx="5194500" cy="576300"/>
          </a:xfrm>
          <a:prstGeom prst="rect">
            <a:avLst/>
          </a:prstGeom>
          <a:noFill/>
          <a:ln>
            <a:noFill/>
          </a:ln>
          <a:effectLst>
            <a:outerShdw blurRad="50800">
              <a:srgbClr val="000000">
                <a:alpha val="40000"/>
              </a:srgbClr>
            </a:outerShdw>
          </a:effectLst>
        </p:spPr>
        <p:txBody>
          <a:bodyPr anchorCtr="0" anchor="b" bIns="45700" lIns="91425" spcFirstLastPara="1" rIns="91425" wrap="square" tIns="45700">
            <a:noAutofit/>
          </a:bodyPr>
          <a:lstStyle/>
          <a:p>
            <a:pPr indent="0" lvl="0" marL="0" rtl="0" algn="ctr">
              <a:spcBef>
                <a:spcPts val="0"/>
              </a:spcBef>
              <a:spcAft>
                <a:spcPts val="0"/>
              </a:spcAft>
              <a:buSzPts val="2000"/>
              <a:buNone/>
            </a:pPr>
            <a:r>
              <a:rPr b="1" i="1" lang="en-GB" u="sng"/>
              <a:t>S.3 of the Defamation Act 2013 </a:t>
            </a:r>
            <a:endParaRPr/>
          </a:p>
        </p:txBody>
      </p:sp>
      <p:sp>
        <p:nvSpPr>
          <p:cNvPr id="2122" name="Google Shape;2122;p4"/>
          <p:cNvSpPr txBox="1"/>
          <p:nvPr>
            <p:ph idx="4" type="body"/>
          </p:nvPr>
        </p:nvSpPr>
        <p:spPr>
          <a:xfrm>
            <a:off x="6187415" y="2751138"/>
            <a:ext cx="5194500" cy="3109800"/>
          </a:xfrm>
          <a:prstGeom prst="rect">
            <a:avLst/>
          </a:prstGeom>
          <a:noFill/>
          <a:ln>
            <a:noFill/>
          </a:ln>
          <a:effectLst>
            <a:outerShdw blurRad="50800">
              <a:srgbClr val="000000">
                <a:alpha val="40000"/>
              </a:srgbClr>
            </a:outerShdw>
          </a:effectLst>
        </p:spPr>
        <p:txBody>
          <a:bodyPr anchorCtr="0" anchor="t" bIns="45700" lIns="91425" spcFirstLastPara="1" rIns="91425" wrap="square" tIns="45700">
            <a:normAutofit/>
          </a:bodyPr>
          <a:lstStyle/>
          <a:p>
            <a:pPr indent="-342900" lvl="0" marL="342900" rtl="0" algn="l">
              <a:spcBef>
                <a:spcPts val="0"/>
              </a:spcBef>
              <a:spcAft>
                <a:spcPts val="0"/>
              </a:spcAft>
              <a:buSzPts val="1800"/>
              <a:buChar char="🞆"/>
            </a:pPr>
            <a:r>
              <a:rPr lang="en-GB"/>
              <a:t>Common law defence of fair comment. </a:t>
            </a:r>
            <a:endParaRPr/>
          </a:p>
          <a:p>
            <a:pPr indent="-228600" lvl="0" marL="342900" rtl="0" algn="l">
              <a:spcBef>
                <a:spcPts val="960"/>
              </a:spcBef>
              <a:spcAft>
                <a:spcPts val="0"/>
              </a:spcAft>
              <a:buSzPts val="1800"/>
              <a:buNone/>
            </a:pPr>
            <a:r>
              <a:t/>
            </a:r>
            <a:endParaRPr/>
          </a:p>
          <a:p>
            <a:pPr indent="-342900" lvl="0" marL="342900" rtl="0" algn="l">
              <a:spcBef>
                <a:spcPts val="960"/>
              </a:spcBef>
              <a:spcAft>
                <a:spcPts val="0"/>
              </a:spcAft>
              <a:buSzPts val="1800"/>
              <a:buChar char="🞆"/>
            </a:pPr>
            <a:r>
              <a:rPr lang="en-GB"/>
              <a:t>Butt v Secretary of state for the home department [2017] EWHC 2619. </a:t>
            </a:r>
            <a:endParaRPr/>
          </a:p>
        </p:txBody>
      </p:sp>
      <p:pic>
        <p:nvPicPr>
          <p:cNvPr descr="Scales of justice with solid fill" id="2123" name="Google Shape;2123;p4"/>
          <p:cNvPicPr preferRelativeResize="0"/>
          <p:nvPr/>
        </p:nvPicPr>
        <p:blipFill rotWithShape="1">
          <a:blip r:embed="rId3">
            <a:alphaModFix/>
          </a:blip>
          <a:srcRect b="0" l="0" r="0" t="0"/>
          <a:stretch/>
        </p:blipFill>
        <p:spPr>
          <a:xfrm>
            <a:off x="10650428" y="5496412"/>
            <a:ext cx="914400" cy="914400"/>
          </a:xfrm>
          <a:prstGeom prst="rect">
            <a:avLst/>
          </a:prstGeom>
          <a:noFill/>
          <a:ln>
            <a:noFill/>
          </a:ln>
        </p:spPr>
      </p:pic>
      <p:pic>
        <p:nvPicPr>
          <p:cNvPr descr="Scales of justice with solid fill" id="2124" name="Google Shape;2124;p4"/>
          <p:cNvPicPr preferRelativeResize="0"/>
          <p:nvPr/>
        </p:nvPicPr>
        <p:blipFill rotWithShape="1">
          <a:blip r:embed="rId3">
            <a:alphaModFix/>
          </a:blip>
          <a:srcRect b="0" l="0" r="0" t="0"/>
          <a:stretch/>
        </p:blipFill>
        <p:spPr>
          <a:xfrm>
            <a:off x="187557" y="82549"/>
            <a:ext cx="914400" cy="9144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9" name="Shape 2129"/>
        <p:cNvGrpSpPr/>
        <p:nvPr/>
      </p:nvGrpSpPr>
      <p:grpSpPr>
        <a:xfrm>
          <a:off x="0" y="0"/>
          <a:ext cx="0" cy="0"/>
          <a:chOff x="0" y="0"/>
          <a:chExt cx="0" cy="0"/>
        </a:xfrm>
      </p:grpSpPr>
      <p:sp>
        <p:nvSpPr>
          <p:cNvPr id="2130" name="Google Shape;2130;p5"/>
          <p:cNvSpPr txBox="1"/>
          <p:nvPr>
            <p:ph type="title"/>
          </p:nvPr>
        </p:nvSpPr>
        <p:spPr>
          <a:xfrm>
            <a:off x="810000" y="447188"/>
            <a:ext cx="10572000" cy="970500"/>
          </a:xfrm>
          <a:prstGeom prst="rect">
            <a:avLst/>
          </a:prstGeom>
          <a:noFill/>
          <a:ln>
            <a:noFill/>
          </a:ln>
          <a:effectLst>
            <a:outerShdw blurRad="50800">
              <a:srgbClr val="000000">
                <a:alpha val="60000"/>
              </a:srgbClr>
            </a:outerShdw>
          </a:effectLst>
        </p:spPr>
        <p:txBody>
          <a:bodyPr anchorCtr="0" anchor="b" bIns="45700" lIns="91425" spcFirstLastPara="1" rIns="91425" wrap="square" tIns="45700">
            <a:noAutofit/>
          </a:bodyPr>
          <a:lstStyle/>
          <a:p>
            <a:pPr indent="0" lvl="0" marL="0" rtl="0" algn="ctr">
              <a:spcBef>
                <a:spcPts val="0"/>
              </a:spcBef>
              <a:spcAft>
                <a:spcPts val="0"/>
              </a:spcAft>
              <a:buClr>
                <a:srgbClr val="FEFEFE"/>
              </a:buClr>
              <a:buSzPts val="4000"/>
              <a:buFont typeface="Century Gothic"/>
              <a:buNone/>
            </a:pPr>
            <a:r>
              <a:rPr i="1" lang="en-GB" u="sng"/>
              <a:t>Defamation</a:t>
            </a:r>
            <a:r>
              <a:rPr lang="en-GB"/>
              <a:t> </a:t>
            </a:r>
            <a:endParaRPr/>
          </a:p>
        </p:txBody>
      </p:sp>
      <p:sp>
        <p:nvSpPr>
          <p:cNvPr id="2131" name="Google Shape;2131;p5"/>
          <p:cNvSpPr txBox="1"/>
          <p:nvPr>
            <p:ph idx="1" type="body"/>
          </p:nvPr>
        </p:nvSpPr>
        <p:spPr>
          <a:xfrm>
            <a:off x="814728" y="2174875"/>
            <a:ext cx="5190000" cy="576300"/>
          </a:xfrm>
          <a:prstGeom prst="rect">
            <a:avLst/>
          </a:prstGeom>
          <a:noFill/>
          <a:ln>
            <a:noFill/>
          </a:ln>
          <a:effectLst>
            <a:outerShdw blurRad="50800">
              <a:srgbClr val="000000">
                <a:alpha val="40000"/>
              </a:srgbClr>
            </a:outerShdw>
          </a:effectLst>
        </p:spPr>
        <p:txBody>
          <a:bodyPr anchorCtr="0" anchor="b" bIns="45700" lIns="91425" spcFirstLastPara="1" rIns="91425" wrap="square" tIns="45700">
            <a:noAutofit/>
          </a:bodyPr>
          <a:lstStyle/>
          <a:p>
            <a:pPr indent="0" lvl="0" marL="0" rtl="0" algn="ctr">
              <a:spcBef>
                <a:spcPts val="0"/>
              </a:spcBef>
              <a:spcAft>
                <a:spcPts val="0"/>
              </a:spcAft>
              <a:buSzPts val="2000"/>
              <a:buNone/>
            </a:pPr>
            <a:r>
              <a:rPr b="1" i="1" lang="en-GB" u="sng"/>
              <a:t>S.4 of the Defamation Act 2013 </a:t>
            </a:r>
            <a:endParaRPr/>
          </a:p>
        </p:txBody>
      </p:sp>
      <p:sp>
        <p:nvSpPr>
          <p:cNvPr id="2132" name="Google Shape;2132;p5"/>
          <p:cNvSpPr txBox="1"/>
          <p:nvPr>
            <p:ph idx="2" type="body"/>
          </p:nvPr>
        </p:nvSpPr>
        <p:spPr>
          <a:xfrm>
            <a:off x="814729" y="2751138"/>
            <a:ext cx="5190000" cy="3109800"/>
          </a:xfrm>
          <a:prstGeom prst="rect">
            <a:avLst/>
          </a:prstGeom>
          <a:noFill/>
          <a:ln>
            <a:noFill/>
          </a:ln>
          <a:effectLst>
            <a:outerShdw blurRad="50800">
              <a:srgbClr val="000000">
                <a:alpha val="40000"/>
              </a:srgbClr>
            </a:outerShdw>
          </a:effectLst>
        </p:spPr>
        <p:txBody>
          <a:bodyPr anchorCtr="0" anchor="t" bIns="45700" lIns="91425" spcFirstLastPara="1" rIns="91425" wrap="square" tIns="45700">
            <a:normAutofit/>
          </a:bodyPr>
          <a:lstStyle/>
          <a:p>
            <a:pPr indent="-342900" lvl="0" marL="342900" rtl="0" algn="l">
              <a:spcBef>
                <a:spcPts val="0"/>
              </a:spcBef>
              <a:spcAft>
                <a:spcPts val="0"/>
              </a:spcAft>
              <a:buSzPts val="1800"/>
              <a:buChar char="🞆"/>
            </a:pPr>
            <a:r>
              <a:rPr lang="en-GB"/>
              <a:t>Economou v de Freitas [ 2016] EWHC 1853  (QB). </a:t>
            </a:r>
            <a:endParaRPr/>
          </a:p>
          <a:p>
            <a:pPr indent="-228600" lvl="0" marL="342900" rtl="0" algn="l">
              <a:spcBef>
                <a:spcPts val="960"/>
              </a:spcBef>
              <a:spcAft>
                <a:spcPts val="0"/>
              </a:spcAft>
              <a:buSzPts val="1800"/>
              <a:buNone/>
            </a:pPr>
            <a:r>
              <a:t/>
            </a:r>
            <a:endParaRPr/>
          </a:p>
          <a:p>
            <a:pPr indent="-342900" lvl="0" marL="342900" rtl="0" algn="l">
              <a:spcBef>
                <a:spcPts val="960"/>
              </a:spcBef>
              <a:spcAft>
                <a:spcPts val="0"/>
              </a:spcAft>
              <a:buSzPts val="1800"/>
              <a:buChar char="🞆"/>
            </a:pPr>
            <a:r>
              <a:rPr lang="en-GB"/>
              <a:t>Doyle v Smith [2018] EWHC 2935 (QB) </a:t>
            </a:r>
            <a:endParaRPr/>
          </a:p>
        </p:txBody>
      </p:sp>
      <p:sp>
        <p:nvSpPr>
          <p:cNvPr id="2133" name="Google Shape;2133;p5"/>
          <p:cNvSpPr txBox="1"/>
          <p:nvPr>
            <p:ph idx="3" type="body"/>
          </p:nvPr>
        </p:nvSpPr>
        <p:spPr>
          <a:xfrm>
            <a:off x="6187415" y="2174875"/>
            <a:ext cx="5194500" cy="576300"/>
          </a:xfrm>
          <a:prstGeom prst="rect">
            <a:avLst/>
          </a:prstGeom>
          <a:noFill/>
          <a:ln>
            <a:noFill/>
          </a:ln>
          <a:effectLst>
            <a:outerShdw blurRad="50800">
              <a:srgbClr val="000000">
                <a:alpha val="40000"/>
              </a:srgbClr>
            </a:outerShdw>
          </a:effectLst>
        </p:spPr>
        <p:txBody>
          <a:bodyPr anchorCtr="0" anchor="b" bIns="45700" lIns="91425" spcFirstLastPara="1" rIns="91425" wrap="square" tIns="45700">
            <a:noAutofit/>
          </a:bodyPr>
          <a:lstStyle/>
          <a:p>
            <a:pPr indent="0" lvl="0" marL="0" rtl="0" algn="ctr">
              <a:spcBef>
                <a:spcPts val="0"/>
              </a:spcBef>
              <a:spcAft>
                <a:spcPts val="0"/>
              </a:spcAft>
              <a:buSzPts val="2000"/>
              <a:buNone/>
            </a:pPr>
            <a:r>
              <a:rPr b="1" i="1" lang="en-GB" u="sng"/>
              <a:t>S.12 of the Defamation Act 2013</a:t>
            </a:r>
            <a:endParaRPr/>
          </a:p>
        </p:txBody>
      </p:sp>
      <p:sp>
        <p:nvSpPr>
          <p:cNvPr id="2134" name="Google Shape;2134;p5"/>
          <p:cNvSpPr txBox="1"/>
          <p:nvPr>
            <p:ph idx="4" type="body"/>
          </p:nvPr>
        </p:nvSpPr>
        <p:spPr>
          <a:xfrm>
            <a:off x="6187415" y="2751138"/>
            <a:ext cx="5194500" cy="3109800"/>
          </a:xfrm>
          <a:prstGeom prst="rect">
            <a:avLst/>
          </a:prstGeom>
          <a:noFill/>
          <a:ln>
            <a:noFill/>
          </a:ln>
          <a:effectLst>
            <a:outerShdw blurRad="50800">
              <a:srgbClr val="000000">
                <a:alpha val="40000"/>
              </a:srgbClr>
            </a:outerShdw>
          </a:effectLst>
        </p:spPr>
        <p:txBody>
          <a:bodyPr anchorCtr="0" anchor="t" bIns="45700" lIns="91425" spcFirstLastPara="1" rIns="91425" wrap="square" tIns="45700">
            <a:normAutofit/>
          </a:bodyPr>
          <a:lstStyle/>
          <a:p>
            <a:pPr indent="-342900" lvl="0" marL="342900" rtl="0" algn="l">
              <a:spcBef>
                <a:spcPts val="0"/>
              </a:spcBef>
              <a:spcAft>
                <a:spcPts val="0"/>
              </a:spcAft>
              <a:buSzPts val="1800"/>
              <a:buChar char="🞆"/>
            </a:pPr>
            <a:r>
              <a:rPr lang="en-GB"/>
              <a:t>Monir v Wood [2018] EWHC 3525 (QB). </a:t>
            </a:r>
            <a:endParaRPr/>
          </a:p>
          <a:p>
            <a:pPr indent="-228600" lvl="0" marL="342900" rtl="0" algn="l">
              <a:spcBef>
                <a:spcPts val="960"/>
              </a:spcBef>
              <a:spcAft>
                <a:spcPts val="0"/>
              </a:spcAft>
              <a:buSzPts val="1800"/>
              <a:buNone/>
            </a:pPr>
            <a:r>
              <a:t/>
            </a:r>
            <a:endParaRPr/>
          </a:p>
          <a:p>
            <a:pPr indent="-342900" lvl="0" marL="342900" rtl="0" algn="l">
              <a:spcBef>
                <a:spcPts val="960"/>
              </a:spcBef>
              <a:spcAft>
                <a:spcPts val="0"/>
              </a:spcAft>
              <a:buSzPts val="1800"/>
              <a:buChar char="🞆"/>
            </a:pPr>
            <a:r>
              <a:rPr lang="en-GB"/>
              <a:t>Interfere with article 10 right- but is justified. </a:t>
            </a:r>
            <a:endParaRPr/>
          </a:p>
        </p:txBody>
      </p:sp>
      <p:pic>
        <p:nvPicPr>
          <p:cNvPr descr="Scales of justice with solid fill" id="2135" name="Google Shape;2135;p5"/>
          <p:cNvPicPr preferRelativeResize="0"/>
          <p:nvPr/>
        </p:nvPicPr>
        <p:blipFill rotWithShape="1">
          <a:blip r:embed="rId3">
            <a:alphaModFix/>
          </a:blip>
          <a:srcRect b="0" l="0" r="0" t="0"/>
          <a:stretch/>
        </p:blipFill>
        <p:spPr>
          <a:xfrm>
            <a:off x="10802828" y="5496412"/>
            <a:ext cx="914400" cy="914400"/>
          </a:xfrm>
          <a:prstGeom prst="rect">
            <a:avLst/>
          </a:prstGeom>
          <a:noFill/>
          <a:ln>
            <a:noFill/>
          </a:ln>
        </p:spPr>
      </p:pic>
      <p:pic>
        <p:nvPicPr>
          <p:cNvPr descr="Scales of justice with solid fill" id="2136" name="Google Shape;2136;p5"/>
          <p:cNvPicPr preferRelativeResize="0"/>
          <p:nvPr/>
        </p:nvPicPr>
        <p:blipFill rotWithShape="1">
          <a:blip r:embed="rId3">
            <a:alphaModFix/>
          </a:blip>
          <a:srcRect b="0" l="0" r="0" t="0"/>
          <a:stretch/>
        </p:blipFill>
        <p:spPr>
          <a:xfrm>
            <a:off x="357529" y="5496412"/>
            <a:ext cx="914400" cy="9144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1" name="Shape 2141"/>
        <p:cNvGrpSpPr/>
        <p:nvPr/>
      </p:nvGrpSpPr>
      <p:grpSpPr>
        <a:xfrm>
          <a:off x="0" y="0"/>
          <a:ext cx="0" cy="0"/>
          <a:chOff x="0" y="0"/>
          <a:chExt cx="0" cy="0"/>
        </a:xfrm>
      </p:grpSpPr>
      <p:sp>
        <p:nvSpPr>
          <p:cNvPr id="2142" name="Google Shape;2142;p6"/>
          <p:cNvSpPr txBox="1"/>
          <p:nvPr>
            <p:ph type="title"/>
          </p:nvPr>
        </p:nvSpPr>
        <p:spPr>
          <a:xfrm>
            <a:off x="810000" y="447188"/>
            <a:ext cx="10572000" cy="970500"/>
          </a:xfrm>
          <a:prstGeom prst="rect">
            <a:avLst/>
          </a:prstGeom>
          <a:noFill/>
          <a:ln>
            <a:noFill/>
          </a:ln>
          <a:effectLst>
            <a:outerShdw blurRad="50800">
              <a:srgbClr val="000000">
                <a:alpha val="60000"/>
              </a:srgbClr>
            </a:outerShdw>
          </a:effectLst>
        </p:spPr>
        <p:txBody>
          <a:bodyPr anchorCtr="0" anchor="b" bIns="45700" lIns="91425" spcFirstLastPara="1" rIns="91425" wrap="square" tIns="45700">
            <a:noAutofit/>
          </a:bodyPr>
          <a:lstStyle/>
          <a:p>
            <a:pPr indent="0" lvl="0" marL="0" rtl="0" algn="ctr">
              <a:spcBef>
                <a:spcPts val="0"/>
              </a:spcBef>
              <a:spcAft>
                <a:spcPts val="0"/>
              </a:spcAft>
              <a:buClr>
                <a:srgbClr val="FEFEFE"/>
              </a:buClr>
              <a:buSzPts val="4000"/>
              <a:buFont typeface="Century Gothic"/>
              <a:buNone/>
            </a:pPr>
            <a:r>
              <a:rPr lang="en-GB"/>
              <a:t>Protection of journalists’ sources –</a:t>
            </a:r>
            <a:br>
              <a:rPr lang="en-GB"/>
            </a:br>
            <a:r>
              <a:rPr lang="en-GB">
                <a:solidFill>
                  <a:schemeClr val="lt1"/>
                </a:solidFill>
              </a:rPr>
              <a:t>S.10 Contempt of Court Act 1981</a:t>
            </a:r>
            <a:endParaRPr i="1" u="sng">
              <a:solidFill>
                <a:schemeClr val="lt1"/>
              </a:solidFill>
            </a:endParaRPr>
          </a:p>
        </p:txBody>
      </p:sp>
      <p:sp>
        <p:nvSpPr>
          <p:cNvPr id="2143" name="Google Shape;2143;p6"/>
          <p:cNvSpPr txBox="1"/>
          <p:nvPr>
            <p:ph idx="1" type="body"/>
          </p:nvPr>
        </p:nvSpPr>
        <p:spPr>
          <a:xfrm>
            <a:off x="818712" y="2222287"/>
            <a:ext cx="10554600" cy="3636600"/>
          </a:xfrm>
          <a:prstGeom prst="rect">
            <a:avLst/>
          </a:prstGeom>
          <a:noFill/>
          <a:ln>
            <a:noFill/>
          </a:ln>
          <a:effectLst>
            <a:outerShdw blurRad="50800">
              <a:srgbClr val="000000">
                <a:alpha val="40000"/>
              </a:srgbClr>
            </a:outerShdw>
          </a:effectLst>
        </p:spPr>
        <p:txBody>
          <a:bodyPr anchorCtr="0" anchor="ctr" bIns="45700" lIns="91425" spcFirstLastPara="1" rIns="91425" wrap="square" tIns="45700">
            <a:normAutofit/>
          </a:bodyPr>
          <a:lstStyle/>
          <a:p>
            <a:pPr indent="-342900" lvl="0" marL="342900" rtl="0" algn="l">
              <a:spcBef>
                <a:spcPts val="0"/>
              </a:spcBef>
              <a:spcAft>
                <a:spcPts val="0"/>
              </a:spcAft>
              <a:buSzPts val="1800"/>
              <a:buChar char="🞆"/>
            </a:pPr>
            <a:r>
              <a:rPr lang="en-GB"/>
              <a:t>No court may require a person to disclose, nor is any person guilty of contempt of court for refusing to disclose, the source of information contained in a publication for which he is responsible.</a:t>
            </a:r>
            <a:endParaRPr/>
          </a:p>
          <a:p>
            <a:pPr indent="-342900" lvl="0" marL="342900" rtl="0" algn="l">
              <a:spcBef>
                <a:spcPts val="960"/>
              </a:spcBef>
              <a:spcAft>
                <a:spcPts val="0"/>
              </a:spcAft>
              <a:buSzPts val="1800"/>
              <a:buChar char="🞆"/>
            </a:pPr>
            <a:r>
              <a:rPr lang="en-GB"/>
              <a:t>The courts may order disclosure in the interests of justice or national security or for the prevention of disorder or crime.</a:t>
            </a:r>
            <a:endParaRPr/>
          </a:p>
          <a:p>
            <a:pPr indent="-342900" lvl="0" marL="342900" rtl="0" algn="l">
              <a:spcBef>
                <a:spcPts val="960"/>
              </a:spcBef>
              <a:spcAft>
                <a:spcPts val="0"/>
              </a:spcAft>
              <a:buSzPts val="1800"/>
              <a:buChar char="🞆"/>
            </a:pPr>
            <a:r>
              <a:rPr lang="en-GB"/>
              <a:t>However, S.3 Human Rights Act 1998 requires the courts to interpret S.10 with Article 10 ECHR (freedom of expression) so far as possible.</a:t>
            </a:r>
            <a:endParaRPr/>
          </a:p>
          <a:p>
            <a:pPr indent="-342900" lvl="0" marL="342900" rtl="0" algn="l">
              <a:spcBef>
                <a:spcPts val="960"/>
              </a:spcBef>
              <a:spcAft>
                <a:spcPts val="0"/>
              </a:spcAft>
              <a:buSzPts val="1800"/>
              <a:buChar char="🞆"/>
            </a:pPr>
            <a:r>
              <a:rPr lang="en-GB"/>
              <a:t>Case law suggests the courts are very likely to order disclosure on national security grounds.</a:t>
            </a:r>
            <a:endParaRPr/>
          </a:p>
          <a:p>
            <a:pPr indent="0" lvl="0" marL="0" rtl="0" algn="l">
              <a:spcBef>
                <a:spcPts val="960"/>
              </a:spcBef>
              <a:spcAft>
                <a:spcPts val="0"/>
              </a:spcAft>
              <a:buSzPts val="18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82983C-BACF-47D7-A776-087889ACD948}"/>
              </a:ext>
            </a:extLst>
          </p:cNvPr>
          <p:cNvSpPr>
            <a:spLocks noGrp="1"/>
          </p:cNvSpPr>
          <p:nvPr>
            <p:ph type="title"/>
          </p:nvPr>
        </p:nvSpPr>
        <p:spPr/>
        <p:txBody>
          <a:bodyPr/>
          <a:lstStyle/>
          <a:p>
            <a:pPr algn="ctr"/>
            <a:r>
              <a:rPr lang="en-GB" i="1" u="sng" dirty="0"/>
              <a:t>Scenario </a:t>
            </a:r>
          </a:p>
        </p:txBody>
      </p:sp>
      <p:sp>
        <p:nvSpPr>
          <p:cNvPr id="3" name="Content Placeholder 2">
            <a:extLst>
              <a:ext uri="{FF2B5EF4-FFF2-40B4-BE49-F238E27FC236}">
                <a16:creationId xmlns:a16="http://schemas.microsoft.com/office/drawing/2014/main" id="{97E23B4A-324E-4E2F-B540-CD5492E28E3A}"/>
              </a:ext>
            </a:extLst>
          </p:cNvPr>
          <p:cNvSpPr>
            <a:spLocks noGrp="1"/>
          </p:cNvSpPr>
          <p:nvPr>
            <p:ph idx="1"/>
          </p:nvPr>
        </p:nvSpPr>
        <p:spPr/>
        <p:txBody>
          <a:bodyPr/>
          <a:lstStyle/>
          <a:p>
            <a:r>
              <a:rPr lang="en-GB" dirty="0"/>
              <a:t>Mary owns a café called ‘ Marty’s’, named after her eldest son. Bertha ordered from the café and sat in the café and ate. Paying in full and then leaving the Café after complementing Marys food. That same evening, Bertha posted a lengthy status on face book accusing the Café of being unclean and that the food was not to a high standard. She went on to accuse Mary of being rude and charging her a different price compared to the other customers. Along with a number of further allegations which would cause considerable damage to Mary’s business. The article was later sent to a local newspaper and published on the front page. </a:t>
            </a:r>
          </a:p>
          <a:p>
            <a:endParaRPr lang="en-GB" dirty="0"/>
          </a:p>
          <a:p>
            <a:r>
              <a:rPr lang="en-GB" dirty="0"/>
              <a:t>Can Mary bring a case against Bertha for defamation? </a:t>
            </a:r>
          </a:p>
        </p:txBody>
      </p:sp>
    </p:spTree>
    <p:extLst>
      <p:ext uri="{BB962C8B-B14F-4D97-AF65-F5344CB8AC3E}">
        <p14:creationId xmlns:p14="http://schemas.microsoft.com/office/powerpoint/2010/main" val="1008045915"/>
      </p:ext>
    </p:extLst>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8" name="Shape 2148"/>
        <p:cNvGrpSpPr/>
        <p:nvPr/>
      </p:nvGrpSpPr>
      <p:grpSpPr>
        <a:xfrm>
          <a:off x="0" y="0"/>
          <a:ext cx="0" cy="0"/>
          <a:chOff x="0" y="0"/>
          <a:chExt cx="0" cy="0"/>
        </a:xfrm>
      </p:grpSpPr>
      <p:sp>
        <p:nvSpPr>
          <p:cNvPr id="2149" name="Google Shape;2149;p7"/>
          <p:cNvSpPr txBox="1"/>
          <p:nvPr>
            <p:ph type="title"/>
          </p:nvPr>
        </p:nvSpPr>
        <p:spPr>
          <a:xfrm>
            <a:off x="810000" y="447188"/>
            <a:ext cx="10572000" cy="970500"/>
          </a:xfrm>
          <a:prstGeom prst="rect">
            <a:avLst/>
          </a:prstGeom>
          <a:noFill/>
          <a:ln>
            <a:noFill/>
          </a:ln>
          <a:effectLst>
            <a:outerShdw blurRad="50800">
              <a:srgbClr val="000000">
                <a:alpha val="60000"/>
              </a:srgbClr>
            </a:outerShdw>
          </a:effectLst>
        </p:spPr>
        <p:txBody>
          <a:bodyPr anchorCtr="0" anchor="b" bIns="45700" lIns="91425" spcFirstLastPara="1" rIns="91425" wrap="square" tIns="45700">
            <a:noAutofit/>
          </a:bodyPr>
          <a:lstStyle/>
          <a:p>
            <a:pPr indent="0" lvl="0" marL="0" rtl="0" algn="ctr">
              <a:spcBef>
                <a:spcPts val="0"/>
              </a:spcBef>
              <a:spcAft>
                <a:spcPts val="0"/>
              </a:spcAft>
              <a:buClr>
                <a:srgbClr val="FEFEFE"/>
              </a:buClr>
              <a:buSzPts val="4000"/>
              <a:buFont typeface="Century Gothic"/>
              <a:buNone/>
            </a:pPr>
            <a:r>
              <a:rPr i="1" lang="en-GB" u="sng"/>
              <a:t>The Defamation Act 2013 problems?  </a:t>
            </a:r>
            <a:endParaRPr/>
          </a:p>
        </p:txBody>
      </p:sp>
      <p:pic>
        <p:nvPicPr>
          <p:cNvPr id="2150" name="Google Shape;2150;p7"/>
          <p:cNvPicPr preferRelativeResize="0"/>
          <p:nvPr/>
        </p:nvPicPr>
        <p:blipFill rotWithShape="1">
          <a:blip r:embed="rId3">
            <a:alphaModFix/>
          </a:blip>
          <a:srcRect b="34667" l="23665" r="920" t="44147"/>
          <a:stretch/>
        </p:blipFill>
        <p:spPr>
          <a:xfrm>
            <a:off x="0" y="3740343"/>
            <a:ext cx="5791200" cy="1087120"/>
          </a:xfrm>
          <a:prstGeom prst="rect">
            <a:avLst/>
          </a:prstGeom>
          <a:noFill/>
          <a:ln>
            <a:noFill/>
          </a:ln>
        </p:spPr>
      </p:pic>
      <p:pic>
        <p:nvPicPr>
          <p:cNvPr id="2151" name="Google Shape;2151;p7"/>
          <p:cNvPicPr preferRelativeResize="0"/>
          <p:nvPr/>
        </p:nvPicPr>
        <p:blipFill rotWithShape="1">
          <a:blip r:embed="rId4">
            <a:alphaModFix/>
          </a:blip>
          <a:srcRect b="9706" l="34166" r="13082" t="14518"/>
          <a:stretch/>
        </p:blipFill>
        <p:spPr>
          <a:xfrm>
            <a:off x="5902960" y="1850584"/>
            <a:ext cx="6370320" cy="5045131"/>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027933-D1AF-493D-AAD0-CE40596E5C07}"/>
              </a:ext>
            </a:extLst>
          </p:cNvPr>
          <p:cNvSpPr>
            <a:spLocks noGrp="1"/>
          </p:cNvSpPr>
          <p:nvPr>
            <p:ph type="title"/>
          </p:nvPr>
        </p:nvSpPr>
        <p:spPr/>
        <p:txBody>
          <a:bodyPr/>
          <a:lstStyle/>
          <a:p>
            <a:pPr algn="ctr"/>
            <a:r>
              <a:rPr lang="en-GB" i="1" u="sng" dirty="0"/>
              <a:t>Activity </a:t>
            </a:r>
            <a:endParaRPr lang="en-GB" dirty="0"/>
          </a:p>
        </p:txBody>
      </p:sp>
      <p:sp>
        <p:nvSpPr>
          <p:cNvPr id="3" name="Content Placeholder 2">
            <a:extLst>
              <a:ext uri="{FF2B5EF4-FFF2-40B4-BE49-F238E27FC236}">
                <a16:creationId xmlns:a16="http://schemas.microsoft.com/office/drawing/2014/main" id="{7BE4FFAB-9143-4C75-8CB8-785029E7495B}"/>
              </a:ext>
            </a:extLst>
          </p:cNvPr>
          <p:cNvSpPr>
            <a:spLocks noGrp="1"/>
          </p:cNvSpPr>
          <p:nvPr>
            <p:ph idx="1"/>
          </p:nvPr>
        </p:nvSpPr>
        <p:spPr/>
        <p:txBody>
          <a:bodyPr/>
          <a:lstStyle/>
          <a:p>
            <a:r>
              <a:rPr lang="en-GB" dirty="0"/>
              <a:t>In groups find a recent example of defamation. </a:t>
            </a:r>
          </a:p>
          <a:p>
            <a:r>
              <a:rPr lang="en-GB" dirty="0"/>
              <a:t>This can be anyone from a celebrity to a business. </a:t>
            </a:r>
          </a:p>
          <a:p>
            <a:r>
              <a:rPr lang="en-GB" dirty="0"/>
              <a:t>20 Minutes to do this and prepare to feedback to the class. </a:t>
            </a:r>
          </a:p>
          <a:p>
            <a:r>
              <a:rPr lang="en-GB" dirty="0"/>
              <a:t>Please include: 1. What the case is about?</a:t>
            </a:r>
          </a:p>
          <a:p>
            <a:r>
              <a:rPr lang="en-GB" dirty="0"/>
              <a:t>                            2. The Judgement </a:t>
            </a:r>
          </a:p>
          <a:p>
            <a:pPr marL="0" indent="0">
              <a:buNone/>
            </a:pPr>
            <a:endParaRPr lang="en-GB" dirty="0"/>
          </a:p>
        </p:txBody>
      </p:sp>
    </p:spTree>
    <p:extLst>
      <p:ext uri="{BB962C8B-B14F-4D97-AF65-F5344CB8AC3E}">
        <p14:creationId xmlns:p14="http://schemas.microsoft.com/office/powerpoint/2010/main" val="24796938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7806D9-8368-4D24-897D-D27B0A30B7C0}"/>
              </a:ext>
            </a:extLst>
          </p:cNvPr>
          <p:cNvSpPr>
            <a:spLocks noGrp="1"/>
          </p:cNvSpPr>
          <p:nvPr>
            <p:ph type="title"/>
          </p:nvPr>
        </p:nvSpPr>
        <p:spPr/>
        <p:txBody>
          <a:bodyPr/>
          <a:lstStyle/>
          <a:p>
            <a:pPr algn="ctr"/>
            <a:r>
              <a:rPr lang="en-GB" i="1" u="sng" dirty="0"/>
              <a:t>Some example answers </a:t>
            </a:r>
            <a:r>
              <a:rPr lang="en-GB" dirty="0"/>
              <a:t> </a:t>
            </a:r>
          </a:p>
        </p:txBody>
      </p:sp>
      <p:pic>
        <p:nvPicPr>
          <p:cNvPr id="1026" name="Picture 2" descr="Cardi B">
            <a:extLst>
              <a:ext uri="{FF2B5EF4-FFF2-40B4-BE49-F238E27FC236}">
                <a16:creationId xmlns:a16="http://schemas.microsoft.com/office/drawing/2014/main" id="{CBAF7055-5329-4244-99CD-25858203420E}"/>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55600" y="2350611"/>
            <a:ext cx="3048000" cy="17145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629DE5AA-F62A-4AA1-899D-11980B8670BF}"/>
              </a:ext>
            </a:extLst>
          </p:cNvPr>
          <p:cNvSpPr txBox="1"/>
          <p:nvPr/>
        </p:nvSpPr>
        <p:spPr>
          <a:xfrm>
            <a:off x="3698240" y="2550160"/>
            <a:ext cx="5466080" cy="1200329"/>
          </a:xfrm>
          <a:prstGeom prst="rect">
            <a:avLst/>
          </a:prstGeom>
          <a:noFill/>
        </p:spPr>
        <p:txBody>
          <a:bodyPr wrap="square" rtlCol="0">
            <a:spAutoFit/>
          </a:bodyPr>
          <a:lstStyle/>
          <a:p>
            <a:r>
              <a:rPr lang="en-GB" dirty="0"/>
              <a:t>Defamation law suit- awarded £2m in damages. </a:t>
            </a:r>
          </a:p>
          <a:p>
            <a:r>
              <a:rPr lang="en-GB" dirty="0"/>
              <a:t>Against Latasha </a:t>
            </a:r>
            <a:r>
              <a:rPr lang="en-GB" dirty="0" err="1"/>
              <a:t>Kebe</a:t>
            </a:r>
            <a:r>
              <a:rPr lang="en-GB" dirty="0"/>
              <a:t>. </a:t>
            </a:r>
          </a:p>
          <a:p>
            <a:r>
              <a:rPr lang="en-GB" dirty="0"/>
              <a:t>Degrading statements. </a:t>
            </a:r>
          </a:p>
        </p:txBody>
      </p:sp>
      <p:sp>
        <p:nvSpPr>
          <p:cNvPr id="7" name="TextBox 6">
            <a:extLst>
              <a:ext uri="{FF2B5EF4-FFF2-40B4-BE49-F238E27FC236}">
                <a16:creationId xmlns:a16="http://schemas.microsoft.com/office/drawing/2014/main" id="{DC1CE7A5-8D28-4F57-8FF7-231A6B7A4FB2}"/>
              </a:ext>
            </a:extLst>
          </p:cNvPr>
          <p:cNvSpPr txBox="1"/>
          <p:nvPr/>
        </p:nvSpPr>
        <p:spPr>
          <a:xfrm>
            <a:off x="2321560" y="4998084"/>
            <a:ext cx="6771640" cy="369332"/>
          </a:xfrm>
          <a:prstGeom prst="rect">
            <a:avLst/>
          </a:prstGeom>
          <a:noFill/>
        </p:spPr>
        <p:txBody>
          <a:bodyPr wrap="square">
            <a:spAutoFit/>
          </a:bodyPr>
          <a:lstStyle/>
          <a:p>
            <a:pPr algn="l"/>
            <a:r>
              <a:rPr lang="en-GB" b="0" i="1" dirty="0">
                <a:effectLst/>
                <a:latin typeface="Lato" panose="020F0502020204030203" pitchFamily="34" charset="0"/>
              </a:rPr>
              <a:t>Depp v News Group Newspapers</a:t>
            </a:r>
            <a:r>
              <a:rPr lang="en-GB" b="0" i="0" dirty="0">
                <a:effectLst/>
                <a:latin typeface="Lato" panose="020F0502020204030203" pitchFamily="34" charset="0"/>
              </a:rPr>
              <a:t> </a:t>
            </a:r>
            <a:r>
              <a:rPr lang="en-GB" b="0" i="0" u="none" strike="noStrike" dirty="0">
                <a:effectLst/>
                <a:latin typeface="Lato" panose="020F0502020204030203" pitchFamily="34" charset="0"/>
                <a:hlinkClick r:id="rId4">
                  <a:extLst>
                    <a:ext uri="{A12FA001-AC4F-418D-AE19-62706E023703}">
                      <ahyp:hlinkClr xmlns:ahyp="http://schemas.microsoft.com/office/drawing/2018/hyperlinkcolor" val="tx"/>
                    </a:ext>
                  </a:extLst>
                </a:hlinkClick>
              </a:rPr>
              <a:t>[2020] EWHC 2911 (QB</a:t>
            </a:r>
            <a:r>
              <a:rPr lang="en-GB" b="0" i="0" u="none" strike="noStrike" dirty="0">
                <a:solidFill>
                  <a:srgbClr val="8F8F8F"/>
                </a:solidFill>
                <a:effectLst/>
                <a:latin typeface="Lato" panose="020F0502020204030203" pitchFamily="34" charset="0"/>
                <a:hlinkClick r:id="rId4">
                  <a:extLst>
                    <a:ext uri="{A12FA001-AC4F-418D-AE19-62706E023703}">
                      <ahyp:hlinkClr xmlns:ahyp="http://schemas.microsoft.com/office/drawing/2018/hyperlinkcolor" val="tx"/>
                    </a:ext>
                  </a:extLst>
                </a:hlinkClick>
              </a:rPr>
              <a:t>)</a:t>
            </a:r>
            <a:endParaRPr lang="en-GB" b="0" i="0" dirty="0">
              <a:solidFill>
                <a:srgbClr val="444444"/>
              </a:solidFill>
              <a:effectLst/>
              <a:latin typeface="Lato" panose="020F0502020204030203" pitchFamily="34" charset="0"/>
            </a:endParaRPr>
          </a:p>
        </p:txBody>
      </p:sp>
      <p:pic>
        <p:nvPicPr>
          <p:cNvPr id="1028" name="Picture 4" descr="Johnny Depp (Creator) - TV Tropes">
            <a:extLst>
              <a:ext uri="{FF2B5EF4-FFF2-40B4-BE49-F238E27FC236}">
                <a16:creationId xmlns:a16="http://schemas.microsoft.com/office/drawing/2014/main" id="{0E90FD79-FB44-4D74-9743-F3605012AA6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127298" y="4222502"/>
            <a:ext cx="1734502" cy="26122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87034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BAD21EC9-9707-4723-8447-0D7FA381BA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23">
            <a:extLst>
              <a:ext uri="{FF2B5EF4-FFF2-40B4-BE49-F238E27FC236}">
                <a16:creationId xmlns:a16="http://schemas.microsoft.com/office/drawing/2014/main" id="{AABA95AA-8869-4123-BB01-8C85EFDF54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637005" cy="6858000"/>
          </a:xfrm>
          <a:custGeom>
            <a:avLst/>
            <a:gdLst>
              <a:gd name="connsiteX0" fmla="*/ 0 w 4637005"/>
              <a:gd name="connsiteY0" fmla="*/ 0 h 6858000"/>
              <a:gd name="connsiteX1" fmla="*/ 4637005 w 4637005"/>
              <a:gd name="connsiteY1" fmla="*/ 0 h 6858000"/>
              <a:gd name="connsiteX2" fmla="*/ 4637005 w 4637005"/>
              <a:gd name="connsiteY2" fmla="*/ 1900238 h 6858000"/>
              <a:gd name="connsiteX3" fmla="*/ 4266589 w 4637005"/>
              <a:gd name="connsiteY3" fmla="*/ 2178050 h 6858000"/>
              <a:gd name="connsiteX4" fmla="*/ 4262355 w 4637005"/>
              <a:gd name="connsiteY4" fmla="*/ 2184400 h 6858000"/>
              <a:gd name="connsiteX5" fmla="*/ 4256005 w 4637005"/>
              <a:gd name="connsiteY5" fmla="*/ 2193925 h 6858000"/>
              <a:gd name="connsiteX6" fmla="*/ 4249655 w 4637005"/>
              <a:gd name="connsiteY6" fmla="*/ 2201863 h 6858000"/>
              <a:gd name="connsiteX7" fmla="*/ 4249655 w 4637005"/>
              <a:gd name="connsiteY7" fmla="*/ 2211388 h 6858000"/>
              <a:gd name="connsiteX8" fmla="*/ 4249655 w 4637005"/>
              <a:gd name="connsiteY8" fmla="*/ 2220913 h 6858000"/>
              <a:gd name="connsiteX9" fmla="*/ 4256005 w 4637005"/>
              <a:gd name="connsiteY9" fmla="*/ 2228850 h 6858000"/>
              <a:gd name="connsiteX10" fmla="*/ 4262355 w 4637005"/>
              <a:gd name="connsiteY10" fmla="*/ 2238375 h 6858000"/>
              <a:gd name="connsiteX11" fmla="*/ 4266589 w 4637005"/>
              <a:gd name="connsiteY11" fmla="*/ 2244725 h 6858000"/>
              <a:gd name="connsiteX12" fmla="*/ 4637005 w 4637005"/>
              <a:gd name="connsiteY12" fmla="*/ 2522538 h 6858000"/>
              <a:gd name="connsiteX13" fmla="*/ 4637005 w 4637005"/>
              <a:gd name="connsiteY13" fmla="*/ 6858000 h 6858000"/>
              <a:gd name="connsiteX14" fmla="*/ 0 w 4637005"/>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37005" h="6858000">
                <a:moveTo>
                  <a:pt x="0" y="0"/>
                </a:moveTo>
                <a:lnTo>
                  <a:pt x="4637005" y="0"/>
                </a:lnTo>
                <a:lnTo>
                  <a:pt x="4637005" y="1900238"/>
                </a:lnTo>
                <a:lnTo>
                  <a:pt x="4266589" y="2178050"/>
                </a:lnTo>
                <a:lnTo>
                  <a:pt x="4262355" y="2184400"/>
                </a:lnTo>
                <a:lnTo>
                  <a:pt x="4256005" y="2193925"/>
                </a:lnTo>
                <a:lnTo>
                  <a:pt x="4249655" y="2201863"/>
                </a:lnTo>
                <a:lnTo>
                  <a:pt x="4249655" y="2211388"/>
                </a:lnTo>
                <a:lnTo>
                  <a:pt x="4249655" y="2220913"/>
                </a:lnTo>
                <a:lnTo>
                  <a:pt x="4256005" y="2228850"/>
                </a:lnTo>
                <a:lnTo>
                  <a:pt x="4262355" y="2238375"/>
                </a:lnTo>
                <a:lnTo>
                  <a:pt x="4266589" y="2244725"/>
                </a:lnTo>
                <a:lnTo>
                  <a:pt x="4637005" y="2522538"/>
                </a:lnTo>
                <a:lnTo>
                  <a:pt x="4637005" y="6858000"/>
                </a:lnTo>
                <a:lnTo>
                  <a:pt x="0" y="685800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9F4F115-6D1C-424D-9FAB-E2AAC2132A5A}"/>
              </a:ext>
            </a:extLst>
          </p:cNvPr>
          <p:cNvSpPr>
            <a:spLocks noGrp="1"/>
          </p:cNvSpPr>
          <p:nvPr>
            <p:ph type="title"/>
          </p:nvPr>
        </p:nvSpPr>
        <p:spPr>
          <a:xfrm>
            <a:off x="810001" y="447188"/>
            <a:ext cx="3413084" cy="1559412"/>
          </a:xfrm>
        </p:spPr>
        <p:txBody>
          <a:bodyPr vert="horz" lIns="91440" tIns="45720" rIns="91440" bIns="45720" rtlCol="0" anchor="b">
            <a:normAutofit/>
          </a:bodyPr>
          <a:lstStyle/>
          <a:p>
            <a:r>
              <a:rPr lang="en-US" sz="3200" i="1" u="sng"/>
              <a:t>Some examples </a:t>
            </a:r>
          </a:p>
        </p:txBody>
      </p:sp>
      <p:sp>
        <p:nvSpPr>
          <p:cNvPr id="7" name="TextBox 6">
            <a:extLst>
              <a:ext uri="{FF2B5EF4-FFF2-40B4-BE49-F238E27FC236}">
                <a16:creationId xmlns:a16="http://schemas.microsoft.com/office/drawing/2014/main" id="{6396F2B3-FC97-4B9D-9587-499CE7D37E8A}"/>
              </a:ext>
            </a:extLst>
          </p:cNvPr>
          <p:cNvSpPr txBox="1"/>
          <p:nvPr/>
        </p:nvSpPr>
        <p:spPr>
          <a:xfrm>
            <a:off x="810001" y="1615162"/>
            <a:ext cx="3404372" cy="3632200"/>
          </a:xfrm>
          <a:prstGeom prst="rect">
            <a:avLst/>
          </a:prstGeom>
        </p:spPr>
        <p:txBody>
          <a:bodyPr vert="horz" lIns="91440" tIns="45720" rIns="91440" bIns="45720" rtlCol="0" anchor="ctr">
            <a:normAutofit/>
          </a:bodyPr>
          <a:lstStyle/>
          <a:p>
            <a:pPr>
              <a:spcBef>
                <a:spcPct val="20000"/>
              </a:spcBef>
              <a:spcAft>
                <a:spcPts val="600"/>
              </a:spcAft>
              <a:buClr>
                <a:schemeClr val="accent1"/>
              </a:buClr>
              <a:buFont typeface="Wingdings 2" charset="2"/>
              <a:buChar char=""/>
            </a:pPr>
            <a:r>
              <a:rPr lang="en-US" sz="1600" b="0" i="1" dirty="0">
                <a:effectLst/>
              </a:rPr>
              <a:t>Vardy v Rooney </a:t>
            </a:r>
            <a:r>
              <a:rPr lang="en-US" sz="1600" b="0" i="0" u="none" strike="noStrike" dirty="0">
                <a:effectLst/>
                <a:hlinkClick r:id="rId3">
                  <a:extLst>
                    <a:ext uri="{A12FA001-AC4F-418D-AE19-62706E023703}">
                      <ahyp:hlinkClr xmlns:ahyp="http://schemas.microsoft.com/office/drawing/2018/hyperlinkcolor" val="tx"/>
                    </a:ext>
                  </a:extLst>
                </a:hlinkClick>
              </a:rPr>
              <a:t>[2020] EWHC 3156 (QB)</a:t>
            </a:r>
            <a:endParaRPr lang="en-US" sz="1600" b="0" i="0" dirty="0">
              <a:effectLst/>
            </a:endParaRPr>
          </a:p>
        </p:txBody>
      </p:sp>
      <p:sp>
        <p:nvSpPr>
          <p:cNvPr id="75" name="Rounded Rectangle 17">
            <a:extLst>
              <a:ext uri="{FF2B5EF4-FFF2-40B4-BE49-F238E27FC236}">
                <a16:creationId xmlns:a16="http://schemas.microsoft.com/office/drawing/2014/main" id="{68102155-1621-4AE4-8DD3-7730E2FFD7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78945" y="958640"/>
            <a:ext cx="6269591" cy="4945244"/>
          </a:xfrm>
          <a:prstGeom prst="roundRect">
            <a:avLst>
              <a:gd name="adj" fmla="val 3513"/>
            </a:avLst>
          </a:prstGeom>
          <a:solidFill>
            <a:schemeClr val="tx1"/>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Coleen Rooney brands Rebekah Vardy&amp;#39;s £900k legal budget &amp;#39;grotesque&amp;#39; in  latest court hearing in libel case | Ents &amp;amp; Arts News | Sky News">
            <a:extLst>
              <a:ext uri="{FF2B5EF4-FFF2-40B4-BE49-F238E27FC236}">
                <a16:creationId xmlns:a16="http://schemas.microsoft.com/office/drawing/2014/main" id="{9A4960A9-8710-4F32-9731-B989F603D721}"/>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603706" y="1837704"/>
            <a:ext cx="5638853" cy="31718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21496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E1671-A973-4BBB-BF9A-C56EDD61E4EC}"/>
              </a:ext>
            </a:extLst>
          </p:cNvPr>
          <p:cNvSpPr>
            <a:spLocks noGrp="1"/>
          </p:cNvSpPr>
          <p:nvPr>
            <p:ph type="title"/>
          </p:nvPr>
        </p:nvSpPr>
        <p:spPr/>
        <p:txBody>
          <a:bodyPr/>
          <a:lstStyle/>
          <a:p>
            <a:pPr algn="ctr"/>
            <a:r>
              <a:rPr lang="en-GB" i="1" u="sng" dirty="0"/>
              <a:t>Activity </a:t>
            </a:r>
          </a:p>
        </p:txBody>
      </p:sp>
      <p:graphicFrame>
        <p:nvGraphicFramePr>
          <p:cNvPr id="5" name="Content Placeholder 2">
            <a:extLst>
              <a:ext uri="{FF2B5EF4-FFF2-40B4-BE49-F238E27FC236}">
                <a16:creationId xmlns:a16="http://schemas.microsoft.com/office/drawing/2014/main" id="{7A197683-D5BD-41EB-B3B1-37AAC35D9D74}"/>
              </a:ext>
            </a:extLst>
          </p:cNvPr>
          <p:cNvGraphicFramePr>
            <a:graphicFrameLocks noGrp="1"/>
          </p:cNvGraphicFramePr>
          <p:nvPr>
            <p:ph idx="1"/>
            <p:extLst>
              <p:ext uri="{D42A27DB-BD31-4B8C-83A1-F6EECF244321}">
                <p14:modId xmlns:p14="http://schemas.microsoft.com/office/powerpoint/2010/main" val="814574247"/>
              </p:ext>
            </p:extLst>
          </p:nvPr>
        </p:nvGraphicFramePr>
        <p:xfrm>
          <a:off x="818712" y="2222287"/>
          <a:ext cx="10554574" cy="36365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208342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6FDFB2-5BDA-4475-9D4A-D4DC1E07BD83}"/>
              </a:ext>
            </a:extLst>
          </p:cNvPr>
          <p:cNvSpPr>
            <a:spLocks noGrp="1"/>
          </p:cNvSpPr>
          <p:nvPr>
            <p:ph type="title"/>
          </p:nvPr>
        </p:nvSpPr>
        <p:spPr>
          <a:xfrm>
            <a:off x="810000" y="447188"/>
            <a:ext cx="10571998" cy="970450"/>
          </a:xfrm>
        </p:spPr>
        <p:txBody>
          <a:bodyPr>
            <a:normAutofit/>
          </a:bodyPr>
          <a:lstStyle/>
          <a:p>
            <a:r>
              <a:rPr lang="en-GB" i="1" u="sng"/>
              <a:t>Kahoot </a:t>
            </a:r>
          </a:p>
        </p:txBody>
      </p:sp>
      <p:graphicFrame>
        <p:nvGraphicFramePr>
          <p:cNvPr id="11" name="Content Placeholder 2">
            <a:extLst>
              <a:ext uri="{FF2B5EF4-FFF2-40B4-BE49-F238E27FC236}">
                <a16:creationId xmlns:a16="http://schemas.microsoft.com/office/drawing/2014/main" id="{11E3B6C5-57A8-4884-A176-0A2056B808C6}"/>
              </a:ext>
            </a:extLst>
          </p:cNvPr>
          <p:cNvGraphicFramePr>
            <a:graphicFrameLocks noGrp="1"/>
          </p:cNvGraphicFramePr>
          <p:nvPr>
            <p:ph idx="1"/>
            <p:extLst>
              <p:ext uri="{D42A27DB-BD31-4B8C-83A1-F6EECF244321}">
                <p14:modId xmlns:p14="http://schemas.microsoft.com/office/powerpoint/2010/main" val="2810996046"/>
              </p:ext>
            </p:extLst>
          </p:nvPr>
        </p:nvGraphicFramePr>
        <p:xfrm>
          <a:off x="819150" y="2548647"/>
          <a:ext cx="10553700" cy="33108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65089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F41FA-B488-40CC-B654-A5243ECE2E18}"/>
              </a:ext>
            </a:extLst>
          </p:cNvPr>
          <p:cNvSpPr>
            <a:spLocks noGrp="1"/>
          </p:cNvSpPr>
          <p:nvPr>
            <p:ph type="title"/>
          </p:nvPr>
        </p:nvSpPr>
        <p:spPr/>
        <p:txBody>
          <a:bodyPr/>
          <a:lstStyle/>
          <a:p>
            <a:r>
              <a:rPr lang="en-GB" dirty="0"/>
              <a:t>Summary </a:t>
            </a:r>
          </a:p>
        </p:txBody>
      </p:sp>
      <p:graphicFrame>
        <p:nvGraphicFramePr>
          <p:cNvPr id="5" name="Content Placeholder 2">
            <a:extLst>
              <a:ext uri="{FF2B5EF4-FFF2-40B4-BE49-F238E27FC236}">
                <a16:creationId xmlns:a16="http://schemas.microsoft.com/office/drawing/2014/main" id="{B0D68244-5D74-4A55-BA79-929BC791D0EF}"/>
              </a:ext>
            </a:extLst>
          </p:cNvPr>
          <p:cNvGraphicFramePr>
            <a:graphicFrameLocks noGrp="1"/>
          </p:cNvGraphicFramePr>
          <p:nvPr>
            <p:ph idx="1"/>
          </p:nvPr>
        </p:nvGraphicFramePr>
        <p:xfrm>
          <a:off x="818712" y="2222287"/>
          <a:ext cx="10554574" cy="36365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059995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B61D95-3E33-4308-A7D7-B178ED2901CE}"/>
              </a:ext>
            </a:extLst>
          </p:cNvPr>
          <p:cNvSpPr>
            <a:spLocks noGrp="1"/>
          </p:cNvSpPr>
          <p:nvPr>
            <p:ph type="title"/>
          </p:nvPr>
        </p:nvSpPr>
        <p:spPr/>
        <p:txBody>
          <a:bodyPr/>
          <a:lstStyle/>
          <a:p>
            <a:pPr algn="ctr"/>
            <a:r>
              <a:rPr lang="en-GB" i="1" u="sng" dirty="0"/>
              <a:t>References </a:t>
            </a:r>
          </a:p>
        </p:txBody>
      </p:sp>
      <p:graphicFrame>
        <p:nvGraphicFramePr>
          <p:cNvPr id="7" name="Content Placeholder 2">
            <a:extLst>
              <a:ext uri="{FF2B5EF4-FFF2-40B4-BE49-F238E27FC236}">
                <a16:creationId xmlns:a16="http://schemas.microsoft.com/office/drawing/2014/main" id="{5402439D-0FB8-4AD2-9489-072F08846E44}"/>
              </a:ext>
            </a:extLst>
          </p:cNvPr>
          <p:cNvGraphicFramePr>
            <a:graphicFrameLocks noGrp="1"/>
          </p:cNvGraphicFramePr>
          <p:nvPr>
            <p:ph idx="1"/>
            <p:extLst>
              <p:ext uri="{D42A27DB-BD31-4B8C-83A1-F6EECF244321}">
                <p14:modId xmlns:p14="http://schemas.microsoft.com/office/powerpoint/2010/main" val="1075222681"/>
              </p:ext>
            </p:extLst>
          </p:nvPr>
        </p:nvGraphicFramePr>
        <p:xfrm>
          <a:off x="818712" y="2222287"/>
          <a:ext cx="10554574" cy="36365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64876222"/>
      </p:ext>
    </p:extLst>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2155" name="Shape 2155"/>
        <p:cNvGrpSpPr/>
        <p:nvPr/>
      </p:nvGrpSpPr>
      <p:grpSpPr>
        <a:xfrm>
          <a:off x="0" y="0"/>
          <a:ext cx="0" cy="0"/>
          <a:chOff x="0" y="0"/>
          <a:chExt cx="0" cy="0"/>
        </a:xfrm>
      </p:grpSpPr>
      <p:sp>
        <p:nvSpPr>
          <p:cNvPr id="2156" name="Google Shape;2156;p8"/>
          <p:cNvSpPr/>
          <p:nvPr/>
        </p:nvSpPr>
        <p:spPr>
          <a:xfrm>
            <a:off x="0" y="0"/>
            <a:ext cx="12192000" cy="68580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entury Gothic"/>
              <a:ea typeface="Century Gothic"/>
              <a:cs typeface="Century Gothic"/>
              <a:sym typeface="Century Gothic"/>
            </a:endParaRPr>
          </a:p>
        </p:txBody>
      </p:sp>
      <p:sp>
        <p:nvSpPr>
          <p:cNvPr id="2157" name="Google Shape;2157;p8"/>
          <p:cNvSpPr txBox="1"/>
          <p:nvPr>
            <p:ph type="ctrTitle"/>
          </p:nvPr>
        </p:nvSpPr>
        <p:spPr>
          <a:xfrm>
            <a:off x="965199" y="1240780"/>
            <a:ext cx="6087000" cy="4376400"/>
          </a:xfrm>
          <a:prstGeom prst="rect">
            <a:avLst/>
          </a:prstGeom>
          <a:noFill/>
          <a:ln>
            <a:noFill/>
          </a:ln>
          <a:effectLst>
            <a:outerShdw blurRad="50800">
              <a:srgbClr val="000000">
                <a:alpha val="60000"/>
              </a:srgbClr>
            </a:outerShdw>
          </a:effectLst>
        </p:spPr>
        <p:txBody>
          <a:bodyPr anchorCtr="0" anchor="ctr" bIns="45700" lIns="91425" spcFirstLastPara="1" rIns="91425" wrap="square" tIns="45700">
            <a:normAutofit/>
          </a:bodyPr>
          <a:lstStyle/>
          <a:p>
            <a:pPr indent="0" lvl="0" marL="0" rtl="0" algn="r">
              <a:spcBef>
                <a:spcPts val="0"/>
              </a:spcBef>
              <a:spcAft>
                <a:spcPts val="0"/>
              </a:spcAft>
              <a:buClr>
                <a:schemeClr val="lt1"/>
              </a:buClr>
              <a:buSzPts val="4400"/>
              <a:buFont typeface="Century Gothic"/>
              <a:buNone/>
            </a:pPr>
            <a:r>
              <a:rPr lang="en-GB" sz="4400">
                <a:solidFill>
                  <a:schemeClr val="lt1"/>
                </a:solidFill>
              </a:rPr>
              <a:t>Thank you! </a:t>
            </a:r>
            <a:endParaRPr/>
          </a:p>
        </p:txBody>
      </p:sp>
      <p:sp>
        <p:nvSpPr>
          <p:cNvPr id="2158" name="Google Shape;2158;p8"/>
          <p:cNvSpPr txBox="1"/>
          <p:nvPr>
            <p:ph idx="1" type="subTitle"/>
          </p:nvPr>
        </p:nvSpPr>
        <p:spPr>
          <a:xfrm>
            <a:off x="8017256" y="1240780"/>
            <a:ext cx="3364800" cy="4376400"/>
          </a:xfrm>
          <a:prstGeom prst="rect">
            <a:avLst/>
          </a:prstGeom>
          <a:noFill/>
          <a:ln>
            <a:noFill/>
          </a:ln>
          <a:effectLst>
            <a:outerShdw blurRad="50800">
              <a:srgbClr val="000000">
                <a:alpha val="40000"/>
              </a:srgbClr>
            </a:outerShdw>
          </a:effectLst>
        </p:spPr>
        <p:txBody>
          <a:bodyPr anchorCtr="0" anchor="ctr" bIns="45700" lIns="91425" spcFirstLastPara="1" rIns="91425" wrap="square" tIns="45700">
            <a:normAutofit/>
          </a:bodyPr>
          <a:lstStyle/>
          <a:p>
            <a:pPr indent="0" lvl="0" marL="0" rtl="0" algn="l">
              <a:spcBef>
                <a:spcPts val="0"/>
              </a:spcBef>
              <a:spcAft>
                <a:spcPts val="0"/>
              </a:spcAft>
              <a:buSzPts val="2400"/>
              <a:buNone/>
            </a:pPr>
            <a:r>
              <a:rPr lang="en-GB" sz="2400"/>
              <a:t>Any Questions? </a:t>
            </a:r>
            <a:endParaRPr/>
          </a:p>
        </p:txBody>
      </p:sp>
      <p:cxnSp>
        <p:nvCxnSpPr>
          <p:cNvPr id="2159" name="Google Shape;2159;p8"/>
          <p:cNvCxnSpPr/>
          <p:nvPr/>
        </p:nvCxnSpPr>
        <p:spPr>
          <a:xfrm>
            <a:off x="7534656" y="1696777"/>
            <a:ext cx="0" cy="3464400"/>
          </a:xfrm>
          <a:prstGeom prst="straightConnector1">
            <a:avLst/>
          </a:prstGeom>
          <a:noFill/>
          <a:ln cap="flat" cmpd="sng" w="22225">
            <a:solidFill>
              <a:schemeClr val="accent1"/>
            </a:solidFill>
            <a:prstDash val="solid"/>
            <a:round/>
            <a:headEnd len="sm" w="sm" type="none"/>
            <a:tailEnd len="sm" w="sm" type="none"/>
          </a:ln>
        </p:spPr>
      </p:cxn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F03B5E"/>
      </a:accent1>
      <a:accent2>
        <a:srgbClr val="DC6FEC"/>
      </a:accent2>
      <a:accent3>
        <a:srgbClr val="60B1F2"/>
      </a:accent3>
      <a:accent4>
        <a:srgbClr val="6AD5BB"/>
      </a:accent4>
      <a:accent5>
        <a:srgbClr val="E8AB4E"/>
      </a:accent5>
      <a:accent6>
        <a:srgbClr val="F56447"/>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ACECE1E4-636E-48DB-87ED-4A76DC93378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