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94660"/>
  </p:normalViewPr>
  <p:slideViewPr>
    <p:cSldViewPr snapToGrid="0">
      <p:cViewPr varScale="1">
        <p:scale>
          <a:sx n="86" d="100"/>
          <a:sy n="86" d="100"/>
        </p:scale>
        <p:origin x="12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B706FBA-6AF4-46E6-ACE2-94874F927AD5}"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356963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706FBA-6AF4-46E6-ACE2-94874F927AD5}"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432197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706FBA-6AF4-46E6-ACE2-94874F927AD5}"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2913926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B706FBA-6AF4-46E6-ACE2-94874F927AD5}"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3785334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B706FBA-6AF4-46E6-ACE2-94874F927AD5}" type="datetimeFigureOut">
              <a:rPr lang="en-GB" smtClean="0"/>
              <a:t>08/03/2019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548907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B706FBA-6AF4-46E6-ACE2-94874F927AD5}" type="datetimeFigureOut">
              <a:rPr lang="en-GB" smtClean="0"/>
              <a:t>08/03/2019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1259729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706FBA-6AF4-46E6-ACE2-94874F927AD5}" type="datetimeFigureOut">
              <a:rPr lang="en-GB" smtClean="0"/>
              <a:t>08/03/2019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3571500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706FBA-6AF4-46E6-ACE2-94874F927AD5}"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5416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706FBA-6AF4-46E6-ACE2-94874F927AD5}"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3894514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706FBA-6AF4-46E6-ACE2-94874F927AD5}"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4249989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706FBA-6AF4-46E6-ACE2-94874F927AD5}"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78068B-82D3-4A86-94C3-7F939A2273F8}" type="slidenum">
              <a:rPr lang="en-GB" smtClean="0"/>
              <a:t>‹#›</a:t>
            </a:fld>
            <a:endParaRPr lang="en-GB"/>
          </a:p>
        </p:txBody>
      </p:sp>
    </p:spTree>
    <p:extLst>
      <p:ext uri="{BB962C8B-B14F-4D97-AF65-F5344CB8AC3E}">
        <p14:creationId xmlns:p14="http://schemas.microsoft.com/office/powerpoint/2010/main" val="2734578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706FBA-6AF4-46E6-ACE2-94874F927AD5}" type="datetimeFigureOut">
              <a:rPr lang="en-GB" smtClean="0"/>
              <a:t>08/03/2019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78068B-82D3-4A86-94C3-7F939A2273F8}" type="slidenum">
              <a:rPr lang="en-GB" smtClean="0"/>
              <a:t>‹#›</a:t>
            </a:fld>
            <a:endParaRPr lang="en-GB"/>
          </a:p>
        </p:txBody>
      </p:sp>
    </p:spTree>
    <p:extLst>
      <p:ext uri="{BB962C8B-B14F-4D97-AF65-F5344CB8AC3E}">
        <p14:creationId xmlns:p14="http://schemas.microsoft.com/office/powerpoint/2010/main" val="24941921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BENDING </a:t>
            </a:r>
            <a:r>
              <a:rPr lang="en-GB" dirty="0" smtClean="0"/>
              <a:t>STRESS</a:t>
            </a:r>
            <a:br>
              <a:rPr lang="en-GB" dirty="0" smtClean="0"/>
            </a:br>
            <a:r>
              <a:rPr lang="en-GB" dirty="0" smtClean="0"/>
              <a:t>and</a:t>
            </a:r>
            <a:br>
              <a:rPr lang="en-GB" dirty="0" smtClean="0"/>
            </a:br>
            <a:r>
              <a:rPr lang="en-GB" dirty="0" smtClean="0"/>
              <a:t>BENDING EQUATION</a:t>
            </a:r>
            <a:endParaRPr lang="en-GB" dirty="0"/>
          </a:p>
        </p:txBody>
      </p:sp>
    </p:spTree>
    <p:extLst>
      <p:ext uri="{BB962C8B-B14F-4D97-AF65-F5344CB8AC3E}">
        <p14:creationId xmlns:p14="http://schemas.microsoft.com/office/powerpoint/2010/main" val="3951339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29" y="0"/>
            <a:ext cx="10515600" cy="1325563"/>
          </a:xfrm>
        </p:spPr>
        <p:txBody>
          <a:bodyPr>
            <a:normAutofit/>
          </a:bodyPr>
          <a:lstStyle/>
          <a:p>
            <a:r>
              <a:rPr lang="en-GB" sz="2800" b="1" dirty="0"/>
              <a:t>Definition:</a:t>
            </a:r>
            <a:endParaRPr lang="en-GB" sz="2800" dirty="0"/>
          </a:p>
        </p:txBody>
      </p:sp>
      <p:sp>
        <p:nvSpPr>
          <p:cNvPr id="3" name="Content Placeholder 2"/>
          <p:cNvSpPr>
            <a:spLocks noGrp="1"/>
          </p:cNvSpPr>
          <p:nvPr>
            <p:ph idx="1"/>
          </p:nvPr>
        </p:nvSpPr>
        <p:spPr>
          <a:xfrm>
            <a:off x="178322" y="3564512"/>
            <a:ext cx="11510915" cy="3070464"/>
          </a:xfrm>
        </p:spPr>
        <p:txBody>
          <a:bodyPr>
            <a:normAutofit fontScale="92500" lnSpcReduction="20000"/>
          </a:bodyPr>
          <a:lstStyle/>
          <a:p>
            <a:r>
              <a:rPr lang="en-GB" sz="2400" dirty="0"/>
              <a:t>The above figure shows a simply supported beam with a transverse force </a:t>
            </a:r>
            <a:r>
              <a:rPr lang="en-GB" sz="2400" b="1" dirty="0"/>
              <a:t>F</a:t>
            </a:r>
            <a:r>
              <a:rPr lang="en-GB" sz="2400" dirty="0"/>
              <a:t> at mid-span. </a:t>
            </a:r>
            <a:endParaRPr lang="en-GB" sz="2400" dirty="0" smtClean="0"/>
          </a:p>
          <a:p>
            <a:pPr marL="0" indent="0">
              <a:spcBef>
                <a:spcPts val="0"/>
              </a:spcBef>
              <a:buNone/>
            </a:pPr>
            <a:endParaRPr lang="en-GB" sz="2400" dirty="0" smtClean="0"/>
          </a:p>
          <a:p>
            <a:r>
              <a:rPr lang="en-GB" sz="2400" dirty="0" smtClean="0"/>
              <a:t>The </a:t>
            </a:r>
            <a:r>
              <a:rPr lang="en-GB" sz="2400" dirty="0"/>
              <a:t>beam bends under the force, causing </a:t>
            </a:r>
            <a:endParaRPr lang="en-GB" sz="2400" dirty="0" smtClean="0"/>
          </a:p>
          <a:p>
            <a:pPr marL="877888" indent="-342900">
              <a:buFont typeface="Wingdings" panose="05000000000000000000" pitchFamily="2" charset="2"/>
              <a:buChar char="ü"/>
            </a:pPr>
            <a:r>
              <a:rPr lang="en-GB" sz="2400" dirty="0" smtClean="0"/>
              <a:t>the </a:t>
            </a:r>
            <a:r>
              <a:rPr lang="en-GB" sz="2400" dirty="0"/>
              <a:t>fibres in the plane of a-a to be </a:t>
            </a:r>
            <a:r>
              <a:rPr lang="en-GB" sz="2400" dirty="0" smtClean="0"/>
              <a:t>compressed </a:t>
            </a:r>
            <a:r>
              <a:rPr lang="en-GB" sz="2400" dirty="0" smtClean="0">
                <a:sym typeface="Symbol" panose="05050102010706020507" pitchFamily="18" charset="2"/>
              </a:rPr>
              <a:t> compressive stress</a:t>
            </a:r>
            <a:r>
              <a:rPr lang="en-GB" sz="2400" dirty="0" smtClean="0"/>
              <a:t> </a:t>
            </a:r>
          </a:p>
          <a:p>
            <a:pPr marL="877888" indent="-342900">
              <a:buFont typeface="Wingdings" panose="05000000000000000000" pitchFamily="2" charset="2"/>
              <a:buChar char="ü"/>
            </a:pPr>
            <a:r>
              <a:rPr lang="en-GB" sz="2400" dirty="0" smtClean="0"/>
              <a:t>the </a:t>
            </a:r>
            <a:r>
              <a:rPr lang="en-GB" sz="2400" dirty="0"/>
              <a:t>fibres in the plane of b-b to be </a:t>
            </a:r>
            <a:r>
              <a:rPr lang="en-GB" sz="2400" dirty="0" smtClean="0"/>
              <a:t>stretched</a:t>
            </a:r>
            <a:r>
              <a:rPr lang="en-GB" sz="2400" dirty="0"/>
              <a:t> </a:t>
            </a:r>
            <a:r>
              <a:rPr lang="en-GB" sz="2400" dirty="0" smtClean="0">
                <a:sym typeface="Symbol" panose="05050102010706020507" pitchFamily="18" charset="2"/>
              </a:rPr>
              <a:t> tensile stress</a:t>
            </a:r>
            <a:endParaRPr lang="en-GB" sz="2400" dirty="0" smtClean="0"/>
          </a:p>
          <a:p>
            <a:pPr marL="877888" indent="-342900">
              <a:buFont typeface="Wingdings" panose="05000000000000000000" pitchFamily="2" charset="2"/>
              <a:buChar char="ü"/>
            </a:pPr>
            <a:r>
              <a:rPr lang="en-GB" sz="2400" dirty="0" smtClean="0"/>
              <a:t>These </a:t>
            </a:r>
            <a:r>
              <a:rPr lang="en-GB" sz="2400" dirty="0"/>
              <a:t>associated </a:t>
            </a:r>
            <a:r>
              <a:rPr lang="en-GB" sz="2400" dirty="0" smtClean="0"/>
              <a:t>compressive and tensile stresses in the beam are called </a:t>
            </a:r>
            <a:r>
              <a:rPr lang="en-GB" sz="2400" b="1" u="sng" dirty="0"/>
              <a:t>bending stresses</a:t>
            </a:r>
            <a:r>
              <a:rPr lang="en-GB" sz="2400" dirty="0" smtClean="0"/>
              <a:t>.</a:t>
            </a:r>
          </a:p>
          <a:p>
            <a:pPr>
              <a:spcBef>
                <a:spcPts val="0"/>
              </a:spcBef>
            </a:pPr>
            <a:endParaRPr lang="en-GB" sz="2400" dirty="0"/>
          </a:p>
          <a:p>
            <a:pPr>
              <a:lnSpc>
                <a:spcPct val="120000"/>
              </a:lnSpc>
            </a:pPr>
            <a:r>
              <a:rPr lang="en-GB" sz="2400" dirty="0"/>
              <a:t>At a plane in the beam cross-section known as the </a:t>
            </a:r>
            <a:r>
              <a:rPr lang="en-GB" sz="2400" b="1" u="sng" dirty="0"/>
              <a:t>neutral axis</a:t>
            </a:r>
            <a:r>
              <a:rPr lang="en-GB" sz="2400" dirty="0"/>
              <a:t>, there will be no change in length of the fibres and thus no bending stress, i.e. the neutral axis is a plane of zero bending stress.</a:t>
            </a:r>
          </a:p>
        </p:txBody>
      </p:sp>
      <p:pic>
        <p:nvPicPr>
          <p:cNvPr id="4" name="Picture 3"/>
          <p:cNvPicPr>
            <a:picLocks noChangeAspect="1"/>
          </p:cNvPicPr>
          <p:nvPr/>
        </p:nvPicPr>
        <p:blipFill rotWithShape="1">
          <a:blip r:embed="rId2"/>
          <a:srcRect l="19022" t="22123" r="68938" b="52522"/>
          <a:stretch/>
        </p:blipFill>
        <p:spPr>
          <a:xfrm>
            <a:off x="4260916" y="320511"/>
            <a:ext cx="4336330" cy="2923490"/>
          </a:xfrm>
          <a:prstGeom prst="rect">
            <a:avLst/>
          </a:prstGeom>
        </p:spPr>
      </p:pic>
    </p:spTree>
    <p:extLst>
      <p:ext uri="{BB962C8B-B14F-4D97-AF65-F5344CB8AC3E}">
        <p14:creationId xmlns:p14="http://schemas.microsoft.com/office/powerpoint/2010/main" val="318562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23" y="0"/>
            <a:ext cx="11904820" cy="1325563"/>
          </a:xfrm>
        </p:spPr>
        <p:txBody>
          <a:bodyPr>
            <a:normAutofit/>
          </a:bodyPr>
          <a:lstStyle/>
          <a:p>
            <a:r>
              <a:rPr lang="en-GB" sz="2800" b="1" u="sng" dirty="0" smtClean="0"/>
              <a:t>Distribution of bending stress:</a:t>
            </a:r>
            <a:r>
              <a:rPr lang="en-GB" sz="2800" dirty="0" smtClean="0"/>
              <a:t> </a:t>
            </a:r>
            <a:r>
              <a:rPr lang="en-GB" sz="2400" dirty="0" smtClean="0"/>
              <a:t>let’s characterise the stress acting on a bent layer </a:t>
            </a:r>
            <a:r>
              <a:rPr lang="en-GB" sz="2400" dirty="0"/>
              <a:t/>
            </a:r>
            <a:br>
              <a:rPr lang="en-GB" sz="2400" dirty="0"/>
            </a:br>
            <a:endParaRPr lang="en-GB" sz="2400" dirty="0"/>
          </a:p>
        </p:txBody>
      </p:sp>
      <p:pic>
        <p:nvPicPr>
          <p:cNvPr id="4" name="Picture 3"/>
          <p:cNvPicPr>
            <a:picLocks noChangeAspect="1"/>
          </p:cNvPicPr>
          <p:nvPr/>
        </p:nvPicPr>
        <p:blipFill rotWithShape="1">
          <a:blip r:embed="rId2"/>
          <a:srcRect l="13198" t="24103" r="62844" b="24904"/>
          <a:stretch/>
        </p:blipFill>
        <p:spPr>
          <a:xfrm>
            <a:off x="490194" y="976659"/>
            <a:ext cx="8116478" cy="5530244"/>
          </a:xfrm>
          <a:prstGeom prst="rect">
            <a:avLst/>
          </a:prstGeom>
        </p:spPr>
      </p:pic>
      <p:sp>
        <p:nvSpPr>
          <p:cNvPr id="5" name="Rectangle 4"/>
          <p:cNvSpPr/>
          <p:nvPr/>
        </p:nvSpPr>
        <p:spPr>
          <a:xfrm>
            <a:off x="8286161" y="2132540"/>
            <a:ext cx="3638746" cy="2959272"/>
          </a:xfrm>
          <a:prstGeom prst="rect">
            <a:avLst/>
          </a:prstGeom>
        </p:spPr>
        <p:txBody>
          <a:bodyPr wrap="square">
            <a:spAutoFit/>
          </a:bodyPr>
          <a:lstStyle/>
          <a:p>
            <a:pPr marL="270510" algn="just">
              <a:lnSpc>
                <a:spcPct val="115000"/>
              </a:lnSpc>
              <a:spcAft>
                <a:spcPts val="0"/>
              </a:spcAft>
            </a:pPr>
            <a:r>
              <a:rPr lang="en-GB" dirty="0" smtClean="0">
                <a:effectLst/>
                <a:latin typeface="Calibri" panose="020F0502020204030204" pitchFamily="34" charset="0"/>
                <a:ea typeface="Calibri" panose="020F0502020204030204" pitchFamily="34" charset="0"/>
                <a:cs typeface="Times New Roman" panose="02020603050405020304" pitchFamily="18" charset="0"/>
              </a:rPr>
              <a:t>If the simply supported beam in fig. (a) is loaded as shown, it will bend to the shape of fig. (b), i.e. between the supports the bent shape of the beam is a circular arc of mean radius </a:t>
            </a:r>
            <a:r>
              <a:rPr lang="en-GB" b="1" dirty="0" smtClean="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R</a:t>
            </a:r>
            <a:r>
              <a:rPr lang="en-GB" dirty="0" smtClean="0">
                <a:effectLst/>
                <a:latin typeface="Calibri" panose="020F0502020204030204" pitchFamily="34" charset="0"/>
                <a:ea typeface="Calibri" panose="020F0502020204030204" pitchFamily="34" charset="0"/>
                <a:cs typeface="Times New Roman" panose="02020603050405020304" pitchFamily="18" charset="0"/>
              </a:rPr>
              <a:t>. An enlarged view of a small portion of the beam between the supports is shown in figs. (c) and (d).</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789476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19725" y="307910"/>
                <a:ext cx="10515600" cy="6422828"/>
              </a:xfrm>
            </p:spPr>
            <p:txBody>
              <a:bodyPr>
                <a:normAutofit fontScale="62500" lnSpcReduction="20000"/>
              </a:bodyPr>
              <a:lstStyle/>
              <a:p>
                <a:r>
                  <a:rPr lang="en-GB" dirty="0" smtClean="0"/>
                  <a:t>Before bending:</a:t>
                </a:r>
              </a:p>
              <a:p>
                <a:pPr marL="1611313" indent="0">
                  <a:buNone/>
                </a:pPr>
                <a:r>
                  <a:rPr lang="en-GB" dirty="0"/>
                  <a:t>AA = BB = CC = DD     initial </a:t>
                </a:r>
                <a:r>
                  <a:rPr lang="en-GB" dirty="0" smtClean="0"/>
                  <a:t>length</a:t>
                </a:r>
              </a:p>
              <a:p>
                <a:pPr marL="1611313" indent="0">
                  <a:buNone/>
                </a:pPr>
                <a:endParaRPr lang="en-GB" dirty="0" smtClean="0"/>
              </a:p>
              <a:p>
                <a:pPr marL="0" indent="0"/>
                <a:r>
                  <a:rPr lang="en-GB" dirty="0" smtClean="0"/>
                  <a:t> Consider </a:t>
                </a:r>
                <a:r>
                  <a:rPr lang="en-GB" dirty="0"/>
                  <a:t>the planes BB and CC after bending</a:t>
                </a:r>
                <a:r>
                  <a:rPr lang="en-GB" dirty="0" smtClean="0"/>
                  <a:t>:</a:t>
                </a:r>
              </a:p>
              <a:p>
                <a:pPr marL="1074738" indent="0">
                  <a:buNone/>
                </a:pPr>
                <a:r>
                  <a:rPr lang="en-GB" dirty="0"/>
                  <a:t>After bending CC remains unchanged (neutral axis), i.e</a:t>
                </a:r>
                <a:r>
                  <a:rPr lang="en-GB" dirty="0" smtClean="0"/>
                  <a:t>.</a:t>
                </a:r>
              </a:p>
              <a:p>
                <a:pPr marL="3138488" indent="0">
                  <a:buNone/>
                </a:pPr>
                <a:r>
                  <a:rPr lang="en-GB" dirty="0"/>
                  <a:t>CC = R . θ</a:t>
                </a:r>
              </a:p>
              <a:p>
                <a:pPr marL="1074738" indent="0">
                  <a:buNone/>
                </a:pPr>
                <a:r>
                  <a:rPr lang="en-GB" dirty="0"/>
                  <a:t>And BB increases to B’B’:</a:t>
                </a:r>
              </a:p>
              <a:p>
                <a:pPr marL="3138488" indent="0">
                  <a:buNone/>
                </a:pPr>
                <a:r>
                  <a:rPr lang="en-GB" dirty="0"/>
                  <a:t>B’B’ = (R + y) . </a:t>
                </a:r>
                <a:r>
                  <a:rPr lang="en-GB" dirty="0" smtClean="0"/>
                  <a:t>θ</a:t>
                </a:r>
              </a:p>
              <a:p>
                <a:pPr marL="3138488" indent="0">
                  <a:buNone/>
                </a:pPr>
                <a:endParaRPr lang="en-GB" dirty="0"/>
              </a:p>
              <a:p>
                <a:r>
                  <a:rPr lang="en-GB" dirty="0"/>
                  <a:t>Increase in length of BB </a:t>
                </a:r>
                <a:r>
                  <a:rPr lang="en-GB" dirty="0" smtClean="0"/>
                  <a:t>= </a:t>
                </a:r>
                <a:r>
                  <a:rPr lang="en-GB" dirty="0"/>
                  <a:t>B’B’ – </a:t>
                </a:r>
                <a:r>
                  <a:rPr lang="en-GB" dirty="0" smtClean="0"/>
                  <a:t>BB</a:t>
                </a:r>
              </a:p>
              <a:p>
                <a:pPr marL="2508250" indent="0">
                  <a:buNone/>
                </a:pPr>
                <a:r>
                  <a:rPr lang="en-GB" dirty="0" smtClean="0"/>
                  <a:t>= (R + y) . θ – R . θ	 (since BB = CC = R . θ)</a:t>
                </a:r>
              </a:p>
              <a:p>
                <a:pPr marL="2508250" indent="0">
                  <a:buNone/>
                </a:pPr>
                <a:r>
                  <a:rPr lang="en-GB" dirty="0" smtClean="0"/>
                  <a:t>= </a:t>
                </a:r>
                <a:r>
                  <a:rPr lang="en-GB" dirty="0"/>
                  <a:t>R . θ + y . θ – R . θ</a:t>
                </a:r>
              </a:p>
              <a:p>
                <a:pPr marL="2508250" indent="0">
                  <a:buNone/>
                </a:pPr>
                <a:r>
                  <a:rPr lang="en-GB" dirty="0" smtClean="0"/>
                  <a:t>= </a:t>
                </a:r>
                <a:r>
                  <a:rPr lang="en-GB" dirty="0"/>
                  <a:t>y . θ</a:t>
                </a:r>
              </a:p>
              <a:p>
                <a:pPr marL="0" indent="0">
                  <a:buNone/>
                </a:pPr>
                <a:endParaRPr lang="en-GB" dirty="0"/>
              </a:p>
              <a:p>
                <a:r>
                  <a:rPr lang="en-GB" dirty="0"/>
                  <a:t>Because the length BB has been increased, a strain is induced in the beam</a:t>
                </a:r>
                <a:r>
                  <a:rPr lang="en-GB" dirty="0" smtClean="0"/>
                  <a:t>:</a:t>
                </a:r>
              </a:p>
              <a:p>
                <a:pPr marL="0" indent="0">
                  <a:buNone/>
                </a:pPr>
                <a:endParaRPr lang="en-GB" dirty="0" smtClean="0"/>
              </a:p>
              <a:p>
                <a:pPr marL="3138488" indent="-3138488">
                  <a:buNone/>
                </a:pPr>
                <a14:m>
                  <m:oMathPara xmlns:m="http://schemas.openxmlformats.org/officeDocument/2006/math">
                    <m:oMathParaPr>
                      <m:jc m:val="left"/>
                    </m:oMathParaPr>
                    <m:oMath xmlns:m="http://schemas.openxmlformats.org/officeDocument/2006/math">
                      <m:r>
                        <m:rPr>
                          <m:sty m:val="p"/>
                        </m:rPr>
                        <a:rPr lang="en-GB">
                          <a:latin typeface="Cambria Math" panose="02040503050406030204" pitchFamily="18" charset="0"/>
                        </a:rPr>
                        <m:t>strain</m:t>
                      </m:r>
                      <m:r>
                        <a:rPr lang="en-GB" b="0" i="1" smtClean="0">
                          <a:latin typeface="Cambria Math" panose="02040503050406030204" pitchFamily="18" charset="0"/>
                        </a:rPr>
                        <m:t> </m:t>
                      </m:r>
                      <m:r>
                        <a:rPr lang="en-GB" i="1">
                          <a:latin typeface="Cambria Math" panose="02040503050406030204" pitchFamily="18" charset="0"/>
                          <a:ea typeface="Cambria Math" panose="02040503050406030204" pitchFamily="18" charset="0"/>
                        </a:rPr>
                        <m:t>𝜀</m:t>
                      </m:r>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change</m:t>
                          </m:r>
                          <m:r>
                            <a:rPr lang="en-GB">
                              <a:latin typeface="Cambria Math" panose="02040503050406030204" pitchFamily="18" charset="0"/>
                            </a:rPr>
                            <m:t> </m:t>
                          </m:r>
                          <m:r>
                            <m:rPr>
                              <m:sty m:val="p"/>
                            </m:rPr>
                            <a:rPr lang="en-GB">
                              <a:latin typeface="Cambria Math" panose="02040503050406030204" pitchFamily="18" charset="0"/>
                            </a:rPr>
                            <m:t>in</m:t>
                          </m:r>
                          <m:r>
                            <a:rPr lang="en-GB">
                              <a:latin typeface="Cambria Math" panose="02040503050406030204" pitchFamily="18" charset="0"/>
                            </a:rPr>
                            <m:t> </m:t>
                          </m:r>
                          <m:r>
                            <m:rPr>
                              <m:sty m:val="p"/>
                            </m:rPr>
                            <a:rPr lang="en-GB">
                              <a:latin typeface="Cambria Math" panose="02040503050406030204" pitchFamily="18" charset="0"/>
                            </a:rPr>
                            <m:t>length</m:t>
                          </m:r>
                        </m:num>
                        <m:den>
                          <m:r>
                            <m:rPr>
                              <m:sty m:val="p"/>
                            </m:rPr>
                            <a:rPr lang="en-GB">
                              <a:latin typeface="Cambria Math" panose="02040503050406030204" pitchFamily="18" charset="0"/>
                            </a:rPr>
                            <m:t>original</m:t>
                          </m:r>
                          <m:r>
                            <a:rPr lang="en-GB">
                              <a:latin typeface="Cambria Math" panose="02040503050406030204" pitchFamily="18" charset="0"/>
                            </a:rPr>
                            <m:t> </m:t>
                          </m:r>
                          <m:r>
                            <m:rPr>
                              <m:sty m:val="p"/>
                            </m:rPr>
                            <a:rPr lang="en-GB">
                              <a:latin typeface="Cambria Math" panose="02040503050406030204" pitchFamily="18" charset="0"/>
                            </a:rPr>
                            <m:t>length</m:t>
                          </m:r>
                        </m:den>
                      </m:f>
                    </m:oMath>
                  </m:oMathPara>
                </a14:m>
                <a:endParaRPr lang="en-GB" dirty="0" smtClean="0"/>
              </a:p>
              <a:p>
                <a:pPr marL="0" indent="0">
                  <a:buNone/>
                </a:pPr>
                <a:endParaRPr lang="en-GB" dirty="0"/>
              </a:p>
              <a:p>
                <a:pPr marL="2865438" indent="0">
                  <a:buNone/>
                </a:pPr>
                <a14:m>
                  <m:oMathPara xmlns:m="http://schemas.openxmlformats.org/officeDocument/2006/math">
                    <m:oMathParaPr>
                      <m:jc m:val="left"/>
                    </m:oMathParaPr>
                    <m:oMath xmlns:m="http://schemas.openxmlformats.org/officeDocument/2006/math">
                      <m:r>
                        <a:rPr lang="en-GB" i="1">
                          <a:latin typeface="Cambria Math" panose="02040503050406030204" pitchFamily="18" charset="0"/>
                        </a:rPr>
                        <m:t>∴</m:t>
                      </m:r>
                      <m:r>
                        <a:rPr lang="en-GB">
                          <a:latin typeface="Cambria Math" panose="02040503050406030204" pitchFamily="18" charset="0"/>
                        </a:rPr>
                        <m:t>  </m:t>
                      </m:r>
                      <m:r>
                        <m:rPr>
                          <m:sty m:val="p"/>
                        </m:rPr>
                        <a:rPr lang="en-GB">
                          <a:latin typeface="Cambria Math" panose="02040503050406030204" pitchFamily="18" charset="0"/>
                        </a:rPr>
                        <m:t>strain</m:t>
                      </m:r>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y</m:t>
                          </m:r>
                          <m:r>
                            <a:rPr lang="en-GB">
                              <a:latin typeface="Cambria Math" panose="02040503050406030204" pitchFamily="18" charset="0"/>
                            </a:rPr>
                            <m:t>.</m:t>
                          </m:r>
                          <m:r>
                            <m:rPr>
                              <m:sty m:val="p"/>
                            </m:rPr>
                            <a:rPr lang="en-GB">
                              <a:latin typeface="Cambria Math" panose="02040503050406030204" pitchFamily="18" charset="0"/>
                            </a:rPr>
                            <m:t>θ</m:t>
                          </m:r>
                        </m:num>
                        <m:den>
                          <m:r>
                            <m:rPr>
                              <m:sty m:val="p"/>
                            </m:rPr>
                            <a:rPr lang="en-GB">
                              <a:latin typeface="Cambria Math" panose="02040503050406030204" pitchFamily="18" charset="0"/>
                            </a:rPr>
                            <m:t>R</m:t>
                          </m:r>
                          <m:r>
                            <a:rPr lang="en-GB">
                              <a:latin typeface="Cambria Math" panose="02040503050406030204" pitchFamily="18" charset="0"/>
                            </a:rPr>
                            <m:t>.</m:t>
                          </m:r>
                          <m:r>
                            <m:rPr>
                              <m:sty m:val="p"/>
                            </m:rPr>
                            <a:rPr lang="en-GB">
                              <a:latin typeface="Cambria Math" panose="02040503050406030204" pitchFamily="18" charset="0"/>
                            </a:rPr>
                            <m:t>θ</m:t>
                          </m:r>
                        </m:den>
                      </m:f>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y</m:t>
                          </m:r>
                        </m:num>
                        <m:den>
                          <m:r>
                            <m:rPr>
                              <m:sty m:val="p"/>
                            </m:rPr>
                            <a:rPr lang="en-GB">
                              <a:latin typeface="Cambria Math" panose="02040503050406030204" pitchFamily="18" charset="0"/>
                            </a:rPr>
                            <m:t>R</m:t>
                          </m:r>
                        </m:den>
                      </m:f>
                    </m:oMath>
                  </m:oMathPara>
                </a14:m>
                <a:endParaRPr lang="en-GB" dirty="0"/>
              </a:p>
              <a:p>
                <a:pPr marL="0" indent="0">
                  <a:buNone/>
                </a:pPr>
                <a:endParaRPr lang="en-GB" dirty="0"/>
              </a:p>
              <a:p>
                <a:pPr marL="0" indent="0">
                  <a:buNone/>
                </a:pPr>
                <a:endParaRPr lang="en-GB" dirty="0"/>
              </a:p>
              <a:p>
                <a:endParaRPr lang="en-GB" dirty="0"/>
              </a:p>
              <a:p>
                <a:pPr marL="0" indent="0">
                  <a:buNone/>
                </a:pPr>
                <a:endParaRPr lang="en-GB" dirty="0"/>
              </a:p>
              <a:p>
                <a:pPr marL="0" indent="0"/>
                <a:endParaRPr lang="en-GB" dirty="0"/>
              </a:p>
              <a:p>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19725" y="307910"/>
                <a:ext cx="10515600" cy="6422828"/>
              </a:xfrm>
              <a:blipFill>
                <a:blip r:embed="rId2"/>
                <a:stretch>
                  <a:fillRect l="-348" t="-1614"/>
                </a:stretch>
              </a:blipFill>
            </p:spPr>
            <p:txBody>
              <a:bodyPr/>
              <a:lstStyle/>
              <a:p>
                <a:r>
                  <a:rPr lang="en-GB">
                    <a:noFill/>
                  </a:rPr>
                  <a:t> </a:t>
                </a:r>
              </a:p>
            </p:txBody>
          </p:sp>
        </mc:Fallback>
      </mc:AlternateContent>
      <p:pic>
        <p:nvPicPr>
          <p:cNvPr id="4" name="Picture 3"/>
          <p:cNvPicPr>
            <a:picLocks noChangeAspect="1"/>
          </p:cNvPicPr>
          <p:nvPr/>
        </p:nvPicPr>
        <p:blipFill rotWithShape="1">
          <a:blip r:embed="rId3"/>
          <a:srcRect l="13917" t="51009" r="76053" b="33064"/>
          <a:stretch/>
        </p:blipFill>
        <p:spPr>
          <a:xfrm>
            <a:off x="7736744" y="225915"/>
            <a:ext cx="3397955" cy="1727201"/>
          </a:xfrm>
          <a:prstGeom prst="rect">
            <a:avLst/>
          </a:prstGeom>
        </p:spPr>
      </p:pic>
      <p:pic>
        <p:nvPicPr>
          <p:cNvPr id="5" name="Picture 4"/>
          <p:cNvPicPr>
            <a:picLocks noChangeAspect="1"/>
          </p:cNvPicPr>
          <p:nvPr/>
        </p:nvPicPr>
        <p:blipFill rotWithShape="1">
          <a:blip r:embed="rId3"/>
          <a:srcRect l="25780" t="47262" r="63957" b="24904"/>
          <a:stretch/>
        </p:blipFill>
        <p:spPr>
          <a:xfrm>
            <a:off x="7919569" y="2035111"/>
            <a:ext cx="3476978" cy="3018636"/>
          </a:xfrm>
          <a:prstGeom prst="rect">
            <a:avLst/>
          </a:prstGeom>
        </p:spPr>
      </p:pic>
    </p:spTree>
    <p:extLst>
      <p:ext uri="{BB962C8B-B14F-4D97-AF65-F5344CB8AC3E}">
        <p14:creationId xmlns:p14="http://schemas.microsoft.com/office/powerpoint/2010/main" val="132301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2" end="12"/>
                                            </p:txEl>
                                          </p:spTgt>
                                        </p:tgtEl>
                                        <p:attrNameLst>
                                          <p:attrName>style.visibility</p:attrName>
                                        </p:attrNameLst>
                                      </p:cBhvr>
                                      <p:to>
                                        <p:strVal val="visible"/>
                                      </p:to>
                                    </p:set>
                                    <p:anim calcmode="lin" valueType="num">
                                      <p:cBhvr additive="base">
                                        <p:cTn id="6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anim calcmode="lin" valueType="num">
                                      <p:cBhvr additive="base">
                                        <p:cTn id="67"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6" end="16"/>
                                            </p:txEl>
                                          </p:spTgt>
                                        </p:tgtEl>
                                        <p:attrNameLst>
                                          <p:attrName>style.visibility</p:attrName>
                                        </p:attrNameLst>
                                      </p:cBhvr>
                                      <p:to>
                                        <p:strVal val="visible"/>
                                      </p:to>
                                    </p:set>
                                    <p:anim calcmode="lin" valueType="num">
                                      <p:cBhvr additive="base">
                                        <p:cTn id="7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
                                            <p:txEl>
                                              <p:pRg st="18" end="18"/>
                                            </p:txEl>
                                          </p:spTgt>
                                        </p:tgtEl>
                                        <p:attrNameLst>
                                          <p:attrName>style.visibility</p:attrName>
                                        </p:attrNameLst>
                                      </p:cBhvr>
                                      <p:to>
                                        <p:strVal val="visible"/>
                                      </p:to>
                                    </p:set>
                                    <p:anim calcmode="lin" valueType="num">
                                      <p:cBhvr additive="base">
                                        <p:cTn id="79"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48006" y="629435"/>
                <a:ext cx="10515600" cy="5497988"/>
              </a:xfrm>
            </p:spPr>
            <p:txBody>
              <a:bodyPr>
                <a:normAutofit fontScale="92500" lnSpcReduction="20000"/>
              </a:bodyPr>
              <a:lstStyle/>
              <a:p>
                <a:r>
                  <a:rPr lang="en-GB" dirty="0"/>
                  <a:t>If Hooke’s law is assumed to be obeyed then</a:t>
                </a:r>
                <a:r>
                  <a:rPr lang="en-GB" dirty="0" smtClean="0"/>
                  <a:t>:</a:t>
                </a:r>
              </a:p>
              <a:p>
                <a:pPr marL="0" indent="0">
                  <a:buNone/>
                </a:pPr>
                <a:endParaRPr lang="en-GB" dirty="0" smtClean="0"/>
              </a:p>
              <a:p>
                <a:pPr marL="0" indent="0">
                  <a:buNone/>
                </a:pPr>
                <a14:m>
                  <m:oMathPara xmlns:m="http://schemas.openxmlformats.org/officeDocument/2006/math">
                    <m:oMathParaPr>
                      <m:jc m:val="centerGroup"/>
                    </m:oMathParaPr>
                    <m:oMath xmlns:m="http://schemas.openxmlformats.org/officeDocument/2006/math">
                      <m:r>
                        <m:rPr>
                          <m:sty m:val="p"/>
                        </m:rPr>
                        <a:rPr lang="en-GB">
                          <a:latin typeface="Cambria Math" panose="02040503050406030204" pitchFamily="18" charset="0"/>
                        </a:rPr>
                        <m:t>modulus</m:t>
                      </m:r>
                      <m:r>
                        <a:rPr lang="en-GB">
                          <a:latin typeface="Cambria Math" panose="02040503050406030204" pitchFamily="18" charset="0"/>
                        </a:rPr>
                        <m:t> </m:t>
                      </m:r>
                      <m:r>
                        <m:rPr>
                          <m:sty m:val="p"/>
                        </m:rPr>
                        <a:rPr lang="en-GB">
                          <a:latin typeface="Cambria Math" panose="02040503050406030204" pitchFamily="18" charset="0"/>
                        </a:rPr>
                        <m:t>of</m:t>
                      </m:r>
                      <m:r>
                        <a:rPr lang="en-GB">
                          <a:latin typeface="Cambria Math" panose="02040503050406030204" pitchFamily="18" charset="0"/>
                        </a:rPr>
                        <m:t> </m:t>
                      </m:r>
                      <m:r>
                        <m:rPr>
                          <m:sty m:val="p"/>
                        </m:rPr>
                        <a:rPr lang="en-GB">
                          <a:latin typeface="Cambria Math" panose="02040503050406030204" pitchFamily="18" charset="0"/>
                        </a:rPr>
                        <m:t>Elasticity</m:t>
                      </m:r>
                      <m:r>
                        <a:rPr lang="en-GB">
                          <a:latin typeface="Cambria Math" panose="02040503050406030204" pitchFamily="18" charset="0"/>
                        </a:rPr>
                        <m:t> </m:t>
                      </m:r>
                      <m:r>
                        <m:rPr>
                          <m:sty m:val="p"/>
                        </m:rPr>
                        <a:rPr lang="en-GB">
                          <a:latin typeface="Cambria Math" panose="02040503050406030204" pitchFamily="18" charset="0"/>
                        </a:rPr>
                        <m:t>E</m:t>
                      </m:r>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stress</m:t>
                          </m:r>
                          <m:r>
                            <a:rPr lang="en-GB">
                              <a:latin typeface="Cambria Math" panose="02040503050406030204" pitchFamily="18" charset="0"/>
                            </a:rPr>
                            <m:t> </m:t>
                          </m:r>
                          <m:r>
                            <m:rPr>
                              <m:sty m:val="p"/>
                            </m:rPr>
                            <a:rPr lang="en-GB">
                              <a:latin typeface="Cambria Math" panose="02040503050406030204" pitchFamily="18" charset="0"/>
                            </a:rPr>
                            <m:t>σ</m:t>
                          </m:r>
                        </m:num>
                        <m:den>
                          <m:r>
                            <m:rPr>
                              <m:sty m:val="p"/>
                            </m:rPr>
                            <a:rPr lang="en-GB">
                              <a:latin typeface="Cambria Math" panose="02040503050406030204" pitchFamily="18" charset="0"/>
                            </a:rPr>
                            <m:t>strain</m:t>
                          </m:r>
                          <m:r>
                            <a:rPr lang="en-GB">
                              <a:latin typeface="Cambria Math" panose="02040503050406030204" pitchFamily="18" charset="0"/>
                            </a:rPr>
                            <m:t> </m:t>
                          </m:r>
                          <m:r>
                            <m:rPr>
                              <m:sty m:val="p"/>
                            </m:rPr>
                            <a:rPr lang="en-GB">
                              <a:latin typeface="Cambria Math" panose="02040503050406030204" pitchFamily="18" charset="0"/>
                            </a:rPr>
                            <m:t>ε</m:t>
                          </m:r>
                        </m:den>
                      </m:f>
                    </m:oMath>
                  </m:oMathPara>
                </a14:m>
                <a:endParaRPr lang="en-GB" dirty="0" smtClean="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  </m:t>
                      </m:r>
                      <m:r>
                        <m:rPr>
                          <m:sty m:val="p"/>
                        </m:rPr>
                        <a:rPr lang="en-GB">
                          <a:latin typeface="Cambria Math" panose="02040503050406030204" pitchFamily="18" charset="0"/>
                        </a:rPr>
                        <m:t>σ</m:t>
                      </m:r>
                      <m:r>
                        <a:rPr lang="en-GB">
                          <a:latin typeface="Cambria Math" panose="02040503050406030204" pitchFamily="18" charset="0"/>
                        </a:rPr>
                        <m:t>=</m:t>
                      </m:r>
                      <m:r>
                        <m:rPr>
                          <m:sty m:val="p"/>
                        </m:rPr>
                        <a:rPr lang="en-GB">
                          <a:latin typeface="Cambria Math" panose="02040503050406030204" pitchFamily="18" charset="0"/>
                        </a:rPr>
                        <m:t>E</m:t>
                      </m:r>
                      <m:r>
                        <a:rPr lang="en-GB">
                          <a:latin typeface="Cambria Math" panose="02040503050406030204" pitchFamily="18" charset="0"/>
                        </a:rPr>
                        <m:t>.</m:t>
                      </m:r>
                      <m:r>
                        <m:rPr>
                          <m:sty m:val="p"/>
                        </m:rPr>
                        <a:rPr lang="en-GB">
                          <a:latin typeface="Cambria Math" panose="02040503050406030204" pitchFamily="18" charset="0"/>
                        </a:rPr>
                        <m:t>ε</m:t>
                      </m:r>
                    </m:oMath>
                  </m:oMathPara>
                </a14:m>
                <a:endParaRPr lang="en-GB" dirty="0"/>
              </a:p>
              <a:p>
                <a:pPr marL="0" indent="0">
                  <a:buNone/>
                </a:pPr>
                <a:endParaRPr lang="en-GB" dirty="0" smtClean="0"/>
              </a:p>
              <a:p>
                <a:r>
                  <a:rPr lang="en-GB" dirty="0" smtClean="0"/>
                  <a:t>Therefore </a:t>
                </a:r>
                <a:r>
                  <a:rPr lang="en-GB" dirty="0"/>
                  <a:t>the stress acting on the bent layer B’B’ is:</a:t>
                </a:r>
              </a:p>
              <a:p>
                <a:endParaRPr lang="en-GB" dirty="0" smtClean="0"/>
              </a:p>
              <a:p>
                <a:pPr marL="0" indent="0">
                  <a:buNone/>
                </a:pPr>
                <a14:m>
                  <m:oMathPara xmlns:m="http://schemas.openxmlformats.org/officeDocument/2006/math">
                    <m:oMathParaPr>
                      <m:jc m:val="centerGroup"/>
                    </m:oMathParaPr>
                    <m:oMath xmlns:m="http://schemas.openxmlformats.org/officeDocument/2006/math">
                      <m:r>
                        <m:rPr>
                          <m:sty m:val="p"/>
                        </m:rPr>
                        <a:rPr lang="en-GB">
                          <a:latin typeface="Cambria Math" panose="02040503050406030204" pitchFamily="18" charset="0"/>
                        </a:rPr>
                        <m:t>σ</m:t>
                      </m:r>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y</m:t>
                          </m:r>
                          <m:r>
                            <a:rPr lang="en-GB">
                              <a:latin typeface="Cambria Math" panose="02040503050406030204" pitchFamily="18" charset="0"/>
                            </a:rPr>
                            <m:t>.</m:t>
                          </m:r>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oMath>
                  </m:oMathPara>
                </a14:m>
                <a:endParaRPr lang="en-GB" dirty="0" smtClean="0"/>
              </a:p>
              <a:p>
                <a:pPr marL="0" indent="0">
                  <a:buNone/>
                </a:pPr>
                <a:endParaRPr lang="en-GB" dirty="0"/>
              </a:p>
              <a:p>
                <a:pPr marL="0" indent="0">
                  <a:lnSpc>
                    <a:spcPct val="120000"/>
                  </a:lnSpc>
                  <a:buNone/>
                </a:pPr>
                <a:r>
                  <a:rPr lang="en-GB" dirty="0" smtClean="0"/>
                  <a:t>Thus </a:t>
                </a:r>
                <a:r>
                  <a:rPr lang="en-GB" dirty="0"/>
                  <a:t>the bending stress at any plane in the beam section is directly proportional to the distance y from the neutral axis.</a:t>
                </a:r>
              </a:p>
              <a:p>
                <a:pPr marL="0" indent="0">
                  <a:buNone/>
                </a:pPr>
                <a:endParaRPr lang="en-GB" dirty="0"/>
              </a:p>
              <a:p>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48006" y="629435"/>
                <a:ext cx="10515600" cy="5497988"/>
              </a:xfrm>
              <a:blipFill rotWithShape="0">
                <a:blip r:embed="rId2"/>
                <a:stretch>
                  <a:fillRect l="-1043" t="-2772" b="-776"/>
                </a:stretch>
              </a:blipFill>
            </p:spPr>
            <p:txBody>
              <a:bodyPr/>
              <a:lstStyle/>
              <a:p>
                <a:r>
                  <a:rPr lang="en-GB">
                    <a:noFill/>
                  </a:rPr>
                  <a:t> </a:t>
                </a:r>
              </a:p>
            </p:txBody>
          </p:sp>
        </mc:Fallback>
      </mc:AlternateContent>
      <p:sp>
        <p:nvSpPr>
          <p:cNvPr id="4" name="Rectangle 2"/>
          <p:cNvSpPr>
            <a:spLocks noChangeArrowheads="1"/>
          </p:cNvSpPr>
          <p:nvPr/>
        </p:nvSpPr>
        <p:spPr bwMode="auto">
          <a:xfrm>
            <a:off x="4956551" y="3789575"/>
            <a:ext cx="1444249" cy="10463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5664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 calcmode="lin" valueType="num">
                                      <p:cBhvr additive="base">
                                        <p:cTn id="3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43" y="-43788"/>
            <a:ext cx="10515600" cy="1325563"/>
          </a:xfrm>
        </p:spPr>
        <p:txBody>
          <a:bodyPr>
            <a:normAutofit/>
          </a:bodyPr>
          <a:lstStyle/>
          <a:p>
            <a:r>
              <a:rPr lang="en-GB" sz="2800" b="1" dirty="0"/>
              <a:t>Position of the neutral axis:</a:t>
            </a:r>
            <a:r>
              <a:rPr lang="en-GB" sz="2800" dirty="0"/>
              <a:t/>
            </a:r>
            <a:br>
              <a:rPr lang="en-GB" sz="2800" dirty="0"/>
            </a:br>
            <a:endParaRPr lang="en-GB" sz="28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234883" y="798102"/>
                <a:ext cx="11341232" cy="5706393"/>
              </a:xfrm>
            </p:spPr>
            <p:txBody>
              <a:bodyPr>
                <a:normAutofit fontScale="62500" lnSpcReduction="20000"/>
              </a:bodyPr>
              <a:lstStyle/>
              <a:p>
                <a:r>
                  <a:rPr lang="en-GB" dirty="0"/>
                  <a:t>We have just defined that the stress acting on a layer in a beam is given by</a:t>
                </a:r>
                <a:r>
                  <a:rPr lang="en-GB" dirty="0" smtClean="0"/>
                  <a:t>:</a:t>
                </a:r>
              </a:p>
              <a:p>
                <a:endParaRPr lang="en-GB" dirty="0" smtClean="0"/>
              </a:p>
              <a:p>
                <a:pPr marL="0" indent="0">
                  <a:buNone/>
                </a:pPr>
                <a14:m>
                  <m:oMathPara xmlns:m="http://schemas.openxmlformats.org/officeDocument/2006/math">
                    <m:oMathParaPr>
                      <m:jc m:val="centerGroup"/>
                    </m:oMathParaPr>
                    <m:oMath xmlns:m="http://schemas.openxmlformats.org/officeDocument/2006/math">
                      <m:r>
                        <a:rPr lang="en-GB" b="1" i="1">
                          <a:latin typeface="Cambria Math" panose="02040503050406030204" pitchFamily="18" charset="0"/>
                        </a:rPr>
                        <m:t>𝛔</m:t>
                      </m:r>
                      <m:r>
                        <a:rPr lang="en-GB" b="1">
                          <a:latin typeface="Cambria Math" panose="02040503050406030204" pitchFamily="18" charset="0"/>
                        </a:rPr>
                        <m:t>=</m:t>
                      </m:r>
                      <m:f>
                        <m:fPr>
                          <m:ctrlPr>
                            <a:rPr lang="en-GB" b="1" i="1">
                              <a:latin typeface="Cambria Math" panose="02040503050406030204" pitchFamily="18" charset="0"/>
                            </a:rPr>
                          </m:ctrlPr>
                        </m:fPr>
                        <m:num>
                          <m:r>
                            <a:rPr lang="en-GB" b="1" i="1">
                              <a:latin typeface="Cambria Math" panose="02040503050406030204" pitchFamily="18" charset="0"/>
                            </a:rPr>
                            <m:t>𝐲</m:t>
                          </m:r>
                          <m:r>
                            <a:rPr lang="en-GB" b="1">
                              <a:latin typeface="Cambria Math" panose="02040503050406030204" pitchFamily="18" charset="0"/>
                            </a:rPr>
                            <m:t>.</m:t>
                          </m:r>
                          <m:r>
                            <a:rPr lang="en-GB" b="1" i="1">
                              <a:latin typeface="Cambria Math" panose="02040503050406030204" pitchFamily="18" charset="0"/>
                            </a:rPr>
                            <m:t>𝑬</m:t>
                          </m:r>
                        </m:num>
                        <m:den>
                          <m:r>
                            <a:rPr lang="en-GB" b="1" i="1">
                              <a:latin typeface="Cambria Math" panose="02040503050406030204" pitchFamily="18" charset="0"/>
                            </a:rPr>
                            <m:t>𝑹</m:t>
                          </m:r>
                        </m:den>
                      </m:f>
                    </m:oMath>
                  </m:oMathPara>
                </a14:m>
                <a:endParaRPr lang="en-GB" b="1"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a:lnSpc>
                    <a:spcPct val="120000"/>
                  </a:lnSpc>
                </a:pPr>
                <a:r>
                  <a:rPr lang="en-GB" dirty="0" smtClean="0"/>
                  <a:t>Before </a:t>
                </a:r>
                <a:r>
                  <a:rPr lang="en-GB" dirty="0"/>
                  <a:t>this equation can be used for stress calculation we need to know the location of the neutral axis, that axis along which the stress is zero.</a:t>
                </a:r>
              </a:p>
              <a:p>
                <a:pPr>
                  <a:lnSpc>
                    <a:spcPct val="120000"/>
                  </a:lnSpc>
                </a:pPr>
                <a:r>
                  <a:rPr lang="en-GB" dirty="0"/>
                  <a:t>We will only consider beams that have cross-sections that are symmetric about both the horizontal and vertical axis, i.e. rectangular and circular cross-section beams </a:t>
                </a:r>
                <a:r>
                  <a:rPr lang="en-GB" dirty="0" smtClean="0"/>
                  <a:t>and </a:t>
                </a:r>
                <a:r>
                  <a:rPr lang="en-GB" dirty="0" smtClean="0">
                    <a:sym typeface="Symbol" panose="05050102010706020507" pitchFamily="18" charset="2"/>
                  </a:rPr>
                  <a:t></a:t>
                </a:r>
                <a:r>
                  <a:rPr lang="en-GB" dirty="0" smtClean="0"/>
                  <a:t> </a:t>
                </a:r>
                <a:r>
                  <a:rPr lang="en-GB" dirty="0"/>
                  <a:t>beam with flanges of equal size. </a:t>
                </a:r>
                <a:endParaRPr lang="en-GB" dirty="0" smtClean="0"/>
              </a:p>
              <a:p>
                <a:pPr>
                  <a:lnSpc>
                    <a:spcPct val="120000"/>
                  </a:lnSpc>
                </a:pPr>
                <a:r>
                  <a:rPr lang="en-GB" dirty="0" smtClean="0"/>
                  <a:t>For </a:t>
                </a:r>
                <a:r>
                  <a:rPr lang="en-GB" dirty="0"/>
                  <a:t>all beams of these types, the neutral axis is at mid-height of the section d / 2 .</a:t>
                </a:r>
              </a:p>
              <a:p>
                <a:pPr marL="0" indent="0">
                  <a:buNone/>
                </a:pPr>
                <a:endParaRPr lang="en-GB" dirty="0"/>
              </a:p>
              <a:p>
                <a:endParaRPr lang="en-GB" dirty="0"/>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234883" y="798102"/>
                <a:ext cx="11341232" cy="5706393"/>
              </a:xfrm>
              <a:blipFill>
                <a:blip r:embed="rId2"/>
                <a:stretch>
                  <a:fillRect l="-376" t="-1816" b="-1389"/>
                </a:stretch>
              </a:blipFill>
            </p:spPr>
            <p:txBody>
              <a:bodyPr/>
              <a:lstStyle/>
              <a:p>
                <a:r>
                  <a:rPr lang="en-GB">
                    <a:noFill/>
                  </a:rPr>
                  <a:t> </a:t>
                </a:r>
              </a:p>
            </p:txBody>
          </p:sp>
        </mc:Fallback>
      </mc:AlternateContent>
      <p:pic>
        <p:nvPicPr>
          <p:cNvPr id="4" name="Picture 3"/>
          <p:cNvPicPr>
            <a:picLocks noChangeAspect="1"/>
          </p:cNvPicPr>
          <p:nvPr/>
        </p:nvPicPr>
        <p:blipFill rotWithShape="1">
          <a:blip r:embed="rId3"/>
          <a:srcRect l="14194" t="37393" r="63387" b="43096"/>
          <a:stretch/>
        </p:blipFill>
        <p:spPr>
          <a:xfrm>
            <a:off x="1036941" y="2123665"/>
            <a:ext cx="9011676" cy="2510655"/>
          </a:xfrm>
          <a:prstGeom prst="rect">
            <a:avLst/>
          </a:prstGeom>
        </p:spPr>
      </p:pic>
    </p:spTree>
    <p:extLst>
      <p:ext uri="{BB962C8B-B14F-4D97-AF65-F5344CB8AC3E}">
        <p14:creationId xmlns:p14="http://schemas.microsoft.com/office/powerpoint/2010/main" val="1254845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2" end="12"/>
                                            </p:txEl>
                                          </p:spTgt>
                                        </p:tgtEl>
                                        <p:attrNameLst>
                                          <p:attrName>style.visibility</p:attrName>
                                        </p:attrNameLst>
                                      </p:cBhvr>
                                      <p:to>
                                        <p:strVal val="visible"/>
                                      </p:to>
                                    </p:set>
                                    <p:anim calcmode="lin" valueType="num">
                                      <p:cBhvr additive="base">
                                        <p:cTn id="1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3" end="13"/>
                                            </p:txEl>
                                          </p:spTgt>
                                        </p:tgtEl>
                                        <p:attrNameLst>
                                          <p:attrName>style.visibility</p:attrName>
                                        </p:attrNameLst>
                                      </p:cBhvr>
                                      <p:to>
                                        <p:strVal val="visible"/>
                                      </p:to>
                                    </p:set>
                                    <p:anim calcmode="lin" valueType="num">
                                      <p:cBhvr additive="base">
                                        <p:cTn id="1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4" end="14"/>
                                            </p:txEl>
                                          </p:spTgt>
                                        </p:tgtEl>
                                        <p:attrNameLst>
                                          <p:attrName>style.visibility</p:attrName>
                                        </p:attrNameLst>
                                      </p:cBhvr>
                                      <p:to>
                                        <p:strVal val="visible"/>
                                      </p:to>
                                    </p:set>
                                    <p:anim calcmode="lin" valueType="num">
                                      <p:cBhvr additive="base">
                                        <p:cTn id="2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6016"/>
            <a:ext cx="10515600" cy="1325563"/>
          </a:xfrm>
        </p:spPr>
        <p:txBody>
          <a:bodyPr>
            <a:normAutofit/>
          </a:bodyPr>
          <a:lstStyle/>
          <a:p>
            <a:r>
              <a:rPr lang="en-GB" sz="2800" b="1" dirty="0"/>
              <a:t>Examples:</a:t>
            </a:r>
            <a:r>
              <a:rPr lang="en-GB" sz="2800" dirty="0"/>
              <a:t/>
            </a:r>
            <a:br>
              <a:rPr lang="en-GB" sz="2800" dirty="0"/>
            </a:br>
            <a:endParaRPr lang="en-GB" sz="2800" dirty="0"/>
          </a:p>
        </p:txBody>
      </p:sp>
      <p:sp>
        <p:nvSpPr>
          <p:cNvPr id="3" name="Content Placeholder 2"/>
          <p:cNvSpPr>
            <a:spLocks noGrp="1"/>
          </p:cNvSpPr>
          <p:nvPr>
            <p:ph idx="1"/>
          </p:nvPr>
        </p:nvSpPr>
        <p:spPr>
          <a:xfrm>
            <a:off x="405352" y="1800602"/>
            <a:ext cx="11255604" cy="4351338"/>
          </a:xfrm>
        </p:spPr>
        <p:txBody>
          <a:bodyPr/>
          <a:lstStyle/>
          <a:p>
            <a:pPr>
              <a:lnSpc>
                <a:spcPct val="100000"/>
              </a:lnSpc>
            </a:pPr>
            <a:r>
              <a:rPr lang="en-GB" u="sng" dirty="0"/>
              <a:t>Example 1:</a:t>
            </a:r>
            <a:r>
              <a:rPr lang="en-GB" dirty="0"/>
              <a:t> Calculate the maximum stress that will be produced in a steel beam of rectangular cross-section when bent into the arc of a circle of radius 5 m. The depth of the beam is 6 mm, the modulus of Elasticity 210 kN/mm</a:t>
            </a:r>
            <a:r>
              <a:rPr lang="en-GB" baseline="30000" dirty="0"/>
              <a:t>2</a:t>
            </a:r>
            <a:r>
              <a:rPr lang="en-GB" dirty="0"/>
              <a:t>. Give your answer in kN/mm</a:t>
            </a:r>
            <a:r>
              <a:rPr lang="en-GB" baseline="30000" dirty="0"/>
              <a:t>2</a:t>
            </a:r>
            <a:r>
              <a:rPr lang="en-GB" dirty="0" smtClean="0"/>
              <a:t>.</a:t>
            </a:r>
          </a:p>
          <a:p>
            <a:pPr marL="0" indent="0">
              <a:lnSpc>
                <a:spcPct val="100000"/>
              </a:lnSpc>
              <a:buNone/>
            </a:pPr>
            <a:endParaRPr lang="en-GB" dirty="0"/>
          </a:p>
          <a:p>
            <a:pPr>
              <a:lnSpc>
                <a:spcPct val="100000"/>
              </a:lnSpc>
            </a:pPr>
            <a:r>
              <a:rPr lang="en-GB" u="sng" dirty="0"/>
              <a:t>Example 2:</a:t>
            </a:r>
            <a:r>
              <a:rPr lang="en-GB" dirty="0"/>
              <a:t> Calculate the radius to which a steel strip of thickness 4 mm can be bent if the maximum stress acting on the material is not to exceed 100 N/mm</a:t>
            </a:r>
            <a:r>
              <a:rPr lang="en-GB" baseline="30000" dirty="0"/>
              <a:t>2</a:t>
            </a:r>
            <a:r>
              <a:rPr lang="en-GB" dirty="0"/>
              <a:t>. The material has a modulus of elasticity of 210 kN/mm</a:t>
            </a:r>
            <a:r>
              <a:rPr lang="en-GB" baseline="30000" dirty="0"/>
              <a:t>2</a:t>
            </a:r>
            <a:r>
              <a:rPr lang="en-GB" dirty="0"/>
              <a:t>.</a:t>
            </a:r>
          </a:p>
          <a:p>
            <a:endParaRPr lang="en-GB" dirty="0"/>
          </a:p>
        </p:txBody>
      </p:sp>
      <mc:AlternateContent xmlns:mc="http://schemas.openxmlformats.org/markup-compatibility/2006" xmlns:a14="http://schemas.microsoft.com/office/drawing/2010/main">
        <mc:Choice Requires="a14">
          <p:sp>
            <p:nvSpPr>
              <p:cNvPr id="4" name="Rectangle 3"/>
              <p:cNvSpPr/>
              <p:nvPr/>
            </p:nvSpPr>
            <p:spPr>
              <a:xfrm>
                <a:off x="5389809" y="475039"/>
                <a:ext cx="1286691" cy="781368"/>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σ</m:t>
                      </m:r>
                      <m:r>
                        <a:rPr lang="en-GB" sz="2400">
                          <a:latin typeface="Cambria Math" panose="02040503050406030204" pitchFamily="18" charset="0"/>
                        </a:rPr>
                        <m:t>=</m:t>
                      </m:r>
                      <m:f>
                        <m:fPr>
                          <m:ctrlPr>
                            <a:rPr lang="en-GB" sz="2400" i="1">
                              <a:latin typeface="Cambria Math" panose="02040503050406030204" pitchFamily="18" charset="0"/>
                            </a:rPr>
                          </m:ctrlPr>
                        </m:fPr>
                        <m:num>
                          <m:r>
                            <m:rPr>
                              <m:sty m:val="p"/>
                            </m:rPr>
                            <a:rPr lang="en-GB" sz="2400">
                              <a:latin typeface="Cambria Math" panose="02040503050406030204" pitchFamily="18" charset="0"/>
                            </a:rPr>
                            <m:t>y</m:t>
                          </m:r>
                          <m:r>
                            <a:rPr lang="en-GB" sz="2400">
                              <a:latin typeface="Cambria Math" panose="02040503050406030204" pitchFamily="18" charset="0"/>
                            </a:rPr>
                            <m:t>.</m:t>
                          </m:r>
                          <m:r>
                            <m:rPr>
                              <m:sty m:val="p"/>
                            </m:rPr>
                            <a:rPr lang="en-GB" sz="2400">
                              <a:latin typeface="Cambria Math" panose="02040503050406030204" pitchFamily="18" charset="0"/>
                            </a:rPr>
                            <m:t>E</m:t>
                          </m:r>
                        </m:num>
                        <m:den>
                          <m:r>
                            <m:rPr>
                              <m:sty m:val="p"/>
                            </m:rPr>
                            <a:rPr lang="en-GB" sz="2400">
                              <a:latin typeface="Cambria Math" panose="02040503050406030204" pitchFamily="18" charset="0"/>
                            </a:rPr>
                            <m:t>R</m:t>
                          </m:r>
                        </m:den>
                      </m:f>
                    </m:oMath>
                  </m:oMathPara>
                </a14:m>
                <a:endParaRPr lang="en-GB" sz="2400" dirty="0"/>
              </a:p>
            </p:txBody>
          </p:sp>
        </mc:Choice>
        <mc:Fallback xmlns="">
          <p:sp>
            <p:nvSpPr>
              <p:cNvPr id="4" name="Rectangle 3"/>
              <p:cNvSpPr>
                <a:spLocks noRot="1" noChangeAspect="1" noMove="1" noResize="1" noEditPoints="1" noAdjustHandles="1" noChangeArrowheads="1" noChangeShapeType="1" noTextEdit="1"/>
              </p:cNvSpPr>
              <p:nvPr/>
            </p:nvSpPr>
            <p:spPr>
              <a:xfrm>
                <a:off x="5389809" y="475039"/>
                <a:ext cx="1286691" cy="781368"/>
              </a:xfrm>
              <a:prstGeom prst="rect">
                <a:avLst/>
              </a:prstGeom>
              <a:blipFill>
                <a:blip r:embed="rId2"/>
                <a:stretch>
                  <a:fillRect/>
                </a:stretch>
              </a:blipFill>
            </p:spPr>
            <p:txBody>
              <a:bodyPr/>
              <a:lstStyle/>
              <a:p>
                <a:r>
                  <a:rPr lang="en-GB">
                    <a:noFill/>
                  </a:rPr>
                  <a:t> </a:t>
                </a:r>
              </a:p>
            </p:txBody>
          </p:sp>
        </mc:Fallback>
      </mc:AlternateContent>
      <p:sp>
        <p:nvSpPr>
          <p:cNvPr id="5" name="Rectangle 4"/>
          <p:cNvSpPr/>
          <p:nvPr/>
        </p:nvSpPr>
        <p:spPr>
          <a:xfrm>
            <a:off x="5337054" y="362361"/>
            <a:ext cx="1520442" cy="104189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12877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29" y="157735"/>
            <a:ext cx="10515600" cy="1325563"/>
          </a:xfrm>
        </p:spPr>
        <p:txBody>
          <a:bodyPr/>
          <a:lstStyle/>
          <a:p>
            <a:pPr algn="ctr"/>
            <a:r>
              <a:rPr lang="en-GB" sz="2800" b="1" dirty="0"/>
              <a:t>THE GENERAL BENDING FORMULA</a:t>
            </a:r>
            <a:r>
              <a:rPr lang="en-GB" dirty="0"/>
              <a:t/>
            </a:r>
            <a:br>
              <a:rPr lang="en-GB" dirty="0"/>
            </a:br>
            <a:endParaRPr lang="en-GB" dirty="0"/>
          </a:p>
        </p:txBody>
      </p:sp>
      <p:sp>
        <p:nvSpPr>
          <p:cNvPr id="3" name="Content Placeholder 2"/>
          <p:cNvSpPr>
            <a:spLocks noGrp="1"/>
          </p:cNvSpPr>
          <p:nvPr>
            <p:ph idx="1"/>
          </p:nvPr>
        </p:nvSpPr>
        <p:spPr>
          <a:xfrm>
            <a:off x="310299" y="1024345"/>
            <a:ext cx="10973586" cy="5272759"/>
          </a:xfrm>
        </p:spPr>
        <p:txBody>
          <a:bodyPr>
            <a:normAutofit/>
          </a:bodyPr>
          <a:lstStyle/>
          <a:p>
            <a:pPr marL="0" indent="0">
              <a:buNone/>
            </a:pPr>
            <a:r>
              <a:rPr lang="en-GB" sz="2400" b="1" dirty="0"/>
              <a:t>Simple bending equation</a:t>
            </a:r>
            <a:r>
              <a:rPr lang="en-GB" sz="2400" b="1" dirty="0" smtClean="0"/>
              <a:t>:</a:t>
            </a:r>
          </a:p>
          <a:p>
            <a:endParaRPr lang="en-GB" b="1" dirty="0"/>
          </a:p>
          <a:p>
            <a:endParaRPr lang="en-GB" b="1" dirty="0" smtClean="0"/>
          </a:p>
          <a:p>
            <a:endParaRPr lang="en-GB" b="1" dirty="0"/>
          </a:p>
          <a:p>
            <a:endParaRPr lang="en-GB" b="1" dirty="0" smtClean="0"/>
          </a:p>
          <a:p>
            <a:endParaRPr lang="en-GB" b="1" dirty="0"/>
          </a:p>
          <a:p>
            <a:pPr marL="263525" indent="0">
              <a:buNone/>
            </a:pPr>
            <a:r>
              <a:rPr lang="en-GB" sz="2400" dirty="0" smtClean="0"/>
              <a:t>When </a:t>
            </a:r>
            <a:r>
              <a:rPr lang="en-GB" sz="2400" dirty="0"/>
              <a:t>a beam is bent, there are forces acting on each layer of material within that beam as shown in </a:t>
            </a:r>
            <a:r>
              <a:rPr lang="en-GB" sz="2400" dirty="0" smtClean="0"/>
              <a:t>the </a:t>
            </a:r>
            <a:r>
              <a:rPr lang="en-GB" sz="2400" dirty="0"/>
              <a:t>figure. The longitudinal force acting on a layer of cross-sectional area </a:t>
            </a:r>
            <a:r>
              <a:rPr lang="en-GB" sz="2400" dirty="0">
                <a:sym typeface="Symbol" panose="05050102010706020507" pitchFamily="18" charset="2"/>
              </a:rPr>
              <a:t></a:t>
            </a:r>
            <a:r>
              <a:rPr lang="en-GB" sz="2400" dirty="0" smtClean="0"/>
              <a:t>A, </a:t>
            </a:r>
            <a:r>
              <a:rPr lang="en-GB" sz="2400" dirty="0"/>
              <a:t>a distance y from the neutral axis must be</a:t>
            </a:r>
            <a:r>
              <a:rPr lang="en-GB" sz="2400" dirty="0" smtClean="0"/>
              <a:t>:</a:t>
            </a:r>
          </a:p>
          <a:p>
            <a:pPr marL="2508250" indent="0">
              <a:buNone/>
            </a:pPr>
            <a:r>
              <a:rPr lang="en-GB" sz="2400" dirty="0"/>
              <a:t>Force = stress </a:t>
            </a:r>
            <a:r>
              <a:rPr lang="en-GB" sz="2400" dirty="0">
                <a:sym typeface="Symbol" panose="05050102010706020507" pitchFamily="18" charset="2"/>
              </a:rPr>
              <a:t></a:t>
            </a:r>
            <a:r>
              <a:rPr lang="en-GB" sz="2400" dirty="0"/>
              <a:t> </a:t>
            </a:r>
            <a:r>
              <a:rPr lang="en-GB" sz="2400" dirty="0" smtClean="0"/>
              <a:t>area</a:t>
            </a:r>
          </a:p>
          <a:p>
            <a:pPr marL="3233738" indent="0">
              <a:buNone/>
            </a:pPr>
            <a:r>
              <a:rPr lang="en-GB" sz="2400" dirty="0" smtClean="0"/>
              <a:t>=       </a:t>
            </a:r>
            <a:r>
              <a:rPr lang="en-GB" sz="2400" dirty="0">
                <a:sym typeface="Symbol" panose="05050102010706020507" pitchFamily="18" charset="2"/>
              </a:rPr>
              <a:t></a:t>
            </a:r>
            <a:r>
              <a:rPr lang="en-GB" sz="2400" dirty="0"/>
              <a:t>   </a:t>
            </a:r>
            <a:r>
              <a:rPr lang="en-GB" sz="2400" dirty="0">
                <a:sym typeface="Symbol" panose="05050102010706020507" pitchFamily="18" charset="2"/>
              </a:rPr>
              <a:t></a:t>
            </a:r>
            <a:r>
              <a:rPr lang="en-GB" sz="2400" dirty="0"/>
              <a:t>   </a:t>
            </a:r>
            <a:r>
              <a:rPr lang="en-GB" sz="2400" dirty="0">
                <a:sym typeface="Symbol" panose="05050102010706020507" pitchFamily="18" charset="2"/>
              </a:rPr>
              <a:t></a:t>
            </a:r>
            <a:r>
              <a:rPr lang="en-GB" sz="2400" dirty="0"/>
              <a:t>A</a:t>
            </a:r>
          </a:p>
          <a:p>
            <a:pPr marL="0" indent="0">
              <a:buNone/>
            </a:pPr>
            <a:endParaRPr lang="en-GB" dirty="0"/>
          </a:p>
          <a:p>
            <a:pPr marL="0" indent="0">
              <a:buNone/>
            </a:pPr>
            <a:endParaRPr lang="en-GB" dirty="0"/>
          </a:p>
          <a:p>
            <a:pPr marL="0" indent="0">
              <a:buNone/>
            </a:pPr>
            <a:endParaRPr lang="en-GB" dirty="0"/>
          </a:p>
          <a:p>
            <a:endParaRPr lang="en-GB" dirty="0"/>
          </a:p>
        </p:txBody>
      </p:sp>
      <p:pic>
        <p:nvPicPr>
          <p:cNvPr id="4" name="Picture 3"/>
          <p:cNvPicPr>
            <a:picLocks noChangeAspect="1"/>
          </p:cNvPicPr>
          <p:nvPr/>
        </p:nvPicPr>
        <p:blipFill rotWithShape="1">
          <a:blip r:embed="rId2"/>
          <a:srcRect l="15883" t="28345" r="64987" b="51673"/>
          <a:stretch/>
        </p:blipFill>
        <p:spPr>
          <a:xfrm>
            <a:off x="2005478" y="1467078"/>
            <a:ext cx="7527122" cy="2516955"/>
          </a:xfrm>
          <a:prstGeom prst="rect">
            <a:avLst/>
          </a:prstGeom>
        </p:spPr>
      </p:pic>
    </p:spTree>
    <p:extLst>
      <p:ext uri="{BB962C8B-B14F-4D97-AF65-F5344CB8AC3E}">
        <p14:creationId xmlns:p14="http://schemas.microsoft.com/office/powerpoint/2010/main" val="188445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93483" y="251348"/>
                <a:ext cx="11680596" cy="6385121"/>
              </a:xfrm>
            </p:spPr>
            <p:txBody>
              <a:bodyPr>
                <a:normAutofit fontScale="55000" lnSpcReduction="20000"/>
              </a:bodyPr>
              <a:lstStyle/>
              <a:p>
                <a:r>
                  <a:rPr lang="en-GB" dirty="0" smtClean="0"/>
                  <a:t>Using the relationship for the stress </a:t>
                </a:r>
                <a:r>
                  <a:rPr lang="en-GB" dirty="0">
                    <a:sym typeface="Symbol" panose="05050102010706020507" pitchFamily="18" charset="2"/>
                  </a:rPr>
                  <a:t></a:t>
                </a:r>
                <a:r>
                  <a:rPr lang="en-GB" dirty="0"/>
                  <a:t> acting on that layer</a:t>
                </a:r>
                <a:r>
                  <a:rPr lang="en-GB" dirty="0" smtClean="0"/>
                  <a:t>:</a:t>
                </a:r>
              </a:p>
              <a:p>
                <a:pPr marL="0" indent="0">
                  <a:buNone/>
                </a:pPr>
                <a:endParaRPr lang="en-GB" dirty="0" smtClean="0"/>
              </a:p>
              <a:p>
                <a:pPr marL="3138488" indent="-1074738">
                  <a:buNone/>
                </a:pPr>
                <a14:m>
                  <m:oMathPara xmlns:m="http://schemas.openxmlformats.org/officeDocument/2006/math">
                    <m:oMathParaPr>
                      <m:jc m:val="left"/>
                    </m:oMathParaPr>
                    <m:oMath xmlns:m="http://schemas.openxmlformats.org/officeDocument/2006/math">
                      <m:r>
                        <m:rPr>
                          <m:sty m:val="p"/>
                        </m:rPr>
                        <a:rPr lang="en-GB">
                          <a:latin typeface="Cambria Math" panose="02040503050406030204" pitchFamily="18" charset="0"/>
                        </a:rPr>
                        <m:t>σ</m:t>
                      </m:r>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y</m:t>
                          </m:r>
                          <m:r>
                            <a:rPr lang="en-GB">
                              <a:latin typeface="Cambria Math" panose="02040503050406030204" pitchFamily="18" charset="0"/>
                            </a:rPr>
                            <m:t>.</m:t>
                          </m:r>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oMath>
                  </m:oMathPara>
                </a14:m>
                <a:endParaRPr lang="en-GB" dirty="0" smtClean="0"/>
              </a:p>
              <a:p>
                <a:pPr marL="2063750" indent="0">
                  <a:buNone/>
                </a:pPr>
                <a:endParaRPr lang="en-GB" dirty="0" smtClean="0"/>
              </a:p>
              <a:p>
                <a:pPr marL="1438275" indent="0">
                  <a:buNone/>
                </a:pPr>
                <a14:m>
                  <m:oMathPara xmlns:m="http://schemas.openxmlformats.org/officeDocument/2006/math">
                    <m:oMathParaPr>
                      <m:jc m:val="left"/>
                    </m:oMathParaPr>
                    <m:oMath xmlns:m="http://schemas.openxmlformats.org/officeDocument/2006/math">
                      <m:r>
                        <a:rPr lang="en-GB" i="1">
                          <a:latin typeface="Cambria Math" panose="02040503050406030204" pitchFamily="18" charset="0"/>
                        </a:rPr>
                        <m:t>∴</m:t>
                      </m:r>
                      <m:r>
                        <a:rPr lang="en-GB">
                          <a:latin typeface="Cambria Math" panose="02040503050406030204" pitchFamily="18" charset="0"/>
                        </a:rPr>
                        <m:t>  </m:t>
                      </m:r>
                      <m:r>
                        <m:rPr>
                          <m:sty m:val="p"/>
                        </m:rPr>
                        <a:rPr lang="en-GB">
                          <a:latin typeface="Cambria Math" panose="02040503050406030204" pitchFamily="18" charset="0"/>
                        </a:rPr>
                        <m:t>Force</m:t>
                      </m:r>
                      <m:r>
                        <a:rPr lang="en-GB">
                          <a:latin typeface="Cambria Math" panose="02040503050406030204" pitchFamily="18" charset="0"/>
                        </a:rPr>
                        <m:t>=</m:t>
                      </m:r>
                      <m:r>
                        <m:rPr>
                          <m:sty m:val="p"/>
                        </m:rPr>
                        <a:rPr lang="en-GB" b="0" i="0" smtClean="0">
                          <a:latin typeface="Cambria Math" panose="02040503050406030204" pitchFamily="18" charset="0"/>
                        </a:rPr>
                        <m:t>direct</m:t>
                      </m:r>
                      <m:r>
                        <a:rPr lang="en-GB" b="0" i="0" smtClean="0">
                          <a:latin typeface="Cambria Math" panose="02040503050406030204" pitchFamily="18" charset="0"/>
                        </a:rPr>
                        <m:t> </m:t>
                      </m:r>
                      <m:r>
                        <m:rPr>
                          <m:sty m:val="p"/>
                        </m:rPr>
                        <a:rPr lang="en-GB" b="0" i="0" smtClean="0">
                          <a:latin typeface="Cambria Math" panose="02040503050406030204" pitchFamily="18" charset="0"/>
                        </a:rPr>
                        <m:t>stress</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𝑐𝑟𝑜𝑠𝑠</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𝑠𝑒𝑐𝑡𝑖𝑜𝑛</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𝑎𝑟𝑒𝑎</m:t>
                      </m:r>
                      <m:r>
                        <a:rPr lang="en-GB" b="0" i="1" smtClean="0">
                          <a:latin typeface="Cambria Math" panose="02040503050406030204" pitchFamily="18" charset="0"/>
                          <a:ea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r>
                        <a:rPr lang="en-GB">
                          <a:latin typeface="Cambria Math" panose="02040503050406030204" pitchFamily="18" charset="0"/>
                        </a:rPr>
                        <m:t>.</m:t>
                      </m:r>
                      <m:r>
                        <m:rPr>
                          <m:sty m:val="p"/>
                        </m:rPr>
                        <a:rPr lang="en-GB">
                          <a:latin typeface="Cambria Math" panose="02040503050406030204" pitchFamily="18" charset="0"/>
                        </a:rPr>
                        <m:t>y</m:t>
                      </m:r>
                      <m:r>
                        <a:rPr lang="en-GB">
                          <a:latin typeface="Cambria Math" panose="02040503050406030204" pitchFamily="18" charset="0"/>
                        </a:rPr>
                        <m:t>.</m:t>
                      </m:r>
                      <m:r>
                        <m:rPr>
                          <m:sty m:val="p"/>
                        </m:rPr>
                        <a:rPr lang="en-GB">
                          <a:latin typeface="Cambria Math" panose="02040503050406030204" pitchFamily="18" charset="0"/>
                        </a:rPr>
                        <m:t>δA</m:t>
                      </m:r>
                      <m:r>
                        <a:rPr lang="en-GB">
                          <a:latin typeface="Cambria Math" panose="02040503050406030204" pitchFamily="18" charset="0"/>
                        </a:rPr>
                        <m:t>       (</m:t>
                      </m:r>
                      <m:r>
                        <m:rPr>
                          <m:sty m:val="p"/>
                        </m:rPr>
                        <a:rPr lang="en-GB">
                          <a:latin typeface="Cambria Math" panose="02040503050406030204" pitchFamily="18" charset="0"/>
                        </a:rPr>
                        <m:t>this</m:t>
                      </m:r>
                      <m:r>
                        <a:rPr lang="en-GB">
                          <a:latin typeface="Cambria Math" panose="02040503050406030204" pitchFamily="18" charset="0"/>
                        </a:rPr>
                        <m:t> </m:t>
                      </m:r>
                      <m:r>
                        <m:rPr>
                          <m:sty m:val="p"/>
                        </m:rPr>
                        <a:rPr lang="en-GB">
                          <a:latin typeface="Cambria Math" panose="02040503050406030204" pitchFamily="18" charset="0"/>
                        </a:rPr>
                        <m:t>the</m:t>
                      </m:r>
                      <m:r>
                        <a:rPr lang="en-GB">
                          <a:latin typeface="Cambria Math" panose="02040503050406030204" pitchFamily="18" charset="0"/>
                        </a:rPr>
                        <m:t> </m:t>
                      </m:r>
                      <m:r>
                        <m:rPr>
                          <m:sty m:val="p"/>
                        </m:rPr>
                        <a:rPr lang="en-GB">
                          <a:latin typeface="Cambria Math" panose="02040503050406030204" pitchFamily="18" charset="0"/>
                        </a:rPr>
                        <m:t>force</m:t>
                      </m:r>
                      <m:r>
                        <a:rPr lang="en-GB">
                          <a:latin typeface="Cambria Math" panose="02040503050406030204" pitchFamily="18" charset="0"/>
                        </a:rPr>
                        <m:t> </m:t>
                      </m:r>
                      <m:r>
                        <m:rPr>
                          <m:sty m:val="p"/>
                        </m:rPr>
                        <a:rPr lang="en-GB">
                          <a:latin typeface="Cambria Math" panose="02040503050406030204" pitchFamily="18" charset="0"/>
                        </a:rPr>
                        <m:t>acting</m:t>
                      </m:r>
                      <m:r>
                        <a:rPr lang="en-GB">
                          <a:latin typeface="Cambria Math" panose="02040503050406030204" pitchFamily="18" charset="0"/>
                        </a:rPr>
                        <m:t> </m:t>
                      </m:r>
                      <m:r>
                        <m:rPr>
                          <m:sty m:val="p"/>
                        </m:rPr>
                        <a:rPr lang="en-GB">
                          <a:latin typeface="Cambria Math" panose="02040503050406030204" pitchFamily="18" charset="0"/>
                        </a:rPr>
                        <m:t>on</m:t>
                      </m:r>
                      <m:r>
                        <a:rPr lang="en-GB">
                          <a:latin typeface="Cambria Math" panose="02040503050406030204" pitchFamily="18" charset="0"/>
                        </a:rPr>
                        <m:t> </m:t>
                      </m:r>
                      <m:r>
                        <m:rPr>
                          <m:sty m:val="p"/>
                        </m:rPr>
                        <a:rPr lang="en-GB">
                          <a:latin typeface="Cambria Math" panose="02040503050406030204" pitchFamily="18" charset="0"/>
                        </a:rPr>
                        <m:t>just</m:t>
                      </m:r>
                      <m:r>
                        <a:rPr lang="en-GB">
                          <a:latin typeface="Cambria Math" panose="02040503050406030204" pitchFamily="18" charset="0"/>
                        </a:rPr>
                        <m:t> </m:t>
                      </m:r>
                      <m:r>
                        <m:rPr>
                          <m:sty m:val="p"/>
                        </m:rPr>
                        <a:rPr lang="en-GB">
                          <a:latin typeface="Cambria Math" panose="02040503050406030204" pitchFamily="18" charset="0"/>
                        </a:rPr>
                        <m:t>one</m:t>
                      </m:r>
                      <m:r>
                        <a:rPr lang="en-GB">
                          <a:latin typeface="Cambria Math" panose="02040503050406030204" pitchFamily="18" charset="0"/>
                        </a:rPr>
                        <m:t> </m:t>
                      </m:r>
                      <m:r>
                        <m:rPr>
                          <m:sty m:val="p"/>
                        </m:rPr>
                        <a:rPr lang="en-GB">
                          <a:latin typeface="Cambria Math" panose="02040503050406030204" pitchFamily="18" charset="0"/>
                        </a:rPr>
                        <m:t>layer</m:t>
                      </m:r>
                      <m:r>
                        <a:rPr lang="en-GB">
                          <a:latin typeface="Cambria Math" panose="02040503050406030204" pitchFamily="18" charset="0"/>
                        </a:rPr>
                        <m:t>)</m:t>
                      </m:r>
                    </m:oMath>
                  </m:oMathPara>
                </a14:m>
                <a:endParaRPr lang="en-GB" dirty="0"/>
              </a:p>
              <a:p>
                <a:pPr marL="0" indent="0">
                  <a:buNone/>
                </a:pPr>
                <a:endParaRPr lang="en-GB" dirty="0"/>
              </a:p>
              <a:p>
                <a:r>
                  <a:rPr lang="en-GB" dirty="0"/>
                  <a:t>The force is acting at a distance y from the neutral axis and so gives a moment. The moment of this force about the neutral axis is</a:t>
                </a:r>
                <a:r>
                  <a:rPr lang="en-GB" dirty="0" smtClean="0"/>
                  <a:t>:</a:t>
                </a:r>
              </a:p>
              <a:p>
                <a:endParaRPr lang="en-GB" dirty="0" smtClean="0"/>
              </a:p>
              <a:p>
                <a:pPr marL="2601913" indent="-2601913">
                  <a:buNone/>
                </a:pPr>
                <a14:m>
                  <m:oMathPara xmlns:m="http://schemas.openxmlformats.org/officeDocument/2006/math">
                    <m:oMathParaPr>
                      <m:jc m:val="left"/>
                    </m:oMathParaPr>
                    <m:oMath xmlns:m="http://schemas.openxmlformats.org/officeDocument/2006/math">
                      <m:r>
                        <m:rPr>
                          <m:sty m:val="p"/>
                        </m:rPr>
                        <a:rPr lang="en-GB">
                          <a:latin typeface="Cambria Math" panose="02040503050406030204" pitchFamily="18" charset="0"/>
                        </a:rPr>
                        <m:t>Moment</m:t>
                      </m:r>
                      <m:r>
                        <a:rPr lang="en-GB">
                          <a:latin typeface="Cambria Math" panose="02040503050406030204" pitchFamily="18" charset="0"/>
                        </a:rPr>
                        <m:t> </m:t>
                      </m:r>
                      <m:r>
                        <m:rPr>
                          <m:sty m:val="p"/>
                        </m:rPr>
                        <a:rPr lang="en-GB">
                          <a:latin typeface="Cambria Math" panose="02040503050406030204" pitchFamily="18" charset="0"/>
                        </a:rPr>
                        <m:t>of</m:t>
                      </m:r>
                      <m:r>
                        <a:rPr lang="en-GB">
                          <a:latin typeface="Cambria Math" panose="02040503050406030204" pitchFamily="18" charset="0"/>
                        </a:rPr>
                        <m:t> </m:t>
                      </m:r>
                      <m:r>
                        <m:rPr>
                          <m:sty m:val="p"/>
                        </m:rPr>
                        <a:rPr lang="en-GB">
                          <a:latin typeface="Cambria Math" panose="02040503050406030204" pitchFamily="18" charset="0"/>
                        </a:rPr>
                        <m:t>layer</m:t>
                      </m:r>
                      <m:r>
                        <a:rPr lang="en-GB">
                          <a:latin typeface="Cambria Math" panose="02040503050406030204" pitchFamily="18" charset="0"/>
                        </a:rPr>
                        <m:t>=     </m:t>
                      </m:r>
                      <m:r>
                        <m:rPr>
                          <m:sty m:val="p"/>
                        </m:rPr>
                        <a:rPr lang="en-GB">
                          <a:latin typeface="Cambria Math" panose="02040503050406030204" pitchFamily="18" charset="0"/>
                        </a:rPr>
                        <m:t>Force</m:t>
                      </m:r>
                      <m:r>
                        <a:rPr lang="en-GB">
                          <a:latin typeface="Cambria Math" panose="02040503050406030204" pitchFamily="18" charset="0"/>
                        </a:rPr>
                        <m:t>     ×</m:t>
                      </m:r>
                      <m:r>
                        <m:rPr>
                          <m:sty m:val="p"/>
                        </m:rPr>
                        <a:rPr lang="en-GB">
                          <a:latin typeface="Cambria Math" panose="02040503050406030204" pitchFamily="18" charset="0"/>
                        </a:rPr>
                        <m:t>y</m:t>
                      </m:r>
                    </m:oMath>
                  </m:oMathPara>
                </a14:m>
                <a:endParaRPr lang="en-GB" dirty="0" smtClean="0"/>
              </a:p>
              <a:p>
                <a:pPr marL="2601913" indent="-2601913">
                  <a:buNone/>
                </a:pPr>
                <a:endParaRPr lang="en-GB" dirty="0" smtClean="0"/>
              </a:p>
              <a:p>
                <a:pPr marL="3949700" indent="85725">
                  <a:buNone/>
                </a:pPr>
                <a14:m>
                  <m:oMathPara xmlns:m="http://schemas.openxmlformats.org/officeDocument/2006/math">
                    <m:oMathParaPr>
                      <m:jc m:val="left"/>
                    </m:oMathParaPr>
                    <m:oMath xmlns:m="http://schemas.openxmlformats.org/officeDocument/2006/math">
                      <m:r>
                        <a:rPr lang="en-GB">
                          <a:latin typeface="Cambria Math" panose="02040503050406030204" pitchFamily="18" charset="0"/>
                        </a:rPr>
                        <m:t>=</m:t>
                      </m:r>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r>
                            <a:rPr lang="en-GB">
                              <a:latin typeface="Cambria Math" panose="02040503050406030204" pitchFamily="18" charset="0"/>
                            </a:rPr>
                            <m:t>.</m:t>
                          </m:r>
                          <m:r>
                            <m:rPr>
                              <m:sty m:val="p"/>
                            </m:rPr>
                            <a:rPr lang="en-GB">
                              <a:latin typeface="Cambria Math" panose="02040503050406030204" pitchFamily="18" charset="0"/>
                            </a:rPr>
                            <m:t>y</m:t>
                          </m:r>
                          <m:r>
                            <a:rPr lang="en-GB">
                              <a:latin typeface="Cambria Math" panose="02040503050406030204" pitchFamily="18" charset="0"/>
                            </a:rPr>
                            <m:t>.</m:t>
                          </m:r>
                          <m:r>
                            <m:rPr>
                              <m:sty m:val="p"/>
                            </m:rPr>
                            <a:rPr lang="en-GB">
                              <a:latin typeface="Cambria Math" panose="02040503050406030204" pitchFamily="18" charset="0"/>
                            </a:rPr>
                            <m:t>δA</m:t>
                          </m:r>
                          <m:r>
                            <a:rPr lang="en-GB">
                              <a:latin typeface="Cambria Math" panose="02040503050406030204" pitchFamily="18" charset="0"/>
                            </a:rPr>
                            <m:t>  </m:t>
                          </m:r>
                        </m:e>
                      </m:d>
                      <m:r>
                        <a:rPr lang="en-GB">
                          <a:latin typeface="Cambria Math" panose="02040503050406030204" pitchFamily="18" charset="0"/>
                        </a:rPr>
                        <m:t>×</m:t>
                      </m:r>
                      <m:r>
                        <m:rPr>
                          <m:sty m:val="p"/>
                        </m:rPr>
                        <a:rPr lang="en-GB">
                          <a:latin typeface="Cambria Math" panose="02040503050406030204" pitchFamily="18" charset="0"/>
                        </a:rPr>
                        <m:t>y</m:t>
                      </m:r>
                    </m:oMath>
                  </m:oMathPara>
                </a14:m>
                <a:endParaRPr lang="en-GB" dirty="0" smtClean="0"/>
              </a:p>
              <a:p>
                <a:pPr marL="4213225" indent="0">
                  <a:buNone/>
                </a:pPr>
                <a:endParaRPr lang="en-GB" dirty="0" smtClean="0"/>
              </a:p>
              <a:p>
                <a:pPr marL="3949700" indent="263525">
                  <a:buNone/>
                </a:pPr>
                <a14:m>
                  <m:oMathPara xmlns:m="http://schemas.openxmlformats.org/officeDocument/2006/math">
                    <m:oMathParaPr>
                      <m:jc m:val="left"/>
                    </m:oMathParaPr>
                    <m:oMath xmlns:m="http://schemas.openxmlformats.org/officeDocument/2006/math">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r>
                        <a:rPr lang="en-GB">
                          <a:latin typeface="Cambria Math" panose="02040503050406030204" pitchFamily="18" charset="0"/>
                        </a:rPr>
                        <m:t>.</m:t>
                      </m:r>
                      <m:sSup>
                        <m:sSupPr>
                          <m:ctrlPr>
                            <a:rPr lang="en-GB" i="1">
                              <a:latin typeface="Cambria Math" panose="02040503050406030204" pitchFamily="18" charset="0"/>
                            </a:rPr>
                          </m:ctrlPr>
                        </m:sSupPr>
                        <m:e>
                          <m:r>
                            <m:rPr>
                              <m:sty m:val="p"/>
                            </m:rPr>
                            <a:rPr lang="en-GB">
                              <a:latin typeface="Cambria Math" panose="02040503050406030204" pitchFamily="18" charset="0"/>
                            </a:rPr>
                            <m:t>y</m:t>
                          </m:r>
                        </m:e>
                        <m:sup>
                          <m:r>
                            <a:rPr lang="en-GB">
                              <a:latin typeface="Cambria Math" panose="02040503050406030204" pitchFamily="18" charset="0"/>
                            </a:rPr>
                            <m:t>2</m:t>
                          </m:r>
                        </m:sup>
                      </m:sSup>
                      <m:r>
                        <a:rPr lang="en-GB">
                          <a:latin typeface="Cambria Math" panose="02040503050406030204" pitchFamily="18" charset="0"/>
                        </a:rPr>
                        <m:t>.</m:t>
                      </m:r>
                      <m:r>
                        <m:rPr>
                          <m:sty m:val="p"/>
                        </m:rPr>
                        <a:rPr lang="en-GB">
                          <a:latin typeface="Cambria Math" panose="02040503050406030204" pitchFamily="18" charset="0"/>
                        </a:rPr>
                        <m:t>δA</m:t>
                      </m:r>
                    </m:oMath>
                  </m:oMathPara>
                </a14:m>
                <a:endParaRPr lang="en-GB" dirty="0"/>
              </a:p>
              <a:p>
                <a:r>
                  <a:rPr lang="en-GB" dirty="0"/>
                  <a:t>Each layer will exert a moment about the neutral axis and thus the total moment is the sum of all the moments due to each layer</a:t>
                </a:r>
                <a:r>
                  <a:rPr lang="en-GB" dirty="0" smtClean="0"/>
                  <a:t>:</a:t>
                </a:r>
              </a:p>
              <a:p>
                <a:endParaRPr lang="en-GB" dirty="0"/>
              </a:p>
              <a:p>
                <a:pPr marL="3317875" indent="0">
                  <a:buNone/>
                </a:pPr>
                <a14:m>
                  <m:oMathPara xmlns:m="http://schemas.openxmlformats.org/officeDocument/2006/math">
                    <m:oMathParaPr>
                      <m:jc m:val="left"/>
                    </m:oMathParaPr>
                    <m:oMath xmlns:m="http://schemas.openxmlformats.org/officeDocument/2006/math">
                      <m:r>
                        <m:rPr>
                          <m:sty m:val="p"/>
                        </m:rPr>
                        <a:rPr lang="en-GB">
                          <a:latin typeface="Cambria Math" panose="02040503050406030204" pitchFamily="18" charset="0"/>
                        </a:rPr>
                        <m:t>Total</m:t>
                      </m:r>
                      <m:r>
                        <a:rPr lang="en-GB">
                          <a:latin typeface="Cambria Math" panose="02040503050406030204" pitchFamily="18" charset="0"/>
                        </a:rPr>
                        <m:t> </m:t>
                      </m:r>
                      <m:r>
                        <m:rPr>
                          <m:sty m:val="p"/>
                        </m:rPr>
                        <a:rPr lang="en-GB">
                          <a:latin typeface="Cambria Math" panose="02040503050406030204" pitchFamily="18" charset="0"/>
                        </a:rPr>
                        <m:t>Moment</m:t>
                      </m:r>
                      <m:r>
                        <a:rPr lang="en-GB" b="0" i="0" smtClean="0">
                          <a:latin typeface="Cambria Math" panose="02040503050406030204" pitchFamily="18" charset="0"/>
                        </a:rPr>
                        <m:t> </m:t>
                      </m:r>
                      <m:r>
                        <m:rPr>
                          <m:sty m:val="p"/>
                        </m:rPr>
                        <a:rPr lang="en-GB" b="0" i="0" smtClean="0">
                          <a:latin typeface="Cambria Math" panose="02040503050406030204" pitchFamily="18" charset="0"/>
                        </a:rPr>
                        <m:t>M</m:t>
                      </m:r>
                      <m:r>
                        <a:rPr lang="en-GB">
                          <a:latin typeface="Cambria Math" panose="02040503050406030204" pitchFamily="18" charset="0"/>
                        </a:rPr>
                        <m:t>=</m:t>
                      </m:r>
                      <m:nary>
                        <m:naryPr>
                          <m:chr m:val="∑"/>
                          <m:limLoc m:val="undOvr"/>
                          <m:subHide m:val="on"/>
                          <m:supHide m:val="on"/>
                          <m:ctrlPr>
                            <a:rPr lang="en-GB" i="1">
                              <a:latin typeface="Cambria Math" panose="02040503050406030204" pitchFamily="18" charset="0"/>
                            </a:rPr>
                          </m:ctrlPr>
                        </m:naryPr>
                        <m:sub/>
                        <m:sup/>
                        <m:e>
                          <m:f>
                            <m:fPr>
                              <m:ctrlPr>
                                <a:rPr lang="en-GB" i="1">
                                  <a:latin typeface="Cambria Math" panose="02040503050406030204" pitchFamily="18" charset="0"/>
                                </a:rPr>
                              </m:ctrlPr>
                            </m:fPr>
                            <m:num>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r>
                            <a:rPr lang="en-GB">
                              <a:latin typeface="Cambria Math" panose="02040503050406030204" pitchFamily="18" charset="0"/>
                            </a:rPr>
                            <m:t>.</m:t>
                          </m:r>
                          <m:sSup>
                            <m:sSupPr>
                              <m:ctrlPr>
                                <a:rPr lang="en-GB" i="1">
                                  <a:latin typeface="Cambria Math" panose="02040503050406030204" pitchFamily="18" charset="0"/>
                                </a:rPr>
                              </m:ctrlPr>
                            </m:sSupPr>
                            <m:e>
                              <m:r>
                                <m:rPr>
                                  <m:sty m:val="p"/>
                                </m:rPr>
                                <a:rPr lang="en-GB">
                                  <a:latin typeface="Cambria Math" panose="02040503050406030204" pitchFamily="18" charset="0"/>
                                </a:rPr>
                                <m:t>y</m:t>
                              </m:r>
                            </m:e>
                            <m:sup>
                              <m:r>
                                <a:rPr lang="en-GB">
                                  <a:latin typeface="Cambria Math" panose="02040503050406030204" pitchFamily="18" charset="0"/>
                                </a:rPr>
                                <m:t>2</m:t>
                              </m:r>
                            </m:sup>
                          </m:sSup>
                          <m:r>
                            <a:rPr lang="en-GB">
                              <a:latin typeface="Cambria Math" panose="02040503050406030204" pitchFamily="18" charset="0"/>
                            </a:rPr>
                            <m:t>.</m:t>
                          </m:r>
                          <m:r>
                            <m:rPr>
                              <m:sty m:val="p"/>
                            </m:rPr>
                            <a:rPr lang="en-GB">
                              <a:latin typeface="Cambria Math" panose="02040503050406030204" pitchFamily="18" charset="0"/>
                            </a:rPr>
                            <m:t>δA</m:t>
                          </m:r>
                        </m:e>
                      </m:nary>
                    </m:oMath>
                  </m:oMathPara>
                </a14:m>
                <a:endParaRPr lang="en-GB" dirty="0"/>
              </a:p>
              <a:p>
                <a:pPr marL="263525" indent="0">
                  <a:buNone/>
                </a:pPr>
                <a:r>
                  <a:rPr lang="en-GB" dirty="0"/>
                  <a:t>As E and R are the same for each layer:</a:t>
                </a:r>
              </a:p>
              <a:p>
                <a:pPr marL="0" indent="0">
                  <a:buNone/>
                </a:pPr>
                <a:endParaRPr lang="en-GB" dirty="0"/>
              </a:p>
              <a:p>
                <a:pPr marL="3673475" indent="-3673475">
                  <a:buNone/>
                </a:pPr>
                <a14:m>
                  <m:oMathPara xmlns:m="http://schemas.openxmlformats.org/officeDocument/2006/math">
                    <m:oMathParaPr>
                      <m:jc m:val="left"/>
                    </m:oMathParaPr>
                    <m:oMath xmlns:m="http://schemas.openxmlformats.org/officeDocument/2006/math">
                      <m:r>
                        <m:rPr>
                          <m:sty m:val="p"/>
                        </m:rPr>
                        <a:rPr lang="en-GB" b="0" i="0" smtClean="0">
                          <a:latin typeface="Cambria Math" panose="02040503050406030204" pitchFamily="18" charset="0"/>
                        </a:rPr>
                        <m:t>M</m:t>
                      </m:r>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r>
                        <a:rPr lang="en-GB">
                          <a:latin typeface="Cambria Math" panose="02040503050406030204" pitchFamily="18" charset="0"/>
                        </a:rPr>
                        <m:t>.</m:t>
                      </m:r>
                      <m:nary>
                        <m:naryPr>
                          <m:chr m:val="∑"/>
                          <m:limLoc m:val="undOvr"/>
                          <m:subHide m:val="on"/>
                          <m:supHide m:val="on"/>
                          <m:ctrlPr>
                            <a:rPr lang="en-GB" i="1">
                              <a:latin typeface="Cambria Math" panose="02040503050406030204" pitchFamily="18" charset="0"/>
                            </a:rPr>
                          </m:ctrlPr>
                        </m:naryPr>
                        <m:sub/>
                        <m:sup/>
                        <m:e>
                          <m:sSup>
                            <m:sSupPr>
                              <m:ctrlPr>
                                <a:rPr lang="en-GB" i="1">
                                  <a:latin typeface="Cambria Math" panose="02040503050406030204" pitchFamily="18" charset="0"/>
                                </a:rPr>
                              </m:ctrlPr>
                            </m:sSupPr>
                            <m:e>
                              <m:r>
                                <m:rPr>
                                  <m:sty m:val="p"/>
                                </m:rPr>
                                <a:rPr lang="en-GB">
                                  <a:latin typeface="Cambria Math" panose="02040503050406030204" pitchFamily="18" charset="0"/>
                                </a:rPr>
                                <m:t>y</m:t>
                              </m:r>
                            </m:e>
                            <m:sup>
                              <m:r>
                                <a:rPr lang="en-GB">
                                  <a:latin typeface="Cambria Math" panose="02040503050406030204" pitchFamily="18" charset="0"/>
                                </a:rPr>
                                <m:t>2</m:t>
                              </m:r>
                            </m:sup>
                          </m:sSup>
                          <m:r>
                            <a:rPr lang="en-GB">
                              <a:latin typeface="Cambria Math" panose="02040503050406030204" pitchFamily="18" charset="0"/>
                            </a:rPr>
                            <m:t>.</m:t>
                          </m:r>
                          <m:r>
                            <m:rPr>
                              <m:sty m:val="p"/>
                            </m:rPr>
                            <a:rPr lang="en-GB">
                              <a:latin typeface="Cambria Math" panose="02040503050406030204" pitchFamily="18" charset="0"/>
                            </a:rPr>
                            <m:t>δA</m:t>
                          </m:r>
                        </m:e>
                      </m:nary>
                    </m:oMath>
                  </m:oMathPara>
                </a14:m>
                <a:endParaRPr lang="en-GB" dirty="0"/>
              </a:p>
              <a:p>
                <a:pPr marL="0" indent="0">
                  <a:buNone/>
                </a:pPr>
                <a:endParaRPr lang="en-GB" dirty="0"/>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93483" y="251348"/>
                <a:ext cx="11680596" cy="6385121"/>
              </a:xfrm>
              <a:blipFill>
                <a:blip r:embed="rId2"/>
                <a:stretch>
                  <a:fillRect l="-157" t="-1145" b="-13836"/>
                </a:stretch>
              </a:blipFill>
            </p:spPr>
            <p:txBody>
              <a:bodyPr/>
              <a:lstStyle/>
              <a:p>
                <a:r>
                  <a:rPr lang="en-GB">
                    <a:noFill/>
                  </a:rPr>
                  <a:t> </a:t>
                </a:r>
              </a:p>
            </p:txBody>
          </p:sp>
        </mc:Fallback>
      </mc:AlternateContent>
    </p:spTree>
    <p:extLst>
      <p:ext uri="{BB962C8B-B14F-4D97-AF65-F5344CB8AC3E}">
        <p14:creationId xmlns:p14="http://schemas.microsoft.com/office/powerpoint/2010/main" val="381862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 calcmode="lin" valueType="num">
                                      <p:cBhvr additive="base">
                                        <p:cTn id="3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 calcmode="lin" valueType="num">
                                      <p:cBhvr additive="base">
                                        <p:cTn id="3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anim calcmode="lin" valueType="num">
                                      <p:cBhvr additive="base">
                                        <p:cTn id="4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5" end="15"/>
                                            </p:txEl>
                                          </p:spTgt>
                                        </p:tgtEl>
                                        <p:attrNameLst>
                                          <p:attrName>style.visibility</p:attrName>
                                        </p:attrNameLst>
                                      </p:cBhvr>
                                      <p:to>
                                        <p:strVal val="visible"/>
                                      </p:to>
                                    </p:set>
                                    <p:anim calcmode="lin" valueType="num">
                                      <p:cBhvr additive="base">
                                        <p:cTn id="4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6" end="16"/>
                                            </p:txEl>
                                          </p:spTgt>
                                        </p:tgtEl>
                                        <p:attrNameLst>
                                          <p:attrName>style.visibility</p:attrName>
                                        </p:attrNameLst>
                                      </p:cBhvr>
                                      <p:to>
                                        <p:strVal val="visible"/>
                                      </p:to>
                                    </p:set>
                                    <p:anim calcmode="lin" valueType="num">
                                      <p:cBhvr additive="base">
                                        <p:cTn id="55"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8" end="18"/>
                                            </p:txEl>
                                          </p:spTgt>
                                        </p:tgtEl>
                                        <p:attrNameLst>
                                          <p:attrName>style.visibility</p:attrName>
                                        </p:attrNameLst>
                                      </p:cBhvr>
                                      <p:to>
                                        <p:strVal val="visible"/>
                                      </p:to>
                                    </p:set>
                                    <p:anim calcmode="lin" valueType="num">
                                      <p:cBhvr additive="base">
                                        <p:cTn id="61"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31189" y="317336"/>
                <a:ext cx="11322377" cy="6238585"/>
              </a:xfrm>
            </p:spPr>
            <p:txBody>
              <a:bodyPr>
                <a:normAutofit fontScale="55000" lnSpcReduction="20000"/>
              </a:bodyPr>
              <a:lstStyle/>
              <a:p>
                <a:pPr>
                  <a:lnSpc>
                    <a:spcPct val="170000"/>
                  </a:lnSpc>
                </a:pPr>
                <a:r>
                  <a:rPr lang="en-GB" dirty="0" smtClean="0"/>
                  <a:t>The quantity   </a:t>
                </a:r>
                <a14:m>
                  <m:oMath xmlns:m="http://schemas.openxmlformats.org/officeDocument/2006/math">
                    <m:nary>
                      <m:naryPr>
                        <m:chr m:val="∑"/>
                        <m:limLoc m:val="undOvr"/>
                        <m:subHide m:val="on"/>
                        <m:supHide m:val="on"/>
                        <m:ctrlPr>
                          <a:rPr lang="en-GB" i="1">
                            <a:latin typeface="Cambria Math" panose="02040503050406030204" pitchFamily="18" charset="0"/>
                          </a:rPr>
                        </m:ctrlPr>
                      </m:naryPr>
                      <m:sub/>
                      <m:sup/>
                      <m:e>
                        <m:sSup>
                          <m:sSupPr>
                            <m:ctrlPr>
                              <a:rPr lang="en-GB" i="1">
                                <a:latin typeface="Cambria Math" panose="02040503050406030204" pitchFamily="18" charset="0"/>
                              </a:rPr>
                            </m:ctrlPr>
                          </m:sSupPr>
                          <m:e>
                            <m:r>
                              <m:rPr>
                                <m:sty m:val="p"/>
                              </m:rPr>
                              <a:rPr lang="en-GB">
                                <a:latin typeface="Cambria Math" panose="02040503050406030204" pitchFamily="18" charset="0"/>
                              </a:rPr>
                              <m:t>y</m:t>
                            </m:r>
                          </m:e>
                          <m:sup>
                            <m:r>
                              <a:rPr lang="en-GB">
                                <a:latin typeface="Cambria Math" panose="02040503050406030204" pitchFamily="18" charset="0"/>
                              </a:rPr>
                              <m:t>2</m:t>
                            </m:r>
                          </m:sup>
                        </m:sSup>
                        <m:r>
                          <a:rPr lang="en-GB">
                            <a:latin typeface="Cambria Math" panose="02040503050406030204" pitchFamily="18" charset="0"/>
                          </a:rPr>
                          <m:t>.</m:t>
                        </m:r>
                        <m:r>
                          <m:rPr>
                            <m:sty m:val="p"/>
                          </m:rPr>
                          <a:rPr lang="en-GB">
                            <a:latin typeface="Cambria Math" panose="02040503050406030204" pitchFamily="18" charset="0"/>
                          </a:rPr>
                          <m:t>δA</m:t>
                        </m:r>
                      </m:e>
                    </m:nary>
                  </m:oMath>
                </a14:m>
                <a:r>
                  <a:rPr lang="en-GB" dirty="0"/>
                  <a:t>   is called the </a:t>
                </a:r>
                <a:r>
                  <a:rPr lang="en-GB" b="1" u="sng" dirty="0"/>
                  <a:t>SECOND MOMENT OF AREA</a:t>
                </a:r>
                <a:r>
                  <a:rPr lang="en-GB" dirty="0"/>
                  <a:t> about the neutral axis of the cross-section and is denoted by the capital letter I. Units for I are: m</a:t>
                </a:r>
                <a:r>
                  <a:rPr lang="en-GB" baseline="30000" dirty="0"/>
                  <a:t>2</a:t>
                </a:r>
                <a:r>
                  <a:rPr lang="en-GB" dirty="0"/>
                  <a:t> </a:t>
                </a:r>
                <a:r>
                  <a:rPr lang="en-GB" dirty="0">
                    <a:sym typeface="Symbol" panose="05050102010706020507" pitchFamily="18" charset="2"/>
                  </a:rPr>
                  <a:t></a:t>
                </a:r>
                <a:r>
                  <a:rPr lang="en-GB" dirty="0"/>
                  <a:t> m</a:t>
                </a:r>
                <a:r>
                  <a:rPr lang="en-GB" baseline="30000" dirty="0"/>
                  <a:t>2</a:t>
                </a:r>
                <a:r>
                  <a:rPr lang="en-GB" dirty="0"/>
                  <a:t> = m</a:t>
                </a:r>
                <a:r>
                  <a:rPr lang="en-GB" baseline="30000" dirty="0"/>
                  <a:t>4</a:t>
                </a:r>
                <a:r>
                  <a:rPr lang="en-GB" dirty="0" smtClean="0"/>
                  <a:t>.</a:t>
                </a:r>
              </a:p>
              <a:p>
                <a:endParaRPr lang="en-GB" dirty="0"/>
              </a:p>
              <a:p>
                <a:pPr marL="179388" indent="0">
                  <a:buNone/>
                </a:pPr>
                <a:r>
                  <a:rPr lang="en-GB" dirty="0"/>
                  <a:t>Hence the total moment </a:t>
                </a:r>
                <a:r>
                  <a:rPr lang="en-GB" dirty="0" smtClean="0"/>
                  <a:t>for the whole cross-section can </a:t>
                </a:r>
                <a:r>
                  <a:rPr lang="en-GB" dirty="0"/>
                  <a:t>be written</a:t>
                </a:r>
                <a:r>
                  <a:rPr lang="en-GB" dirty="0" smtClean="0"/>
                  <a:t>:</a:t>
                </a:r>
              </a:p>
              <a:p>
                <a:pPr marL="0" indent="0">
                  <a:buNone/>
                </a:pPr>
                <a:endParaRPr lang="en-GB" dirty="0" smtClean="0"/>
              </a:p>
              <a:p>
                <a:pPr marL="2960688" indent="0">
                  <a:buNone/>
                </a:pPr>
                <a14:m>
                  <m:oMathPara xmlns:m="http://schemas.openxmlformats.org/officeDocument/2006/math">
                    <m:oMathParaPr>
                      <m:jc m:val="left"/>
                    </m:oMathParaPr>
                    <m:oMath xmlns:m="http://schemas.openxmlformats.org/officeDocument/2006/math">
                      <m:r>
                        <m:rPr>
                          <m:sty m:val="p"/>
                        </m:rPr>
                        <a:rPr lang="en-GB" b="0" i="0" smtClean="0">
                          <a:latin typeface="Cambria Math" panose="02040503050406030204" pitchFamily="18" charset="0"/>
                        </a:rPr>
                        <m:t>M</m:t>
                      </m:r>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E</m:t>
                          </m:r>
                          <m:r>
                            <a:rPr lang="en-GB">
                              <a:latin typeface="Cambria Math" panose="02040503050406030204" pitchFamily="18" charset="0"/>
                            </a:rPr>
                            <m:t>.</m:t>
                          </m:r>
                          <m:r>
                            <m:rPr>
                              <m:sty m:val="p"/>
                            </m:rPr>
                            <a:rPr lang="en-GB">
                              <a:latin typeface="Cambria Math" panose="02040503050406030204" pitchFamily="18" charset="0"/>
                            </a:rPr>
                            <m:t>I</m:t>
                          </m:r>
                        </m:num>
                        <m:den>
                          <m:r>
                            <m:rPr>
                              <m:sty m:val="p"/>
                            </m:rPr>
                            <a:rPr lang="en-GB">
                              <a:latin typeface="Cambria Math" panose="02040503050406030204" pitchFamily="18" charset="0"/>
                            </a:rPr>
                            <m:t>R</m:t>
                          </m:r>
                        </m:den>
                      </m:f>
                    </m:oMath>
                  </m:oMathPara>
                </a14:m>
                <a:endParaRPr lang="en-GB" dirty="0" smtClean="0"/>
              </a:p>
              <a:p>
                <a:pPr marL="179388" indent="-179388">
                  <a:lnSpc>
                    <a:spcPct val="110000"/>
                  </a:lnSpc>
                </a:pPr>
                <a:r>
                  <a:rPr lang="en-GB" dirty="0" smtClean="0"/>
                  <a:t>Thus:</a:t>
                </a:r>
              </a:p>
              <a:p>
                <a:pPr marL="0" indent="0">
                  <a:buNone/>
                </a:pPr>
                <a:endParaRPr lang="en-GB" dirty="0" smtClean="0"/>
              </a:p>
              <a:p>
                <a:pPr marL="2955925" indent="-269875">
                  <a:buNone/>
                </a:pPr>
                <a14:m>
                  <m:oMathPara xmlns:m="http://schemas.openxmlformats.org/officeDocument/2006/math">
                    <m:oMathParaPr>
                      <m:jc m:val="left"/>
                    </m:oMathParaPr>
                    <m:oMath xmlns:m="http://schemas.openxmlformats.org/officeDocument/2006/math">
                      <m:f>
                        <m:fPr>
                          <m:ctrlPr>
                            <a:rPr lang="en-GB" i="1">
                              <a:latin typeface="Cambria Math" panose="02040503050406030204" pitchFamily="18" charset="0"/>
                            </a:rPr>
                          </m:ctrlPr>
                        </m:fPr>
                        <m:num>
                          <m:r>
                            <m:rPr>
                              <m:sty m:val="p"/>
                            </m:rPr>
                            <a:rPr lang="en-GB">
                              <a:latin typeface="Cambria Math" panose="02040503050406030204" pitchFamily="18" charset="0"/>
                            </a:rPr>
                            <m:t>M</m:t>
                          </m:r>
                        </m:num>
                        <m:den>
                          <m:r>
                            <m:rPr>
                              <m:sty m:val="p"/>
                            </m:rPr>
                            <a:rPr lang="en-GB">
                              <a:latin typeface="Cambria Math" panose="02040503050406030204" pitchFamily="18" charset="0"/>
                            </a:rPr>
                            <m:t>I</m:t>
                          </m:r>
                        </m:den>
                      </m:f>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oMath>
                  </m:oMathPara>
                </a14:m>
                <a:endParaRPr lang="en-GB" dirty="0" smtClean="0"/>
              </a:p>
              <a:p>
                <a:pPr marL="2686050" indent="0">
                  <a:buNone/>
                </a:pPr>
                <a:endParaRPr lang="en-GB" dirty="0"/>
              </a:p>
              <a:p>
                <a:r>
                  <a:rPr lang="en-GB" dirty="0"/>
                  <a:t>The stress acting on a layer a distance y from the neutral axis is given by</a:t>
                </a:r>
                <a:r>
                  <a:rPr lang="en-GB" dirty="0" smtClean="0"/>
                  <a:t>:</a:t>
                </a:r>
              </a:p>
              <a:p>
                <a:pPr marL="0" indent="0">
                  <a:buNone/>
                </a:pPr>
                <a:endParaRPr lang="en-GB" dirty="0"/>
              </a:p>
              <a:p>
                <a:pPr marL="2686050" indent="0">
                  <a:buNone/>
                </a:pPr>
                <a14:m>
                  <m:oMathPara xmlns:m="http://schemas.openxmlformats.org/officeDocument/2006/math">
                    <m:oMathParaPr>
                      <m:jc m:val="left"/>
                    </m:oMathParaPr>
                    <m:oMath xmlns:m="http://schemas.openxmlformats.org/officeDocument/2006/math">
                      <m:r>
                        <m:rPr>
                          <m:sty m:val="p"/>
                        </m:rPr>
                        <a:rPr lang="en-GB">
                          <a:latin typeface="Cambria Math" panose="02040503050406030204" pitchFamily="18" charset="0"/>
                        </a:rPr>
                        <m:t>σ</m:t>
                      </m:r>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y</m:t>
                          </m:r>
                          <m:r>
                            <a:rPr lang="en-GB">
                              <a:latin typeface="Cambria Math" panose="02040503050406030204" pitchFamily="18" charset="0"/>
                            </a:rPr>
                            <m:t>.</m:t>
                          </m:r>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r>
                        <a:rPr lang="en-GB" b="0" i="0" smtClean="0">
                          <a:latin typeface="Cambria Math" panose="02040503050406030204" pitchFamily="18" charset="0"/>
                        </a:rPr>
                        <m:t>      </m:t>
                      </m:r>
                      <m:r>
                        <a:rPr lang="en-GB">
                          <a:latin typeface="Cambria Math" panose="02040503050406030204" pitchFamily="18" charset="0"/>
                        </a:rPr>
                        <m:t>∴      </m:t>
                      </m:r>
                      <m:f>
                        <m:fPr>
                          <m:ctrlPr>
                            <a:rPr lang="en-GB" i="1">
                              <a:latin typeface="Cambria Math" panose="02040503050406030204" pitchFamily="18" charset="0"/>
                            </a:rPr>
                          </m:ctrlPr>
                        </m:fPr>
                        <m:num>
                          <m:r>
                            <m:rPr>
                              <m:sty m:val="p"/>
                            </m:rPr>
                            <a:rPr lang="en-GB">
                              <a:latin typeface="Cambria Math" panose="02040503050406030204" pitchFamily="18" charset="0"/>
                            </a:rPr>
                            <m:t>σ</m:t>
                          </m:r>
                        </m:num>
                        <m:den>
                          <m:r>
                            <m:rPr>
                              <m:sty m:val="p"/>
                            </m:rPr>
                            <a:rPr lang="en-GB">
                              <a:latin typeface="Cambria Math" panose="02040503050406030204" pitchFamily="18" charset="0"/>
                            </a:rPr>
                            <m:t>y</m:t>
                          </m:r>
                        </m:den>
                      </m:f>
                      <m:r>
                        <a:rPr lang="en-GB">
                          <a:latin typeface="Cambria Math" panose="02040503050406030204" pitchFamily="18" charset="0"/>
                        </a:rPr>
                        <m:t>=</m:t>
                      </m:r>
                      <m:f>
                        <m:fPr>
                          <m:ctrlPr>
                            <a:rPr lang="en-GB" i="1">
                              <a:latin typeface="Cambria Math" panose="02040503050406030204" pitchFamily="18" charset="0"/>
                            </a:rPr>
                          </m:ctrlPr>
                        </m:fPr>
                        <m:num>
                          <m:r>
                            <m:rPr>
                              <m:sty m:val="p"/>
                            </m:rPr>
                            <a:rPr lang="en-GB">
                              <a:latin typeface="Cambria Math" panose="02040503050406030204" pitchFamily="18" charset="0"/>
                            </a:rPr>
                            <m:t>E</m:t>
                          </m:r>
                        </m:num>
                        <m:den>
                          <m:r>
                            <m:rPr>
                              <m:sty m:val="p"/>
                            </m:rPr>
                            <a:rPr lang="en-GB">
                              <a:latin typeface="Cambria Math" panose="02040503050406030204" pitchFamily="18" charset="0"/>
                            </a:rPr>
                            <m:t>R</m:t>
                          </m:r>
                        </m:den>
                      </m:f>
                    </m:oMath>
                  </m:oMathPara>
                </a14:m>
                <a:endParaRPr lang="en-GB" dirty="0" smtClean="0"/>
              </a:p>
              <a:p>
                <a:pPr marL="2686050" indent="0">
                  <a:buNone/>
                </a:pPr>
                <a:endParaRPr lang="en-GB" dirty="0"/>
              </a:p>
              <a:p>
                <a:pPr marL="263525" indent="-263525"/>
                <a:r>
                  <a:rPr lang="en-GB" dirty="0"/>
                  <a:t>Therefore these two equations together give</a:t>
                </a:r>
                <a:r>
                  <a:rPr lang="en-GB" dirty="0" smtClean="0"/>
                  <a:t>:</a:t>
                </a:r>
              </a:p>
              <a:p>
                <a:pPr marL="0" indent="0">
                  <a:buNone/>
                </a:pPr>
                <a:endParaRPr lang="en-GB" dirty="0"/>
              </a:p>
              <a:p>
                <a:pPr marL="3233738" indent="0">
                  <a:buNone/>
                </a:pPr>
                <a14:m>
                  <m:oMathPara xmlns:m="http://schemas.openxmlformats.org/officeDocument/2006/math">
                    <m:oMathParaPr>
                      <m:jc m:val="left"/>
                    </m:oMathParaPr>
                    <m:oMath xmlns:m="http://schemas.openxmlformats.org/officeDocument/2006/math">
                      <m:f>
                        <m:fPr>
                          <m:ctrlPr>
                            <a:rPr lang="en-GB" b="1" i="1" smtClean="0">
                              <a:solidFill>
                                <a:srgbClr val="FF0000"/>
                              </a:solidFill>
                              <a:latin typeface="Cambria Math" panose="02040503050406030204" pitchFamily="18" charset="0"/>
                            </a:rPr>
                          </m:ctrlPr>
                        </m:fPr>
                        <m:num>
                          <m:r>
                            <a:rPr lang="en-GB" b="1" i="1">
                              <a:solidFill>
                                <a:srgbClr val="FF0000"/>
                              </a:solidFill>
                              <a:latin typeface="Cambria Math" panose="02040503050406030204" pitchFamily="18" charset="0"/>
                            </a:rPr>
                            <m:t>𝑴</m:t>
                          </m:r>
                        </m:num>
                        <m:den>
                          <m:r>
                            <a:rPr lang="en-GB" b="1" i="1">
                              <a:solidFill>
                                <a:srgbClr val="FF0000"/>
                              </a:solidFill>
                              <a:latin typeface="Cambria Math" panose="02040503050406030204" pitchFamily="18" charset="0"/>
                            </a:rPr>
                            <m:t>𝑰</m:t>
                          </m:r>
                        </m:den>
                      </m:f>
                      <m:r>
                        <a:rPr lang="en-GB" b="1">
                          <a:solidFill>
                            <a:srgbClr val="FF0000"/>
                          </a:solidFill>
                          <a:latin typeface="Cambria Math" panose="02040503050406030204" pitchFamily="18" charset="0"/>
                        </a:rPr>
                        <m:t>=</m:t>
                      </m:r>
                      <m:f>
                        <m:fPr>
                          <m:ctrlPr>
                            <a:rPr lang="en-GB" b="1" i="1">
                              <a:solidFill>
                                <a:srgbClr val="FF0000"/>
                              </a:solidFill>
                              <a:latin typeface="Cambria Math" panose="02040503050406030204" pitchFamily="18" charset="0"/>
                            </a:rPr>
                          </m:ctrlPr>
                        </m:fPr>
                        <m:num>
                          <m:r>
                            <a:rPr lang="en-GB" b="1" i="1">
                              <a:solidFill>
                                <a:srgbClr val="FF0000"/>
                              </a:solidFill>
                              <a:latin typeface="Cambria Math" panose="02040503050406030204" pitchFamily="18" charset="0"/>
                            </a:rPr>
                            <m:t>𝝈</m:t>
                          </m:r>
                        </m:num>
                        <m:den>
                          <m:r>
                            <a:rPr lang="en-GB" b="1" i="1">
                              <a:solidFill>
                                <a:srgbClr val="FF0000"/>
                              </a:solidFill>
                              <a:latin typeface="Cambria Math" panose="02040503050406030204" pitchFamily="18" charset="0"/>
                            </a:rPr>
                            <m:t>𝒚</m:t>
                          </m:r>
                        </m:den>
                      </m:f>
                      <m:r>
                        <a:rPr lang="en-GB" b="1">
                          <a:solidFill>
                            <a:srgbClr val="FF0000"/>
                          </a:solidFill>
                          <a:latin typeface="Cambria Math" panose="02040503050406030204" pitchFamily="18" charset="0"/>
                        </a:rPr>
                        <m:t>=</m:t>
                      </m:r>
                      <m:f>
                        <m:fPr>
                          <m:ctrlPr>
                            <a:rPr lang="en-GB" b="1" i="1">
                              <a:solidFill>
                                <a:srgbClr val="FF0000"/>
                              </a:solidFill>
                              <a:latin typeface="Cambria Math" panose="02040503050406030204" pitchFamily="18" charset="0"/>
                            </a:rPr>
                          </m:ctrlPr>
                        </m:fPr>
                        <m:num>
                          <m:r>
                            <a:rPr lang="en-GB" b="1" i="1">
                              <a:solidFill>
                                <a:srgbClr val="FF0000"/>
                              </a:solidFill>
                              <a:latin typeface="Cambria Math" panose="02040503050406030204" pitchFamily="18" charset="0"/>
                            </a:rPr>
                            <m:t>𝑬</m:t>
                          </m:r>
                        </m:num>
                        <m:den>
                          <m:r>
                            <a:rPr lang="en-GB" b="1" i="1">
                              <a:solidFill>
                                <a:srgbClr val="FF0000"/>
                              </a:solidFill>
                              <a:latin typeface="Cambria Math" panose="02040503050406030204" pitchFamily="18" charset="0"/>
                            </a:rPr>
                            <m:t>𝑹</m:t>
                          </m:r>
                        </m:den>
                      </m:f>
                    </m:oMath>
                  </m:oMathPara>
                </a14:m>
                <a:endParaRPr lang="en-GB" b="1" dirty="0"/>
              </a:p>
              <a:p>
                <a:pPr marL="0" indent="0">
                  <a:buNone/>
                </a:pPr>
                <a:endParaRPr lang="en-GB" dirty="0"/>
              </a:p>
              <a:p>
                <a:endParaRPr lang="en-GB" dirty="0"/>
              </a:p>
              <a:p>
                <a:pPr marL="0" indent="0">
                  <a:buNone/>
                </a:pPr>
                <a:endParaRPr lang="en-GB" dirty="0"/>
              </a:p>
              <a:p>
                <a:pPr marL="0" indent="0">
                  <a:buNone/>
                </a:pPr>
                <a:endParaRPr lang="en-GB" dirty="0"/>
              </a:p>
              <a:p>
                <a:pPr marL="2960688" indent="0">
                  <a:buNone/>
                </a:pPr>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31189" y="317336"/>
                <a:ext cx="11322377" cy="6238585"/>
              </a:xfrm>
              <a:blipFill>
                <a:blip r:embed="rId2"/>
                <a:stretch>
                  <a:fillRect l="-162" t="-4497"/>
                </a:stretch>
              </a:blipFill>
            </p:spPr>
            <p:txBody>
              <a:bodyPr/>
              <a:lstStyle/>
              <a:p>
                <a:r>
                  <a:rPr lang="en-GB">
                    <a:noFill/>
                  </a:rPr>
                  <a:t> </a:t>
                </a:r>
              </a:p>
            </p:txBody>
          </p:sp>
        </mc:Fallback>
      </mc:AlternateContent>
      <p:sp>
        <p:nvSpPr>
          <p:cNvPr id="4" name="Text Box 2"/>
          <p:cNvSpPr txBox="1">
            <a:spLocks noChangeArrowheads="1"/>
          </p:cNvSpPr>
          <p:nvPr/>
        </p:nvSpPr>
        <p:spPr bwMode="auto">
          <a:xfrm>
            <a:off x="4992277" y="1821998"/>
            <a:ext cx="5263614" cy="58477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smtClean="0">
                <a:ln>
                  <a:noFill/>
                </a:ln>
                <a:solidFill>
                  <a:schemeClr val="tx1"/>
                </a:solidFill>
                <a:effectLst/>
                <a:latin typeface="Calibri" panose="020F0502020204030204" pitchFamily="34" charset="0"/>
              </a:rPr>
              <a:t>The Second Moment of Area I is a property of a cross-section that indicates how effective it will be in resisting bending.</a:t>
            </a:r>
            <a:endParaRPr kumimoji="0" lang="en-US" altLang="en-US" sz="1600" b="0" i="0" u="none" strike="noStrike" cap="none" normalizeH="0" baseline="0" dirty="0" smtClean="0">
              <a:ln>
                <a:noFill/>
              </a:ln>
              <a:solidFill>
                <a:schemeClr val="tx1"/>
              </a:solidFill>
              <a:effectLst/>
              <a:latin typeface="Arial" panose="020B0604020202020204" pitchFamily="34" charset="0"/>
            </a:endParaRPr>
          </a:p>
        </p:txBody>
      </p:sp>
      <p:sp>
        <p:nvSpPr>
          <p:cNvPr id="5" name="Rectangle 3"/>
          <p:cNvSpPr>
            <a:spLocks noChangeArrowheads="1"/>
          </p:cNvSpPr>
          <p:nvPr/>
        </p:nvSpPr>
        <p:spPr bwMode="auto">
          <a:xfrm>
            <a:off x="3280610" y="5345164"/>
            <a:ext cx="1301979" cy="592939"/>
          </a:xfrm>
          <a:prstGeom prst="rect">
            <a:avLst/>
          </a:prstGeom>
          <a:noFill/>
          <a:ln w="1587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
        <p:nvSpPr>
          <p:cNvPr id="6" name="Text Box 4"/>
          <p:cNvSpPr txBox="1">
            <a:spLocks noChangeArrowheads="1"/>
          </p:cNvSpPr>
          <p:nvPr/>
        </p:nvSpPr>
        <p:spPr bwMode="auto">
          <a:xfrm>
            <a:off x="5376389" y="5292343"/>
            <a:ext cx="3153690" cy="64633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Calibri" panose="020F0502020204030204" pitchFamily="34" charset="0"/>
              </a:rPr>
              <a:t>This equation is known as the</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b="1" i="0" u="sng" strike="noStrike" cap="none" normalizeH="0" baseline="0" dirty="0" smtClean="0">
                <a:ln>
                  <a:noFill/>
                </a:ln>
                <a:solidFill>
                  <a:schemeClr val="tx1"/>
                </a:solidFill>
                <a:effectLst/>
                <a:latin typeface="Calibri" panose="020F0502020204030204" pitchFamily="34" charset="0"/>
              </a:rPr>
              <a:t>Simple Bending Equation</a:t>
            </a:r>
            <a:r>
              <a:rPr kumimoji="0" lang="en-GB" altLang="en-US" b="0" i="0" u="none" strike="noStrike" cap="none" normalizeH="0" baseline="0" dirty="0" smtClean="0">
                <a:ln>
                  <a:noFill/>
                </a:ln>
                <a:solidFill>
                  <a:schemeClr val="tx1"/>
                </a:solidFill>
                <a:effectLst/>
                <a:latin typeface="Times New Roman" panose="02020603050405020304" pitchFamily="18" charset="0"/>
              </a:rPr>
              <a:t>.</a:t>
            </a:r>
            <a:endParaRPr kumimoji="0" lang="en-US" altLang="en-US"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177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anim calcmode="lin" valueType="num">
                                      <p:cBhvr additive="base">
                                        <p:cTn id="4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anim calcmode="lin" valueType="num">
                                      <p:cBhvr additive="base">
                                        <p:cTn id="5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5"/>
                                        </p:tgtEl>
                                        <p:attrNameLst>
                                          <p:attrName>style.visibility</p:attrName>
                                        </p:attrNameLst>
                                      </p:cBhvr>
                                      <p:to>
                                        <p:strVal val="visible"/>
                                      </p:to>
                                    </p:set>
                                    <p:anim calcmode="lin" valueType="num">
                                      <p:cBhvr additive="base">
                                        <p:cTn id="59" dur="500" fill="hold"/>
                                        <p:tgtEl>
                                          <p:spTgt spid="5"/>
                                        </p:tgtEl>
                                        <p:attrNameLst>
                                          <p:attrName>ppt_x</p:attrName>
                                        </p:attrNameLst>
                                      </p:cBhvr>
                                      <p:tavLst>
                                        <p:tav tm="0">
                                          <p:val>
                                            <p:strVal val="#ppt_x"/>
                                          </p:val>
                                        </p:tav>
                                        <p:tav tm="100000">
                                          <p:val>
                                            <p:strVal val="#ppt_x"/>
                                          </p:val>
                                        </p:tav>
                                      </p:tavLst>
                                    </p:anim>
                                    <p:anim calcmode="lin" valueType="num">
                                      <p:cBhvr additive="base">
                                        <p:cTn id="6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6"/>
                                        </p:tgtEl>
                                        <p:attrNameLst>
                                          <p:attrName>style.visibility</p:attrName>
                                        </p:attrNameLst>
                                      </p:cBhvr>
                                      <p:to>
                                        <p:strVal val="visible"/>
                                      </p:to>
                                    </p:set>
                                    <p:anim calcmode="lin" valueType="num">
                                      <p:cBhvr additive="base">
                                        <p:cTn id="65" dur="500" fill="hold"/>
                                        <p:tgtEl>
                                          <p:spTgt spid="6"/>
                                        </p:tgtEl>
                                        <p:attrNameLst>
                                          <p:attrName>ppt_x</p:attrName>
                                        </p:attrNameLst>
                                      </p:cBhvr>
                                      <p:tavLst>
                                        <p:tav tm="0">
                                          <p:val>
                                            <p:strVal val="#ppt_x"/>
                                          </p:val>
                                        </p:tav>
                                        <p:tav tm="100000">
                                          <p:val>
                                            <p:strVal val="#ppt_x"/>
                                          </p:val>
                                        </p:tav>
                                      </p:tavLst>
                                    </p:anim>
                                    <p:anim calcmode="lin" valueType="num">
                                      <p:cBhvr additive="base">
                                        <p:cTn id="6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032" y="72895"/>
            <a:ext cx="10515600" cy="1325563"/>
          </a:xfrm>
        </p:spPr>
        <p:txBody>
          <a:bodyPr>
            <a:normAutofit/>
          </a:bodyPr>
          <a:lstStyle/>
          <a:p>
            <a:r>
              <a:rPr lang="en-GB" sz="2800" b="1" dirty="0"/>
              <a:t>Second Moment of Area I of common shape:</a:t>
            </a:r>
            <a:r>
              <a:rPr lang="en-GB" sz="2800" dirty="0"/>
              <a:t/>
            </a:r>
            <a:br>
              <a:rPr lang="en-GB" sz="2800" dirty="0"/>
            </a:br>
            <a:endParaRPr lang="en-GB" sz="2800" dirty="0"/>
          </a:p>
        </p:txBody>
      </p:sp>
      <p:sp>
        <p:nvSpPr>
          <p:cNvPr id="3" name="Content Placeholder 2"/>
          <p:cNvSpPr>
            <a:spLocks noGrp="1"/>
          </p:cNvSpPr>
          <p:nvPr>
            <p:ph idx="1"/>
          </p:nvPr>
        </p:nvSpPr>
        <p:spPr>
          <a:xfrm>
            <a:off x="329153" y="967785"/>
            <a:ext cx="10515600" cy="5517855"/>
          </a:xfrm>
        </p:spPr>
        <p:txBody>
          <a:bodyPr>
            <a:normAutofit/>
          </a:bodyPr>
          <a:lstStyle/>
          <a:p>
            <a:r>
              <a:rPr lang="en-GB" u="sng" dirty="0"/>
              <a:t>Rectangular cross-section</a:t>
            </a:r>
            <a:r>
              <a:rPr lang="en-GB" u="sng" dirty="0" smtClean="0"/>
              <a:t>:</a:t>
            </a:r>
          </a:p>
          <a:p>
            <a:endParaRPr lang="en-GB" u="sng" dirty="0"/>
          </a:p>
          <a:p>
            <a:endParaRPr lang="en-GB" dirty="0" smtClean="0"/>
          </a:p>
          <a:p>
            <a:endParaRPr lang="en-GB" dirty="0"/>
          </a:p>
          <a:p>
            <a:r>
              <a:rPr lang="en-GB" u="sng" dirty="0"/>
              <a:t>Circular cross-section</a:t>
            </a:r>
            <a:r>
              <a:rPr lang="en-GB" u="sng" dirty="0" smtClean="0"/>
              <a:t>:</a:t>
            </a:r>
          </a:p>
          <a:p>
            <a:endParaRPr lang="en-GB" u="sng" dirty="0" smtClean="0"/>
          </a:p>
          <a:p>
            <a:endParaRPr lang="en-GB" u="sng" dirty="0"/>
          </a:p>
          <a:p>
            <a:r>
              <a:rPr lang="en-GB" u="sng" dirty="0" smtClean="0">
                <a:sym typeface="Symbol" panose="05050102010706020507" pitchFamily="18" charset="2"/>
              </a:rPr>
              <a:t> </a:t>
            </a:r>
            <a:r>
              <a:rPr lang="en-GB" u="sng" dirty="0" smtClean="0"/>
              <a:t>section:</a:t>
            </a:r>
          </a:p>
          <a:p>
            <a:endParaRPr lang="en-GB" u="sng" dirty="0"/>
          </a:p>
          <a:p>
            <a:endParaRPr lang="en-GB" dirty="0"/>
          </a:p>
          <a:p>
            <a:endParaRPr lang="en-GB" dirty="0"/>
          </a:p>
        </p:txBody>
      </p:sp>
      <p:pic>
        <p:nvPicPr>
          <p:cNvPr id="4" name="Picture 3"/>
          <p:cNvPicPr>
            <a:picLocks noChangeAspect="1"/>
          </p:cNvPicPr>
          <p:nvPr/>
        </p:nvPicPr>
        <p:blipFill rotWithShape="1">
          <a:blip r:embed="rId2"/>
          <a:srcRect l="16215" t="27779" r="69422" b="55537"/>
          <a:stretch/>
        </p:blipFill>
        <p:spPr>
          <a:xfrm>
            <a:off x="5125040" y="791614"/>
            <a:ext cx="5027627" cy="1869517"/>
          </a:xfrm>
          <a:prstGeom prst="rect">
            <a:avLst/>
          </a:prstGeom>
        </p:spPr>
      </p:pic>
      <p:pic>
        <p:nvPicPr>
          <p:cNvPr id="5" name="Picture 4"/>
          <p:cNvPicPr>
            <a:picLocks noChangeAspect="1"/>
          </p:cNvPicPr>
          <p:nvPr/>
        </p:nvPicPr>
        <p:blipFill rotWithShape="1">
          <a:blip r:embed="rId2"/>
          <a:srcRect l="15793" t="49710" r="69210" b="35397"/>
          <a:stretch/>
        </p:blipFill>
        <p:spPr>
          <a:xfrm>
            <a:off x="4703973" y="2846895"/>
            <a:ext cx="5100255" cy="1621409"/>
          </a:xfrm>
          <a:prstGeom prst="rect">
            <a:avLst/>
          </a:prstGeom>
        </p:spPr>
      </p:pic>
      <p:pic>
        <p:nvPicPr>
          <p:cNvPr id="6" name="Picture 5"/>
          <p:cNvPicPr>
            <a:picLocks noChangeAspect="1"/>
          </p:cNvPicPr>
          <p:nvPr/>
        </p:nvPicPr>
        <p:blipFill rotWithShape="1">
          <a:blip r:embed="rId3"/>
          <a:srcRect l="15853" t="46725" r="64594" b="31785"/>
          <a:stretch/>
        </p:blipFill>
        <p:spPr>
          <a:xfrm>
            <a:off x="2645789" y="4708689"/>
            <a:ext cx="6108569" cy="2149311"/>
          </a:xfrm>
          <a:prstGeom prst="rect">
            <a:avLst/>
          </a:prstGeom>
        </p:spPr>
      </p:pic>
    </p:spTree>
    <p:extLst>
      <p:ext uri="{BB962C8B-B14F-4D97-AF65-F5344CB8AC3E}">
        <p14:creationId xmlns:p14="http://schemas.microsoft.com/office/powerpoint/2010/main" val="32660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TotalTime>
  <Words>558</Words>
  <Application>Microsoft Office PowerPoint</Application>
  <PresentationFormat>Widescreen</PresentationFormat>
  <Paragraphs>134</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Calibri Light</vt:lpstr>
      <vt:lpstr>Cambria Math</vt:lpstr>
      <vt:lpstr>Symbol</vt:lpstr>
      <vt:lpstr>Times New Roman</vt:lpstr>
      <vt:lpstr>Wingdings</vt:lpstr>
      <vt:lpstr>Office Theme</vt:lpstr>
      <vt:lpstr>BENDING STRESS and BENDING EQUATION</vt:lpstr>
      <vt:lpstr>Definition:</vt:lpstr>
      <vt:lpstr>Distribution of bending stress: let’s characterise the stress acting on a bent layer  </vt:lpstr>
      <vt:lpstr>PowerPoint Presentation</vt:lpstr>
      <vt:lpstr>PowerPoint Presentation</vt:lpstr>
      <vt:lpstr>Position of the neutral axis: </vt:lpstr>
      <vt:lpstr>Examples: </vt:lpstr>
      <vt:lpstr>THE GENERAL BENDING FORMULA </vt:lpstr>
      <vt:lpstr>PowerPoint Presentation</vt:lpstr>
      <vt:lpstr>PowerPoint Presentation</vt:lpstr>
      <vt:lpstr>Second Moment of Area I of common shape: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BENDING STRESS</dc:title>
  <dc:creator>Arnaud Marotin</dc:creator>
  <cp:lastModifiedBy>Arnaud Marotin</cp:lastModifiedBy>
  <cp:revision>21</cp:revision>
  <dcterms:created xsi:type="dcterms:W3CDTF">2019-02-22T10:20:00Z</dcterms:created>
  <dcterms:modified xsi:type="dcterms:W3CDTF">2019-03-08T11:53:07Z</dcterms:modified>
</cp:coreProperties>
</file>