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60" r:id="rId4"/>
    <p:sldId id="258" r:id="rId5"/>
    <p:sldId id="259"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7F5DC2-A111-C34F-B1D4-4A2DB8F52C35}" type="datetimeFigureOut">
              <a:rPr lang="en-US" smtClean="0"/>
              <a:t>7/10/24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F66126-AE71-AA44-8488-6D66C6E3209E}" type="slidenum">
              <a:rPr lang="en-US" smtClean="0"/>
              <a:t>‹#›</a:t>
            </a:fld>
            <a:endParaRPr lang="en-US"/>
          </a:p>
        </p:txBody>
      </p:sp>
    </p:spTree>
    <p:extLst>
      <p:ext uri="{BB962C8B-B14F-4D97-AF65-F5344CB8AC3E}">
        <p14:creationId xmlns:p14="http://schemas.microsoft.com/office/powerpoint/2010/main" val="1345518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7F66126-AE71-AA44-8488-6D66C6E3209E}" type="slidenum">
              <a:rPr lang="en-US" smtClean="0"/>
              <a:t>4</a:t>
            </a:fld>
            <a:endParaRPr lang="en-US"/>
          </a:p>
        </p:txBody>
      </p:sp>
    </p:spTree>
    <p:extLst>
      <p:ext uri="{BB962C8B-B14F-4D97-AF65-F5344CB8AC3E}">
        <p14:creationId xmlns:p14="http://schemas.microsoft.com/office/powerpoint/2010/main" val="134770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7E0A9-EC9F-DAAB-E2CA-C0351D91003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0400DD6-0FA1-05CF-2B85-5A5124F8F2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AA1CB2A-A607-398B-5909-D6A3E5453831}"/>
              </a:ext>
            </a:extLst>
          </p:cNvPr>
          <p:cNvSpPr>
            <a:spLocks noGrp="1"/>
          </p:cNvSpPr>
          <p:nvPr>
            <p:ph type="dt" sz="half" idx="10"/>
          </p:nvPr>
        </p:nvSpPr>
        <p:spPr/>
        <p:txBody>
          <a:bodyPr/>
          <a:lstStyle/>
          <a:p>
            <a:fld id="{26508DDB-B8EA-A74C-AD1F-E90F1C620AD3}" type="datetimeFigureOut">
              <a:rPr lang="en-US" smtClean="0"/>
              <a:t>7/10/24</a:t>
            </a:fld>
            <a:endParaRPr lang="en-US"/>
          </a:p>
        </p:txBody>
      </p:sp>
      <p:sp>
        <p:nvSpPr>
          <p:cNvPr id="5" name="Footer Placeholder 4">
            <a:extLst>
              <a:ext uri="{FF2B5EF4-FFF2-40B4-BE49-F238E27FC236}">
                <a16:creationId xmlns:a16="http://schemas.microsoft.com/office/drawing/2014/main" id="{6097CC43-FBD0-7CCA-9ECC-E1B979472D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FCD32-5E05-1797-14EF-12468A84ED54}"/>
              </a:ext>
            </a:extLst>
          </p:cNvPr>
          <p:cNvSpPr>
            <a:spLocks noGrp="1"/>
          </p:cNvSpPr>
          <p:nvPr>
            <p:ph type="sldNum" sz="quarter" idx="12"/>
          </p:nvPr>
        </p:nvSpPr>
        <p:spPr/>
        <p:txBody>
          <a:bodyPr/>
          <a:lstStyle/>
          <a:p>
            <a:fld id="{ED11FD4E-D8BE-8844-AAC8-C56E5AB55366}" type="slidenum">
              <a:rPr lang="en-US" smtClean="0"/>
              <a:t>‹#›</a:t>
            </a:fld>
            <a:endParaRPr lang="en-US"/>
          </a:p>
        </p:txBody>
      </p:sp>
    </p:spTree>
    <p:extLst>
      <p:ext uri="{BB962C8B-B14F-4D97-AF65-F5344CB8AC3E}">
        <p14:creationId xmlns:p14="http://schemas.microsoft.com/office/powerpoint/2010/main" val="699059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CBEDD-4D8A-A971-6D88-3DFBF82F5A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F73AA92-4A3F-9501-3DB7-C4AE17B74E9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CC074D-768B-8258-604D-308096D642F5}"/>
              </a:ext>
            </a:extLst>
          </p:cNvPr>
          <p:cNvSpPr>
            <a:spLocks noGrp="1"/>
          </p:cNvSpPr>
          <p:nvPr>
            <p:ph type="dt" sz="half" idx="10"/>
          </p:nvPr>
        </p:nvSpPr>
        <p:spPr/>
        <p:txBody>
          <a:bodyPr/>
          <a:lstStyle/>
          <a:p>
            <a:fld id="{26508DDB-B8EA-A74C-AD1F-E90F1C620AD3}" type="datetimeFigureOut">
              <a:rPr lang="en-US" smtClean="0"/>
              <a:t>7/10/24</a:t>
            </a:fld>
            <a:endParaRPr lang="en-US"/>
          </a:p>
        </p:txBody>
      </p:sp>
      <p:sp>
        <p:nvSpPr>
          <p:cNvPr id="5" name="Footer Placeholder 4">
            <a:extLst>
              <a:ext uri="{FF2B5EF4-FFF2-40B4-BE49-F238E27FC236}">
                <a16:creationId xmlns:a16="http://schemas.microsoft.com/office/drawing/2014/main" id="{92A7D3E0-810B-E18D-9BF4-ACD510FEA7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A03607-F56D-FEF5-2894-ED516C482104}"/>
              </a:ext>
            </a:extLst>
          </p:cNvPr>
          <p:cNvSpPr>
            <a:spLocks noGrp="1"/>
          </p:cNvSpPr>
          <p:nvPr>
            <p:ph type="sldNum" sz="quarter" idx="12"/>
          </p:nvPr>
        </p:nvSpPr>
        <p:spPr/>
        <p:txBody>
          <a:bodyPr/>
          <a:lstStyle/>
          <a:p>
            <a:fld id="{ED11FD4E-D8BE-8844-AAC8-C56E5AB55366}" type="slidenum">
              <a:rPr lang="en-US" smtClean="0"/>
              <a:t>‹#›</a:t>
            </a:fld>
            <a:endParaRPr lang="en-US"/>
          </a:p>
        </p:txBody>
      </p:sp>
    </p:spTree>
    <p:extLst>
      <p:ext uri="{BB962C8B-B14F-4D97-AF65-F5344CB8AC3E}">
        <p14:creationId xmlns:p14="http://schemas.microsoft.com/office/powerpoint/2010/main" val="2256380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10E28-8D71-3F50-64FC-D30B4C6595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96E4219-828D-FC76-01EE-A72F1F5C67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4B8FFEB-D25F-E808-A349-168FEF07FBC4}"/>
              </a:ext>
            </a:extLst>
          </p:cNvPr>
          <p:cNvSpPr>
            <a:spLocks noGrp="1"/>
          </p:cNvSpPr>
          <p:nvPr>
            <p:ph type="dt" sz="half" idx="10"/>
          </p:nvPr>
        </p:nvSpPr>
        <p:spPr/>
        <p:txBody>
          <a:bodyPr/>
          <a:lstStyle/>
          <a:p>
            <a:fld id="{26508DDB-B8EA-A74C-AD1F-E90F1C620AD3}" type="datetimeFigureOut">
              <a:rPr lang="en-US" smtClean="0"/>
              <a:t>7/10/24</a:t>
            </a:fld>
            <a:endParaRPr lang="en-US"/>
          </a:p>
        </p:txBody>
      </p:sp>
      <p:sp>
        <p:nvSpPr>
          <p:cNvPr id="5" name="Footer Placeholder 4">
            <a:extLst>
              <a:ext uri="{FF2B5EF4-FFF2-40B4-BE49-F238E27FC236}">
                <a16:creationId xmlns:a16="http://schemas.microsoft.com/office/drawing/2014/main" id="{ED4F2B20-D004-788A-1B2F-90CC7F478B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089D0B-18EA-FA92-FA62-C66556329DFC}"/>
              </a:ext>
            </a:extLst>
          </p:cNvPr>
          <p:cNvSpPr>
            <a:spLocks noGrp="1"/>
          </p:cNvSpPr>
          <p:nvPr>
            <p:ph type="sldNum" sz="quarter" idx="12"/>
          </p:nvPr>
        </p:nvSpPr>
        <p:spPr/>
        <p:txBody>
          <a:bodyPr/>
          <a:lstStyle/>
          <a:p>
            <a:fld id="{ED11FD4E-D8BE-8844-AAC8-C56E5AB55366}" type="slidenum">
              <a:rPr lang="en-US" smtClean="0"/>
              <a:t>‹#›</a:t>
            </a:fld>
            <a:endParaRPr lang="en-US"/>
          </a:p>
        </p:txBody>
      </p:sp>
    </p:spTree>
    <p:extLst>
      <p:ext uri="{BB962C8B-B14F-4D97-AF65-F5344CB8AC3E}">
        <p14:creationId xmlns:p14="http://schemas.microsoft.com/office/powerpoint/2010/main" val="3515108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CCCAB-8256-77F7-455A-53AD43D95B4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14FC04B-48A4-E44C-7662-F0B7C7F4EE4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DA0A6C5-C286-047D-66EE-F91DBB15E19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6F5CC41-4166-CDB9-5287-92F9808ECAFD}"/>
              </a:ext>
            </a:extLst>
          </p:cNvPr>
          <p:cNvSpPr>
            <a:spLocks noGrp="1"/>
          </p:cNvSpPr>
          <p:nvPr>
            <p:ph type="dt" sz="half" idx="10"/>
          </p:nvPr>
        </p:nvSpPr>
        <p:spPr/>
        <p:txBody>
          <a:bodyPr/>
          <a:lstStyle/>
          <a:p>
            <a:fld id="{26508DDB-B8EA-A74C-AD1F-E90F1C620AD3}" type="datetimeFigureOut">
              <a:rPr lang="en-US" smtClean="0"/>
              <a:t>7/10/24</a:t>
            </a:fld>
            <a:endParaRPr lang="en-US"/>
          </a:p>
        </p:txBody>
      </p:sp>
      <p:sp>
        <p:nvSpPr>
          <p:cNvPr id="6" name="Footer Placeholder 5">
            <a:extLst>
              <a:ext uri="{FF2B5EF4-FFF2-40B4-BE49-F238E27FC236}">
                <a16:creationId xmlns:a16="http://schemas.microsoft.com/office/drawing/2014/main" id="{160DE8FA-EE77-7200-F892-D54EF66F84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A4263B-DB90-2F4B-428E-E44A357F76BF}"/>
              </a:ext>
            </a:extLst>
          </p:cNvPr>
          <p:cNvSpPr>
            <a:spLocks noGrp="1"/>
          </p:cNvSpPr>
          <p:nvPr>
            <p:ph type="sldNum" sz="quarter" idx="12"/>
          </p:nvPr>
        </p:nvSpPr>
        <p:spPr/>
        <p:txBody>
          <a:bodyPr/>
          <a:lstStyle/>
          <a:p>
            <a:fld id="{ED11FD4E-D8BE-8844-AAC8-C56E5AB55366}" type="slidenum">
              <a:rPr lang="en-US" smtClean="0"/>
              <a:t>‹#›</a:t>
            </a:fld>
            <a:endParaRPr lang="en-US"/>
          </a:p>
        </p:txBody>
      </p:sp>
    </p:spTree>
    <p:extLst>
      <p:ext uri="{BB962C8B-B14F-4D97-AF65-F5344CB8AC3E}">
        <p14:creationId xmlns:p14="http://schemas.microsoft.com/office/powerpoint/2010/main" val="154143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503C7-46B4-81A1-40E4-87F9048B0DF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7EF5406-617D-79EF-1D4D-897684E87B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1BF416E-E535-CCE5-795E-CBCAC8422F4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571E352-462F-5631-A6A4-9DB6569A88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80763F2-E127-B350-C304-AA38137717B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7ED1586-E35F-0E18-21E4-17BCBEA494A8}"/>
              </a:ext>
            </a:extLst>
          </p:cNvPr>
          <p:cNvSpPr>
            <a:spLocks noGrp="1"/>
          </p:cNvSpPr>
          <p:nvPr>
            <p:ph type="dt" sz="half" idx="10"/>
          </p:nvPr>
        </p:nvSpPr>
        <p:spPr/>
        <p:txBody>
          <a:bodyPr/>
          <a:lstStyle/>
          <a:p>
            <a:fld id="{26508DDB-B8EA-A74C-AD1F-E90F1C620AD3}" type="datetimeFigureOut">
              <a:rPr lang="en-US" smtClean="0"/>
              <a:t>7/10/24</a:t>
            </a:fld>
            <a:endParaRPr lang="en-US"/>
          </a:p>
        </p:txBody>
      </p:sp>
      <p:sp>
        <p:nvSpPr>
          <p:cNvPr id="8" name="Footer Placeholder 7">
            <a:extLst>
              <a:ext uri="{FF2B5EF4-FFF2-40B4-BE49-F238E27FC236}">
                <a16:creationId xmlns:a16="http://schemas.microsoft.com/office/drawing/2014/main" id="{0BDC2DC1-888E-94FE-6DA4-3184414477E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A9A846D-AD7D-4657-3DF3-381F445BC9CA}"/>
              </a:ext>
            </a:extLst>
          </p:cNvPr>
          <p:cNvSpPr>
            <a:spLocks noGrp="1"/>
          </p:cNvSpPr>
          <p:nvPr>
            <p:ph type="sldNum" sz="quarter" idx="12"/>
          </p:nvPr>
        </p:nvSpPr>
        <p:spPr/>
        <p:txBody>
          <a:bodyPr/>
          <a:lstStyle/>
          <a:p>
            <a:fld id="{ED11FD4E-D8BE-8844-AAC8-C56E5AB55366}" type="slidenum">
              <a:rPr lang="en-US" smtClean="0"/>
              <a:t>‹#›</a:t>
            </a:fld>
            <a:endParaRPr lang="en-US"/>
          </a:p>
        </p:txBody>
      </p:sp>
    </p:spTree>
    <p:extLst>
      <p:ext uri="{BB962C8B-B14F-4D97-AF65-F5344CB8AC3E}">
        <p14:creationId xmlns:p14="http://schemas.microsoft.com/office/powerpoint/2010/main" val="2270934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DFCC8-DCBD-3C8C-02F8-277E6912520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549C9B8-D338-1715-BA0B-AE5911B56DC6}"/>
              </a:ext>
            </a:extLst>
          </p:cNvPr>
          <p:cNvSpPr>
            <a:spLocks noGrp="1"/>
          </p:cNvSpPr>
          <p:nvPr>
            <p:ph type="dt" sz="half" idx="10"/>
          </p:nvPr>
        </p:nvSpPr>
        <p:spPr/>
        <p:txBody>
          <a:bodyPr/>
          <a:lstStyle/>
          <a:p>
            <a:fld id="{26508DDB-B8EA-A74C-AD1F-E90F1C620AD3}" type="datetimeFigureOut">
              <a:rPr lang="en-US" smtClean="0"/>
              <a:t>7/10/24</a:t>
            </a:fld>
            <a:endParaRPr lang="en-US"/>
          </a:p>
        </p:txBody>
      </p:sp>
      <p:sp>
        <p:nvSpPr>
          <p:cNvPr id="4" name="Footer Placeholder 3">
            <a:extLst>
              <a:ext uri="{FF2B5EF4-FFF2-40B4-BE49-F238E27FC236}">
                <a16:creationId xmlns:a16="http://schemas.microsoft.com/office/drawing/2014/main" id="{BED37284-E034-3F02-2D8F-9F75B8955A1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594F489-D2AF-E128-1A4C-AB8CD2D15957}"/>
              </a:ext>
            </a:extLst>
          </p:cNvPr>
          <p:cNvSpPr>
            <a:spLocks noGrp="1"/>
          </p:cNvSpPr>
          <p:nvPr>
            <p:ph type="sldNum" sz="quarter" idx="12"/>
          </p:nvPr>
        </p:nvSpPr>
        <p:spPr/>
        <p:txBody>
          <a:bodyPr/>
          <a:lstStyle/>
          <a:p>
            <a:fld id="{ED11FD4E-D8BE-8844-AAC8-C56E5AB55366}" type="slidenum">
              <a:rPr lang="en-US" smtClean="0"/>
              <a:t>‹#›</a:t>
            </a:fld>
            <a:endParaRPr lang="en-US"/>
          </a:p>
        </p:txBody>
      </p:sp>
    </p:spTree>
    <p:extLst>
      <p:ext uri="{BB962C8B-B14F-4D97-AF65-F5344CB8AC3E}">
        <p14:creationId xmlns:p14="http://schemas.microsoft.com/office/powerpoint/2010/main" val="2115949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AB269F-1B4B-537B-7F31-93FA6AB6F8B9}"/>
              </a:ext>
            </a:extLst>
          </p:cNvPr>
          <p:cNvSpPr>
            <a:spLocks noGrp="1"/>
          </p:cNvSpPr>
          <p:nvPr>
            <p:ph type="dt" sz="half" idx="10"/>
          </p:nvPr>
        </p:nvSpPr>
        <p:spPr/>
        <p:txBody>
          <a:bodyPr/>
          <a:lstStyle/>
          <a:p>
            <a:fld id="{26508DDB-B8EA-A74C-AD1F-E90F1C620AD3}" type="datetimeFigureOut">
              <a:rPr lang="en-US" smtClean="0"/>
              <a:t>7/10/24</a:t>
            </a:fld>
            <a:endParaRPr lang="en-US"/>
          </a:p>
        </p:txBody>
      </p:sp>
      <p:sp>
        <p:nvSpPr>
          <p:cNvPr id="3" name="Footer Placeholder 2">
            <a:extLst>
              <a:ext uri="{FF2B5EF4-FFF2-40B4-BE49-F238E27FC236}">
                <a16:creationId xmlns:a16="http://schemas.microsoft.com/office/drawing/2014/main" id="{265D910C-2F1A-F00D-A437-4D95E4003C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6082A85-1FD5-C936-7BD5-B89916DAD842}"/>
              </a:ext>
            </a:extLst>
          </p:cNvPr>
          <p:cNvSpPr>
            <a:spLocks noGrp="1"/>
          </p:cNvSpPr>
          <p:nvPr>
            <p:ph type="sldNum" sz="quarter" idx="12"/>
          </p:nvPr>
        </p:nvSpPr>
        <p:spPr/>
        <p:txBody>
          <a:bodyPr/>
          <a:lstStyle/>
          <a:p>
            <a:fld id="{ED11FD4E-D8BE-8844-AAC8-C56E5AB55366}" type="slidenum">
              <a:rPr lang="en-US" smtClean="0"/>
              <a:t>‹#›</a:t>
            </a:fld>
            <a:endParaRPr lang="en-US"/>
          </a:p>
        </p:txBody>
      </p:sp>
    </p:spTree>
    <p:extLst>
      <p:ext uri="{BB962C8B-B14F-4D97-AF65-F5344CB8AC3E}">
        <p14:creationId xmlns:p14="http://schemas.microsoft.com/office/powerpoint/2010/main" val="2888738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384D1-B97A-8EFF-CF74-EB0BDE0281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F589342-17DF-3CD8-3204-3EEDEFC932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53AE90C-21F5-956A-D800-4B9597A230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4C42E06-9581-C519-4715-BBF991C0F8DE}"/>
              </a:ext>
            </a:extLst>
          </p:cNvPr>
          <p:cNvSpPr>
            <a:spLocks noGrp="1"/>
          </p:cNvSpPr>
          <p:nvPr>
            <p:ph type="dt" sz="half" idx="10"/>
          </p:nvPr>
        </p:nvSpPr>
        <p:spPr/>
        <p:txBody>
          <a:bodyPr/>
          <a:lstStyle/>
          <a:p>
            <a:fld id="{26508DDB-B8EA-A74C-AD1F-E90F1C620AD3}" type="datetimeFigureOut">
              <a:rPr lang="en-US" smtClean="0"/>
              <a:t>7/10/24</a:t>
            </a:fld>
            <a:endParaRPr lang="en-US"/>
          </a:p>
        </p:txBody>
      </p:sp>
      <p:sp>
        <p:nvSpPr>
          <p:cNvPr id="6" name="Footer Placeholder 5">
            <a:extLst>
              <a:ext uri="{FF2B5EF4-FFF2-40B4-BE49-F238E27FC236}">
                <a16:creationId xmlns:a16="http://schemas.microsoft.com/office/drawing/2014/main" id="{07F0CB93-17C3-441A-5B2A-7AB68243D0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0C24CA-2129-DBF4-44DE-E867E2380B0A}"/>
              </a:ext>
            </a:extLst>
          </p:cNvPr>
          <p:cNvSpPr>
            <a:spLocks noGrp="1"/>
          </p:cNvSpPr>
          <p:nvPr>
            <p:ph type="sldNum" sz="quarter" idx="12"/>
          </p:nvPr>
        </p:nvSpPr>
        <p:spPr/>
        <p:txBody>
          <a:bodyPr/>
          <a:lstStyle/>
          <a:p>
            <a:fld id="{ED11FD4E-D8BE-8844-AAC8-C56E5AB55366}" type="slidenum">
              <a:rPr lang="en-US" smtClean="0"/>
              <a:t>‹#›</a:t>
            </a:fld>
            <a:endParaRPr lang="en-US"/>
          </a:p>
        </p:txBody>
      </p:sp>
    </p:spTree>
    <p:extLst>
      <p:ext uri="{BB962C8B-B14F-4D97-AF65-F5344CB8AC3E}">
        <p14:creationId xmlns:p14="http://schemas.microsoft.com/office/powerpoint/2010/main" val="386048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0A43A-2CA2-BE31-DBFF-53C040A91C3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386D91C-90DF-F8C7-AFBA-4731AAFA25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C390BF-375E-9B41-B66B-B4E56A608B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E8D654F-8B3E-C999-133D-9A5A9EEFD3E4}"/>
              </a:ext>
            </a:extLst>
          </p:cNvPr>
          <p:cNvSpPr>
            <a:spLocks noGrp="1"/>
          </p:cNvSpPr>
          <p:nvPr>
            <p:ph type="dt" sz="half" idx="10"/>
          </p:nvPr>
        </p:nvSpPr>
        <p:spPr/>
        <p:txBody>
          <a:bodyPr/>
          <a:lstStyle/>
          <a:p>
            <a:fld id="{26508DDB-B8EA-A74C-AD1F-E90F1C620AD3}" type="datetimeFigureOut">
              <a:rPr lang="en-US" smtClean="0"/>
              <a:t>7/10/24</a:t>
            </a:fld>
            <a:endParaRPr lang="en-US"/>
          </a:p>
        </p:txBody>
      </p:sp>
      <p:sp>
        <p:nvSpPr>
          <p:cNvPr id="6" name="Footer Placeholder 5">
            <a:extLst>
              <a:ext uri="{FF2B5EF4-FFF2-40B4-BE49-F238E27FC236}">
                <a16:creationId xmlns:a16="http://schemas.microsoft.com/office/drawing/2014/main" id="{D32FF890-3387-6CB0-49E4-9F06DD9FED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930B44-C413-FB50-8B0C-29B65185FDEA}"/>
              </a:ext>
            </a:extLst>
          </p:cNvPr>
          <p:cNvSpPr>
            <a:spLocks noGrp="1"/>
          </p:cNvSpPr>
          <p:nvPr>
            <p:ph type="sldNum" sz="quarter" idx="12"/>
          </p:nvPr>
        </p:nvSpPr>
        <p:spPr/>
        <p:txBody>
          <a:bodyPr/>
          <a:lstStyle/>
          <a:p>
            <a:fld id="{ED11FD4E-D8BE-8844-AAC8-C56E5AB55366}" type="slidenum">
              <a:rPr lang="en-US" smtClean="0"/>
              <a:t>‹#›</a:t>
            </a:fld>
            <a:endParaRPr lang="en-US"/>
          </a:p>
        </p:txBody>
      </p:sp>
    </p:spTree>
    <p:extLst>
      <p:ext uri="{BB962C8B-B14F-4D97-AF65-F5344CB8AC3E}">
        <p14:creationId xmlns:p14="http://schemas.microsoft.com/office/powerpoint/2010/main" val="97117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426AF-AE8C-5AF8-9261-0E1AE2BAE85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424512A-C5A9-75B9-DD72-E35C02F1C5D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E5EA37-6A54-DA51-7CFF-5B0A61A73D13}"/>
              </a:ext>
            </a:extLst>
          </p:cNvPr>
          <p:cNvSpPr>
            <a:spLocks noGrp="1"/>
          </p:cNvSpPr>
          <p:nvPr>
            <p:ph type="dt" sz="half" idx="10"/>
          </p:nvPr>
        </p:nvSpPr>
        <p:spPr/>
        <p:txBody>
          <a:bodyPr/>
          <a:lstStyle/>
          <a:p>
            <a:fld id="{26508DDB-B8EA-A74C-AD1F-E90F1C620AD3}" type="datetimeFigureOut">
              <a:rPr lang="en-US" smtClean="0"/>
              <a:t>7/10/24</a:t>
            </a:fld>
            <a:endParaRPr lang="en-US"/>
          </a:p>
        </p:txBody>
      </p:sp>
      <p:sp>
        <p:nvSpPr>
          <p:cNvPr id="5" name="Footer Placeholder 4">
            <a:extLst>
              <a:ext uri="{FF2B5EF4-FFF2-40B4-BE49-F238E27FC236}">
                <a16:creationId xmlns:a16="http://schemas.microsoft.com/office/drawing/2014/main" id="{C4022FCE-161D-C948-033B-E40A25D390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AFD349-077B-866A-8433-294EEA510D10}"/>
              </a:ext>
            </a:extLst>
          </p:cNvPr>
          <p:cNvSpPr>
            <a:spLocks noGrp="1"/>
          </p:cNvSpPr>
          <p:nvPr>
            <p:ph type="sldNum" sz="quarter" idx="12"/>
          </p:nvPr>
        </p:nvSpPr>
        <p:spPr/>
        <p:txBody>
          <a:bodyPr/>
          <a:lstStyle/>
          <a:p>
            <a:fld id="{ED11FD4E-D8BE-8844-AAC8-C56E5AB55366}" type="slidenum">
              <a:rPr lang="en-US" smtClean="0"/>
              <a:t>‹#›</a:t>
            </a:fld>
            <a:endParaRPr lang="en-US"/>
          </a:p>
        </p:txBody>
      </p:sp>
    </p:spTree>
    <p:extLst>
      <p:ext uri="{BB962C8B-B14F-4D97-AF65-F5344CB8AC3E}">
        <p14:creationId xmlns:p14="http://schemas.microsoft.com/office/powerpoint/2010/main" val="1168200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AB272C-8CC2-CDFF-1CE5-49C02A96F01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996C204-0CD5-C371-8F7F-5BEE9158CB1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74E264-A66B-BC04-2C29-29CB1F16F6D1}"/>
              </a:ext>
            </a:extLst>
          </p:cNvPr>
          <p:cNvSpPr>
            <a:spLocks noGrp="1"/>
          </p:cNvSpPr>
          <p:nvPr>
            <p:ph type="dt" sz="half" idx="10"/>
          </p:nvPr>
        </p:nvSpPr>
        <p:spPr/>
        <p:txBody>
          <a:bodyPr/>
          <a:lstStyle/>
          <a:p>
            <a:fld id="{26508DDB-B8EA-A74C-AD1F-E90F1C620AD3}" type="datetimeFigureOut">
              <a:rPr lang="en-US" smtClean="0"/>
              <a:t>7/10/24</a:t>
            </a:fld>
            <a:endParaRPr lang="en-US"/>
          </a:p>
        </p:txBody>
      </p:sp>
      <p:sp>
        <p:nvSpPr>
          <p:cNvPr id="5" name="Footer Placeholder 4">
            <a:extLst>
              <a:ext uri="{FF2B5EF4-FFF2-40B4-BE49-F238E27FC236}">
                <a16:creationId xmlns:a16="http://schemas.microsoft.com/office/drawing/2014/main" id="{33B51076-9180-C293-CCD0-A75BCE6176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744CD9-2C68-62FA-6F4D-0821EBE79A64}"/>
              </a:ext>
            </a:extLst>
          </p:cNvPr>
          <p:cNvSpPr>
            <a:spLocks noGrp="1"/>
          </p:cNvSpPr>
          <p:nvPr>
            <p:ph type="sldNum" sz="quarter" idx="12"/>
          </p:nvPr>
        </p:nvSpPr>
        <p:spPr/>
        <p:txBody>
          <a:bodyPr/>
          <a:lstStyle/>
          <a:p>
            <a:fld id="{ED11FD4E-D8BE-8844-AAC8-C56E5AB55366}" type="slidenum">
              <a:rPr lang="en-US" smtClean="0"/>
              <a:t>‹#›</a:t>
            </a:fld>
            <a:endParaRPr lang="en-US"/>
          </a:p>
        </p:txBody>
      </p:sp>
    </p:spTree>
    <p:extLst>
      <p:ext uri="{BB962C8B-B14F-4D97-AF65-F5344CB8AC3E}">
        <p14:creationId xmlns:p14="http://schemas.microsoft.com/office/powerpoint/2010/main" val="876875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D47FE7-9F43-E771-B45F-17123B563E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FFBEE59-7D4E-CFE7-3248-37528272FB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754CBA2-2ADE-0D58-23CA-74C22D83B4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508DDB-B8EA-A74C-AD1F-E90F1C620AD3}" type="datetimeFigureOut">
              <a:rPr lang="en-US" smtClean="0"/>
              <a:t>7/10/24</a:t>
            </a:fld>
            <a:endParaRPr lang="en-US"/>
          </a:p>
        </p:txBody>
      </p:sp>
      <p:sp>
        <p:nvSpPr>
          <p:cNvPr id="5" name="Footer Placeholder 4">
            <a:extLst>
              <a:ext uri="{FF2B5EF4-FFF2-40B4-BE49-F238E27FC236}">
                <a16:creationId xmlns:a16="http://schemas.microsoft.com/office/drawing/2014/main" id="{AD5DD64F-C46A-7142-1D28-0A52551518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2D3F8DB-B619-8E6D-2DF2-E84794C2F9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11FD4E-D8BE-8844-AAC8-C56E5AB55366}" type="slidenum">
              <a:rPr lang="en-US" smtClean="0"/>
              <a:t>‹#›</a:t>
            </a:fld>
            <a:endParaRPr lang="en-US"/>
          </a:p>
        </p:txBody>
      </p:sp>
    </p:spTree>
    <p:extLst>
      <p:ext uri="{BB962C8B-B14F-4D97-AF65-F5344CB8AC3E}">
        <p14:creationId xmlns:p14="http://schemas.microsoft.com/office/powerpoint/2010/main" val="13782172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hampionhealth.co.uk/insights/mental-health-statistics/" TargetMode="External"/><Relationship Id="rId2" Type="http://schemas.openxmlformats.org/officeDocument/2006/relationships/hyperlink" Target="https://digital.nhs.uk/" TargetMode="Externa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hyperlink" Target="https://www.england.nhs.uk/mental-health/adults/cmhs/" TargetMode="External"/><Relationship Id="rId4" Type="http://schemas.openxmlformats.org/officeDocument/2006/relationships/hyperlink" Target="https://pressbooks-dev.oer.hawaii.edu/psychology/chapter/mental-health-treatment-past-and-pres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28F9D-51B1-E101-C243-BA5EF5690688}"/>
              </a:ext>
            </a:extLst>
          </p:cNvPr>
          <p:cNvSpPr>
            <a:spLocks noGrp="1"/>
          </p:cNvSpPr>
          <p:nvPr>
            <p:ph type="ctrTitle"/>
          </p:nvPr>
        </p:nvSpPr>
        <p:spPr/>
        <p:txBody>
          <a:bodyPr/>
          <a:lstStyle/>
          <a:p>
            <a:r>
              <a:rPr lang="en-GB" dirty="0"/>
              <a:t>Mental health care </a:t>
            </a:r>
            <a:endParaRPr lang="en-US" dirty="0"/>
          </a:p>
        </p:txBody>
      </p:sp>
      <p:sp>
        <p:nvSpPr>
          <p:cNvPr id="3" name="Subtitle 2">
            <a:extLst>
              <a:ext uri="{FF2B5EF4-FFF2-40B4-BE49-F238E27FC236}">
                <a16:creationId xmlns:a16="http://schemas.microsoft.com/office/drawing/2014/main" id="{8421223C-1EE9-2822-D20A-65318EA4B917}"/>
              </a:ext>
            </a:extLst>
          </p:cNvPr>
          <p:cNvSpPr>
            <a:spLocks noGrp="1"/>
          </p:cNvSpPr>
          <p:nvPr>
            <p:ph type="subTitle" idx="1"/>
          </p:nvPr>
        </p:nvSpPr>
        <p:spPr/>
        <p:txBody>
          <a:bodyPr/>
          <a:lstStyle/>
          <a:p>
            <a:r>
              <a:rPr lang="en-GB" dirty="0"/>
              <a:t>Name: Isha </a:t>
            </a:r>
            <a:r>
              <a:rPr lang="en-GB" dirty="0" err="1"/>
              <a:t>gul</a:t>
            </a:r>
            <a:r>
              <a:rPr lang="en-GB" dirty="0"/>
              <a:t> khan </a:t>
            </a:r>
          </a:p>
          <a:p>
            <a:r>
              <a:rPr lang="en-GB" dirty="0" err="1"/>
              <a:t>Lchs4003</a:t>
            </a:r>
            <a:endParaRPr lang="en-GB" dirty="0"/>
          </a:p>
          <a:p>
            <a:r>
              <a:rPr lang="en-GB" dirty="0"/>
              <a:t>Lecturer: jolly</a:t>
            </a:r>
            <a:endParaRPr lang="en-US" dirty="0"/>
          </a:p>
        </p:txBody>
      </p:sp>
      <p:pic>
        <p:nvPicPr>
          <p:cNvPr id="4" name="Picture 3">
            <a:extLst>
              <a:ext uri="{FF2B5EF4-FFF2-40B4-BE49-F238E27FC236}">
                <a16:creationId xmlns:a16="http://schemas.microsoft.com/office/drawing/2014/main" id="{B369BB5E-35C5-31CD-C788-1D8A912245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82857" y="3900714"/>
            <a:ext cx="4209143" cy="3033372"/>
          </a:xfrm>
          <a:prstGeom prst="rect">
            <a:avLst/>
          </a:prstGeom>
        </p:spPr>
      </p:pic>
      <p:pic>
        <p:nvPicPr>
          <p:cNvPr id="5" name="Picture 4">
            <a:extLst>
              <a:ext uri="{FF2B5EF4-FFF2-40B4-BE49-F238E27FC236}">
                <a16:creationId xmlns:a16="http://schemas.microsoft.com/office/drawing/2014/main" id="{177C2C3E-2EF6-20A1-0280-C796908C0B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192131" cy="2600476"/>
          </a:xfrm>
          <a:prstGeom prst="rect">
            <a:avLst/>
          </a:prstGeom>
        </p:spPr>
      </p:pic>
    </p:spTree>
    <p:extLst>
      <p:ext uri="{BB962C8B-B14F-4D97-AF65-F5344CB8AC3E}">
        <p14:creationId xmlns:p14="http://schemas.microsoft.com/office/powerpoint/2010/main" val="55905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08172-6251-FD12-E3F1-AA288681B517}"/>
              </a:ext>
            </a:extLst>
          </p:cNvPr>
          <p:cNvSpPr>
            <a:spLocks noGrp="1"/>
          </p:cNvSpPr>
          <p:nvPr>
            <p:ph type="title"/>
          </p:nvPr>
        </p:nvSpPr>
        <p:spPr>
          <a:xfrm>
            <a:off x="0" y="365125"/>
            <a:ext cx="10515600" cy="1325563"/>
          </a:xfrm>
        </p:spPr>
        <p:txBody>
          <a:bodyPr/>
          <a:lstStyle/>
          <a:p>
            <a:r>
              <a:rPr lang="en-GB" dirty="0"/>
              <a:t>How mental health has developed over the years</a:t>
            </a:r>
            <a:endParaRPr lang="en-US" dirty="0"/>
          </a:p>
        </p:txBody>
      </p:sp>
      <p:sp>
        <p:nvSpPr>
          <p:cNvPr id="9" name="Content Placeholder 8">
            <a:extLst>
              <a:ext uri="{FF2B5EF4-FFF2-40B4-BE49-F238E27FC236}">
                <a16:creationId xmlns:a16="http://schemas.microsoft.com/office/drawing/2014/main" id="{BD253DAB-9B4F-A948-6D48-BB2D2EB2F411}"/>
              </a:ext>
            </a:extLst>
          </p:cNvPr>
          <p:cNvSpPr>
            <a:spLocks noGrp="1"/>
          </p:cNvSpPr>
          <p:nvPr>
            <p:ph idx="1"/>
          </p:nvPr>
        </p:nvSpPr>
        <p:spPr>
          <a:xfrm>
            <a:off x="0" y="1774561"/>
            <a:ext cx="10515600" cy="4351338"/>
          </a:xfrm>
        </p:spPr>
        <p:txBody>
          <a:bodyPr>
            <a:normAutofit fontScale="70000" lnSpcReduction="20000"/>
          </a:bodyPr>
          <a:lstStyle/>
          <a:p>
            <a:r>
              <a:rPr lang="en-GB" b="0" i="0" dirty="0">
                <a:effectLst/>
                <a:latin typeface="UICTFontTextStyleBody"/>
              </a:rPr>
              <a:t>Mental health has been transformed over the last seventy years.  There have been so many changes: the closure of the old asylums; moving care into the community; the increasing the use of talking therapies.  They have all had a hugely positive impact on patients and mental health care.</a:t>
            </a:r>
            <a:endParaRPr lang="en-GB" dirty="0">
              <a:effectLst/>
              <a:latin typeface=".AppleSystemUIFont"/>
            </a:endParaRPr>
          </a:p>
          <a:p>
            <a:r>
              <a:rPr lang="en-GB" b="0" i="0" dirty="0">
                <a:effectLst/>
                <a:latin typeface="UICTFontTextStyleBody"/>
              </a:rPr>
              <a:t>One major change has been the shift in society’s attitudes. People are becoming more accepting of mental health problems and more supportive of people with issues. They are more aware of common mental disorders such as depression and anxiety, and are more willing to talk to health professionals and seek treatment.</a:t>
            </a:r>
            <a:endParaRPr lang="en-GB" dirty="0">
              <a:effectLst/>
              <a:latin typeface=".AppleSystemUIFont"/>
            </a:endParaRPr>
          </a:p>
          <a:p>
            <a:r>
              <a:rPr lang="en-GB" b="0" i="0" dirty="0">
                <a:effectLst/>
                <a:latin typeface="UICTFontTextStyleBody"/>
              </a:rPr>
              <a:t>On the other end of the spectrum, patients who have experienced childhood trauma are more confident in talking about it, and society is more aware of its potential causes, with parents, school teachers and safeguarding leads looking out for signs of abuse. Hopefully this may reduce the number of cases in the future.</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0" i="0" dirty="0">
                <a:effectLst/>
                <a:latin typeface="UICTFontTextStyleBody"/>
              </a:rPr>
              <a:t>We can now see correspondence from the neurologist, the </a:t>
            </a:r>
            <a:r>
              <a:rPr lang="en-GB" b="0" i="0" dirty="0" err="1">
                <a:effectLst/>
                <a:latin typeface="UICTFontTextStyleBody"/>
              </a:rPr>
              <a:t>diabetologist</a:t>
            </a:r>
            <a:r>
              <a:rPr lang="en-GB" b="0" i="0" dirty="0">
                <a:effectLst/>
                <a:latin typeface="UICTFontTextStyleBody"/>
              </a:rPr>
              <a:t> or GPs, so it’s much more of a shared working environment and there is much better communication between these different specialties.  This really impacts on people’s care</a:t>
            </a:r>
            <a:endParaRPr lang="en-GB" dirty="0">
              <a:effectLst/>
              <a:latin typeface=".AppleSystemUIFont"/>
            </a:endParaRPr>
          </a:p>
          <a:p>
            <a:endParaRPr lang="en-US" dirty="0"/>
          </a:p>
        </p:txBody>
      </p:sp>
      <p:pic>
        <p:nvPicPr>
          <p:cNvPr id="12" name="Picture 11">
            <a:extLst>
              <a:ext uri="{FF2B5EF4-FFF2-40B4-BE49-F238E27FC236}">
                <a16:creationId xmlns:a16="http://schemas.microsoft.com/office/drawing/2014/main" id="{010BA14F-93DC-FC13-60BB-FB1A855FC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45937" y="4905431"/>
            <a:ext cx="1946063" cy="1952569"/>
          </a:xfrm>
          <a:prstGeom prst="rect">
            <a:avLst/>
          </a:prstGeom>
        </p:spPr>
      </p:pic>
    </p:spTree>
    <p:extLst>
      <p:ext uri="{BB962C8B-B14F-4D97-AF65-F5344CB8AC3E}">
        <p14:creationId xmlns:p14="http://schemas.microsoft.com/office/powerpoint/2010/main" val="3061155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A2899-B161-26BA-20EB-60DF870B527A}"/>
              </a:ext>
            </a:extLst>
          </p:cNvPr>
          <p:cNvSpPr>
            <a:spLocks noGrp="1"/>
          </p:cNvSpPr>
          <p:nvPr>
            <p:ph type="title"/>
          </p:nvPr>
        </p:nvSpPr>
        <p:spPr>
          <a:xfrm>
            <a:off x="3831772" y="-159656"/>
            <a:ext cx="10515600" cy="1325563"/>
          </a:xfrm>
        </p:spPr>
        <p:txBody>
          <a:bodyPr/>
          <a:lstStyle/>
          <a:p>
            <a:r>
              <a:rPr lang="en-GB" dirty="0"/>
              <a:t>Past treatment </a:t>
            </a:r>
            <a:endParaRPr lang="en-US" dirty="0"/>
          </a:p>
        </p:txBody>
      </p:sp>
      <p:sp>
        <p:nvSpPr>
          <p:cNvPr id="3" name="Content Placeholder 2">
            <a:extLst>
              <a:ext uri="{FF2B5EF4-FFF2-40B4-BE49-F238E27FC236}">
                <a16:creationId xmlns:a16="http://schemas.microsoft.com/office/drawing/2014/main" id="{A10587CE-4298-3F9F-B49A-0AE1DC44A8DA}"/>
              </a:ext>
            </a:extLst>
          </p:cNvPr>
          <p:cNvSpPr>
            <a:spLocks noGrp="1"/>
          </p:cNvSpPr>
          <p:nvPr>
            <p:ph idx="1"/>
          </p:nvPr>
        </p:nvSpPr>
        <p:spPr>
          <a:xfrm>
            <a:off x="0" y="2506662"/>
            <a:ext cx="10515600" cy="4351338"/>
          </a:xfrm>
        </p:spPr>
        <p:txBody>
          <a:bodyPr>
            <a:normAutofit fontScale="92500" lnSpcReduction="10000"/>
          </a:bodyPr>
          <a:lstStyle/>
          <a:p>
            <a:r>
              <a:rPr lang="en-GB" b="0" i="0" dirty="0">
                <a:effectLst/>
                <a:latin typeface="UICTFontTextStyleBody"/>
              </a:rPr>
              <a:t>The mentally ill have been treated very poorly. It was believed that mental illness was caused by demonic possession, witchcraft, or an angry god (</a:t>
            </a:r>
            <a:r>
              <a:rPr lang="en-GB" b="0" i="0" dirty="0" err="1">
                <a:effectLst/>
                <a:latin typeface="UICTFontTextStyleBody"/>
              </a:rPr>
              <a:t>szasz,1960</a:t>
            </a:r>
            <a:r>
              <a:rPr lang="en-GB" b="0" i="0" dirty="0">
                <a:effectLst/>
                <a:latin typeface="UICTFontTextStyleBody"/>
              </a:rPr>
              <a:t>). </a:t>
            </a:r>
            <a:r>
              <a:rPr lang="en-GB" dirty="0">
                <a:latin typeface="UICTFontTextStyleBody"/>
              </a:rPr>
              <a:t>For example, in</a:t>
            </a:r>
            <a:r>
              <a:rPr lang="en-GB" b="0" i="0" dirty="0">
                <a:effectLst/>
                <a:latin typeface="UICTFontTextStyleBody"/>
              </a:rPr>
              <a:t> medieval times, abnormal behaviours were viewed as a sign that a person was possessed by demons. If someone was considered to be possessed, there were several forms of treatment to release spirits from the individual. The most common treatment was exorcism. And to release spirits through the skull. </a:t>
            </a:r>
            <a:endParaRPr lang="en-GB" dirty="0">
              <a:effectLst/>
              <a:latin typeface=".AppleSystemUIFont"/>
            </a:endParaRPr>
          </a:p>
          <a:p>
            <a:r>
              <a:rPr lang="en-GB" b="0" i="0" dirty="0">
                <a:effectLst/>
                <a:latin typeface="UICTFontTextStyleBody"/>
              </a:rPr>
              <a:t>often conducted by priests or other religious figures: Incantations and prayers were said over the person’s body, also be given some medicinal drinks. Another form of treatment for extreme cases of mental illness was trephining: A small hole to be made in the afflicted individual’s skull to release spirits from the body. In results to this  people treated in this manner died.</a:t>
            </a:r>
            <a:endParaRPr lang="en-GB" dirty="0">
              <a:effectLst/>
              <a:latin typeface=".AppleSystemUIFont"/>
            </a:endParaRPr>
          </a:p>
          <a:p>
            <a:endParaRPr lang="en-US" dirty="0"/>
          </a:p>
        </p:txBody>
      </p:sp>
      <p:pic>
        <p:nvPicPr>
          <p:cNvPr id="6" name="Picture 5">
            <a:extLst>
              <a:ext uri="{FF2B5EF4-FFF2-40B4-BE49-F238E27FC236}">
                <a16:creationId xmlns:a16="http://schemas.microsoft.com/office/drawing/2014/main" id="{AA1CFCE8-54E5-B438-EDB1-6D00CB6B17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831772" cy="2545608"/>
          </a:xfrm>
          <a:prstGeom prst="rect">
            <a:avLst/>
          </a:prstGeom>
        </p:spPr>
      </p:pic>
      <p:pic>
        <p:nvPicPr>
          <p:cNvPr id="7" name="Picture 6">
            <a:extLst>
              <a:ext uri="{FF2B5EF4-FFF2-40B4-BE49-F238E27FC236}">
                <a16:creationId xmlns:a16="http://schemas.microsoft.com/office/drawing/2014/main" id="{C0D0DBA0-FA3D-09AF-DA92-0E264C90F1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24859" y="-47850"/>
            <a:ext cx="4267141" cy="2427513"/>
          </a:xfrm>
          <a:prstGeom prst="rect">
            <a:avLst/>
          </a:prstGeom>
        </p:spPr>
      </p:pic>
    </p:spTree>
    <p:extLst>
      <p:ext uri="{BB962C8B-B14F-4D97-AF65-F5344CB8AC3E}">
        <p14:creationId xmlns:p14="http://schemas.microsoft.com/office/powerpoint/2010/main" val="3796393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08113-2A4D-3807-0B8E-E1C3AF9DC22F}"/>
              </a:ext>
            </a:extLst>
          </p:cNvPr>
          <p:cNvSpPr>
            <a:spLocks noGrp="1"/>
          </p:cNvSpPr>
          <p:nvPr>
            <p:ph type="title"/>
          </p:nvPr>
        </p:nvSpPr>
        <p:spPr>
          <a:xfrm>
            <a:off x="0" y="3429000"/>
            <a:ext cx="10515600" cy="1325563"/>
          </a:xfrm>
        </p:spPr>
        <p:txBody>
          <a:bodyPr/>
          <a:lstStyle/>
          <a:p>
            <a:r>
              <a:rPr lang="en-GB" dirty="0"/>
              <a:t>- </a:t>
            </a:r>
            <a:endParaRPr lang="en-US" dirty="0"/>
          </a:p>
        </p:txBody>
      </p:sp>
      <p:sp>
        <p:nvSpPr>
          <p:cNvPr id="3" name="Content Placeholder 2">
            <a:extLst>
              <a:ext uri="{FF2B5EF4-FFF2-40B4-BE49-F238E27FC236}">
                <a16:creationId xmlns:a16="http://schemas.microsoft.com/office/drawing/2014/main" id="{3676FD7C-84A8-D087-79B1-97EA68CE9794}"/>
              </a:ext>
            </a:extLst>
          </p:cNvPr>
          <p:cNvSpPr>
            <a:spLocks noGrp="1"/>
          </p:cNvSpPr>
          <p:nvPr>
            <p:ph idx="1"/>
          </p:nvPr>
        </p:nvSpPr>
        <p:spPr>
          <a:xfrm>
            <a:off x="0" y="-35164"/>
            <a:ext cx="10515600" cy="4351338"/>
          </a:xfrm>
        </p:spPr>
        <p:txBody>
          <a:bodyPr>
            <a:normAutofit lnSpcReduction="10000"/>
          </a:bodyPr>
          <a:lstStyle/>
          <a:p>
            <a:r>
              <a:rPr lang="en-GB" b="0" i="0" dirty="0">
                <a:effectLst/>
                <a:latin typeface="UICTFontTextStyleBody"/>
              </a:rPr>
              <a:t>However, one of the biggest technological challenges we face in mental health at the moment is lack of data. Mental health isn’t blessed with large research budgets. However, if we can power up studies by looking at bigger comparative data sets then we can hopefully jump forwards in our understanding of mental health problems.</a:t>
            </a:r>
            <a:endParaRPr lang="en-GB" dirty="0">
              <a:effectLst/>
              <a:latin typeface=".AppleSystemUIFont"/>
            </a:endParaRPr>
          </a:p>
          <a:p>
            <a:r>
              <a:rPr lang="en-GB" b="0" i="0" dirty="0">
                <a:effectLst/>
                <a:latin typeface="UICTFontTextStyleBody"/>
              </a:rPr>
              <a:t>training, a lot of the research came from Scandinavia, because they had big data sets to work from, sometimes for twenty or thirty thousand people. However, as we digitise our systems, we’re going to get bigger and bigger data sets to look at. We will be able to turn that into millions of people, rather than thousands.</a:t>
            </a:r>
            <a:endParaRPr lang="en-GB" dirty="0">
              <a:effectLst/>
              <a:latin typeface=".AppleSystemUIFont"/>
            </a:endParaRPr>
          </a:p>
        </p:txBody>
      </p:sp>
      <p:pic>
        <p:nvPicPr>
          <p:cNvPr id="5" name="Picture 4">
            <a:extLst>
              <a:ext uri="{FF2B5EF4-FFF2-40B4-BE49-F238E27FC236}">
                <a16:creationId xmlns:a16="http://schemas.microsoft.com/office/drawing/2014/main" id="{B993A331-4A62-4943-16A0-532361446E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37430" y="3867389"/>
            <a:ext cx="7154570" cy="4351338"/>
          </a:xfrm>
          <a:prstGeom prst="rect">
            <a:avLst/>
          </a:prstGeom>
        </p:spPr>
      </p:pic>
    </p:spTree>
    <p:extLst>
      <p:ext uri="{BB962C8B-B14F-4D97-AF65-F5344CB8AC3E}">
        <p14:creationId xmlns:p14="http://schemas.microsoft.com/office/powerpoint/2010/main" val="2965765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ED22D-2707-2666-C5D2-6AE008FC5796}"/>
              </a:ext>
            </a:extLst>
          </p:cNvPr>
          <p:cNvSpPr>
            <a:spLocks noGrp="1"/>
          </p:cNvSpPr>
          <p:nvPr>
            <p:ph type="title"/>
          </p:nvPr>
        </p:nvSpPr>
        <p:spPr>
          <a:xfrm>
            <a:off x="0" y="-119370"/>
            <a:ext cx="10515600" cy="1325563"/>
          </a:xfrm>
        </p:spPr>
        <p:txBody>
          <a:bodyPr/>
          <a:lstStyle/>
          <a:p>
            <a:r>
              <a:rPr lang="en-GB" dirty="0"/>
              <a:t>Community mental health how it’s developed with </a:t>
            </a:r>
            <a:r>
              <a:rPr lang="en-GB" dirty="0" err="1"/>
              <a:t>nhs</a:t>
            </a:r>
            <a:r>
              <a:rPr lang="en-GB" dirty="0"/>
              <a:t> </a:t>
            </a:r>
            <a:endParaRPr lang="en-US" dirty="0"/>
          </a:p>
        </p:txBody>
      </p:sp>
      <p:sp>
        <p:nvSpPr>
          <p:cNvPr id="8" name="Content Placeholder 2">
            <a:extLst>
              <a:ext uri="{FF2B5EF4-FFF2-40B4-BE49-F238E27FC236}">
                <a16:creationId xmlns:a16="http://schemas.microsoft.com/office/drawing/2014/main" id="{90973C22-158F-B926-CBD3-60733C96C6D3}"/>
              </a:ext>
            </a:extLst>
          </p:cNvPr>
          <p:cNvSpPr>
            <a:spLocks noGrp="1"/>
          </p:cNvSpPr>
          <p:nvPr>
            <p:ph idx="1"/>
          </p:nvPr>
        </p:nvSpPr>
        <p:spPr>
          <a:xfrm>
            <a:off x="0" y="1206192"/>
            <a:ext cx="5533571" cy="5108397"/>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0" i="0" dirty="0">
                <a:effectLst/>
                <a:latin typeface="UICTFontTextStyleBody"/>
              </a:rPr>
              <a:t>Community mental health services play a crucial role in delivering mental health care for adults and older adults with severe mental health needs as close to home as possible. Access to psychological therapies, improved physical health care, employment support, personalised and trauma informed care, medicines management and support for self-harm and coexisting substance use.</a:t>
            </a:r>
            <a:endParaRPr lang="en-GB" dirty="0">
              <a:effectLst/>
              <a:latin typeface=".AppleSystemUIFont"/>
            </a:endParaRPr>
          </a:p>
          <a:p>
            <a:r>
              <a:rPr lang="en-GB" b="0" i="0" dirty="0">
                <a:effectLst/>
                <a:latin typeface="UICTFontTextStyleBody"/>
              </a:rPr>
              <a:t>By 2023/24, this will enable at least 370,000 adults and older adults per year nationally to have greater choice and control over their care, and to live well in their communities.</a:t>
            </a:r>
            <a:endParaRPr lang="en-GB" dirty="0">
              <a:effectLst/>
              <a:latin typeface=".AppleSystemUIFont"/>
            </a:endParaRPr>
          </a:p>
          <a:p>
            <a:r>
              <a:rPr lang="en-GB" b="0" i="0" dirty="0">
                <a:effectLst/>
                <a:latin typeface="UICTFontTextStyleBody"/>
              </a:rPr>
              <a:t>This ambition is supported by an additional £1 billion new Long Term Plan funding per year by 2023/24 to ultimately transform the provision of community mental health care for adults and older adults with severe mental illnesses.</a:t>
            </a:r>
            <a:endParaRPr lang="en-GB" dirty="0">
              <a:effectLst/>
              <a:latin typeface=".AppleSystemUIFont"/>
            </a:endParaRPr>
          </a:p>
          <a:p>
            <a:endParaRPr lang="en-US" dirty="0"/>
          </a:p>
        </p:txBody>
      </p:sp>
      <p:pic>
        <p:nvPicPr>
          <p:cNvPr id="10" name="Picture 9">
            <a:extLst>
              <a:ext uri="{FF2B5EF4-FFF2-40B4-BE49-F238E27FC236}">
                <a16:creationId xmlns:a16="http://schemas.microsoft.com/office/drawing/2014/main" id="{73680B46-85EF-7479-3692-A8232324D2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42599" y="543411"/>
            <a:ext cx="3349399" cy="3992304"/>
          </a:xfrm>
          <a:prstGeom prst="rect">
            <a:avLst/>
          </a:prstGeom>
        </p:spPr>
      </p:pic>
      <p:pic>
        <p:nvPicPr>
          <p:cNvPr id="11" name="Picture 10">
            <a:extLst>
              <a:ext uri="{FF2B5EF4-FFF2-40B4-BE49-F238E27FC236}">
                <a16:creationId xmlns:a16="http://schemas.microsoft.com/office/drawing/2014/main" id="{7730E79C-E492-8724-4448-F653ED3767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6274" y="3540334"/>
            <a:ext cx="3220118" cy="3262103"/>
          </a:xfrm>
          <a:prstGeom prst="rect">
            <a:avLst/>
          </a:prstGeom>
        </p:spPr>
      </p:pic>
    </p:spTree>
    <p:extLst>
      <p:ext uri="{BB962C8B-B14F-4D97-AF65-F5344CB8AC3E}">
        <p14:creationId xmlns:p14="http://schemas.microsoft.com/office/powerpoint/2010/main" val="112919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FB374-40C0-7332-FC36-F120F8EFE449}"/>
              </a:ext>
            </a:extLst>
          </p:cNvPr>
          <p:cNvSpPr>
            <a:spLocks noGrp="1"/>
          </p:cNvSpPr>
          <p:nvPr>
            <p:ph type="title"/>
          </p:nvPr>
        </p:nvSpPr>
        <p:spPr/>
        <p:txBody>
          <a:bodyPr/>
          <a:lstStyle/>
          <a:p>
            <a:r>
              <a:rPr lang="en-GB" dirty="0"/>
              <a:t>_</a:t>
            </a:r>
            <a:endParaRPr lang="en-US" dirty="0"/>
          </a:p>
        </p:txBody>
      </p:sp>
      <p:sp>
        <p:nvSpPr>
          <p:cNvPr id="3" name="Content Placeholder 2">
            <a:extLst>
              <a:ext uri="{FF2B5EF4-FFF2-40B4-BE49-F238E27FC236}">
                <a16:creationId xmlns:a16="http://schemas.microsoft.com/office/drawing/2014/main" id="{DA044EE6-59EA-69EC-F9F6-7AF25CB5175A}"/>
              </a:ext>
            </a:extLst>
          </p:cNvPr>
          <p:cNvSpPr>
            <a:spLocks noGrp="1"/>
          </p:cNvSpPr>
          <p:nvPr>
            <p:ph idx="1"/>
          </p:nvPr>
        </p:nvSpPr>
        <p:spPr/>
        <p:txBody>
          <a:bodyPr/>
          <a:lstStyle/>
          <a:p>
            <a:endParaRPr lang="en-GB" dirty="0"/>
          </a:p>
          <a:p>
            <a:endParaRPr lang="en-US" dirty="0"/>
          </a:p>
        </p:txBody>
      </p:sp>
      <p:sp>
        <p:nvSpPr>
          <p:cNvPr id="5" name="TextBox 4">
            <a:extLst>
              <a:ext uri="{FF2B5EF4-FFF2-40B4-BE49-F238E27FC236}">
                <a16:creationId xmlns:a16="http://schemas.microsoft.com/office/drawing/2014/main" id="{E2153F9A-A75A-0767-4BAA-7022A9EE479A}"/>
              </a:ext>
            </a:extLst>
          </p:cNvPr>
          <p:cNvSpPr txBox="1"/>
          <p:nvPr/>
        </p:nvSpPr>
        <p:spPr>
          <a:xfrm>
            <a:off x="826106" y="1034971"/>
            <a:ext cx="6108094" cy="2585323"/>
          </a:xfrm>
          <a:prstGeom prst="rect">
            <a:avLst/>
          </a:prstGeom>
          <a:noFill/>
        </p:spPr>
        <p:txBody>
          <a:bodyPr wrap="square">
            <a:spAutoFit/>
          </a:bodyPr>
          <a:lstStyle/>
          <a:p>
            <a:r>
              <a:rPr lang="en-GB" b="0" i="0" dirty="0">
                <a:effectLst/>
                <a:latin typeface="UICTFontTextStyleBody"/>
                <a:hlinkClick r:id="rId2"/>
              </a:rPr>
              <a:t>                           NHS Digital</a:t>
            </a:r>
            <a:endParaRPr lang="en-GB" dirty="0">
              <a:effectLst/>
              <a:latin typeface=".AppleSystemUIFont"/>
            </a:endParaRPr>
          </a:p>
          <a:p>
            <a:r>
              <a:rPr lang="en-GB" b="0" i="0" dirty="0">
                <a:effectLst/>
                <a:latin typeface="UICTFontTextStyleBody"/>
                <a:hlinkClick r:id="rId2"/>
              </a:rPr>
              <a:t>                        </a:t>
            </a:r>
            <a:r>
              <a:rPr lang="en-GB" b="0" i="0" dirty="0">
                <a:effectLst/>
                <a:latin typeface="UICTFontTextStyleBody"/>
                <a:hlinkClick r:id="rId3"/>
              </a:rPr>
              <a:t>Mental Health Statistics | 2023 Data | Champion Health</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0" i="0" dirty="0">
                <a:effectLst/>
                <a:latin typeface="UICTFontTextStyleBody"/>
                <a:hlinkClick r:id="rId4"/>
              </a:rPr>
              <a:t>Mental Health Treatment: Past and Present – Psychology</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0" i="0" dirty="0">
                <a:effectLst/>
                <a:latin typeface="UICTFontTextStyleBody"/>
                <a:hlinkClick r:id="rId5"/>
              </a:rPr>
              <a:t>NHS England » Community mental health services</a:t>
            </a:r>
            <a:endParaRPr lang="en-GB" dirty="0">
              <a:effectLst/>
              <a:latin typeface=".AppleSystemUIFont"/>
            </a:endParaRPr>
          </a:p>
        </p:txBody>
      </p:sp>
      <p:pic>
        <p:nvPicPr>
          <p:cNvPr id="8" name="Picture 7">
            <a:extLst>
              <a:ext uri="{FF2B5EF4-FFF2-40B4-BE49-F238E27FC236}">
                <a16:creationId xmlns:a16="http://schemas.microsoft.com/office/drawing/2014/main" id="{8790C599-0F79-0F90-F227-E48EBEA5552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40714" y="3626465"/>
            <a:ext cx="5751286" cy="3231535"/>
          </a:xfrm>
          <a:prstGeom prst="rect">
            <a:avLst/>
          </a:prstGeom>
        </p:spPr>
      </p:pic>
    </p:spTree>
    <p:extLst>
      <p:ext uri="{BB962C8B-B14F-4D97-AF65-F5344CB8AC3E}">
        <p14:creationId xmlns:p14="http://schemas.microsoft.com/office/powerpoint/2010/main" val="37843749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1</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Mental health care </vt:lpstr>
      <vt:lpstr>How mental health has developed over the years</vt:lpstr>
      <vt:lpstr>Past treatment </vt:lpstr>
      <vt:lpstr>- </vt:lpstr>
      <vt:lpstr>Community mental health how it’s developed with nhs </vt:lpstr>
      <vt:lpstr>_</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care </dc:title>
  <dc:creator>447882367724</dc:creator>
  <cp:lastModifiedBy>Isha Khan</cp:lastModifiedBy>
  <cp:revision>3</cp:revision>
  <dcterms:created xsi:type="dcterms:W3CDTF">2024-07-08T17:52:18Z</dcterms:created>
  <dcterms:modified xsi:type="dcterms:W3CDTF">2024-07-10T10:23:22Z</dcterms:modified>
</cp:coreProperties>
</file>