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72" r:id="rId8"/>
    <p:sldId id="261" r:id="rId9"/>
    <p:sldId id="262" r:id="rId10"/>
    <p:sldId id="263" r:id="rId11"/>
    <p:sldId id="266" r:id="rId12"/>
    <p:sldId id="264" r:id="rId13"/>
    <p:sldId id="267" r:id="rId14"/>
    <p:sldId id="268" r:id="rId15"/>
    <p:sldId id="269" r:id="rId16"/>
    <p:sldId id="287" r:id="rId17"/>
    <p:sldId id="288" r:id="rId18"/>
    <p:sldId id="270" r:id="rId19"/>
    <p:sldId id="289" r:id="rId20"/>
    <p:sldId id="271" r:id="rId21"/>
    <p:sldId id="273" r:id="rId22"/>
    <p:sldId id="274" r:id="rId23"/>
    <p:sldId id="275" r:id="rId24"/>
    <p:sldId id="276" r:id="rId25"/>
    <p:sldId id="278" r:id="rId26"/>
    <p:sldId id="277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90" r:id="rId35"/>
    <p:sldId id="291" r:id="rId36"/>
    <p:sldId id="286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D40F1-2711-4152-8C17-1573B8203ED4}" type="datetimeFigureOut">
              <a:rPr lang="en-GB" smtClean="0"/>
              <a:pPr/>
              <a:t>12/01/2024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9655-F7B5-4836-BE83-014292D38C9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D40F1-2711-4152-8C17-1573B8203ED4}" type="datetimeFigureOut">
              <a:rPr lang="en-GB" smtClean="0"/>
              <a:pPr/>
              <a:t>12/01/2024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9655-F7B5-4836-BE83-014292D38C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D40F1-2711-4152-8C17-1573B8203ED4}" type="datetimeFigureOut">
              <a:rPr lang="en-GB" smtClean="0"/>
              <a:pPr/>
              <a:t>12/01/2024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B869655-F7B5-4836-BE83-014292D38C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D40F1-2711-4152-8C17-1573B8203ED4}" type="datetimeFigureOut">
              <a:rPr lang="en-GB" smtClean="0"/>
              <a:pPr/>
              <a:t>12/01/2024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9655-F7B5-4836-BE83-014292D38C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D40F1-2711-4152-8C17-1573B8203ED4}" type="datetimeFigureOut">
              <a:rPr lang="en-GB" smtClean="0"/>
              <a:pPr/>
              <a:t>12/01/2024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9655-F7B5-4836-BE83-014292D38C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D40F1-2711-4152-8C17-1573B8203ED4}" type="datetimeFigureOut">
              <a:rPr lang="en-GB" smtClean="0"/>
              <a:pPr/>
              <a:t>12/01/2024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9655-F7B5-4836-BE83-014292D38C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D40F1-2711-4152-8C17-1573B8203ED4}" type="datetimeFigureOut">
              <a:rPr lang="en-GB" smtClean="0"/>
              <a:pPr/>
              <a:t>12/01/2024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9655-F7B5-4836-BE83-014292D38C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D40F1-2711-4152-8C17-1573B8203ED4}" type="datetimeFigureOut">
              <a:rPr lang="en-GB" smtClean="0"/>
              <a:pPr/>
              <a:t>12/01/2024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9655-F7B5-4836-BE83-014292D38C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D40F1-2711-4152-8C17-1573B8203ED4}" type="datetimeFigureOut">
              <a:rPr lang="en-GB" smtClean="0"/>
              <a:pPr/>
              <a:t>12/01/2024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9655-F7B5-4836-BE83-014292D38C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D40F1-2711-4152-8C17-1573B8203ED4}" type="datetimeFigureOut">
              <a:rPr lang="en-GB" smtClean="0"/>
              <a:pPr/>
              <a:t>12/01/2024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9655-F7B5-4836-BE83-014292D38C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D40F1-2711-4152-8C17-1573B8203ED4}" type="datetimeFigureOut">
              <a:rPr lang="en-GB" smtClean="0"/>
              <a:pPr/>
              <a:t>12/01/2024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9655-F7B5-4836-BE83-014292D38C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6CD40F1-2711-4152-8C17-1573B8203ED4}" type="datetimeFigureOut">
              <a:rPr lang="en-GB" smtClean="0"/>
              <a:pPr/>
              <a:t>12/01/2024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B869655-F7B5-4836-BE83-014292D38C9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tlibrary.com/Reader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tlibrary.com/Reader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REFERENCE GUIDANCE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HUSK  4001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See ‘Undergraduate Student Guide’, pp.10-11, and pp.24-25; also  ‘Academic Quality Handbook’, chapter 7.7 and 7.8. </a:t>
            </a:r>
          </a:p>
          <a:p>
            <a:r>
              <a:rPr lang="en-GB" b="1" u="sng" dirty="0"/>
              <a:t>DEFINITION:</a:t>
            </a:r>
          </a:p>
          <a:p>
            <a:r>
              <a:rPr lang="en-GB" dirty="0"/>
              <a:t>1. Passing off another’s work as your own – published or unpublished – i.e. words, ideas, images, research results!</a:t>
            </a:r>
          </a:p>
          <a:p>
            <a:r>
              <a:rPr lang="en-GB" dirty="0"/>
              <a:t>2. Passing off the work of another student as your own</a:t>
            </a:r>
          </a:p>
          <a:p>
            <a:r>
              <a:rPr lang="en-GB" dirty="0"/>
              <a:t>3. Allowing your work to be passed off as another’s</a:t>
            </a:r>
          </a:p>
          <a:p>
            <a:r>
              <a:rPr lang="en-GB" dirty="0"/>
              <a:t>4. Resubmitting part or all of your work for another assignment  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u="sng" dirty="0"/>
              <a:t>AVOIDANCE:</a:t>
            </a:r>
          </a:p>
          <a:p>
            <a:r>
              <a:rPr lang="en-GB" dirty="0"/>
              <a:t>‘All scholarship builds on the work of others. The important thing to remember is always to ACKNOWLEDGE YOUR SOURCES’ (Student Guide, p.10).</a:t>
            </a:r>
          </a:p>
          <a:p>
            <a:r>
              <a:rPr lang="en-GB" dirty="0"/>
              <a:t> This can mean: Direct verbatim quotes from a source, or paraphrasing the work and ideas of others into your assignment. Reference Guidance (History and Medieval Studies) 2011/12, section </a:t>
            </a:r>
            <a:r>
              <a:rPr lang="en-GB" dirty="0" err="1"/>
              <a:t>section</a:t>
            </a:r>
            <a:r>
              <a:rPr lang="en-GB" dirty="0"/>
              <a:t> 3.1 and 3.2, pp.21-3. </a:t>
            </a:r>
          </a:p>
          <a:p>
            <a:r>
              <a:rPr lang="en-GB" dirty="0"/>
              <a:t>REFERENCING (or citing) acknowledges the use of the ideas or words of another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HISTORY AND MEDIEVAL STUDIES USE THE M.H.R.A. SYSTEM:</a:t>
            </a:r>
          </a:p>
          <a:p>
            <a:endParaRPr lang="en-GB" dirty="0"/>
          </a:p>
          <a:p>
            <a:r>
              <a:rPr lang="en-GB" dirty="0"/>
              <a:t>The ‘Modern Humanities and Research Association’</a:t>
            </a:r>
          </a:p>
          <a:p>
            <a:endParaRPr lang="en-GB" dirty="0"/>
          </a:p>
          <a:p>
            <a:r>
              <a:rPr lang="en-GB" dirty="0"/>
              <a:t>ARCHAEOLOGY AND ANTHROPOLOGY USE THE  ‘HARVARD’ SYSTEM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M.H.R.A.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The MHRA system uses footnotes or endnotes</a:t>
            </a:r>
          </a:p>
          <a:p>
            <a:r>
              <a:rPr lang="en-GB" dirty="0"/>
              <a:t>1. </a:t>
            </a:r>
            <a:r>
              <a:rPr lang="en-GB" b="1" u="sng" dirty="0"/>
              <a:t>CITING AN AUTHOR</a:t>
            </a:r>
            <a:r>
              <a:rPr lang="en-GB" dirty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Direct citation, e.g. – </a:t>
            </a:r>
            <a:r>
              <a:rPr lang="en-GB" dirty="0" err="1"/>
              <a:t>Jordanova</a:t>
            </a:r>
            <a:r>
              <a:rPr lang="en-GB" dirty="0"/>
              <a:t> believes the Enlightenment nurtured a more secular and rational intellectual viewpoint.</a:t>
            </a:r>
            <a:r>
              <a:rPr lang="en-GB" baseline="30000" dirty="0"/>
              <a:t>1</a:t>
            </a:r>
          </a:p>
          <a:p>
            <a:r>
              <a:rPr lang="en-GB" dirty="0"/>
              <a:t>1. L. </a:t>
            </a:r>
            <a:r>
              <a:rPr lang="en-GB" dirty="0" err="1"/>
              <a:t>Jordanova</a:t>
            </a:r>
            <a:r>
              <a:rPr lang="en-GB" dirty="0"/>
              <a:t>, </a:t>
            </a:r>
            <a:r>
              <a:rPr lang="en-GB" i="1" dirty="0"/>
              <a:t>History in Practice</a:t>
            </a:r>
            <a:r>
              <a:rPr lang="en-GB" dirty="0"/>
              <a:t> (London: Arnold, 2000), pp.128-9.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Or similar for an Indirect citation, e.g. – it has been argued that the Enlightenment nurtured a more secular...etc.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None/>
            </a:pP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MHRA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92"/>
          </a:xfrm>
        </p:spPr>
        <p:txBody>
          <a:bodyPr>
            <a:normAutofit/>
          </a:bodyPr>
          <a:lstStyle/>
          <a:p>
            <a:r>
              <a:rPr lang="en-GB" dirty="0"/>
              <a:t>1. </a:t>
            </a:r>
            <a:r>
              <a:rPr lang="en-GB" b="1" u="sng" dirty="0"/>
              <a:t>CITING AN AUTHOR </a:t>
            </a:r>
            <a:r>
              <a:rPr lang="en-GB" dirty="0"/>
              <a:t>contd...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For direct word-for-word quotes – use single quotation marks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 Ferguson states ‘the number of soldiers shot for cowardice was a minute percentage of the total number (5.7 million) who served in the British army’.</a:t>
            </a:r>
            <a:r>
              <a:rPr lang="en-GB" baseline="30000" dirty="0"/>
              <a:t>1</a:t>
            </a:r>
          </a:p>
          <a:p>
            <a:pPr>
              <a:buFont typeface="Arial" pitchFamily="34" charset="0"/>
              <a:buChar char="•"/>
            </a:pPr>
            <a:endParaRPr lang="en-GB" baseline="30000" dirty="0"/>
          </a:p>
          <a:p>
            <a:pPr>
              <a:buFont typeface="Arial" pitchFamily="34" charset="0"/>
              <a:buChar char="•"/>
            </a:pPr>
            <a:r>
              <a:rPr lang="en-GB" sz="3000" baseline="30000" dirty="0"/>
              <a:t>1. N. Ferguson, The Pity of War (London: Penguin, 1999), p.347.</a:t>
            </a:r>
          </a:p>
          <a:p>
            <a:pPr>
              <a:buFont typeface="Arial" pitchFamily="34" charset="0"/>
              <a:buChar char="•"/>
            </a:pPr>
            <a:endParaRPr lang="en-GB" baseline="30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MHRA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47091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en-GB" b="1" u="sng" dirty="0"/>
          </a:p>
          <a:p>
            <a:pPr>
              <a:buFont typeface="Arial" pitchFamily="34" charset="0"/>
              <a:buChar char="•"/>
            </a:pPr>
            <a:r>
              <a:rPr lang="en-GB" b="1" u="sng" dirty="0"/>
              <a:t>LONGER QUOTES </a:t>
            </a:r>
            <a:r>
              <a:rPr lang="en-GB" dirty="0"/>
              <a:t>(of thirty words or more):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 single spacing should be used, and the quote placed away from the main text and indented (brought in from the margins) on both sides;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See: Reference Guidance (History and Medieval Studies) 2011/12, section 3.1, pp.21-2 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MHRA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2. </a:t>
            </a:r>
            <a:r>
              <a:rPr lang="en-GB" b="1" u="sng" dirty="0"/>
              <a:t>REPEAT CITATIONS</a:t>
            </a:r>
            <a:r>
              <a:rPr lang="en-GB" dirty="0"/>
              <a:t>:</a:t>
            </a:r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Full details need only be given on the first occasion, subsequent uses are shortened: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r>
              <a:rPr lang="en-GB" dirty="0" err="1"/>
              <a:t>Jordanova</a:t>
            </a:r>
            <a:r>
              <a:rPr lang="en-GB" dirty="0"/>
              <a:t>, History in Practice, p.130.</a:t>
            </a:r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For consecutive citations use the word: </a:t>
            </a:r>
            <a:r>
              <a:rPr lang="en-GB" i="1" dirty="0"/>
              <a:t>ibid.,</a:t>
            </a:r>
            <a:r>
              <a:rPr lang="en-GB" dirty="0"/>
              <a:t>p.131. 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Note: Definition of</a:t>
            </a:r>
            <a:r>
              <a:rPr lang="en-GB" i="1" dirty="0"/>
              <a:t> ibid – </a:t>
            </a:r>
            <a:r>
              <a:rPr lang="en-GB" dirty="0"/>
              <a:t>in the same place.</a:t>
            </a:r>
            <a:endParaRPr lang="en-GB" i="1" dirty="0"/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MHRA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3. </a:t>
            </a:r>
            <a:r>
              <a:rPr lang="en-GB" b="1" u="sng" dirty="0"/>
              <a:t>EDITED VOLUMES</a:t>
            </a:r>
          </a:p>
          <a:p>
            <a:pPr>
              <a:buFont typeface="Arial" pitchFamily="34" charset="0"/>
              <a:buChar char="•"/>
            </a:pPr>
            <a:endParaRPr lang="en-GB" b="1" u="sng" dirty="0"/>
          </a:p>
          <a:p>
            <a:pPr>
              <a:buFont typeface="Arial" pitchFamily="34" charset="0"/>
              <a:buChar char="•"/>
            </a:pPr>
            <a:r>
              <a:rPr lang="en-GB" i="1" dirty="0"/>
              <a:t>Myths and the English,</a:t>
            </a:r>
            <a:r>
              <a:rPr lang="en-GB" dirty="0"/>
              <a:t> ed. Roy Porter (Cambridge: Cambridge Polity Press, 1993). 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B. </a:t>
            </a:r>
            <a:r>
              <a:rPr lang="en-GB" dirty="0" err="1"/>
              <a:t>Bushaway</a:t>
            </a:r>
            <a:r>
              <a:rPr lang="en-GB" dirty="0"/>
              <a:t>, ‘Name Upon Name: the Great War and Remembrance’,</a:t>
            </a:r>
            <a:r>
              <a:rPr lang="en-GB" i="1" dirty="0"/>
              <a:t> </a:t>
            </a:r>
            <a:r>
              <a:rPr lang="en-GB" dirty="0"/>
              <a:t>in</a:t>
            </a:r>
            <a:r>
              <a:rPr lang="en-GB" i="1" dirty="0"/>
              <a:t> Myths and the English, </a:t>
            </a:r>
            <a:r>
              <a:rPr lang="en-GB" dirty="0"/>
              <a:t>ed</a:t>
            </a:r>
            <a:r>
              <a:rPr lang="en-GB" i="1" dirty="0"/>
              <a:t>.</a:t>
            </a:r>
            <a:r>
              <a:rPr lang="en-GB" dirty="0"/>
              <a:t> Roy Porter (Cambridge: Cambridge Polity Press, 1993), pp.136-67.</a:t>
            </a:r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i="1" dirty="0"/>
              <a:t>The Origins of Anglo-Saxon Kingdoms, </a:t>
            </a:r>
            <a:r>
              <a:rPr lang="en-GB" dirty="0"/>
              <a:t>ed. Bassett, S. (Leicester University Press, 1989).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Walter Daniel, </a:t>
            </a:r>
            <a:r>
              <a:rPr lang="en-GB" i="1" dirty="0"/>
              <a:t>Life of </a:t>
            </a:r>
            <a:r>
              <a:rPr lang="en-GB" i="1" dirty="0" err="1"/>
              <a:t>Ailred</a:t>
            </a:r>
            <a:r>
              <a:rPr lang="en-GB" i="1" dirty="0"/>
              <a:t> of </a:t>
            </a:r>
            <a:r>
              <a:rPr lang="en-GB" i="1" dirty="0" err="1"/>
              <a:t>Rievaulx</a:t>
            </a:r>
            <a:r>
              <a:rPr lang="en-GB" dirty="0"/>
              <a:t>, ed. F.M. </a:t>
            </a:r>
            <a:r>
              <a:rPr lang="en-GB" dirty="0" err="1"/>
              <a:t>Powicke</a:t>
            </a:r>
            <a:r>
              <a:rPr lang="en-GB" dirty="0"/>
              <a:t> (London: Nelson’s Medieval Texts, 1950), pp.5-10.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MHRA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4. </a:t>
            </a:r>
            <a:r>
              <a:rPr lang="en-GB" b="1" u="sng" dirty="0"/>
              <a:t>SECONDARY CITATIONS </a:t>
            </a:r>
            <a:r>
              <a:rPr lang="en-GB" dirty="0"/>
              <a:t>– 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i.e. the reference from one author is found in a volume edited by others e.g. Volume of essays:</a:t>
            </a:r>
          </a:p>
          <a:p>
            <a:pPr>
              <a:buFont typeface="Arial" pitchFamily="34" charset="0"/>
              <a:buChar char="•"/>
            </a:pPr>
            <a:r>
              <a:rPr lang="en-GB" dirty="0" err="1"/>
              <a:t>A.King</a:t>
            </a:r>
            <a:r>
              <a:rPr lang="en-GB" dirty="0"/>
              <a:t>, ‘Remembering and Forgetting in the Public Memorials of the Great War’ in </a:t>
            </a:r>
            <a:r>
              <a:rPr lang="en-GB" i="1" dirty="0"/>
              <a:t>The Art of Forgetting,</a:t>
            </a:r>
            <a:r>
              <a:rPr lang="en-GB" dirty="0"/>
              <a:t> eds. Adrian Forty and Susan </a:t>
            </a:r>
            <a:r>
              <a:rPr lang="en-GB" dirty="0" err="1"/>
              <a:t>Kuchler</a:t>
            </a:r>
            <a:r>
              <a:rPr lang="en-GB" dirty="0"/>
              <a:t> (Oxford: Berg, 1999), pp.147-69, p.150.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dirty="0" err="1"/>
              <a:t>J.Laughton</a:t>
            </a:r>
            <a:r>
              <a:rPr lang="en-GB" dirty="0"/>
              <a:t>, ‘Women in Court: Some evidence from Fifteenth-Century Chester, in </a:t>
            </a:r>
            <a:r>
              <a:rPr lang="en-GB" i="1" dirty="0"/>
              <a:t>England in the Fifteenth Century, </a:t>
            </a:r>
            <a:r>
              <a:rPr lang="en-GB" dirty="0"/>
              <a:t>ed. Nicholas Rogers (Stamford: Paul Watkins, 1994), pp.89-99, p.91. 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dirty="0"/>
              <a:t>MHRA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6. </a:t>
            </a:r>
            <a:r>
              <a:rPr lang="en-GB" b="1" u="sng" dirty="0"/>
              <a:t>FURTHER EDITIONS:</a:t>
            </a:r>
          </a:p>
          <a:p>
            <a:endParaRPr lang="en-GB" b="1" u="sng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P. </a:t>
            </a:r>
            <a:r>
              <a:rPr lang="en-GB" dirty="0" err="1"/>
              <a:t>Fussell</a:t>
            </a:r>
            <a:r>
              <a:rPr lang="en-GB" dirty="0"/>
              <a:t>, </a:t>
            </a:r>
            <a:r>
              <a:rPr lang="en-GB" i="1" dirty="0"/>
              <a:t>The Great War and Modern Memory, </a:t>
            </a:r>
            <a:r>
              <a:rPr lang="en-GB" dirty="0"/>
              <a:t>second </a:t>
            </a:r>
            <a:r>
              <a:rPr lang="en-GB" dirty="0" err="1"/>
              <a:t>edn</a:t>
            </a:r>
            <a:r>
              <a:rPr lang="en-GB" dirty="0"/>
              <a:t> (Oxford: OUP, 1977,).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D. Knowles, </a:t>
            </a:r>
            <a:r>
              <a:rPr lang="en-GB" i="1" dirty="0"/>
              <a:t>The Monastic Order in England</a:t>
            </a:r>
            <a:r>
              <a:rPr lang="en-GB" dirty="0"/>
              <a:t>, second </a:t>
            </a:r>
            <a:r>
              <a:rPr lang="en-GB" dirty="0" err="1"/>
              <a:t>edn</a:t>
            </a:r>
            <a:r>
              <a:rPr lang="en-GB" dirty="0"/>
              <a:t> (Cambridge: Cambridge University Press, 1963).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MHRA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5. </a:t>
            </a:r>
            <a:r>
              <a:rPr lang="en-GB" b="1" u="sng" dirty="0"/>
              <a:t>JOURNAL ARTICLES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A. </a:t>
            </a:r>
            <a:r>
              <a:rPr lang="en-GB" dirty="0" err="1"/>
              <a:t>Mor</a:t>
            </a:r>
            <a:r>
              <a:rPr lang="en-GB" dirty="0"/>
              <a:t>-O’Brien, ‘Patriotism on Trial: The Strike of the South Wales Miners’, </a:t>
            </a:r>
            <a:r>
              <a:rPr lang="en-GB" i="1" dirty="0"/>
              <a:t>Welsh History Review</a:t>
            </a:r>
            <a:r>
              <a:rPr lang="en-GB" dirty="0"/>
              <a:t>, Vol. 12, No. 1, (1986), pp.76-104, p.80. or 76-104, p.80.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 R. Robin, ‘Footholds in Europe: The Aesthetics and Politics of American War Cemeteries in Western Europe’, </a:t>
            </a:r>
            <a:r>
              <a:rPr lang="en-GB" i="1" dirty="0"/>
              <a:t>Journal of American Studies</a:t>
            </a:r>
            <a:r>
              <a:rPr lang="en-GB" dirty="0"/>
              <a:t>, XXIX, No. 1, (1995), pp.55-72. or 55-72.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MHRA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7. </a:t>
            </a:r>
            <a:r>
              <a:rPr lang="en-GB" b="1" u="sng" dirty="0"/>
              <a:t>WORLD WIDE WE</a:t>
            </a:r>
            <a:r>
              <a:rPr lang="en-GB" u="sng" dirty="0"/>
              <a:t>B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E-Books and Journals: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J.L. </a:t>
            </a:r>
            <a:r>
              <a:rPr lang="en-GB" dirty="0" err="1"/>
              <a:t>Bintliff</a:t>
            </a:r>
            <a:r>
              <a:rPr lang="en-GB" dirty="0"/>
              <a:t>, (ed.), </a:t>
            </a:r>
            <a:r>
              <a:rPr lang="en-GB" i="1" dirty="0"/>
              <a:t>A Companion to Archaeology </a:t>
            </a:r>
            <a:r>
              <a:rPr lang="en-GB" dirty="0"/>
              <a:t>(Maldon: Blackwell, 2004), available at </a:t>
            </a:r>
            <a:r>
              <a:rPr lang="en-GB" dirty="0">
                <a:hlinkClick r:id="rId2"/>
              </a:rPr>
              <a:t>www.netlibrary.com/Reader</a:t>
            </a:r>
            <a:r>
              <a:rPr lang="en-GB" dirty="0"/>
              <a:t> (Accessed: 7th October 2010)</a:t>
            </a:r>
          </a:p>
          <a:p>
            <a:pPr>
              <a:buFont typeface="Arial" pitchFamily="34" charset="0"/>
              <a:buChar char="•"/>
            </a:pPr>
            <a:r>
              <a:rPr lang="en-GB" dirty="0" err="1"/>
              <a:t>A.Sykes</a:t>
            </a:r>
            <a:r>
              <a:rPr lang="en-GB" dirty="0"/>
              <a:t>, ‘The Radical Right and the Crisis of Conservatism’, </a:t>
            </a:r>
            <a:r>
              <a:rPr lang="en-GB" i="1" dirty="0"/>
              <a:t>Historical Journal</a:t>
            </a:r>
            <a:r>
              <a:rPr lang="en-GB" dirty="0"/>
              <a:t>, Vol.43, (1983), 71-95, p.93, available at  </a:t>
            </a:r>
            <a:r>
              <a:rPr lang="en-GB" dirty="0">
                <a:hlinkClick r:id="rId2"/>
              </a:rPr>
              <a:t>www.netlibrary.com/Reader</a:t>
            </a:r>
            <a:r>
              <a:rPr lang="en-GB" dirty="0"/>
              <a:t> (Accessed: 7th October 2010).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MHRA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7. </a:t>
            </a:r>
            <a:r>
              <a:rPr lang="en-GB" b="1" u="sng" dirty="0"/>
              <a:t>WORLD WIDE WEB</a:t>
            </a:r>
          </a:p>
          <a:p>
            <a:r>
              <a:rPr lang="en-GB" dirty="0"/>
              <a:t>Internet Sites:</a:t>
            </a:r>
          </a:p>
          <a:p>
            <a:r>
              <a:rPr lang="en-GB" dirty="0"/>
              <a:t>Be cautious about such sites – restrict access to reputable academic sites – AVOID WIKIPEDIA!</a:t>
            </a:r>
          </a:p>
          <a:p>
            <a:r>
              <a:rPr lang="en-GB" dirty="0"/>
              <a:t>Example: The British Library, Voices of the Holocaust [online]. Available http://www.lancaster.ac.uk/perspectives/pelling.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MHRA REFERENCING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8. </a:t>
            </a:r>
            <a:r>
              <a:rPr lang="en-GB" b="1" u="sng" dirty="0"/>
              <a:t>PRIMARY SOURCE MATERIAL</a:t>
            </a:r>
          </a:p>
          <a:p>
            <a:endParaRPr lang="en-GB" b="1" u="sng" dirty="0"/>
          </a:p>
          <a:p>
            <a:r>
              <a:rPr lang="en-GB" dirty="0"/>
              <a:t>See: Reference Guidance (History and Medieval Studies) 2011/12, section 2.15-2.17,pp.13-15, including: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sz="3000" b="1" dirty="0"/>
              <a:t>MANUSCRIPTS:</a:t>
            </a:r>
            <a:r>
              <a:rPr lang="en-GB" dirty="0"/>
              <a:t> </a:t>
            </a:r>
          </a:p>
          <a:p>
            <a:r>
              <a:rPr lang="en-GB" dirty="0"/>
              <a:t>Work from the broad to the narrow, e.g.</a:t>
            </a:r>
          </a:p>
          <a:p>
            <a:endParaRPr lang="en-GB" dirty="0"/>
          </a:p>
          <a:p>
            <a:r>
              <a:rPr lang="en-GB" sz="3000" dirty="0"/>
              <a:t>Aberystwyth, Ceredigion Records Office CCC Records of Ceredigion Council, 1889-1974  </a:t>
            </a:r>
          </a:p>
          <a:p>
            <a:endParaRPr lang="en-GB" sz="30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MHRA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>
              <a:buNone/>
            </a:pPr>
            <a:endParaRPr lang="en-GB" sz="3000" dirty="0"/>
          </a:p>
          <a:p>
            <a:pPr lvl="1">
              <a:buNone/>
            </a:pPr>
            <a:r>
              <a:rPr lang="en-GB" sz="3200" b="1" u="sng" dirty="0"/>
              <a:t>PRIMARY SOURCE MATERIAL c</a:t>
            </a:r>
            <a:r>
              <a:rPr lang="en-GB" sz="3200" dirty="0"/>
              <a:t>ontd...</a:t>
            </a:r>
          </a:p>
          <a:p>
            <a:pPr lvl="1">
              <a:buNone/>
            </a:pPr>
            <a:endParaRPr lang="en-GB" sz="3000" dirty="0"/>
          </a:p>
          <a:p>
            <a:pPr lvl="1">
              <a:buNone/>
            </a:pPr>
            <a:r>
              <a:rPr lang="en-GB" sz="3000" dirty="0"/>
              <a:t>PRINTED PRIMARY SOURCES; e.gs:</a:t>
            </a:r>
          </a:p>
          <a:p>
            <a:pPr lvl="1">
              <a:buNone/>
            </a:pPr>
            <a:endParaRPr lang="en-GB" sz="3000" dirty="0"/>
          </a:p>
          <a:p>
            <a:pPr lvl="1">
              <a:buNone/>
            </a:pPr>
            <a:r>
              <a:rPr lang="en-GB" sz="3000" dirty="0"/>
              <a:t>Homer, </a:t>
            </a:r>
            <a:r>
              <a:rPr lang="en-GB" sz="3000" i="1" dirty="0"/>
              <a:t>The Iliad</a:t>
            </a:r>
            <a:r>
              <a:rPr lang="en-GB" sz="3000" dirty="0"/>
              <a:t>. Translated by E.V. </a:t>
            </a:r>
            <a:r>
              <a:rPr lang="en-GB" sz="3000" dirty="0" err="1"/>
              <a:t>Rieu</a:t>
            </a:r>
            <a:r>
              <a:rPr lang="en-GB" sz="3000" dirty="0"/>
              <a:t>, (</a:t>
            </a:r>
            <a:r>
              <a:rPr lang="en-GB" sz="3000" dirty="0" err="1"/>
              <a:t>Harmandsworth</a:t>
            </a:r>
            <a:r>
              <a:rPr lang="en-GB" sz="3000" dirty="0"/>
              <a:t>, Penguin, 1988).</a:t>
            </a:r>
          </a:p>
          <a:p>
            <a:pPr lvl="1">
              <a:buNone/>
            </a:pPr>
            <a:endParaRPr lang="en-GB" sz="3000" dirty="0"/>
          </a:p>
          <a:p>
            <a:pPr lvl="1">
              <a:buNone/>
            </a:pPr>
            <a:r>
              <a:rPr lang="en-GB" sz="3000" i="1" dirty="0" err="1"/>
              <a:t>Haverfordwest</a:t>
            </a:r>
            <a:r>
              <a:rPr lang="en-GB" sz="3000" i="1" dirty="0"/>
              <a:t>, Calendar of the Records of the Borough of, 1539-1660</a:t>
            </a:r>
            <a:r>
              <a:rPr lang="en-GB" sz="3000" dirty="0"/>
              <a:t>, ed. B.G. Charles (Cardiff: University of Wales Press, 1967). </a:t>
            </a:r>
          </a:p>
          <a:p>
            <a:pPr lvl="1">
              <a:buNone/>
            </a:pPr>
            <a:endParaRPr lang="en-GB" sz="3000" dirty="0"/>
          </a:p>
          <a:p>
            <a:pPr lvl="1">
              <a:buNone/>
            </a:pPr>
            <a:endParaRPr lang="en-GB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MHRA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1">
              <a:buNone/>
            </a:pPr>
            <a:endParaRPr lang="en-GB" sz="3000" dirty="0"/>
          </a:p>
          <a:p>
            <a:pPr lvl="1">
              <a:buNone/>
            </a:pPr>
            <a:r>
              <a:rPr lang="en-GB" sz="2800" b="1" u="sng" dirty="0"/>
              <a:t>PRIMARY SOURCE MATERIAL c</a:t>
            </a:r>
            <a:r>
              <a:rPr lang="en-GB" sz="2800" dirty="0"/>
              <a:t>ontd...</a:t>
            </a:r>
          </a:p>
          <a:p>
            <a:pPr lvl="1">
              <a:buNone/>
            </a:pPr>
            <a:endParaRPr lang="en-GB" sz="3000" dirty="0"/>
          </a:p>
          <a:p>
            <a:pPr lvl="1">
              <a:buNone/>
            </a:pPr>
            <a:r>
              <a:rPr lang="en-GB" sz="3000" dirty="0"/>
              <a:t>PRIMARY SOURCES IN SECONDARY MATERIAL. </a:t>
            </a:r>
            <a:r>
              <a:rPr lang="en-GB" sz="3000" dirty="0" err="1"/>
              <a:t>e.g</a:t>
            </a:r>
            <a:r>
              <a:rPr lang="en-GB" sz="3000" dirty="0"/>
              <a:t>:</a:t>
            </a:r>
          </a:p>
          <a:p>
            <a:pPr lvl="1">
              <a:buNone/>
            </a:pPr>
            <a:r>
              <a:rPr lang="en-GB" sz="3000" dirty="0"/>
              <a:t>Herbert of </a:t>
            </a:r>
            <a:r>
              <a:rPr lang="en-GB" sz="3000" dirty="0" err="1"/>
              <a:t>Bosham</a:t>
            </a:r>
            <a:r>
              <a:rPr lang="en-GB" sz="3000" dirty="0"/>
              <a:t>, </a:t>
            </a:r>
            <a:r>
              <a:rPr lang="en-GB" sz="3000" i="1" dirty="0"/>
              <a:t>Vita Sancti </a:t>
            </a:r>
            <a:r>
              <a:rPr lang="en-GB" sz="3000" i="1" dirty="0" err="1"/>
              <a:t>Thomae</a:t>
            </a:r>
            <a:r>
              <a:rPr lang="en-GB" sz="3000" dirty="0"/>
              <a:t>, </a:t>
            </a:r>
            <a:r>
              <a:rPr lang="en-GB" sz="3000" i="1" dirty="0" err="1"/>
              <a:t>archiepiscopi</a:t>
            </a:r>
            <a:r>
              <a:rPr lang="en-GB" sz="3000" i="1" dirty="0"/>
              <a:t> et </a:t>
            </a:r>
            <a:r>
              <a:rPr lang="en-GB" sz="3000" i="1" dirty="0" err="1"/>
              <a:t>martyris</a:t>
            </a:r>
            <a:r>
              <a:rPr lang="en-GB" sz="3000" dirty="0"/>
              <a:t>, ed. J.C. Robertson, in </a:t>
            </a:r>
            <a:r>
              <a:rPr lang="en-GB" sz="3000" i="1" dirty="0"/>
              <a:t>Materials for the History of Thomas Becket, Archbishop of Canterbury</a:t>
            </a:r>
            <a:r>
              <a:rPr lang="en-GB" sz="3000" dirty="0"/>
              <a:t>, 7 </a:t>
            </a:r>
            <a:r>
              <a:rPr lang="en-GB" sz="3000" dirty="0" err="1"/>
              <a:t>vols</a:t>
            </a:r>
            <a:r>
              <a:rPr lang="en-GB" sz="3000" dirty="0"/>
              <a:t> (RS, 1875-85), III, 155-534 (p.297).</a:t>
            </a:r>
          </a:p>
          <a:p>
            <a:pPr lvl="1">
              <a:buNone/>
            </a:pPr>
            <a:r>
              <a:rPr lang="en-GB" sz="3000" dirty="0"/>
              <a:t>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MHRA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9. </a:t>
            </a:r>
            <a:r>
              <a:rPr lang="en-GB" b="1" u="sng" dirty="0"/>
              <a:t>Newspapers:</a:t>
            </a:r>
          </a:p>
          <a:p>
            <a:r>
              <a:rPr lang="en-GB" dirty="0"/>
              <a:t>See: Reference Guidance (History and Medieval Studies) 2011/12, section 2.18, p.15.</a:t>
            </a:r>
          </a:p>
          <a:p>
            <a:r>
              <a:rPr lang="en-GB" dirty="0"/>
              <a:t>F. Raphael, ‘France’s Final Solution’,</a:t>
            </a:r>
            <a:r>
              <a:rPr lang="en-GB" i="1" dirty="0"/>
              <a:t> Sunday Times</a:t>
            </a:r>
            <a:r>
              <a:rPr lang="en-GB" dirty="0"/>
              <a:t>, 19 February 1978, p.40.</a:t>
            </a:r>
          </a:p>
          <a:p>
            <a:r>
              <a:rPr lang="en-GB" dirty="0"/>
              <a:t>ON LINE: </a:t>
            </a:r>
          </a:p>
          <a:p>
            <a:r>
              <a:rPr lang="en-GB" dirty="0"/>
              <a:t>F. Raphael, ‘France’s Final Solution’,</a:t>
            </a:r>
            <a:r>
              <a:rPr lang="en-GB" i="1" dirty="0"/>
              <a:t> Sunday Times</a:t>
            </a:r>
            <a:r>
              <a:rPr lang="en-GB" dirty="0"/>
              <a:t>, 19 February 1978, [online] Available at: http//...[Accessed 6</a:t>
            </a:r>
            <a:r>
              <a:rPr lang="en-GB" baseline="30000" dirty="0"/>
              <a:t>th</a:t>
            </a:r>
            <a:r>
              <a:rPr lang="en-GB" dirty="0"/>
              <a:t> October 2011].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MHRA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10. </a:t>
            </a:r>
            <a:r>
              <a:rPr lang="en-GB" b="1" u="sng" dirty="0"/>
              <a:t>Miscellaneous:</a:t>
            </a:r>
          </a:p>
          <a:p>
            <a:r>
              <a:rPr lang="en-GB" dirty="0"/>
              <a:t>T.V. AND Radio programmes; Film, Video, DVD; </a:t>
            </a:r>
            <a:r>
              <a:rPr lang="en-GB" dirty="0" err="1"/>
              <a:t>Youtube</a:t>
            </a:r>
            <a:r>
              <a:rPr lang="en-GB" dirty="0"/>
              <a:t> footage; Podcasts: see Reference Guidance (History and Medieval Studies) 2011/12, sections 2.19-2.22, pp.15-17.</a:t>
            </a:r>
          </a:p>
          <a:p>
            <a:r>
              <a:rPr lang="en-GB" dirty="0"/>
              <a:t>11. </a:t>
            </a:r>
            <a:r>
              <a:rPr lang="en-GB" b="1" u="sng" dirty="0"/>
              <a:t>Conference Papers: </a:t>
            </a:r>
            <a:r>
              <a:rPr lang="en-GB" dirty="0"/>
              <a:t>see Reference Guidance (History and Medieval Studies) 2011/12, section 2.23, p.17.</a:t>
            </a:r>
            <a:endParaRPr lang="en-GB" b="1" u="sng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MHRA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12. </a:t>
            </a:r>
            <a:r>
              <a:rPr lang="en-GB" b="1" u="sng" dirty="0"/>
              <a:t>Theses:</a:t>
            </a:r>
          </a:p>
          <a:p>
            <a:r>
              <a:rPr lang="en-GB" dirty="0"/>
              <a:t>See Reference Guidance (History and Medieval Studies) 2011/12, section 2.25, p.18. </a:t>
            </a:r>
            <a:r>
              <a:rPr lang="en-GB" dirty="0" err="1"/>
              <a:t>e.g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dirty="0"/>
              <a:t>L.J. Mason, </a:t>
            </a:r>
            <a:r>
              <a:rPr lang="en-GB" i="1" dirty="0"/>
              <a:t>Communities in Mourning: Commemoration and Memorial Construction in west Wales following the Great War</a:t>
            </a:r>
            <a:r>
              <a:rPr lang="en-GB" dirty="0"/>
              <a:t>, (Unpublished PhD thesis) University of Wales, </a:t>
            </a:r>
            <a:r>
              <a:rPr lang="en-GB" dirty="0" err="1"/>
              <a:t>Lampeter</a:t>
            </a:r>
            <a:r>
              <a:rPr lang="en-GB" dirty="0"/>
              <a:t>, 2009.</a:t>
            </a:r>
          </a:p>
          <a:p>
            <a:endParaRPr lang="en-GB" dirty="0"/>
          </a:p>
          <a:p>
            <a:r>
              <a:rPr lang="en-GB" dirty="0"/>
              <a:t>13.</a:t>
            </a:r>
            <a:r>
              <a:rPr lang="en-GB" b="1" u="sng" dirty="0"/>
              <a:t>Illustrations</a:t>
            </a:r>
            <a:r>
              <a:rPr lang="en-GB" dirty="0"/>
              <a:t>:</a:t>
            </a:r>
          </a:p>
          <a:p>
            <a:r>
              <a:rPr lang="en-GB" dirty="0"/>
              <a:t>See Reference Guidance (History and Medieval Studies) 2011/12, section 2.26, pp.18-19.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MHRA 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this order:</a:t>
            </a:r>
          </a:p>
          <a:p>
            <a:endParaRPr lang="en-GB" dirty="0"/>
          </a:p>
          <a:p>
            <a:r>
              <a:rPr lang="en-GB" dirty="0"/>
              <a:t>1. Manuscripts/ unpublished sources</a:t>
            </a:r>
          </a:p>
          <a:p>
            <a:endParaRPr lang="en-GB" dirty="0"/>
          </a:p>
          <a:p>
            <a:r>
              <a:rPr lang="en-GB" dirty="0"/>
              <a:t>2. Printed primary sources</a:t>
            </a:r>
          </a:p>
          <a:p>
            <a:endParaRPr lang="en-GB" dirty="0"/>
          </a:p>
          <a:p>
            <a:r>
              <a:rPr lang="en-GB" dirty="0"/>
              <a:t>3. Secondary sources</a:t>
            </a:r>
          </a:p>
          <a:p>
            <a:r>
              <a:rPr lang="en-GB" dirty="0"/>
              <a:t>See: see Reference Guidance (History and Medieval Studies) 2011/12, section 4, pp.24-5.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MHRA 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r>
              <a:rPr lang="en-GB" sz="7200" dirty="0" err="1"/>
              <a:t>Bushaway</a:t>
            </a:r>
            <a:r>
              <a:rPr lang="en-GB" sz="7200" dirty="0"/>
              <a:t>, B., ‘Name Upon Name: the Great War and Remembrance’,</a:t>
            </a:r>
            <a:r>
              <a:rPr lang="en-GB" sz="7200" i="1" dirty="0"/>
              <a:t> </a:t>
            </a:r>
            <a:r>
              <a:rPr lang="en-GB" sz="7200" dirty="0"/>
              <a:t>in</a:t>
            </a:r>
            <a:r>
              <a:rPr lang="en-GB" sz="7200" i="1" dirty="0"/>
              <a:t> Myths and the English, </a:t>
            </a:r>
            <a:r>
              <a:rPr lang="en-GB" sz="7200" dirty="0"/>
              <a:t>ed</a:t>
            </a:r>
            <a:r>
              <a:rPr lang="en-GB" sz="7200" i="1" dirty="0"/>
              <a:t>.</a:t>
            </a:r>
            <a:r>
              <a:rPr lang="en-GB" sz="7200" dirty="0"/>
              <a:t> Roy Porter (Cambridge: Cambridge Polity Press, 1993), pp.136-67.</a:t>
            </a:r>
          </a:p>
          <a:p>
            <a:endParaRPr lang="en-GB" sz="7200" dirty="0"/>
          </a:p>
          <a:p>
            <a:r>
              <a:rPr lang="en-GB" sz="7200" dirty="0"/>
              <a:t>Daniel,  Walter, </a:t>
            </a:r>
            <a:r>
              <a:rPr lang="en-GB" sz="7200" i="1" dirty="0"/>
              <a:t>Life of </a:t>
            </a:r>
            <a:r>
              <a:rPr lang="en-GB" sz="7200" i="1" dirty="0" err="1"/>
              <a:t>Ailred</a:t>
            </a:r>
            <a:r>
              <a:rPr lang="en-GB" sz="7200" i="1" dirty="0"/>
              <a:t> of </a:t>
            </a:r>
            <a:r>
              <a:rPr lang="en-GB" sz="7200" i="1" dirty="0" err="1"/>
              <a:t>Rievaulx</a:t>
            </a:r>
            <a:r>
              <a:rPr lang="en-GB" sz="7200" dirty="0"/>
              <a:t>, ed. F.M. </a:t>
            </a:r>
            <a:r>
              <a:rPr lang="en-GB" sz="7200" dirty="0" err="1"/>
              <a:t>Powicke</a:t>
            </a:r>
            <a:r>
              <a:rPr lang="en-GB" sz="7200" dirty="0"/>
              <a:t> (London: Nelson’s Medieval Texts, 1950), pp.5-10.</a:t>
            </a:r>
          </a:p>
          <a:p>
            <a:endParaRPr lang="en-GB" sz="6200" dirty="0"/>
          </a:p>
          <a:p>
            <a:r>
              <a:rPr lang="en-GB" sz="11200" baseline="30000" dirty="0"/>
              <a:t>Ferguson, N., The Pity of War (London: Penguin, 1999).</a:t>
            </a:r>
            <a:r>
              <a:rPr lang="en-GB" sz="11200" dirty="0"/>
              <a:t> </a:t>
            </a:r>
          </a:p>
          <a:p>
            <a:endParaRPr lang="en-GB" sz="6200" dirty="0"/>
          </a:p>
          <a:p>
            <a:r>
              <a:rPr lang="en-GB" sz="7200" dirty="0" err="1"/>
              <a:t>Jordanova</a:t>
            </a:r>
            <a:r>
              <a:rPr lang="en-GB" sz="7200" dirty="0"/>
              <a:t>, L., </a:t>
            </a:r>
            <a:r>
              <a:rPr lang="en-GB" sz="7200" i="1" dirty="0"/>
              <a:t>History in Practice</a:t>
            </a:r>
            <a:r>
              <a:rPr lang="en-GB" sz="7200" dirty="0"/>
              <a:t> (London: Arnold</a:t>
            </a:r>
            <a:r>
              <a:rPr lang="en-GB" sz="7200"/>
              <a:t>, 2000).</a:t>
            </a:r>
            <a:endParaRPr lang="en-GB" sz="7200" dirty="0"/>
          </a:p>
          <a:p>
            <a:endParaRPr lang="en-GB" sz="7200" dirty="0"/>
          </a:p>
          <a:p>
            <a:pPr>
              <a:buFont typeface="Arial" pitchFamily="34" charset="0"/>
              <a:buChar char="•"/>
            </a:pPr>
            <a:r>
              <a:rPr lang="en-GB" sz="7200" dirty="0"/>
              <a:t>King,  </a:t>
            </a:r>
            <a:r>
              <a:rPr lang="en-GB" sz="7200" dirty="0" err="1"/>
              <a:t>A.,‘Remembering</a:t>
            </a:r>
            <a:r>
              <a:rPr lang="en-GB" sz="7200" dirty="0"/>
              <a:t> and Forgetting in the Public Memorials of the Great War’ in </a:t>
            </a:r>
            <a:r>
              <a:rPr lang="en-GB" sz="7200" i="1" dirty="0"/>
              <a:t>The Art of Forgetting,</a:t>
            </a:r>
            <a:r>
              <a:rPr lang="en-GB" sz="7200" dirty="0"/>
              <a:t> eds. Adrian Forty and Susan </a:t>
            </a:r>
            <a:r>
              <a:rPr lang="en-GB" sz="7200" dirty="0" err="1"/>
              <a:t>Kuchler</a:t>
            </a:r>
            <a:r>
              <a:rPr lang="en-GB" sz="7200" dirty="0"/>
              <a:t> (Oxford: Berg, 1999), pp.147-69.</a:t>
            </a:r>
          </a:p>
          <a:p>
            <a:pPr>
              <a:buFont typeface="Arial" pitchFamily="34" charset="0"/>
              <a:buChar char="•"/>
            </a:pPr>
            <a:r>
              <a:rPr lang="en-GB" sz="7200" dirty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sz="7200" dirty="0"/>
              <a:t>Laughton, </a:t>
            </a:r>
            <a:r>
              <a:rPr lang="en-GB" sz="7200" dirty="0" err="1"/>
              <a:t>J.,‘Women</a:t>
            </a:r>
            <a:r>
              <a:rPr lang="en-GB" sz="7200" dirty="0"/>
              <a:t> in Court: Some evidence from Fifteenth-Century Chester, in </a:t>
            </a:r>
            <a:r>
              <a:rPr lang="en-GB" sz="7200" i="1" dirty="0"/>
              <a:t>England in the Fifteenth Century, </a:t>
            </a:r>
            <a:r>
              <a:rPr lang="en-GB" sz="7200" dirty="0"/>
              <a:t>ed. Nicholas Rogers (Stamford: Paul Watkins, 1994), pp.89-99.</a:t>
            </a:r>
            <a:endParaRPr lang="en-GB" sz="6200" dirty="0"/>
          </a:p>
          <a:p>
            <a:endParaRPr lang="en-GB" sz="6200" dirty="0"/>
          </a:p>
          <a:p>
            <a:pPr>
              <a:buFont typeface="Arial" pitchFamily="34" charset="0"/>
              <a:buChar char="•"/>
            </a:pPr>
            <a:r>
              <a:rPr lang="en-GB" sz="7200" i="1" dirty="0"/>
              <a:t>The Origins of Anglo-Saxon Kingdoms, </a:t>
            </a:r>
            <a:r>
              <a:rPr lang="en-GB" sz="7200" dirty="0"/>
              <a:t>ed. Bassett, S. (Leicester University Press, 1989).</a:t>
            </a:r>
            <a:r>
              <a:rPr lang="en-GB" sz="6200" dirty="0"/>
              <a:t> </a:t>
            </a:r>
          </a:p>
          <a:p>
            <a:pPr>
              <a:buFont typeface="Arial" pitchFamily="34" charset="0"/>
              <a:buChar char="•"/>
            </a:pPr>
            <a:endParaRPr lang="en-GB" sz="6200" dirty="0"/>
          </a:p>
          <a:p>
            <a:pPr>
              <a:buFont typeface="Arial" pitchFamily="34" charset="0"/>
              <a:buChar char="•"/>
            </a:pPr>
            <a:endParaRPr lang="en-GB" sz="4000" baseline="300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HARVARD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1. </a:t>
            </a:r>
            <a:r>
              <a:rPr lang="en-GB" b="1" u="sng" dirty="0"/>
              <a:t>CITING AN AUTHOR</a:t>
            </a:r>
            <a:r>
              <a:rPr lang="en-GB" dirty="0"/>
              <a:t>:</a:t>
            </a:r>
          </a:p>
          <a:p>
            <a:r>
              <a:rPr lang="en-GB" dirty="0"/>
              <a:t>Direct citation, e.g. </a:t>
            </a:r>
            <a:r>
              <a:rPr lang="en-GB" dirty="0" err="1"/>
              <a:t>Hodder</a:t>
            </a:r>
            <a:r>
              <a:rPr lang="en-GB" dirty="0"/>
              <a:t> (1982) discusses the application of anthropological theory in Archaeology</a:t>
            </a:r>
          </a:p>
          <a:p>
            <a:r>
              <a:rPr lang="en-GB" dirty="0"/>
              <a:t>Indirect citation, e.g. The application of anthropological theory in Archaeology has proven useful. This is supported by (</a:t>
            </a:r>
            <a:r>
              <a:rPr lang="en-GB" dirty="0" err="1"/>
              <a:t>Hodder</a:t>
            </a:r>
            <a:r>
              <a:rPr lang="en-GB" dirty="0"/>
              <a:t> 1982)</a:t>
            </a:r>
          </a:p>
          <a:p>
            <a:r>
              <a:rPr lang="en-GB" dirty="0"/>
              <a:t>For 2 or more authors see: School of Archaeology, History and Anthropology, Reference Guidance 2011/12 section 2.2-2.5,pp.5-6.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2. </a:t>
            </a:r>
            <a:r>
              <a:rPr lang="en-GB" b="1" u="sng" dirty="0"/>
              <a:t>DIRECT QUOTES</a:t>
            </a:r>
          </a:p>
          <a:p>
            <a:r>
              <a:rPr lang="en-GB" dirty="0"/>
              <a:t>Short (up to 30 words) e.g. ‘if analogies are unreliable they must also be unscientific’ (</a:t>
            </a:r>
            <a:r>
              <a:rPr lang="en-GB" dirty="0" err="1"/>
              <a:t>Hodder</a:t>
            </a:r>
            <a:r>
              <a:rPr lang="en-GB" dirty="0"/>
              <a:t> 1982: 14) </a:t>
            </a:r>
          </a:p>
          <a:p>
            <a:endParaRPr lang="en-GB" dirty="0"/>
          </a:p>
          <a:p>
            <a:r>
              <a:rPr lang="en-GB" dirty="0"/>
              <a:t>Long (over 30 words) </a:t>
            </a:r>
          </a:p>
          <a:p>
            <a:r>
              <a:rPr lang="en-GB" dirty="0"/>
              <a:t>Single spacing; no quotations; placed away from main essay; indented on both sides</a:t>
            </a:r>
          </a:p>
          <a:p>
            <a:r>
              <a:rPr lang="en-GB" dirty="0"/>
              <a:t>See : School of Archaeology, History and Anthropology, Reference Guidance 2011/12 section 3, pp.9-10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3</a:t>
            </a:r>
            <a:r>
              <a:rPr lang="en-GB" b="1" u="sng" dirty="0"/>
              <a:t>. SECONDARY CITATION </a:t>
            </a:r>
            <a:r>
              <a:rPr lang="en-GB" dirty="0"/>
              <a:t>see School of Archaeology, History and Anthropology, Reference Guidance 2011/12 section 4.5, pp.13-4.</a:t>
            </a:r>
          </a:p>
          <a:p>
            <a:endParaRPr lang="en-GB" b="1" u="sng" dirty="0"/>
          </a:p>
          <a:p>
            <a:r>
              <a:rPr lang="en-GB" dirty="0"/>
              <a:t>Direct Citation, e.g. Aries (1962 cited in Bolger 2003: 124) suggested that...</a:t>
            </a:r>
          </a:p>
          <a:p>
            <a:endParaRPr lang="en-GB" dirty="0"/>
          </a:p>
          <a:p>
            <a:r>
              <a:rPr lang="en-GB" dirty="0"/>
              <a:t>Indirect Citation, e.g. It has been suggested that...(Aries 1962 cited in Bolger 2003:124)</a:t>
            </a:r>
          </a:p>
          <a:p>
            <a:r>
              <a:rPr lang="en-GB" dirty="0"/>
              <a:t>Note: in this case only cite the Bolger book in the reference list (without reference to Aries)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4. PARAPHRASING</a:t>
            </a:r>
          </a:p>
          <a:p>
            <a:r>
              <a:rPr lang="en-GB" dirty="0"/>
              <a:t>Ideas, theories, opinions of others, expressed in your own words, will need to be acknowledged and referenced, either using direct or indirect methods cited above</a:t>
            </a:r>
          </a:p>
          <a:p>
            <a:endParaRPr lang="en-GB" dirty="0"/>
          </a:p>
          <a:p>
            <a:r>
              <a:rPr lang="en-GB" dirty="0"/>
              <a:t>For more on paraphrasing see School of Archaeology, History and Anthropology, Reference Guidance 2011/12 section 3.2, p.10.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5. </a:t>
            </a:r>
            <a:r>
              <a:rPr lang="en-GB" b="1" u="sng" dirty="0"/>
              <a:t>REFERENCE LISTS  </a:t>
            </a:r>
            <a:r>
              <a:rPr lang="en-GB" dirty="0"/>
              <a:t>see School of Archaeology, History and Anthropology, Reference Guidance 2011/12 section 4, pp.11-16 and section 5, p.24 </a:t>
            </a:r>
          </a:p>
          <a:p>
            <a:pPr>
              <a:buFont typeface="Arial" pitchFamily="34" charset="0"/>
              <a:buChar char="•"/>
            </a:pPr>
            <a:r>
              <a:rPr lang="en-GB" u="sng" dirty="0"/>
              <a:t>Books </a:t>
            </a:r>
            <a:r>
              <a:rPr lang="en-GB" dirty="0"/>
              <a:t>e.gs: 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Cole, B. 1981. </a:t>
            </a:r>
            <a:r>
              <a:rPr lang="en-GB" i="1" dirty="0"/>
              <a:t>Anthropology for Archaeologists: An Introduction</a:t>
            </a:r>
            <a:r>
              <a:rPr lang="en-GB" dirty="0"/>
              <a:t>. London: Duckworth.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Shanks, M. And Tilley, C. 1987. Social Theory and Archaeology. London: </a:t>
            </a:r>
            <a:r>
              <a:rPr lang="en-GB" dirty="0" err="1"/>
              <a:t>Routledge</a:t>
            </a:r>
            <a:r>
              <a:rPr lang="en-GB" dirty="0"/>
              <a:t>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REFERENCE LISTS </a:t>
            </a:r>
            <a:r>
              <a:rPr lang="en-GB" dirty="0"/>
              <a:t>contd...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Edited volumes, </a:t>
            </a:r>
            <a:r>
              <a:rPr lang="en-GB" dirty="0" err="1"/>
              <a:t>e.g.s</a:t>
            </a:r>
            <a:r>
              <a:rPr lang="en-GB" dirty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en-GB" dirty="0" err="1"/>
              <a:t>Appadurai</a:t>
            </a:r>
            <a:r>
              <a:rPr lang="en-GB" dirty="0"/>
              <a:t>, A. (ed.) 1986. </a:t>
            </a:r>
            <a:r>
              <a:rPr lang="en-GB" i="1" dirty="0"/>
              <a:t>The Social Life of Things Commodities in Cultural Perspective</a:t>
            </a:r>
            <a:r>
              <a:rPr lang="en-GB" dirty="0"/>
              <a:t>. Cambridge: Cambridge University Press.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 err="1"/>
              <a:t>Bapty</a:t>
            </a:r>
            <a:r>
              <a:rPr lang="en-GB" dirty="0"/>
              <a:t>, I. And Yates, T. (</a:t>
            </a:r>
            <a:r>
              <a:rPr lang="en-GB" dirty="0" err="1"/>
              <a:t>eds</a:t>
            </a:r>
            <a:r>
              <a:rPr lang="en-GB" dirty="0"/>
              <a:t>) 1990. </a:t>
            </a:r>
            <a:r>
              <a:rPr lang="en-GB" i="1" dirty="0"/>
              <a:t>Archaeology after Structuralism: Post-structuralism and the Practice of Archaeology</a:t>
            </a:r>
            <a:r>
              <a:rPr lang="en-GB" dirty="0"/>
              <a:t>. London: </a:t>
            </a:r>
            <a:r>
              <a:rPr lang="en-GB" dirty="0" err="1"/>
              <a:t>Routledge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REFERENCE LISTS </a:t>
            </a:r>
            <a:r>
              <a:rPr lang="en-GB" dirty="0"/>
              <a:t>contd...</a:t>
            </a:r>
          </a:p>
          <a:p>
            <a:endParaRPr lang="en-GB" dirty="0"/>
          </a:p>
          <a:p>
            <a:r>
              <a:rPr lang="en-GB" dirty="0"/>
              <a:t>Secondary Citations, </a:t>
            </a:r>
            <a:r>
              <a:rPr lang="en-GB" dirty="0" err="1"/>
              <a:t>e.g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dirty="0" err="1"/>
              <a:t>Kopytoff</a:t>
            </a:r>
            <a:r>
              <a:rPr lang="en-GB" dirty="0"/>
              <a:t>, I. 1986. The Cultural Biography of Things. Commoditization as Process, in A. </a:t>
            </a:r>
            <a:r>
              <a:rPr lang="en-GB" dirty="0" err="1"/>
              <a:t>Appudrai</a:t>
            </a:r>
            <a:r>
              <a:rPr lang="en-GB" dirty="0"/>
              <a:t> (ed.) </a:t>
            </a:r>
            <a:r>
              <a:rPr lang="en-GB" i="1" dirty="0"/>
              <a:t>The Social Life of Things Commodities in Cultural Perspective</a:t>
            </a:r>
            <a:r>
              <a:rPr lang="en-GB" dirty="0"/>
              <a:t>. 64-91. Cambridge: Cambridge University Press.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REFERENCE LISTS </a:t>
            </a:r>
            <a:r>
              <a:rPr lang="en-GB" dirty="0"/>
              <a:t>contd...</a:t>
            </a:r>
          </a:p>
          <a:p>
            <a:r>
              <a:rPr lang="en-GB" dirty="0"/>
              <a:t>Further Editions: e.g.:</a:t>
            </a:r>
          </a:p>
          <a:p>
            <a:endParaRPr lang="en-GB" dirty="0"/>
          </a:p>
          <a:p>
            <a:r>
              <a:rPr lang="en-GB" dirty="0"/>
              <a:t>Shanks, M. and C. Tilley. 1992. </a:t>
            </a:r>
            <a:r>
              <a:rPr lang="en-GB" i="1" dirty="0"/>
              <a:t>Reconstructing Archaeology: Theory and Practice</a:t>
            </a:r>
            <a:r>
              <a:rPr lang="en-GB" dirty="0"/>
              <a:t>. London: </a:t>
            </a:r>
            <a:r>
              <a:rPr lang="en-GB" dirty="0" err="1"/>
              <a:t>Routledge</a:t>
            </a:r>
            <a:r>
              <a:rPr lang="en-GB" dirty="0"/>
              <a:t>. (2</a:t>
            </a:r>
            <a:r>
              <a:rPr lang="en-GB" baseline="30000" dirty="0"/>
              <a:t>nd</a:t>
            </a:r>
            <a:r>
              <a:rPr lang="en-GB" dirty="0"/>
              <a:t> Edition).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/>
              <a:t>REFERENCE LISTS </a:t>
            </a:r>
            <a:r>
              <a:rPr lang="en-GB" dirty="0"/>
              <a:t>contd...</a:t>
            </a:r>
          </a:p>
          <a:p>
            <a:r>
              <a:rPr lang="en-GB" dirty="0"/>
              <a:t>Journal Articles, e.gs:</a:t>
            </a:r>
          </a:p>
          <a:p>
            <a:r>
              <a:rPr lang="en-GB" dirty="0"/>
              <a:t>Blake, E. 1999. Identity Mapping in the Sardinian Bronze Age. European Journal of Archaeology 2 (1): 35-55.</a:t>
            </a:r>
          </a:p>
          <a:p>
            <a:r>
              <a:rPr lang="en-GB" dirty="0" err="1"/>
              <a:t>Henare</a:t>
            </a:r>
            <a:r>
              <a:rPr lang="en-GB" dirty="0"/>
              <a:t>, A. 2003. Artefacts in Theory: Anthropology and Material Culture. </a:t>
            </a:r>
            <a:r>
              <a:rPr lang="en-GB" i="1" dirty="0"/>
              <a:t>Cambridge Anthropology </a:t>
            </a:r>
            <a:r>
              <a:rPr lang="en-GB" dirty="0"/>
              <a:t>23: 54-66.  </a:t>
            </a:r>
          </a:p>
          <a:p>
            <a:r>
              <a:rPr lang="en-GB" dirty="0"/>
              <a:t>For e-journals see School of Archaeology, History and Anthropology, Reference Guidance 2011/12 section 4.8, p. 16.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WORLD WIDE WE</a:t>
            </a:r>
            <a:r>
              <a:rPr lang="en-GB" u="sng" dirty="0"/>
              <a:t>B   </a:t>
            </a:r>
            <a:r>
              <a:rPr lang="en-GB" dirty="0"/>
              <a:t>see School of Archaeology, History and Anthropology, Reference Guidance 2011/12 section 4.8 and 4.9, pp.16-18 </a:t>
            </a:r>
            <a:endParaRPr lang="en-GB" u="sng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E-Books  e.g.: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J.L. </a:t>
            </a:r>
            <a:r>
              <a:rPr lang="en-GB" dirty="0" err="1"/>
              <a:t>Bintliff</a:t>
            </a:r>
            <a:r>
              <a:rPr lang="en-GB" dirty="0"/>
              <a:t>, (ed.) 2004 </a:t>
            </a:r>
            <a:r>
              <a:rPr lang="en-GB" i="1" dirty="0"/>
              <a:t>A Companion to Archaeology. </a:t>
            </a:r>
            <a:r>
              <a:rPr lang="en-GB" dirty="0"/>
              <a:t>Maldon: Blackwell. Available at </a:t>
            </a:r>
            <a:r>
              <a:rPr lang="en-GB" dirty="0">
                <a:hlinkClick r:id="rId2"/>
              </a:rPr>
              <a:t>www.netlibrary.com/Reader</a:t>
            </a:r>
            <a:r>
              <a:rPr lang="en-GB" dirty="0"/>
              <a:t> [Accessed: 7th October 2010]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WORLD WIDE WE</a:t>
            </a:r>
            <a:r>
              <a:rPr lang="en-GB" u="sng" dirty="0"/>
              <a:t>B </a:t>
            </a:r>
            <a:r>
              <a:rPr lang="en-GB" dirty="0"/>
              <a:t>contd... </a:t>
            </a:r>
          </a:p>
          <a:p>
            <a:r>
              <a:rPr lang="en-GB" dirty="0"/>
              <a:t>Websites, e.g.</a:t>
            </a:r>
          </a:p>
          <a:p>
            <a:endParaRPr lang="en-GB" dirty="0"/>
          </a:p>
          <a:p>
            <a:r>
              <a:rPr lang="en-GB" dirty="0" err="1"/>
              <a:t>Hodder</a:t>
            </a:r>
            <a:r>
              <a:rPr lang="en-GB" dirty="0"/>
              <a:t>, I. 2009. </a:t>
            </a:r>
            <a:r>
              <a:rPr lang="en-GB" dirty="0" err="1"/>
              <a:t>Catalhoyuk</a:t>
            </a:r>
            <a:r>
              <a:rPr lang="en-GB" dirty="0"/>
              <a:t>: Excavations of a Neolithic Anatolian </a:t>
            </a:r>
            <a:r>
              <a:rPr lang="en-GB" dirty="0" err="1"/>
              <a:t>hoyuk</a:t>
            </a:r>
            <a:r>
              <a:rPr lang="en-GB" dirty="0"/>
              <a:t>. Available from http//www.catalhoyuk.com [Accessed 27</a:t>
            </a:r>
            <a:r>
              <a:rPr lang="en-GB" baseline="30000" dirty="0"/>
              <a:t>th</a:t>
            </a:r>
            <a:r>
              <a:rPr lang="en-GB" dirty="0"/>
              <a:t> October 2010] 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Newspapers:</a:t>
            </a:r>
            <a:r>
              <a:rPr lang="en-GB" dirty="0"/>
              <a:t> see School of Archaeology, History and Anthropology, Reference Guidance 2011/12 section 4.10, p.18-9. e.g.</a:t>
            </a:r>
          </a:p>
          <a:p>
            <a:r>
              <a:rPr lang="en-GB" dirty="0"/>
              <a:t>Riley, K. 2007. Anthropology: The Great Divide. </a:t>
            </a:r>
            <a:r>
              <a:rPr lang="en-GB" i="1" dirty="0"/>
              <a:t>The Seattle Times</a:t>
            </a:r>
            <a:r>
              <a:rPr lang="en-GB" dirty="0"/>
              <a:t>. 7 October: 27-8.</a:t>
            </a:r>
          </a:p>
          <a:p>
            <a:r>
              <a:rPr lang="en-GB" dirty="0"/>
              <a:t>ONLINE: </a:t>
            </a:r>
          </a:p>
          <a:p>
            <a:r>
              <a:rPr lang="en-GB" dirty="0"/>
              <a:t>Riley, K. 2007. Anthropology: The Great Divide. </a:t>
            </a:r>
            <a:r>
              <a:rPr lang="en-GB" i="1" dirty="0"/>
              <a:t>The Seattle Times</a:t>
            </a:r>
            <a:r>
              <a:rPr lang="en-GB" dirty="0"/>
              <a:t>. 7 October. [online] Available at: http//...[Accessed: 6</a:t>
            </a:r>
            <a:r>
              <a:rPr lang="en-GB" baseline="30000" dirty="0"/>
              <a:t>th</a:t>
            </a:r>
            <a:r>
              <a:rPr lang="en-GB" dirty="0"/>
              <a:t> October 2011].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Theses</a:t>
            </a:r>
            <a:r>
              <a:rPr lang="en-GB" dirty="0"/>
              <a:t>: see School of Archaeology, History and Anthropology, Reference Guidance 2011/12 section 4.15, p. 21-22, </a:t>
            </a:r>
            <a:r>
              <a:rPr lang="en-GB" dirty="0" err="1"/>
              <a:t>e.g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dirty="0"/>
              <a:t>L.J. Mason, (2009) Communities in Mourning: Commemoration and Memorial Construction in west Wales following the Great War. Unpublished PhD thesis, </a:t>
            </a:r>
            <a:r>
              <a:rPr lang="en-GB" dirty="0" err="1"/>
              <a:t>Lampeter</a:t>
            </a:r>
            <a:r>
              <a:rPr lang="en-GB" dirty="0"/>
              <a:t>, University of Wales.  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en-GB" b="1" u="sng" dirty="0"/>
              <a:t>MISCELLANEOUS</a:t>
            </a:r>
          </a:p>
          <a:p>
            <a:r>
              <a:rPr lang="en-GB" dirty="0"/>
              <a:t>Television and Radio; Film Video, DVD; see School of Archaeology, History and Anthropology, Reference Guidance 2011/12 sections 4.11-4.12, p. 19-20.</a:t>
            </a:r>
          </a:p>
          <a:p>
            <a:r>
              <a:rPr lang="en-GB" dirty="0"/>
              <a:t>Conference papers, see section 4.13, p.20-1.</a:t>
            </a:r>
          </a:p>
          <a:p>
            <a:r>
              <a:rPr lang="en-GB" dirty="0"/>
              <a:t>E-mails; see section 4.14, p. 21.</a:t>
            </a:r>
          </a:p>
          <a:p>
            <a:r>
              <a:rPr lang="en-GB" dirty="0"/>
              <a:t>Illustrations, see section 4.16, p. 22.</a:t>
            </a:r>
          </a:p>
          <a:p>
            <a:endParaRPr lang="en-GB" dirty="0"/>
          </a:p>
          <a:p>
            <a:endParaRPr lang="en-GB" b="1" u="sng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678</TotalTime>
  <Words>2587</Words>
  <Application>Microsoft Office PowerPoint</Application>
  <PresentationFormat>On-screen Show (4:3)</PresentationFormat>
  <Paragraphs>233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Arial</vt:lpstr>
      <vt:lpstr>Book Antiqua</vt:lpstr>
      <vt:lpstr>Lucida Sans</vt:lpstr>
      <vt:lpstr>Wingdings</vt:lpstr>
      <vt:lpstr>Wingdings 2</vt:lpstr>
      <vt:lpstr>Wingdings 3</vt:lpstr>
      <vt:lpstr>Apex</vt:lpstr>
      <vt:lpstr>REFERENCE GUIDANCE</vt:lpstr>
      <vt:lpstr>PLAGIARISM</vt:lpstr>
      <vt:lpstr>PLAGIARISM</vt:lpstr>
      <vt:lpstr>REFERENCING</vt:lpstr>
      <vt:lpstr>1. M.H.R.A. REFERENCING</vt:lpstr>
      <vt:lpstr>MHRA REFERENCING</vt:lpstr>
      <vt:lpstr>MHRA REFERENCING</vt:lpstr>
      <vt:lpstr>MHRA REFERENCING</vt:lpstr>
      <vt:lpstr>MHRA REFERENCING</vt:lpstr>
      <vt:lpstr>MHRA REFERENCING</vt:lpstr>
      <vt:lpstr>MHRA REFERENCING</vt:lpstr>
      <vt:lpstr>MHRA REFERENCING</vt:lpstr>
      <vt:lpstr>MHRA REFERENCING</vt:lpstr>
      <vt:lpstr>MHRA REFERENCING</vt:lpstr>
      <vt:lpstr> MHRA REFERENCING </vt:lpstr>
      <vt:lpstr>MHRA REFERENCING</vt:lpstr>
      <vt:lpstr>MHRA REFERENCING</vt:lpstr>
      <vt:lpstr>MHRA REFERENCING</vt:lpstr>
      <vt:lpstr>MHRA REFERENCING</vt:lpstr>
      <vt:lpstr>MHRA REFERENCING</vt:lpstr>
      <vt:lpstr>MHRA BIBLIOGRAPHY</vt:lpstr>
      <vt:lpstr>MHRA BIBLIOGRAPHY</vt:lpstr>
      <vt:lpstr>2. HARVARD SYSTEM</vt:lpstr>
      <vt:lpstr>HARVARD</vt:lpstr>
      <vt:lpstr>HARVARD</vt:lpstr>
      <vt:lpstr>HARVARD</vt:lpstr>
      <vt:lpstr>HARVARD</vt:lpstr>
      <vt:lpstr>HARVARD</vt:lpstr>
      <vt:lpstr>HARVARD</vt:lpstr>
      <vt:lpstr>HARVARD</vt:lpstr>
      <vt:lpstr>HARVARD</vt:lpstr>
      <vt:lpstr>HARVARD</vt:lpstr>
      <vt:lpstr>HARVARD</vt:lpstr>
      <vt:lpstr>HARVARD </vt:lpstr>
      <vt:lpstr>HARVARD</vt:lpstr>
      <vt:lpstr>HARVARD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REFERENCE GUIDANCE</dc:title>
  <dc:creator>Sony</dc:creator>
  <cp:lastModifiedBy>Lester Mason</cp:lastModifiedBy>
  <cp:revision>38</cp:revision>
  <dcterms:created xsi:type="dcterms:W3CDTF">2011-10-02T09:52:10Z</dcterms:created>
  <dcterms:modified xsi:type="dcterms:W3CDTF">2024-01-12T10:49:04Z</dcterms:modified>
</cp:coreProperties>
</file>