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4" r:id="rId4"/>
    <p:sldId id="259" r:id="rId5"/>
    <p:sldId id="262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309" autoAdjust="0"/>
    <p:restoredTop sz="94660"/>
  </p:normalViewPr>
  <p:slideViewPr>
    <p:cSldViewPr snapToGrid="0">
      <p:cViewPr varScale="1">
        <p:scale>
          <a:sx n="33" d="100"/>
          <a:sy n="33" d="100"/>
        </p:scale>
        <p:origin x="72" y="9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236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278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728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164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427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578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098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46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253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842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961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A6D78-A7B0-45FB-A3FF-EF97C5606521}" type="datetimeFigureOut">
              <a:rPr lang="en-GB" smtClean="0"/>
              <a:t>15/09/2016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73586A-F1AF-47CC-86EF-828494F95A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910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.ox.ac.uk/list?collection=jesus" TargetMode="External"/><Relationship Id="rId2" Type="http://schemas.openxmlformats.org/officeDocument/2006/relationships/hyperlink" Target="https://www.llgc.org.uk/cy/darganfod/oriel-ddigidol/digitalmirror-manuscript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14438"/>
            <a:ext cx="9144000" cy="2387600"/>
          </a:xfrm>
        </p:spPr>
        <p:txBody>
          <a:bodyPr>
            <a:noAutofit/>
          </a:bodyPr>
          <a:lstStyle/>
          <a:p>
            <a:r>
              <a:rPr lang="en-GB" sz="3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Esblygiad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 </a:t>
            </a:r>
            <a:r>
              <a:rPr lang="en-GB" sz="3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ansefydlogrwydd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3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Darllen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llenyddiaeth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Arthuraidd</a:t>
            </a: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36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ymraeg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Evolution and instability:  Reading Welsh Arthurian </a:t>
            </a:r>
            <a:r>
              <a:rPr lang="en-GB" sz="36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32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Ceridwen Lloyd-Morgan</a:t>
            </a:r>
            <a:r>
              <a:rPr lang="en-GB" sz="3200" dirty="0" smtClean="0"/>
              <a:t/>
            </a:r>
            <a:br>
              <a:rPr lang="en-GB" sz="3200" dirty="0" smtClean="0"/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0535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LLYFRYDDIAETH </a:t>
            </a:r>
            <a:r>
              <a:rPr lang="cy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FER</a:t>
            </a:r>
            <a:br>
              <a:rPr lang="cy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y-GB" sz="36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SELECT </a:t>
            </a:r>
            <a:r>
              <a:rPr lang="cy-GB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Llawysgrifau</a:t>
            </a:r>
            <a:r>
              <a:rPr lang="cy-GB" sz="3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/Manuscripts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 fontScale="70000" lnSpcReduction="20000"/>
          </a:bodyPr>
          <a:lstStyle/>
          <a:p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*Llyfr Du Caerfyrddin (‘The Black Book of Carmarthen’), Peniarth 1. c. 1250</a:t>
            </a:r>
            <a:endParaRPr lang="en-GB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*Llyfr Aneirin (‘The Book of Aneirin’), Caerdydd 2.81. Ail hanner y 13eg gan./</a:t>
            </a:r>
            <a:r>
              <a:rPr lang="cy-GB" sz="3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2nd half of the 13th cent.</a:t>
            </a:r>
            <a:endParaRPr lang="en-GB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*Llyfr Taliesin (‘The Book of Taliesin’), Peniarth 2. Hanner cyntaf y 14eg gan./</a:t>
            </a:r>
            <a:r>
              <a:rPr lang="cy-GB" sz="3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1st half of the 14th cent.</a:t>
            </a:r>
            <a:endParaRPr lang="en-GB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*Llyfr Gwyn Rhydderch (‘The White Book of Rhydderch’), Peniarth 4-5. c.1350</a:t>
            </a:r>
            <a:endParaRPr lang="en-GB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†Llyfr Coch Hergest (‘The Red Book of Hergest’), Oxford, Jesus College 111. c. 1400</a:t>
            </a:r>
            <a:endParaRPr lang="en-GB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Peniarth 7. </a:t>
            </a:r>
            <a:r>
              <a:rPr lang="en-GB" sz="3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1300</a:t>
            </a:r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Peniarth 14ii. </a:t>
            </a:r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Hanner cyntaf y 14eg gan./</a:t>
            </a:r>
            <a:r>
              <a:rPr lang="cy-GB" sz="3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1st half of the 14th cent.</a:t>
            </a:r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Llanstephan 58. </a:t>
            </a:r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Hanner cyntaf y 17eg gan./</a:t>
            </a:r>
            <a:r>
              <a:rPr lang="cy-GB" sz="3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1st half of the 17th cent.</a:t>
            </a:r>
            <a:endParaRPr lang="en-GB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*Fersiwn digidol/</a:t>
            </a:r>
            <a:r>
              <a:rPr lang="cy-GB" sz="3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version</a:t>
            </a:r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cy-GB" sz="3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https://www.llgc.org.uk/cy/darganfod/oriel-ddigidol/digitalmirror-manuscripts/</a:t>
            </a:r>
            <a:endParaRPr lang="en-GB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†Fersiwn digidol/</a:t>
            </a:r>
            <a:r>
              <a:rPr lang="cy-GB" sz="3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version</a:t>
            </a:r>
            <a:r>
              <a:rPr lang="cy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cy-GB" sz="3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http://image.ox.ac.uk/list?collection=jesus</a:t>
            </a:r>
            <a:endParaRPr lang="en-GB" sz="3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3341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Testunau &amp; darllen </a:t>
            </a:r>
            <a:r>
              <a:rPr lang="cy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pellach</a:t>
            </a:r>
            <a:br>
              <a:rPr lang="cy-GB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y-GB" sz="36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Texts </a:t>
            </a:r>
            <a:r>
              <a:rPr lang="cy-GB" sz="36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&amp; further reading</a:t>
            </a:r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37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Cyffredinol/</a:t>
            </a:r>
            <a:r>
              <a:rPr lang="en-GB" sz="32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General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O. J.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Padel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Arthur in Medieval Welsh Literature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(Cardiff, 2000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Rachel Bromwich, A.O.H.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Jarman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Brynley F. Roberts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Arthur of the Welsh. The Arthurian Legend in Medieval Welsh Literature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(Cardiff, 1991)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Sioned Davies,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Crefft y Cyfarwydd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Astudiaeth o dechnegau naratif yn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Mabinogion (Caerdydd, 1995)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Mabinogion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trans. Sioned Davies (Oxford, 2007)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Daniel Huws,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Medieval Welsh Manuscripts 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cy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Aberystwyth &amp; Cardiff 2000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028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3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 Gododdin/Canu Aneirin</a:t>
            </a:r>
            <a:endParaRPr lang="en-GB" sz="3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A.O.H.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Jarman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(ed.), </a:t>
            </a:r>
            <a:r>
              <a:rPr lang="en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Aneirin, Y Gododdin: Britain’s Oldest Heroic Poem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Llandysul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1998)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John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T. Koch (ed.),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Gododdin of Aneirin: Text and Context from Dark-Age North Britain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(Cardiff, 1997)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Daniel Huws (gol.),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Llyfr Aneirin. Ffacsimile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(Aberystwyth &amp; Caerdydd, 1989)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7611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i="1" dirty="0" smtClean="0"/>
              <a:t/>
            </a:r>
            <a:br>
              <a:rPr lang="cy-GB" i="1" dirty="0" smtClean="0"/>
            </a:br>
            <a:r>
              <a:rPr lang="cy-GB" sz="3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Preiddau </a:t>
            </a:r>
            <a:r>
              <a:rPr lang="cy-GB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Annwfn</a:t>
            </a:r>
            <a:r>
              <a:rPr lang="cy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Marged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Haycock (ed.),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Legendary Poems from the Book of Taliesin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(Aberystwyth, 2007), § 18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681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i="1" dirty="0" smtClean="0"/>
              <a:t/>
            </a:r>
            <a:br>
              <a:rPr lang="cy-GB" i="1" dirty="0" smtClean="0"/>
            </a:br>
            <a:r>
              <a:rPr lang="cy-GB" sz="3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 g</a:t>
            </a:r>
            <a:r>
              <a:rPr lang="en-GB" sz="32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ŵ</a:t>
            </a:r>
            <a:r>
              <a:rPr lang="cy-GB" sz="3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cy-GB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A.O.H. Jarman &amp; E.D. Jones (gol.),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Llyfr Du Caerfyrddin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(Caerdydd, 1982</a:t>
            </a:r>
            <a:r>
              <a:rPr lang="cy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),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§ 31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782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i="1" dirty="0" smtClean="0"/>
              <a:t/>
            </a:r>
            <a:br>
              <a:rPr lang="cy-GB" i="1" dirty="0" smtClean="0"/>
            </a:br>
            <a:r>
              <a:rPr lang="cy-GB" sz="3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Culhwch </a:t>
            </a:r>
            <a:r>
              <a:rPr lang="cy-GB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 Olwen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Rachel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Bromwich &amp; D. Simon Evans (eds.),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Culhwch and Olwen: an Edition and Study of the Oldest Arthurian Tale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(Cardiff, 1992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218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i="1" dirty="0" smtClean="0"/>
              <a:t/>
            </a:r>
            <a:br>
              <a:rPr lang="cy-GB" i="1" dirty="0" smtClean="0"/>
            </a:br>
            <a:r>
              <a:rPr lang="cy-GB" sz="3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Ymddiddan </a:t>
            </a:r>
            <a:r>
              <a:rPr lang="cy-GB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Arthur a’r Eryr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Ifor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Williams, ‘Ymddiddan Arthur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a’r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Eryr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’,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Bwletin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y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Bwrdd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Gwybodau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Celtaidd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 (1923–25),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269–86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Marged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Haycock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.),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Blodeugerdd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Barddas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Ganu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Crefyddol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Cynnar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(Swansea, 1995), §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316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i="1" dirty="0" smtClean="0"/>
              <a:t/>
            </a:r>
            <a:br>
              <a:rPr lang="cy-GB" i="1" dirty="0" smtClean="0"/>
            </a:br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Peredur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Glenys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Goetinck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.),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Historia Peredur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vab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Efrawc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Caerdydd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1976)</a:t>
            </a:r>
          </a:p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Sioned Davies &amp; Peter Wyn Thomas (gol.),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Canhwyll Marchogyon. Cyd-destunoli 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Peredur (Caerdydd, 2000)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 M. Charles-Edwards, ‘The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Textual Tradition of Medieval Welsh Prose tales’, in 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Bernhard Maier &amp; Stefan Zimmer (eds),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150 Jahre “Mabinogion”. Deutsch-Walisische Kulturbeziehungen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(Tübingen, 2001), pp. 23-39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Owain/Iarlles y Ffynnon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R.L. Thomson (ed.),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Owein or </a:t>
            </a:r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Chwedyl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Iarlles y Ffynnawn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(Dublin, 1968)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Sioned Davies, ‘O Gaer Llion i Benybenglog: Testun Llanstephan 58 o “Iarlles y Ffynnon”’, yn Iestyn Daniel, Marged Haycock, Dafydd Johnston &amp; Jenny Rowland (gol.),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Cyfoeth y Testun. Ysgrifau ar lenyddiaeth Gymraeg yr Oesoedd Canol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(Caerdydd, 2003), tt. 326-48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653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Geraint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Robert L. Thomson (ed.),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Ystorya Gereint uab Erbin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(Dublin, 1999)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21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/>
            </a:r>
            <a:br>
              <a:rPr lang="cy-GB" dirty="0" smtClean="0"/>
            </a:br>
            <a:r>
              <a:rPr lang="cy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Chrétien 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 Troyes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 Conte du Graal/Le Roman de </a:t>
            </a:r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Perceval</a:t>
            </a:r>
          </a:p>
          <a:p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Yvain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 le Chevalier au </a:t>
            </a:r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Lion</a:t>
            </a:r>
          </a:p>
          <a:p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Erec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 </a:t>
            </a:r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Enide</a:t>
            </a:r>
            <a:endParaRPr lang="cy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Nifer 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 olygiadau, gan gynnwys y gyfres clawr-papur ardderchog, ‘Lettres gothiques’/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many editions, including the excellent paperback series, ‘Lettres gothiques’. </a:t>
            </a:r>
            <a:endParaRPr lang="cy-GB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Cyfieithiad 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Saesneg/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English </a:t>
            </a:r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translation</a:t>
            </a:r>
            <a:r>
              <a:rPr lang="cy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r>
              <a:rPr lang="cy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D.D.R. Owen, (</a:t>
            </a:r>
            <a:r>
              <a:rPr lang="fr-FR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trans</a:t>
            </a:r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.),</a:t>
            </a:r>
            <a:r>
              <a:rPr lang="fr-FR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Chrétien de Troyes : </a:t>
            </a:r>
            <a:r>
              <a:rPr lang="fr-FR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Arthurian</a:t>
            </a:r>
            <a:r>
              <a:rPr lang="fr-FR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Romances </a:t>
            </a:r>
            <a:r>
              <a:rPr lang="fr-FR" dirty="0">
                <a:latin typeface="Times New Roman" panose="02020603050405020304" pitchFamily="18" charset="0"/>
                <a:cs typeface="Times New Roman" panose="02020603050405020304" pitchFamily="18" charset="0"/>
              </a:rPr>
              <a:t>(London, 1987</a:t>
            </a:r>
            <a:r>
              <a:rPr lang="fr-FR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332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Breuddwyd </a:t>
            </a:r>
            <a:r>
              <a:rPr lang="cy-GB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Rhonabwy</a:t>
            </a:r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 smtClean="0"/>
          </a:p>
          <a:p>
            <a:r>
              <a:rPr lang="cy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Melville 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Richards (gol.),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Breudwyt Ronabwy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(Caerdydd, 1948)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71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i="1" dirty="0" smtClean="0"/>
              <a:t/>
            </a:r>
            <a:br>
              <a:rPr lang="cy-GB" i="1" dirty="0" smtClean="0"/>
            </a:br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Brut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 Brenhinedd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Michael D. Reeve and Neil Wright (ed. &amp; trans.),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Geoffrey of Monmouth: The History of the Kings of Britain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(Woodbridge, 2007)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Henry Lewis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.),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Brut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Dingestow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Caerdydd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1942)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Jay Parry (ed. &amp; trans.),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Brut y Brenhinedd, Cotton Cleopatra Version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(Cambridge, Mass., 1937).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Rhys &amp; J.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Gwenogvryn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Evans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Text of the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Bruts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from the Red Book of Hergest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(Oxford,1890).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Brynley F. Roberts,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Brut y Brenhinedd. Llanstephan MS 1 Version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(Dublin, 1971)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251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i="1" dirty="0" smtClean="0"/>
              <a:t/>
            </a:r>
            <a:br>
              <a:rPr lang="cy-GB" i="1" dirty="0" smtClean="0"/>
            </a:br>
            <a:r>
              <a:rPr lang="cy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Seint Greal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Robert 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Williams (ed. &amp; trans.),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 Seint Greal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(London, 1876, repr. Pwllheli, 1987)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Thomas Jones (gol.), </a:t>
            </a:r>
            <a:r>
              <a:rPr lang="cy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Ystoryaeu Seint Greal. Rhan I: Y Keis</a:t>
            </a:r>
            <a:r>
              <a:rPr lang="cy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(Caerdydd, 1992)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2787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406</TotalTime>
  <Words>817</Words>
  <Application>Microsoft Office PowerPoint</Application>
  <PresentationFormat>Widescreen</PresentationFormat>
  <Paragraphs>67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Esblygiad ac ansefydlogrwydd: Darllen llenyddiaeth Arthuraidd Gymraeg Evolution and instability:  Reading Welsh Arthurian literature</vt:lpstr>
      <vt:lpstr>LLYFRYDDIAETH FER SELECT BIBLIOGRAPHY</vt:lpstr>
      <vt:lpstr>Llawysgrifau/Manuscripts</vt:lpstr>
      <vt:lpstr>Testunau &amp; darllen pellach Texts &amp; further reading </vt:lpstr>
      <vt:lpstr> Cyffredinol/General </vt:lpstr>
      <vt:lpstr>Y Gododdin/Canu Aneirin</vt:lpstr>
      <vt:lpstr> Preiddau Annwfn  </vt:lpstr>
      <vt:lpstr> Pa gŵr? </vt:lpstr>
      <vt:lpstr> Culhwch ac Olwen  </vt:lpstr>
      <vt:lpstr> Ymddiddan Arthur a’r Eryr </vt:lpstr>
      <vt:lpstr> Peredur </vt:lpstr>
      <vt:lpstr>Owain/Iarlles y Ffynnon</vt:lpstr>
      <vt:lpstr> Geraint </vt:lpstr>
      <vt:lpstr> Chrétien de Troyes </vt:lpstr>
      <vt:lpstr>Breuddwyd Rhonabwy</vt:lpstr>
      <vt:lpstr> Brut y Brenhinedd </vt:lpstr>
      <vt:lpstr> Y Seint Greal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Esblygiad ac ansefydlogrwydd: Darllen llenyddiaeth Arthuraidd Cymraeg Evolution and instability:  Reading Welsh Arthurian literature</dc:title>
  <dc:creator>Ceridwen Lloyd-Morgan</dc:creator>
  <cp:lastModifiedBy>Jane Cartwright</cp:lastModifiedBy>
  <cp:revision>9</cp:revision>
  <dcterms:created xsi:type="dcterms:W3CDTF">2016-09-13T19:13:56Z</dcterms:created>
  <dcterms:modified xsi:type="dcterms:W3CDTF">2016-09-15T14:22:38Z</dcterms:modified>
</cp:coreProperties>
</file>