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7"/>
  </p:notesMasterIdLst>
  <p:sldIdLst>
    <p:sldId id="256" r:id="rId2"/>
    <p:sldId id="261" r:id="rId3"/>
    <p:sldId id="263" r:id="rId4"/>
    <p:sldId id="264" r:id="rId5"/>
    <p:sldId id="265" r:id="rId6"/>
    <p:sldId id="266" r:id="rId7"/>
    <p:sldId id="267" r:id="rId8"/>
    <p:sldId id="268" r:id="rId9"/>
    <p:sldId id="269" r:id="rId10"/>
    <p:sldId id="270" r:id="rId11"/>
    <p:sldId id="271" r:id="rId12"/>
    <p:sldId id="257" r:id="rId13"/>
    <p:sldId id="258" r:id="rId14"/>
    <p:sldId id="259"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9" d="100"/>
          <a:sy n="69" d="100"/>
        </p:scale>
        <p:origin x="48" y="8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9813C-4181-41F3-B585-79EB6ACEB3A6}" type="datetimeFigureOut">
              <a:rPr lang="en-GB" smtClean="0"/>
              <a:t>11/08/2022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3D25-E4A4-4FC2-89B0-D0264B82D6A3}" type="slidenum">
              <a:rPr lang="en-GB" smtClean="0"/>
              <a:t>‹#›</a:t>
            </a:fld>
            <a:endParaRPr lang="en-GB"/>
          </a:p>
        </p:txBody>
      </p:sp>
    </p:spTree>
    <p:extLst>
      <p:ext uri="{BB962C8B-B14F-4D97-AF65-F5344CB8AC3E}">
        <p14:creationId xmlns:p14="http://schemas.microsoft.com/office/powerpoint/2010/main" val="36739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bar-graph"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Pareto chart, also called a Pareto distribution diagram, is a vertical </a:t>
            </a:r>
            <a:r>
              <a:rPr lang="en-US" dirty="0">
                <a:hlinkClick r:id="rId3"/>
              </a:rPr>
              <a:t>bar graph</a:t>
            </a:r>
            <a:r>
              <a:rPr lang="en-US" dirty="0"/>
              <a:t> in which values are plotted in decreasing order of relative frequency from left to right. Pareto charts are extremely useful for analyzing what problems need attention first because the taller bars on the chart, which represent frequency, clearly illustrate which variables have the greatest cumulative effect on a given system. The Pareto chart shows the important areas that need to be considered within the decision making process: </a:t>
            </a:r>
          </a:p>
          <a:p>
            <a:endParaRPr lang="en-US" dirty="0"/>
          </a:p>
          <a:p>
            <a:r>
              <a:rPr lang="en-US" dirty="0"/>
              <a:t>The cause and effect chart shows all</a:t>
            </a:r>
            <a:r>
              <a:rPr lang="en-US" baseline="0" dirty="0"/>
              <a:t> the likely problems that could be faced – or the causes of the problem and the effect that it may have</a:t>
            </a:r>
            <a:endParaRPr lang="en-US" dirty="0"/>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6</a:t>
            </a:fld>
            <a:endParaRPr lang="en-US" dirty="0"/>
          </a:p>
        </p:txBody>
      </p:sp>
    </p:spTree>
    <p:extLst>
      <p:ext uri="{BB962C8B-B14F-4D97-AF65-F5344CB8AC3E}">
        <p14:creationId xmlns:p14="http://schemas.microsoft.com/office/powerpoint/2010/main" val="283597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Judgment principles involve your moral code – what you believe to be right</a:t>
            </a:r>
            <a:r>
              <a:rPr lang="en-US" baseline="0" dirty="0"/>
              <a:t> or wrong</a:t>
            </a:r>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7</a:t>
            </a:fld>
            <a:endParaRPr lang="en-US" dirty="0"/>
          </a:p>
        </p:txBody>
      </p:sp>
    </p:spTree>
    <p:extLst>
      <p:ext uri="{BB962C8B-B14F-4D97-AF65-F5344CB8AC3E}">
        <p14:creationId xmlns:p14="http://schemas.microsoft.com/office/powerpoint/2010/main" val="2220510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This is one of the best practices that will improve your decision-making skills</a:t>
            </a:r>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10</a:t>
            </a:fld>
            <a:endParaRPr lang="en-US" dirty="0"/>
          </a:p>
        </p:txBody>
      </p:sp>
    </p:spTree>
    <p:extLst>
      <p:ext uri="{BB962C8B-B14F-4D97-AF65-F5344CB8AC3E}">
        <p14:creationId xmlns:p14="http://schemas.microsoft.com/office/powerpoint/2010/main" val="2995246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89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5922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184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1800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333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985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779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5654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794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544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214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1BEF0D-F0BB-DE4B-95CE-6DB70DBA9567}" type="datetimeFigureOut">
              <a:rPr lang="en-US" smtClean="0"/>
              <a:pPr/>
              <a:t>8/11/2022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460007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BBF0A819-A004-5DA8-D715-8DFC3553461B}"/>
              </a:ext>
            </a:extLst>
          </p:cNvPr>
          <p:cNvPicPr>
            <a:picLocks noChangeAspect="1"/>
          </p:cNvPicPr>
          <p:nvPr/>
        </p:nvPicPr>
        <p:blipFill rotWithShape="1">
          <a:blip r:embed="rId2">
            <a:alphaModFix amt="45000"/>
          </a:blip>
          <a:srcRect r="-1" b="6614"/>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GB" sz="6600">
                <a:solidFill>
                  <a:schemeClr val="tx1"/>
                </a:solidFill>
              </a:rPr>
              <a:t>Accounting for Decision Making</a:t>
            </a:r>
          </a:p>
        </p:txBody>
      </p:sp>
      <p:sp>
        <p:nvSpPr>
          <p:cNvPr id="3" name="Subtitle 2"/>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91077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73024" y="4608575"/>
            <a:ext cx="5242560" cy="1765715"/>
          </a:xfrm>
        </p:spPr>
        <p:txBody>
          <a:bodyPr>
            <a:normAutofit/>
          </a:bodyPr>
          <a:lstStyle/>
          <a:p>
            <a:pPr algn="r"/>
            <a:r>
              <a:rPr lang="en-US" sz="4400">
                <a:solidFill>
                  <a:srgbClr val="FFFFFF"/>
                </a:solidFill>
              </a:rPr>
              <a:t>Decision Making</a:t>
            </a:r>
          </a:p>
        </p:txBody>
      </p:sp>
      <p:pic>
        <p:nvPicPr>
          <p:cNvPr id="5" name="Picture 4" descr="Colourful carved figures of humans">
            <a:extLst>
              <a:ext uri="{FF2B5EF4-FFF2-40B4-BE49-F238E27FC236}">
                <a16:creationId xmlns:a16="http://schemas.microsoft.com/office/drawing/2014/main" id="{82E48F17-9C14-D892-88D3-ED5481312F89}"/>
              </a:ext>
            </a:extLst>
          </p:cNvPr>
          <p:cNvPicPr>
            <a:picLocks noChangeAspect="1"/>
          </p:cNvPicPr>
          <p:nvPr/>
        </p:nvPicPr>
        <p:blipFill rotWithShape="1">
          <a:blip r:embed="rId2"/>
          <a:srcRect t="3774"/>
          <a:stretch/>
        </p:blipFill>
        <p:spPr>
          <a:xfrm>
            <a:off x="327547" y="321733"/>
            <a:ext cx="5688020" cy="3899748"/>
          </a:xfrm>
          <a:prstGeom prst="rect">
            <a:avLst/>
          </a:prstGeom>
        </p:spPr>
      </p:pic>
      <p:sp>
        <p:nvSpPr>
          <p:cNvPr id="12" name="Rectangle 1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2B52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6661065" y="974875"/>
            <a:ext cx="4724573" cy="4852362"/>
          </a:xfrm>
        </p:spPr>
        <p:txBody>
          <a:bodyPr anchor="ctr">
            <a:normAutofit/>
          </a:bodyPr>
          <a:lstStyle/>
          <a:p>
            <a:r>
              <a:rPr lang="en-US" dirty="0">
                <a:solidFill>
                  <a:srgbClr val="FFFFFF"/>
                </a:solidFill>
                <a:latin typeface="Arial" panose="020B0604020202020204" pitchFamily="34" charset="0"/>
                <a:cs typeface="Arial" panose="020B0604020202020204" pitchFamily="34" charset="0"/>
              </a:rPr>
              <a:t>As individuals, we making decisions every day – without exception</a:t>
            </a:r>
          </a:p>
          <a:p>
            <a:r>
              <a:rPr lang="en-US" dirty="0" err="1">
                <a:solidFill>
                  <a:srgbClr val="FFFFFF"/>
                </a:solidFill>
                <a:latin typeface="Arial" panose="020B0604020202020204" pitchFamily="34" charset="0"/>
                <a:cs typeface="Arial" panose="020B0604020202020204" pitchFamily="34" charset="0"/>
              </a:rPr>
              <a:t>Organisations</a:t>
            </a:r>
            <a:r>
              <a:rPr lang="en-US" dirty="0">
                <a:solidFill>
                  <a:srgbClr val="FFFFFF"/>
                </a:solidFill>
                <a:latin typeface="Arial" panose="020B0604020202020204" pitchFamily="34" charset="0"/>
                <a:cs typeface="Arial" panose="020B0604020202020204" pitchFamily="34" charset="0"/>
              </a:rPr>
              <a:t> are exactly the same</a:t>
            </a:r>
          </a:p>
          <a:p>
            <a:r>
              <a:rPr lang="en-US" dirty="0">
                <a:solidFill>
                  <a:srgbClr val="FFFFFF"/>
                </a:solidFill>
                <a:latin typeface="Arial" panose="020B0604020202020204" pitchFamily="34" charset="0"/>
                <a:cs typeface="Arial" panose="020B0604020202020204" pitchFamily="34" charset="0"/>
              </a:rPr>
              <a:t>When making a decision, we take several alternatives into consideration – we will use several tools, techniques and positions</a:t>
            </a:r>
          </a:p>
          <a:p>
            <a:r>
              <a:rPr lang="en-US" dirty="0">
                <a:solidFill>
                  <a:srgbClr val="FFFFFF"/>
                </a:solidFill>
                <a:latin typeface="Arial" panose="020B0604020202020204" pitchFamily="34" charset="0"/>
                <a:cs typeface="Arial" panose="020B0604020202020204" pitchFamily="34" charset="0"/>
              </a:rPr>
              <a:t> Usually, decision making is hard. The majority of corporate decisions involve some level of dissatisfaction or conflict with another party</a:t>
            </a:r>
          </a:p>
          <a:p>
            <a:endParaRPr lang="en-US" dirty="0">
              <a:solidFill>
                <a:srgbClr val="FFFFFF"/>
              </a:solidFill>
            </a:endParaRPr>
          </a:p>
        </p:txBody>
      </p:sp>
    </p:spTree>
    <p:extLst>
      <p:ext uri="{BB962C8B-B14F-4D97-AF65-F5344CB8AC3E}">
        <p14:creationId xmlns:p14="http://schemas.microsoft.com/office/powerpoint/2010/main" val="125636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A4F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4256" y="4767072"/>
            <a:ext cx="6594189" cy="1625210"/>
          </a:xfrm>
        </p:spPr>
        <p:txBody>
          <a:bodyPr>
            <a:normAutofit/>
          </a:bodyPr>
          <a:lstStyle/>
          <a:p>
            <a:pPr algn="r"/>
            <a:r>
              <a:rPr lang="en-US" sz="3900" b="1" dirty="0">
                <a:solidFill>
                  <a:srgbClr val="FFFFFF"/>
                </a:solidFill>
              </a:rPr>
              <a:t>Step 1: Identification of the purpose of the decision</a:t>
            </a:r>
            <a:br>
              <a:rPr lang="en-US" sz="3900" b="1" dirty="0">
                <a:solidFill>
                  <a:srgbClr val="FFFFFF"/>
                </a:solidFill>
              </a:rPr>
            </a:br>
            <a:endParaRPr lang="en-US" sz="3900" dirty="0">
              <a:solidFill>
                <a:srgbClr val="FFFFFF"/>
              </a:solidFill>
            </a:endParaRPr>
          </a:p>
        </p:txBody>
      </p:sp>
      <p:pic>
        <p:nvPicPr>
          <p:cNvPr id="5" name="Picture 4" descr="Coloured pins pinned on a calendar">
            <a:extLst>
              <a:ext uri="{FF2B5EF4-FFF2-40B4-BE49-F238E27FC236}">
                <a16:creationId xmlns:a16="http://schemas.microsoft.com/office/drawing/2014/main" id="{94E7DDFB-808C-2D14-69B4-6E97E03DDD9A}"/>
              </a:ext>
            </a:extLst>
          </p:cNvPr>
          <p:cNvPicPr>
            <a:picLocks noChangeAspect="1"/>
          </p:cNvPicPr>
          <p:nvPr/>
        </p:nvPicPr>
        <p:blipFill rotWithShape="1">
          <a:blip r:embed="rId2"/>
          <a:srcRect r="1" b="1282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029319" y="755072"/>
            <a:ext cx="3424739" cy="5340927"/>
          </a:xfrm>
        </p:spPr>
        <p:txBody>
          <a:bodyPr anchor="ctr">
            <a:normAutofit lnSpcReduction="10000"/>
          </a:bodyPr>
          <a:lstStyle/>
          <a:p>
            <a:pPr marL="0" indent="0">
              <a:buNone/>
            </a:pPr>
            <a:r>
              <a:rPr lang="en-US" sz="2000" dirty="0">
                <a:solidFill>
                  <a:srgbClr val="FFFFFF"/>
                </a:solidFill>
                <a:latin typeface="Arial" panose="020B0604020202020204" pitchFamily="34" charset="0"/>
                <a:cs typeface="Arial" panose="020B0604020202020204" pitchFamily="34" charset="0"/>
              </a:rPr>
              <a:t>In this step, the problem is thoroughly </a:t>
            </a:r>
            <a:r>
              <a:rPr lang="en-US" sz="2000" dirty="0" err="1">
                <a:solidFill>
                  <a:srgbClr val="FFFFFF"/>
                </a:solidFill>
                <a:latin typeface="Arial" panose="020B0604020202020204" pitchFamily="34" charset="0"/>
                <a:cs typeface="Arial" panose="020B0604020202020204" pitchFamily="34" charset="0"/>
              </a:rPr>
              <a:t>analysed</a:t>
            </a:r>
            <a:r>
              <a:rPr lang="en-US" sz="2000" dirty="0">
                <a:solidFill>
                  <a:srgbClr val="FFFFFF"/>
                </a:solidFill>
                <a:latin typeface="Arial" panose="020B0604020202020204" pitchFamily="34" charset="0"/>
                <a:cs typeface="Arial" panose="020B0604020202020204" pitchFamily="34" charset="0"/>
              </a:rPr>
              <a:t>. There are a couple of questions one should ask when it comes to identifying the purpose of the decision.</a:t>
            </a:r>
          </a:p>
          <a:p>
            <a:pPr marL="0" indent="0">
              <a:buNone/>
            </a:pPr>
            <a:endParaRPr lang="en-US" sz="2000" dirty="0">
              <a:solidFill>
                <a:srgbClr val="FFFFFF"/>
              </a:solidFill>
              <a:latin typeface="Arial" panose="020B0604020202020204" pitchFamily="34" charset="0"/>
              <a:cs typeface="Arial" panose="020B0604020202020204" pitchFamily="34" charset="0"/>
            </a:endParaRPr>
          </a:p>
          <a:p>
            <a:r>
              <a:rPr lang="en-US" sz="2000" dirty="0">
                <a:solidFill>
                  <a:srgbClr val="FFFFFF"/>
                </a:solidFill>
                <a:latin typeface="Arial" panose="020B0604020202020204" pitchFamily="34" charset="0"/>
                <a:cs typeface="Arial" panose="020B0604020202020204" pitchFamily="34" charset="0"/>
              </a:rPr>
              <a:t>What exactly is the problem?</a:t>
            </a:r>
          </a:p>
          <a:p>
            <a:r>
              <a:rPr lang="en-US" sz="2000" dirty="0">
                <a:solidFill>
                  <a:srgbClr val="FFFFFF"/>
                </a:solidFill>
                <a:latin typeface="Arial" panose="020B0604020202020204" pitchFamily="34" charset="0"/>
                <a:cs typeface="Arial" panose="020B0604020202020204" pitchFamily="34" charset="0"/>
              </a:rPr>
              <a:t>Why the problem should be solved?</a:t>
            </a:r>
          </a:p>
          <a:p>
            <a:r>
              <a:rPr lang="en-US" sz="2000" dirty="0">
                <a:solidFill>
                  <a:srgbClr val="FFFFFF"/>
                </a:solidFill>
                <a:latin typeface="Arial" panose="020B0604020202020204" pitchFamily="34" charset="0"/>
                <a:cs typeface="Arial" panose="020B0604020202020204" pitchFamily="34" charset="0"/>
              </a:rPr>
              <a:t>Who are the affected parties of the problem?</a:t>
            </a:r>
          </a:p>
          <a:p>
            <a:r>
              <a:rPr lang="en-US" sz="2000" dirty="0">
                <a:solidFill>
                  <a:srgbClr val="FFFFFF"/>
                </a:solidFill>
                <a:latin typeface="Arial" panose="020B0604020202020204" pitchFamily="34" charset="0"/>
                <a:cs typeface="Arial" panose="020B0604020202020204" pitchFamily="34" charset="0"/>
              </a:rPr>
              <a:t>Does the problem have a deadline or a specific time-line?</a:t>
            </a:r>
          </a:p>
          <a:p>
            <a:endParaRPr lang="en-US" sz="1700" dirty="0">
              <a:solidFill>
                <a:srgbClr val="FFFFFF"/>
              </a:solidFill>
            </a:endParaRPr>
          </a:p>
        </p:txBody>
      </p:sp>
    </p:spTree>
    <p:extLst>
      <p:ext uri="{BB962C8B-B14F-4D97-AF65-F5344CB8AC3E}">
        <p14:creationId xmlns:p14="http://schemas.microsoft.com/office/powerpoint/2010/main" val="1338743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E65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24128" y="585216"/>
            <a:ext cx="6007027" cy="1499616"/>
          </a:xfrm>
        </p:spPr>
        <p:txBody>
          <a:bodyPr>
            <a:normAutofit/>
          </a:bodyPr>
          <a:lstStyle/>
          <a:p>
            <a:r>
              <a:rPr lang="en-US" sz="3500" b="1" dirty="0">
                <a:solidFill>
                  <a:srgbClr val="FFFFFF"/>
                </a:solidFill>
              </a:rPr>
              <a:t>Step 2: Information gathering</a:t>
            </a:r>
            <a:br>
              <a:rPr lang="en-US" sz="3500" b="1" dirty="0">
                <a:solidFill>
                  <a:srgbClr val="FFFFFF"/>
                </a:solidFill>
              </a:rPr>
            </a:br>
            <a:endParaRPr lang="en-US" sz="3500" dirty="0">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024128" y="2286000"/>
            <a:ext cx="6007027" cy="4023360"/>
          </a:xfrm>
        </p:spPr>
        <p:txBody>
          <a:bodyPr>
            <a:normAutofit/>
          </a:bodyPr>
          <a:lstStyle/>
          <a:p>
            <a:r>
              <a:rPr lang="en-US" dirty="0">
                <a:solidFill>
                  <a:srgbClr val="FFFFFF"/>
                </a:solidFill>
                <a:latin typeface="Arial" panose="020B0604020202020204" pitchFamily="34" charset="0"/>
                <a:cs typeface="Arial" panose="020B0604020202020204" pitchFamily="34" charset="0"/>
              </a:rPr>
              <a:t>One problem faced by an organization could be the stakeholders. In addition, there can be dozens of factors involved and affected by the problem.</a:t>
            </a:r>
          </a:p>
          <a:p>
            <a:r>
              <a:rPr lang="en-US" dirty="0">
                <a:solidFill>
                  <a:srgbClr val="FFFFFF"/>
                </a:solidFill>
                <a:latin typeface="Arial" panose="020B0604020202020204" pitchFamily="34" charset="0"/>
                <a:cs typeface="Arial" panose="020B0604020202020204" pitchFamily="34" charset="0"/>
              </a:rPr>
              <a:t>In the process of solving a problem, it is important to gather as much as information related to the factors and stakeholders involved in the problem. </a:t>
            </a:r>
          </a:p>
          <a:p>
            <a:endParaRPr lang="en-US" dirty="0">
              <a:solidFill>
                <a:srgbClr val="FFFFFF"/>
              </a:solidFill>
            </a:endParaRPr>
          </a:p>
        </p:txBody>
      </p:sp>
      <p:pic>
        <p:nvPicPr>
          <p:cNvPr id="5" name="Picture 4" descr="Pins pinned on a white surface and connecting a black thread">
            <a:extLst>
              <a:ext uri="{FF2B5EF4-FFF2-40B4-BE49-F238E27FC236}">
                <a16:creationId xmlns:a16="http://schemas.microsoft.com/office/drawing/2014/main" id="{5AE38B8A-C073-C947-C81B-8E703C64EBF8}"/>
              </a:ext>
            </a:extLst>
          </p:cNvPr>
          <p:cNvPicPr>
            <a:picLocks noChangeAspect="1"/>
          </p:cNvPicPr>
          <p:nvPr/>
        </p:nvPicPr>
        <p:blipFill rotWithShape="1">
          <a:blip r:embed="rId2"/>
          <a:srcRect l="12462" r="42379" b="-1"/>
          <a:stretch/>
        </p:blipFill>
        <p:spPr>
          <a:xfrm>
            <a:off x="7552266" y="10"/>
            <a:ext cx="4639734" cy="6857990"/>
          </a:xfrm>
          <a:prstGeom prst="rect">
            <a:avLst/>
          </a:prstGeom>
        </p:spPr>
      </p:pic>
    </p:spTree>
    <p:extLst>
      <p:ext uri="{BB962C8B-B14F-4D97-AF65-F5344CB8AC3E}">
        <p14:creationId xmlns:p14="http://schemas.microsoft.com/office/powerpoint/2010/main" val="4277644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46F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24128" y="585216"/>
            <a:ext cx="6007027" cy="1499616"/>
          </a:xfrm>
        </p:spPr>
        <p:txBody>
          <a:bodyPr>
            <a:normAutofit/>
          </a:bodyPr>
          <a:lstStyle/>
          <a:p>
            <a:r>
              <a:rPr lang="en-US" sz="3500" b="1">
                <a:solidFill>
                  <a:srgbClr val="FFFFFF"/>
                </a:solidFill>
              </a:rPr>
              <a:t>Step 3: Principles for judging the alternatives</a:t>
            </a:r>
            <a:br>
              <a:rPr lang="en-US" sz="3500" b="1">
                <a:solidFill>
                  <a:srgbClr val="FFFFFF"/>
                </a:solidFill>
              </a:rPr>
            </a:br>
            <a:endParaRPr lang="en-US" sz="3500">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024128" y="2286000"/>
            <a:ext cx="6007027" cy="4023360"/>
          </a:xfrm>
        </p:spPr>
        <p:txBody>
          <a:bodyPr>
            <a:normAutofit/>
          </a:bodyPr>
          <a:lstStyle/>
          <a:p>
            <a:r>
              <a:rPr lang="en-US" dirty="0">
                <a:solidFill>
                  <a:srgbClr val="FFFFFF"/>
                </a:solidFill>
                <a:latin typeface="Arial" panose="020B0604020202020204" pitchFamily="34" charset="0"/>
                <a:cs typeface="Arial" panose="020B0604020202020204" pitchFamily="34" charset="0"/>
              </a:rPr>
              <a:t>The baseline criteria for judging the alternatives should be set up. </a:t>
            </a:r>
          </a:p>
          <a:p>
            <a:r>
              <a:rPr lang="en-US" dirty="0">
                <a:solidFill>
                  <a:srgbClr val="FFFFFF"/>
                </a:solidFill>
                <a:latin typeface="Arial" panose="020B0604020202020204" pitchFamily="34" charset="0"/>
                <a:cs typeface="Arial" panose="020B0604020202020204" pitchFamily="34" charset="0"/>
              </a:rPr>
              <a:t>When it comes to defining the criteria, </a:t>
            </a:r>
            <a:r>
              <a:rPr lang="en-US" dirty="0" err="1">
                <a:solidFill>
                  <a:srgbClr val="FFFFFF"/>
                </a:solidFill>
                <a:latin typeface="Arial" panose="020B0604020202020204" pitchFamily="34" charset="0"/>
                <a:cs typeface="Arial" panose="020B0604020202020204" pitchFamily="34" charset="0"/>
              </a:rPr>
              <a:t>organisational</a:t>
            </a:r>
            <a:r>
              <a:rPr lang="en-US" dirty="0">
                <a:solidFill>
                  <a:srgbClr val="FFFFFF"/>
                </a:solidFill>
                <a:latin typeface="Arial" panose="020B0604020202020204" pitchFamily="34" charset="0"/>
                <a:cs typeface="Arial" panose="020B0604020202020204" pitchFamily="34" charset="0"/>
              </a:rPr>
              <a:t> goals as well as the culture should be taken into consideration.</a:t>
            </a:r>
          </a:p>
          <a:p>
            <a:endParaRPr lang="en-US" dirty="0">
              <a:solidFill>
                <a:srgbClr val="FFFFFF"/>
              </a:solidFill>
            </a:endParaRPr>
          </a:p>
        </p:txBody>
      </p:sp>
      <p:pic>
        <p:nvPicPr>
          <p:cNvPr id="5" name="Picture 4" descr="Pen placed on top of a signature line">
            <a:extLst>
              <a:ext uri="{FF2B5EF4-FFF2-40B4-BE49-F238E27FC236}">
                <a16:creationId xmlns:a16="http://schemas.microsoft.com/office/drawing/2014/main" id="{B9DCCBDB-C0A6-047F-52E0-083908617C08}"/>
              </a:ext>
            </a:extLst>
          </p:cNvPr>
          <p:cNvPicPr>
            <a:picLocks noChangeAspect="1"/>
          </p:cNvPicPr>
          <p:nvPr/>
        </p:nvPicPr>
        <p:blipFill rotWithShape="1">
          <a:blip r:embed="rId2"/>
          <a:srcRect l="52367" r="2473" b="-1"/>
          <a:stretch/>
        </p:blipFill>
        <p:spPr>
          <a:xfrm>
            <a:off x="7552266" y="10"/>
            <a:ext cx="4639734" cy="6857990"/>
          </a:xfrm>
          <a:prstGeom prst="rect">
            <a:avLst/>
          </a:prstGeom>
        </p:spPr>
      </p:pic>
    </p:spTree>
    <p:extLst>
      <p:ext uri="{BB962C8B-B14F-4D97-AF65-F5344CB8AC3E}">
        <p14:creationId xmlns:p14="http://schemas.microsoft.com/office/powerpoint/2010/main" val="176424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F70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24128" y="585216"/>
            <a:ext cx="6007027" cy="1499616"/>
          </a:xfrm>
        </p:spPr>
        <p:txBody>
          <a:bodyPr>
            <a:normAutofit/>
          </a:bodyPr>
          <a:lstStyle/>
          <a:p>
            <a:r>
              <a:rPr lang="en-US" sz="3500" b="1" dirty="0">
                <a:solidFill>
                  <a:srgbClr val="FFFFFF"/>
                </a:solidFill>
              </a:rPr>
              <a:t>Step 4: Brainstorm and </a:t>
            </a:r>
            <a:r>
              <a:rPr lang="en-US" sz="3500" b="1" dirty="0" err="1">
                <a:solidFill>
                  <a:srgbClr val="FFFFFF"/>
                </a:solidFill>
              </a:rPr>
              <a:t>analyse</a:t>
            </a:r>
            <a:r>
              <a:rPr lang="en-US" sz="3500" b="1" dirty="0">
                <a:solidFill>
                  <a:srgbClr val="FFFFFF"/>
                </a:solidFill>
              </a:rPr>
              <a:t> the different choices</a:t>
            </a:r>
            <a:br>
              <a:rPr lang="en-US" sz="3500" b="1" dirty="0">
                <a:solidFill>
                  <a:srgbClr val="FFFFFF"/>
                </a:solidFill>
              </a:rPr>
            </a:br>
            <a:endParaRPr lang="en-US" sz="3500" dirty="0">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024128" y="2286000"/>
            <a:ext cx="6007027" cy="4023360"/>
          </a:xfrm>
        </p:spPr>
        <p:txBody>
          <a:bodyPr>
            <a:normAutofit/>
          </a:bodyPr>
          <a:lstStyle/>
          <a:p>
            <a:r>
              <a:rPr lang="en-US" dirty="0">
                <a:solidFill>
                  <a:srgbClr val="FFFFFF"/>
                </a:solidFill>
                <a:latin typeface="Arial" panose="020B0604020202020204" pitchFamily="34" charset="0"/>
                <a:cs typeface="Arial" panose="020B0604020202020204" pitchFamily="34" charset="0"/>
              </a:rPr>
              <a:t>Brainstorming:  list down all the ideas </a:t>
            </a:r>
          </a:p>
          <a:p>
            <a:r>
              <a:rPr lang="en-US" dirty="0">
                <a:solidFill>
                  <a:srgbClr val="FFFFFF"/>
                </a:solidFill>
                <a:latin typeface="Arial" panose="020B0604020202020204" pitchFamily="34" charset="0"/>
                <a:cs typeface="Arial" panose="020B0604020202020204" pitchFamily="34" charset="0"/>
              </a:rPr>
              <a:t>Before the idea generation step, it is vital to understand the causes of the problem and </a:t>
            </a:r>
            <a:r>
              <a:rPr lang="en-US" dirty="0" err="1">
                <a:solidFill>
                  <a:srgbClr val="FFFFFF"/>
                </a:solidFill>
                <a:latin typeface="Arial" panose="020B0604020202020204" pitchFamily="34" charset="0"/>
                <a:cs typeface="Arial" panose="020B0604020202020204" pitchFamily="34" charset="0"/>
              </a:rPr>
              <a:t>prioritise</a:t>
            </a:r>
            <a:r>
              <a:rPr lang="en-US" dirty="0">
                <a:solidFill>
                  <a:srgbClr val="FFFFFF"/>
                </a:solidFill>
                <a:latin typeface="Arial" panose="020B0604020202020204" pitchFamily="34" charset="0"/>
                <a:cs typeface="Arial" panose="020B0604020202020204" pitchFamily="34" charset="0"/>
              </a:rPr>
              <a:t> the causes.</a:t>
            </a:r>
          </a:p>
          <a:p>
            <a:r>
              <a:rPr lang="en-US" dirty="0">
                <a:solidFill>
                  <a:srgbClr val="FFFFFF"/>
                </a:solidFill>
                <a:latin typeface="Arial" panose="020B0604020202020204" pitchFamily="34" charset="0"/>
                <a:cs typeface="Arial" panose="020B0604020202020204" pitchFamily="34" charset="0"/>
              </a:rPr>
              <a:t>Then, move on generating all possible solutions (alternatives) for the problem at hand.</a:t>
            </a:r>
          </a:p>
          <a:p>
            <a:endParaRPr lang="en-US" dirty="0">
              <a:solidFill>
                <a:srgbClr val="FFFFFF"/>
              </a:solidFill>
            </a:endParaRPr>
          </a:p>
        </p:txBody>
      </p:sp>
      <p:pic>
        <p:nvPicPr>
          <p:cNvPr id="5" name="Picture 4" descr="People working on ideas">
            <a:extLst>
              <a:ext uri="{FF2B5EF4-FFF2-40B4-BE49-F238E27FC236}">
                <a16:creationId xmlns:a16="http://schemas.microsoft.com/office/drawing/2014/main" id="{319CE4E4-0E2E-B11B-F1B9-F1E3196665B3}"/>
              </a:ext>
            </a:extLst>
          </p:cNvPr>
          <p:cNvPicPr>
            <a:picLocks noChangeAspect="1"/>
          </p:cNvPicPr>
          <p:nvPr/>
        </p:nvPicPr>
        <p:blipFill rotWithShape="1">
          <a:blip r:embed="rId3"/>
          <a:srcRect l="23857" r="31830" b="2"/>
          <a:stretch/>
        </p:blipFill>
        <p:spPr>
          <a:xfrm>
            <a:off x="7552266" y="10"/>
            <a:ext cx="4639734" cy="6857990"/>
          </a:xfrm>
          <a:prstGeom prst="rect">
            <a:avLst/>
          </a:prstGeom>
        </p:spPr>
      </p:pic>
    </p:spTree>
    <p:extLst>
      <p:ext uri="{BB962C8B-B14F-4D97-AF65-F5344CB8AC3E}">
        <p14:creationId xmlns:p14="http://schemas.microsoft.com/office/powerpoint/2010/main" val="1866208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94E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24128" y="585216"/>
            <a:ext cx="6007027" cy="1499616"/>
          </a:xfrm>
        </p:spPr>
        <p:txBody>
          <a:bodyPr>
            <a:normAutofit/>
          </a:bodyPr>
          <a:lstStyle/>
          <a:p>
            <a:r>
              <a:rPr lang="en-US" sz="3500" b="1" dirty="0">
                <a:solidFill>
                  <a:srgbClr val="FFFFFF"/>
                </a:solidFill>
              </a:rPr>
              <a:t>Step 5: Evaluation of alternatives</a:t>
            </a:r>
            <a:br>
              <a:rPr lang="en-US" sz="3500" b="1" dirty="0">
                <a:solidFill>
                  <a:srgbClr val="FFFFFF"/>
                </a:solidFill>
              </a:rPr>
            </a:br>
            <a:endParaRPr lang="en-US" sz="3500" dirty="0">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024128" y="2286000"/>
            <a:ext cx="6007027" cy="4023360"/>
          </a:xfrm>
        </p:spPr>
        <p:txBody>
          <a:bodyPr>
            <a:normAutofit/>
          </a:bodyPr>
          <a:lstStyle/>
          <a:p>
            <a:r>
              <a:rPr lang="en-US" dirty="0">
                <a:solidFill>
                  <a:srgbClr val="FFFFFF"/>
                </a:solidFill>
                <a:latin typeface="Arial" panose="020B0604020202020204" pitchFamily="34" charset="0"/>
                <a:cs typeface="Arial" panose="020B0604020202020204" pitchFamily="34" charset="0"/>
              </a:rPr>
              <a:t>Use your judgment principles and decision-making criteria to evaluate each alternative. </a:t>
            </a:r>
          </a:p>
          <a:p>
            <a:r>
              <a:rPr lang="en-US" dirty="0">
                <a:solidFill>
                  <a:srgbClr val="FFFFFF"/>
                </a:solidFill>
                <a:latin typeface="Arial" panose="020B0604020202020204" pitchFamily="34" charset="0"/>
                <a:cs typeface="Arial" panose="020B0604020202020204" pitchFamily="34" charset="0"/>
              </a:rPr>
              <a:t>In this step, experience and effectiveness of the judgment principles come into play. </a:t>
            </a:r>
          </a:p>
          <a:p>
            <a:r>
              <a:rPr lang="en-US" dirty="0">
                <a:solidFill>
                  <a:srgbClr val="FFFFFF"/>
                </a:solidFill>
                <a:latin typeface="Arial" panose="020B0604020202020204" pitchFamily="34" charset="0"/>
                <a:cs typeface="Arial" panose="020B0604020202020204" pitchFamily="34" charset="0"/>
              </a:rPr>
              <a:t>You need to compare each alternative for their positives and negatives.</a:t>
            </a:r>
          </a:p>
        </p:txBody>
      </p:sp>
      <p:pic>
        <p:nvPicPr>
          <p:cNvPr id="5" name="Picture 4" descr="Drawings on colourful paper">
            <a:extLst>
              <a:ext uri="{FF2B5EF4-FFF2-40B4-BE49-F238E27FC236}">
                <a16:creationId xmlns:a16="http://schemas.microsoft.com/office/drawing/2014/main" id="{4D9E5B9E-47A6-3D5E-C1BB-EBA644BF3A08}"/>
              </a:ext>
            </a:extLst>
          </p:cNvPr>
          <p:cNvPicPr>
            <a:picLocks noChangeAspect="1"/>
          </p:cNvPicPr>
          <p:nvPr/>
        </p:nvPicPr>
        <p:blipFill rotWithShape="1">
          <a:blip r:embed="rId3"/>
          <a:srcRect l="17292" r="37548" b="-1"/>
          <a:stretch/>
        </p:blipFill>
        <p:spPr>
          <a:xfrm>
            <a:off x="7552266" y="10"/>
            <a:ext cx="4639734" cy="6857990"/>
          </a:xfrm>
          <a:prstGeom prst="rect">
            <a:avLst/>
          </a:prstGeom>
        </p:spPr>
      </p:pic>
    </p:spTree>
    <p:extLst>
      <p:ext uri="{BB962C8B-B14F-4D97-AF65-F5344CB8AC3E}">
        <p14:creationId xmlns:p14="http://schemas.microsoft.com/office/powerpoint/2010/main" val="1283181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86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4256" y="4767072"/>
            <a:ext cx="6594189" cy="1625210"/>
          </a:xfrm>
        </p:spPr>
        <p:txBody>
          <a:bodyPr>
            <a:normAutofit/>
          </a:bodyPr>
          <a:lstStyle/>
          <a:p>
            <a:pPr algn="r"/>
            <a:r>
              <a:rPr lang="en-US" sz="3900" b="1">
                <a:solidFill>
                  <a:srgbClr val="FFFFFF"/>
                </a:solidFill>
              </a:rPr>
              <a:t>Step 6: Select the best alternative</a:t>
            </a:r>
            <a:br>
              <a:rPr lang="en-US" sz="3900" b="1">
                <a:solidFill>
                  <a:srgbClr val="FFFFFF"/>
                </a:solidFill>
              </a:rPr>
            </a:br>
            <a:endParaRPr lang="en-US" sz="3900">
              <a:solidFill>
                <a:srgbClr val="FFFFFF"/>
              </a:solidFill>
            </a:endParaRPr>
          </a:p>
        </p:txBody>
      </p:sp>
      <p:pic>
        <p:nvPicPr>
          <p:cNvPr id="5" name="Picture 4" descr="One glowing light up arrow among other down arrows on green pastel colour background">
            <a:extLst>
              <a:ext uri="{FF2B5EF4-FFF2-40B4-BE49-F238E27FC236}">
                <a16:creationId xmlns:a16="http://schemas.microsoft.com/office/drawing/2014/main" id="{BA425178-0E17-57ED-6987-A5E5FCD0C9EB}"/>
              </a:ext>
            </a:extLst>
          </p:cNvPr>
          <p:cNvPicPr>
            <a:picLocks noChangeAspect="1"/>
          </p:cNvPicPr>
          <p:nvPr/>
        </p:nvPicPr>
        <p:blipFill rotWithShape="1">
          <a:blip r:embed="rId2"/>
          <a:srcRect t="22410" r="1" b="1"/>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029319" y="917725"/>
            <a:ext cx="3424739" cy="4852362"/>
          </a:xfrm>
        </p:spPr>
        <p:txBody>
          <a:bodyPr anchor="ctr">
            <a:normAutofit/>
          </a:bodyPr>
          <a:lstStyle/>
          <a:p>
            <a:r>
              <a:rPr lang="en-US" dirty="0">
                <a:solidFill>
                  <a:srgbClr val="FFFFFF"/>
                </a:solidFill>
                <a:latin typeface="Arial" panose="020B0604020202020204" pitchFamily="34" charset="0"/>
                <a:cs typeface="Arial" panose="020B0604020202020204" pitchFamily="34" charset="0"/>
              </a:rPr>
              <a:t>Once you go through from Step 1 to Step 5, this step is easy. </a:t>
            </a:r>
          </a:p>
          <a:p>
            <a:r>
              <a:rPr lang="en-US" dirty="0">
                <a:solidFill>
                  <a:srgbClr val="FFFFFF"/>
                </a:solidFill>
                <a:latin typeface="Arial" panose="020B0604020202020204" pitchFamily="34" charset="0"/>
                <a:cs typeface="Arial" panose="020B0604020202020204" pitchFamily="34" charset="0"/>
              </a:rPr>
              <a:t>In addition, the selection of the best alternative is an informed decision since you have already followed a methodology to derive and select the best alternative.</a:t>
            </a:r>
          </a:p>
        </p:txBody>
      </p:sp>
    </p:spTree>
    <p:extLst>
      <p:ext uri="{BB962C8B-B14F-4D97-AF65-F5344CB8AC3E}">
        <p14:creationId xmlns:p14="http://schemas.microsoft.com/office/powerpoint/2010/main" val="1659367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1024128" y="585216"/>
            <a:ext cx="8018272" cy="1499616"/>
          </a:xfrm>
        </p:spPr>
        <p:txBody>
          <a:bodyPr>
            <a:normAutofit/>
          </a:bodyPr>
          <a:lstStyle/>
          <a:p>
            <a:r>
              <a:rPr lang="en-US" b="1"/>
              <a:t>Step 7: Execute the decision</a:t>
            </a:r>
            <a:br>
              <a:rPr lang="en-US" b="1"/>
            </a:br>
            <a:endParaRPr lang="en-US"/>
          </a:p>
        </p:txBody>
      </p:sp>
      <p:sp>
        <p:nvSpPr>
          <p:cNvPr id="2" name="Content Placeholder 1"/>
          <p:cNvSpPr>
            <a:spLocks noGrp="1"/>
          </p:cNvSpPr>
          <p:nvPr>
            <p:ph idx="1"/>
          </p:nvPr>
        </p:nvSpPr>
        <p:spPr>
          <a:xfrm>
            <a:off x="1024128" y="2286000"/>
            <a:ext cx="8018271" cy="4023360"/>
          </a:xfrm>
        </p:spPr>
        <p:txBody>
          <a:bodyPr>
            <a:normAutofit/>
          </a:bodyPr>
          <a:lstStyle/>
          <a:p>
            <a:endParaRPr lang="en-US"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Convert your decision into a plan or a sequence of activities. </a:t>
            </a:r>
          </a:p>
          <a:p>
            <a:r>
              <a:rPr lang="en-US" dirty="0">
                <a:latin typeface="Arial" panose="020B0604020202020204" pitchFamily="34" charset="0"/>
                <a:cs typeface="Arial" panose="020B0604020202020204" pitchFamily="34" charset="0"/>
              </a:rPr>
              <a:t>Then the execution of the plan can be undertaken, either by management themselves or with the help of subordinates.</a:t>
            </a:r>
          </a:p>
          <a:p>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1546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D890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24128" y="585216"/>
            <a:ext cx="6007027" cy="1499616"/>
          </a:xfrm>
        </p:spPr>
        <p:txBody>
          <a:bodyPr>
            <a:normAutofit/>
          </a:bodyPr>
          <a:lstStyle/>
          <a:p>
            <a:r>
              <a:rPr lang="en-US" sz="3900" b="1" dirty="0">
                <a:solidFill>
                  <a:srgbClr val="FFFFFF"/>
                </a:solidFill>
              </a:rPr>
              <a:t>Step 8: Evaluate the results</a:t>
            </a:r>
            <a:br>
              <a:rPr lang="en-US" sz="3900" b="1" dirty="0">
                <a:solidFill>
                  <a:srgbClr val="FFFFFF"/>
                </a:solidFill>
              </a:rPr>
            </a:br>
            <a:endParaRPr lang="en-US" sz="3900" dirty="0">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024128" y="2286000"/>
            <a:ext cx="6007027" cy="4023360"/>
          </a:xfrm>
        </p:spPr>
        <p:txBody>
          <a:bodyPr>
            <a:normAutofit/>
          </a:bodyPr>
          <a:lstStyle/>
          <a:p>
            <a:r>
              <a:rPr lang="en-US" dirty="0">
                <a:solidFill>
                  <a:srgbClr val="FFFFFF"/>
                </a:solidFill>
                <a:latin typeface="Arial" panose="020B0604020202020204" pitchFamily="34" charset="0"/>
                <a:cs typeface="Arial" panose="020B0604020202020204" pitchFamily="34" charset="0"/>
              </a:rPr>
              <a:t>Evaluate the outcome of the decision. </a:t>
            </a:r>
          </a:p>
          <a:p>
            <a:r>
              <a:rPr lang="en-US" dirty="0">
                <a:solidFill>
                  <a:srgbClr val="FFFFFF"/>
                </a:solidFill>
                <a:latin typeface="Arial" panose="020B0604020202020204" pitchFamily="34" charset="0"/>
                <a:cs typeface="Arial" panose="020B0604020202020204" pitchFamily="34" charset="0"/>
              </a:rPr>
              <a:t>Determine whether there is anything that could be learnt, and if so, correct in future decision making. </a:t>
            </a:r>
          </a:p>
        </p:txBody>
      </p:sp>
      <p:pic>
        <p:nvPicPr>
          <p:cNvPr id="5" name="Picture 4" descr="Wood human figure">
            <a:extLst>
              <a:ext uri="{FF2B5EF4-FFF2-40B4-BE49-F238E27FC236}">
                <a16:creationId xmlns:a16="http://schemas.microsoft.com/office/drawing/2014/main" id="{E1D455B3-7C61-AEFE-9E14-7D78676B3984}"/>
              </a:ext>
            </a:extLst>
          </p:cNvPr>
          <p:cNvPicPr>
            <a:picLocks noChangeAspect="1"/>
          </p:cNvPicPr>
          <p:nvPr/>
        </p:nvPicPr>
        <p:blipFill rotWithShape="1">
          <a:blip r:embed="rId3"/>
          <a:srcRect l="2134" r="52706" b="-1"/>
          <a:stretch/>
        </p:blipFill>
        <p:spPr>
          <a:xfrm>
            <a:off x="7552266" y="10"/>
            <a:ext cx="4639734" cy="6857990"/>
          </a:xfrm>
          <a:prstGeom prst="rect">
            <a:avLst/>
          </a:prstGeom>
        </p:spPr>
      </p:pic>
    </p:spTree>
    <p:extLst>
      <p:ext uri="{BB962C8B-B14F-4D97-AF65-F5344CB8AC3E}">
        <p14:creationId xmlns:p14="http://schemas.microsoft.com/office/powerpoint/2010/main" val="3115042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85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arrows going to the red target">
            <a:extLst>
              <a:ext uri="{FF2B5EF4-FFF2-40B4-BE49-F238E27FC236}">
                <a16:creationId xmlns:a16="http://schemas.microsoft.com/office/drawing/2014/main" id="{17B4CE7A-ED5C-2C61-B2EC-12ACB40081D1}"/>
              </a:ext>
            </a:extLst>
          </p:cNvPr>
          <p:cNvPicPr>
            <a:picLocks noChangeAspect="1"/>
          </p:cNvPicPr>
          <p:nvPr/>
        </p:nvPicPr>
        <p:blipFill rotWithShape="1">
          <a:blip r:embed="rId2"/>
          <a:srcRect r="1" b="12822"/>
          <a:stretch/>
        </p:blipFill>
        <p:spPr>
          <a:xfrm>
            <a:off x="327547" y="321733"/>
            <a:ext cx="7058306" cy="4107392"/>
          </a:xfrm>
          <a:prstGeom prst="rect">
            <a:avLst/>
          </a:prstGeom>
        </p:spPr>
      </p:pic>
      <p:sp>
        <p:nvSpPr>
          <p:cNvPr id="17" name="Rectangle 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029319" y="917725"/>
            <a:ext cx="3424739" cy="4852362"/>
          </a:xfrm>
        </p:spPr>
        <p:txBody>
          <a:bodyPr anchor="ctr">
            <a:normAutofit/>
          </a:bodyPr>
          <a:lstStyle/>
          <a:p>
            <a:r>
              <a:rPr lang="en-US" sz="1900" dirty="0">
                <a:solidFill>
                  <a:srgbClr val="FFFFFF"/>
                </a:solidFill>
                <a:latin typeface="Arial" panose="020B0604020202020204" pitchFamily="34" charset="0"/>
                <a:cs typeface="Arial" panose="020B0604020202020204" pitchFamily="34" charset="0"/>
              </a:rPr>
              <a:t>When it comes to making decisions, one should always weigh the positive and negative business consequences and should </a:t>
            </a:r>
            <a:r>
              <a:rPr lang="en-US" sz="1900" dirty="0" err="1">
                <a:solidFill>
                  <a:srgbClr val="FFFFFF"/>
                </a:solidFill>
                <a:latin typeface="Arial" panose="020B0604020202020204" pitchFamily="34" charset="0"/>
                <a:cs typeface="Arial" panose="020B0604020202020204" pitchFamily="34" charset="0"/>
              </a:rPr>
              <a:t>favour</a:t>
            </a:r>
            <a:r>
              <a:rPr lang="en-US" sz="1900" dirty="0">
                <a:solidFill>
                  <a:srgbClr val="FFFFFF"/>
                </a:solidFill>
                <a:latin typeface="Arial" panose="020B0604020202020204" pitchFamily="34" charset="0"/>
                <a:cs typeface="Arial" panose="020B0604020202020204" pitchFamily="34" charset="0"/>
              </a:rPr>
              <a:t> the positive outcomes.</a:t>
            </a:r>
          </a:p>
          <a:p>
            <a:r>
              <a:rPr lang="en-US" sz="1900" dirty="0">
                <a:solidFill>
                  <a:srgbClr val="FFFFFF"/>
                </a:solidFill>
                <a:latin typeface="Arial" panose="020B0604020202020204" pitchFamily="34" charset="0"/>
                <a:cs typeface="Arial" panose="020B0604020202020204" pitchFamily="34" charset="0"/>
              </a:rPr>
              <a:t>However, not all decisions result in an easy path.  There are occasions when management are faced with </a:t>
            </a:r>
            <a:r>
              <a:rPr lang="en-US" sz="2000" dirty="0">
                <a:solidFill>
                  <a:srgbClr val="FFFFFF"/>
                </a:solidFill>
                <a:latin typeface="Arial" panose="020B0604020202020204" pitchFamily="34" charset="0"/>
                <a:cs typeface="Arial" panose="020B0604020202020204" pitchFamily="34" charset="0"/>
              </a:rPr>
              <a:t>confrontation</a:t>
            </a:r>
            <a:r>
              <a:rPr lang="en-US" sz="1900" dirty="0">
                <a:solidFill>
                  <a:srgbClr val="FFFFFF"/>
                </a:solidFill>
                <a:latin typeface="Arial" panose="020B0604020202020204" pitchFamily="34" charset="0"/>
                <a:cs typeface="Arial" panose="020B0604020202020204" pitchFamily="34" charset="0"/>
              </a:rPr>
              <a:t> after making the tough decision.</a:t>
            </a:r>
          </a:p>
          <a:p>
            <a:r>
              <a:rPr lang="en-US" sz="1900" dirty="0">
                <a:solidFill>
                  <a:srgbClr val="FFFFFF"/>
                </a:solidFill>
                <a:latin typeface="Arial" panose="020B0604020202020204" pitchFamily="34" charset="0"/>
                <a:cs typeface="Arial" panose="020B0604020202020204" pitchFamily="34" charset="0"/>
              </a:rPr>
              <a:t>But, making the decisions and accepting its consequences is an important aspect of the decision making process</a:t>
            </a:r>
          </a:p>
          <a:p>
            <a:endParaRPr lang="en-US" sz="1900" dirty="0">
              <a:solidFill>
                <a:srgbClr val="FFFFFF"/>
              </a:solidFill>
            </a:endParaRPr>
          </a:p>
        </p:txBody>
      </p:sp>
    </p:spTree>
    <p:extLst>
      <p:ext uri="{BB962C8B-B14F-4D97-AF65-F5344CB8AC3E}">
        <p14:creationId xmlns:p14="http://schemas.microsoft.com/office/powerpoint/2010/main" val="1966562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dirty="0">
                <a:solidFill>
                  <a:srgbClr val="FFFFFF"/>
                </a:solidFill>
              </a:rPr>
              <a:t>How does Accounting aid the Decision Making Process?</a:t>
            </a:r>
          </a:p>
        </p:txBody>
      </p:sp>
      <p:pic>
        <p:nvPicPr>
          <p:cNvPr id="5" name="Picture 4" descr="Codes on papers">
            <a:extLst>
              <a:ext uri="{FF2B5EF4-FFF2-40B4-BE49-F238E27FC236}">
                <a16:creationId xmlns:a16="http://schemas.microsoft.com/office/drawing/2014/main" id="{24B576FF-7185-6F5D-F98E-3DD1C016B367}"/>
              </a:ext>
            </a:extLst>
          </p:cNvPr>
          <p:cNvPicPr>
            <a:picLocks noChangeAspect="1"/>
          </p:cNvPicPr>
          <p:nvPr/>
        </p:nvPicPr>
        <p:blipFill rotWithShape="1">
          <a:blip r:embed="rId2"/>
          <a:srcRect l="2295" r="348" b="1"/>
          <a:stretch/>
        </p:blipFill>
        <p:spPr>
          <a:xfrm>
            <a:off x="327547" y="321733"/>
            <a:ext cx="5688020" cy="3899748"/>
          </a:xfrm>
          <a:prstGeom prst="rect">
            <a:avLst/>
          </a:prstGeom>
        </p:spPr>
      </p:pic>
      <p:sp>
        <p:nvSpPr>
          <p:cNvPr id="18" name="Rectangle 17">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9543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p>
          <a:p>
            <a:r>
              <a:rPr lang="en-GB" sz="2000" dirty="0">
                <a:solidFill>
                  <a:srgbClr val="FFFFFF"/>
                </a:solidFill>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p>
          <a:p>
            <a:r>
              <a:rPr lang="en-GB" sz="2000" dirty="0">
                <a:solidFill>
                  <a:srgbClr val="FFFFFF"/>
                </a:solidFill>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p>
        </p:txBody>
      </p:sp>
    </p:spTree>
    <p:extLst>
      <p:ext uri="{BB962C8B-B14F-4D97-AF65-F5344CB8AC3E}">
        <p14:creationId xmlns:p14="http://schemas.microsoft.com/office/powerpoint/2010/main" val="3410675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0CEEB37A-773B-6C86-24F7-04B7B4D504AF}"/>
              </a:ext>
            </a:extLst>
          </p:cNvPr>
          <p:cNvPicPr>
            <a:picLocks noChangeAspect="1"/>
          </p:cNvPicPr>
          <p:nvPr/>
        </p:nvPicPr>
        <p:blipFill rotWithShape="1">
          <a:blip r:embed="rId2"/>
          <a:srcRect l="1320" r="1322" b="1"/>
          <a:stretch/>
        </p:blipFill>
        <p:spPr>
          <a:xfrm>
            <a:off x="327547" y="321733"/>
            <a:ext cx="5688020" cy="3899748"/>
          </a:xfrm>
          <a:prstGeom prst="rect">
            <a:avLst/>
          </a:prstGeom>
        </p:spPr>
      </p:pic>
      <p:sp>
        <p:nvSpPr>
          <p:cNvPr id="25" name="Rectangle 2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7476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713508"/>
            <a:ext cx="4724573" cy="5493327"/>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You must learn the meaning of the words and symbols used by accountants. Many people with little knowledge of accounting must interpret accounting data.</a:t>
            </a:r>
          </a:p>
          <a:p>
            <a:endParaRPr lang="en-GB" sz="2000" dirty="0">
              <a:solidFill>
                <a:srgbClr val="FFFFFF"/>
              </a:solidFill>
              <a:latin typeface="Arial" panose="020B0604020202020204" pitchFamily="34" charset="0"/>
              <a:cs typeface="Arial" panose="020B0604020202020204" pitchFamily="34" charset="0"/>
            </a:endParaRPr>
          </a:p>
          <a:p>
            <a:r>
              <a:rPr lang="en-GB" sz="2000" dirty="0">
                <a:solidFill>
                  <a:srgbClr val="FFFFFF"/>
                </a:solidFill>
                <a:latin typeface="Arial" panose="020B0604020202020204" pitchFamily="34" charset="0"/>
                <a:cs typeface="Arial" panose="020B0604020202020204" pitchFamily="34" charset="0"/>
              </a:rPr>
              <a:t>Accounting has been defined as the process of identifying, measuring, recording and communicating economic information to permit informed judgements and economic decisions. </a:t>
            </a:r>
          </a:p>
          <a:p>
            <a:endParaRPr lang="en-GB" sz="2000" dirty="0">
              <a:solidFill>
                <a:srgbClr val="FFFFFF"/>
              </a:solidFill>
              <a:latin typeface="Arial" panose="020B0604020202020204" pitchFamily="34" charset="0"/>
              <a:cs typeface="Arial" panose="020B0604020202020204" pitchFamily="34" charset="0"/>
            </a:endParaRPr>
          </a:p>
          <a:p>
            <a:r>
              <a:rPr lang="en-GB" sz="2000" dirty="0">
                <a:solidFill>
                  <a:srgbClr val="FFFFFF"/>
                </a:solidFill>
                <a:latin typeface="Arial" panose="020B0604020202020204" pitchFamily="34" charset="0"/>
                <a:cs typeface="Arial" panose="020B0604020202020204" pitchFamily="34" charset="0"/>
              </a:rPr>
              <a:t>The primary purpose of accounting is to help managers make economic decisions. In our society resources must be allocated among and within all kinds of entities. </a:t>
            </a:r>
          </a:p>
        </p:txBody>
      </p:sp>
    </p:spTree>
    <p:extLst>
      <p:ext uri="{BB962C8B-B14F-4D97-AF65-F5344CB8AC3E}">
        <p14:creationId xmlns:p14="http://schemas.microsoft.com/office/powerpoint/2010/main" val="2922901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FA5811A9-AFA5-7A95-D423-2ED07684EFDC}"/>
              </a:ext>
            </a:extLst>
          </p:cNvPr>
          <p:cNvPicPr>
            <a:picLocks noChangeAspect="1"/>
          </p:cNvPicPr>
          <p:nvPr/>
        </p:nvPicPr>
        <p:blipFill rotWithShape="1">
          <a:blip r:embed="rId2"/>
          <a:srcRect r="1" b="3417"/>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029319" y="917725"/>
            <a:ext cx="3424739" cy="4852362"/>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Accounting information provides the basis for making decisions about resource allocation. To be useful, data must be identified, measured, recorded, classified, summarised and communicated to potential users.</a:t>
            </a:r>
          </a:p>
          <a:p>
            <a:r>
              <a:rPr lang="en-GB" dirty="0">
                <a:solidFill>
                  <a:srgbClr val="FFFFFF"/>
                </a:solidFill>
                <a:latin typeface="Arial" panose="020B0604020202020204" pitchFamily="34" charset="0"/>
                <a:cs typeface="Arial" panose="020B0604020202020204" pitchFamily="34" charset="0"/>
              </a:rPr>
              <a:t>These are the critical elements of accounting.</a:t>
            </a:r>
          </a:p>
          <a:p>
            <a:endParaRPr lang="en-GB" dirty="0">
              <a:solidFill>
                <a:srgbClr val="FFFFFF"/>
              </a:solidFill>
            </a:endParaRPr>
          </a:p>
        </p:txBody>
      </p:sp>
    </p:spTree>
    <p:extLst>
      <p:ext uri="{BB962C8B-B14F-4D97-AF65-F5344CB8AC3E}">
        <p14:creationId xmlns:p14="http://schemas.microsoft.com/office/powerpoint/2010/main" val="3332154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D50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sz="4600" b="1">
                <a:solidFill>
                  <a:srgbClr val="FFFFFF"/>
                </a:solidFill>
              </a:rPr>
              <a:t>The potential users of accounting information</a:t>
            </a:r>
            <a:endParaRPr lang="en-GB" sz="4600">
              <a:solidFill>
                <a:srgbClr val="FFFFFF"/>
              </a:solidFill>
            </a:endParaRPr>
          </a:p>
        </p:txBody>
      </p:sp>
      <p:pic>
        <p:nvPicPr>
          <p:cNvPr id="5" name="Picture 4" descr="Angled shot of pen on a graph">
            <a:extLst>
              <a:ext uri="{FF2B5EF4-FFF2-40B4-BE49-F238E27FC236}">
                <a16:creationId xmlns:a16="http://schemas.microsoft.com/office/drawing/2014/main" id="{AB4D38ED-6A8F-220A-E73B-CABBB8C0E055}"/>
              </a:ext>
            </a:extLst>
          </p:cNvPr>
          <p:cNvPicPr>
            <a:picLocks noChangeAspect="1"/>
          </p:cNvPicPr>
          <p:nvPr/>
        </p:nvPicPr>
        <p:blipFill rotWithShape="1">
          <a:blip r:embed="rId2"/>
          <a:srcRect t="6410" r="1" b="6411"/>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029319" y="917725"/>
            <a:ext cx="3424739" cy="4852362"/>
          </a:xfrm>
        </p:spPr>
        <p:txBody>
          <a:bodyPr anchor="ctr">
            <a:noAutofit/>
          </a:bodyPr>
          <a:lstStyle/>
          <a:p>
            <a:r>
              <a:rPr lang="en-GB" sz="2000" dirty="0">
                <a:solidFill>
                  <a:srgbClr val="FFFFFF"/>
                </a:solidFill>
                <a:latin typeface="Arial" panose="020B0604020202020204" pitchFamily="34" charset="0"/>
                <a:cs typeface="Arial" panose="020B0604020202020204" pitchFamily="34" charset="0"/>
              </a:rPr>
              <a:t>The ultimate objective of accounting is to provide information in reports which can be used by </a:t>
            </a:r>
            <a:r>
              <a:rPr lang="en-GB" sz="2000" b="1" dirty="0">
                <a:solidFill>
                  <a:srgbClr val="FFFFFF"/>
                </a:solidFill>
                <a:latin typeface="Arial" panose="020B0604020202020204" pitchFamily="34" charset="0"/>
                <a:cs typeface="Arial" panose="020B0604020202020204" pitchFamily="34" charset="0"/>
              </a:rPr>
              <a:t>internal </a:t>
            </a:r>
            <a:r>
              <a:rPr lang="en-GB" sz="2000" dirty="0">
                <a:solidFill>
                  <a:srgbClr val="FFFFFF"/>
                </a:solidFill>
                <a:latin typeface="Arial" panose="020B0604020202020204" pitchFamily="34" charset="0"/>
                <a:cs typeface="Arial" panose="020B0604020202020204" pitchFamily="34" charset="0"/>
              </a:rPr>
              <a:t>and </a:t>
            </a:r>
            <a:r>
              <a:rPr lang="en-GB" sz="2000" b="1" dirty="0">
                <a:solidFill>
                  <a:srgbClr val="FFFFFF"/>
                </a:solidFill>
                <a:latin typeface="Arial" panose="020B0604020202020204" pitchFamily="34" charset="0"/>
                <a:cs typeface="Arial" panose="020B0604020202020204" pitchFamily="34" charset="0"/>
              </a:rPr>
              <a:t>external </a:t>
            </a:r>
            <a:r>
              <a:rPr lang="en-GB" sz="2000" dirty="0">
                <a:solidFill>
                  <a:srgbClr val="FFFFFF"/>
                </a:solidFill>
                <a:latin typeface="Arial" panose="020B0604020202020204" pitchFamily="34" charset="0"/>
                <a:cs typeface="Arial" panose="020B0604020202020204" pitchFamily="34" charset="0"/>
              </a:rPr>
              <a:t>decision makers. </a:t>
            </a:r>
          </a:p>
          <a:p>
            <a:r>
              <a:rPr lang="en-GB" sz="2000" dirty="0">
                <a:solidFill>
                  <a:srgbClr val="FFFFFF"/>
                </a:solidFill>
                <a:latin typeface="Arial" panose="020B0604020202020204" pitchFamily="34" charset="0"/>
                <a:cs typeface="Arial" panose="020B0604020202020204" pitchFamily="34" charset="0"/>
              </a:rPr>
              <a:t>The preparation of this information for users (decision makers) outside the entity is called financial accounting.</a:t>
            </a:r>
          </a:p>
          <a:p>
            <a:r>
              <a:rPr lang="en-GB" sz="2000" dirty="0">
                <a:solidFill>
                  <a:srgbClr val="FFFFFF"/>
                </a:solidFill>
                <a:latin typeface="Arial" panose="020B0604020202020204" pitchFamily="34" charset="0"/>
                <a:cs typeface="Arial" panose="020B0604020202020204" pitchFamily="34" charset="0"/>
              </a:rPr>
              <a:t>The preparation of information for use by decision makers inside the entity to plan and control operations is called management accounting. Inside users means management.</a:t>
            </a:r>
          </a:p>
        </p:txBody>
      </p:sp>
    </p:spTree>
    <p:extLst>
      <p:ext uri="{BB962C8B-B14F-4D97-AF65-F5344CB8AC3E}">
        <p14:creationId xmlns:p14="http://schemas.microsoft.com/office/powerpoint/2010/main" val="19005957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972</Words>
  <Application>Microsoft Office PowerPoint</Application>
  <PresentationFormat>Widescreen</PresentationFormat>
  <Paragraphs>63</Paragraphs>
  <Slides>15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Tw Cen MT</vt:lpstr>
      <vt:lpstr>Tw Cen MT Condensed</vt:lpstr>
      <vt:lpstr>Wingdings 3</vt:lpstr>
      <vt:lpstr>Integral</vt:lpstr>
      <vt:lpstr>Accounting for Decision Making</vt:lpstr>
      <vt:lpstr>Decision Making</vt:lpstr>
      <vt:lpstr>Step 1: Identification of the purpose of the decision </vt:lpstr>
      <vt:lpstr>Step 2: Information gathering </vt:lpstr>
      <vt:lpstr>Step 3: Principles for judging the alternatives </vt:lpstr>
      <vt:lpstr>Step 4: Brainstorm and analyse the different choices </vt:lpstr>
      <vt:lpstr>Step 5: Evaluation of alternatives </vt:lpstr>
      <vt:lpstr>Step 6: Select the best alternative </vt:lpstr>
      <vt:lpstr>Step 7: Execute the decision </vt:lpstr>
      <vt:lpstr>Step 8: Evaluate the results </vt:lpstr>
      <vt:lpstr>PowerPoint Presentation</vt:lpstr>
      <vt:lpstr>How does Accounting aid the Decision Making Process?</vt:lpstr>
      <vt:lpstr>PowerPoint Presentation</vt:lpstr>
      <vt:lpstr>PowerPoint Presentation</vt:lpstr>
      <vt:lpstr>The potential users of accounting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Decision Making</dc:title>
  <dc:creator>Marie Pitson</dc:creator>
  <cp:lastModifiedBy>Marie Pitson</cp:lastModifiedBy>
  <cp:revision>2</cp:revision>
  <dcterms:created xsi:type="dcterms:W3CDTF">2016-09-27T06:38:02Z</dcterms:created>
  <dcterms:modified xsi:type="dcterms:W3CDTF">2022-08-11T08:00:01Z</dcterms:modified>
</cp:coreProperties>
</file>