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58" r:id="rId4"/>
    <p:sldId id="257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6" autoAdjust="0"/>
    <p:restoredTop sz="94660"/>
  </p:normalViewPr>
  <p:slideViewPr>
    <p:cSldViewPr snapToGrid="0">
      <p:cViewPr varScale="1">
        <p:scale>
          <a:sx n="71" d="100"/>
          <a:sy n="71" d="100"/>
        </p:scale>
        <p:origin x="75" y="4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F68042-3B40-437E-9CD5-44F875181084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6CB9E14-DB45-4896-883D-4DD75983ACB3}">
      <dgm:prSet/>
      <dgm:spPr/>
      <dgm:t>
        <a:bodyPr/>
        <a:lstStyle/>
        <a:p>
          <a:r>
            <a:rPr lang="en-GB"/>
            <a:t>A teacher is an instructional leader and authority figure in the classroom.</a:t>
          </a:r>
          <a:endParaRPr lang="en-US"/>
        </a:p>
      </dgm:t>
    </dgm:pt>
    <dgm:pt modelId="{CD0B412B-4156-4DBE-8D51-D361BBB885CA}" type="parTrans" cxnId="{3F0859ED-AFBE-49CF-ADEF-A2C5AB2E5DFA}">
      <dgm:prSet/>
      <dgm:spPr/>
      <dgm:t>
        <a:bodyPr/>
        <a:lstStyle/>
        <a:p>
          <a:endParaRPr lang="en-US"/>
        </a:p>
      </dgm:t>
    </dgm:pt>
    <dgm:pt modelId="{4A33CE65-DF0E-4C37-A94D-360BFC270CA1}" type="sibTrans" cxnId="{3F0859ED-AFBE-49CF-ADEF-A2C5AB2E5DFA}">
      <dgm:prSet/>
      <dgm:spPr/>
      <dgm:t>
        <a:bodyPr/>
        <a:lstStyle/>
        <a:p>
          <a:endParaRPr lang="en-US"/>
        </a:p>
      </dgm:t>
    </dgm:pt>
    <dgm:pt modelId="{0F7969CC-CF2F-4CB0-9955-FA0DBC61778D}">
      <dgm:prSet/>
      <dgm:spPr/>
      <dgm:t>
        <a:bodyPr/>
        <a:lstStyle/>
        <a:p>
          <a:r>
            <a:rPr lang="en-GB"/>
            <a:t>Good classroom management entails good instruction.</a:t>
          </a:r>
          <a:endParaRPr lang="en-US"/>
        </a:p>
      </dgm:t>
    </dgm:pt>
    <dgm:pt modelId="{020AFDE8-6006-42E7-B638-7DC622D82D83}" type="parTrans" cxnId="{3540FA88-5E72-462A-89C2-1DEA49015CE9}">
      <dgm:prSet/>
      <dgm:spPr/>
      <dgm:t>
        <a:bodyPr/>
        <a:lstStyle/>
        <a:p>
          <a:endParaRPr lang="en-US"/>
        </a:p>
      </dgm:t>
    </dgm:pt>
    <dgm:pt modelId="{1D41CB7F-4FF6-4E26-956B-A787EB5D68A7}" type="sibTrans" cxnId="{3540FA88-5E72-462A-89C2-1DEA49015CE9}">
      <dgm:prSet/>
      <dgm:spPr/>
      <dgm:t>
        <a:bodyPr/>
        <a:lstStyle/>
        <a:p>
          <a:endParaRPr lang="en-US"/>
        </a:p>
      </dgm:t>
    </dgm:pt>
    <dgm:pt modelId="{F26D18B8-5159-415C-AF35-D1A9B17D085D}">
      <dgm:prSet/>
      <dgm:spPr/>
      <dgm:t>
        <a:bodyPr/>
        <a:lstStyle/>
        <a:p>
          <a:r>
            <a:rPr lang="en-GB"/>
            <a:t>Ideal classroom management strategies are not only effective but cost efficient.</a:t>
          </a:r>
          <a:endParaRPr lang="en-US"/>
        </a:p>
      </dgm:t>
    </dgm:pt>
    <dgm:pt modelId="{69A86C7A-E037-4742-B7AE-60066F16B617}" type="parTrans" cxnId="{F98AA1E3-D095-4CA4-9B84-FCC05BF450EA}">
      <dgm:prSet/>
      <dgm:spPr/>
      <dgm:t>
        <a:bodyPr/>
        <a:lstStyle/>
        <a:p>
          <a:endParaRPr lang="en-US"/>
        </a:p>
      </dgm:t>
    </dgm:pt>
    <dgm:pt modelId="{443CA124-61BE-43DA-A14D-231795AA13C8}" type="sibTrans" cxnId="{F98AA1E3-D095-4CA4-9B84-FCC05BF450EA}">
      <dgm:prSet/>
      <dgm:spPr/>
      <dgm:t>
        <a:bodyPr/>
        <a:lstStyle/>
        <a:p>
          <a:endParaRPr lang="en-US"/>
        </a:p>
      </dgm:t>
    </dgm:pt>
    <dgm:pt modelId="{6FC3DE88-A2D0-4209-B5F9-29AF18B968EB}">
      <dgm:prSet/>
      <dgm:spPr/>
      <dgm:t>
        <a:bodyPr/>
        <a:lstStyle/>
        <a:p>
          <a:r>
            <a:rPr lang="en-GB"/>
            <a:t>The Idea that being proactive and preventing problems is the best approach to education.</a:t>
          </a:r>
          <a:endParaRPr lang="en-US"/>
        </a:p>
      </dgm:t>
    </dgm:pt>
    <dgm:pt modelId="{36093247-0EAC-4192-B5E7-9F434F068491}" type="parTrans" cxnId="{0523A67F-B0B9-4629-B2B2-4F97DDC70895}">
      <dgm:prSet/>
      <dgm:spPr/>
      <dgm:t>
        <a:bodyPr/>
        <a:lstStyle/>
        <a:p>
          <a:endParaRPr lang="en-US"/>
        </a:p>
      </dgm:t>
    </dgm:pt>
    <dgm:pt modelId="{1F80C867-F9F9-4606-944B-F5E0452531FC}" type="sibTrans" cxnId="{0523A67F-B0B9-4629-B2B2-4F97DDC70895}">
      <dgm:prSet/>
      <dgm:spPr/>
      <dgm:t>
        <a:bodyPr/>
        <a:lstStyle/>
        <a:p>
          <a:endParaRPr lang="en-US"/>
        </a:p>
      </dgm:t>
    </dgm:pt>
    <dgm:pt modelId="{26425806-8815-432F-868E-CB93DE15ABCE}" type="pres">
      <dgm:prSet presAssocID="{25F68042-3B40-437E-9CD5-44F875181084}" presName="linear" presStyleCnt="0">
        <dgm:presLayoutVars>
          <dgm:animLvl val="lvl"/>
          <dgm:resizeHandles val="exact"/>
        </dgm:presLayoutVars>
      </dgm:prSet>
      <dgm:spPr/>
    </dgm:pt>
    <dgm:pt modelId="{096D3466-E4DE-4A53-9E22-9A2A050D5C27}" type="pres">
      <dgm:prSet presAssocID="{E6CB9E14-DB45-4896-883D-4DD75983ACB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4C205D1-49BB-40F3-A06F-81A11A1CDF0C}" type="pres">
      <dgm:prSet presAssocID="{4A33CE65-DF0E-4C37-A94D-360BFC270CA1}" presName="spacer" presStyleCnt="0"/>
      <dgm:spPr/>
    </dgm:pt>
    <dgm:pt modelId="{724B74DF-639C-4995-B2DC-2DFB0EF37E57}" type="pres">
      <dgm:prSet presAssocID="{0F7969CC-CF2F-4CB0-9955-FA0DBC61778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A82F253F-34B2-4DDD-9C18-F684048091CB}" type="pres">
      <dgm:prSet presAssocID="{1D41CB7F-4FF6-4E26-956B-A787EB5D68A7}" presName="spacer" presStyleCnt="0"/>
      <dgm:spPr/>
    </dgm:pt>
    <dgm:pt modelId="{73A6FB37-784E-402E-9890-B5F238C0BAC7}" type="pres">
      <dgm:prSet presAssocID="{F26D18B8-5159-415C-AF35-D1A9B17D085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88CD040-CB2E-4863-B542-0F58A0EF7DE3}" type="pres">
      <dgm:prSet presAssocID="{443CA124-61BE-43DA-A14D-231795AA13C8}" presName="spacer" presStyleCnt="0"/>
      <dgm:spPr/>
    </dgm:pt>
    <dgm:pt modelId="{BABB6E39-8392-42E6-8839-F5BBF1BD9BF1}" type="pres">
      <dgm:prSet presAssocID="{6FC3DE88-A2D0-4209-B5F9-29AF18B968E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AAE593B-D548-4F62-BD54-37ED3DB4E43E}" type="presOf" srcId="{0F7969CC-CF2F-4CB0-9955-FA0DBC61778D}" destId="{724B74DF-639C-4995-B2DC-2DFB0EF37E57}" srcOrd="0" destOrd="0" presId="urn:microsoft.com/office/officeart/2005/8/layout/vList2"/>
    <dgm:cxn modelId="{62E2355B-C15C-4C75-B5FB-69BB8B369EAA}" type="presOf" srcId="{E6CB9E14-DB45-4896-883D-4DD75983ACB3}" destId="{096D3466-E4DE-4A53-9E22-9A2A050D5C27}" srcOrd="0" destOrd="0" presId="urn:microsoft.com/office/officeart/2005/8/layout/vList2"/>
    <dgm:cxn modelId="{0523A67F-B0B9-4629-B2B2-4F97DDC70895}" srcId="{25F68042-3B40-437E-9CD5-44F875181084}" destId="{6FC3DE88-A2D0-4209-B5F9-29AF18B968EB}" srcOrd="3" destOrd="0" parTransId="{36093247-0EAC-4192-B5E7-9F434F068491}" sibTransId="{1F80C867-F9F9-4606-944B-F5E0452531FC}"/>
    <dgm:cxn modelId="{3540FA88-5E72-462A-89C2-1DEA49015CE9}" srcId="{25F68042-3B40-437E-9CD5-44F875181084}" destId="{0F7969CC-CF2F-4CB0-9955-FA0DBC61778D}" srcOrd="1" destOrd="0" parTransId="{020AFDE8-6006-42E7-B638-7DC622D82D83}" sibTransId="{1D41CB7F-4FF6-4E26-956B-A787EB5D68A7}"/>
    <dgm:cxn modelId="{0A596D8D-8788-4B8D-8483-3ACF633796E7}" type="presOf" srcId="{25F68042-3B40-437E-9CD5-44F875181084}" destId="{26425806-8815-432F-868E-CB93DE15ABCE}" srcOrd="0" destOrd="0" presId="urn:microsoft.com/office/officeart/2005/8/layout/vList2"/>
    <dgm:cxn modelId="{D29789C6-FF7C-4FC0-9025-46720ABB907A}" type="presOf" srcId="{6FC3DE88-A2D0-4209-B5F9-29AF18B968EB}" destId="{BABB6E39-8392-42E6-8839-F5BBF1BD9BF1}" srcOrd="0" destOrd="0" presId="urn:microsoft.com/office/officeart/2005/8/layout/vList2"/>
    <dgm:cxn modelId="{F98AA1E3-D095-4CA4-9B84-FCC05BF450EA}" srcId="{25F68042-3B40-437E-9CD5-44F875181084}" destId="{F26D18B8-5159-415C-AF35-D1A9B17D085D}" srcOrd="2" destOrd="0" parTransId="{69A86C7A-E037-4742-B7AE-60066F16B617}" sibTransId="{443CA124-61BE-43DA-A14D-231795AA13C8}"/>
    <dgm:cxn modelId="{3F0859ED-AFBE-49CF-ADEF-A2C5AB2E5DFA}" srcId="{25F68042-3B40-437E-9CD5-44F875181084}" destId="{E6CB9E14-DB45-4896-883D-4DD75983ACB3}" srcOrd="0" destOrd="0" parTransId="{CD0B412B-4156-4DBE-8D51-D361BBB885CA}" sibTransId="{4A33CE65-DF0E-4C37-A94D-360BFC270CA1}"/>
    <dgm:cxn modelId="{80ECD1F0-9843-4AFC-9EE4-3E4BDCBF1399}" type="presOf" srcId="{F26D18B8-5159-415C-AF35-D1A9B17D085D}" destId="{73A6FB37-784E-402E-9890-B5F238C0BAC7}" srcOrd="0" destOrd="0" presId="urn:microsoft.com/office/officeart/2005/8/layout/vList2"/>
    <dgm:cxn modelId="{D8D7F76C-030A-495A-894D-7E4C6BA030EF}" type="presParOf" srcId="{26425806-8815-432F-868E-CB93DE15ABCE}" destId="{096D3466-E4DE-4A53-9E22-9A2A050D5C27}" srcOrd="0" destOrd="0" presId="urn:microsoft.com/office/officeart/2005/8/layout/vList2"/>
    <dgm:cxn modelId="{28DE3C88-ADAA-480E-A35A-59B57EECA474}" type="presParOf" srcId="{26425806-8815-432F-868E-CB93DE15ABCE}" destId="{84C205D1-49BB-40F3-A06F-81A11A1CDF0C}" srcOrd="1" destOrd="0" presId="urn:microsoft.com/office/officeart/2005/8/layout/vList2"/>
    <dgm:cxn modelId="{EB02986F-7D23-4AE0-BAB9-1364EC971C36}" type="presParOf" srcId="{26425806-8815-432F-868E-CB93DE15ABCE}" destId="{724B74DF-639C-4995-B2DC-2DFB0EF37E57}" srcOrd="2" destOrd="0" presId="urn:microsoft.com/office/officeart/2005/8/layout/vList2"/>
    <dgm:cxn modelId="{0AF64736-A698-4A17-AF6F-7827F745AF9A}" type="presParOf" srcId="{26425806-8815-432F-868E-CB93DE15ABCE}" destId="{A82F253F-34B2-4DDD-9C18-F684048091CB}" srcOrd="3" destOrd="0" presId="urn:microsoft.com/office/officeart/2005/8/layout/vList2"/>
    <dgm:cxn modelId="{2545AE0D-3C56-4CB1-8EDC-CB6D1F084718}" type="presParOf" srcId="{26425806-8815-432F-868E-CB93DE15ABCE}" destId="{73A6FB37-784E-402E-9890-B5F238C0BAC7}" srcOrd="4" destOrd="0" presId="urn:microsoft.com/office/officeart/2005/8/layout/vList2"/>
    <dgm:cxn modelId="{530E28AA-8844-48F7-833B-4B508987EB38}" type="presParOf" srcId="{26425806-8815-432F-868E-CB93DE15ABCE}" destId="{988CD040-CB2E-4863-B542-0F58A0EF7DE3}" srcOrd="5" destOrd="0" presId="urn:microsoft.com/office/officeart/2005/8/layout/vList2"/>
    <dgm:cxn modelId="{D1E69523-925C-4C32-8A23-D77837EBEF1A}" type="presParOf" srcId="{26425806-8815-432F-868E-CB93DE15ABCE}" destId="{BABB6E39-8392-42E6-8839-F5BBF1BD9BF1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49E2D5C-8681-448D-A36C-6FCCDB7E1256}" type="doc">
      <dgm:prSet loTypeId="urn:microsoft.com/office/officeart/2005/8/layout/vProcess5" loCatId="process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0A8EAE6-822B-47C4-8EA6-06A6C45615D3}">
      <dgm:prSet/>
      <dgm:spPr/>
      <dgm:t>
        <a:bodyPr/>
        <a:lstStyle/>
        <a:p>
          <a:r>
            <a:rPr lang="en-GB"/>
            <a:t>Jere Brophy’s research shifted the entire paradigm of classroom management from "controlling students" to "facilitating learning”.</a:t>
          </a:r>
          <a:br>
            <a:rPr lang="en-GB"/>
          </a:br>
          <a:endParaRPr lang="en-US"/>
        </a:p>
      </dgm:t>
    </dgm:pt>
    <dgm:pt modelId="{608C2054-45BA-4DE3-BB7A-C7516D8BDD43}" type="parTrans" cxnId="{2BEF8E4D-4087-40ED-9830-B2AC07675349}">
      <dgm:prSet/>
      <dgm:spPr/>
      <dgm:t>
        <a:bodyPr/>
        <a:lstStyle/>
        <a:p>
          <a:endParaRPr lang="en-US"/>
        </a:p>
      </dgm:t>
    </dgm:pt>
    <dgm:pt modelId="{29A0C80A-863C-4A63-ACA6-FEA046DE8FE6}" type="sibTrans" cxnId="{2BEF8E4D-4087-40ED-9830-B2AC07675349}">
      <dgm:prSet/>
      <dgm:spPr/>
      <dgm:t>
        <a:bodyPr/>
        <a:lstStyle/>
        <a:p>
          <a:endParaRPr lang="en-US"/>
        </a:p>
      </dgm:t>
    </dgm:pt>
    <dgm:pt modelId="{B3D6C05E-0D50-445E-B1AD-ED2C42EB8FF7}">
      <dgm:prSet/>
      <dgm:spPr/>
      <dgm:t>
        <a:bodyPr/>
        <a:lstStyle/>
        <a:p>
          <a:r>
            <a:rPr lang="en-GB"/>
            <a:t>He believed that the teachers’ way of thinking influenced their perception of their students</a:t>
          </a:r>
          <a:br>
            <a:rPr lang="en-GB"/>
          </a:br>
          <a:endParaRPr lang="en-US"/>
        </a:p>
      </dgm:t>
    </dgm:pt>
    <dgm:pt modelId="{F4010B29-EC14-49A7-A6BD-EFDDB35DFB88}" type="parTrans" cxnId="{CFC99F13-092C-4FFB-96D6-2AAFF8DF77DA}">
      <dgm:prSet/>
      <dgm:spPr/>
      <dgm:t>
        <a:bodyPr/>
        <a:lstStyle/>
        <a:p>
          <a:endParaRPr lang="en-US"/>
        </a:p>
      </dgm:t>
    </dgm:pt>
    <dgm:pt modelId="{362885C4-D570-4A61-8526-AE35820A0FBD}" type="sibTrans" cxnId="{CFC99F13-092C-4FFB-96D6-2AAFF8DF77DA}">
      <dgm:prSet/>
      <dgm:spPr/>
      <dgm:t>
        <a:bodyPr/>
        <a:lstStyle/>
        <a:p>
          <a:endParaRPr lang="en-US"/>
        </a:p>
      </dgm:t>
    </dgm:pt>
    <dgm:pt modelId="{F82A9CFE-41F0-44BF-B529-D69CF1EAEF57}">
      <dgm:prSet/>
      <dgm:spPr/>
      <dgm:t>
        <a:bodyPr/>
        <a:lstStyle/>
        <a:p>
          <a:r>
            <a:rPr lang="en-GB" dirty="0"/>
            <a:t>His overriding belief was that teachers' expectations contributed to whether they were effective or non-effective educators.</a:t>
          </a:r>
          <a:br>
            <a:rPr lang="en-GB" dirty="0"/>
          </a:br>
          <a:endParaRPr lang="en-US" dirty="0"/>
        </a:p>
      </dgm:t>
    </dgm:pt>
    <dgm:pt modelId="{2CA6B70C-3B02-431E-8DF6-330ED83CFE4D}" type="parTrans" cxnId="{6CA27F68-9DCA-4CA8-9319-F70D21876E96}">
      <dgm:prSet/>
      <dgm:spPr/>
      <dgm:t>
        <a:bodyPr/>
        <a:lstStyle/>
        <a:p>
          <a:endParaRPr lang="en-US"/>
        </a:p>
      </dgm:t>
    </dgm:pt>
    <dgm:pt modelId="{04F2BE4C-602F-49D1-B99E-DAA7D6B08193}" type="sibTrans" cxnId="{6CA27F68-9DCA-4CA8-9319-F70D21876E96}">
      <dgm:prSet/>
      <dgm:spPr/>
      <dgm:t>
        <a:bodyPr/>
        <a:lstStyle/>
        <a:p>
          <a:endParaRPr lang="en-US"/>
        </a:p>
      </dgm:t>
    </dgm:pt>
    <dgm:pt modelId="{1A8D1356-DFF4-41AF-9A39-C777535D6325}">
      <dgm:prSet/>
      <dgm:spPr/>
      <dgm:t>
        <a:bodyPr/>
        <a:lstStyle/>
        <a:p>
          <a:r>
            <a:rPr lang="en-GB"/>
            <a:t>He co-authored the text </a:t>
          </a:r>
          <a:r>
            <a:rPr lang="en-GB" i="1"/>
            <a:t>Looking into Classrooms </a:t>
          </a:r>
          <a:r>
            <a:rPr lang="en-GB"/>
            <a:t>(1973) which is widely recognised as the most comprehensive text synthesising research on classroom life.</a:t>
          </a:r>
          <a:br>
            <a:rPr lang="en-GB"/>
          </a:br>
          <a:endParaRPr lang="en-US"/>
        </a:p>
      </dgm:t>
    </dgm:pt>
    <dgm:pt modelId="{98940CC6-EE72-4B55-B248-9E3C9DB952FA}" type="parTrans" cxnId="{4CC46224-AE00-4F05-8824-4B8BCB6DB122}">
      <dgm:prSet/>
      <dgm:spPr/>
      <dgm:t>
        <a:bodyPr/>
        <a:lstStyle/>
        <a:p>
          <a:endParaRPr lang="en-US"/>
        </a:p>
      </dgm:t>
    </dgm:pt>
    <dgm:pt modelId="{96C51B1A-1BB3-4482-86BB-AD32FA82D569}" type="sibTrans" cxnId="{4CC46224-AE00-4F05-8824-4B8BCB6DB122}">
      <dgm:prSet/>
      <dgm:spPr/>
      <dgm:t>
        <a:bodyPr/>
        <a:lstStyle/>
        <a:p>
          <a:endParaRPr lang="en-US"/>
        </a:p>
      </dgm:t>
    </dgm:pt>
    <dgm:pt modelId="{3DB8BA5F-FE71-4092-A5A8-C8DDA33CA5D4}">
      <dgm:prSet/>
      <dgm:spPr/>
      <dgm:t>
        <a:bodyPr/>
        <a:lstStyle/>
        <a:p>
          <a:r>
            <a:rPr lang="en-GB"/>
            <a:t>This text instructs educators to meet individual needs of learners to motivate them.</a:t>
          </a:r>
          <a:endParaRPr lang="en-US"/>
        </a:p>
      </dgm:t>
    </dgm:pt>
    <dgm:pt modelId="{6CC803A2-AE46-48BE-8F47-DD85CE1FABB9}" type="parTrans" cxnId="{C3C454B8-F481-4F37-9E03-1538EE6EBBD8}">
      <dgm:prSet/>
      <dgm:spPr/>
      <dgm:t>
        <a:bodyPr/>
        <a:lstStyle/>
        <a:p>
          <a:endParaRPr lang="en-US"/>
        </a:p>
      </dgm:t>
    </dgm:pt>
    <dgm:pt modelId="{32BABB73-6A38-4286-B764-9109C387F121}" type="sibTrans" cxnId="{C3C454B8-F481-4F37-9E03-1538EE6EBBD8}">
      <dgm:prSet/>
      <dgm:spPr/>
      <dgm:t>
        <a:bodyPr/>
        <a:lstStyle/>
        <a:p>
          <a:endParaRPr lang="en-US"/>
        </a:p>
      </dgm:t>
    </dgm:pt>
    <dgm:pt modelId="{4442EDCC-CFBA-4545-B1DA-A49C65A9E501}" type="pres">
      <dgm:prSet presAssocID="{749E2D5C-8681-448D-A36C-6FCCDB7E1256}" presName="outerComposite" presStyleCnt="0">
        <dgm:presLayoutVars>
          <dgm:chMax val="5"/>
          <dgm:dir/>
          <dgm:resizeHandles val="exact"/>
        </dgm:presLayoutVars>
      </dgm:prSet>
      <dgm:spPr/>
    </dgm:pt>
    <dgm:pt modelId="{15BD798C-55AE-4BE5-81D2-B9AAA58287DD}" type="pres">
      <dgm:prSet presAssocID="{749E2D5C-8681-448D-A36C-6FCCDB7E1256}" presName="dummyMaxCanvas" presStyleCnt="0">
        <dgm:presLayoutVars/>
      </dgm:prSet>
      <dgm:spPr/>
    </dgm:pt>
    <dgm:pt modelId="{9290068B-723B-4287-AD22-37E0312F32CA}" type="pres">
      <dgm:prSet presAssocID="{749E2D5C-8681-448D-A36C-6FCCDB7E1256}" presName="FiveNodes_1" presStyleLbl="node1" presStyleIdx="0" presStyleCnt="5">
        <dgm:presLayoutVars>
          <dgm:bulletEnabled val="1"/>
        </dgm:presLayoutVars>
      </dgm:prSet>
      <dgm:spPr/>
    </dgm:pt>
    <dgm:pt modelId="{1D1121F2-00B4-4270-B4BC-BFEB4BCCC2B9}" type="pres">
      <dgm:prSet presAssocID="{749E2D5C-8681-448D-A36C-6FCCDB7E1256}" presName="FiveNodes_2" presStyleLbl="node1" presStyleIdx="1" presStyleCnt="5">
        <dgm:presLayoutVars>
          <dgm:bulletEnabled val="1"/>
        </dgm:presLayoutVars>
      </dgm:prSet>
      <dgm:spPr/>
    </dgm:pt>
    <dgm:pt modelId="{B0C2BC6D-8D49-42D1-A9E2-661F73F6EB95}" type="pres">
      <dgm:prSet presAssocID="{749E2D5C-8681-448D-A36C-6FCCDB7E1256}" presName="FiveNodes_3" presStyleLbl="node1" presStyleIdx="2" presStyleCnt="5">
        <dgm:presLayoutVars>
          <dgm:bulletEnabled val="1"/>
        </dgm:presLayoutVars>
      </dgm:prSet>
      <dgm:spPr/>
    </dgm:pt>
    <dgm:pt modelId="{B49DF98D-4C0D-4222-A04F-1E27BCFE36B6}" type="pres">
      <dgm:prSet presAssocID="{749E2D5C-8681-448D-A36C-6FCCDB7E1256}" presName="FiveNodes_4" presStyleLbl="node1" presStyleIdx="3" presStyleCnt="5">
        <dgm:presLayoutVars>
          <dgm:bulletEnabled val="1"/>
        </dgm:presLayoutVars>
      </dgm:prSet>
      <dgm:spPr/>
    </dgm:pt>
    <dgm:pt modelId="{ECAAD79B-E9E2-40AC-A337-F9C46BD5C425}" type="pres">
      <dgm:prSet presAssocID="{749E2D5C-8681-448D-A36C-6FCCDB7E1256}" presName="FiveNodes_5" presStyleLbl="node1" presStyleIdx="4" presStyleCnt="5">
        <dgm:presLayoutVars>
          <dgm:bulletEnabled val="1"/>
        </dgm:presLayoutVars>
      </dgm:prSet>
      <dgm:spPr/>
    </dgm:pt>
    <dgm:pt modelId="{0D4F18C8-AF7E-4994-8D83-FE893E5D4B6A}" type="pres">
      <dgm:prSet presAssocID="{749E2D5C-8681-448D-A36C-6FCCDB7E1256}" presName="FiveConn_1-2" presStyleLbl="fgAccFollowNode1" presStyleIdx="0" presStyleCnt="4">
        <dgm:presLayoutVars>
          <dgm:bulletEnabled val="1"/>
        </dgm:presLayoutVars>
      </dgm:prSet>
      <dgm:spPr/>
    </dgm:pt>
    <dgm:pt modelId="{4E571E70-7BAE-4A5C-BAC2-F54E7DE285BC}" type="pres">
      <dgm:prSet presAssocID="{749E2D5C-8681-448D-A36C-6FCCDB7E1256}" presName="FiveConn_2-3" presStyleLbl="fgAccFollowNode1" presStyleIdx="1" presStyleCnt="4">
        <dgm:presLayoutVars>
          <dgm:bulletEnabled val="1"/>
        </dgm:presLayoutVars>
      </dgm:prSet>
      <dgm:spPr/>
    </dgm:pt>
    <dgm:pt modelId="{8CD1EC9A-496C-4741-9FE6-67145DA7F236}" type="pres">
      <dgm:prSet presAssocID="{749E2D5C-8681-448D-A36C-6FCCDB7E1256}" presName="FiveConn_3-4" presStyleLbl="fgAccFollowNode1" presStyleIdx="2" presStyleCnt="4">
        <dgm:presLayoutVars>
          <dgm:bulletEnabled val="1"/>
        </dgm:presLayoutVars>
      </dgm:prSet>
      <dgm:spPr/>
    </dgm:pt>
    <dgm:pt modelId="{4733640F-9BA5-4408-84AB-35C8051AAE42}" type="pres">
      <dgm:prSet presAssocID="{749E2D5C-8681-448D-A36C-6FCCDB7E1256}" presName="FiveConn_4-5" presStyleLbl="fgAccFollowNode1" presStyleIdx="3" presStyleCnt="4">
        <dgm:presLayoutVars>
          <dgm:bulletEnabled val="1"/>
        </dgm:presLayoutVars>
      </dgm:prSet>
      <dgm:spPr/>
    </dgm:pt>
    <dgm:pt modelId="{415F46ED-E67E-4F37-A47C-52641D01FBE0}" type="pres">
      <dgm:prSet presAssocID="{749E2D5C-8681-448D-A36C-6FCCDB7E1256}" presName="FiveNodes_1_text" presStyleLbl="node1" presStyleIdx="4" presStyleCnt="5">
        <dgm:presLayoutVars>
          <dgm:bulletEnabled val="1"/>
        </dgm:presLayoutVars>
      </dgm:prSet>
      <dgm:spPr/>
    </dgm:pt>
    <dgm:pt modelId="{6810DE1A-AD2E-4855-AC44-9D1A1B63DD0D}" type="pres">
      <dgm:prSet presAssocID="{749E2D5C-8681-448D-A36C-6FCCDB7E1256}" presName="FiveNodes_2_text" presStyleLbl="node1" presStyleIdx="4" presStyleCnt="5">
        <dgm:presLayoutVars>
          <dgm:bulletEnabled val="1"/>
        </dgm:presLayoutVars>
      </dgm:prSet>
      <dgm:spPr/>
    </dgm:pt>
    <dgm:pt modelId="{66382FF7-175E-4CC0-8876-3D0F42EC87B1}" type="pres">
      <dgm:prSet presAssocID="{749E2D5C-8681-448D-A36C-6FCCDB7E1256}" presName="FiveNodes_3_text" presStyleLbl="node1" presStyleIdx="4" presStyleCnt="5">
        <dgm:presLayoutVars>
          <dgm:bulletEnabled val="1"/>
        </dgm:presLayoutVars>
      </dgm:prSet>
      <dgm:spPr/>
    </dgm:pt>
    <dgm:pt modelId="{3A44A7B3-ED92-4FA2-A448-11D44968C695}" type="pres">
      <dgm:prSet presAssocID="{749E2D5C-8681-448D-A36C-6FCCDB7E1256}" presName="FiveNodes_4_text" presStyleLbl="node1" presStyleIdx="4" presStyleCnt="5">
        <dgm:presLayoutVars>
          <dgm:bulletEnabled val="1"/>
        </dgm:presLayoutVars>
      </dgm:prSet>
      <dgm:spPr/>
    </dgm:pt>
    <dgm:pt modelId="{8BAD4766-6ABB-4515-A713-14E0B544AC40}" type="pres">
      <dgm:prSet presAssocID="{749E2D5C-8681-448D-A36C-6FCCDB7E1256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F64460F-2AC9-4BAE-A8B1-0272E3AE246B}" type="presOf" srcId="{3DB8BA5F-FE71-4092-A5A8-C8DDA33CA5D4}" destId="{ECAAD79B-E9E2-40AC-A337-F9C46BD5C425}" srcOrd="0" destOrd="0" presId="urn:microsoft.com/office/officeart/2005/8/layout/vProcess5"/>
    <dgm:cxn modelId="{CFC99F13-092C-4FFB-96D6-2AAFF8DF77DA}" srcId="{749E2D5C-8681-448D-A36C-6FCCDB7E1256}" destId="{B3D6C05E-0D50-445E-B1AD-ED2C42EB8FF7}" srcOrd="1" destOrd="0" parTransId="{F4010B29-EC14-49A7-A6BD-EFDDB35DFB88}" sibTransId="{362885C4-D570-4A61-8526-AE35820A0FBD}"/>
    <dgm:cxn modelId="{98B2B213-2215-4FEA-A5A1-85A669B96EFC}" type="presOf" srcId="{96C51B1A-1BB3-4482-86BB-AD32FA82D569}" destId="{4733640F-9BA5-4408-84AB-35C8051AAE42}" srcOrd="0" destOrd="0" presId="urn:microsoft.com/office/officeart/2005/8/layout/vProcess5"/>
    <dgm:cxn modelId="{1F376822-0E20-4BC0-9073-A87872501EE4}" type="presOf" srcId="{1A8D1356-DFF4-41AF-9A39-C777535D6325}" destId="{3A44A7B3-ED92-4FA2-A448-11D44968C695}" srcOrd="1" destOrd="0" presId="urn:microsoft.com/office/officeart/2005/8/layout/vProcess5"/>
    <dgm:cxn modelId="{4CC46224-AE00-4F05-8824-4B8BCB6DB122}" srcId="{749E2D5C-8681-448D-A36C-6FCCDB7E1256}" destId="{1A8D1356-DFF4-41AF-9A39-C777535D6325}" srcOrd="3" destOrd="0" parTransId="{98940CC6-EE72-4B55-B248-9E3C9DB952FA}" sibTransId="{96C51B1A-1BB3-4482-86BB-AD32FA82D569}"/>
    <dgm:cxn modelId="{6CA27F68-9DCA-4CA8-9319-F70D21876E96}" srcId="{749E2D5C-8681-448D-A36C-6FCCDB7E1256}" destId="{F82A9CFE-41F0-44BF-B529-D69CF1EAEF57}" srcOrd="2" destOrd="0" parTransId="{2CA6B70C-3B02-431E-8DF6-330ED83CFE4D}" sibTransId="{04F2BE4C-602F-49D1-B99E-DAA7D6B08193}"/>
    <dgm:cxn modelId="{2BEF8E4D-4087-40ED-9830-B2AC07675349}" srcId="{749E2D5C-8681-448D-A36C-6FCCDB7E1256}" destId="{F0A8EAE6-822B-47C4-8EA6-06A6C45615D3}" srcOrd="0" destOrd="0" parTransId="{608C2054-45BA-4DE3-BB7A-C7516D8BDD43}" sibTransId="{29A0C80A-863C-4A63-ACA6-FEA046DE8FE6}"/>
    <dgm:cxn modelId="{BDA3FA7B-0B0A-464B-8567-9D4A3FC47857}" type="presOf" srcId="{F0A8EAE6-822B-47C4-8EA6-06A6C45615D3}" destId="{9290068B-723B-4287-AD22-37E0312F32CA}" srcOrd="0" destOrd="0" presId="urn:microsoft.com/office/officeart/2005/8/layout/vProcess5"/>
    <dgm:cxn modelId="{41994682-3550-4AB4-B8E1-6841C1BC6442}" type="presOf" srcId="{1A8D1356-DFF4-41AF-9A39-C777535D6325}" destId="{B49DF98D-4C0D-4222-A04F-1E27BCFE36B6}" srcOrd="0" destOrd="0" presId="urn:microsoft.com/office/officeart/2005/8/layout/vProcess5"/>
    <dgm:cxn modelId="{5B909999-97FA-496D-B594-F622921D7592}" type="presOf" srcId="{362885C4-D570-4A61-8526-AE35820A0FBD}" destId="{4E571E70-7BAE-4A5C-BAC2-F54E7DE285BC}" srcOrd="0" destOrd="0" presId="urn:microsoft.com/office/officeart/2005/8/layout/vProcess5"/>
    <dgm:cxn modelId="{81C18B9F-79ED-4ADE-A471-8C7B8F135CA3}" type="presOf" srcId="{F0A8EAE6-822B-47C4-8EA6-06A6C45615D3}" destId="{415F46ED-E67E-4F37-A47C-52641D01FBE0}" srcOrd="1" destOrd="0" presId="urn:microsoft.com/office/officeart/2005/8/layout/vProcess5"/>
    <dgm:cxn modelId="{C3B6E8AB-6796-4A50-AD8C-F260776C242C}" type="presOf" srcId="{749E2D5C-8681-448D-A36C-6FCCDB7E1256}" destId="{4442EDCC-CFBA-4545-B1DA-A49C65A9E501}" srcOrd="0" destOrd="0" presId="urn:microsoft.com/office/officeart/2005/8/layout/vProcess5"/>
    <dgm:cxn modelId="{C3C454B8-F481-4F37-9E03-1538EE6EBBD8}" srcId="{749E2D5C-8681-448D-A36C-6FCCDB7E1256}" destId="{3DB8BA5F-FE71-4092-A5A8-C8DDA33CA5D4}" srcOrd="4" destOrd="0" parTransId="{6CC803A2-AE46-48BE-8F47-DD85CE1FABB9}" sibTransId="{32BABB73-6A38-4286-B764-9109C387F121}"/>
    <dgm:cxn modelId="{E3EB85B8-B95F-443E-8328-A6C13CC1F497}" type="presOf" srcId="{B3D6C05E-0D50-445E-B1AD-ED2C42EB8FF7}" destId="{1D1121F2-00B4-4270-B4BC-BFEB4BCCC2B9}" srcOrd="0" destOrd="0" presId="urn:microsoft.com/office/officeart/2005/8/layout/vProcess5"/>
    <dgm:cxn modelId="{C57521BA-8137-4112-B022-D628B60D7398}" type="presOf" srcId="{04F2BE4C-602F-49D1-B99E-DAA7D6B08193}" destId="{8CD1EC9A-496C-4741-9FE6-67145DA7F236}" srcOrd="0" destOrd="0" presId="urn:microsoft.com/office/officeart/2005/8/layout/vProcess5"/>
    <dgm:cxn modelId="{277215C0-9197-48E7-9372-128FE54212A7}" type="presOf" srcId="{3DB8BA5F-FE71-4092-A5A8-C8DDA33CA5D4}" destId="{8BAD4766-6ABB-4515-A713-14E0B544AC40}" srcOrd="1" destOrd="0" presId="urn:microsoft.com/office/officeart/2005/8/layout/vProcess5"/>
    <dgm:cxn modelId="{7A568BF1-73D4-40B0-93C2-E2D4925EAEDC}" type="presOf" srcId="{F82A9CFE-41F0-44BF-B529-D69CF1EAEF57}" destId="{66382FF7-175E-4CC0-8876-3D0F42EC87B1}" srcOrd="1" destOrd="0" presId="urn:microsoft.com/office/officeart/2005/8/layout/vProcess5"/>
    <dgm:cxn modelId="{DA457FF5-091F-43D1-A5FE-7D8717B97221}" type="presOf" srcId="{F82A9CFE-41F0-44BF-B529-D69CF1EAEF57}" destId="{B0C2BC6D-8D49-42D1-A9E2-661F73F6EB95}" srcOrd="0" destOrd="0" presId="urn:microsoft.com/office/officeart/2005/8/layout/vProcess5"/>
    <dgm:cxn modelId="{602A1FF6-F0C7-42D5-829B-A3818E628B64}" type="presOf" srcId="{B3D6C05E-0D50-445E-B1AD-ED2C42EB8FF7}" destId="{6810DE1A-AD2E-4855-AC44-9D1A1B63DD0D}" srcOrd="1" destOrd="0" presId="urn:microsoft.com/office/officeart/2005/8/layout/vProcess5"/>
    <dgm:cxn modelId="{6B8B41F9-E38C-4259-844E-01F95056BB03}" type="presOf" srcId="{29A0C80A-863C-4A63-ACA6-FEA046DE8FE6}" destId="{0D4F18C8-AF7E-4994-8D83-FE893E5D4B6A}" srcOrd="0" destOrd="0" presId="urn:microsoft.com/office/officeart/2005/8/layout/vProcess5"/>
    <dgm:cxn modelId="{925ABA27-7800-42EA-AC39-BEE4916C4AC9}" type="presParOf" srcId="{4442EDCC-CFBA-4545-B1DA-A49C65A9E501}" destId="{15BD798C-55AE-4BE5-81D2-B9AAA58287DD}" srcOrd="0" destOrd="0" presId="urn:microsoft.com/office/officeart/2005/8/layout/vProcess5"/>
    <dgm:cxn modelId="{A17FF3F0-7C1D-4F30-B193-6EA3C50A41F4}" type="presParOf" srcId="{4442EDCC-CFBA-4545-B1DA-A49C65A9E501}" destId="{9290068B-723B-4287-AD22-37E0312F32CA}" srcOrd="1" destOrd="0" presId="urn:microsoft.com/office/officeart/2005/8/layout/vProcess5"/>
    <dgm:cxn modelId="{9B24266B-3C2E-4928-9F0F-485B39A3ED09}" type="presParOf" srcId="{4442EDCC-CFBA-4545-B1DA-A49C65A9E501}" destId="{1D1121F2-00B4-4270-B4BC-BFEB4BCCC2B9}" srcOrd="2" destOrd="0" presId="urn:microsoft.com/office/officeart/2005/8/layout/vProcess5"/>
    <dgm:cxn modelId="{D015286C-1488-41D4-B232-9B6D0F3221F6}" type="presParOf" srcId="{4442EDCC-CFBA-4545-B1DA-A49C65A9E501}" destId="{B0C2BC6D-8D49-42D1-A9E2-661F73F6EB95}" srcOrd="3" destOrd="0" presId="urn:microsoft.com/office/officeart/2005/8/layout/vProcess5"/>
    <dgm:cxn modelId="{E6BBF29F-091E-4C87-83C7-C3433351F45B}" type="presParOf" srcId="{4442EDCC-CFBA-4545-B1DA-A49C65A9E501}" destId="{B49DF98D-4C0D-4222-A04F-1E27BCFE36B6}" srcOrd="4" destOrd="0" presId="urn:microsoft.com/office/officeart/2005/8/layout/vProcess5"/>
    <dgm:cxn modelId="{203E2065-F9A9-4ED7-BB2F-3373F6714532}" type="presParOf" srcId="{4442EDCC-CFBA-4545-B1DA-A49C65A9E501}" destId="{ECAAD79B-E9E2-40AC-A337-F9C46BD5C425}" srcOrd="5" destOrd="0" presId="urn:microsoft.com/office/officeart/2005/8/layout/vProcess5"/>
    <dgm:cxn modelId="{A8304307-F20D-49EF-909B-FDB82A02C4E3}" type="presParOf" srcId="{4442EDCC-CFBA-4545-B1DA-A49C65A9E501}" destId="{0D4F18C8-AF7E-4994-8D83-FE893E5D4B6A}" srcOrd="6" destOrd="0" presId="urn:microsoft.com/office/officeart/2005/8/layout/vProcess5"/>
    <dgm:cxn modelId="{270771F6-3E2F-40BA-AE1D-E8F0718A676C}" type="presParOf" srcId="{4442EDCC-CFBA-4545-B1DA-A49C65A9E501}" destId="{4E571E70-7BAE-4A5C-BAC2-F54E7DE285BC}" srcOrd="7" destOrd="0" presId="urn:microsoft.com/office/officeart/2005/8/layout/vProcess5"/>
    <dgm:cxn modelId="{E4F8B3DA-B46A-4296-BF27-F74E93E5B539}" type="presParOf" srcId="{4442EDCC-CFBA-4545-B1DA-A49C65A9E501}" destId="{8CD1EC9A-496C-4741-9FE6-67145DA7F236}" srcOrd="8" destOrd="0" presId="urn:microsoft.com/office/officeart/2005/8/layout/vProcess5"/>
    <dgm:cxn modelId="{7F474246-8004-4A05-A58B-4AE7160DA6CE}" type="presParOf" srcId="{4442EDCC-CFBA-4545-B1DA-A49C65A9E501}" destId="{4733640F-9BA5-4408-84AB-35C8051AAE42}" srcOrd="9" destOrd="0" presId="urn:microsoft.com/office/officeart/2005/8/layout/vProcess5"/>
    <dgm:cxn modelId="{A74F4D1E-39FC-4B41-9819-9A48BCA4457B}" type="presParOf" srcId="{4442EDCC-CFBA-4545-B1DA-A49C65A9E501}" destId="{415F46ED-E67E-4F37-A47C-52641D01FBE0}" srcOrd="10" destOrd="0" presId="urn:microsoft.com/office/officeart/2005/8/layout/vProcess5"/>
    <dgm:cxn modelId="{B7A923F3-244A-49DA-BDE1-DFD0A9295E1F}" type="presParOf" srcId="{4442EDCC-CFBA-4545-B1DA-A49C65A9E501}" destId="{6810DE1A-AD2E-4855-AC44-9D1A1B63DD0D}" srcOrd="11" destOrd="0" presId="urn:microsoft.com/office/officeart/2005/8/layout/vProcess5"/>
    <dgm:cxn modelId="{11EA06EC-B074-4F2D-B6EE-F3F0BBA40D8D}" type="presParOf" srcId="{4442EDCC-CFBA-4545-B1DA-A49C65A9E501}" destId="{66382FF7-175E-4CC0-8876-3D0F42EC87B1}" srcOrd="12" destOrd="0" presId="urn:microsoft.com/office/officeart/2005/8/layout/vProcess5"/>
    <dgm:cxn modelId="{B2389CA7-1183-4A49-AD5D-33139F9CC730}" type="presParOf" srcId="{4442EDCC-CFBA-4545-B1DA-A49C65A9E501}" destId="{3A44A7B3-ED92-4FA2-A448-11D44968C695}" srcOrd="13" destOrd="0" presId="urn:microsoft.com/office/officeart/2005/8/layout/vProcess5"/>
    <dgm:cxn modelId="{47D6ED22-85DB-4F4B-B762-A14FD92E2CFD}" type="presParOf" srcId="{4442EDCC-CFBA-4545-B1DA-A49C65A9E501}" destId="{8BAD4766-6ABB-4515-A713-14E0B544AC4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79AEAD1-CB31-4DEE-BD22-FD579714A080}" type="doc">
      <dgm:prSet loTypeId="urn:microsoft.com/office/officeart/2005/8/layout/arrow5" loCatId="relationship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FEC8CC0-2C17-46CC-AF4F-C45155E69404}">
      <dgm:prSet custT="1"/>
      <dgm:spPr/>
      <dgm:t>
        <a:bodyPr/>
        <a:lstStyle/>
        <a:p>
          <a:r>
            <a:rPr lang="en-GB" sz="1400" b="1" dirty="0"/>
            <a:t>Preparedness - our Lesson Plan is Your Best Discipline Tool</a:t>
          </a:r>
          <a:br>
            <a:rPr lang="en-GB" sz="1400" b="1" dirty="0"/>
          </a:br>
          <a:r>
            <a:rPr lang="en-GB" sz="1400" dirty="0"/>
            <a:t>- a balance needs to be struck to ensure lessons are not under-stimulating nor too challenging (Zone of Proximal Development and scaffolding).</a:t>
          </a:r>
          <a:br>
            <a:rPr lang="en-GB" sz="1100" dirty="0"/>
          </a:br>
          <a:br>
            <a:rPr lang="en-GB" sz="1100" dirty="0"/>
          </a:br>
          <a:endParaRPr lang="en-US" sz="1100" dirty="0"/>
        </a:p>
      </dgm:t>
    </dgm:pt>
    <dgm:pt modelId="{D45F01D5-0B1D-4A31-AEAB-209C8204058A}" type="parTrans" cxnId="{4335163C-A9A4-4460-86E2-AFE1621B0C73}">
      <dgm:prSet/>
      <dgm:spPr/>
      <dgm:t>
        <a:bodyPr/>
        <a:lstStyle/>
        <a:p>
          <a:endParaRPr lang="en-US"/>
        </a:p>
      </dgm:t>
    </dgm:pt>
    <dgm:pt modelId="{3FCD8C1F-D997-4985-B75E-34C357B03D41}" type="sibTrans" cxnId="{4335163C-A9A4-4460-86E2-AFE1621B0C73}">
      <dgm:prSet/>
      <dgm:spPr/>
      <dgm:t>
        <a:bodyPr/>
        <a:lstStyle/>
        <a:p>
          <a:endParaRPr lang="en-US"/>
        </a:p>
      </dgm:t>
    </dgm:pt>
    <dgm:pt modelId="{D818ADEF-AAC0-46B8-9E24-F842F266926E}">
      <dgm:prSet custT="1"/>
      <dgm:spPr/>
      <dgm:t>
        <a:bodyPr/>
        <a:lstStyle/>
        <a:p>
          <a:r>
            <a:rPr lang="en-GB" sz="1400" dirty="0"/>
            <a:t>The Move from "Control" to "Socialization“</a:t>
          </a:r>
          <a:br>
            <a:rPr lang="en-GB" sz="1400" dirty="0"/>
          </a:br>
          <a:r>
            <a:rPr lang="en-GB" sz="1400" dirty="0"/>
            <a:t>- Disruptive students don’t need punished but need to be taught how to contribute productively in a classroom environment.</a:t>
          </a:r>
          <a:br>
            <a:rPr lang="en-GB" sz="1400" dirty="0"/>
          </a:br>
          <a:r>
            <a:rPr lang="en-GB" sz="1400" dirty="0"/>
            <a:t>Involve learners by asking what their thought processes are.</a:t>
          </a:r>
          <a:br>
            <a:rPr lang="en-GB" sz="1400" dirty="0"/>
          </a:br>
          <a:r>
            <a:rPr lang="en-GB" sz="1400" dirty="0"/>
            <a:t>Lead with questions.</a:t>
          </a:r>
          <a:br>
            <a:rPr lang="en-GB" sz="1400" dirty="0"/>
          </a:br>
          <a:endParaRPr lang="en-US" sz="1400" dirty="0"/>
        </a:p>
      </dgm:t>
    </dgm:pt>
    <dgm:pt modelId="{BB3A630C-6E08-45E0-87AA-22B0C16B8D24}" type="parTrans" cxnId="{D9358406-277E-4B65-9BBA-66C22E4BA8FA}">
      <dgm:prSet/>
      <dgm:spPr/>
      <dgm:t>
        <a:bodyPr/>
        <a:lstStyle/>
        <a:p>
          <a:endParaRPr lang="en-US"/>
        </a:p>
      </dgm:t>
    </dgm:pt>
    <dgm:pt modelId="{1E086F0B-6C3D-4D5B-A7A0-FD6CDB366966}" type="sibTrans" cxnId="{D9358406-277E-4B65-9BBA-66C22E4BA8FA}">
      <dgm:prSet/>
      <dgm:spPr/>
      <dgm:t>
        <a:bodyPr/>
        <a:lstStyle/>
        <a:p>
          <a:endParaRPr lang="en-US"/>
        </a:p>
      </dgm:t>
    </dgm:pt>
    <dgm:pt modelId="{6DC408D1-3944-47B7-9E10-BE45FCA512A4}" type="pres">
      <dgm:prSet presAssocID="{979AEAD1-CB31-4DEE-BD22-FD579714A080}" presName="diagram" presStyleCnt="0">
        <dgm:presLayoutVars>
          <dgm:dir/>
          <dgm:resizeHandles val="exact"/>
        </dgm:presLayoutVars>
      </dgm:prSet>
      <dgm:spPr/>
    </dgm:pt>
    <dgm:pt modelId="{F815ADF0-AACC-4377-B088-4909C4FAAB6F}" type="pres">
      <dgm:prSet presAssocID="{7FEC8CC0-2C17-46CC-AF4F-C45155E69404}" presName="arrow" presStyleLbl="node1" presStyleIdx="0" presStyleCnt="2">
        <dgm:presLayoutVars>
          <dgm:bulletEnabled val="1"/>
        </dgm:presLayoutVars>
      </dgm:prSet>
      <dgm:spPr/>
    </dgm:pt>
    <dgm:pt modelId="{81244424-6FFB-4404-B3E3-6D457CEC9940}" type="pres">
      <dgm:prSet presAssocID="{D818ADEF-AAC0-46B8-9E24-F842F266926E}" presName="arrow" presStyleLbl="node1" presStyleIdx="1" presStyleCnt="2">
        <dgm:presLayoutVars>
          <dgm:bulletEnabled val="1"/>
        </dgm:presLayoutVars>
      </dgm:prSet>
      <dgm:spPr/>
    </dgm:pt>
  </dgm:ptLst>
  <dgm:cxnLst>
    <dgm:cxn modelId="{2147D405-5078-4D5C-B2B9-620B3E30860A}" type="presOf" srcId="{979AEAD1-CB31-4DEE-BD22-FD579714A080}" destId="{6DC408D1-3944-47B7-9E10-BE45FCA512A4}" srcOrd="0" destOrd="0" presId="urn:microsoft.com/office/officeart/2005/8/layout/arrow5"/>
    <dgm:cxn modelId="{D9358406-277E-4B65-9BBA-66C22E4BA8FA}" srcId="{979AEAD1-CB31-4DEE-BD22-FD579714A080}" destId="{D818ADEF-AAC0-46B8-9E24-F842F266926E}" srcOrd="1" destOrd="0" parTransId="{BB3A630C-6E08-45E0-87AA-22B0C16B8D24}" sibTransId="{1E086F0B-6C3D-4D5B-A7A0-FD6CDB366966}"/>
    <dgm:cxn modelId="{DD6C1533-7796-46A5-808E-ACF45D1B700D}" type="presOf" srcId="{7FEC8CC0-2C17-46CC-AF4F-C45155E69404}" destId="{F815ADF0-AACC-4377-B088-4909C4FAAB6F}" srcOrd="0" destOrd="0" presId="urn:microsoft.com/office/officeart/2005/8/layout/arrow5"/>
    <dgm:cxn modelId="{4335163C-A9A4-4460-86E2-AFE1621B0C73}" srcId="{979AEAD1-CB31-4DEE-BD22-FD579714A080}" destId="{7FEC8CC0-2C17-46CC-AF4F-C45155E69404}" srcOrd="0" destOrd="0" parTransId="{D45F01D5-0B1D-4A31-AEAB-209C8204058A}" sibTransId="{3FCD8C1F-D997-4985-B75E-34C357B03D41}"/>
    <dgm:cxn modelId="{EBD2F7E1-C3DD-4FD7-B903-D91464370F18}" type="presOf" srcId="{D818ADEF-AAC0-46B8-9E24-F842F266926E}" destId="{81244424-6FFB-4404-B3E3-6D457CEC9940}" srcOrd="0" destOrd="0" presId="urn:microsoft.com/office/officeart/2005/8/layout/arrow5"/>
    <dgm:cxn modelId="{049A8D11-89BC-48A2-8100-0AC5872913D4}" type="presParOf" srcId="{6DC408D1-3944-47B7-9E10-BE45FCA512A4}" destId="{F815ADF0-AACC-4377-B088-4909C4FAAB6F}" srcOrd="0" destOrd="0" presId="urn:microsoft.com/office/officeart/2005/8/layout/arrow5"/>
    <dgm:cxn modelId="{69D4FC14-8F95-418B-A74A-D56F6602E78B}" type="presParOf" srcId="{6DC408D1-3944-47B7-9E10-BE45FCA512A4}" destId="{81244424-6FFB-4404-B3E3-6D457CEC9940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1159B7-A434-42C5-AEBF-25862B4E6AAF}" type="doc">
      <dgm:prSet loTypeId="urn:microsoft.com/office/officeart/2005/8/layout/cycle2" loCatId="cycle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DDE9125-1D87-421B-800A-202DEFDC1744}">
      <dgm:prSet custT="1"/>
      <dgm:spPr/>
      <dgm:t>
        <a:bodyPr/>
        <a:lstStyle/>
        <a:p>
          <a:r>
            <a:rPr lang="en-GB" sz="1400" dirty="0"/>
            <a:t>Correct in Private</a:t>
          </a:r>
          <a:br>
            <a:rPr lang="en-GB" sz="1400" dirty="0"/>
          </a:br>
          <a:r>
            <a:rPr lang="en-GB" sz="1400" dirty="0"/>
            <a:t>- When a student misbehaves, you avoid the "public showdown." You use a quiet, calm voice to give a directive, or you pull them aside for a "two-minute check-in." This prevents the student from needing to "act tough" in front of their peers to save face</a:t>
          </a:r>
          <a:endParaRPr lang="en-US" sz="1400" dirty="0"/>
        </a:p>
      </dgm:t>
    </dgm:pt>
    <dgm:pt modelId="{93E5803B-633F-42E2-AC22-C690AC0D2475}" type="parTrans" cxnId="{8431250E-867F-48C6-B87C-0160EA65E367}">
      <dgm:prSet/>
      <dgm:spPr/>
      <dgm:t>
        <a:bodyPr/>
        <a:lstStyle/>
        <a:p>
          <a:endParaRPr lang="en-US"/>
        </a:p>
      </dgm:t>
    </dgm:pt>
    <dgm:pt modelId="{66397798-3FF2-42DC-AB0F-50DB29F53BE9}" type="sibTrans" cxnId="{8431250E-867F-48C6-B87C-0160EA65E367}">
      <dgm:prSet/>
      <dgm:spPr/>
      <dgm:t>
        <a:bodyPr/>
        <a:lstStyle/>
        <a:p>
          <a:endParaRPr lang="en-US"/>
        </a:p>
      </dgm:t>
    </dgm:pt>
    <dgm:pt modelId="{19D4F4CA-E93D-45EC-8B58-5D42F95FCD5B}">
      <dgm:prSet custT="1"/>
      <dgm:spPr/>
      <dgm:t>
        <a:bodyPr/>
        <a:lstStyle/>
        <a:p>
          <a:r>
            <a:rPr lang="en-GB" sz="1400" dirty="0"/>
            <a:t>If students have to ask "What do I do now?" every ten minutes, the teacher has failed to build a proactive structure.</a:t>
          </a:r>
          <a:br>
            <a:rPr lang="en-GB" sz="1400" dirty="0"/>
          </a:br>
          <a:r>
            <a:rPr lang="en-GB" sz="1400" dirty="0"/>
            <a:t>Create clear, predictable routines for every transition: entering the room, sharpening pencils, handing in work, and ending the day. Once these are automatic, the "friction" that causes </a:t>
          </a:r>
          <a:r>
            <a:rPr lang="en-GB" sz="1400" dirty="0" err="1"/>
            <a:t>behavior</a:t>
          </a:r>
          <a:r>
            <a:rPr lang="en-GB" sz="1400" dirty="0"/>
            <a:t> issues disappears.</a:t>
          </a:r>
          <a:endParaRPr lang="en-US" sz="1400" dirty="0"/>
        </a:p>
      </dgm:t>
    </dgm:pt>
    <dgm:pt modelId="{B74039C7-44BB-442B-8A7F-25F93BFDEAB8}" type="parTrans" cxnId="{139F4292-4C87-450B-A6E8-F0DC0A06C742}">
      <dgm:prSet/>
      <dgm:spPr/>
      <dgm:t>
        <a:bodyPr/>
        <a:lstStyle/>
        <a:p>
          <a:endParaRPr lang="en-US"/>
        </a:p>
      </dgm:t>
    </dgm:pt>
    <dgm:pt modelId="{C0229D51-4963-4D2D-B77C-2B474168E2E8}" type="sibTrans" cxnId="{139F4292-4C87-450B-A6E8-F0DC0A06C742}">
      <dgm:prSet/>
      <dgm:spPr/>
      <dgm:t>
        <a:bodyPr/>
        <a:lstStyle/>
        <a:p>
          <a:endParaRPr lang="en-US"/>
        </a:p>
      </dgm:t>
    </dgm:pt>
    <dgm:pt modelId="{6C08925B-4EB4-4EF0-997F-6DCF7C007B21}" type="pres">
      <dgm:prSet presAssocID="{E01159B7-A434-42C5-AEBF-25862B4E6AAF}" presName="cycle" presStyleCnt="0">
        <dgm:presLayoutVars>
          <dgm:dir/>
          <dgm:resizeHandles val="exact"/>
        </dgm:presLayoutVars>
      </dgm:prSet>
      <dgm:spPr/>
    </dgm:pt>
    <dgm:pt modelId="{69EC3590-6261-4FBC-BCCF-DED34030FE40}" type="pres">
      <dgm:prSet presAssocID="{6DDE9125-1D87-421B-800A-202DEFDC1744}" presName="node" presStyleLbl="node1" presStyleIdx="0" presStyleCnt="2">
        <dgm:presLayoutVars>
          <dgm:bulletEnabled val="1"/>
        </dgm:presLayoutVars>
      </dgm:prSet>
      <dgm:spPr/>
    </dgm:pt>
    <dgm:pt modelId="{8F155A45-B5DD-4A71-86D3-3CF26F8E6EA3}" type="pres">
      <dgm:prSet presAssocID="{66397798-3FF2-42DC-AB0F-50DB29F53BE9}" presName="sibTrans" presStyleLbl="sibTrans2D1" presStyleIdx="0" presStyleCnt="2"/>
      <dgm:spPr/>
    </dgm:pt>
    <dgm:pt modelId="{C9BF0D41-AEAB-46EF-96D7-5FCF14D415F9}" type="pres">
      <dgm:prSet presAssocID="{66397798-3FF2-42DC-AB0F-50DB29F53BE9}" presName="connectorText" presStyleLbl="sibTrans2D1" presStyleIdx="0" presStyleCnt="2"/>
      <dgm:spPr/>
    </dgm:pt>
    <dgm:pt modelId="{EF6CA93A-949D-4B6F-9B1C-38E2BDCACC51}" type="pres">
      <dgm:prSet presAssocID="{19D4F4CA-E93D-45EC-8B58-5D42F95FCD5B}" presName="node" presStyleLbl="node1" presStyleIdx="1" presStyleCnt="2">
        <dgm:presLayoutVars>
          <dgm:bulletEnabled val="1"/>
        </dgm:presLayoutVars>
      </dgm:prSet>
      <dgm:spPr/>
    </dgm:pt>
    <dgm:pt modelId="{8F2DC540-FA27-43C0-98D2-E67070092E69}" type="pres">
      <dgm:prSet presAssocID="{C0229D51-4963-4D2D-B77C-2B474168E2E8}" presName="sibTrans" presStyleLbl="sibTrans2D1" presStyleIdx="1" presStyleCnt="2"/>
      <dgm:spPr/>
    </dgm:pt>
    <dgm:pt modelId="{932E2DAC-27E3-41F7-9ECC-3EC57C1AABF6}" type="pres">
      <dgm:prSet presAssocID="{C0229D51-4963-4D2D-B77C-2B474168E2E8}" presName="connectorText" presStyleLbl="sibTrans2D1" presStyleIdx="1" presStyleCnt="2"/>
      <dgm:spPr/>
    </dgm:pt>
  </dgm:ptLst>
  <dgm:cxnLst>
    <dgm:cxn modelId="{BB786906-132B-4900-8BF0-5CC207D69D03}" type="presOf" srcId="{E01159B7-A434-42C5-AEBF-25862B4E6AAF}" destId="{6C08925B-4EB4-4EF0-997F-6DCF7C007B21}" srcOrd="0" destOrd="0" presId="urn:microsoft.com/office/officeart/2005/8/layout/cycle2"/>
    <dgm:cxn modelId="{8431250E-867F-48C6-B87C-0160EA65E367}" srcId="{E01159B7-A434-42C5-AEBF-25862B4E6AAF}" destId="{6DDE9125-1D87-421B-800A-202DEFDC1744}" srcOrd="0" destOrd="0" parTransId="{93E5803B-633F-42E2-AC22-C690AC0D2475}" sibTransId="{66397798-3FF2-42DC-AB0F-50DB29F53BE9}"/>
    <dgm:cxn modelId="{8FF4A20E-6D28-41D6-804F-00FAC18741EF}" type="presOf" srcId="{66397798-3FF2-42DC-AB0F-50DB29F53BE9}" destId="{C9BF0D41-AEAB-46EF-96D7-5FCF14D415F9}" srcOrd="1" destOrd="0" presId="urn:microsoft.com/office/officeart/2005/8/layout/cycle2"/>
    <dgm:cxn modelId="{7DA9F044-641B-4212-A833-93F9F278CB90}" type="presOf" srcId="{19D4F4CA-E93D-45EC-8B58-5D42F95FCD5B}" destId="{EF6CA93A-949D-4B6F-9B1C-38E2BDCACC51}" srcOrd="0" destOrd="0" presId="urn:microsoft.com/office/officeart/2005/8/layout/cycle2"/>
    <dgm:cxn modelId="{139F4292-4C87-450B-A6E8-F0DC0A06C742}" srcId="{E01159B7-A434-42C5-AEBF-25862B4E6AAF}" destId="{19D4F4CA-E93D-45EC-8B58-5D42F95FCD5B}" srcOrd="1" destOrd="0" parTransId="{B74039C7-44BB-442B-8A7F-25F93BFDEAB8}" sibTransId="{C0229D51-4963-4D2D-B77C-2B474168E2E8}"/>
    <dgm:cxn modelId="{2C462EBB-6C75-4EB1-92D9-755BF5C5ECBA}" type="presOf" srcId="{6DDE9125-1D87-421B-800A-202DEFDC1744}" destId="{69EC3590-6261-4FBC-BCCF-DED34030FE40}" srcOrd="0" destOrd="0" presId="urn:microsoft.com/office/officeart/2005/8/layout/cycle2"/>
    <dgm:cxn modelId="{92E861C5-29DA-495C-BE07-45C972C340AC}" type="presOf" srcId="{66397798-3FF2-42DC-AB0F-50DB29F53BE9}" destId="{8F155A45-B5DD-4A71-86D3-3CF26F8E6EA3}" srcOrd="0" destOrd="0" presId="urn:microsoft.com/office/officeart/2005/8/layout/cycle2"/>
    <dgm:cxn modelId="{B14944E4-7D78-457C-A526-134C1711165C}" type="presOf" srcId="{C0229D51-4963-4D2D-B77C-2B474168E2E8}" destId="{8F2DC540-FA27-43C0-98D2-E67070092E69}" srcOrd="0" destOrd="0" presId="urn:microsoft.com/office/officeart/2005/8/layout/cycle2"/>
    <dgm:cxn modelId="{5D6277FD-E3EC-474B-84A0-FBD71B66F0B8}" type="presOf" srcId="{C0229D51-4963-4D2D-B77C-2B474168E2E8}" destId="{932E2DAC-27E3-41F7-9ECC-3EC57C1AABF6}" srcOrd="1" destOrd="0" presId="urn:microsoft.com/office/officeart/2005/8/layout/cycle2"/>
    <dgm:cxn modelId="{3A19A262-82CA-4BE8-8249-AFBD9401B47E}" type="presParOf" srcId="{6C08925B-4EB4-4EF0-997F-6DCF7C007B21}" destId="{69EC3590-6261-4FBC-BCCF-DED34030FE40}" srcOrd="0" destOrd="0" presId="urn:microsoft.com/office/officeart/2005/8/layout/cycle2"/>
    <dgm:cxn modelId="{C43FFE8C-1D7A-4A1C-B51A-F581233FBFF4}" type="presParOf" srcId="{6C08925B-4EB4-4EF0-997F-6DCF7C007B21}" destId="{8F155A45-B5DD-4A71-86D3-3CF26F8E6EA3}" srcOrd="1" destOrd="0" presId="urn:microsoft.com/office/officeart/2005/8/layout/cycle2"/>
    <dgm:cxn modelId="{075B4736-FE0C-499B-B9C5-D85AA9A807A4}" type="presParOf" srcId="{8F155A45-B5DD-4A71-86D3-3CF26F8E6EA3}" destId="{C9BF0D41-AEAB-46EF-96D7-5FCF14D415F9}" srcOrd="0" destOrd="0" presId="urn:microsoft.com/office/officeart/2005/8/layout/cycle2"/>
    <dgm:cxn modelId="{71BA8DE7-D8DE-4BF1-A376-DAC98967D495}" type="presParOf" srcId="{6C08925B-4EB4-4EF0-997F-6DCF7C007B21}" destId="{EF6CA93A-949D-4B6F-9B1C-38E2BDCACC51}" srcOrd="2" destOrd="0" presId="urn:microsoft.com/office/officeart/2005/8/layout/cycle2"/>
    <dgm:cxn modelId="{0E2FAF83-E08F-42FE-AF0E-4F7ABF92FF77}" type="presParOf" srcId="{6C08925B-4EB4-4EF0-997F-6DCF7C007B21}" destId="{8F2DC540-FA27-43C0-98D2-E67070092E69}" srcOrd="3" destOrd="0" presId="urn:microsoft.com/office/officeart/2005/8/layout/cycle2"/>
    <dgm:cxn modelId="{F95FBCC2-27EF-4C1B-97ED-4D6B848F5ABB}" type="presParOf" srcId="{8F2DC540-FA27-43C0-98D2-E67070092E69}" destId="{932E2DAC-27E3-41F7-9ECC-3EC57C1AABF6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96D3466-E4DE-4A53-9E22-9A2A050D5C27}">
      <dsp:nvSpPr>
        <dsp:cNvPr id="0" name=""/>
        <dsp:cNvSpPr/>
      </dsp:nvSpPr>
      <dsp:spPr>
        <a:xfrm>
          <a:off x="0" y="26799"/>
          <a:ext cx="6261100" cy="132721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teacher is an instructional leader and authority figure in the classroom.</a:t>
          </a:r>
          <a:endParaRPr lang="en-US" sz="2500" kern="1200"/>
        </a:p>
      </dsp:txBody>
      <dsp:txXfrm>
        <a:off x="64789" y="91588"/>
        <a:ext cx="6131522" cy="1197640"/>
      </dsp:txXfrm>
    </dsp:sp>
    <dsp:sp modelId="{724B74DF-639C-4995-B2DC-2DFB0EF37E57}">
      <dsp:nvSpPr>
        <dsp:cNvPr id="0" name=""/>
        <dsp:cNvSpPr/>
      </dsp:nvSpPr>
      <dsp:spPr>
        <a:xfrm>
          <a:off x="0" y="1426018"/>
          <a:ext cx="6261100" cy="1327218"/>
        </a:xfrm>
        <a:prstGeom prst="roundRect">
          <a:avLst/>
        </a:prstGeom>
        <a:gradFill rotWithShape="0">
          <a:gsLst>
            <a:gs pos="0">
              <a:schemeClr val="accent2">
                <a:hueOff val="1847440"/>
                <a:satOff val="-318"/>
                <a:lumOff val="-3268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1847440"/>
                <a:satOff val="-318"/>
                <a:lumOff val="-3268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1847440"/>
                <a:satOff val="-318"/>
                <a:lumOff val="-3268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Good classroom management entails good instruction.</a:t>
          </a:r>
          <a:endParaRPr lang="en-US" sz="2500" kern="1200"/>
        </a:p>
      </dsp:txBody>
      <dsp:txXfrm>
        <a:off x="64789" y="1490807"/>
        <a:ext cx="6131522" cy="1197640"/>
      </dsp:txXfrm>
    </dsp:sp>
    <dsp:sp modelId="{73A6FB37-784E-402E-9890-B5F238C0BAC7}">
      <dsp:nvSpPr>
        <dsp:cNvPr id="0" name=""/>
        <dsp:cNvSpPr/>
      </dsp:nvSpPr>
      <dsp:spPr>
        <a:xfrm>
          <a:off x="0" y="2825237"/>
          <a:ext cx="6261100" cy="1327218"/>
        </a:xfrm>
        <a:prstGeom prst="roundRect">
          <a:avLst/>
        </a:prstGeom>
        <a:gradFill rotWithShape="0">
          <a:gsLst>
            <a:gs pos="0">
              <a:schemeClr val="accent2">
                <a:hueOff val="3694879"/>
                <a:satOff val="-635"/>
                <a:lumOff val="-6536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3694879"/>
                <a:satOff val="-635"/>
                <a:lumOff val="-6536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3694879"/>
                <a:satOff val="-635"/>
                <a:lumOff val="-6536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Ideal classroom management strategies are not only effective but cost efficient.</a:t>
          </a:r>
          <a:endParaRPr lang="en-US" sz="2500" kern="1200"/>
        </a:p>
      </dsp:txBody>
      <dsp:txXfrm>
        <a:off x="64789" y="2890026"/>
        <a:ext cx="6131522" cy="1197640"/>
      </dsp:txXfrm>
    </dsp:sp>
    <dsp:sp modelId="{BABB6E39-8392-42E6-8839-F5BBF1BD9BF1}">
      <dsp:nvSpPr>
        <dsp:cNvPr id="0" name=""/>
        <dsp:cNvSpPr/>
      </dsp:nvSpPr>
      <dsp:spPr>
        <a:xfrm>
          <a:off x="0" y="4224456"/>
          <a:ext cx="6261100" cy="1327218"/>
        </a:xfrm>
        <a:prstGeom prst="roundRect">
          <a:avLst/>
        </a:prstGeom>
        <a:gradFill rotWithShape="0">
          <a:gsLst>
            <a:gs pos="0">
              <a:schemeClr val="accent2">
                <a:hueOff val="5542319"/>
                <a:satOff val="-953"/>
                <a:lumOff val="-9804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5542319"/>
                <a:satOff val="-953"/>
                <a:lumOff val="-9804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5542319"/>
                <a:satOff val="-953"/>
                <a:lumOff val="-9804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Idea that being proactive and preventing problems is the best approach to education.</a:t>
          </a:r>
          <a:endParaRPr lang="en-US" sz="2500" kern="1200"/>
        </a:p>
      </dsp:txBody>
      <dsp:txXfrm>
        <a:off x="64789" y="4289245"/>
        <a:ext cx="6131522" cy="11976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90068B-723B-4287-AD22-37E0312F32CA}">
      <dsp:nvSpPr>
        <dsp:cNvPr id="0" name=""/>
        <dsp:cNvSpPr/>
      </dsp:nvSpPr>
      <dsp:spPr>
        <a:xfrm>
          <a:off x="0" y="0"/>
          <a:ext cx="4585856" cy="9693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Jere Brophy’s research shifted the entire paradigm of classroom management from "controlling students" to "facilitating learning”.</a:t>
          </a:r>
          <a:br>
            <a:rPr lang="en-GB" sz="1200" kern="1200"/>
          </a:br>
          <a:endParaRPr lang="en-US" sz="1200" kern="1200"/>
        </a:p>
      </dsp:txBody>
      <dsp:txXfrm>
        <a:off x="28392" y="28392"/>
        <a:ext cx="3426421" cy="912579"/>
      </dsp:txXfrm>
    </dsp:sp>
    <dsp:sp modelId="{1D1121F2-00B4-4270-B4BC-BFEB4BCCC2B9}">
      <dsp:nvSpPr>
        <dsp:cNvPr id="0" name=""/>
        <dsp:cNvSpPr/>
      </dsp:nvSpPr>
      <dsp:spPr>
        <a:xfrm>
          <a:off x="342450" y="1103997"/>
          <a:ext cx="4585856" cy="9693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4015996"/>
                <a:satOff val="717"/>
                <a:lumOff val="-1569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4015996"/>
                <a:satOff val="717"/>
                <a:lumOff val="-1569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4015996"/>
                <a:satOff val="717"/>
                <a:lumOff val="-1569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 believed that the teachers’ way of thinking influenced their perception of their students</a:t>
          </a:r>
          <a:br>
            <a:rPr lang="en-GB" sz="1200" kern="1200"/>
          </a:br>
          <a:endParaRPr lang="en-US" sz="1200" kern="1200"/>
        </a:p>
      </dsp:txBody>
      <dsp:txXfrm>
        <a:off x="370842" y="1132389"/>
        <a:ext cx="3556535" cy="912579"/>
      </dsp:txXfrm>
    </dsp:sp>
    <dsp:sp modelId="{B0C2BC6D-8D49-42D1-A9E2-661F73F6EB95}">
      <dsp:nvSpPr>
        <dsp:cNvPr id="0" name=""/>
        <dsp:cNvSpPr/>
      </dsp:nvSpPr>
      <dsp:spPr>
        <a:xfrm>
          <a:off x="684900" y="2207995"/>
          <a:ext cx="4585856" cy="9693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8031992"/>
                <a:satOff val="1435"/>
                <a:lumOff val="-3137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8031992"/>
                <a:satOff val="1435"/>
                <a:lumOff val="-3137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8031992"/>
                <a:satOff val="1435"/>
                <a:lumOff val="-3137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His overriding belief was that teachers' expectations contributed to whether they were effective or non-effective educators.</a:t>
          </a:r>
          <a:br>
            <a:rPr lang="en-GB" sz="1200" kern="1200" dirty="0"/>
          </a:br>
          <a:endParaRPr lang="en-US" sz="1200" kern="1200" dirty="0"/>
        </a:p>
      </dsp:txBody>
      <dsp:txXfrm>
        <a:off x="713292" y="2236387"/>
        <a:ext cx="3556535" cy="912579"/>
      </dsp:txXfrm>
    </dsp:sp>
    <dsp:sp modelId="{B49DF98D-4C0D-4222-A04F-1E27BCFE36B6}">
      <dsp:nvSpPr>
        <dsp:cNvPr id="0" name=""/>
        <dsp:cNvSpPr/>
      </dsp:nvSpPr>
      <dsp:spPr>
        <a:xfrm>
          <a:off x="1027351" y="3311992"/>
          <a:ext cx="4585856" cy="9693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2047988"/>
                <a:satOff val="2152"/>
                <a:lumOff val="-4706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12047988"/>
                <a:satOff val="2152"/>
                <a:lumOff val="-4706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12047988"/>
                <a:satOff val="2152"/>
                <a:lumOff val="-4706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He co-authored the text </a:t>
          </a:r>
          <a:r>
            <a:rPr lang="en-GB" sz="1200" i="1" kern="1200"/>
            <a:t>Looking into Classrooms </a:t>
          </a:r>
          <a:r>
            <a:rPr lang="en-GB" sz="1200" kern="1200"/>
            <a:t>(1973) which is widely recognised as the most comprehensive text synthesising research on classroom life.</a:t>
          </a:r>
          <a:br>
            <a:rPr lang="en-GB" sz="1200" kern="1200"/>
          </a:br>
          <a:endParaRPr lang="en-US" sz="1200" kern="1200"/>
        </a:p>
      </dsp:txBody>
      <dsp:txXfrm>
        <a:off x="1055743" y="3340384"/>
        <a:ext cx="3556535" cy="912579"/>
      </dsp:txXfrm>
    </dsp:sp>
    <dsp:sp modelId="{ECAAD79B-E9E2-40AC-A337-F9C46BD5C425}">
      <dsp:nvSpPr>
        <dsp:cNvPr id="0" name=""/>
        <dsp:cNvSpPr/>
      </dsp:nvSpPr>
      <dsp:spPr>
        <a:xfrm>
          <a:off x="1369801" y="4415990"/>
          <a:ext cx="4585856" cy="96936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6063984"/>
                <a:satOff val="2870"/>
                <a:lumOff val="-6275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5">
                <a:hueOff val="-16063984"/>
                <a:satOff val="2870"/>
                <a:lumOff val="-6275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5">
                <a:hueOff val="-16063984"/>
                <a:satOff val="2870"/>
                <a:lumOff val="-6275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This text instructs educators to meet individual needs of learners to motivate them.</a:t>
          </a:r>
          <a:endParaRPr lang="en-US" sz="1200" kern="1200"/>
        </a:p>
      </dsp:txBody>
      <dsp:txXfrm>
        <a:off x="1398193" y="4444382"/>
        <a:ext cx="3556535" cy="912579"/>
      </dsp:txXfrm>
    </dsp:sp>
    <dsp:sp modelId="{0D4F18C8-AF7E-4994-8D83-FE893E5D4B6A}">
      <dsp:nvSpPr>
        <dsp:cNvPr id="0" name=""/>
        <dsp:cNvSpPr/>
      </dsp:nvSpPr>
      <dsp:spPr>
        <a:xfrm>
          <a:off x="3955770" y="708174"/>
          <a:ext cx="630086" cy="63008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097539" y="708174"/>
        <a:ext cx="346548" cy="474140"/>
      </dsp:txXfrm>
    </dsp:sp>
    <dsp:sp modelId="{4E571E70-7BAE-4A5C-BAC2-F54E7DE285BC}">
      <dsp:nvSpPr>
        <dsp:cNvPr id="0" name=""/>
        <dsp:cNvSpPr/>
      </dsp:nvSpPr>
      <dsp:spPr>
        <a:xfrm>
          <a:off x="4298220" y="1812171"/>
          <a:ext cx="630086" cy="63008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5368776"/>
            <a:satOff val="970"/>
            <a:lumOff val="-34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439989" y="1812171"/>
        <a:ext cx="346548" cy="474140"/>
      </dsp:txXfrm>
    </dsp:sp>
    <dsp:sp modelId="{8CD1EC9A-496C-4741-9FE6-67145DA7F236}">
      <dsp:nvSpPr>
        <dsp:cNvPr id="0" name=""/>
        <dsp:cNvSpPr/>
      </dsp:nvSpPr>
      <dsp:spPr>
        <a:xfrm>
          <a:off x="4640670" y="2900013"/>
          <a:ext cx="630086" cy="63008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0737552"/>
            <a:satOff val="1941"/>
            <a:lumOff val="-679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4782439" y="2900013"/>
        <a:ext cx="346548" cy="474140"/>
      </dsp:txXfrm>
    </dsp:sp>
    <dsp:sp modelId="{4733640F-9BA5-4408-84AB-35C8051AAE42}">
      <dsp:nvSpPr>
        <dsp:cNvPr id="0" name=""/>
        <dsp:cNvSpPr/>
      </dsp:nvSpPr>
      <dsp:spPr>
        <a:xfrm>
          <a:off x="4983121" y="4014781"/>
          <a:ext cx="630086" cy="630086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6106327"/>
            <a:satOff val="2911"/>
            <a:lumOff val="-1019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5124890" y="4014781"/>
        <a:ext cx="346548" cy="4741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15ADF0-AACC-4377-B088-4909C4FAAB6F}">
      <dsp:nvSpPr>
        <dsp:cNvPr id="0" name=""/>
        <dsp:cNvSpPr/>
      </dsp:nvSpPr>
      <dsp:spPr>
        <a:xfrm rot="16200000">
          <a:off x="732" y="1505778"/>
          <a:ext cx="3328283" cy="3328283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/>
            <a:t>Preparedness - our Lesson Plan is Your Best Discipline Tool</a:t>
          </a:r>
          <a:br>
            <a:rPr lang="en-GB" sz="1400" b="1" kern="1200" dirty="0"/>
          </a:br>
          <a:r>
            <a:rPr lang="en-GB" sz="1400" kern="1200" dirty="0"/>
            <a:t>- a balance needs to be struck to ensure lessons are not under-stimulating nor too challenging (Zone of Proximal Development and scaffolding).</a:t>
          </a:r>
          <a:br>
            <a:rPr lang="en-GB" sz="1100" kern="1200" dirty="0"/>
          </a:br>
          <a:br>
            <a:rPr lang="en-GB" sz="1100" kern="1200" dirty="0"/>
          </a:br>
          <a:endParaRPr lang="en-US" sz="1100" kern="1200" dirty="0"/>
        </a:p>
      </dsp:txBody>
      <dsp:txXfrm rot="5400000">
        <a:off x="732" y="2337849"/>
        <a:ext cx="2745833" cy="1664141"/>
      </dsp:txXfrm>
    </dsp:sp>
    <dsp:sp modelId="{81244424-6FFB-4404-B3E3-6D457CEC9940}">
      <dsp:nvSpPr>
        <dsp:cNvPr id="0" name=""/>
        <dsp:cNvSpPr/>
      </dsp:nvSpPr>
      <dsp:spPr>
        <a:xfrm rot="5400000">
          <a:off x="3633521" y="1505778"/>
          <a:ext cx="3328283" cy="3328283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568" tIns="99568" rIns="99568" bIns="99568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Move from "Control" to "Socialization“</a:t>
          </a:r>
          <a:br>
            <a:rPr lang="en-GB" sz="1400" kern="1200" dirty="0"/>
          </a:br>
          <a:r>
            <a:rPr lang="en-GB" sz="1400" kern="1200" dirty="0"/>
            <a:t>- Disruptive students don’t need punished but need to be taught how to contribute productively in a classroom environment.</a:t>
          </a:r>
          <a:br>
            <a:rPr lang="en-GB" sz="1400" kern="1200" dirty="0"/>
          </a:br>
          <a:r>
            <a:rPr lang="en-GB" sz="1400" kern="1200" dirty="0"/>
            <a:t>Involve learners by asking what their thought processes are.</a:t>
          </a:r>
          <a:br>
            <a:rPr lang="en-GB" sz="1400" kern="1200" dirty="0"/>
          </a:br>
          <a:r>
            <a:rPr lang="en-GB" sz="1400" kern="1200" dirty="0"/>
            <a:t>Lead with questions.</a:t>
          </a:r>
          <a:br>
            <a:rPr lang="en-GB" sz="1400" kern="1200" dirty="0"/>
          </a:br>
          <a:endParaRPr lang="en-US" sz="1400" kern="1200" dirty="0"/>
        </a:p>
      </dsp:txBody>
      <dsp:txXfrm rot="-5400000">
        <a:off x="4215971" y="2337849"/>
        <a:ext cx="2745833" cy="166414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EC3590-6261-4FBC-BCCF-DED34030FE40}">
      <dsp:nvSpPr>
        <dsp:cNvPr id="0" name=""/>
        <dsp:cNvSpPr/>
      </dsp:nvSpPr>
      <dsp:spPr>
        <a:xfrm>
          <a:off x="972" y="1819096"/>
          <a:ext cx="2808327" cy="2808327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Correct in Private</a:t>
          </a:r>
          <a:br>
            <a:rPr lang="en-GB" sz="1400" kern="1200" dirty="0"/>
          </a:br>
          <a:r>
            <a:rPr lang="en-GB" sz="1400" kern="1200" dirty="0"/>
            <a:t>- When a student misbehaves, you avoid the "public showdown." You use a quiet, calm voice to give a directive, or you pull them aside for a "two-minute check-in." This prevents the student from needing to "act tough" in front of their peers to save face</a:t>
          </a:r>
          <a:endParaRPr lang="en-US" sz="1400" kern="1200" dirty="0"/>
        </a:p>
      </dsp:txBody>
      <dsp:txXfrm>
        <a:off x="412242" y="2230366"/>
        <a:ext cx="1985787" cy="1985787"/>
      </dsp:txXfrm>
    </dsp:sp>
    <dsp:sp modelId="{8F155A45-B5DD-4A71-86D3-3CF26F8E6EA3}">
      <dsp:nvSpPr>
        <dsp:cNvPr id="0" name=""/>
        <dsp:cNvSpPr/>
      </dsp:nvSpPr>
      <dsp:spPr>
        <a:xfrm>
          <a:off x="2590515" y="1422177"/>
          <a:ext cx="1750974" cy="94781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200" kern="1200"/>
        </a:p>
      </dsp:txBody>
      <dsp:txXfrm>
        <a:off x="2590515" y="1611739"/>
        <a:ext cx="1466631" cy="568686"/>
      </dsp:txXfrm>
    </dsp:sp>
    <dsp:sp modelId="{EF6CA93A-949D-4B6F-9B1C-38E2BDCACC51}">
      <dsp:nvSpPr>
        <dsp:cNvPr id="0" name=""/>
        <dsp:cNvSpPr/>
      </dsp:nvSpPr>
      <dsp:spPr>
        <a:xfrm>
          <a:off x="4221817" y="1819096"/>
          <a:ext cx="2808327" cy="2808327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If students have to ask "What do I do now?" every ten minutes, the teacher has failed to build a proactive structure.</a:t>
          </a:r>
          <a:br>
            <a:rPr lang="en-GB" sz="1400" kern="1200" dirty="0"/>
          </a:br>
          <a:r>
            <a:rPr lang="en-GB" sz="1400" kern="1200" dirty="0"/>
            <a:t>Create clear, predictable routines for every transition: entering the room, sharpening pencils, handing in work, and ending the day. Once these are automatic, the "friction" that causes </a:t>
          </a:r>
          <a:r>
            <a:rPr lang="en-GB" sz="1400" kern="1200" dirty="0" err="1"/>
            <a:t>behavior</a:t>
          </a:r>
          <a:r>
            <a:rPr lang="en-GB" sz="1400" kern="1200" dirty="0"/>
            <a:t> issues disappears.</a:t>
          </a:r>
          <a:endParaRPr lang="en-US" sz="1400" kern="1200" dirty="0"/>
        </a:p>
      </dsp:txBody>
      <dsp:txXfrm>
        <a:off x="4633087" y="2230366"/>
        <a:ext cx="1985787" cy="1985787"/>
      </dsp:txXfrm>
    </dsp:sp>
    <dsp:sp modelId="{8F2DC540-FA27-43C0-98D2-E67070092E69}">
      <dsp:nvSpPr>
        <dsp:cNvPr id="0" name=""/>
        <dsp:cNvSpPr/>
      </dsp:nvSpPr>
      <dsp:spPr>
        <a:xfrm rot="10800000">
          <a:off x="2689627" y="4076531"/>
          <a:ext cx="1750974" cy="947810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4200" kern="1200"/>
        </a:p>
      </dsp:txBody>
      <dsp:txXfrm rot="10800000">
        <a:off x="2973970" y="4266093"/>
        <a:ext cx="1466631" cy="56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4/27/2026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4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6C4FD-049D-C07E-FC80-7A518C56ED7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Jere Brophy </a:t>
            </a:r>
            <a:br>
              <a:rPr lang="en-GB" dirty="0"/>
            </a:br>
            <a:r>
              <a:rPr lang="en-GB" dirty="0"/>
              <a:t>(1940 – 2009)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E01924-7FE8-744C-C10E-48D6364753D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400" i="1" dirty="0"/>
              <a:t>American educational psychologist and university teacher</a:t>
            </a:r>
          </a:p>
        </p:txBody>
      </p:sp>
    </p:spTree>
    <p:extLst>
      <p:ext uri="{BB962C8B-B14F-4D97-AF65-F5344CB8AC3E}">
        <p14:creationId xmlns:p14="http://schemas.microsoft.com/office/powerpoint/2010/main" val="21046424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FECAD23-900F-4F1B-A441-6A68749F8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82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57943801-CAEC-4F98-9332-2A4D912846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A233090-6C39-4F59-8A0F-86F011A7E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84DCAA0-4BF1-4FB9-97BA-D6BA630419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2" y="609600"/>
            <a:ext cx="7876030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118DE-9565-D95B-BDC1-4C7BC5FFD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753228"/>
            <a:ext cx="7087552" cy="1080938"/>
          </a:xfrm>
        </p:spPr>
        <p:txBody>
          <a:bodyPr>
            <a:normAutofit/>
          </a:bodyPr>
          <a:lstStyle/>
          <a:p>
            <a:r>
              <a:rPr lang="en-GB" dirty="0"/>
              <a:t>Who Was Jere Brophy?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BC2FEA5-B399-458A-8393-E06CE40DB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970240"/>
            <a:ext cx="7967048" cy="32116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3A9567-22A9-F9D3-1E71-041F3D951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01" y="2148380"/>
            <a:ext cx="7158550" cy="4534360"/>
          </a:xfrm>
        </p:spPr>
        <p:txBody>
          <a:bodyPr>
            <a:normAutofit/>
          </a:bodyPr>
          <a:lstStyle/>
          <a:p>
            <a:r>
              <a:rPr lang="en-GB" sz="1600" dirty="0"/>
              <a:t>Born in Chicago</a:t>
            </a:r>
          </a:p>
          <a:p>
            <a:endParaRPr lang="en-GB" sz="1600" dirty="0"/>
          </a:p>
          <a:p>
            <a:r>
              <a:rPr lang="en-GB" sz="1600" dirty="0"/>
              <a:t>University Distinguished Professor of Teacher Education at Michigan State University </a:t>
            </a:r>
            <a:br>
              <a:rPr lang="en-GB" sz="1600" dirty="0"/>
            </a:br>
            <a:r>
              <a:rPr lang="en-GB" sz="1600" dirty="0"/>
              <a:t>– This is the highest faculty distinction in the University.</a:t>
            </a:r>
          </a:p>
          <a:p>
            <a:endParaRPr lang="en-GB" sz="1600" dirty="0"/>
          </a:p>
          <a:p>
            <a:r>
              <a:rPr lang="en-GB" sz="1600" dirty="0"/>
              <a:t>He received the E. L. Thorndike Award in 2007 – an award presented to him by the American Psychological association for distinguished contributions to educational psychology.</a:t>
            </a:r>
          </a:p>
          <a:p>
            <a:endParaRPr lang="en-GB" sz="1600" dirty="0"/>
          </a:p>
          <a:p>
            <a:r>
              <a:rPr lang="en-GB" sz="1600" dirty="0"/>
              <a:t>He was thrilled to receive this </a:t>
            </a:r>
            <a:r>
              <a:rPr lang="en-GB" sz="1600" dirty="0" err="1"/>
              <a:t>awared</a:t>
            </a:r>
            <a:r>
              <a:rPr lang="en-GB" sz="1600" dirty="0"/>
              <a:t> as “the recognition comes from ones peers” </a:t>
            </a:r>
          </a:p>
          <a:p>
            <a:endParaRPr lang="en-GB" sz="1600" dirty="0"/>
          </a:p>
          <a:p>
            <a:r>
              <a:rPr lang="en-GB" sz="1600" dirty="0"/>
              <a:t>Jere Brophy has written over 300 articles and books.</a:t>
            </a:r>
          </a:p>
          <a:p>
            <a:endParaRPr lang="en-GB" sz="11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1001DB-6EE7-281F-A099-A754865768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7091" y="1310229"/>
            <a:ext cx="3358478" cy="4237542"/>
          </a:xfrm>
          <a:prstGeom prst="rect">
            <a:avLst/>
          </a:prstGeom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35227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2A773CA-28F4-49C2-BFA3-49A5867C7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7C72BA-4476-4E4B-BC37-9A75FD0C5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3009A16D-868B-4145-BBC6-555098537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992EB33-38E1-4175-8EE2-9BB8CC159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668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DCAE5CF-5D29-4779-83E1-BDB64E4F3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F3763-58AB-8458-2987-D27356EE9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What is their theory about?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7BEC65-9240-C887-3AD9-38AC4BDF45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6647926"/>
              </p:ext>
            </p:extLst>
          </p:nvPr>
        </p:nvGraphicFramePr>
        <p:xfrm>
          <a:off x="5284788" y="639763"/>
          <a:ext cx="6261100" cy="5578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829241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B8E80-EA63-3E93-B270-9342DA112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Proactive vs Punitive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2CEA3D-A21A-448E-C9DC-6F4896BE21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611375"/>
              </p:ext>
            </p:extLst>
          </p:nvPr>
        </p:nvGraphicFramePr>
        <p:xfrm>
          <a:off x="5437509" y="777860"/>
          <a:ext cx="5955658" cy="53853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139492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E122CE-AFC6-E522-A4A2-D6E6DDD90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What Does This Mean for Educators in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13739D7-B944-2DC3-6C22-513C19594F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59995422"/>
              </p:ext>
            </p:extLst>
          </p:nvPr>
        </p:nvGraphicFramePr>
        <p:xfrm>
          <a:off x="5099921" y="396240"/>
          <a:ext cx="6962538" cy="6339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6885293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D67A7E-B55E-6893-DFD4-E2CCF1B9E6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DBCB3D0-62EC-4D8A-A9E7-991AF662D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62C758D7-9BCC-44AD-98FB-A68CA5267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A890917F-0A64-4C0A-91F8-E4F6BE6A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4527" y="0"/>
            <a:ext cx="7552944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38C8E05-3629-4B19-A965-0C926F9DE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006045"/>
            <a:ext cx="4965192" cy="144049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044F20B-3F79-4BBD-A9B8-33672B6A4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838764"/>
            <a:ext cx="4964567" cy="3180473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73C2D2-BA1F-648A-3991-69F0A7B66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321" y="2063262"/>
            <a:ext cx="3739279" cy="2661052"/>
          </a:xfrm>
        </p:spPr>
        <p:txBody>
          <a:bodyPr>
            <a:normAutofit/>
          </a:bodyPr>
          <a:lstStyle/>
          <a:p>
            <a:pPr algn="r"/>
            <a:r>
              <a:rPr lang="en-GB" sz="4400"/>
              <a:t>What Does This Mean for Educators in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81FF4C-7DC6-3B62-3098-4CA098AD38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6294478"/>
              </p:ext>
            </p:extLst>
          </p:nvPr>
        </p:nvGraphicFramePr>
        <p:xfrm>
          <a:off x="5099922" y="60960"/>
          <a:ext cx="7031118" cy="6446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196057693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TM04033917[[fn=Berlin]]</Template>
  <TotalTime>56</TotalTime>
  <Words>478</Words>
  <Application>Microsoft Office PowerPoint</Application>
  <PresentationFormat>Widescreen</PresentationFormat>
  <Paragraphs>29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Trebuchet MS</vt:lpstr>
      <vt:lpstr>Berlin</vt:lpstr>
      <vt:lpstr>Jere Brophy  (1940 – 2009)</vt:lpstr>
      <vt:lpstr>Who Was Jere Brophy?</vt:lpstr>
      <vt:lpstr>What is their theory about?</vt:lpstr>
      <vt:lpstr>Proactive vs Punitive</vt:lpstr>
      <vt:lpstr>What Does This Mean for Educators in Practice</vt:lpstr>
      <vt:lpstr>What Does This Mean for Educators in Practice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Matthew Drummond</dc:creator>
  <cp:lastModifiedBy>Matthew Drummond</cp:lastModifiedBy>
  <cp:revision>3</cp:revision>
  <dcterms:created xsi:type="dcterms:W3CDTF">2026-04-27T17:53:17Z</dcterms:created>
  <dcterms:modified xsi:type="dcterms:W3CDTF">2026-04-27T18:49:28Z</dcterms:modified>
</cp:coreProperties>
</file>